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8" r:id="rId1"/>
  </p:sldMasterIdLst>
  <p:notesMasterIdLst>
    <p:notesMasterId r:id="rId25"/>
  </p:notesMasterIdLst>
  <p:sldIdLst>
    <p:sldId id="256" r:id="rId2"/>
    <p:sldId id="257" r:id="rId3"/>
    <p:sldId id="258" r:id="rId4"/>
    <p:sldId id="281" r:id="rId5"/>
    <p:sldId id="259" r:id="rId6"/>
    <p:sldId id="260" r:id="rId7"/>
    <p:sldId id="273" r:id="rId8"/>
    <p:sldId id="272" r:id="rId9"/>
    <p:sldId id="266" r:id="rId10"/>
    <p:sldId id="261" r:id="rId11"/>
    <p:sldId id="280" r:id="rId12"/>
    <p:sldId id="282" r:id="rId13"/>
    <p:sldId id="262" r:id="rId14"/>
    <p:sldId id="271" r:id="rId15"/>
    <p:sldId id="263" r:id="rId16"/>
    <p:sldId id="274" r:id="rId17"/>
    <p:sldId id="275" r:id="rId18"/>
    <p:sldId id="276" r:id="rId19"/>
    <p:sldId id="277" r:id="rId20"/>
    <p:sldId id="278" r:id="rId21"/>
    <p:sldId id="279" r:id="rId22"/>
    <p:sldId id="264"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838DAB-89CE-49B5-9DAB-D757701606BB}">
          <p14:sldIdLst>
            <p14:sldId id="256"/>
            <p14:sldId id="257"/>
            <p14:sldId id="258"/>
            <p14:sldId id="281"/>
            <p14:sldId id="259"/>
            <p14:sldId id="260"/>
            <p14:sldId id="273"/>
            <p14:sldId id="272"/>
            <p14:sldId id="266"/>
            <p14:sldId id="261"/>
            <p14:sldId id="280"/>
            <p14:sldId id="282"/>
            <p14:sldId id="262"/>
            <p14:sldId id="271"/>
            <p14:sldId id="263"/>
            <p14:sldId id="274"/>
            <p14:sldId id="275"/>
            <p14:sldId id="276"/>
            <p14:sldId id="277"/>
            <p14:sldId id="278"/>
            <p14:sldId id="279"/>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454"/>
    <a:srgbClr val="6CBF4D"/>
    <a:srgbClr val="FED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3A175-AD14-4FDF-851A-2556EED9224A}" v="2273" dt="2021-05-15T01:31:10.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0611" autoAdjust="0"/>
  </p:normalViewPr>
  <p:slideViewPr>
    <p:cSldViewPr snapToGrid="0">
      <p:cViewPr varScale="1">
        <p:scale>
          <a:sx n="92" d="100"/>
          <a:sy n="92"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udent\Documents\average%20flow2.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tudent\Documents\Hourly%20average.csv"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ent\Documents\average%20flow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tudent\Documents\average%20flow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udent\Documents\average%20flow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udent\Documents\Hourly%20averag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udent\Documents\Hourly%20averag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udent\Documents\Hourly%20average.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tudent\Documents\Hourly%20average.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tudent\Documents\Hourly%20average.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r>
              <a:rPr lang="en-US"/>
              <a:t>Annual</a:t>
            </a:r>
            <a:r>
              <a:rPr lang="en-US" baseline="0"/>
              <a:t> </a:t>
            </a:r>
            <a:r>
              <a:rPr lang="en-US"/>
              <a:t>Average Hourly Truck Flow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title>
    <c:autoTitleDeleted val="0"/>
    <c:plotArea>
      <c:layout/>
      <c:scatterChart>
        <c:scatterStyle val="smoothMarker"/>
        <c:varyColors val="0"/>
        <c:ser>
          <c:idx val="0"/>
          <c:order val="0"/>
          <c:tx>
            <c:v>Weekday</c:v>
          </c:tx>
          <c:spPr>
            <a:ln w="19050" cap="rnd">
              <a:solidFill>
                <a:srgbClr val="0D58A6"/>
              </a:solidFill>
              <a:round/>
            </a:ln>
            <a:effectLst/>
          </c:spPr>
          <c:marker>
            <c:symbol val="circle"/>
            <c:size val="5"/>
            <c:spPr>
              <a:solidFill>
                <a:srgbClr val="0D58A6"/>
              </a:solidFill>
              <a:ln w="9525">
                <a:solidFill>
                  <a:srgbClr val="0D58A6"/>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Sheet1!$E$2:$E$25</c:f>
              <c:numCache>
                <c:formatCode>General</c:formatCode>
                <c:ptCount val="24"/>
                <c:pt idx="0">
                  <c:v>209.09259259259301</c:v>
                </c:pt>
                <c:pt idx="1">
                  <c:v>179.77540106951901</c:v>
                </c:pt>
                <c:pt idx="2">
                  <c:v>192.82266009852199</c:v>
                </c:pt>
                <c:pt idx="3">
                  <c:v>269.862745098039</c:v>
                </c:pt>
                <c:pt idx="4">
                  <c:v>444.185</c:v>
                </c:pt>
                <c:pt idx="5">
                  <c:v>502.077720207254</c:v>
                </c:pt>
                <c:pt idx="6">
                  <c:v>568.05820105820101</c:v>
                </c:pt>
                <c:pt idx="7">
                  <c:v>704.47938144329896</c:v>
                </c:pt>
                <c:pt idx="8">
                  <c:v>731.57653061224505</c:v>
                </c:pt>
                <c:pt idx="9">
                  <c:v>795.82142857142901</c:v>
                </c:pt>
                <c:pt idx="10">
                  <c:v>793.45641025640998</c:v>
                </c:pt>
                <c:pt idx="11">
                  <c:v>797.867346938776</c:v>
                </c:pt>
                <c:pt idx="12">
                  <c:v>755.95500000000004</c:v>
                </c:pt>
                <c:pt idx="13">
                  <c:v>739.74371859296502</c:v>
                </c:pt>
                <c:pt idx="14">
                  <c:v>651.89175257731995</c:v>
                </c:pt>
                <c:pt idx="15">
                  <c:v>551.473404255319</c:v>
                </c:pt>
                <c:pt idx="16">
                  <c:v>444.48663101604302</c:v>
                </c:pt>
                <c:pt idx="17">
                  <c:v>518.09142857142899</c:v>
                </c:pt>
                <c:pt idx="18">
                  <c:v>539.75555555555604</c:v>
                </c:pt>
                <c:pt idx="19">
                  <c:v>489.46448087431702</c:v>
                </c:pt>
                <c:pt idx="20">
                  <c:v>417.58620689655203</c:v>
                </c:pt>
                <c:pt idx="21">
                  <c:v>398.19907407407402</c:v>
                </c:pt>
                <c:pt idx="22">
                  <c:v>336.583732057416</c:v>
                </c:pt>
                <c:pt idx="23">
                  <c:v>289.644230769231</c:v>
                </c:pt>
              </c:numCache>
            </c:numRef>
          </c:yVal>
          <c:smooth val="1"/>
          <c:extLst>
            <c:ext xmlns:c16="http://schemas.microsoft.com/office/drawing/2014/chart" uri="{C3380CC4-5D6E-409C-BE32-E72D297353CC}">
              <c16:uniqueId val="{00000000-9E3B-4865-9045-56A0DB179920}"/>
            </c:ext>
          </c:extLst>
        </c:ser>
        <c:ser>
          <c:idx val="1"/>
          <c:order val="1"/>
          <c:tx>
            <c:v>Weekend</c:v>
          </c:tx>
          <c:spPr>
            <a:ln w="19050" cap="rnd">
              <a:solidFill>
                <a:srgbClr val="FFAA00"/>
              </a:solidFill>
              <a:round/>
            </a:ln>
            <a:effectLst/>
          </c:spPr>
          <c:marker>
            <c:symbol val="circle"/>
            <c:size val="5"/>
            <c:spPr>
              <a:solidFill>
                <a:srgbClr val="FFAA00"/>
              </a:solidFill>
              <a:ln w="9525">
                <a:solidFill>
                  <a:srgbClr val="FFAA00"/>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Sheet1!$M$2:$M$25</c:f>
              <c:numCache>
                <c:formatCode>General</c:formatCode>
                <c:ptCount val="24"/>
                <c:pt idx="0">
                  <c:v>142.461538461538</c:v>
                </c:pt>
                <c:pt idx="1">
                  <c:v>125.885714285714</c:v>
                </c:pt>
                <c:pt idx="2">
                  <c:v>130.72368421052599</c:v>
                </c:pt>
                <c:pt idx="3">
                  <c:v>138.56</c:v>
                </c:pt>
                <c:pt idx="4">
                  <c:v>164.986111111111</c:v>
                </c:pt>
                <c:pt idx="5">
                  <c:v>200.02666666666701</c:v>
                </c:pt>
                <c:pt idx="6">
                  <c:v>237.623376623377</c:v>
                </c:pt>
                <c:pt idx="7">
                  <c:v>285.847222222222</c:v>
                </c:pt>
                <c:pt idx="8">
                  <c:v>348.347222222222</c:v>
                </c:pt>
                <c:pt idx="9">
                  <c:v>415.552631578947</c:v>
                </c:pt>
                <c:pt idx="10">
                  <c:v>428.53164556962003</c:v>
                </c:pt>
                <c:pt idx="11">
                  <c:v>434.61842105263202</c:v>
                </c:pt>
                <c:pt idx="12">
                  <c:v>433.52</c:v>
                </c:pt>
                <c:pt idx="13">
                  <c:v>406.52564102564099</c:v>
                </c:pt>
                <c:pt idx="14">
                  <c:v>372.08749999999998</c:v>
                </c:pt>
                <c:pt idx="15">
                  <c:v>373.6</c:v>
                </c:pt>
                <c:pt idx="16">
                  <c:v>349.04109589041099</c:v>
                </c:pt>
                <c:pt idx="17">
                  <c:v>337.484375</c:v>
                </c:pt>
                <c:pt idx="18">
                  <c:v>304.26027397260299</c:v>
                </c:pt>
                <c:pt idx="19">
                  <c:v>279.20512820512801</c:v>
                </c:pt>
                <c:pt idx="20">
                  <c:v>240.51948051948099</c:v>
                </c:pt>
                <c:pt idx="21">
                  <c:v>219.60759493670901</c:v>
                </c:pt>
                <c:pt idx="22">
                  <c:v>190.451219512195</c:v>
                </c:pt>
                <c:pt idx="23">
                  <c:v>160.78048780487799</c:v>
                </c:pt>
              </c:numCache>
            </c:numRef>
          </c:yVal>
          <c:smooth val="1"/>
          <c:extLst>
            <c:ext xmlns:c16="http://schemas.microsoft.com/office/drawing/2014/chart" uri="{C3380CC4-5D6E-409C-BE32-E72D297353CC}">
              <c16:uniqueId val="{00000001-9E3B-4865-9045-56A0DB179920}"/>
            </c:ext>
          </c:extLst>
        </c:ser>
        <c:dLbls>
          <c:showLegendKey val="0"/>
          <c:showVal val="0"/>
          <c:showCatName val="0"/>
          <c:showSerName val="0"/>
          <c:showPercent val="0"/>
          <c:showBubbleSize val="0"/>
        </c:dLbls>
        <c:axId val="1551066368"/>
        <c:axId val="1551066784"/>
      </c:scatterChart>
      <c:valAx>
        <c:axId val="1551066368"/>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784"/>
        <c:crosses val="autoZero"/>
        <c:crossBetween val="midCat"/>
        <c:majorUnit val="0.16666666000000002"/>
      </c:valAx>
      <c:valAx>
        <c:axId val="155106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oboto" panose="02000000000000000000" pitchFamily="2" charset="0"/>
          <a:ea typeface="Roboto" panose="02000000000000000000" pitchFamily="2"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'Hourly average'!$G$1</c:f>
              <c:strCache>
                <c:ptCount val="1"/>
                <c:pt idx="0">
                  <c:v>mean_O3</c:v>
                </c:pt>
              </c:strCache>
            </c:strRef>
          </c:tx>
          <c:spPr>
            <a:ln w="19050" cap="rnd">
              <a:solidFill>
                <a:srgbClr val="9C6AD6"/>
              </a:solidFill>
              <a:round/>
            </a:ln>
            <a:effectLst/>
          </c:spPr>
          <c:marker>
            <c:symbol val="circle"/>
            <c:size val="5"/>
            <c:spPr>
              <a:solidFill>
                <a:srgbClr val="9C6AD6"/>
              </a:solidFill>
              <a:ln w="9525">
                <a:solidFill>
                  <a:srgbClr val="9C6AD6"/>
                </a:solidFill>
              </a:ln>
              <a:effectLst/>
            </c:spPr>
          </c:marker>
          <c:xVal>
            <c:numRef>
              <c:f>'Hourly average'!$B$2:$B$25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'Hourly average'!$G$2:$G$25</c:f>
              <c:numCache>
                <c:formatCode>General</c:formatCode>
                <c:ptCount val="24"/>
                <c:pt idx="0">
                  <c:v>79.242985074626901</c:v>
                </c:pt>
                <c:pt idx="1">
                  <c:v>107.866926070039</c:v>
                </c:pt>
                <c:pt idx="2">
                  <c:v>107.613476702509</c:v>
                </c:pt>
                <c:pt idx="3">
                  <c:v>109.524874551971</c:v>
                </c:pt>
                <c:pt idx="4">
                  <c:v>109.418161764706</c:v>
                </c:pt>
                <c:pt idx="5">
                  <c:v>108.353134328358</c:v>
                </c:pt>
                <c:pt idx="6">
                  <c:v>111.038045112782</c:v>
                </c:pt>
                <c:pt idx="7">
                  <c:v>112.73518796992499</c:v>
                </c:pt>
                <c:pt idx="8">
                  <c:v>113.899925373134</c:v>
                </c:pt>
                <c:pt idx="9">
                  <c:v>114.838970588235</c:v>
                </c:pt>
                <c:pt idx="10">
                  <c:v>114.216715328467</c:v>
                </c:pt>
                <c:pt idx="11">
                  <c:v>115.29080882352901</c:v>
                </c:pt>
                <c:pt idx="12">
                  <c:v>114.842909090909</c:v>
                </c:pt>
                <c:pt idx="13">
                  <c:v>112.87855595667899</c:v>
                </c:pt>
                <c:pt idx="14">
                  <c:v>111.411824817518</c:v>
                </c:pt>
                <c:pt idx="15">
                  <c:v>110.81520912547499</c:v>
                </c:pt>
                <c:pt idx="16">
                  <c:v>108.907153846154</c:v>
                </c:pt>
                <c:pt idx="17">
                  <c:v>105.20050209205</c:v>
                </c:pt>
                <c:pt idx="18">
                  <c:v>109.07201581027699</c:v>
                </c:pt>
                <c:pt idx="19">
                  <c:v>108.73731800766301</c:v>
                </c:pt>
                <c:pt idx="20">
                  <c:v>109.09135714285701</c:v>
                </c:pt>
                <c:pt idx="21">
                  <c:v>109.86006779661</c:v>
                </c:pt>
                <c:pt idx="22">
                  <c:v>108.354226804124</c:v>
                </c:pt>
                <c:pt idx="23">
                  <c:v>107.958551724138</c:v>
                </c:pt>
              </c:numCache>
            </c:numRef>
          </c:yVal>
          <c:smooth val="1"/>
          <c:extLst>
            <c:ext xmlns:c16="http://schemas.microsoft.com/office/drawing/2014/chart" uri="{C3380CC4-5D6E-409C-BE32-E72D297353CC}">
              <c16:uniqueId val="{00000000-C069-4DDA-9322-07D641AE25AB}"/>
            </c:ext>
          </c:extLst>
        </c:ser>
        <c:dLbls>
          <c:showLegendKey val="0"/>
          <c:showVal val="0"/>
          <c:showCatName val="0"/>
          <c:showSerName val="0"/>
          <c:showPercent val="0"/>
          <c:showBubbleSize val="0"/>
        </c:dLbls>
        <c:axId val="1574552144"/>
        <c:axId val="1574547984"/>
      </c:scatterChart>
      <c:valAx>
        <c:axId val="1574552144"/>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O3</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47984"/>
        <c:crosses val="autoZero"/>
        <c:crossBetween val="midCat"/>
        <c:majorUnit val="0.16666600000000004"/>
      </c:valAx>
      <c:valAx>
        <c:axId val="1574547984"/>
        <c:scaling>
          <c:orientation val="minMax"/>
          <c:min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521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r>
              <a:rPr lang="en-US" dirty="0"/>
              <a:t>Annual</a:t>
            </a:r>
            <a:r>
              <a:rPr lang="en-US" baseline="0" dirty="0"/>
              <a:t> </a:t>
            </a:r>
            <a:r>
              <a:rPr lang="en-US" dirty="0"/>
              <a:t>Average Hourly Flow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title>
    <c:autoTitleDeleted val="0"/>
    <c:plotArea>
      <c:layout/>
      <c:scatterChart>
        <c:scatterStyle val="smoothMarker"/>
        <c:varyColors val="0"/>
        <c:ser>
          <c:idx val="0"/>
          <c:order val="0"/>
          <c:tx>
            <c:v>Weekday</c:v>
          </c:tx>
          <c:spPr>
            <a:ln w="19050" cap="rnd">
              <a:solidFill>
                <a:srgbClr val="0D58A6"/>
              </a:solidFill>
              <a:round/>
            </a:ln>
            <a:effectLst/>
          </c:spPr>
          <c:marker>
            <c:symbol val="circle"/>
            <c:size val="5"/>
            <c:spPr>
              <a:solidFill>
                <a:srgbClr val="0D58A6"/>
              </a:solidFill>
              <a:ln w="9525">
                <a:solidFill>
                  <a:srgbClr val="0D58A6"/>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Sheet1!$D$2:$D$25</c:f>
              <c:numCache>
                <c:formatCode>General</c:formatCode>
                <c:ptCount val="24"/>
                <c:pt idx="0">
                  <c:v>1226.0185185185201</c:v>
                </c:pt>
                <c:pt idx="1">
                  <c:v>986.28877005347601</c:v>
                </c:pt>
                <c:pt idx="2">
                  <c:v>913.68472906403895</c:v>
                </c:pt>
                <c:pt idx="3">
                  <c:v>1309.87254901961</c:v>
                </c:pt>
                <c:pt idx="4">
                  <c:v>3213.14</c:v>
                </c:pt>
                <c:pt idx="5">
                  <c:v>7156.0725388601004</c:v>
                </c:pt>
                <c:pt idx="6">
                  <c:v>9460.6190476190495</c:v>
                </c:pt>
                <c:pt idx="7">
                  <c:v>8864.1237113402094</c:v>
                </c:pt>
                <c:pt idx="8">
                  <c:v>8375.8826530612205</c:v>
                </c:pt>
                <c:pt idx="9">
                  <c:v>8346.0051020408191</c:v>
                </c:pt>
                <c:pt idx="10">
                  <c:v>8175.9589743589704</c:v>
                </c:pt>
                <c:pt idx="11">
                  <c:v>8018.2040816326498</c:v>
                </c:pt>
                <c:pt idx="12">
                  <c:v>7821.585</c:v>
                </c:pt>
                <c:pt idx="13">
                  <c:v>7843.3115577889403</c:v>
                </c:pt>
                <c:pt idx="14">
                  <c:v>7987.0051546391796</c:v>
                </c:pt>
                <c:pt idx="15">
                  <c:v>8191.1489361702097</c:v>
                </c:pt>
                <c:pt idx="16">
                  <c:v>8102.2620320855603</c:v>
                </c:pt>
                <c:pt idx="17">
                  <c:v>8363.8742857142897</c:v>
                </c:pt>
                <c:pt idx="18">
                  <c:v>8032.2222222222199</c:v>
                </c:pt>
                <c:pt idx="19">
                  <c:v>6197.6994535519098</c:v>
                </c:pt>
                <c:pt idx="20">
                  <c:v>4947.1822660098496</c:v>
                </c:pt>
                <c:pt idx="21">
                  <c:v>4445.6481481481496</c:v>
                </c:pt>
                <c:pt idx="22">
                  <c:v>3318.1913875598102</c:v>
                </c:pt>
                <c:pt idx="23">
                  <c:v>2199.4230769230799</c:v>
                </c:pt>
              </c:numCache>
            </c:numRef>
          </c:yVal>
          <c:smooth val="1"/>
          <c:extLst>
            <c:ext xmlns:c16="http://schemas.microsoft.com/office/drawing/2014/chart" uri="{C3380CC4-5D6E-409C-BE32-E72D297353CC}">
              <c16:uniqueId val="{00000000-9179-42C9-B017-410F089ABFE1}"/>
            </c:ext>
          </c:extLst>
        </c:ser>
        <c:ser>
          <c:idx val="1"/>
          <c:order val="1"/>
          <c:tx>
            <c:v>Weekend</c:v>
          </c:tx>
          <c:spPr>
            <a:ln w="19050" cap="rnd">
              <a:solidFill>
                <a:srgbClr val="FFAA00"/>
              </a:solidFill>
              <a:round/>
            </a:ln>
            <a:effectLst/>
          </c:spPr>
          <c:marker>
            <c:symbol val="circle"/>
            <c:size val="5"/>
            <c:spPr>
              <a:solidFill>
                <a:srgbClr val="FFAA00"/>
              </a:solidFill>
              <a:ln w="9525">
                <a:solidFill>
                  <a:srgbClr val="FFAA00"/>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Sheet1!$L$2:$L$25</c:f>
              <c:numCache>
                <c:formatCode>General</c:formatCode>
                <c:ptCount val="24"/>
                <c:pt idx="0">
                  <c:v>1928.23076923077</c:v>
                </c:pt>
                <c:pt idx="1">
                  <c:v>1509.88571428571</c:v>
                </c:pt>
                <c:pt idx="2">
                  <c:v>1112.4736842105301</c:v>
                </c:pt>
                <c:pt idx="3">
                  <c:v>999.90666666666698</c:v>
                </c:pt>
                <c:pt idx="4">
                  <c:v>1277.80555555556</c:v>
                </c:pt>
                <c:pt idx="5">
                  <c:v>2065.4266666666699</c:v>
                </c:pt>
                <c:pt idx="6">
                  <c:v>3182</c:v>
                </c:pt>
                <c:pt idx="7">
                  <c:v>4436.5416666666697</c:v>
                </c:pt>
                <c:pt idx="8">
                  <c:v>6077.0833333333303</c:v>
                </c:pt>
                <c:pt idx="9">
                  <c:v>7647.46052631579</c:v>
                </c:pt>
                <c:pt idx="10">
                  <c:v>8457.2911392405094</c:v>
                </c:pt>
                <c:pt idx="11">
                  <c:v>8742.3421052631602</c:v>
                </c:pt>
                <c:pt idx="12">
                  <c:v>8984.3866666666709</c:v>
                </c:pt>
                <c:pt idx="13">
                  <c:v>8959.6538461538494</c:v>
                </c:pt>
                <c:pt idx="14">
                  <c:v>8953.35</c:v>
                </c:pt>
                <c:pt idx="15">
                  <c:v>9001.8133333333299</c:v>
                </c:pt>
                <c:pt idx="16">
                  <c:v>8869.0410958904104</c:v>
                </c:pt>
                <c:pt idx="17">
                  <c:v>8822.625</c:v>
                </c:pt>
                <c:pt idx="18">
                  <c:v>8453.5342465753401</c:v>
                </c:pt>
                <c:pt idx="19">
                  <c:v>7401</c:v>
                </c:pt>
                <c:pt idx="20">
                  <c:v>6352.4155844155803</c:v>
                </c:pt>
                <c:pt idx="21">
                  <c:v>5727.0253164556998</c:v>
                </c:pt>
                <c:pt idx="22">
                  <c:v>4699.0975609756097</c:v>
                </c:pt>
                <c:pt idx="23">
                  <c:v>3227.9512195122002</c:v>
                </c:pt>
              </c:numCache>
            </c:numRef>
          </c:yVal>
          <c:smooth val="1"/>
          <c:extLst>
            <c:ext xmlns:c16="http://schemas.microsoft.com/office/drawing/2014/chart" uri="{C3380CC4-5D6E-409C-BE32-E72D297353CC}">
              <c16:uniqueId val="{00000001-9179-42C9-B017-410F089ABFE1}"/>
            </c:ext>
          </c:extLst>
        </c:ser>
        <c:dLbls>
          <c:showLegendKey val="0"/>
          <c:showVal val="0"/>
          <c:showCatName val="0"/>
          <c:showSerName val="0"/>
          <c:showPercent val="0"/>
          <c:showBubbleSize val="0"/>
        </c:dLbls>
        <c:axId val="1551066368"/>
        <c:axId val="1551066784"/>
      </c:scatterChart>
      <c:valAx>
        <c:axId val="1551066368"/>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784"/>
        <c:crosses val="autoZero"/>
        <c:crossBetween val="midCat"/>
        <c:majorUnit val="0.16666666000000002"/>
      </c:valAx>
      <c:valAx>
        <c:axId val="155106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oboto" panose="02000000000000000000" pitchFamily="2" charset="0"/>
          <a:ea typeface="Roboto" panose="02000000000000000000" pitchFamily="2"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r>
              <a:rPr lang="en-US"/>
              <a:t>Annual</a:t>
            </a:r>
            <a:r>
              <a:rPr lang="en-US" baseline="0"/>
              <a:t> </a:t>
            </a:r>
            <a:r>
              <a:rPr lang="en-US"/>
              <a:t>Average Speed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title>
    <c:autoTitleDeleted val="0"/>
    <c:plotArea>
      <c:layout/>
      <c:scatterChart>
        <c:scatterStyle val="smoothMarker"/>
        <c:varyColors val="0"/>
        <c:ser>
          <c:idx val="0"/>
          <c:order val="0"/>
          <c:tx>
            <c:v>Weekday</c:v>
          </c:tx>
          <c:spPr>
            <a:ln w="19050" cap="rnd">
              <a:solidFill>
                <a:srgbClr val="0D58A6"/>
              </a:solidFill>
              <a:round/>
            </a:ln>
            <a:effectLst/>
          </c:spPr>
          <c:marker>
            <c:symbol val="circle"/>
            <c:size val="5"/>
            <c:spPr>
              <a:solidFill>
                <a:srgbClr val="0D58A6"/>
              </a:solidFill>
              <a:ln w="9525">
                <a:solidFill>
                  <a:srgbClr val="0D58A6"/>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Sheet1!$G$2:$G$25</c:f>
              <c:numCache>
                <c:formatCode>General</c:formatCode>
                <c:ptCount val="24"/>
                <c:pt idx="0">
                  <c:v>68.868518518518499</c:v>
                </c:pt>
                <c:pt idx="1">
                  <c:v>68.159893048128296</c:v>
                </c:pt>
                <c:pt idx="2">
                  <c:v>68.030541871921201</c:v>
                </c:pt>
                <c:pt idx="3">
                  <c:v>67.953921568627507</c:v>
                </c:pt>
                <c:pt idx="4">
                  <c:v>70.077500000000001</c:v>
                </c:pt>
                <c:pt idx="5">
                  <c:v>73.158549222797902</c:v>
                </c:pt>
                <c:pt idx="6">
                  <c:v>55.525396825396797</c:v>
                </c:pt>
                <c:pt idx="7">
                  <c:v>30.3572164948454</c:v>
                </c:pt>
                <c:pt idx="8">
                  <c:v>26.014795918367302</c:v>
                </c:pt>
                <c:pt idx="9">
                  <c:v>28.883673469387801</c:v>
                </c:pt>
                <c:pt idx="10">
                  <c:v>34.697948717948698</c:v>
                </c:pt>
                <c:pt idx="11">
                  <c:v>42.6244897959184</c:v>
                </c:pt>
                <c:pt idx="12">
                  <c:v>46.473500000000001</c:v>
                </c:pt>
                <c:pt idx="13">
                  <c:v>48.629145728643202</c:v>
                </c:pt>
                <c:pt idx="14">
                  <c:v>47.585567010309298</c:v>
                </c:pt>
                <c:pt idx="15">
                  <c:v>41.835106382978701</c:v>
                </c:pt>
                <c:pt idx="16">
                  <c:v>35.893048128342201</c:v>
                </c:pt>
                <c:pt idx="17">
                  <c:v>33.363428571428599</c:v>
                </c:pt>
                <c:pt idx="18">
                  <c:v>43.608888888888899</c:v>
                </c:pt>
                <c:pt idx="19">
                  <c:v>62.780327868852503</c:v>
                </c:pt>
                <c:pt idx="20">
                  <c:v>67.406403940886705</c:v>
                </c:pt>
                <c:pt idx="21">
                  <c:v>69.202314814814798</c:v>
                </c:pt>
                <c:pt idx="22">
                  <c:v>69.3406698564593</c:v>
                </c:pt>
                <c:pt idx="23">
                  <c:v>68.388461538461499</c:v>
                </c:pt>
              </c:numCache>
            </c:numRef>
          </c:yVal>
          <c:smooth val="1"/>
          <c:extLst>
            <c:ext xmlns:c16="http://schemas.microsoft.com/office/drawing/2014/chart" uri="{C3380CC4-5D6E-409C-BE32-E72D297353CC}">
              <c16:uniqueId val="{00000000-871B-4E8C-9471-2049AFEC2EA5}"/>
            </c:ext>
          </c:extLst>
        </c:ser>
        <c:ser>
          <c:idx val="1"/>
          <c:order val="1"/>
          <c:tx>
            <c:v>Weekend</c:v>
          </c:tx>
          <c:spPr>
            <a:ln w="19050" cap="rnd">
              <a:solidFill>
                <a:srgbClr val="FFAA00"/>
              </a:solidFill>
              <a:round/>
            </a:ln>
            <a:effectLst/>
          </c:spPr>
          <c:marker>
            <c:symbol val="circle"/>
            <c:size val="5"/>
            <c:spPr>
              <a:solidFill>
                <a:srgbClr val="FFAA00"/>
              </a:solidFill>
              <a:ln w="9525">
                <a:solidFill>
                  <a:srgbClr val="FFAA00"/>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Sheet1!$O$2:$O$25</c:f>
              <c:numCache>
                <c:formatCode>General</c:formatCode>
                <c:ptCount val="24"/>
                <c:pt idx="0">
                  <c:v>70.384615384615401</c:v>
                </c:pt>
                <c:pt idx="1">
                  <c:v>69.271428571428601</c:v>
                </c:pt>
                <c:pt idx="2">
                  <c:v>69.193421052631606</c:v>
                </c:pt>
                <c:pt idx="3">
                  <c:v>68.924000000000007</c:v>
                </c:pt>
                <c:pt idx="4">
                  <c:v>69.3680555555556</c:v>
                </c:pt>
                <c:pt idx="5">
                  <c:v>69.512</c:v>
                </c:pt>
                <c:pt idx="6">
                  <c:v>66.457142857142898</c:v>
                </c:pt>
                <c:pt idx="7">
                  <c:v>66.001388888888897</c:v>
                </c:pt>
                <c:pt idx="8">
                  <c:v>66.106944444444395</c:v>
                </c:pt>
                <c:pt idx="9">
                  <c:v>65.157894736842096</c:v>
                </c:pt>
                <c:pt idx="10">
                  <c:v>62.106329113923998</c:v>
                </c:pt>
                <c:pt idx="11">
                  <c:v>58.980263157894697</c:v>
                </c:pt>
                <c:pt idx="12">
                  <c:v>55.835999999999999</c:v>
                </c:pt>
                <c:pt idx="13">
                  <c:v>53.038461538461497</c:v>
                </c:pt>
                <c:pt idx="14">
                  <c:v>53.168750000000003</c:v>
                </c:pt>
                <c:pt idx="15">
                  <c:v>54.622666666666703</c:v>
                </c:pt>
                <c:pt idx="16">
                  <c:v>56.278082191780797</c:v>
                </c:pt>
                <c:pt idx="17">
                  <c:v>55.146875000000001</c:v>
                </c:pt>
                <c:pt idx="18">
                  <c:v>56.350684931506798</c:v>
                </c:pt>
                <c:pt idx="19">
                  <c:v>62.966666666666697</c:v>
                </c:pt>
                <c:pt idx="20">
                  <c:v>65.427272727272694</c:v>
                </c:pt>
                <c:pt idx="21">
                  <c:v>69.372151898734202</c:v>
                </c:pt>
                <c:pt idx="22">
                  <c:v>69.849999999999994</c:v>
                </c:pt>
                <c:pt idx="23">
                  <c:v>69.174390243902394</c:v>
                </c:pt>
              </c:numCache>
            </c:numRef>
          </c:yVal>
          <c:smooth val="1"/>
          <c:extLst>
            <c:ext xmlns:c16="http://schemas.microsoft.com/office/drawing/2014/chart" uri="{C3380CC4-5D6E-409C-BE32-E72D297353CC}">
              <c16:uniqueId val="{00000001-871B-4E8C-9471-2049AFEC2EA5}"/>
            </c:ext>
          </c:extLst>
        </c:ser>
        <c:dLbls>
          <c:showLegendKey val="0"/>
          <c:showVal val="0"/>
          <c:showCatName val="0"/>
          <c:showSerName val="0"/>
          <c:showPercent val="0"/>
          <c:showBubbleSize val="0"/>
        </c:dLbls>
        <c:axId val="1551066368"/>
        <c:axId val="1551066784"/>
      </c:scatterChart>
      <c:valAx>
        <c:axId val="1551066368"/>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784"/>
        <c:crosses val="autoZero"/>
        <c:crossBetween val="midCat"/>
        <c:majorUnit val="0.16666666000000002"/>
      </c:valAx>
      <c:valAx>
        <c:axId val="155106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3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oboto" panose="02000000000000000000" pitchFamily="2" charset="0"/>
          <a:ea typeface="Roboto" panose="02000000000000000000"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r>
              <a:rPr lang="en-US"/>
              <a:t>Annual</a:t>
            </a:r>
            <a:r>
              <a:rPr lang="en-US" baseline="0"/>
              <a:t> Average Hourly</a:t>
            </a:r>
            <a:r>
              <a:rPr lang="en-US"/>
              <a:t> Density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title>
    <c:autoTitleDeleted val="0"/>
    <c:plotArea>
      <c:layout/>
      <c:scatterChart>
        <c:scatterStyle val="smoothMarker"/>
        <c:varyColors val="0"/>
        <c:ser>
          <c:idx val="0"/>
          <c:order val="0"/>
          <c:tx>
            <c:v>Weekday</c:v>
          </c:tx>
          <c:spPr>
            <a:ln w="19050" cap="rnd">
              <a:solidFill>
                <a:srgbClr val="0D58A6"/>
              </a:solidFill>
              <a:round/>
            </a:ln>
            <a:effectLst/>
          </c:spPr>
          <c:marker>
            <c:symbol val="circle"/>
            <c:size val="5"/>
            <c:spPr>
              <a:solidFill>
                <a:srgbClr val="0D58A6"/>
              </a:solidFill>
              <a:ln w="9525">
                <a:solidFill>
                  <a:srgbClr val="0D58A6"/>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Sheet1!$F$2:$F$25</c:f>
              <c:numCache>
                <c:formatCode>General</c:formatCode>
                <c:ptCount val="24"/>
                <c:pt idx="0">
                  <c:v>17.792962962962999</c:v>
                </c:pt>
                <c:pt idx="1">
                  <c:v>14.5844919786096</c:v>
                </c:pt>
                <c:pt idx="2">
                  <c:v>13.516108374384199</c:v>
                </c:pt>
                <c:pt idx="3">
                  <c:v>19.385931372548999</c:v>
                </c:pt>
                <c:pt idx="4">
                  <c:v>45.977800000000002</c:v>
                </c:pt>
                <c:pt idx="5">
                  <c:v>98.117564766839394</c:v>
                </c:pt>
                <c:pt idx="6">
                  <c:v>172.799259259259</c:v>
                </c:pt>
                <c:pt idx="7">
                  <c:v>311.29541237113398</c:v>
                </c:pt>
                <c:pt idx="8">
                  <c:v>346.27882653061198</c:v>
                </c:pt>
                <c:pt idx="9">
                  <c:v>311.04622448979597</c:v>
                </c:pt>
                <c:pt idx="10">
                  <c:v>259.01482051282102</c:v>
                </c:pt>
                <c:pt idx="11">
                  <c:v>214.199234693878</c:v>
                </c:pt>
                <c:pt idx="12">
                  <c:v>196.94380000000001</c:v>
                </c:pt>
                <c:pt idx="13">
                  <c:v>187.882311557789</c:v>
                </c:pt>
                <c:pt idx="14">
                  <c:v>201.69804123711299</c:v>
                </c:pt>
                <c:pt idx="15">
                  <c:v>231.89260638297901</c:v>
                </c:pt>
                <c:pt idx="16">
                  <c:v>262.44411764705899</c:v>
                </c:pt>
                <c:pt idx="17">
                  <c:v>279.45131428571398</c:v>
                </c:pt>
                <c:pt idx="18">
                  <c:v>209.14188888888901</c:v>
                </c:pt>
                <c:pt idx="19">
                  <c:v>105.065956284153</c:v>
                </c:pt>
                <c:pt idx="20">
                  <c:v>73.610837438423601</c:v>
                </c:pt>
                <c:pt idx="21">
                  <c:v>64.370972222222207</c:v>
                </c:pt>
                <c:pt idx="22">
                  <c:v>47.968660287081299</c:v>
                </c:pt>
                <c:pt idx="23">
                  <c:v>32.292211538461501</c:v>
                </c:pt>
              </c:numCache>
            </c:numRef>
          </c:yVal>
          <c:smooth val="1"/>
          <c:extLst>
            <c:ext xmlns:c16="http://schemas.microsoft.com/office/drawing/2014/chart" uri="{C3380CC4-5D6E-409C-BE32-E72D297353CC}">
              <c16:uniqueId val="{00000000-0EBF-40A5-9F86-6AD1C38399F4}"/>
            </c:ext>
          </c:extLst>
        </c:ser>
        <c:ser>
          <c:idx val="1"/>
          <c:order val="1"/>
          <c:tx>
            <c:v>Weekend</c:v>
          </c:tx>
          <c:spPr>
            <a:ln w="19050" cap="rnd">
              <a:solidFill>
                <a:srgbClr val="FFAA00"/>
              </a:solidFill>
              <a:round/>
            </a:ln>
            <a:effectLst/>
          </c:spPr>
          <c:marker>
            <c:symbol val="circle"/>
            <c:size val="5"/>
            <c:spPr>
              <a:solidFill>
                <a:srgbClr val="FFAA00"/>
              </a:solidFill>
              <a:ln w="9525">
                <a:solidFill>
                  <a:srgbClr val="FFAA00"/>
                </a:solidFill>
              </a:ln>
              <a:effectLst/>
            </c:spPr>
          </c:marker>
          <c:xVal>
            <c:numRef>
              <c:f>Sheet1!$B$2:$B$25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Sheet1!$N$2:$N$25</c:f>
              <c:numCache>
                <c:formatCode>General</c:formatCode>
                <c:ptCount val="24"/>
                <c:pt idx="0">
                  <c:v>27.3776923076923</c:v>
                </c:pt>
                <c:pt idx="1">
                  <c:v>21.928000000000001</c:v>
                </c:pt>
                <c:pt idx="2">
                  <c:v>16.161842105263201</c:v>
                </c:pt>
                <c:pt idx="3">
                  <c:v>14.6070666666667</c:v>
                </c:pt>
                <c:pt idx="4">
                  <c:v>18.487777777777801</c:v>
                </c:pt>
                <c:pt idx="5">
                  <c:v>29.900133333333301</c:v>
                </c:pt>
                <c:pt idx="6">
                  <c:v>48.630389610389599</c:v>
                </c:pt>
                <c:pt idx="7">
                  <c:v>68.5069444444444</c:v>
                </c:pt>
                <c:pt idx="8">
                  <c:v>92.609722222222203</c:v>
                </c:pt>
                <c:pt idx="9">
                  <c:v>117.94</c:v>
                </c:pt>
                <c:pt idx="10">
                  <c:v>139.053037974684</c:v>
                </c:pt>
                <c:pt idx="11">
                  <c:v>158.87684210526299</c:v>
                </c:pt>
                <c:pt idx="12">
                  <c:v>171.10480000000001</c:v>
                </c:pt>
                <c:pt idx="13">
                  <c:v>187.25230769230799</c:v>
                </c:pt>
                <c:pt idx="14">
                  <c:v>181.71812499999999</c:v>
                </c:pt>
                <c:pt idx="15">
                  <c:v>175.42506666666699</c:v>
                </c:pt>
                <c:pt idx="16">
                  <c:v>167.786849315068</c:v>
                </c:pt>
                <c:pt idx="17">
                  <c:v>169.33546874999999</c:v>
                </c:pt>
                <c:pt idx="18">
                  <c:v>158.191780821918</c:v>
                </c:pt>
                <c:pt idx="19">
                  <c:v>118.907692307692</c:v>
                </c:pt>
                <c:pt idx="20">
                  <c:v>97.760389610389595</c:v>
                </c:pt>
                <c:pt idx="21">
                  <c:v>82.886835443037995</c:v>
                </c:pt>
                <c:pt idx="22">
                  <c:v>67.365365853658503</c:v>
                </c:pt>
                <c:pt idx="23">
                  <c:v>46.624878048780502</c:v>
                </c:pt>
              </c:numCache>
            </c:numRef>
          </c:yVal>
          <c:smooth val="1"/>
          <c:extLst>
            <c:ext xmlns:c16="http://schemas.microsoft.com/office/drawing/2014/chart" uri="{C3380CC4-5D6E-409C-BE32-E72D297353CC}">
              <c16:uniqueId val="{00000001-0EBF-40A5-9F86-6AD1C38399F4}"/>
            </c:ext>
          </c:extLst>
        </c:ser>
        <c:dLbls>
          <c:showLegendKey val="0"/>
          <c:showVal val="0"/>
          <c:showCatName val="0"/>
          <c:showSerName val="0"/>
          <c:showPercent val="0"/>
          <c:showBubbleSize val="0"/>
        </c:dLbls>
        <c:axId val="1551066368"/>
        <c:axId val="1551066784"/>
      </c:scatterChart>
      <c:valAx>
        <c:axId val="1551066368"/>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784"/>
        <c:crosses val="autoZero"/>
        <c:crossBetween val="midCat"/>
        <c:majorUnit val="0.16666666000000002"/>
      </c:valAx>
      <c:valAx>
        <c:axId val="155106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crossAx val="15510663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Roboto" panose="02000000000000000000" pitchFamily="2" charset="0"/>
          <a:ea typeface="Roboto" panose="02000000000000000000" pitchFamily="2"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'Hourly average'!$C$1</c:f>
              <c:strCache>
                <c:ptCount val="1"/>
                <c:pt idx="0">
                  <c:v>mean_CO2</c:v>
                </c:pt>
              </c:strCache>
            </c:strRef>
          </c:tx>
          <c:spPr>
            <a:ln w="19050" cap="rnd">
              <a:solidFill>
                <a:srgbClr val="FFAA00"/>
              </a:solidFill>
              <a:round/>
            </a:ln>
            <a:effectLst/>
          </c:spPr>
          <c:marker>
            <c:symbol val="circle"/>
            <c:size val="5"/>
            <c:spPr>
              <a:solidFill>
                <a:srgbClr val="FFAA00"/>
              </a:solidFill>
              <a:ln w="9525">
                <a:solidFill>
                  <a:srgbClr val="FFAA00"/>
                </a:solidFill>
              </a:ln>
              <a:effectLst/>
            </c:spPr>
          </c:marker>
          <c:xVal>
            <c:numRef>
              <c:f>'Hourly average'!$B$2:$B$25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'Hourly average'!$C$2:$C$25</c:f>
              <c:numCache>
                <c:formatCode>General</c:formatCode>
                <c:ptCount val="24"/>
                <c:pt idx="0">
                  <c:v>684.25373134328402</c:v>
                </c:pt>
                <c:pt idx="1">
                  <c:v>650.96498054474705</c:v>
                </c:pt>
                <c:pt idx="2">
                  <c:v>646.39784946236603</c:v>
                </c:pt>
                <c:pt idx="3">
                  <c:v>639.462365591398</c:v>
                </c:pt>
                <c:pt idx="4">
                  <c:v>632.38970588235304</c:v>
                </c:pt>
                <c:pt idx="5">
                  <c:v>627.33582089552203</c:v>
                </c:pt>
                <c:pt idx="6">
                  <c:v>628.37218045112797</c:v>
                </c:pt>
                <c:pt idx="7">
                  <c:v>631.78947368421098</c:v>
                </c:pt>
                <c:pt idx="8">
                  <c:v>637.86567164179098</c:v>
                </c:pt>
                <c:pt idx="9">
                  <c:v>637.16544117647095</c:v>
                </c:pt>
                <c:pt idx="10">
                  <c:v>639.45985401459905</c:v>
                </c:pt>
                <c:pt idx="11">
                  <c:v>634.62867647058795</c:v>
                </c:pt>
                <c:pt idx="12">
                  <c:v>642.76363636363601</c:v>
                </c:pt>
                <c:pt idx="13">
                  <c:v>645.41877256317696</c:v>
                </c:pt>
                <c:pt idx="14">
                  <c:v>647.82481751824798</c:v>
                </c:pt>
                <c:pt idx="15">
                  <c:v>646.94296577946795</c:v>
                </c:pt>
                <c:pt idx="16">
                  <c:v>656.44615384615395</c:v>
                </c:pt>
                <c:pt idx="17">
                  <c:v>663.05439330543902</c:v>
                </c:pt>
                <c:pt idx="18">
                  <c:v>658.72727272727298</c:v>
                </c:pt>
                <c:pt idx="19">
                  <c:v>654.59770114942501</c:v>
                </c:pt>
                <c:pt idx="20">
                  <c:v>652.017857142857</c:v>
                </c:pt>
                <c:pt idx="21">
                  <c:v>651.88813559322</c:v>
                </c:pt>
                <c:pt idx="22">
                  <c:v>649.90378006872902</c:v>
                </c:pt>
                <c:pt idx="23">
                  <c:v>648.48965517241402</c:v>
                </c:pt>
              </c:numCache>
            </c:numRef>
          </c:yVal>
          <c:smooth val="1"/>
          <c:extLst>
            <c:ext xmlns:c16="http://schemas.microsoft.com/office/drawing/2014/chart" uri="{C3380CC4-5D6E-409C-BE32-E72D297353CC}">
              <c16:uniqueId val="{00000000-FD23-44E2-B4D8-5A58A08FB43B}"/>
            </c:ext>
          </c:extLst>
        </c:ser>
        <c:dLbls>
          <c:showLegendKey val="0"/>
          <c:showVal val="0"/>
          <c:showCatName val="0"/>
          <c:showSerName val="0"/>
          <c:showPercent val="0"/>
          <c:showBubbleSize val="0"/>
        </c:dLbls>
        <c:axId val="1574552144"/>
        <c:axId val="1574547984"/>
      </c:scatterChart>
      <c:valAx>
        <c:axId val="1574552144"/>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CO2</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47984"/>
        <c:crosses val="autoZero"/>
        <c:crossBetween val="midCat"/>
        <c:majorUnit val="0.16666600000000004"/>
      </c:valAx>
      <c:valAx>
        <c:axId val="157454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521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'Hourly average'!$F$1</c:f>
              <c:strCache>
                <c:ptCount val="1"/>
                <c:pt idx="0">
                  <c:v>mean_NO2</c:v>
                </c:pt>
              </c:strCache>
            </c:strRef>
          </c:tx>
          <c:spPr>
            <a:ln w="19050" cap="rnd">
              <a:solidFill>
                <a:srgbClr val="E40045"/>
              </a:solidFill>
              <a:round/>
            </a:ln>
            <a:effectLst/>
          </c:spPr>
          <c:marker>
            <c:symbol val="circle"/>
            <c:size val="5"/>
            <c:spPr>
              <a:solidFill>
                <a:srgbClr val="E40045"/>
              </a:solidFill>
              <a:ln w="9525">
                <a:solidFill>
                  <a:srgbClr val="E40045"/>
                </a:solidFill>
              </a:ln>
              <a:effectLst/>
            </c:spPr>
          </c:marker>
          <c:xVal>
            <c:numRef>
              <c:f>'Hourly average'!$B$2:$B$25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'Hourly average'!$F$2:$F$25</c:f>
              <c:numCache>
                <c:formatCode>General</c:formatCode>
                <c:ptCount val="24"/>
                <c:pt idx="0">
                  <c:v>66.976119402985105</c:v>
                </c:pt>
                <c:pt idx="1">
                  <c:v>76.569649805447497</c:v>
                </c:pt>
                <c:pt idx="2">
                  <c:v>76.722759856630802</c:v>
                </c:pt>
                <c:pt idx="3">
                  <c:v>76.675089605734797</c:v>
                </c:pt>
                <c:pt idx="4">
                  <c:v>76.687683823529397</c:v>
                </c:pt>
                <c:pt idx="5">
                  <c:v>76.408022388059706</c:v>
                </c:pt>
                <c:pt idx="6">
                  <c:v>76.652443609022598</c:v>
                </c:pt>
                <c:pt idx="7">
                  <c:v>78.349624060150404</c:v>
                </c:pt>
                <c:pt idx="8">
                  <c:v>77.977798507462694</c:v>
                </c:pt>
                <c:pt idx="9">
                  <c:v>77.352757352941197</c:v>
                </c:pt>
                <c:pt idx="10">
                  <c:v>75.508576642335797</c:v>
                </c:pt>
                <c:pt idx="11">
                  <c:v>74.555147058823493</c:v>
                </c:pt>
                <c:pt idx="12">
                  <c:v>74.336727272727302</c:v>
                </c:pt>
                <c:pt idx="13">
                  <c:v>73.570577617328496</c:v>
                </c:pt>
                <c:pt idx="14">
                  <c:v>72.727372262773699</c:v>
                </c:pt>
                <c:pt idx="15">
                  <c:v>72.011977186311796</c:v>
                </c:pt>
                <c:pt idx="16">
                  <c:v>71.931538461538494</c:v>
                </c:pt>
                <c:pt idx="17">
                  <c:v>73.318410041841005</c:v>
                </c:pt>
                <c:pt idx="18">
                  <c:v>74.744664031620601</c:v>
                </c:pt>
                <c:pt idx="19">
                  <c:v>76.590804597701194</c:v>
                </c:pt>
                <c:pt idx="20">
                  <c:v>76.108571428571395</c:v>
                </c:pt>
                <c:pt idx="21">
                  <c:v>76.061864406779705</c:v>
                </c:pt>
                <c:pt idx="22">
                  <c:v>77.305841924398607</c:v>
                </c:pt>
                <c:pt idx="23">
                  <c:v>76.735344827586204</c:v>
                </c:pt>
              </c:numCache>
            </c:numRef>
          </c:yVal>
          <c:smooth val="1"/>
          <c:extLst>
            <c:ext xmlns:c16="http://schemas.microsoft.com/office/drawing/2014/chart" uri="{C3380CC4-5D6E-409C-BE32-E72D297353CC}">
              <c16:uniqueId val="{00000000-35AC-4B1B-9510-8CC223970420}"/>
            </c:ext>
          </c:extLst>
        </c:ser>
        <c:dLbls>
          <c:showLegendKey val="0"/>
          <c:showVal val="0"/>
          <c:showCatName val="0"/>
          <c:showSerName val="0"/>
          <c:showPercent val="0"/>
          <c:showBubbleSize val="0"/>
        </c:dLbls>
        <c:axId val="1574552144"/>
        <c:axId val="1574547984"/>
      </c:scatterChart>
      <c:valAx>
        <c:axId val="1574552144"/>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NO2</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47984"/>
        <c:crosses val="autoZero"/>
        <c:crossBetween val="midCat"/>
        <c:majorUnit val="0.16666600000000004"/>
      </c:valAx>
      <c:valAx>
        <c:axId val="1574547984"/>
        <c:scaling>
          <c:orientation val="minMax"/>
          <c:min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521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'Hourly average'!$H$1</c:f>
              <c:strCache>
                <c:ptCount val="1"/>
                <c:pt idx="0">
                  <c:v>mean_PM2.5</c:v>
                </c:pt>
              </c:strCache>
            </c:strRef>
          </c:tx>
          <c:spPr>
            <a:ln w="19050" cap="rnd">
              <a:solidFill>
                <a:srgbClr val="63AFD0"/>
              </a:solidFill>
              <a:round/>
            </a:ln>
            <a:effectLst/>
          </c:spPr>
          <c:marker>
            <c:symbol val="circle"/>
            <c:size val="5"/>
            <c:spPr>
              <a:solidFill>
                <a:srgbClr val="63AFD0"/>
              </a:solidFill>
              <a:ln w="9525">
                <a:solidFill>
                  <a:srgbClr val="63AFD0"/>
                </a:solidFill>
              </a:ln>
              <a:effectLst/>
            </c:spPr>
          </c:marker>
          <c:xVal>
            <c:numRef>
              <c:f>'Hourly average'!$B$2:$B$25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'Hourly average'!$H$2:$H$25</c:f>
              <c:numCache>
                <c:formatCode>General</c:formatCode>
                <c:ptCount val="24"/>
                <c:pt idx="0">
                  <c:v>1.37313432835821</c:v>
                </c:pt>
                <c:pt idx="1">
                  <c:v>6.04669260700389</c:v>
                </c:pt>
                <c:pt idx="2">
                  <c:v>6.1541218637992801</c:v>
                </c:pt>
                <c:pt idx="3">
                  <c:v>6.2473118279569899</c:v>
                </c:pt>
                <c:pt idx="4">
                  <c:v>6.2757352941176503</c:v>
                </c:pt>
                <c:pt idx="5">
                  <c:v>6.0932835820895503</c:v>
                </c:pt>
                <c:pt idx="6">
                  <c:v>6.0714285714285703</c:v>
                </c:pt>
                <c:pt idx="7">
                  <c:v>6.17293233082707</c:v>
                </c:pt>
                <c:pt idx="8">
                  <c:v>6.0970149253731298</c:v>
                </c:pt>
                <c:pt idx="9">
                  <c:v>6.2867647058823497</c:v>
                </c:pt>
                <c:pt idx="10">
                  <c:v>6.2700729927007304</c:v>
                </c:pt>
                <c:pt idx="11">
                  <c:v>6.6323529411764701</c:v>
                </c:pt>
                <c:pt idx="12">
                  <c:v>6.5854545454545503</c:v>
                </c:pt>
                <c:pt idx="13">
                  <c:v>6.3646209386281596</c:v>
                </c:pt>
                <c:pt idx="14">
                  <c:v>6.1642335766423404</c:v>
                </c:pt>
                <c:pt idx="15">
                  <c:v>5.9885931558935397</c:v>
                </c:pt>
                <c:pt idx="16">
                  <c:v>5.9615384615384599</c:v>
                </c:pt>
                <c:pt idx="17">
                  <c:v>5.4644351464435204</c:v>
                </c:pt>
                <c:pt idx="18">
                  <c:v>5.4901185770751004</c:v>
                </c:pt>
                <c:pt idx="19">
                  <c:v>5.8122605363984698</c:v>
                </c:pt>
                <c:pt idx="20">
                  <c:v>5.8178571428571404</c:v>
                </c:pt>
                <c:pt idx="21">
                  <c:v>6.1593220338983103</c:v>
                </c:pt>
                <c:pt idx="22">
                  <c:v>6.2371134020618602</c:v>
                </c:pt>
                <c:pt idx="23">
                  <c:v>6.5413793103448299</c:v>
                </c:pt>
              </c:numCache>
            </c:numRef>
          </c:yVal>
          <c:smooth val="1"/>
          <c:extLst>
            <c:ext xmlns:c16="http://schemas.microsoft.com/office/drawing/2014/chart" uri="{C3380CC4-5D6E-409C-BE32-E72D297353CC}">
              <c16:uniqueId val="{00000000-F701-458F-BCB3-FD3FBF384A8A}"/>
            </c:ext>
          </c:extLst>
        </c:ser>
        <c:dLbls>
          <c:showLegendKey val="0"/>
          <c:showVal val="0"/>
          <c:showCatName val="0"/>
          <c:showSerName val="0"/>
          <c:showPercent val="0"/>
          <c:showBubbleSize val="0"/>
        </c:dLbls>
        <c:axId val="1574552144"/>
        <c:axId val="1574547984"/>
      </c:scatterChart>
      <c:valAx>
        <c:axId val="1574552144"/>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PM2.5</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47984"/>
        <c:crosses val="autoZero"/>
        <c:crossBetween val="midCat"/>
        <c:majorUnit val="0.16666600000000004"/>
      </c:valAx>
      <c:valAx>
        <c:axId val="157454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521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'Hourly average'!$C$1</c:f>
              <c:strCache>
                <c:ptCount val="1"/>
                <c:pt idx="0">
                  <c:v>mean_CO2</c:v>
                </c:pt>
              </c:strCache>
            </c:strRef>
          </c:tx>
          <c:spPr>
            <a:ln w="19050" cap="rnd">
              <a:solidFill>
                <a:srgbClr val="009999"/>
              </a:solidFill>
              <a:round/>
            </a:ln>
            <a:effectLst/>
          </c:spPr>
          <c:marker>
            <c:symbol val="circle"/>
            <c:size val="5"/>
            <c:spPr>
              <a:solidFill>
                <a:srgbClr val="009999"/>
              </a:solidFill>
              <a:ln w="9525">
                <a:solidFill>
                  <a:srgbClr val="009999"/>
                </a:solidFill>
              </a:ln>
              <a:effectLst/>
            </c:spPr>
          </c:marker>
          <c:xVal>
            <c:numRef>
              <c:f>'Hourly average'!$B$2:$B$25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'Hourly average'!$D$2:$D$25</c:f>
              <c:numCache>
                <c:formatCode>General</c:formatCode>
                <c:ptCount val="24"/>
                <c:pt idx="0">
                  <c:v>0.58268656716417899</c:v>
                </c:pt>
                <c:pt idx="1">
                  <c:v>0.53715953307393005</c:v>
                </c:pt>
                <c:pt idx="2">
                  <c:v>0.54175627240143398</c:v>
                </c:pt>
                <c:pt idx="3">
                  <c:v>0.56523297491039404</c:v>
                </c:pt>
                <c:pt idx="4">
                  <c:v>0.62187499999999996</c:v>
                </c:pt>
                <c:pt idx="5">
                  <c:v>0.56294776119403001</c:v>
                </c:pt>
                <c:pt idx="6">
                  <c:v>0.58015037593984997</c:v>
                </c:pt>
                <c:pt idx="7">
                  <c:v>0.60477443609022596</c:v>
                </c:pt>
                <c:pt idx="8">
                  <c:v>0.61126865671641795</c:v>
                </c:pt>
                <c:pt idx="9">
                  <c:v>0.64257352941176504</c:v>
                </c:pt>
                <c:pt idx="10">
                  <c:v>0.62306569343065699</c:v>
                </c:pt>
                <c:pt idx="11">
                  <c:v>0.63672794117647102</c:v>
                </c:pt>
                <c:pt idx="12">
                  <c:v>0.60992727272727298</c:v>
                </c:pt>
                <c:pt idx="13">
                  <c:v>0.63855595667870002</c:v>
                </c:pt>
                <c:pt idx="14">
                  <c:v>0.593029197080292</c:v>
                </c:pt>
                <c:pt idx="15">
                  <c:v>0.56224334600760495</c:v>
                </c:pt>
                <c:pt idx="16">
                  <c:v>0.59784615384615403</c:v>
                </c:pt>
                <c:pt idx="17">
                  <c:v>0.63439330543933103</c:v>
                </c:pt>
                <c:pt idx="18">
                  <c:v>0.66822134387351795</c:v>
                </c:pt>
                <c:pt idx="19">
                  <c:v>0.57923371647509603</c:v>
                </c:pt>
                <c:pt idx="20">
                  <c:v>0.56542857142857095</c:v>
                </c:pt>
                <c:pt idx="21">
                  <c:v>0.55200000000000005</c:v>
                </c:pt>
                <c:pt idx="22">
                  <c:v>0.55367697594501697</c:v>
                </c:pt>
                <c:pt idx="23">
                  <c:v>0.55103448275862099</c:v>
                </c:pt>
              </c:numCache>
            </c:numRef>
          </c:yVal>
          <c:smooth val="1"/>
          <c:extLst>
            <c:ext xmlns:c16="http://schemas.microsoft.com/office/drawing/2014/chart" uri="{C3380CC4-5D6E-409C-BE32-E72D297353CC}">
              <c16:uniqueId val="{00000000-F89A-47C5-B0A7-3F98DCB26056}"/>
            </c:ext>
          </c:extLst>
        </c:ser>
        <c:dLbls>
          <c:showLegendKey val="0"/>
          <c:showVal val="0"/>
          <c:showCatName val="0"/>
          <c:showSerName val="0"/>
          <c:showPercent val="0"/>
          <c:showBubbleSize val="0"/>
        </c:dLbls>
        <c:axId val="1574552144"/>
        <c:axId val="1574547984"/>
      </c:scatterChart>
      <c:valAx>
        <c:axId val="1574552144"/>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CO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47984"/>
        <c:crosses val="autoZero"/>
        <c:crossBetween val="midCat"/>
        <c:majorUnit val="0.16666600000000004"/>
      </c:valAx>
      <c:valAx>
        <c:axId val="157454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521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'Hourly average'!$C$1</c:f>
              <c:strCache>
                <c:ptCount val="1"/>
                <c:pt idx="0">
                  <c:v>mean_CO2</c:v>
                </c:pt>
              </c:strCache>
            </c:strRef>
          </c:tx>
          <c:spPr>
            <a:ln w="19050" cap="rnd">
              <a:solidFill>
                <a:srgbClr val="0D58A6"/>
              </a:solidFill>
              <a:round/>
            </a:ln>
            <a:effectLst/>
          </c:spPr>
          <c:marker>
            <c:symbol val="circle"/>
            <c:size val="5"/>
            <c:spPr>
              <a:solidFill>
                <a:srgbClr val="0D58A6"/>
              </a:solidFill>
              <a:ln w="9525">
                <a:solidFill>
                  <a:srgbClr val="0D58A6"/>
                </a:solidFill>
              </a:ln>
              <a:effectLst/>
            </c:spPr>
          </c:marker>
          <c:xVal>
            <c:numRef>
              <c:f>'Hourly average'!$B$2:$B$25</c:f>
              <c:numCache>
                <c:formatCode>h:mm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xVal>
          <c:yVal>
            <c:numRef>
              <c:f>'Hourly average'!$E$2:$E$25</c:f>
              <c:numCache>
                <c:formatCode>General</c:formatCode>
                <c:ptCount val="24"/>
                <c:pt idx="0">
                  <c:v>5.14</c:v>
                </c:pt>
                <c:pt idx="1">
                  <c:v>9.4870038910505805</c:v>
                </c:pt>
                <c:pt idx="2">
                  <c:v>9.9228673835125392</c:v>
                </c:pt>
                <c:pt idx="3">
                  <c:v>9.4286738351254495</c:v>
                </c:pt>
                <c:pt idx="4">
                  <c:v>9.5165441176470598</c:v>
                </c:pt>
                <c:pt idx="5">
                  <c:v>9.6006716417910507</c:v>
                </c:pt>
                <c:pt idx="6">
                  <c:v>9.91774436090226</c:v>
                </c:pt>
                <c:pt idx="7">
                  <c:v>9.5433082706766896</c:v>
                </c:pt>
                <c:pt idx="8">
                  <c:v>9.49238805970149</c:v>
                </c:pt>
                <c:pt idx="9">
                  <c:v>9.4900735294117595</c:v>
                </c:pt>
                <c:pt idx="10">
                  <c:v>9.8676642335766402</c:v>
                </c:pt>
                <c:pt idx="11">
                  <c:v>9.9926470588235308</c:v>
                </c:pt>
                <c:pt idx="12">
                  <c:v>10.526400000000001</c:v>
                </c:pt>
                <c:pt idx="13">
                  <c:v>10.416678700361</c:v>
                </c:pt>
                <c:pt idx="14">
                  <c:v>10.9785401459854</c:v>
                </c:pt>
                <c:pt idx="15">
                  <c:v>10.7287452471483</c:v>
                </c:pt>
                <c:pt idx="16">
                  <c:v>9.7874615384615407</c:v>
                </c:pt>
                <c:pt idx="17">
                  <c:v>10.5957322175732</c:v>
                </c:pt>
                <c:pt idx="18">
                  <c:v>10.225691699604701</c:v>
                </c:pt>
                <c:pt idx="19">
                  <c:v>10.2931034482759</c:v>
                </c:pt>
                <c:pt idx="20">
                  <c:v>9.6696428571428594</c:v>
                </c:pt>
                <c:pt idx="21">
                  <c:v>10.233288135593201</c:v>
                </c:pt>
                <c:pt idx="22">
                  <c:v>9.8153264604810992</c:v>
                </c:pt>
                <c:pt idx="23">
                  <c:v>10.0144827586207</c:v>
                </c:pt>
              </c:numCache>
            </c:numRef>
          </c:yVal>
          <c:smooth val="1"/>
          <c:extLst>
            <c:ext xmlns:c16="http://schemas.microsoft.com/office/drawing/2014/chart" uri="{C3380CC4-5D6E-409C-BE32-E72D297353CC}">
              <c16:uniqueId val="{00000000-F9C8-41AC-B106-517724591658}"/>
            </c:ext>
          </c:extLst>
        </c:ser>
        <c:dLbls>
          <c:showLegendKey val="0"/>
          <c:showVal val="0"/>
          <c:showCatName val="0"/>
          <c:showSerName val="0"/>
          <c:showPercent val="0"/>
          <c:showBubbleSize val="0"/>
        </c:dLbls>
        <c:axId val="1574552144"/>
        <c:axId val="1574547984"/>
      </c:scatterChart>
      <c:valAx>
        <c:axId val="1574552144"/>
        <c:scaling>
          <c:orientation val="minMax"/>
          <c:max val="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NO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47984"/>
        <c:crosses val="autoZero"/>
        <c:crossBetween val="midCat"/>
        <c:majorUnit val="0.16666600000000004"/>
      </c:valAx>
      <c:valAx>
        <c:axId val="1574547984"/>
        <c:scaling>
          <c:orientation val="minMax"/>
          <c:min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5521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5CD8F-6255-400E-A9BB-91473C19FB6D}"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1CB76AD7-CB6C-46E7-BD57-0E9567AB0B12}">
      <dgm:prSet phldrT="[Text]"/>
      <dgm:spPr>
        <a:solidFill>
          <a:srgbClr val="133454">
            <a:alpha val="70000"/>
          </a:srgbClr>
        </a:solidFill>
      </dgm:spPr>
      <dgm:t>
        <a:bodyPr/>
        <a:lstStyle/>
        <a:p>
          <a:r>
            <a:rPr lang="en-US" b="1" dirty="0"/>
            <a:t>Source</a:t>
          </a:r>
        </a:p>
      </dgm:t>
    </dgm:pt>
    <dgm:pt modelId="{424D7429-CF80-4CF6-BF60-8D67D6FC572D}" type="parTrans" cxnId="{E4504152-070A-441E-9D6E-AAD8AD2AAE15}">
      <dgm:prSet/>
      <dgm:spPr/>
      <dgm:t>
        <a:bodyPr/>
        <a:lstStyle/>
        <a:p>
          <a:endParaRPr lang="en-US"/>
        </a:p>
      </dgm:t>
    </dgm:pt>
    <dgm:pt modelId="{EF54117C-A665-4873-8109-7F4BDAB9C696}" type="sibTrans" cxnId="{E4504152-070A-441E-9D6E-AAD8AD2AAE15}">
      <dgm:prSet/>
      <dgm:spPr/>
      <dgm:t>
        <a:bodyPr/>
        <a:lstStyle/>
        <a:p>
          <a:endParaRPr lang="en-US"/>
        </a:p>
      </dgm:t>
    </dgm:pt>
    <dgm:pt modelId="{36477CB0-3BD8-492F-B282-FB5A250161EF}">
      <dgm:prSet phldrT="[Text]"/>
      <dgm:spPr/>
      <dgm:t>
        <a:bodyPr/>
        <a:lstStyle/>
        <a:p>
          <a:r>
            <a:rPr lang="en-US" dirty="0"/>
            <a:t>Source</a:t>
          </a:r>
        </a:p>
      </dgm:t>
    </dgm:pt>
    <dgm:pt modelId="{B94F5481-D09B-48B9-944E-846188E51F77}" type="parTrans" cxnId="{F65045D5-01F6-429B-A7C0-E1DDB226001C}">
      <dgm:prSet/>
      <dgm:spPr/>
      <dgm:t>
        <a:bodyPr/>
        <a:lstStyle/>
        <a:p>
          <a:endParaRPr lang="en-US"/>
        </a:p>
      </dgm:t>
    </dgm:pt>
    <dgm:pt modelId="{63046B29-116C-4121-A755-DA1B57224B00}" type="sibTrans" cxnId="{F65045D5-01F6-429B-A7C0-E1DDB226001C}">
      <dgm:prSet/>
      <dgm:spPr/>
      <dgm:t>
        <a:bodyPr/>
        <a:lstStyle/>
        <a:p>
          <a:endParaRPr lang="en-US"/>
        </a:p>
      </dgm:t>
    </dgm:pt>
    <dgm:pt modelId="{250AB315-5481-470F-A1CD-02A85B1E6AA4}">
      <dgm:prSet phldrT="[Text]"/>
      <dgm:spPr>
        <a:solidFill>
          <a:srgbClr val="133454">
            <a:alpha val="80000"/>
          </a:srgbClr>
        </a:solidFill>
      </dgm:spPr>
      <dgm:t>
        <a:bodyPr/>
        <a:lstStyle/>
        <a:p>
          <a:r>
            <a:rPr lang="en-US" b="1" dirty="0"/>
            <a:t>State of Atmosphere</a:t>
          </a:r>
        </a:p>
      </dgm:t>
    </dgm:pt>
    <dgm:pt modelId="{518A6700-EED2-45FD-9D7E-6378910D6DC5}" type="parTrans" cxnId="{D5E6D459-9A31-4436-B317-8819A0773018}">
      <dgm:prSet/>
      <dgm:spPr/>
      <dgm:t>
        <a:bodyPr/>
        <a:lstStyle/>
        <a:p>
          <a:endParaRPr lang="en-US"/>
        </a:p>
      </dgm:t>
    </dgm:pt>
    <dgm:pt modelId="{4AFE194F-960C-4D5B-B066-51A2DE7CA233}" type="sibTrans" cxnId="{D5E6D459-9A31-4436-B317-8819A0773018}">
      <dgm:prSet/>
      <dgm:spPr/>
      <dgm:t>
        <a:bodyPr/>
        <a:lstStyle/>
        <a:p>
          <a:endParaRPr lang="en-US"/>
        </a:p>
      </dgm:t>
    </dgm:pt>
    <dgm:pt modelId="{0A0394DB-F999-413F-84DC-AB80B84E4166}">
      <dgm:prSet phldrT="[Text]"/>
      <dgm:spPr/>
      <dgm:t>
        <a:bodyPr/>
        <a:lstStyle/>
        <a:p>
          <a:r>
            <a:rPr lang="en-US" dirty="0"/>
            <a:t>Dispersion</a:t>
          </a:r>
        </a:p>
      </dgm:t>
    </dgm:pt>
    <dgm:pt modelId="{F561D0F2-1864-4E14-97CE-EBF50701071A}" type="parTrans" cxnId="{349E740D-5B28-45A7-82D1-76C48E99537C}">
      <dgm:prSet/>
      <dgm:spPr/>
      <dgm:t>
        <a:bodyPr/>
        <a:lstStyle/>
        <a:p>
          <a:endParaRPr lang="en-US"/>
        </a:p>
      </dgm:t>
    </dgm:pt>
    <dgm:pt modelId="{5C16D904-F5D2-479A-8BB7-69AB1D3FF5E8}" type="sibTrans" cxnId="{349E740D-5B28-45A7-82D1-76C48E99537C}">
      <dgm:prSet/>
      <dgm:spPr/>
      <dgm:t>
        <a:bodyPr/>
        <a:lstStyle/>
        <a:p>
          <a:endParaRPr lang="en-US"/>
        </a:p>
      </dgm:t>
    </dgm:pt>
    <dgm:pt modelId="{0D8F262C-73B3-47D7-B252-DBCA9BB58DFB}">
      <dgm:prSet phldrT="[Text]"/>
      <dgm:spPr>
        <a:solidFill>
          <a:srgbClr val="133454"/>
        </a:solidFill>
      </dgm:spPr>
      <dgm:t>
        <a:bodyPr/>
        <a:lstStyle/>
        <a:p>
          <a:r>
            <a:rPr lang="en-US" b="1" dirty="0"/>
            <a:t>Sink</a:t>
          </a:r>
        </a:p>
      </dgm:t>
    </dgm:pt>
    <dgm:pt modelId="{C9CEE8CD-39DA-45EC-9C97-BC11AE9B800C}" type="parTrans" cxnId="{F0EA7788-622B-49EC-9174-9DEE1F550F4A}">
      <dgm:prSet/>
      <dgm:spPr/>
      <dgm:t>
        <a:bodyPr/>
        <a:lstStyle/>
        <a:p>
          <a:endParaRPr lang="en-US"/>
        </a:p>
      </dgm:t>
    </dgm:pt>
    <dgm:pt modelId="{8E632056-2323-4157-8AC9-EC0897499510}" type="sibTrans" cxnId="{F0EA7788-622B-49EC-9174-9DEE1F550F4A}">
      <dgm:prSet/>
      <dgm:spPr/>
      <dgm:t>
        <a:bodyPr/>
        <a:lstStyle/>
        <a:p>
          <a:endParaRPr lang="en-US"/>
        </a:p>
      </dgm:t>
    </dgm:pt>
    <dgm:pt modelId="{74080E11-DB52-4E61-ABD2-89A0F785BD18}">
      <dgm:prSet phldrT="[Text]"/>
      <dgm:spPr/>
      <dgm:t>
        <a:bodyPr/>
        <a:lstStyle/>
        <a:p>
          <a:r>
            <a:rPr lang="en-US" dirty="0"/>
            <a:t>Receptor</a:t>
          </a:r>
        </a:p>
      </dgm:t>
    </dgm:pt>
    <dgm:pt modelId="{28E967E4-3EA9-40FF-9F21-499CDBB22469}" type="parTrans" cxnId="{70A11413-B3A5-49B6-8ACB-BFE5FD022E9C}">
      <dgm:prSet/>
      <dgm:spPr/>
      <dgm:t>
        <a:bodyPr/>
        <a:lstStyle/>
        <a:p>
          <a:endParaRPr lang="en-US"/>
        </a:p>
      </dgm:t>
    </dgm:pt>
    <dgm:pt modelId="{7FABDE33-8DDE-4B70-A904-F8D9D3EDBF11}" type="sibTrans" cxnId="{70A11413-B3A5-49B6-8ACB-BFE5FD022E9C}">
      <dgm:prSet/>
      <dgm:spPr/>
      <dgm:t>
        <a:bodyPr/>
        <a:lstStyle/>
        <a:p>
          <a:endParaRPr lang="en-US"/>
        </a:p>
      </dgm:t>
    </dgm:pt>
    <dgm:pt modelId="{0BCBF3AA-55FB-40F3-9263-7B4D79442271}">
      <dgm:prSet phldrT="[Text]"/>
      <dgm:spPr/>
      <dgm:t>
        <a:bodyPr/>
        <a:lstStyle/>
        <a:p>
          <a:r>
            <a:rPr lang="en-US" dirty="0"/>
            <a:t>Response</a:t>
          </a:r>
        </a:p>
      </dgm:t>
    </dgm:pt>
    <dgm:pt modelId="{C51FB3AB-26B9-41D1-9247-4686BD19F0EB}" type="parTrans" cxnId="{520817F2-49F3-4C1C-80D3-6D339BA0A45A}">
      <dgm:prSet/>
      <dgm:spPr/>
      <dgm:t>
        <a:bodyPr/>
        <a:lstStyle/>
        <a:p>
          <a:endParaRPr lang="en-US"/>
        </a:p>
      </dgm:t>
    </dgm:pt>
    <dgm:pt modelId="{9343B2FF-D322-4B31-83E4-0434CBC51A9C}" type="sibTrans" cxnId="{520817F2-49F3-4C1C-80D3-6D339BA0A45A}">
      <dgm:prSet/>
      <dgm:spPr/>
      <dgm:t>
        <a:bodyPr/>
        <a:lstStyle/>
        <a:p>
          <a:endParaRPr lang="en-US"/>
        </a:p>
      </dgm:t>
    </dgm:pt>
    <dgm:pt modelId="{62598E4F-137E-417C-BEA0-311A61A7A342}">
      <dgm:prSet phldrT="[Text]"/>
      <dgm:spPr/>
      <dgm:t>
        <a:bodyPr/>
        <a:lstStyle/>
        <a:p>
          <a:r>
            <a:rPr lang="en-US" dirty="0"/>
            <a:t>Human</a:t>
          </a:r>
        </a:p>
      </dgm:t>
    </dgm:pt>
    <dgm:pt modelId="{7BD10307-1D46-461D-A821-322D06E24D6A}" type="parTrans" cxnId="{BBBA2023-AAEB-4D4D-BA52-9C4A6829D86A}">
      <dgm:prSet/>
      <dgm:spPr/>
      <dgm:t>
        <a:bodyPr/>
        <a:lstStyle/>
        <a:p>
          <a:endParaRPr lang="en-US"/>
        </a:p>
      </dgm:t>
    </dgm:pt>
    <dgm:pt modelId="{FD082201-517E-4157-8A6E-B5AF0C8D50FF}" type="sibTrans" cxnId="{BBBA2023-AAEB-4D4D-BA52-9C4A6829D86A}">
      <dgm:prSet/>
      <dgm:spPr/>
      <dgm:t>
        <a:bodyPr/>
        <a:lstStyle/>
        <a:p>
          <a:endParaRPr lang="en-US"/>
        </a:p>
      </dgm:t>
    </dgm:pt>
    <dgm:pt modelId="{5AAE1902-9959-4081-8DBA-813AE730260D}">
      <dgm:prSet phldrT="[Text]"/>
      <dgm:spPr/>
      <dgm:t>
        <a:bodyPr/>
        <a:lstStyle/>
        <a:p>
          <a:r>
            <a:rPr lang="en-US" b="1" dirty="0">
              <a:solidFill>
                <a:schemeClr val="accent2">
                  <a:lumMod val="75000"/>
                </a:schemeClr>
              </a:solidFill>
            </a:rPr>
            <a:t>Sensors</a:t>
          </a:r>
        </a:p>
      </dgm:t>
    </dgm:pt>
    <dgm:pt modelId="{6D8E83A9-F99B-44FD-AEBC-1AC703781948}" type="parTrans" cxnId="{B34C0BEE-A6F4-437E-9505-B9EFA7AAEAF0}">
      <dgm:prSet/>
      <dgm:spPr/>
      <dgm:t>
        <a:bodyPr/>
        <a:lstStyle/>
        <a:p>
          <a:endParaRPr lang="en-US"/>
        </a:p>
      </dgm:t>
    </dgm:pt>
    <dgm:pt modelId="{3C053754-83CA-4149-80E3-C0B519E6BE10}" type="sibTrans" cxnId="{B34C0BEE-A6F4-437E-9505-B9EFA7AAEAF0}">
      <dgm:prSet/>
      <dgm:spPr/>
      <dgm:t>
        <a:bodyPr/>
        <a:lstStyle/>
        <a:p>
          <a:endParaRPr lang="en-US"/>
        </a:p>
      </dgm:t>
    </dgm:pt>
    <dgm:pt modelId="{2E6B0A03-44E1-459B-9CEF-A26906E74EEA}">
      <dgm:prSet phldrT="[Text]"/>
      <dgm:spPr/>
      <dgm:t>
        <a:bodyPr/>
        <a:lstStyle/>
        <a:p>
          <a:r>
            <a:rPr lang="en-US" dirty="0"/>
            <a:t>Environment</a:t>
          </a:r>
        </a:p>
      </dgm:t>
    </dgm:pt>
    <dgm:pt modelId="{7115FA9E-80E3-4147-8429-0D4FB00D53A3}" type="parTrans" cxnId="{D74C4EE0-8A40-4195-B50A-494395AC4D55}">
      <dgm:prSet/>
      <dgm:spPr/>
      <dgm:t>
        <a:bodyPr/>
        <a:lstStyle/>
        <a:p>
          <a:endParaRPr lang="en-US"/>
        </a:p>
      </dgm:t>
    </dgm:pt>
    <dgm:pt modelId="{422FE586-30F8-4FE8-BDAD-C19F22E3C34A}" type="sibTrans" cxnId="{D74C4EE0-8A40-4195-B50A-494395AC4D55}">
      <dgm:prSet/>
      <dgm:spPr/>
      <dgm:t>
        <a:bodyPr/>
        <a:lstStyle/>
        <a:p>
          <a:endParaRPr lang="en-US"/>
        </a:p>
      </dgm:t>
    </dgm:pt>
    <dgm:pt modelId="{1F4372CD-D690-461F-A2FB-575D8DE674FA}">
      <dgm:prSet phldrT="[Text]"/>
      <dgm:spPr/>
      <dgm:t>
        <a:bodyPr/>
        <a:lstStyle/>
        <a:p>
          <a:r>
            <a:rPr lang="en-US" dirty="0"/>
            <a:t>Health Effects</a:t>
          </a:r>
        </a:p>
      </dgm:t>
    </dgm:pt>
    <dgm:pt modelId="{721A5EA8-AACA-4691-B9B5-E8BF2684538B}" type="parTrans" cxnId="{E14D3037-92B4-4DD7-804C-5935D43063D9}">
      <dgm:prSet/>
      <dgm:spPr/>
      <dgm:t>
        <a:bodyPr/>
        <a:lstStyle/>
        <a:p>
          <a:endParaRPr lang="en-US"/>
        </a:p>
      </dgm:t>
    </dgm:pt>
    <dgm:pt modelId="{E4E28C07-AE6E-4832-AF06-359B7C7AEA78}" type="sibTrans" cxnId="{E14D3037-92B4-4DD7-804C-5935D43063D9}">
      <dgm:prSet/>
      <dgm:spPr/>
      <dgm:t>
        <a:bodyPr/>
        <a:lstStyle/>
        <a:p>
          <a:endParaRPr lang="en-US"/>
        </a:p>
      </dgm:t>
    </dgm:pt>
    <dgm:pt modelId="{C7B6885F-1BB0-40B0-8B3C-8A2E61CD1B46}">
      <dgm:prSet phldrT="[Text]"/>
      <dgm:spPr/>
      <dgm:t>
        <a:bodyPr/>
        <a:lstStyle/>
        <a:p>
          <a:r>
            <a:rPr lang="en-US" dirty="0"/>
            <a:t>Environmental Pollution</a:t>
          </a:r>
        </a:p>
      </dgm:t>
    </dgm:pt>
    <dgm:pt modelId="{71B942EF-F11A-4757-B62D-BD27B2B9CCDC}" type="parTrans" cxnId="{2062EFA1-B6B3-462E-BE1E-46319796E1B1}">
      <dgm:prSet/>
      <dgm:spPr/>
      <dgm:t>
        <a:bodyPr/>
        <a:lstStyle/>
        <a:p>
          <a:endParaRPr lang="en-US"/>
        </a:p>
      </dgm:t>
    </dgm:pt>
    <dgm:pt modelId="{FF98709F-5550-41FB-B67F-6C185806F695}" type="sibTrans" cxnId="{2062EFA1-B6B3-462E-BE1E-46319796E1B1}">
      <dgm:prSet/>
      <dgm:spPr/>
      <dgm:t>
        <a:bodyPr/>
        <a:lstStyle/>
        <a:p>
          <a:endParaRPr lang="en-US"/>
        </a:p>
      </dgm:t>
    </dgm:pt>
    <dgm:pt modelId="{E14411C5-D721-4D0E-A38F-AEE26EB997C9}">
      <dgm:prSet phldrT="[Text]"/>
      <dgm:spPr/>
      <dgm:t>
        <a:bodyPr/>
        <a:lstStyle/>
        <a:p>
          <a:r>
            <a:rPr lang="en-US" dirty="0"/>
            <a:t>Economics</a:t>
          </a:r>
        </a:p>
      </dgm:t>
    </dgm:pt>
    <dgm:pt modelId="{3FBA960D-B4EE-4FC1-8F85-43FE222D78EB}" type="parTrans" cxnId="{B2A775E1-0C06-4DBB-85B2-7085079283BD}">
      <dgm:prSet/>
      <dgm:spPr/>
      <dgm:t>
        <a:bodyPr/>
        <a:lstStyle/>
        <a:p>
          <a:endParaRPr lang="en-US"/>
        </a:p>
      </dgm:t>
    </dgm:pt>
    <dgm:pt modelId="{3E3507A7-916A-4704-B52F-0AF496B72A95}" type="sibTrans" cxnId="{B2A775E1-0C06-4DBB-85B2-7085079283BD}">
      <dgm:prSet/>
      <dgm:spPr/>
      <dgm:t>
        <a:bodyPr/>
        <a:lstStyle/>
        <a:p>
          <a:endParaRPr lang="en-US"/>
        </a:p>
      </dgm:t>
    </dgm:pt>
    <dgm:pt modelId="{3AB07A0B-F104-49F2-9FB9-7144F756183E}">
      <dgm:prSet phldrT="[Text]"/>
      <dgm:spPr/>
      <dgm:t>
        <a:bodyPr/>
        <a:lstStyle/>
        <a:p>
          <a:r>
            <a:rPr lang="en-US" dirty="0"/>
            <a:t>Configuration</a:t>
          </a:r>
        </a:p>
        <a:p>
          <a:r>
            <a:rPr lang="en-US" b="1" dirty="0">
              <a:solidFill>
                <a:schemeClr val="accent2">
                  <a:lumMod val="75000"/>
                </a:schemeClr>
              </a:solidFill>
            </a:rPr>
            <a:t>Rate</a:t>
          </a:r>
        </a:p>
      </dgm:t>
    </dgm:pt>
    <dgm:pt modelId="{EF7E4B6D-84C2-494B-AFA7-F4A7B0191828}" type="parTrans" cxnId="{DB50D885-F402-49E4-AC33-4C2265550F40}">
      <dgm:prSet/>
      <dgm:spPr/>
      <dgm:t>
        <a:bodyPr/>
        <a:lstStyle/>
        <a:p>
          <a:endParaRPr lang="en-US"/>
        </a:p>
      </dgm:t>
    </dgm:pt>
    <dgm:pt modelId="{241E74BD-B5AB-4339-8D4A-625E8A71BEA6}" type="sibTrans" cxnId="{DB50D885-F402-49E4-AC33-4C2265550F40}">
      <dgm:prSet/>
      <dgm:spPr/>
      <dgm:t>
        <a:bodyPr/>
        <a:lstStyle/>
        <a:p>
          <a:endParaRPr lang="en-US"/>
        </a:p>
      </dgm:t>
    </dgm:pt>
    <dgm:pt modelId="{F4164643-D1D4-4461-BD43-AFC23B1D0EF9}">
      <dgm:prSet phldrT="[Text]"/>
      <dgm:spPr/>
      <dgm:t>
        <a:bodyPr/>
        <a:lstStyle/>
        <a:p>
          <a:r>
            <a:rPr lang="en-US" b="1" dirty="0">
              <a:solidFill>
                <a:schemeClr val="accent2">
                  <a:lumMod val="75000"/>
                </a:schemeClr>
              </a:solidFill>
            </a:rPr>
            <a:t>Transportation</a:t>
          </a:r>
        </a:p>
      </dgm:t>
    </dgm:pt>
    <dgm:pt modelId="{08D79AC4-2FD4-459C-942F-4828D82402FD}" type="parTrans" cxnId="{7AF2A549-4D80-41CB-B91E-D4DCEE973ABC}">
      <dgm:prSet/>
      <dgm:spPr/>
      <dgm:t>
        <a:bodyPr/>
        <a:lstStyle/>
        <a:p>
          <a:endParaRPr lang="en-US"/>
        </a:p>
      </dgm:t>
    </dgm:pt>
    <dgm:pt modelId="{C426D25A-D24D-4431-8C19-15B9BB32F94C}" type="sibTrans" cxnId="{7AF2A549-4D80-41CB-B91E-D4DCEE973ABC}">
      <dgm:prSet/>
      <dgm:spPr/>
      <dgm:t>
        <a:bodyPr/>
        <a:lstStyle/>
        <a:p>
          <a:endParaRPr lang="en-US"/>
        </a:p>
      </dgm:t>
    </dgm:pt>
    <dgm:pt modelId="{ED991D5C-8550-439C-B463-E69C3335F5C8}">
      <dgm:prSet phldrT="[Text]"/>
      <dgm:spPr/>
      <dgm:t>
        <a:bodyPr/>
        <a:lstStyle/>
        <a:p>
          <a:r>
            <a:rPr lang="en-US" dirty="0"/>
            <a:t>Power Generation</a:t>
          </a:r>
        </a:p>
      </dgm:t>
    </dgm:pt>
    <dgm:pt modelId="{931464B3-2DDE-4A85-918A-F6A48327DDAD}" type="parTrans" cxnId="{24EFFB7F-55AB-41B1-ABC1-C200B6550F84}">
      <dgm:prSet/>
      <dgm:spPr/>
      <dgm:t>
        <a:bodyPr/>
        <a:lstStyle/>
        <a:p>
          <a:endParaRPr lang="en-US"/>
        </a:p>
      </dgm:t>
    </dgm:pt>
    <dgm:pt modelId="{6401BBB3-6AFD-4A8D-8623-CF89A2BF81EA}" type="sibTrans" cxnId="{24EFFB7F-55AB-41B1-ABC1-C200B6550F84}">
      <dgm:prSet/>
      <dgm:spPr/>
      <dgm:t>
        <a:bodyPr/>
        <a:lstStyle/>
        <a:p>
          <a:endParaRPr lang="en-US"/>
        </a:p>
      </dgm:t>
    </dgm:pt>
    <dgm:pt modelId="{DBA09BA4-B02E-4841-BB59-3876703CA405}">
      <dgm:prSet phldrT="[Text]"/>
      <dgm:spPr/>
      <dgm:t>
        <a:bodyPr/>
        <a:lstStyle/>
        <a:p>
          <a:r>
            <a:rPr lang="en-US" dirty="0"/>
            <a:t>Factories</a:t>
          </a:r>
        </a:p>
      </dgm:t>
    </dgm:pt>
    <dgm:pt modelId="{C5AE8D93-A4B6-4CE9-9711-717C609CDB0D}" type="parTrans" cxnId="{AC4C41A1-ADFE-4C8F-A2D6-FE8BA3DD9E60}">
      <dgm:prSet/>
      <dgm:spPr/>
      <dgm:t>
        <a:bodyPr/>
        <a:lstStyle/>
        <a:p>
          <a:endParaRPr lang="en-US"/>
        </a:p>
      </dgm:t>
    </dgm:pt>
    <dgm:pt modelId="{568E042A-FF97-481C-B523-CD4ED9BBF02A}" type="sibTrans" cxnId="{AC4C41A1-ADFE-4C8F-A2D6-FE8BA3DD9E60}">
      <dgm:prSet/>
      <dgm:spPr/>
      <dgm:t>
        <a:bodyPr/>
        <a:lstStyle/>
        <a:p>
          <a:endParaRPr lang="en-US"/>
        </a:p>
      </dgm:t>
    </dgm:pt>
    <dgm:pt modelId="{7D880DAA-64B7-4B46-BC9C-5384E0339FA0}">
      <dgm:prSet phldrT="[Text]"/>
      <dgm:spPr/>
      <dgm:t>
        <a:bodyPr/>
        <a:lstStyle/>
        <a:p>
          <a:r>
            <a:rPr lang="en-US" dirty="0"/>
            <a:t>Transformation</a:t>
          </a:r>
        </a:p>
      </dgm:t>
    </dgm:pt>
    <dgm:pt modelId="{CCFF83A1-99DB-4381-B022-EDE8EC64443A}" type="parTrans" cxnId="{5DE24F15-094C-40E1-BCE5-764477C482B2}">
      <dgm:prSet/>
      <dgm:spPr/>
      <dgm:t>
        <a:bodyPr/>
        <a:lstStyle/>
        <a:p>
          <a:endParaRPr lang="en-US"/>
        </a:p>
      </dgm:t>
    </dgm:pt>
    <dgm:pt modelId="{56A0BB8C-CC04-4B78-99AA-CF210568DD8B}" type="sibTrans" cxnId="{5DE24F15-094C-40E1-BCE5-764477C482B2}">
      <dgm:prSet/>
      <dgm:spPr/>
      <dgm:t>
        <a:bodyPr/>
        <a:lstStyle/>
        <a:p>
          <a:endParaRPr lang="en-US"/>
        </a:p>
      </dgm:t>
    </dgm:pt>
    <dgm:pt modelId="{28BD601C-C617-47BF-8006-69F201D8EFB2}">
      <dgm:prSet phldrT="[Text]"/>
      <dgm:spPr/>
      <dgm:t>
        <a:bodyPr/>
        <a:lstStyle/>
        <a:p>
          <a:r>
            <a:rPr lang="en-US" dirty="0"/>
            <a:t>Removal</a:t>
          </a:r>
        </a:p>
      </dgm:t>
    </dgm:pt>
    <dgm:pt modelId="{EF8AB25D-9221-42E8-825F-41A473979790}" type="parTrans" cxnId="{B352B54A-3E53-41F6-94FB-5B6D401F0001}">
      <dgm:prSet/>
      <dgm:spPr/>
      <dgm:t>
        <a:bodyPr/>
        <a:lstStyle/>
        <a:p>
          <a:endParaRPr lang="en-US"/>
        </a:p>
      </dgm:t>
    </dgm:pt>
    <dgm:pt modelId="{222E184D-3BB6-41BE-9446-99D076952DBC}" type="sibTrans" cxnId="{B352B54A-3E53-41F6-94FB-5B6D401F0001}">
      <dgm:prSet/>
      <dgm:spPr/>
      <dgm:t>
        <a:bodyPr/>
        <a:lstStyle/>
        <a:p>
          <a:endParaRPr lang="en-US"/>
        </a:p>
      </dgm:t>
    </dgm:pt>
    <dgm:pt modelId="{4AD4A9FB-CA14-4758-8D4C-56C930EE0949}">
      <dgm:prSet phldrT="[Text]"/>
      <dgm:spPr/>
      <dgm:t>
        <a:bodyPr/>
        <a:lstStyle/>
        <a:p>
          <a:r>
            <a:rPr lang="en-US" b="1" dirty="0">
              <a:solidFill>
                <a:schemeClr val="accent2">
                  <a:lumMod val="75000"/>
                </a:schemeClr>
              </a:solidFill>
            </a:rPr>
            <a:t>Wind</a:t>
          </a:r>
        </a:p>
      </dgm:t>
    </dgm:pt>
    <dgm:pt modelId="{D9C9389F-967B-4A39-B080-D17BC6A0F3A8}" type="parTrans" cxnId="{87EFACD0-00DA-45F7-84B5-C30EE96033A6}">
      <dgm:prSet/>
      <dgm:spPr/>
      <dgm:t>
        <a:bodyPr/>
        <a:lstStyle/>
        <a:p>
          <a:endParaRPr lang="en-US"/>
        </a:p>
      </dgm:t>
    </dgm:pt>
    <dgm:pt modelId="{F2BCE685-22FD-4F90-9A33-E67251DE8622}" type="sibTrans" cxnId="{87EFACD0-00DA-45F7-84B5-C30EE96033A6}">
      <dgm:prSet/>
      <dgm:spPr/>
      <dgm:t>
        <a:bodyPr/>
        <a:lstStyle/>
        <a:p>
          <a:endParaRPr lang="en-US"/>
        </a:p>
      </dgm:t>
    </dgm:pt>
    <dgm:pt modelId="{5F521458-75AD-4784-97E3-C3CBB22AAAC1}">
      <dgm:prSet phldrT="[Text]"/>
      <dgm:spPr/>
      <dgm:t>
        <a:bodyPr/>
        <a:lstStyle/>
        <a:p>
          <a:r>
            <a:rPr lang="en-US" dirty="0"/>
            <a:t>Turbulence</a:t>
          </a:r>
        </a:p>
      </dgm:t>
    </dgm:pt>
    <dgm:pt modelId="{8630E3A4-1404-4BC4-8406-B3075A97CBEE}" type="parTrans" cxnId="{0B5F6E95-0A25-4F1E-922E-0F7E7B228323}">
      <dgm:prSet/>
      <dgm:spPr/>
      <dgm:t>
        <a:bodyPr/>
        <a:lstStyle/>
        <a:p>
          <a:endParaRPr lang="en-US"/>
        </a:p>
      </dgm:t>
    </dgm:pt>
    <dgm:pt modelId="{1AD2A447-D013-4212-89E7-0A84665EE01C}" type="sibTrans" cxnId="{0B5F6E95-0A25-4F1E-922E-0F7E7B228323}">
      <dgm:prSet/>
      <dgm:spPr/>
      <dgm:t>
        <a:bodyPr/>
        <a:lstStyle/>
        <a:p>
          <a:endParaRPr lang="en-US"/>
        </a:p>
      </dgm:t>
    </dgm:pt>
    <dgm:pt modelId="{676B3018-EDA9-473D-B602-87B146D626E3}">
      <dgm:prSet phldrT="[Text]"/>
      <dgm:spPr/>
      <dgm:t>
        <a:bodyPr/>
        <a:lstStyle/>
        <a:p>
          <a:r>
            <a:rPr lang="en-US" b="1" dirty="0">
              <a:solidFill>
                <a:schemeClr val="accent2">
                  <a:lumMod val="75000"/>
                </a:schemeClr>
              </a:solidFill>
            </a:rPr>
            <a:t>Chemical Reactions</a:t>
          </a:r>
        </a:p>
      </dgm:t>
    </dgm:pt>
    <dgm:pt modelId="{912E8931-13EA-4ECD-A022-7A55C081E8F3}" type="parTrans" cxnId="{73D7F0A6-B7F9-416B-9315-3EE44D88C7A6}">
      <dgm:prSet/>
      <dgm:spPr/>
      <dgm:t>
        <a:bodyPr/>
        <a:lstStyle/>
        <a:p>
          <a:endParaRPr lang="en-US"/>
        </a:p>
      </dgm:t>
    </dgm:pt>
    <dgm:pt modelId="{7DE7F3F7-D064-4CB4-A2FE-A77BC091D6E0}" type="sibTrans" cxnId="{73D7F0A6-B7F9-416B-9315-3EE44D88C7A6}">
      <dgm:prSet/>
      <dgm:spPr/>
      <dgm:t>
        <a:bodyPr/>
        <a:lstStyle/>
        <a:p>
          <a:endParaRPr lang="en-US"/>
        </a:p>
      </dgm:t>
    </dgm:pt>
    <dgm:pt modelId="{32C29C99-5BCC-41D3-B295-895049112BE0}">
      <dgm:prSet phldrT="[Text]"/>
      <dgm:spPr/>
      <dgm:t>
        <a:bodyPr/>
        <a:lstStyle/>
        <a:p>
          <a:r>
            <a:rPr lang="en-US" dirty="0"/>
            <a:t>Settling</a:t>
          </a:r>
        </a:p>
      </dgm:t>
    </dgm:pt>
    <dgm:pt modelId="{5C0B40D7-AE85-47F7-9349-D3CE00BE5475}" type="parTrans" cxnId="{5DF2ACB0-0F01-42C3-B992-03899442C44B}">
      <dgm:prSet/>
      <dgm:spPr/>
      <dgm:t>
        <a:bodyPr/>
        <a:lstStyle/>
        <a:p>
          <a:endParaRPr lang="en-US"/>
        </a:p>
      </dgm:t>
    </dgm:pt>
    <dgm:pt modelId="{AF8F4C84-F080-4329-ACF0-493FE26BDCCF}" type="sibTrans" cxnId="{5DF2ACB0-0F01-42C3-B992-03899442C44B}">
      <dgm:prSet/>
      <dgm:spPr/>
      <dgm:t>
        <a:bodyPr/>
        <a:lstStyle/>
        <a:p>
          <a:endParaRPr lang="en-US"/>
        </a:p>
      </dgm:t>
    </dgm:pt>
    <dgm:pt modelId="{41E1CF68-3BC9-4FC7-A158-D58CA48F244E}">
      <dgm:prSet phldrT="[Text]"/>
      <dgm:spPr/>
      <dgm:t>
        <a:bodyPr/>
        <a:lstStyle/>
        <a:p>
          <a:r>
            <a:rPr lang="en-US" dirty="0"/>
            <a:t>Impaction</a:t>
          </a:r>
        </a:p>
      </dgm:t>
    </dgm:pt>
    <dgm:pt modelId="{FA3097D2-85F0-4FEC-841E-F97314499054}" type="parTrans" cxnId="{44024732-4E4E-409B-94B3-59A8AC7C94D2}">
      <dgm:prSet/>
      <dgm:spPr/>
      <dgm:t>
        <a:bodyPr/>
        <a:lstStyle/>
        <a:p>
          <a:endParaRPr lang="en-US"/>
        </a:p>
      </dgm:t>
    </dgm:pt>
    <dgm:pt modelId="{44CC4023-43DF-4F38-997A-88D5B45B5702}" type="sibTrans" cxnId="{44024732-4E4E-409B-94B3-59A8AC7C94D2}">
      <dgm:prSet/>
      <dgm:spPr/>
      <dgm:t>
        <a:bodyPr/>
        <a:lstStyle/>
        <a:p>
          <a:endParaRPr lang="en-US"/>
        </a:p>
      </dgm:t>
    </dgm:pt>
    <dgm:pt modelId="{9487EF16-93E2-43D8-B76B-F1DFA953122B}">
      <dgm:prSet phldrT="[Text]"/>
      <dgm:spPr/>
      <dgm:t>
        <a:bodyPr/>
        <a:lstStyle/>
        <a:p>
          <a:r>
            <a:rPr lang="en-US" altLang="zh-CN" dirty="0"/>
            <a:t>Scavenging</a:t>
          </a:r>
          <a:endParaRPr lang="en-US" dirty="0"/>
        </a:p>
      </dgm:t>
    </dgm:pt>
    <dgm:pt modelId="{CCF3BC39-05E8-42F8-8D5A-2D6B6149A184}" type="parTrans" cxnId="{92145732-0F67-4118-BD29-0DF387833D06}">
      <dgm:prSet/>
      <dgm:spPr/>
      <dgm:t>
        <a:bodyPr/>
        <a:lstStyle/>
        <a:p>
          <a:endParaRPr lang="en-US"/>
        </a:p>
      </dgm:t>
    </dgm:pt>
    <dgm:pt modelId="{C83B4A05-0D7D-4188-A523-BF278B6D83B0}" type="sibTrans" cxnId="{92145732-0F67-4118-BD29-0DF387833D06}">
      <dgm:prSet/>
      <dgm:spPr/>
      <dgm:t>
        <a:bodyPr/>
        <a:lstStyle/>
        <a:p>
          <a:endParaRPr lang="en-US"/>
        </a:p>
      </dgm:t>
    </dgm:pt>
    <dgm:pt modelId="{202F1055-5E84-485F-AC89-5247381895F2}" type="pres">
      <dgm:prSet presAssocID="{77D5CD8F-6255-400E-A9BB-91473C19FB6D}" presName="Name0" presStyleCnt="0">
        <dgm:presLayoutVars>
          <dgm:chMax val="5"/>
          <dgm:chPref val="5"/>
          <dgm:dir/>
          <dgm:animLvl val="lvl"/>
        </dgm:presLayoutVars>
      </dgm:prSet>
      <dgm:spPr/>
    </dgm:pt>
    <dgm:pt modelId="{54C6B684-5B99-4FD6-94FD-317C94DDB45A}" type="pres">
      <dgm:prSet presAssocID="{1CB76AD7-CB6C-46E7-BD57-0E9567AB0B12}" presName="parentText1" presStyleLbl="node1" presStyleIdx="0" presStyleCnt="3">
        <dgm:presLayoutVars>
          <dgm:chMax/>
          <dgm:chPref val="3"/>
          <dgm:bulletEnabled val="1"/>
        </dgm:presLayoutVars>
      </dgm:prSet>
      <dgm:spPr/>
    </dgm:pt>
    <dgm:pt modelId="{83D3FFF0-E512-4573-BC81-6E75113EDA27}" type="pres">
      <dgm:prSet presAssocID="{1CB76AD7-CB6C-46E7-BD57-0E9567AB0B12}" presName="childText1" presStyleLbl="solidAlignAcc1" presStyleIdx="0" presStyleCnt="3">
        <dgm:presLayoutVars>
          <dgm:chMax val="0"/>
          <dgm:chPref val="0"/>
          <dgm:bulletEnabled val="1"/>
        </dgm:presLayoutVars>
      </dgm:prSet>
      <dgm:spPr/>
    </dgm:pt>
    <dgm:pt modelId="{0C1CA720-E2DF-456B-8360-D1C1B779E190}" type="pres">
      <dgm:prSet presAssocID="{250AB315-5481-470F-A1CD-02A85B1E6AA4}" presName="parentText2" presStyleLbl="node1" presStyleIdx="1" presStyleCnt="3">
        <dgm:presLayoutVars>
          <dgm:chMax/>
          <dgm:chPref val="3"/>
          <dgm:bulletEnabled val="1"/>
        </dgm:presLayoutVars>
      </dgm:prSet>
      <dgm:spPr/>
    </dgm:pt>
    <dgm:pt modelId="{9CA8FF2C-E125-4E3D-A926-4361A963B095}" type="pres">
      <dgm:prSet presAssocID="{250AB315-5481-470F-A1CD-02A85B1E6AA4}" presName="childText2" presStyleLbl="solidAlignAcc1" presStyleIdx="1" presStyleCnt="3">
        <dgm:presLayoutVars>
          <dgm:chMax val="0"/>
          <dgm:chPref val="0"/>
          <dgm:bulletEnabled val="1"/>
        </dgm:presLayoutVars>
      </dgm:prSet>
      <dgm:spPr/>
    </dgm:pt>
    <dgm:pt modelId="{E6D00E78-EFA1-4B2D-A345-B1F7867F5171}" type="pres">
      <dgm:prSet presAssocID="{0D8F262C-73B3-47D7-B252-DBCA9BB58DFB}" presName="parentText3" presStyleLbl="node1" presStyleIdx="2" presStyleCnt="3">
        <dgm:presLayoutVars>
          <dgm:chMax/>
          <dgm:chPref val="3"/>
          <dgm:bulletEnabled val="1"/>
        </dgm:presLayoutVars>
      </dgm:prSet>
      <dgm:spPr/>
    </dgm:pt>
    <dgm:pt modelId="{7AEDA0C1-5F48-4E8B-8E38-D0DB9F16DA61}" type="pres">
      <dgm:prSet presAssocID="{0D8F262C-73B3-47D7-B252-DBCA9BB58DFB}" presName="childText3" presStyleLbl="solidAlignAcc1" presStyleIdx="2" presStyleCnt="3">
        <dgm:presLayoutVars>
          <dgm:chMax val="0"/>
          <dgm:chPref val="0"/>
          <dgm:bulletEnabled val="1"/>
        </dgm:presLayoutVars>
      </dgm:prSet>
      <dgm:spPr/>
    </dgm:pt>
  </dgm:ptLst>
  <dgm:cxnLst>
    <dgm:cxn modelId="{1D117503-EA99-413D-BC4B-981DBE57B702}" type="presOf" srcId="{4AD4A9FB-CA14-4758-8D4C-56C930EE0949}" destId="{9CA8FF2C-E125-4E3D-A926-4361A963B095}" srcOrd="0" destOrd="1" presId="urn:microsoft.com/office/officeart/2009/3/layout/IncreasingArrowsProcess"/>
    <dgm:cxn modelId="{349E740D-5B28-45A7-82D1-76C48E99537C}" srcId="{250AB315-5481-470F-A1CD-02A85B1E6AA4}" destId="{0A0394DB-F999-413F-84DC-AB80B84E4166}" srcOrd="0" destOrd="0" parTransId="{F561D0F2-1864-4E14-97CE-EBF50701071A}" sibTransId="{5C16D904-F5D2-479A-8BB7-69AB1D3FF5E8}"/>
    <dgm:cxn modelId="{70A11413-B3A5-49B6-8ACB-BFE5FD022E9C}" srcId="{0D8F262C-73B3-47D7-B252-DBCA9BB58DFB}" destId="{74080E11-DB52-4E61-ABD2-89A0F785BD18}" srcOrd="0" destOrd="0" parTransId="{28E967E4-3EA9-40FF-9F21-499CDBB22469}" sibTransId="{7FABDE33-8DDE-4B70-A904-F8D9D3EDBF11}"/>
    <dgm:cxn modelId="{5DE24F15-094C-40E1-BCE5-764477C482B2}" srcId="{250AB315-5481-470F-A1CD-02A85B1E6AA4}" destId="{7D880DAA-64B7-4B46-BC9C-5384E0339FA0}" srcOrd="1" destOrd="0" parTransId="{CCFF83A1-99DB-4381-B022-EDE8EC64443A}" sibTransId="{56A0BB8C-CC04-4B78-99AA-CF210568DD8B}"/>
    <dgm:cxn modelId="{0EA0D418-911D-46B2-AC65-EFBE226D8534}" type="presOf" srcId="{9487EF16-93E2-43D8-B76B-F1DFA953122B}" destId="{9CA8FF2C-E125-4E3D-A926-4361A963B095}" srcOrd="0" destOrd="8" presId="urn:microsoft.com/office/officeart/2009/3/layout/IncreasingArrowsProcess"/>
    <dgm:cxn modelId="{45CB731F-5FC0-4B83-B91B-21CBA9F6F7DF}" type="presOf" srcId="{F4164643-D1D4-4461-BD43-AFC23B1D0EF9}" destId="{83D3FFF0-E512-4573-BC81-6E75113EDA27}" srcOrd="0" destOrd="1" presId="urn:microsoft.com/office/officeart/2009/3/layout/IncreasingArrowsProcess"/>
    <dgm:cxn modelId="{E6342F20-7EDC-4127-8589-8E1FA8E7C19A}" type="presOf" srcId="{5AAE1902-9959-4081-8DBA-813AE730260D}" destId="{7AEDA0C1-5F48-4E8B-8E38-D0DB9F16DA61}" srcOrd="0" destOrd="3" presId="urn:microsoft.com/office/officeart/2009/3/layout/IncreasingArrowsProcess"/>
    <dgm:cxn modelId="{BBBA2023-AAEB-4D4D-BA52-9C4A6829D86A}" srcId="{74080E11-DB52-4E61-ABD2-89A0F785BD18}" destId="{62598E4F-137E-417C-BEA0-311A61A7A342}" srcOrd="0" destOrd="0" parTransId="{7BD10307-1D46-461D-A821-322D06E24D6A}" sibTransId="{FD082201-517E-4157-8A6E-B5AF0C8D50FF}"/>
    <dgm:cxn modelId="{44024732-4E4E-409B-94B3-59A8AC7C94D2}" srcId="{28BD601C-C617-47BF-8006-69F201D8EFB2}" destId="{41E1CF68-3BC9-4FC7-A158-D58CA48F244E}" srcOrd="1" destOrd="0" parTransId="{FA3097D2-85F0-4FEC-841E-F97314499054}" sibTransId="{44CC4023-43DF-4F38-997A-88D5B45B5702}"/>
    <dgm:cxn modelId="{92145732-0F67-4118-BD29-0DF387833D06}" srcId="{28BD601C-C617-47BF-8006-69F201D8EFB2}" destId="{9487EF16-93E2-43D8-B76B-F1DFA953122B}" srcOrd="2" destOrd="0" parTransId="{CCF3BC39-05E8-42F8-8D5A-2D6B6149A184}" sibTransId="{C83B4A05-0D7D-4188-A523-BF278B6D83B0}"/>
    <dgm:cxn modelId="{E14D3037-92B4-4DD7-804C-5935D43063D9}" srcId="{0BCBF3AA-55FB-40F3-9263-7B4D79442271}" destId="{1F4372CD-D690-461F-A2FB-575D8DE674FA}" srcOrd="0" destOrd="0" parTransId="{721A5EA8-AACA-4691-B9B5-E8BF2684538B}" sibTransId="{E4E28C07-AE6E-4832-AF06-359B7C7AEA78}"/>
    <dgm:cxn modelId="{1580B337-12AD-4D1F-84E3-1FB4FB118542}" type="presOf" srcId="{7D880DAA-64B7-4B46-BC9C-5384E0339FA0}" destId="{9CA8FF2C-E125-4E3D-A926-4361A963B095}" srcOrd="0" destOrd="3" presId="urn:microsoft.com/office/officeart/2009/3/layout/IncreasingArrowsProcess"/>
    <dgm:cxn modelId="{C6DD5039-0200-4E71-B4DA-4161270C99EE}" type="presOf" srcId="{3AB07A0B-F104-49F2-9FB9-7144F756183E}" destId="{83D3FFF0-E512-4573-BC81-6E75113EDA27}" srcOrd="0" destOrd="4" presId="urn:microsoft.com/office/officeart/2009/3/layout/IncreasingArrowsProcess"/>
    <dgm:cxn modelId="{C65A2A3C-B4F2-4216-98A4-0A72D94E93D3}" type="presOf" srcId="{74080E11-DB52-4E61-ABD2-89A0F785BD18}" destId="{7AEDA0C1-5F48-4E8B-8E38-D0DB9F16DA61}" srcOrd="0" destOrd="0" presId="urn:microsoft.com/office/officeart/2009/3/layout/IncreasingArrowsProcess"/>
    <dgm:cxn modelId="{ABB4FB5B-1594-439B-B4B5-1F5991FDA5B5}" type="presOf" srcId="{28BD601C-C617-47BF-8006-69F201D8EFB2}" destId="{9CA8FF2C-E125-4E3D-A926-4361A963B095}" srcOrd="0" destOrd="5" presId="urn:microsoft.com/office/officeart/2009/3/layout/IncreasingArrowsProcess"/>
    <dgm:cxn modelId="{93C71441-5292-4D06-B8D8-CA4CD501AC1A}" type="presOf" srcId="{E14411C5-D721-4D0E-A38F-AEE26EB997C9}" destId="{7AEDA0C1-5F48-4E8B-8E38-D0DB9F16DA61}" srcOrd="0" destOrd="7" presId="urn:microsoft.com/office/officeart/2009/3/layout/IncreasingArrowsProcess"/>
    <dgm:cxn modelId="{7AF2A549-4D80-41CB-B91E-D4DCEE973ABC}" srcId="{36477CB0-3BD8-492F-B282-FB5A250161EF}" destId="{F4164643-D1D4-4461-BD43-AFC23B1D0EF9}" srcOrd="0" destOrd="0" parTransId="{08D79AC4-2FD4-459C-942F-4828D82402FD}" sibTransId="{C426D25A-D24D-4431-8C19-15B9BB32F94C}"/>
    <dgm:cxn modelId="{798E1A6A-9221-4DBF-8146-1FE1D2899EC0}" type="presOf" srcId="{5F521458-75AD-4784-97E3-C3CBB22AAAC1}" destId="{9CA8FF2C-E125-4E3D-A926-4361A963B095}" srcOrd="0" destOrd="2" presId="urn:microsoft.com/office/officeart/2009/3/layout/IncreasingArrowsProcess"/>
    <dgm:cxn modelId="{B352B54A-3E53-41F6-94FB-5B6D401F0001}" srcId="{250AB315-5481-470F-A1CD-02A85B1E6AA4}" destId="{28BD601C-C617-47BF-8006-69F201D8EFB2}" srcOrd="2" destOrd="0" parTransId="{EF8AB25D-9221-42E8-825F-41A473979790}" sibTransId="{222E184D-3BB6-41BE-9446-99D076952DBC}"/>
    <dgm:cxn modelId="{8A852D71-20FE-420C-8040-E3C8D1B357B3}" type="presOf" srcId="{41E1CF68-3BC9-4FC7-A158-D58CA48F244E}" destId="{9CA8FF2C-E125-4E3D-A926-4361A963B095}" srcOrd="0" destOrd="7" presId="urn:microsoft.com/office/officeart/2009/3/layout/IncreasingArrowsProcess"/>
    <dgm:cxn modelId="{E4504152-070A-441E-9D6E-AAD8AD2AAE15}" srcId="{77D5CD8F-6255-400E-A9BB-91473C19FB6D}" destId="{1CB76AD7-CB6C-46E7-BD57-0E9567AB0B12}" srcOrd="0" destOrd="0" parTransId="{424D7429-CF80-4CF6-BF60-8D67D6FC572D}" sibTransId="{EF54117C-A665-4873-8109-7F4BDAB9C696}"/>
    <dgm:cxn modelId="{6EFD8A73-990C-4272-A61B-5025859B1871}" type="presOf" srcId="{2E6B0A03-44E1-459B-9CEF-A26906E74EEA}" destId="{7AEDA0C1-5F48-4E8B-8E38-D0DB9F16DA61}" srcOrd="0" destOrd="2" presId="urn:microsoft.com/office/officeart/2009/3/layout/IncreasingArrowsProcess"/>
    <dgm:cxn modelId="{D195E276-77B1-4F1F-BB36-8EE95376DC82}" type="presOf" srcId="{32C29C99-5BCC-41D3-B295-895049112BE0}" destId="{9CA8FF2C-E125-4E3D-A926-4361A963B095}" srcOrd="0" destOrd="6" presId="urn:microsoft.com/office/officeart/2009/3/layout/IncreasingArrowsProcess"/>
    <dgm:cxn modelId="{D5E6D459-9A31-4436-B317-8819A0773018}" srcId="{77D5CD8F-6255-400E-A9BB-91473C19FB6D}" destId="{250AB315-5481-470F-A1CD-02A85B1E6AA4}" srcOrd="1" destOrd="0" parTransId="{518A6700-EED2-45FD-9D7E-6378910D6DC5}" sibTransId="{4AFE194F-960C-4D5B-B066-51A2DE7CA233}"/>
    <dgm:cxn modelId="{96DA6A7E-03D1-496C-A20D-D0B3E7C53FAE}" type="presOf" srcId="{C7B6885F-1BB0-40B0-8B3C-8A2E61CD1B46}" destId="{7AEDA0C1-5F48-4E8B-8E38-D0DB9F16DA61}" srcOrd="0" destOrd="6" presId="urn:microsoft.com/office/officeart/2009/3/layout/IncreasingArrowsProcess"/>
    <dgm:cxn modelId="{24EFFB7F-55AB-41B1-ABC1-C200B6550F84}" srcId="{36477CB0-3BD8-492F-B282-FB5A250161EF}" destId="{ED991D5C-8550-439C-B463-E69C3335F5C8}" srcOrd="1" destOrd="0" parTransId="{931464B3-2DDE-4A85-918A-F6A48327DDAD}" sibTransId="{6401BBB3-6AFD-4A8D-8623-CF89A2BF81EA}"/>
    <dgm:cxn modelId="{DB50D885-F402-49E4-AC33-4C2265550F40}" srcId="{1CB76AD7-CB6C-46E7-BD57-0E9567AB0B12}" destId="{3AB07A0B-F104-49F2-9FB9-7144F756183E}" srcOrd="1" destOrd="0" parTransId="{EF7E4B6D-84C2-494B-AFA7-F4A7B0191828}" sibTransId="{241E74BD-B5AB-4339-8D4A-625E8A71BEA6}"/>
    <dgm:cxn modelId="{F0EA7788-622B-49EC-9174-9DEE1F550F4A}" srcId="{77D5CD8F-6255-400E-A9BB-91473C19FB6D}" destId="{0D8F262C-73B3-47D7-B252-DBCA9BB58DFB}" srcOrd="2" destOrd="0" parTransId="{C9CEE8CD-39DA-45EC-9C97-BC11AE9B800C}" sibTransId="{8E632056-2323-4157-8AC9-EC0897499510}"/>
    <dgm:cxn modelId="{3F43488F-1859-4CD7-AED4-37F1D7F75F14}" type="presOf" srcId="{1CB76AD7-CB6C-46E7-BD57-0E9567AB0B12}" destId="{54C6B684-5B99-4FD6-94FD-317C94DDB45A}" srcOrd="0" destOrd="0" presId="urn:microsoft.com/office/officeart/2009/3/layout/IncreasingArrowsProcess"/>
    <dgm:cxn modelId="{24583B94-878A-4CAE-BC22-98F9C8CDF0BE}" type="presOf" srcId="{0A0394DB-F999-413F-84DC-AB80B84E4166}" destId="{9CA8FF2C-E125-4E3D-A926-4361A963B095}" srcOrd="0" destOrd="0" presId="urn:microsoft.com/office/officeart/2009/3/layout/IncreasingArrowsProcess"/>
    <dgm:cxn modelId="{0B5F6E95-0A25-4F1E-922E-0F7E7B228323}" srcId="{0A0394DB-F999-413F-84DC-AB80B84E4166}" destId="{5F521458-75AD-4784-97E3-C3CBB22AAAC1}" srcOrd="1" destOrd="0" parTransId="{8630E3A4-1404-4BC4-8406-B3075A97CBEE}" sibTransId="{1AD2A447-D013-4212-89E7-0A84665EE01C}"/>
    <dgm:cxn modelId="{64B49897-2F3C-476E-AE4B-042221FA13F1}" type="presOf" srcId="{ED991D5C-8550-439C-B463-E69C3335F5C8}" destId="{83D3FFF0-E512-4573-BC81-6E75113EDA27}" srcOrd="0" destOrd="2" presId="urn:microsoft.com/office/officeart/2009/3/layout/IncreasingArrowsProcess"/>
    <dgm:cxn modelId="{D7B5B199-BB78-4469-9B66-FF42D4670D68}" type="presOf" srcId="{676B3018-EDA9-473D-B602-87B146D626E3}" destId="{9CA8FF2C-E125-4E3D-A926-4361A963B095}" srcOrd="0" destOrd="4" presId="urn:microsoft.com/office/officeart/2009/3/layout/IncreasingArrowsProcess"/>
    <dgm:cxn modelId="{AC4C41A1-ADFE-4C8F-A2D6-FE8BA3DD9E60}" srcId="{36477CB0-3BD8-492F-B282-FB5A250161EF}" destId="{DBA09BA4-B02E-4841-BB59-3876703CA405}" srcOrd="2" destOrd="0" parTransId="{C5AE8D93-A4B6-4CE9-9711-717C609CDB0D}" sibTransId="{568E042A-FF97-481C-B523-CD4ED9BBF02A}"/>
    <dgm:cxn modelId="{2062EFA1-B6B3-462E-BE1E-46319796E1B1}" srcId="{0BCBF3AA-55FB-40F3-9263-7B4D79442271}" destId="{C7B6885F-1BB0-40B0-8B3C-8A2E61CD1B46}" srcOrd="1" destOrd="0" parTransId="{71B942EF-F11A-4757-B62D-BD27B2B9CCDC}" sibTransId="{FF98709F-5550-41FB-B67F-6C185806F695}"/>
    <dgm:cxn modelId="{73D7F0A6-B7F9-416B-9315-3EE44D88C7A6}" srcId="{7D880DAA-64B7-4B46-BC9C-5384E0339FA0}" destId="{676B3018-EDA9-473D-B602-87B146D626E3}" srcOrd="0" destOrd="0" parTransId="{912E8931-13EA-4ECD-A022-7A55C081E8F3}" sibTransId="{7DE7F3F7-D064-4CB4-A2FE-A77BC091D6E0}"/>
    <dgm:cxn modelId="{3D370FA8-E775-4485-B2B7-A30887E5AF97}" type="presOf" srcId="{62598E4F-137E-417C-BEA0-311A61A7A342}" destId="{7AEDA0C1-5F48-4E8B-8E38-D0DB9F16DA61}" srcOrd="0" destOrd="1" presId="urn:microsoft.com/office/officeart/2009/3/layout/IncreasingArrowsProcess"/>
    <dgm:cxn modelId="{EC4DF7A8-AA09-429A-8CA2-9A35BC7BAE02}" type="presOf" srcId="{DBA09BA4-B02E-4841-BB59-3876703CA405}" destId="{83D3FFF0-E512-4573-BC81-6E75113EDA27}" srcOrd="0" destOrd="3" presId="urn:microsoft.com/office/officeart/2009/3/layout/IncreasingArrowsProcess"/>
    <dgm:cxn modelId="{5DF2ACB0-0F01-42C3-B992-03899442C44B}" srcId="{28BD601C-C617-47BF-8006-69F201D8EFB2}" destId="{32C29C99-5BCC-41D3-B295-895049112BE0}" srcOrd="0" destOrd="0" parTransId="{5C0B40D7-AE85-47F7-9349-D3CE00BE5475}" sibTransId="{AF8F4C84-F080-4329-ACF0-493FE26BDCCF}"/>
    <dgm:cxn modelId="{DABA1BB9-0182-4CE9-955F-BB2492D3ABF6}" type="presOf" srcId="{36477CB0-3BD8-492F-B282-FB5A250161EF}" destId="{83D3FFF0-E512-4573-BC81-6E75113EDA27}" srcOrd="0" destOrd="0" presId="urn:microsoft.com/office/officeart/2009/3/layout/IncreasingArrowsProcess"/>
    <dgm:cxn modelId="{87EFACD0-00DA-45F7-84B5-C30EE96033A6}" srcId="{0A0394DB-F999-413F-84DC-AB80B84E4166}" destId="{4AD4A9FB-CA14-4758-8D4C-56C930EE0949}" srcOrd="0" destOrd="0" parTransId="{D9C9389F-967B-4A39-B080-D17BC6A0F3A8}" sibTransId="{F2BCE685-22FD-4F90-9A33-E67251DE8622}"/>
    <dgm:cxn modelId="{E159D3D0-0CF8-4614-B02A-4FBD8BA5418B}" type="presOf" srcId="{0D8F262C-73B3-47D7-B252-DBCA9BB58DFB}" destId="{E6D00E78-EFA1-4B2D-A345-B1F7867F5171}" srcOrd="0" destOrd="0" presId="urn:microsoft.com/office/officeart/2009/3/layout/IncreasingArrowsProcess"/>
    <dgm:cxn modelId="{F65045D5-01F6-429B-A7C0-E1DDB226001C}" srcId="{1CB76AD7-CB6C-46E7-BD57-0E9567AB0B12}" destId="{36477CB0-3BD8-492F-B282-FB5A250161EF}" srcOrd="0" destOrd="0" parTransId="{B94F5481-D09B-48B9-944E-846188E51F77}" sibTransId="{63046B29-116C-4121-A755-DA1B57224B00}"/>
    <dgm:cxn modelId="{912DBDD7-0AB4-4BDE-9B33-919BDE1E05C3}" type="presOf" srcId="{77D5CD8F-6255-400E-A9BB-91473C19FB6D}" destId="{202F1055-5E84-485F-AC89-5247381895F2}" srcOrd="0" destOrd="0" presId="urn:microsoft.com/office/officeart/2009/3/layout/IncreasingArrowsProcess"/>
    <dgm:cxn modelId="{D74C4EE0-8A40-4195-B50A-494395AC4D55}" srcId="{74080E11-DB52-4E61-ABD2-89A0F785BD18}" destId="{2E6B0A03-44E1-459B-9CEF-A26906E74EEA}" srcOrd="1" destOrd="0" parTransId="{7115FA9E-80E3-4147-8429-0D4FB00D53A3}" sibTransId="{422FE586-30F8-4FE8-BDAD-C19F22E3C34A}"/>
    <dgm:cxn modelId="{B2A775E1-0C06-4DBB-85B2-7085079283BD}" srcId="{0BCBF3AA-55FB-40F3-9263-7B4D79442271}" destId="{E14411C5-D721-4D0E-A38F-AEE26EB997C9}" srcOrd="2" destOrd="0" parTransId="{3FBA960D-B4EE-4FC1-8F85-43FE222D78EB}" sibTransId="{3E3507A7-916A-4704-B52F-0AF496B72A95}"/>
    <dgm:cxn modelId="{3194A7EA-7742-4B0A-869E-3F66199FFEA3}" type="presOf" srcId="{250AB315-5481-470F-A1CD-02A85B1E6AA4}" destId="{0C1CA720-E2DF-456B-8360-D1C1B779E190}" srcOrd="0" destOrd="0" presId="urn:microsoft.com/office/officeart/2009/3/layout/IncreasingArrowsProcess"/>
    <dgm:cxn modelId="{B34C0BEE-A6F4-437E-9505-B9EFA7AAEAF0}" srcId="{74080E11-DB52-4E61-ABD2-89A0F785BD18}" destId="{5AAE1902-9959-4081-8DBA-813AE730260D}" srcOrd="2" destOrd="0" parTransId="{6D8E83A9-F99B-44FD-AEBC-1AC703781948}" sibTransId="{3C053754-83CA-4149-80E3-C0B519E6BE10}"/>
    <dgm:cxn modelId="{520817F2-49F3-4C1C-80D3-6D339BA0A45A}" srcId="{0D8F262C-73B3-47D7-B252-DBCA9BB58DFB}" destId="{0BCBF3AA-55FB-40F3-9263-7B4D79442271}" srcOrd="1" destOrd="0" parTransId="{C51FB3AB-26B9-41D1-9247-4686BD19F0EB}" sibTransId="{9343B2FF-D322-4B31-83E4-0434CBC51A9C}"/>
    <dgm:cxn modelId="{77EC38FE-32B0-43B7-A80E-10C579BD25E9}" type="presOf" srcId="{1F4372CD-D690-461F-A2FB-575D8DE674FA}" destId="{7AEDA0C1-5F48-4E8B-8E38-D0DB9F16DA61}" srcOrd="0" destOrd="5" presId="urn:microsoft.com/office/officeart/2009/3/layout/IncreasingArrowsProcess"/>
    <dgm:cxn modelId="{2E77B2FE-026D-46B5-BABC-7AB2E343F940}" type="presOf" srcId="{0BCBF3AA-55FB-40F3-9263-7B4D79442271}" destId="{7AEDA0C1-5F48-4E8B-8E38-D0DB9F16DA61}" srcOrd="0" destOrd="4" presId="urn:microsoft.com/office/officeart/2009/3/layout/IncreasingArrowsProcess"/>
    <dgm:cxn modelId="{7B283F93-D76A-4EFC-A5C6-33E39337BD18}" type="presParOf" srcId="{202F1055-5E84-485F-AC89-5247381895F2}" destId="{54C6B684-5B99-4FD6-94FD-317C94DDB45A}" srcOrd="0" destOrd="0" presId="urn:microsoft.com/office/officeart/2009/3/layout/IncreasingArrowsProcess"/>
    <dgm:cxn modelId="{7F0979FB-0A53-4417-9BC9-AEFFB48D7818}" type="presParOf" srcId="{202F1055-5E84-485F-AC89-5247381895F2}" destId="{83D3FFF0-E512-4573-BC81-6E75113EDA27}" srcOrd="1" destOrd="0" presId="urn:microsoft.com/office/officeart/2009/3/layout/IncreasingArrowsProcess"/>
    <dgm:cxn modelId="{D8A11ECE-6268-489C-B837-AB17B774D576}" type="presParOf" srcId="{202F1055-5E84-485F-AC89-5247381895F2}" destId="{0C1CA720-E2DF-456B-8360-D1C1B779E190}" srcOrd="2" destOrd="0" presId="urn:microsoft.com/office/officeart/2009/3/layout/IncreasingArrowsProcess"/>
    <dgm:cxn modelId="{027714EA-6256-48FA-961B-62032B69CB52}" type="presParOf" srcId="{202F1055-5E84-485F-AC89-5247381895F2}" destId="{9CA8FF2C-E125-4E3D-A926-4361A963B095}" srcOrd="3" destOrd="0" presId="urn:microsoft.com/office/officeart/2009/3/layout/IncreasingArrowsProcess"/>
    <dgm:cxn modelId="{7FFDCEF7-50AA-412F-89B0-90D932939FED}" type="presParOf" srcId="{202F1055-5E84-485F-AC89-5247381895F2}" destId="{E6D00E78-EFA1-4B2D-A345-B1F7867F5171}" srcOrd="4" destOrd="0" presId="urn:microsoft.com/office/officeart/2009/3/layout/IncreasingArrowsProcess"/>
    <dgm:cxn modelId="{3E4BB578-35D3-435F-977A-944C3B411327}" type="presParOf" srcId="{202F1055-5E84-485F-AC89-5247381895F2}" destId="{7AEDA0C1-5F48-4E8B-8E38-D0DB9F16DA61}"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01DFA-D8A5-4443-9653-5DB47339D633}" type="doc">
      <dgm:prSet loTypeId="urn:microsoft.com/office/officeart/2005/8/layout/vList3" loCatId="list" qsTypeId="urn:microsoft.com/office/officeart/2005/8/quickstyle/simple5" qsCatId="simple" csTypeId="urn:microsoft.com/office/officeart/2005/8/colors/accent0_3" csCatId="mainScheme" phldr="1"/>
      <dgm:spPr/>
      <dgm:t>
        <a:bodyPr/>
        <a:lstStyle/>
        <a:p>
          <a:endParaRPr lang="en-US"/>
        </a:p>
      </dgm:t>
    </dgm:pt>
    <dgm:pt modelId="{283AB3D9-85C5-4ADA-9B06-9D6D88AD66FA}">
      <dgm:prSet phldrT="[Text]"/>
      <dgm:spPr/>
      <dgm:t>
        <a:bodyPr/>
        <a:lstStyle/>
        <a:p>
          <a:r>
            <a:rPr lang="en-US" dirty="0"/>
            <a:t>Traffic Data - PeMS</a:t>
          </a:r>
        </a:p>
      </dgm:t>
    </dgm:pt>
    <dgm:pt modelId="{DF0F09F6-DCE7-459C-930B-919D31818BAD}" type="parTrans" cxnId="{306353D9-F9E8-47B1-8E25-E3B9E575FC74}">
      <dgm:prSet/>
      <dgm:spPr/>
      <dgm:t>
        <a:bodyPr/>
        <a:lstStyle/>
        <a:p>
          <a:endParaRPr lang="en-US"/>
        </a:p>
      </dgm:t>
    </dgm:pt>
    <dgm:pt modelId="{D3411797-14E7-495C-9344-D32042D70EF4}" type="sibTrans" cxnId="{306353D9-F9E8-47B1-8E25-E3B9E575FC74}">
      <dgm:prSet/>
      <dgm:spPr/>
      <dgm:t>
        <a:bodyPr/>
        <a:lstStyle/>
        <a:p>
          <a:endParaRPr lang="en-US"/>
        </a:p>
      </dgm:t>
    </dgm:pt>
    <dgm:pt modelId="{6A10C90E-D7DD-45A1-8AB6-4B0EE17D4C2E}">
      <dgm:prSet phldrT="[Text]"/>
      <dgm:spPr/>
      <dgm:t>
        <a:bodyPr/>
        <a:lstStyle/>
        <a:p>
          <a:r>
            <a:rPr lang="en-US" dirty="0"/>
            <a:t>Hourly total flow (vehicles/hour)</a:t>
          </a:r>
        </a:p>
      </dgm:t>
    </dgm:pt>
    <dgm:pt modelId="{77EB50AC-6A55-4DB3-AA50-C473BCB4049E}" type="parTrans" cxnId="{1F493B83-5F86-43F7-B8FE-EA9884BB7D73}">
      <dgm:prSet/>
      <dgm:spPr/>
      <dgm:t>
        <a:bodyPr/>
        <a:lstStyle/>
        <a:p>
          <a:endParaRPr lang="en-US"/>
        </a:p>
      </dgm:t>
    </dgm:pt>
    <dgm:pt modelId="{A216DCB1-F1FE-4D59-B2B1-B6BBECD2D706}" type="sibTrans" cxnId="{1F493B83-5F86-43F7-B8FE-EA9884BB7D73}">
      <dgm:prSet/>
      <dgm:spPr/>
      <dgm:t>
        <a:bodyPr/>
        <a:lstStyle/>
        <a:p>
          <a:endParaRPr lang="en-US"/>
        </a:p>
      </dgm:t>
    </dgm:pt>
    <dgm:pt modelId="{C0C2573A-AE6F-4251-AC45-959131C348E7}">
      <dgm:prSet phldrT="[Text]"/>
      <dgm:spPr/>
      <dgm:t>
        <a:bodyPr/>
        <a:lstStyle/>
        <a:p>
          <a:r>
            <a:rPr lang="en-US" dirty="0"/>
            <a:t>Speed (miles/hour)</a:t>
          </a:r>
        </a:p>
      </dgm:t>
    </dgm:pt>
    <dgm:pt modelId="{E3676BC2-5DB6-4F3A-84E7-66CC5750A9D3}" type="parTrans" cxnId="{1ACA9B31-0167-4BCA-AE89-03DB7C1705B2}">
      <dgm:prSet/>
      <dgm:spPr/>
      <dgm:t>
        <a:bodyPr/>
        <a:lstStyle/>
        <a:p>
          <a:endParaRPr lang="en-US"/>
        </a:p>
      </dgm:t>
    </dgm:pt>
    <dgm:pt modelId="{AD575BB7-E3D1-4532-A78A-72B28E53812A}" type="sibTrans" cxnId="{1ACA9B31-0167-4BCA-AE89-03DB7C1705B2}">
      <dgm:prSet/>
      <dgm:spPr/>
      <dgm:t>
        <a:bodyPr/>
        <a:lstStyle/>
        <a:p>
          <a:endParaRPr lang="en-US"/>
        </a:p>
      </dgm:t>
    </dgm:pt>
    <dgm:pt modelId="{C416D125-F3F0-4A97-8DE7-63E463B0C0BF}">
      <dgm:prSet phldrT="[Text]"/>
      <dgm:spPr/>
      <dgm:t>
        <a:bodyPr/>
        <a:lstStyle/>
        <a:p>
          <a:r>
            <a:rPr lang="en-US" dirty="0"/>
            <a:t>Hourly truck flow (vehicles/hour)</a:t>
          </a:r>
        </a:p>
      </dgm:t>
    </dgm:pt>
    <dgm:pt modelId="{C82D4D34-CA1D-4528-BB09-286B95FFF5B6}" type="parTrans" cxnId="{C28A227C-D3DC-4BE3-9957-36C369669758}">
      <dgm:prSet/>
      <dgm:spPr/>
      <dgm:t>
        <a:bodyPr/>
        <a:lstStyle/>
        <a:p>
          <a:endParaRPr lang="en-US"/>
        </a:p>
      </dgm:t>
    </dgm:pt>
    <dgm:pt modelId="{E699FF81-6E9B-4362-BE38-479B0CFBDD29}" type="sibTrans" cxnId="{C28A227C-D3DC-4BE3-9957-36C369669758}">
      <dgm:prSet/>
      <dgm:spPr/>
      <dgm:t>
        <a:bodyPr/>
        <a:lstStyle/>
        <a:p>
          <a:endParaRPr lang="en-US"/>
        </a:p>
      </dgm:t>
    </dgm:pt>
    <dgm:pt modelId="{1F58C96A-0A84-4833-9279-746EEF3B987D}">
      <dgm:prSet phldrT="[Text]"/>
      <dgm:spPr/>
      <dgm:t>
        <a:bodyPr/>
        <a:lstStyle/>
        <a:p>
          <a:pPr>
            <a:lnSpc>
              <a:spcPct val="90000"/>
            </a:lnSpc>
          </a:pPr>
          <a:r>
            <a:rPr lang="en-US" dirty="0">
              <a:latin typeface="+mn-lt"/>
            </a:rPr>
            <a:t>Air Pollutant Data  - Air Monitoring Unit</a:t>
          </a:r>
        </a:p>
      </dgm:t>
    </dgm:pt>
    <dgm:pt modelId="{B6D8C4B0-0580-4BD8-9182-2D6FAD289864}" type="parTrans" cxnId="{08B04BB2-97BC-4FA6-BFE1-F2EBB9894469}">
      <dgm:prSet/>
      <dgm:spPr/>
      <dgm:t>
        <a:bodyPr/>
        <a:lstStyle/>
        <a:p>
          <a:endParaRPr lang="en-US"/>
        </a:p>
      </dgm:t>
    </dgm:pt>
    <dgm:pt modelId="{941A4BEF-4FE7-46AA-AF37-DBD8B58CA125}" type="sibTrans" cxnId="{08B04BB2-97BC-4FA6-BFE1-F2EBB9894469}">
      <dgm:prSet/>
      <dgm:spPr/>
      <dgm:t>
        <a:bodyPr/>
        <a:lstStyle/>
        <a:p>
          <a:endParaRPr lang="en-US"/>
        </a:p>
      </dgm:t>
    </dgm:pt>
    <dgm:pt modelId="{F036B9EE-CCC5-4CD6-AAE6-B0778CC1CB5B}">
      <dgm:prSet phldrT="[Text]"/>
      <dgm:spPr/>
      <dgm:t>
        <a:bodyPr/>
        <a:lstStyle/>
        <a:p>
          <a:pPr>
            <a:lnSpc>
              <a:spcPct val="90000"/>
            </a:lnSpc>
          </a:pPr>
          <a:r>
            <a:rPr lang="en-US" dirty="0">
              <a:latin typeface="+mn-lt"/>
            </a:rPr>
            <a:t>CO2 (ppm)</a:t>
          </a:r>
        </a:p>
      </dgm:t>
    </dgm:pt>
    <dgm:pt modelId="{F96E8B91-0662-4639-A8D2-9AC793B866DC}" type="parTrans" cxnId="{91BF408E-E1E4-40FA-BF50-9CC8743641CE}">
      <dgm:prSet/>
      <dgm:spPr/>
      <dgm:t>
        <a:bodyPr/>
        <a:lstStyle/>
        <a:p>
          <a:endParaRPr lang="en-US"/>
        </a:p>
      </dgm:t>
    </dgm:pt>
    <dgm:pt modelId="{F1A177D4-FE45-4393-BD8D-A4FC2B1ABA17}" type="sibTrans" cxnId="{91BF408E-E1E4-40FA-BF50-9CC8743641CE}">
      <dgm:prSet/>
      <dgm:spPr/>
      <dgm:t>
        <a:bodyPr/>
        <a:lstStyle/>
        <a:p>
          <a:endParaRPr lang="en-US"/>
        </a:p>
      </dgm:t>
    </dgm:pt>
    <dgm:pt modelId="{D047C653-AE24-4A0F-B0C2-717E90B2B07C}">
      <dgm:prSet phldrT="[Text]"/>
      <dgm:spPr/>
      <dgm:t>
        <a:bodyPr/>
        <a:lstStyle/>
        <a:p>
          <a:pPr>
            <a:lnSpc>
              <a:spcPct val="90000"/>
            </a:lnSpc>
          </a:pPr>
          <a:r>
            <a:rPr lang="en-US" dirty="0">
              <a:latin typeface="+mn-lt"/>
            </a:rPr>
            <a:t>NO2 (</a:t>
          </a:r>
          <a:r>
            <a:rPr lang="en-US" dirty="0">
              <a:latin typeface="+mn-lt"/>
              <a:cs typeface="Arial" panose="020B0604020202020204" pitchFamily="34" charset="0"/>
            </a:rPr>
            <a:t>µg/m^3)</a:t>
          </a:r>
          <a:endParaRPr lang="en-US" dirty="0">
            <a:latin typeface="+mn-lt"/>
          </a:endParaRPr>
        </a:p>
      </dgm:t>
    </dgm:pt>
    <dgm:pt modelId="{DBD7C5DC-7808-4BFA-B6EC-B9E8BCEFB1A9}" type="parTrans" cxnId="{369FCD3E-6EEA-41FA-A34F-1EF38C8A8CD5}">
      <dgm:prSet/>
      <dgm:spPr/>
      <dgm:t>
        <a:bodyPr/>
        <a:lstStyle/>
        <a:p>
          <a:endParaRPr lang="en-US"/>
        </a:p>
      </dgm:t>
    </dgm:pt>
    <dgm:pt modelId="{61F33DCB-E4BE-4F13-9663-9D4B372C4D2D}" type="sibTrans" cxnId="{369FCD3E-6EEA-41FA-A34F-1EF38C8A8CD5}">
      <dgm:prSet/>
      <dgm:spPr/>
      <dgm:t>
        <a:bodyPr/>
        <a:lstStyle/>
        <a:p>
          <a:endParaRPr lang="en-US"/>
        </a:p>
      </dgm:t>
    </dgm:pt>
    <dgm:pt modelId="{3D86DC09-FA71-4D12-8004-B5C1F2C4C46C}">
      <dgm:prSet phldrT="[Text]"/>
      <dgm:spPr/>
      <dgm:t>
        <a:bodyPr/>
        <a:lstStyle/>
        <a:p>
          <a:r>
            <a:rPr lang="en-US" dirty="0"/>
            <a:t>Wind Data - EPA Stations</a:t>
          </a:r>
        </a:p>
      </dgm:t>
    </dgm:pt>
    <dgm:pt modelId="{6FE9943E-90AA-45A5-B808-7692A2651367}" type="parTrans" cxnId="{C185A21D-D46E-407F-B18D-01A8F8071DF9}">
      <dgm:prSet/>
      <dgm:spPr/>
      <dgm:t>
        <a:bodyPr/>
        <a:lstStyle/>
        <a:p>
          <a:endParaRPr lang="en-US"/>
        </a:p>
      </dgm:t>
    </dgm:pt>
    <dgm:pt modelId="{E8CD105A-D4F1-492A-BBB9-CFB0FBA85FC5}" type="sibTrans" cxnId="{C185A21D-D46E-407F-B18D-01A8F8071DF9}">
      <dgm:prSet/>
      <dgm:spPr/>
      <dgm:t>
        <a:bodyPr/>
        <a:lstStyle/>
        <a:p>
          <a:endParaRPr lang="en-US"/>
        </a:p>
      </dgm:t>
    </dgm:pt>
    <dgm:pt modelId="{F337A1D3-7615-401B-B66B-1885AF505888}">
      <dgm:prSet phldrT="[Text]"/>
      <dgm:spPr/>
      <dgm:t>
        <a:bodyPr/>
        <a:lstStyle/>
        <a:p>
          <a:r>
            <a:rPr lang="en-US" dirty="0"/>
            <a:t>Wind speed (Knots)</a:t>
          </a:r>
        </a:p>
      </dgm:t>
    </dgm:pt>
    <dgm:pt modelId="{CC3165B2-435A-4763-B753-42E8CF832EE7}" type="parTrans" cxnId="{4F246676-1668-4789-B644-FC58105F41E4}">
      <dgm:prSet/>
      <dgm:spPr/>
      <dgm:t>
        <a:bodyPr/>
        <a:lstStyle/>
        <a:p>
          <a:endParaRPr lang="en-US"/>
        </a:p>
      </dgm:t>
    </dgm:pt>
    <dgm:pt modelId="{FBDDD5C9-D331-4BC0-8FB3-24D18DA42EE2}" type="sibTrans" cxnId="{4F246676-1668-4789-B644-FC58105F41E4}">
      <dgm:prSet/>
      <dgm:spPr/>
      <dgm:t>
        <a:bodyPr/>
        <a:lstStyle/>
        <a:p>
          <a:endParaRPr lang="en-US"/>
        </a:p>
      </dgm:t>
    </dgm:pt>
    <dgm:pt modelId="{B6D12D8A-E2C5-4817-8EB4-7A0B12EDCC44}">
      <dgm:prSet phldrT="[Text]"/>
      <dgm:spPr/>
      <dgm:t>
        <a:bodyPr/>
        <a:lstStyle/>
        <a:p>
          <a:r>
            <a:rPr lang="en-US" dirty="0"/>
            <a:t>Density (vehicles/mile)</a:t>
          </a:r>
        </a:p>
      </dgm:t>
    </dgm:pt>
    <dgm:pt modelId="{44913BDA-2BD7-4FFB-A4F6-1C6CBF4C1ACF}" type="parTrans" cxnId="{A335D932-79EA-4531-BAEF-1C1C9D12A815}">
      <dgm:prSet/>
      <dgm:spPr/>
      <dgm:t>
        <a:bodyPr/>
        <a:lstStyle/>
        <a:p>
          <a:endParaRPr lang="en-US"/>
        </a:p>
      </dgm:t>
    </dgm:pt>
    <dgm:pt modelId="{7E048576-72C7-4ED3-94F5-4DECCD3D2392}" type="sibTrans" cxnId="{A335D932-79EA-4531-BAEF-1C1C9D12A815}">
      <dgm:prSet/>
      <dgm:spPr/>
      <dgm:t>
        <a:bodyPr/>
        <a:lstStyle/>
        <a:p>
          <a:endParaRPr lang="en-US"/>
        </a:p>
      </dgm:t>
    </dgm:pt>
    <dgm:pt modelId="{1608E37F-E14D-4451-AB3B-572C80875226}">
      <dgm:prSet phldrT="[Text]"/>
      <dgm:spPr/>
      <dgm:t>
        <a:bodyPr/>
        <a:lstStyle/>
        <a:p>
          <a:pPr>
            <a:lnSpc>
              <a:spcPct val="100000"/>
            </a:lnSpc>
          </a:pPr>
          <a:r>
            <a:rPr lang="en-US" dirty="0">
              <a:latin typeface="+mn-lt"/>
            </a:rPr>
            <a:t>CO (mg/m^</a:t>
          </a:r>
          <a:r>
            <a:rPr lang="en-US" baseline="0" dirty="0">
              <a:latin typeface="+mn-lt"/>
            </a:rPr>
            <a:t>3</a:t>
          </a:r>
          <a:r>
            <a:rPr lang="en-US" dirty="0">
              <a:latin typeface="+mn-lt"/>
            </a:rPr>
            <a:t>)</a:t>
          </a:r>
        </a:p>
      </dgm:t>
    </dgm:pt>
    <dgm:pt modelId="{53F6AC58-3642-4412-9CF8-5E5EC18DFB57}" type="parTrans" cxnId="{929EF794-1209-47FC-8387-C3214C3351A2}">
      <dgm:prSet/>
      <dgm:spPr/>
      <dgm:t>
        <a:bodyPr/>
        <a:lstStyle/>
        <a:p>
          <a:endParaRPr lang="en-US"/>
        </a:p>
      </dgm:t>
    </dgm:pt>
    <dgm:pt modelId="{DB4B949E-927D-4E7E-9523-E66BDCEA83BD}" type="sibTrans" cxnId="{929EF794-1209-47FC-8387-C3214C3351A2}">
      <dgm:prSet/>
      <dgm:spPr/>
      <dgm:t>
        <a:bodyPr/>
        <a:lstStyle/>
        <a:p>
          <a:endParaRPr lang="en-US"/>
        </a:p>
      </dgm:t>
    </dgm:pt>
    <dgm:pt modelId="{D1423C70-B0F0-4FB4-96C2-4A0E243B510E}">
      <dgm:prSet phldrT="[Text]"/>
      <dgm:spPr/>
      <dgm:t>
        <a:bodyPr/>
        <a:lstStyle/>
        <a:p>
          <a:pPr>
            <a:lnSpc>
              <a:spcPct val="90000"/>
            </a:lnSpc>
          </a:pPr>
          <a:r>
            <a:rPr lang="en-US" dirty="0">
              <a:latin typeface="+mn-lt"/>
            </a:rPr>
            <a:t>NO (</a:t>
          </a:r>
          <a:r>
            <a:rPr lang="en-US" dirty="0">
              <a:latin typeface="+mn-lt"/>
              <a:cs typeface="Arial" panose="020B0604020202020204" pitchFamily="34" charset="0"/>
            </a:rPr>
            <a:t>µg/m^3)</a:t>
          </a:r>
          <a:endParaRPr lang="en-US" dirty="0">
            <a:latin typeface="+mn-lt"/>
          </a:endParaRPr>
        </a:p>
      </dgm:t>
    </dgm:pt>
    <dgm:pt modelId="{BEBFB9D2-9A75-4BD4-88F8-7EC5353AEFC9}" type="parTrans" cxnId="{583B961F-A3B2-4E03-A634-925BB439E476}">
      <dgm:prSet/>
      <dgm:spPr/>
      <dgm:t>
        <a:bodyPr/>
        <a:lstStyle/>
        <a:p>
          <a:endParaRPr lang="en-US"/>
        </a:p>
      </dgm:t>
    </dgm:pt>
    <dgm:pt modelId="{783A0328-98CA-4642-84F7-D74841857588}" type="sibTrans" cxnId="{583B961F-A3B2-4E03-A634-925BB439E476}">
      <dgm:prSet/>
      <dgm:spPr/>
      <dgm:t>
        <a:bodyPr/>
        <a:lstStyle/>
        <a:p>
          <a:endParaRPr lang="en-US"/>
        </a:p>
      </dgm:t>
    </dgm:pt>
    <dgm:pt modelId="{4A49790F-94E8-42C7-BA5D-62190EFCD300}">
      <dgm:prSet phldrT="[Text]"/>
      <dgm:spPr/>
      <dgm:t>
        <a:bodyPr/>
        <a:lstStyle/>
        <a:p>
          <a:r>
            <a:rPr lang="en-US" dirty="0"/>
            <a:t>Wind direction (degree)</a:t>
          </a:r>
        </a:p>
      </dgm:t>
    </dgm:pt>
    <dgm:pt modelId="{EBFE52E2-D4A9-4630-8C58-8BACE7D3F80D}" type="parTrans" cxnId="{25FBE883-817A-4BCD-B959-5CB6B0FCF2C5}">
      <dgm:prSet/>
      <dgm:spPr/>
      <dgm:t>
        <a:bodyPr/>
        <a:lstStyle/>
        <a:p>
          <a:endParaRPr lang="en-US"/>
        </a:p>
      </dgm:t>
    </dgm:pt>
    <dgm:pt modelId="{14A6C0B3-6F90-454E-97B6-63FE52C6C4EE}" type="sibTrans" cxnId="{25FBE883-817A-4BCD-B959-5CB6B0FCF2C5}">
      <dgm:prSet/>
      <dgm:spPr/>
      <dgm:t>
        <a:bodyPr/>
        <a:lstStyle/>
        <a:p>
          <a:endParaRPr lang="en-US"/>
        </a:p>
      </dgm:t>
    </dgm:pt>
    <dgm:pt modelId="{E1812ECF-A55F-43A6-B607-8329B0C36EED}" type="pres">
      <dgm:prSet presAssocID="{31D01DFA-D8A5-4443-9653-5DB47339D633}" presName="linearFlow" presStyleCnt="0">
        <dgm:presLayoutVars>
          <dgm:dir/>
          <dgm:resizeHandles val="exact"/>
        </dgm:presLayoutVars>
      </dgm:prSet>
      <dgm:spPr/>
    </dgm:pt>
    <dgm:pt modelId="{EA2F0920-CB5B-4768-AE4E-DA5CABCE7C03}" type="pres">
      <dgm:prSet presAssocID="{283AB3D9-85C5-4ADA-9B06-9D6D88AD66FA}" presName="composite" presStyleCnt="0"/>
      <dgm:spPr/>
    </dgm:pt>
    <dgm:pt modelId="{796F4667-E8EA-4789-8476-7E4FE483ABCD}" type="pres">
      <dgm:prSet presAssocID="{283AB3D9-85C5-4ADA-9B06-9D6D88AD66FA}"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ar with solid fill"/>
        </a:ext>
      </dgm:extLst>
    </dgm:pt>
    <dgm:pt modelId="{7B678462-2AA0-4210-971B-21D77EF3D51D}" type="pres">
      <dgm:prSet presAssocID="{283AB3D9-85C5-4ADA-9B06-9D6D88AD66FA}" presName="txShp" presStyleLbl="node1" presStyleIdx="0" presStyleCnt="3" custScaleX="95600" custScaleY="180490">
        <dgm:presLayoutVars>
          <dgm:bulletEnabled val="1"/>
        </dgm:presLayoutVars>
      </dgm:prSet>
      <dgm:spPr/>
    </dgm:pt>
    <dgm:pt modelId="{7B3383DB-BA58-4A53-A185-905EF5DB24B2}" type="pres">
      <dgm:prSet presAssocID="{D3411797-14E7-495C-9344-D32042D70EF4}" presName="spacing" presStyleCnt="0"/>
      <dgm:spPr/>
    </dgm:pt>
    <dgm:pt modelId="{92D845BC-C545-496A-A06B-216B72BAF182}" type="pres">
      <dgm:prSet presAssocID="{1F58C96A-0A84-4833-9279-746EEF3B987D}" presName="composite" presStyleCnt="0"/>
      <dgm:spPr/>
    </dgm:pt>
    <dgm:pt modelId="{E31A1B0D-FA59-45D5-BB0D-8CC1597E8FA9}" type="pres">
      <dgm:prSet presAssocID="{1F58C96A-0A84-4833-9279-746EEF3B987D}"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ornado with solid fill"/>
        </a:ext>
      </dgm:extLst>
    </dgm:pt>
    <dgm:pt modelId="{922A6B5D-4E40-4617-A47B-75D2BFA16451}" type="pres">
      <dgm:prSet presAssocID="{1F58C96A-0A84-4833-9279-746EEF3B987D}" presName="txShp" presStyleLbl="node1" presStyleIdx="1" presStyleCnt="3" custScaleX="95600" custScaleY="180490">
        <dgm:presLayoutVars>
          <dgm:bulletEnabled val="1"/>
        </dgm:presLayoutVars>
      </dgm:prSet>
      <dgm:spPr/>
    </dgm:pt>
    <dgm:pt modelId="{7294FCF1-70A3-4043-AC26-A8B7360103D2}" type="pres">
      <dgm:prSet presAssocID="{941A4BEF-4FE7-46AA-AF37-DBD8B58CA125}" presName="spacing" presStyleCnt="0"/>
      <dgm:spPr/>
    </dgm:pt>
    <dgm:pt modelId="{0CA01B03-44C9-4837-9052-F2CA7898B8C7}" type="pres">
      <dgm:prSet presAssocID="{3D86DC09-FA71-4D12-8004-B5C1F2C4C46C}" presName="composite" presStyleCnt="0"/>
      <dgm:spPr/>
    </dgm:pt>
    <dgm:pt modelId="{AB168E28-8470-4531-9D67-83B7BDE14CA0}" type="pres">
      <dgm:prSet presAssocID="{3D86DC09-FA71-4D12-8004-B5C1F2C4C46C}"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indy with solid fill"/>
        </a:ext>
      </dgm:extLst>
    </dgm:pt>
    <dgm:pt modelId="{041B0002-ED45-415F-901A-9ABB5B53CEED}" type="pres">
      <dgm:prSet presAssocID="{3D86DC09-FA71-4D12-8004-B5C1F2C4C46C}" presName="txShp" presStyleLbl="node1" presStyleIdx="2" presStyleCnt="3" custScaleX="95600" custScaleY="180490">
        <dgm:presLayoutVars>
          <dgm:bulletEnabled val="1"/>
        </dgm:presLayoutVars>
      </dgm:prSet>
      <dgm:spPr/>
    </dgm:pt>
  </dgm:ptLst>
  <dgm:cxnLst>
    <dgm:cxn modelId="{C4E02E00-8B64-47D9-ABCA-6E7BA248AD3D}" type="presOf" srcId="{4A49790F-94E8-42C7-BA5D-62190EFCD300}" destId="{041B0002-ED45-415F-901A-9ABB5B53CEED}" srcOrd="0" destOrd="2" presId="urn:microsoft.com/office/officeart/2005/8/layout/vList3"/>
    <dgm:cxn modelId="{C185A21D-D46E-407F-B18D-01A8F8071DF9}" srcId="{31D01DFA-D8A5-4443-9653-5DB47339D633}" destId="{3D86DC09-FA71-4D12-8004-B5C1F2C4C46C}" srcOrd="2" destOrd="0" parTransId="{6FE9943E-90AA-45A5-B808-7692A2651367}" sibTransId="{E8CD105A-D4F1-492A-BBB9-CFB0FBA85FC5}"/>
    <dgm:cxn modelId="{583B961F-A3B2-4E03-A634-925BB439E476}" srcId="{1F58C96A-0A84-4833-9279-746EEF3B987D}" destId="{D1423C70-B0F0-4FB4-96C2-4A0E243B510E}" srcOrd="3" destOrd="0" parTransId="{BEBFB9D2-9A75-4BD4-88F8-7EC5353AEFC9}" sibTransId="{783A0328-98CA-4642-84F7-D74841857588}"/>
    <dgm:cxn modelId="{1ACA9B31-0167-4BCA-AE89-03DB7C1705B2}" srcId="{283AB3D9-85C5-4ADA-9B06-9D6D88AD66FA}" destId="{C0C2573A-AE6F-4251-AC45-959131C348E7}" srcOrd="2" destOrd="0" parTransId="{E3676BC2-5DB6-4F3A-84E7-66CC5750A9D3}" sibTransId="{AD575BB7-E3D1-4532-A78A-72B28E53812A}"/>
    <dgm:cxn modelId="{A335D932-79EA-4531-BAEF-1C1C9D12A815}" srcId="{283AB3D9-85C5-4ADA-9B06-9D6D88AD66FA}" destId="{B6D12D8A-E2C5-4817-8EB4-7A0B12EDCC44}" srcOrd="1" destOrd="0" parTransId="{44913BDA-2BD7-4FFB-A4F6-1C6CBF4C1ACF}" sibTransId="{7E048576-72C7-4ED3-94F5-4DECCD3D2392}"/>
    <dgm:cxn modelId="{369FCD3E-6EEA-41FA-A34F-1EF38C8A8CD5}" srcId="{1F58C96A-0A84-4833-9279-746EEF3B987D}" destId="{D047C653-AE24-4A0F-B0C2-717E90B2B07C}" srcOrd="2" destOrd="0" parTransId="{DBD7C5DC-7808-4BFA-B6EC-B9E8BCEFB1A9}" sibTransId="{61F33DCB-E4BE-4F13-9663-9D4B372C4D2D}"/>
    <dgm:cxn modelId="{4A93466A-BA47-46D2-B3DF-220EBD78183B}" type="presOf" srcId="{283AB3D9-85C5-4ADA-9B06-9D6D88AD66FA}" destId="{7B678462-2AA0-4210-971B-21D77EF3D51D}" srcOrd="0" destOrd="0" presId="urn:microsoft.com/office/officeart/2005/8/layout/vList3"/>
    <dgm:cxn modelId="{86D77151-72E3-49B1-A295-8072F162D9B7}" type="presOf" srcId="{B6D12D8A-E2C5-4817-8EB4-7A0B12EDCC44}" destId="{7B678462-2AA0-4210-971B-21D77EF3D51D}" srcOrd="0" destOrd="2" presId="urn:microsoft.com/office/officeart/2005/8/layout/vList3"/>
    <dgm:cxn modelId="{462F7A72-74AE-4985-8825-DE262E144C1E}" type="presOf" srcId="{F337A1D3-7615-401B-B66B-1885AF505888}" destId="{041B0002-ED45-415F-901A-9ABB5B53CEED}" srcOrd="0" destOrd="1" presId="urn:microsoft.com/office/officeart/2005/8/layout/vList3"/>
    <dgm:cxn modelId="{4F246676-1668-4789-B644-FC58105F41E4}" srcId="{3D86DC09-FA71-4D12-8004-B5C1F2C4C46C}" destId="{F337A1D3-7615-401B-B66B-1885AF505888}" srcOrd="0" destOrd="0" parTransId="{CC3165B2-435A-4763-B753-42E8CF832EE7}" sibTransId="{FBDDD5C9-D331-4BC0-8FB3-24D18DA42EE2}"/>
    <dgm:cxn modelId="{C28A227C-D3DC-4BE3-9957-36C369669758}" srcId="{283AB3D9-85C5-4ADA-9B06-9D6D88AD66FA}" destId="{C416D125-F3F0-4A97-8DE7-63E463B0C0BF}" srcOrd="3" destOrd="0" parTransId="{C82D4D34-CA1D-4528-BB09-286B95FFF5B6}" sibTransId="{E699FF81-6E9B-4362-BE38-479B0CFBDD29}"/>
    <dgm:cxn modelId="{2A35F27D-A03D-4527-98C1-38EC36AEBFFB}" type="presOf" srcId="{1F58C96A-0A84-4833-9279-746EEF3B987D}" destId="{922A6B5D-4E40-4617-A47B-75D2BFA16451}" srcOrd="0" destOrd="0" presId="urn:microsoft.com/office/officeart/2005/8/layout/vList3"/>
    <dgm:cxn modelId="{1F493B83-5F86-43F7-B8FE-EA9884BB7D73}" srcId="{283AB3D9-85C5-4ADA-9B06-9D6D88AD66FA}" destId="{6A10C90E-D7DD-45A1-8AB6-4B0EE17D4C2E}" srcOrd="0" destOrd="0" parTransId="{77EB50AC-6A55-4DB3-AA50-C473BCB4049E}" sibTransId="{A216DCB1-F1FE-4D59-B2B1-B6BBECD2D706}"/>
    <dgm:cxn modelId="{25FBE883-817A-4BCD-B959-5CB6B0FCF2C5}" srcId="{3D86DC09-FA71-4D12-8004-B5C1F2C4C46C}" destId="{4A49790F-94E8-42C7-BA5D-62190EFCD300}" srcOrd="1" destOrd="0" parTransId="{EBFE52E2-D4A9-4630-8C58-8BACE7D3F80D}" sibTransId="{14A6C0B3-6F90-454E-97B6-63FE52C6C4EE}"/>
    <dgm:cxn modelId="{91BF408E-E1E4-40FA-BF50-9CC8743641CE}" srcId="{1F58C96A-0A84-4833-9279-746EEF3B987D}" destId="{F036B9EE-CCC5-4CD6-AAE6-B0778CC1CB5B}" srcOrd="0" destOrd="0" parTransId="{F96E8B91-0662-4639-A8D2-9AC793B866DC}" sibTransId="{F1A177D4-FE45-4393-BD8D-A4FC2B1ABA17}"/>
    <dgm:cxn modelId="{929EF794-1209-47FC-8387-C3214C3351A2}" srcId="{1F58C96A-0A84-4833-9279-746EEF3B987D}" destId="{1608E37F-E14D-4451-AB3B-572C80875226}" srcOrd="1" destOrd="0" parTransId="{53F6AC58-3642-4412-9CF8-5E5EC18DFB57}" sibTransId="{DB4B949E-927D-4E7E-9523-E66BDCEA83BD}"/>
    <dgm:cxn modelId="{3DF65AAB-52F1-429B-9E68-3CC2FDDD2CF4}" type="presOf" srcId="{D1423C70-B0F0-4FB4-96C2-4A0E243B510E}" destId="{922A6B5D-4E40-4617-A47B-75D2BFA16451}" srcOrd="0" destOrd="4" presId="urn:microsoft.com/office/officeart/2005/8/layout/vList3"/>
    <dgm:cxn modelId="{08B04BB2-97BC-4FA6-BFE1-F2EBB9894469}" srcId="{31D01DFA-D8A5-4443-9653-5DB47339D633}" destId="{1F58C96A-0A84-4833-9279-746EEF3B987D}" srcOrd="1" destOrd="0" parTransId="{B6D8C4B0-0580-4BD8-9182-2D6FAD289864}" sibTransId="{941A4BEF-4FE7-46AA-AF37-DBD8B58CA125}"/>
    <dgm:cxn modelId="{A8EA29B6-A122-4F73-9AFA-AE6F5310BB72}" type="presOf" srcId="{C416D125-F3F0-4A97-8DE7-63E463B0C0BF}" destId="{7B678462-2AA0-4210-971B-21D77EF3D51D}" srcOrd="0" destOrd="4" presId="urn:microsoft.com/office/officeart/2005/8/layout/vList3"/>
    <dgm:cxn modelId="{CE3564BC-6960-4B5E-B61B-C9E93D339983}" type="presOf" srcId="{3D86DC09-FA71-4D12-8004-B5C1F2C4C46C}" destId="{041B0002-ED45-415F-901A-9ABB5B53CEED}" srcOrd="0" destOrd="0" presId="urn:microsoft.com/office/officeart/2005/8/layout/vList3"/>
    <dgm:cxn modelId="{DA5D3EC1-7780-4015-99B7-C47A255B9D8B}" type="presOf" srcId="{D047C653-AE24-4A0F-B0C2-717E90B2B07C}" destId="{922A6B5D-4E40-4617-A47B-75D2BFA16451}" srcOrd="0" destOrd="3" presId="urn:microsoft.com/office/officeart/2005/8/layout/vList3"/>
    <dgm:cxn modelId="{A0265ECC-5E09-49E7-AF98-6D985ACEF63E}" type="presOf" srcId="{F036B9EE-CCC5-4CD6-AAE6-B0778CC1CB5B}" destId="{922A6B5D-4E40-4617-A47B-75D2BFA16451}" srcOrd="0" destOrd="1" presId="urn:microsoft.com/office/officeart/2005/8/layout/vList3"/>
    <dgm:cxn modelId="{306353D9-F9E8-47B1-8E25-E3B9E575FC74}" srcId="{31D01DFA-D8A5-4443-9653-5DB47339D633}" destId="{283AB3D9-85C5-4ADA-9B06-9D6D88AD66FA}" srcOrd="0" destOrd="0" parTransId="{DF0F09F6-DCE7-459C-930B-919D31818BAD}" sibTransId="{D3411797-14E7-495C-9344-D32042D70EF4}"/>
    <dgm:cxn modelId="{010CC4EC-396F-4963-A486-4C82E67166FB}" type="presOf" srcId="{1608E37F-E14D-4451-AB3B-572C80875226}" destId="{922A6B5D-4E40-4617-A47B-75D2BFA16451}" srcOrd="0" destOrd="2" presId="urn:microsoft.com/office/officeart/2005/8/layout/vList3"/>
    <dgm:cxn modelId="{266D97EF-4D0B-4713-86A0-F7E5D4E6B03E}" type="presOf" srcId="{C0C2573A-AE6F-4251-AC45-959131C348E7}" destId="{7B678462-2AA0-4210-971B-21D77EF3D51D}" srcOrd="0" destOrd="3" presId="urn:microsoft.com/office/officeart/2005/8/layout/vList3"/>
    <dgm:cxn modelId="{D25CE7FB-5585-4AD1-9DE0-A5678A906FCB}" type="presOf" srcId="{6A10C90E-D7DD-45A1-8AB6-4B0EE17D4C2E}" destId="{7B678462-2AA0-4210-971B-21D77EF3D51D}" srcOrd="0" destOrd="1" presId="urn:microsoft.com/office/officeart/2005/8/layout/vList3"/>
    <dgm:cxn modelId="{EE03D2FD-104A-4913-A953-4D312B945D70}" type="presOf" srcId="{31D01DFA-D8A5-4443-9653-5DB47339D633}" destId="{E1812ECF-A55F-43A6-B607-8329B0C36EED}" srcOrd="0" destOrd="0" presId="urn:microsoft.com/office/officeart/2005/8/layout/vList3"/>
    <dgm:cxn modelId="{C20839EC-C42F-466D-98D0-0C02A6140933}" type="presParOf" srcId="{E1812ECF-A55F-43A6-B607-8329B0C36EED}" destId="{EA2F0920-CB5B-4768-AE4E-DA5CABCE7C03}" srcOrd="0" destOrd="0" presId="urn:microsoft.com/office/officeart/2005/8/layout/vList3"/>
    <dgm:cxn modelId="{C0E6DFAB-4688-44AA-95F0-B8DE8CE48ED8}" type="presParOf" srcId="{EA2F0920-CB5B-4768-AE4E-DA5CABCE7C03}" destId="{796F4667-E8EA-4789-8476-7E4FE483ABCD}" srcOrd="0" destOrd="0" presId="urn:microsoft.com/office/officeart/2005/8/layout/vList3"/>
    <dgm:cxn modelId="{C57B6B22-50C3-4FAE-9D1E-B9BA4C383059}" type="presParOf" srcId="{EA2F0920-CB5B-4768-AE4E-DA5CABCE7C03}" destId="{7B678462-2AA0-4210-971B-21D77EF3D51D}" srcOrd="1" destOrd="0" presId="urn:microsoft.com/office/officeart/2005/8/layout/vList3"/>
    <dgm:cxn modelId="{E3AC6D6A-337B-4CFF-BA12-AFF43DFABE71}" type="presParOf" srcId="{E1812ECF-A55F-43A6-B607-8329B0C36EED}" destId="{7B3383DB-BA58-4A53-A185-905EF5DB24B2}" srcOrd="1" destOrd="0" presId="urn:microsoft.com/office/officeart/2005/8/layout/vList3"/>
    <dgm:cxn modelId="{FCF478A5-96DD-4A26-A4EB-24C5457C19DF}" type="presParOf" srcId="{E1812ECF-A55F-43A6-B607-8329B0C36EED}" destId="{92D845BC-C545-496A-A06B-216B72BAF182}" srcOrd="2" destOrd="0" presId="urn:microsoft.com/office/officeart/2005/8/layout/vList3"/>
    <dgm:cxn modelId="{3E0C89D4-FA3A-4824-9B7E-E7FA2C55258E}" type="presParOf" srcId="{92D845BC-C545-496A-A06B-216B72BAF182}" destId="{E31A1B0D-FA59-45D5-BB0D-8CC1597E8FA9}" srcOrd="0" destOrd="0" presId="urn:microsoft.com/office/officeart/2005/8/layout/vList3"/>
    <dgm:cxn modelId="{A613EC12-D4B4-4985-BD7E-F2BF9C5AD47A}" type="presParOf" srcId="{92D845BC-C545-496A-A06B-216B72BAF182}" destId="{922A6B5D-4E40-4617-A47B-75D2BFA16451}" srcOrd="1" destOrd="0" presId="urn:microsoft.com/office/officeart/2005/8/layout/vList3"/>
    <dgm:cxn modelId="{390E6A0D-7540-4FEA-A166-2FDC5EC1E7B2}" type="presParOf" srcId="{E1812ECF-A55F-43A6-B607-8329B0C36EED}" destId="{7294FCF1-70A3-4043-AC26-A8B7360103D2}" srcOrd="3" destOrd="0" presId="urn:microsoft.com/office/officeart/2005/8/layout/vList3"/>
    <dgm:cxn modelId="{BF8B4FB3-D4E0-4D6B-87AD-D5A627046761}" type="presParOf" srcId="{E1812ECF-A55F-43A6-B607-8329B0C36EED}" destId="{0CA01B03-44C9-4837-9052-F2CA7898B8C7}" srcOrd="4" destOrd="0" presId="urn:microsoft.com/office/officeart/2005/8/layout/vList3"/>
    <dgm:cxn modelId="{0E90A19D-77E2-4BB6-ACD5-933C85E5AA06}" type="presParOf" srcId="{0CA01B03-44C9-4837-9052-F2CA7898B8C7}" destId="{AB168E28-8470-4531-9D67-83B7BDE14CA0}" srcOrd="0" destOrd="0" presId="urn:microsoft.com/office/officeart/2005/8/layout/vList3"/>
    <dgm:cxn modelId="{F6525A88-752E-43E6-82FF-28AEBC6E3562}" type="presParOf" srcId="{0CA01B03-44C9-4837-9052-F2CA7898B8C7}" destId="{041B0002-ED45-415F-901A-9ABB5B53CEE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6B684-5B99-4FD6-94FD-317C94DDB45A}">
      <dsp:nvSpPr>
        <dsp:cNvPr id="0" name=""/>
        <dsp:cNvSpPr/>
      </dsp:nvSpPr>
      <dsp:spPr>
        <a:xfrm>
          <a:off x="771116" y="10092"/>
          <a:ext cx="8973366" cy="1306864"/>
        </a:xfrm>
        <a:prstGeom prst="rightArrow">
          <a:avLst>
            <a:gd name="adj1" fmla="val 50000"/>
            <a:gd name="adj2" fmla="val 50000"/>
          </a:avLst>
        </a:prstGeom>
        <a:solidFill>
          <a:srgbClr val="133454">
            <a:alpha val="7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465" numCol="1" spcCol="1270" anchor="ctr" anchorCtr="0">
          <a:noAutofit/>
        </a:bodyPr>
        <a:lstStyle/>
        <a:p>
          <a:pPr marL="0" lvl="0" indent="0" algn="l" defTabSz="1111250">
            <a:lnSpc>
              <a:spcPct val="90000"/>
            </a:lnSpc>
            <a:spcBef>
              <a:spcPct val="0"/>
            </a:spcBef>
            <a:spcAft>
              <a:spcPct val="35000"/>
            </a:spcAft>
            <a:buNone/>
          </a:pPr>
          <a:r>
            <a:rPr lang="en-US" sz="2500" b="1" kern="1200" dirty="0"/>
            <a:t>Source</a:t>
          </a:r>
        </a:p>
      </dsp:txBody>
      <dsp:txXfrm>
        <a:off x="771116" y="336808"/>
        <a:ext cx="8646650" cy="653432"/>
      </dsp:txXfrm>
    </dsp:sp>
    <dsp:sp modelId="{83D3FFF0-E512-4573-BC81-6E75113EDA27}">
      <dsp:nvSpPr>
        <dsp:cNvPr id="0" name=""/>
        <dsp:cNvSpPr/>
      </dsp:nvSpPr>
      <dsp:spPr>
        <a:xfrm>
          <a:off x="771116" y="1017873"/>
          <a:ext cx="2763796" cy="251750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Source</a:t>
          </a:r>
        </a:p>
        <a:p>
          <a:pPr marL="114300" lvl="1" indent="-114300" algn="l" defTabSz="622300">
            <a:lnSpc>
              <a:spcPct val="90000"/>
            </a:lnSpc>
            <a:spcBef>
              <a:spcPct val="0"/>
            </a:spcBef>
            <a:spcAft>
              <a:spcPct val="15000"/>
            </a:spcAft>
            <a:buChar char="•"/>
          </a:pPr>
          <a:r>
            <a:rPr lang="en-US" sz="1400" b="1" kern="1200" dirty="0">
              <a:solidFill>
                <a:schemeClr val="accent2">
                  <a:lumMod val="75000"/>
                </a:schemeClr>
              </a:solidFill>
            </a:rPr>
            <a:t>Transportation</a:t>
          </a:r>
        </a:p>
        <a:p>
          <a:pPr marL="114300" lvl="1" indent="-114300" algn="l" defTabSz="622300">
            <a:lnSpc>
              <a:spcPct val="90000"/>
            </a:lnSpc>
            <a:spcBef>
              <a:spcPct val="0"/>
            </a:spcBef>
            <a:spcAft>
              <a:spcPct val="15000"/>
            </a:spcAft>
            <a:buChar char="•"/>
          </a:pPr>
          <a:r>
            <a:rPr lang="en-US" sz="1400" kern="1200" dirty="0"/>
            <a:t>Power Generation</a:t>
          </a:r>
        </a:p>
        <a:p>
          <a:pPr marL="114300" lvl="1" indent="-114300" algn="l" defTabSz="622300">
            <a:lnSpc>
              <a:spcPct val="90000"/>
            </a:lnSpc>
            <a:spcBef>
              <a:spcPct val="0"/>
            </a:spcBef>
            <a:spcAft>
              <a:spcPct val="15000"/>
            </a:spcAft>
            <a:buChar char="•"/>
          </a:pPr>
          <a:r>
            <a:rPr lang="en-US" sz="1400" kern="1200" dirty="0"/>
            <a:t>Factories</a:t>
          </a:r>
        </a:p>
        <a:p>
          <a:pPr marL="0" lvl="0" indent="0" algn="l" defTabSz="800100">
            <a:lnSpc>
              <a:spcPct val="90000"/>
            </a:lnSpc>
            <a:spcBef>
              <a:spcPct val="0"/>
            </a:spcBef>
            <a:spcAft>
              <a:spcPct val="35000"/>
            </a:spcAft>
            <a:buNone/>
          </a:pPr>
          <a:r>
            <a:rPr lang="en-US" sz="1800" kern="1200" dirty="0"/>
            <a:t>Configuration</a:t>
          </a:r>
        </a:p>
        <a:p>
          <a:pPr marL="0" lvl="0" indent="0" algn="l" defTabSz="800100">
            <a:lnSpc>
              <a:spcPct val="90000"/>
            </a:lnSpc>
            <a:spcBef>
              <a:spcPct val="0"/>
            </a:spcBef>
            <a:spcAft>
              <a:spcPct val="35000"/>
            </a:spcAft>
            <a:buNone/>
          </a:pPr>
          <a:r>
            <a:rPr lang="en-US" sz="1800" b="1" kern="1200" dirty="0">
              <a:solidFill>
                <a:schemeClr val="accent2">
                  <a:lumMod val="75000"/>
                </a:schemeClr>
              </a:solidFill>
            </a:rPr>
            <a:t>Rate</a:t>
          </a:r>
        </a:p>
      </dsp:txBody>
      <dsp:txXfrm>
        <a:off x="771116" y="1017873"/>
        <a:ext cx="2763796" cy="2517501"/>
      </dsp:txXfrm>
    </dsp:sp>
    <dsp:sp modelId="{0C1CA720-E2DF-456B-8360-D1C1B779E190}">
      <dsp:nvSpPr>
        <dsp:cNvPr id="0" name=""/>
        <dsp:cNvSpPr/>
      </dsp:nvSpPr>
      <dsp:spPr>
        <a:xfrm>
          <a:off x="3534913" y="445713"/>
          <a:ext cx="6209569" cy="1306864"/>
        </a:xfrm>
        <a:prstGeom prst="rightArrow">
          <a:avLst>
            <a:gd name="adj1" fmla="val 50000"/>
            <a:gd name="adj2" fmla="val 50000"/>
          </a:avLst>
        </a:prstGeom>
        <a:solidFill>
          <a:srgbClr val="133454">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465" numCol="1" spcCol="1270" anchor="ctr" anchorCtr="0">
          <a:noAutofit/>
        </a:bodyPr>
        <a:lstStyle/>
        <a:p>
          <a:pPr marL="0" lvl="0" indent="0" algn="l" defTabSz="1111250">
            <a:lnSpc>
              <a:spcPct val="90000"/>
            </a:lnSpc>
            <a:spcBef>
              <a:spcPct val="0"/>
            </a:spcBef>
            <a:spcAft>
              <a:spcPct val="35000"/>
            </a:spcAft>
            <a:buNone/>
          </a:pPr>
          <a:r>
            <a:rPr lang="en-US" sz="2500" b="1" kern="1200" dirty="0"/>
            <a:t>State of Atmosphere</a:t>
          </a:r>
        </a:p>
      </dsp:txBody>
      <dsp:txXfrm>
        <a:off x="3534913" y="772429"/>
        <a:ext cx="5882853" cy="653432"/>
      </dsp:txXfrm>
    </dsp:sp>
    <dsp:sp modelId="{9CA8FF2C-E125-4E3D-A926-4361A963B095}">
      <dsp:nvSpPr>
        <dsp:cNvPr id="0" name=""/>
        <dsp:cNvSpPr/>
      </dsp:nvSpPr>
      <dsp:spPr>
        <a:xfrm>
          <a:off x="3534913" y="1453494"/>
          <a:ext cx="2763796" cy="251750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Dispersion</a:t>
          </a:r>
        </a:p>
        <a:p>
          <a:pPr marL="114300" lvl="1" indent="-114300" algn="l" defTabSz="622300">
            <a:lnSpc>
              <a:spcPct val="90000"/>
            </a:lnSpc>
            <a:spcBef>
              <a:spcPct val="0"/>
            </a:spcBef>
            <a:spcAft>
              <a:spcPct val="15000"/>
            </a:spcAft>
            <a:buChar char="•"/>
          </a:pPr>
          <a:r>
            <a:rPr lang="en-US" sz="1400" b="1" kern="1200" dirty="0">
              <a:solidFill>
                <a:schemeClr val="accent2">
                  <a:lumMod val="75000"/>
                </a:schemeClr>
              </a:solidFill>
            </a:rPr>
            <a:t>Wind</a:t>
          </a:r>
        </a:p>
        <a:p>
          <a:pPr marL="114300" lvl="1" indent="-114300" algn="l" defTabSz="622300">
            <a:lnSpc>
              <a:spcPct val="90000"/>
            </a:lnSpc>
            <a:spcBef>
              <a:spcPct val="0"/>
            </a:spcBef>
            <a:spcAft>
              <a:spcPct val="15000"/>
            </a:spcAft>
            <a:buChar char="•"/>
          </a:pPr>
          <a:r>
            <a:rPr lang="en-US" sz="1400" kern="1200" dirty="0"/>
            <a:t>Turbulence</a:t>
          </a:r>
        </a:p>
        <a:p>
          <a:pPr marL="0" lvl="0" indent="0" algn="l" defTabSz="800100">
            <a:lnSpc>
              <a:spcPct val="90000"/>
            </a:lnSpc>
            <a:spcBef>
              <a:spcPct val="0"/>
            </a:spcBef>
            <a:spcAft>
              <a:spcPct val="35000"/>
            </a:spcAft>
            <a:buNone/>
          </a:pPr>
          <a:r>
            <a:rPr lang="en-US" sz="1800" kern="1200" dirty="0"/>
            <a:t>Transformation</a:t>
          </a:r>
        </a:p>
        <a:p>
          <a:pPr marL="114300" lvl="1" indent="-114300" algn="l" defTabSz="622300">
            <a:lnSpc>
              <a:spcPct val="90000"/>
            </a:lnSpc>
            <a:spcBef>
              <a:spcPct val="0"/>
            </a:spcBef>
            <a:spcAft>
              <a:spcPct val="15000"/>
            </a:spcAft>
            <a:buChar char="•"/>
          </a:pPr>
          <a:r>
            <a:rPr lang="en-US" sz="1400" b="1" kern="1200" dirty="0">
              <a:solidFill>
                <a:schemeClr val="accent2">
                  <a:lumMod val="75000"/>
                </a:schemeClr>
              </a:solidFill>
            </a:rPr>
            <a:t>Chemical Reactions</a:t>
          </a:r>
        </a:p>
        <a:p>
          <a:pPr marL="0" lvl="0" indent="0" algn="l" defTabSz="800100">
            <a:lnSpc>
              <a:spcPct val="90000"/>
            </a:lnSpc>
            <a:spcBef>
              <a:spcPct val="0"/>
            </a:spcBef>
            <a:spcAft>
              <a:spcPct val="35000"/>
            </a:spcAft>
            <a:buNone/>
          </a:pPr>
          <a:r>
            <a:rPr lang="en-US" sz="1800" kern="1200" dirty="0"/>
            <a:t>Removal</a:t>
          </a:r>
        </a:p>
        <a:p>
          <a:pPr marL="114300" lvl="1" indent="-114300" algn="l" defTabSz="622300">
            <a:lnSpc>
              <a:spcPct val="90000"/>
            </a:lnSpc>
            <a:spcBef>
              <a:spcPct val="0"/>
            </a:spcBef>
            <a:spcAft>
              <a:spcPct val="15000"/>
            </a:spcAft>
            <a:buChar char="•"/>
          </a:pPr>
          <a:r>
            <a:rPr lang="en-US" sz="1400" kern="1200" dirty="0"/>
            <a:t>Settling</a:t>
          </a:r>
        </a:p>
        <a:p>
          <a:pPr marL="114300" lvl="1" indent="-114300" algn="l" defTabSz="622300">
            <a:lnSpc>
              <a:spcPct val="90000"/>
            </a:lnSpc>
            <a:spcBef>
              <a:spcPct val="0"/>
            </a:spcBef>
            <a:spcAft>
              <a:spcPct val="15000"/>
            </a:spcAft>
            <a:buChar char="•"/>
          </a:pPr>
          <a:r>
            <a:rPr lang="en-US" sz="1400" kern="1200" dirty="0"/>
            <a:t>Impaction</a:t>
          </a:r>
        </a:p>
        <a:p>
          <a:pPr marL="114300" lvl="1" indent="-114300" algn="l" defTabSz="622300">
            <a:lnSpc>
              <a:spcPct val="90000"/>
            </a:lnSpc>
            <a:spcBef>
              <a:spcPct val="0"/>
            </a:spcBef>
            <a:spcAft>
              <a:spcPct val="15000"/>
            </a:spcAft>
            <a:buChar char="•"/>
          </a:pPr>
          <a:r>
            <a:rPr lang="en-US" altLang="zh-CN" sz="1400" kern="1200" dirty="0"/>
            <a:t>Scavenging</a:t>
          </a:r>
          <a:endParaRPr lang="en-US" sz="1400" kern="1200" dirty="0"/>
        </a:p>
      </dsp:txBody>
      <dsp:txXfrm>
        <a:off x="3534913" y="1453494"/>
        <a:ext cx="2763796" cy="2517501"/>
      </dsp:txXfrm>
    </dsp:sp>
    <dsp:sp modelId="{E6D00E78-EFA1-4B2D-A345-B1F7867F5171}">
      <dsp:nvSpPr>
        <dsp:cNvPr id="0" name=""/>
        <dsp:cNvSpPr/>
      </dsp:nvSpPr>
      <dsp:spPr>
        <a:xfrm>
          <a:off x="6298710" y="881335"/>
          <a:ext cx="3445772" cy="1306864"/>
        </a:xfrm>
        <a:prstGeom prst="rightArrow">
          <a:avLst>
            <a:gd name="adj1" fmla="val 50000"/>
            <a:gd name="adj2" fmla="val 50000"/>
          </a:avLst>
        </a:prstGeom>
        <a:solidFill>
          <a:srgbClr val="1334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465" numCol="1" spcCol="1270" anchor="ctr" anchorCtr="0">
          <a:noAutofit/>
        </a:bodyPr>
        <a:lstStyle/>
        <a:p>
          <a:pPr marL="0" lvl="0" indent="0" algn="l" defTabSz="1111250">
            <a:lnSpc>
              <a:spcPct val="90000"/>
            </a:lnSpc>
            <a:spcBef>
              <a:spcPct val="0"/>
            </a:spcBef>
            <a:spcAft>
              <a:spcPct val="35000"/>
            </a:spcAft>
            <a:buNone/>
          </a:pPr>
          <a:r>
            <a:rPr lang="en-US" sz="2500" b="1" kern="1200" dirty="0"/>
            <a:t>Sink</a:t>
          </a:r>
        </a:p>
      </dsp:txBody>
      <dsp:txXfrm>
        <a:off x="6298710" y="1208051"/>
        <a:ext cx="3119056" cy="653432"/>
      </dsp:txXfrm>
    </dsp:sp>
    <dsp:sp modelId="{7AEDA0C1-5F48-4E8B-8E38-D0DB9F16DA61}">
      <dsp:nvSpPr>
        <dsp:cNvPr id="0" name=""/>
        <dsp:cNvSpPr/>
      </dsp:nvSpPr>
      <dsp:spPr>
        <a:xfrm>
          <a:off x="6298710" y="1889115"/>
          <a:ext cx="2763796" cy="248065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Receptor</a:t>
          </a:r>
        </a:p>
        <a:p>
          <a:pPr marL="114300" lvl="1" indent="-114300" algn="l" defTabSz="622300">
            <a:lnSpc>
              <a:spcPct val="90000"/>
            </a:lnSpc>
            <a:spcBef>
              <a:spcPct val="0"/>
            </a:spcBef>
            <a:spcAft>
              <a:spcPct val="15000"/>
            </a:spcAft>
            <a:buChar char="•"/>
          </a:pPr>
          <a:r>
            <a:rPr lang="en-US" sz="1400" kern="1200" dirty="0"/>
            <a:t>Human</a:t>
          </a:r>
        </a:p>
        <a:p>
          <a:pPr marL="114300" lvl="1" indent="-114300" algn="l" defTabSz="622300">
            <a:lnSpc>
              <a:spcPct val="90000"/>
            </a:lnSpc>
            <a:spcBef>
              <a:spcPct val="0"/>
            </a:spcBef>
            <a:spcAft>
              <a:spcPct val="15000"/>
            </a:spcAft>
            <a:buChar char="•"/>
          </a:pPr>
          <a:r>
            <a:rPr lang="en-US" sz="1400" kern="1200" dirty="0"/>
            <a:t>Environment</a:t>
          </a:r>
        </a:p>
        <a:p>
          <a:pPr marL="114300" lvl="1" indent="-114300" algn="l" defTabSz="622300">
            <a:lnSpc>
              <a:spcPct val="90000"/>
            </a:lnSpc>
            <a:spcBef>
              <a:spcPct val="0"/>
            </a:spcBef>
            <a:spcAft>
              <a:spcPct val="15000"/>
            </a:spcAft>
            <a:buChar char="•"/>
          </a:pPr>
          <a:r>
            <a:rPr lang="en-US" sz="1400" b="1" kern="1200" dirty="0">
              <a:solidFill>
                <a:schemeClr val="accent2">
                  <a:lumMod val="75000"/>
                </a:schemeClr>
              </a:solidFill>
            </a:rPr>
            <a:t>Sensors</a:t>
          </a:r>
        </a:p>
        <a:p>
          <a:pPr marL="0" lvl="0" indent="0" algn="l" defTabSz="800100">
            <a:lnSpc>
              <a:spcPct val="90000"/>
            </a:lnSpc>
            <a:spcBef>
              <a:spcPct val="0"/>
            </a:spcBef>
            <a:spcAft>
              <a:spcPct val="35000"/>
            </a:spcAft>
            <a:buNone/>
          </a:pPr>
          <a:r>
            <a:rPr lang="en-US" sz="1800" kern="1200" dirty="0"/>
            <a:t>Response</a:t>
          </a:r>
        </a:p>
        <a:p>
          <a:pPr marL="114300" lvl="1" indent="-114300" algn="l" defTabSz="622300">
            <a:lnSpc>
              <a:spcPct val="90000"/>
            </a:lnSpc>
            <a:spcBef>
              <a:spcPct val="0"/>
            </a:spcBef>
            <a:spcAft>
              <a:spcPct val="15000"/>
            </a:spcAft>
            <a:buChar char="•"/>
          </a:pPr>
          <a:r>
            <a:rPr lang="en-US" sz="1400" kern="1200" dirty="0"/>
            <a:t>Health Effects</a:t>
          </a:r>
        </a:p>
        <a:p>
          <a:pPr marL="114300" lvl="1" indent="-114300" algn="l" defTabSz="622300">
            <a:lnSpc>
              <a:spcPct val="90000"/>
            </a:lnSpc>
            <a:spcBef>
              <a:spcPct val="0"/>
            </a:spcBef>
            <a:spcAft>
              <a:spcPct val="15000"/>
            </a:spcAft>
            <a:buChar char="•"/>
          </a:pPr>
          <a:r>
            <a:rPr lang="en-US" sz="1400" kern="1200" dirty="0"/>
            <a:t>Environmental Pollution</a:t>
          </a:r>
        </a:p>
        <a:p>
          <a:pPr marL="114300" lvl="1" indent="-114300" algn="l" defTabSz="622300">
            <a:lnSpc>
              <a:spcPct val="90000"/>
            </a:lnSpc>
            <a:spcBef>
              <a:spcPct val="0"/>
            </a:spcBef>
            <a:spcAft>
              <a:spcPct val="15000"/>
            </a:spcAft>
            <a:buChar char="•"/>
          </a:pPr>
          <a:r>
            <a:rPr lang="en-US" sz="1400" kern="1200" dirty="0"/>
            <a:t>Economics</a:t>
          </a:r>
        </a:p>
      </dsp:txBody>
      <dsp:txXfrm>
        <a:off x="6298710" y="1889115"/>
        <a:ext cx="2763796" cy="2480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78462-2AA0-4210-971B-21D77EF3D51D}">
      <dsp:nvSpPr>
        <dsp:cNvPr id="0" name=""/>
        <dsp:cNvSpPr/>
      </dsp:nvSpPr>
      <dsp:spPr>
        <a:xfrm rot="10800000">
          <a:off x="1552397" y="196"/>
          <a:ext cx="4571994" cy="1371597"/>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5108" tIns="60960"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Traffic Data - PeMS</a:t>
          </a:r>
        </a:p>
        <a:p>
          <a:pPr marL="114300" lvl="1" indent="-114300" algn="l" defTabSz="533400">
            <a:lnSpc>
              <a:spcPct val="90000"/>
            </a:lnSpc>
            <a:spcBef>
              <a:spcPct val="0"/>
            </a:spcBef>
            <a:spcAft>
              <a:spcPct val="15000"/>
            </a:spcAft>
            <a:buChar char="•"/>
          </a:pPr>
          <a:r>
            <a:rPr lang="en-US" sz="1200" kern="1200" dirty="0"/>
            <a:t>Hourly total flow (vehicles/hour)</a:t>
          </a:r>
        </a:p>
        <a:p>
          <a:pPr marL="114300" lvl="1" indent="-114300" algn="l" defTabSz="533400">
            <a:lnSpc>
              <a:spcPct val="90000"/>
            </a:lnSpc>
            <a:spcBef>
              <a:spcPct val="0"/>
            </a:spcBef>
            <a:spcAft>
              <a:spcPct val="15000"/>
            </a:spcAft>
            <a:buChar char="•"/>
          </a:pPr>
          <a:r>
            <a:rPr lang="en-US" sz="1200" kern="1200" dirty="0"/>
            <a:t>Density (vehicles/mile)</a:t>
          </a:r>
        </a:p>
        <a:p>
          <a:pPr marL="114300" lvl="1" indent="-114300" algn="l" defTabSz="533400">
            <a:lnSpc>
              <a:spcPct val="90000"/>
            </a:lnSpc>
            <a:spcBef>
              <a:spcPct val="0"/>
            </a:spcBef>
            <a:spcAft>
              <a:spcPct val="15000"/>
            </a:spcAft>
            <a:buChar char="•"/>
          </a:pPr>
          <a:r>
            <a:rPr lang="en-US" sz="1200" kern="1200" dirty="0"/>
            <a:t>Speed (miles/hour)</a:t>
          </a:r>
        </a:p>
        <a:p>
          <a:pPr marL="114300" lvl="1" indent="-114300" algn="l" defTabSz="533400">
            <a:lnSpc>
              <a:spcPct val="90000"/>
            </a:lnSpc>
            <a:spcBef>
              <a:spcPct val="0"/>
            </a:spcBef>
            <a:spcAft>
              <a:spcPct val="15000"/>
            </a:spcAft>
            <a:buChar char="•"/>
          </a:pPr>
          <a:r>
            <a:rPr lang="en-US" sz="1200" kern="1200" dirty="0"/>
            <a:t>Hourly truck flow (vehicles/hour)</a:t>
          </a:r>
        </a:p>
      </dsp:txBody>
      <dsp:txXfrm rot="10800000">
        <a:off x="1895296" y="196"/>
        <a:ext cx="4229095" cy="1371597"/>
      </dsp:txXfrm>
    </dsp:sp>
    <dsp:sp modelId="{796F4667-E8EA-4789-8476-7E4FE483ABCD}">
      <dsp:nvSpPr>
        <dsp:cNvPr id="0" name=""/>
        <dsp:cNvSpPr/>
      </dsp:nvSpPr>
      <dsp:spPr>
        <a:xfrm>
          <a:off x="1067218" y="306030"/>
          <a:ext cx="759929" cy="75992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22A6B5D-4E40-4617-A47B-75D2BFA16451}">
      <dsp:nvSpPr>
        <dsp:cNvPr id="0" name=""/>
        <dsp:cNvSpPr/>
      </dsp:nvSpPr>
      <dsp:spPr>
        <a:xfrm rot="10800000">
          <a:off x="1552397" y="1598638"/>
          <a:ext cx="4571994" cy="1371597"/>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5108" tIns="5715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latin typeface="+mn-lt"/>
            </a:rPr>
            <a:t>Air Pollutant Data  - Air Monitoring Unit</a:t>
          </a:r>
        </a:p>
        <a:p>
          <a:pPr marL="114300" lvl="1" indent="-114300" algn="l" defTabSz="533400">
            <a:lnSpc>
              <a:spcPct val="90000"/>
            </a:lnSpc>
            <a:spcBef>
              <a:spcPct val="0"/>
            </a:spcBef>
            <a:spcAft>
              <a:spcPct val="15000"/>
            </a:spcAft>
            <a:buChar char="•"/>
          </a:pPr>
          <a:r>
            <a:rPr lang="en-US" sz="1200" kern="1200" dirty="0">
              <a:latin typeface="+mn-lt"/>
            </a:rPr>
            <a:t>CO2 (ppm)</a:t>
          </a:r>
        </a:p>
        <a:p>
          <a:pPr marL="114300" lvl="1" indent="-114300" algn="l" defTabSz="533400">
            <a:lnSpc>
              <a:spcPct val="100000"/>
            </a:lnSpc>
            <a:spcBef>
              <a:spcPct val="0"/>
            </a:spcBef>
            <a:spcAft>
              <a:spcPct val="15000"/>
            </a:spcAft>
            <a:buChar char="•"/>
          </a:pPr>
          <a:r>
            <a:rPr lang="en-US" sz="1200" kern="1200" dirty="0">
              <a:latin typeface="+mn-lt"/>
            </a:rPr>
            <a:t>CO (mg/m^</a:t>
          </a:r>
          <a:r>
            <a:rPr lang="en-US" sz="1200" kern="1200" baseline="0" dirty="0">
              <a:latin typeface="+mn-lt"/>
            </a:rPr>
            <a:t>3</a:t>
          </a:r>
          <a:r>
            <a:rPr lang="en-US" sz="1200" kern="1200" dirty="0">
              <a:latin typeface="+mn-lt"/>
            </a:rPr>
            <a:t>)</a:t>
          </a:r>
        </a:p>
        <a:p>
          <a:pPr marL="114300" lvl="1" indent="-114300" algn="l" defTabSz="533400">
            <a:lnSpc>
              <a:spcPct val="90000"/>
            </a:lnSpc>
            <a:spcBef>
              <a:spcPct val="0"/>
            </a:spcBef>
            <a:spcAft>
              <a:spcPct val="15000"/>
            </a:spcAft>
            <a:buChar char="•"/>
          </a:pPr>
          <a:r>
            <a:rPr lang="en-US" sz="1200" kern="1200" dirty="0">
              <a:latin typeface="+mn-lt"/>
            </a:rPr>
            <a:t>NO2 (</a:t>
          </a:r>
          <a:r>
            <a:rPr lang="en-US" sz="1200" kern="1200" dirty="0">
              <a:latin typeface="+mn-lt"/>
              <a:cs typeface="Arial" panose="020B0604020202020204" pitchFamily="34" charset="0"/>
            </a:rPr>
            <a:t>µg/m^3)</a:t>
          </a:r>
          <a:endParaRPr lang="en-US" sz="1200" kern="1200" dirty="0">
            <a:latin typeface="+mn-lt"/>
          </a:endParaRPr>
        </a:p>
        <a:p>
          <a:pPr marL="114300" lvl="1" indent="-114300" algn="l" defTabSz="533400">
            <a:lnSpc>
              <a:spcPct val="90000"/>
            </a:lnSpc>
            <a:spcBef>
              <a:spcPct val="0"/>
            </a:spcBef>
            <a:spcAft>
              <a:spcPct val="15000"/>
            </a:spcAft>
            <a:buChar char="•"/>
          </a:pPr>
          <a:r>
            <a:rPr lang="en-US" sz="1200" kern="1200" dirty="0">
              <a:latin typeface="+mn-lt"/>
            </a:rPr>
            <a:t>NO (</a:t>
          </a:r>
          <a:r>
            <a:rPr lang="en-US" sz="1200" kern="1200" dirty="0">
              <a:latin typeface="+mn-lt"/>
              <a:cs typeface="Arial" panose="020B0604020202020204" pitchFamily="34" charset="0"/>
            </a:rPr>
            <a:t>µg/m^3)</a:t>
          </a:r>
          <a:endParaRPr lang="en-US" sz="1200" kern="1200" dirty="0">
            <a:latin typeface="+mn-lt"/>
          </a:endParaRPr>
        </a:p>
      </dsp:txBody>
      <dsp:txXfrm rot="10800000">
        <a:off x="1895296" y="1598638"/>
        <a:ext cx="4229095" cy="1371597"/>
      </dsp:txXfrm>
    </dsp:sp>
    <dsp:sp modelId="{E31A1B0D-FA59-45D5-BB0D-8CC1597E8FA9}">
      <dsp:nvSpPr>
        <dsp:cNvPr id="0" name=""/>
        <dsp:cNvSpPr/>
      </dsp:nvSpPr>
      <dsp:spPr>
        <a:xfrm>
          <a:off x="1067218" y="1904472"/>
          <a:ext cx="759929" cy="75992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41B0002-ED45-415F-901A-9ABB5B53CEED}">
      <dsp:nvSpPr>
        <dsp:cNvPr id="0" name=""/>
        <dsp:cNvSpPr/>
      </dsp:nvSpPr>
      <dsp:spPr>
        <a:xfrm rot="10800000">
          <a:off x="1552397" y="3197081"/>
          <a:ext cx="4571994" cy="1371597"/>
        </a:xfrm>
        <a:prstGeom prst="homePlat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5108" tIns="5715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Wind Data - EPA Stations</a:t>
          </a:r>
        </a:p>
        <a:p>
          <a:pPr marL="114300" lvl="1" indent="-114300" algn="l" defTabSz="533400">
            <a:lnSpc>
              <a:spcPct val="90000"/>
            </a:lnSpc>
            <a:spcBef>
              <a:spcPct val="0"/>
            </a:spcBef>
            <a:spcAft>
              <a:spcPct val="15000"/>
            </a:spcAft>
            <a:buChar char="•"/>
          </a:pPr>
          <a:r>
            <a:rPr lang="en-US" sz="1200" kern="1200" dirty="0"/>
            <a:t>Wind speed (Knots)</a:t>
          </a:r>
        </a:p>
        <a:p>
          <a:pPr marL="114300" lvl="1" indent="-114300" algn="l" defTabSz="533400">
            <a:lnSpc>
              <a:spcPct val="90000"/>
            </a:lnSpc>
            <a:spcBef>
              <a:spcPct val="0"/>
            </a:spcBef>
            <a:spcAft>
              <a:spcPct val="15000"/>
            </a:spcAft>
            <a:buChar char="•"/>
          </a:pPr>
          <a:r>
            <a:rPr lang="en-US" sz="1200" kern="1200" dirty="0"/>
            <a:t>Wind direction (degree)</a:t>
          </a:r>
        </a:p>
      </dsp:txBody>
      <dsp:txXfrm rot="10800000">
        <a:off x="1895296" y="3197081"/>
        <a:ext cx="4229095" cy="1371597"/>
      </dsp:txXfrm>
    </dsp:sp>
    <dsp:sp modelId="{AB168E28-8470-4531-9D67-83B7BDE14CA0}">
      <dsp:nvSpPr>
        <dsp:cNvPr id="0" name=""/>
        <dsp:cNvSpPr/>
      </dsp:nvSpPr>
      <dsp:spPr>
        <a:xfrm>
          <a:off x="1067218" y="3502914"/>
          <a:ext cx="759929" cy="75992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78B69-DC1F-4C4A-8674-E60856BE4602}"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541B2-C3FA-4F99-AD73-14036F166CE2}" type="slidenum">
              <a:rPr lang="en-US" smtClean="0"/>
              <a:t>‹#›</a:t>
            </a:fld>
            <a:endParaRPr lang="en-US"/>
          </a:p>
        </p:txBody>
      </p:sp>
    </p:spTree>
    <p:extLst>
      <p:ext uri="{BB962C8B-B14F-4D97-AF65-F5344CB8AC3E}">
        <p14:creationId xmlns:p14="http://schemas.microsoft.com/office/powerpoint/2010/main" val="300790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Good evening everyone. My name is Vivian Liang. Thank you for attending the presentation of my master’s thesis. I really appreciate your time and interest in this topic. Before I start giving this presentation, I would like to let you know that the slide number are provided at the bottom of each slide so that you can refer to them during the Q&amp;A time if you have any questions regarding any figures and tables</a:t>
            </a:r>
            <a:r>
              <a:rPr lang="en-US" sz="1800">
                <a:effectLst/>
                <a:latin typeface="Calibri" panose="020F0502020204030204" pitchFamily="34" charset="0"/>
                <a:ea typeface="DengXian" panose="02010600030101010101" pitchFamily="2" charset="-122"/>
                <a:cs typeface="Times New Roman" panose="02020603050405020304" pitchFamily="18" charset="0"/>
              </a:rPr>
              <a:t>. So</a:t>
            </a:r>
            <a:r>
              <a:rPr lang="en-US" sz="1800" dirty="0">
                <a:effectLst/>
                <a:latin typeface="Calibri" panose="020F0502020204030204" pitchFamily="34" charset="0"/>
                <a:ea typeface="DengXian" panose="02010600030101010101" pitchFamily="2" charset="-122"/>
                <a:cs typeface="Times New Roman" panose="02020603050405020304" pitchFamily="18" charset="0"/>
              </a:rPr>
              <a:t>, let’s begin with my thesis title, which is investigating correlations among traffic flow characteristics, air pollution, and meteorological factors on urban freeways.</a:t>
            </a:r>
          </a:p>
          <a:p>
            <a:endParaRPr lang="en-US" sz="1800" dirty="0"/>
          </a:p>
        </p:txBody>
      </p:sp>
      <p:sp>
        <p:nvSpPr>
          <p:cNvPr id="4" name="Slide Number Placeholder 3"/>
          <p:cNvSpPr>
            <a:spLocks noGrp="1"/>
          </p:cNvSpPr>
          <p:nvPr>
            <p:ph type="sldNum" sz="quarter" idx="5"/>
          </p:nvPr>
        </p:nvSpPr>
        <p:spPr/>
        <p:txBody>
          <a:bodyPr/>
          <a:lstStyle/>
          <a:p>
            <a:fld id="{855541B2-C3FA-4F99-AD73-14036F166CE2}" type="slidenum">
              <a:rPr lang="en-US" smtClean="0"/>
              <a:t>1</a:t>
            </a:fld>
            <a:endParaRPr lang="en-US"/>
          </a:p>
        </p:txBody>
      </p:sp>
    </p:spTree>
    <p:extLst>
      <p:ext uri="{BB962C8B-B14F-4D97-AF65-F5344CB8AC3E}">
        <p14:creationId xmlns:p14="http://schemas.microsoft.com/office/powerpoint/2010/main" val="3395738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Now that we have some basic understanding of our traffic data and air data, we can go on to analyze the correlations between all variables. In this correlation matrix made from the air data, in which the diagonal shows the density plot of each pollutant, the bottom and the top show the scatter plots and corresponding correlation values of each pair of variables, we observed some moderate and positive relationships such as O3 to PM2.5 and O3 to NO2 because their correlation values are higher than 0.4. we also found out that O3 to CO2, O3 to NO, and NO to PM2.5 imply slight correlations. The remaining pairs suggested little correlations since the values are very close to zero.</a:t>
            </a:r>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10</a:t>
            </a:fld>
            <a:endParaRPr lang="en-US"/>
          </a:p>
        </p:txBody>
      </p:sp>
    </p:spTree>
    <p:extLst>
      <p:ext uri="{BB962C8B-B14F-4D97-AF65-F5344CB8AC3E}">
        <p14:creationId xmlns:p14="http://schemas.microsoft.com/office/powerpoint/2010/main" val="290824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also computed the correlation values between pollutant variables and non-pollutant variables. So far in this table, it is suggested no significant and direct correlations between the concentrations of any pollutant and traffic flow parameters. Relative humidity has moderate to strong correlations with PM2.5, NO</a:t>
            </a:r>
            <a:r>
              <a:rPr lang="en-US" sz="1800" baseline="-25000" dirty="0">
                <a:effectLst/>
                <a:latin typeface="Calibri" panose="020F0502020204030204" pitchFamily="34" charset="0"/>
                <a:ea typeface="DengXian" panose="02010600030101010101" pitchFamily="2" charset="-122"/>
                <a:cs typeface="Times New Roman" panose="02020603050405020304" pitchFamily="18" charset="0"/>
              </a:rPr>
              <a:t>2</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and O</a:t>
            </a:r>
            <a:r>
              <a:rPr lang="en-US" sz="1800" baseline="-25000" dirty="0">
                <a:effectLst/>
                <a:latin typeface="Calibri" panose="020F0502020204030204" pitchFamily="34" charset="0"/>
                <a:ea typeface="DengXian" panose="02010600030101010101" pitchFamily="2" charset="-122"/>
                <a:cs typeface="Times New Roman" panose="02020603050405020304" pitchFamily="18" charset="0"/>
              </a:rPr>
              <a:t>3</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Temperature is positively associated with CO and negatively related to NO</a:t>
            </a:r>
            <a:r>
              <a:rPr lang="en-US" sz="1800" baseline="-25000" dirty="0">
                <a:effectLst/>
                <a:latin typeface="Calibri" panose="020F0502020204030204" pitchFamily="34" charset="0"/>
                <a:ea typeface="DengXian" panose="02010600030101010101" pitchFamily="2" charset="-122"/>
                <a:cs typeface="Times New Roman" panose="02020603050405020304" pitchFamily="18" charset="0"/>
              </a:rPr>
              <a:t>2</a:t>
            </a:r>
            <a:r>
              <a:rPr lang="en-US" sz="1800" dirty="0">
                <a:effectLst/>
                <a:latin typeface="Calibri" panose="020F0502020204030204" pitchFamily="34" charset="0"/>
                <a:ea typeface="DengXian" panose="02010600030101010101" pitchFamily="2" charset="-122"/>
                <a:cs typeface="Times New Roman" panose="02020603050405020304" pitchFamily="18" charset="0"/>
              </a:rPr>
              <a:t>. Computing correlation value is the simplest and most direct method of assessing correlations between two variables because it only evaluates if the variation of one variable can be fully explained by another variable. That is why we applied regression models on our data to find out if the variation of response variable, which in our case is the pollutant density, can be partially explained by multiple explanatory variables altogether.</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11</a:t>
            </a:fld>
            <a:endParaRPr lang="en-US"/>
          </a:p>
        </p:txBody>
      </p:sp>
    </p:spTree>
    <p:extLst>
      <p:ext uri="{BB962C8B-B14F-4D97-AF65-F5344CB8AC3E}">
        <p14:creationId xmlns:p14="http://schemas.microsoft.com/office/powerpoint/2010/main" val="1083352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Finally, we analyze the wind properties using the wind rose plot showing the counts of wind occurrence at different speed levels with these paddles representing the wind directions. As you can see that the majority of wind in our study area throughout the year came from the south and southeast directions at relatively low speeds. The topography of our study area could be an influencing factor of wind properties, but it is not in our scope of study. As previously mentioned, wind, which is a vectorial variable, plays a critical role in the dispersion and diffusion of pollutants both horizontally and vertically. However, we decided to omit the wind direction variable for regression modeling since the inputs of regression models should be all quantitative.</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12</a:t>
            </a:fld>
            <a:endParaRPr lang="en-US"/>
          </a:p>
        </p:txBody>
      </p:sp>
    </p:spTree>
    <p:extLst>
      <p:ext uri="{BB962C8B-B14F-4D97-AF65-F5344CB8AC3E}">
        <p14:creationId xmlns:p14="http://schemas.microsoft.com/office/powerpoint/2010/main" val="3696588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Now I am going to talk about the prediction models. Since theoretically, the more traffic, the more pollutant emissions from the vehicles, and the core focus of this thesis is to investigate the variation of pollutant densities especially in heavy traffic conditions, we decided to narrow our data samples down to those collected on weekdays from 5am to 8pm. And as mentioned previously, we applied three statistical regression models, including multiple linear regression, stepwise regression, and LASSO regression, as well as one machine learning algorithm named artificial neural network to estimate the concurrent concentration of pollutants and to find out if traffic parameters are statistically significant to pollutant emissions. Since each variable in the data are highly diverse in scale, the first step was to apply a min-max scaling to our dataset to make their values comparable while preserving the shape of each variable’s distribution. Thus, our data was normalized between 0 and 1. The second step was to split our dataset into training dataset and testing dataset. It is a simple cross validation process in which we build the models using the training data, which in our case constitutes 70% of total samples, and then we run the models with the testing data to estimate the accuracy. In the end, we compare the performance of four models using the external R^2 and Root Mean Squared Error.</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13</a:t>
            </a:fld>
            <a:endParaRPr lang="en-US"/>
          </a:p>
        </p:txBody>
      </p:sp>
    </p:spTree>
    <p:extLst>
      <p:ext uri="{BB962C8B-B14F-4D97-AF65-F5344CB8AC3E}">
        <p14:creationId xmlns:p14="http://schemas.microsoft.com/office/powerpoint/2010/main" val="2827052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first model we applied is the multiple linear regression which uses all the input variables for prediction regardless of their statistical significance. We applied this model for each target pollutant, and the outcomes are summarized in this table. I know these numbers are so overwhelming, so I will just mainly discuss the coefficients of traffic parameters that are considered statistically significant, highlighted in green. Firstly, the model identified the speed to be negatively contributive to CO2, which implies the higher speed, the lower emission of CO2. It is interesting that the truck flow contributes negatively while non-truck flow positively to NO emissions. But since the coefficients are comparable because we already applied the scaling, it could imply that trucks make less contribution on NO emission than non-truck vehicles do. Similarly, regular passenger vehicles emit fewer particulate matters compared to trucks.</a:t>
            </a:r>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14</a:t>
            </a:fld>
            <a:endParaRPr lang="en-US"/>
          </a:p>
        </p:txBody>
      </p:sp>
    </p:spTree>
    <p:extLst>
      <p:ext uri="{BB962C8B-B14F-4D97-AF65-F5344CB8AC3E}">
        <p14:creationId xmlns:p14="http://schemas.microsoft.com/office/powerpoint/2010/main" val="33307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performance of each model can be indicated by the r-squared value or by the residual plot which is a scatter plot of observed response versus the predicted response. NO2 and O3 models have better performance overall in terms of their higher r-squared values. And we can also tell from their residual plots that they have better fits.</a:t>
            </a:r>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15</a:t>
            </a:fld>
            <a:endParaRPr lang="en-US"/>
          </a:p>
        </p:txBody>
      </p:sp>
    </p:spTree>
    <p:extLst>
      <p:ext uri="{BB962C8B-B14F-4D97-AF65-F5344CB8AC3E}">
        <p14:creationId xmlns:p14="http://schemas.microsoft.com/office/powerpoint/2010/main" val="1083974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stepwise regression model can find the subset of variables in the dataset resulting in the best performing model with the lowest prediction errors, by iteratively adding and removing predictors. There are three strategies: forward selection starts with no predictors in the model, iteratively adds the most contributive predictors, and stops when the improvement is no longer statistically significant. Backward selection, which is applied here as my second regression model, is to start with all predictors in the model, iteratively removes the least contributive predictors, and stops when the remaining predictors in the models are statistically significant. Lastly, the stepwise selection is a combination of forward and backward selections. Therefore, in this tables, the cells left in blank indicates the insignificant contributions of those variables in the rows. It is quite interesting to find out that density negatively contributes to CO2 concentrations, but recalling the daily pattern plots in which density reached the highest daily value while CO2 reached the lowest in the morning hours, it might explain this outcome. Besides, the truck flow is identified by the stepwise regression model as contributive positively to O3 and negatively to NO and NO2.</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16</a:t>
            </a:fld>
            <a:endParaRPr lang="en-US"/>
          </a:p>
        </p:txBody>
      </p:sp>
    </p:spTree>
    <p:extLst>
      <p:ext uri="{BB962C8B-B14F-4D97-AF65-F5344CB8AC3E}">
        <p14:creationId xmlns:p14="http://schemas.microsoft.com/office/powerpoint/2010/main" val="2368034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Similar to the results and conclusions of the multiple regression models, NO2 and O3 models gave the most satisfying results among all models developed. This is not surprising because stepwise regression is substantially a linear regression applied on a subset of significant predictors selected by the model.</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17</a:t>
            </a:fld>
            <a:endParaRPr lang="en-US"/>
          </a:p>
        </p:txBody>
      </p:sp>
    </p:spTree>
    <p:extLst>
      <p:ext uri="{BB962C8B-B14F-4D97-AF65-F5344CB8AC3E}">
        <p14:creationId xmlns:p14="http://schemas.microsoft.com/office/powerpoint/2010/main" val="1950466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third regression model is LASSO which stands for Least Absolute Shrinkage and Selection Operator. </a:t>
            </a:r>
            <a:r>
              <a:rPr lang="en-US" b="0" i="0" dirty="0">
                <a:solidFill>
                  <a:srgbClr val="021B34"/>
                </a:solidFill>
                <a:effectLst/>
                <a:latin typeface="Open Sans" panose="020B0604020202020204" pitchFamily="34" charset="0"/>
              </a:rPr>
              <a:t>In this model, p</a:t>
            </a:r>
            <a:r>
              <a:rPr lang="en-US" dirty="0"/>
              <a:t>redictors with a minor contribution to the model are penalized by shrinking their estimated coefficients to be exactly zero. Therefore, it can also be seen as a subset selection model in order to reduce the complexity of the model overall.</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18</a:t>
            </a:fld>
            <a:endParaRPr lang="en-US"/>
          </a:p>
        </p:txBody>
      </p:sp>
    </p:spTree>
    <p:extLst>
      <p:ext uri="{BB962C8B-B14F-4D97-AF65-F5344CB8AC3E}">
        <p14:creationId xmlns:p14="http://schemas.microsoft.com/office/powerpoint/2010/main" val="175938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95858"/>
                </a:solidFill>
                <a:effectLst/>
                <a:latin typeface="roboto" panose="02000000000000000000" pitchFamily="2" charset="0"/>
              </a:rPr>
              <a:t>Neural network is an information-processing machine. Just like human nervous system, which is made up of interconnected neurons, a neural network is made up of interconnected information processing units. The information processing units do not work in a linear manner. In fact, neural network draws its strength from parallel processing of information, which allows it to deal with non-linearity. However, it is complex and is often regarded as a black box, because we can view the input and output of a neural network but remain clueless about the knowledge generating process. We can see that the residual plots look quite different compared to those of previous models. The shapes of the residual plots for NO, CO2 and PM2.5 are generally improved and less scattered. But in general, the models for NO2 and O3 are still the best-performed prediction models among all.</a:t>
            </a:r>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20</a:t>
            </a:fld>
            <a:endParaRPr lang="en-US"/>
          </a:p>
        </p:txBody>
      </p:sp>
    </p:spTree>
    <p:extLst>
      <p:ext uri="{BB962C8B-B14F-4D97-AF65-F5344CB8AC3E}">
        <p14:creationId xmlns:p14="http://schemas.microsoft.com/office/powerpoint/2010/main" val="52035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So, in this presentation, I will give an introduction and a brief background about some key elements within my thesis. Then I will elaborate our dataset followed by a correlation analysis. Based on our existing knowledge and purposes, we refine our data and perform prediction modeling. Finally, we come to the conclusion of our findings, some limitations, and future directions beyond this topic.</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2</a:t>
            </a:fld>
            <a:endParaRPr lang="en-US"/>
          </a:p>
        </p:txBody>
      </p:sp>
    </p:spTree>
    <p:extLst>
      <p:ext uri="{BB962C8B-B14F-4D97-AF65-F5344CB8AC3E}">
        <p14:creationId xmlns:p14="http://schemas.microsoft.com/office/powerpoint/2010/main" val="232337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summarize all the r-squared values and root mean squared error values into one table. By comparing the values, we conclude that the artificial neural network give the best prediction results in most of models. It produces much higher r-squared and lower RMSE values in the CO2, NO, NO2, and O3 models compared to other statistical regression models. Which, potentially imply some nonlinear relationships among traffic, air pollutant emissions and meteorological factors. The winner of prediction model goes to the LASSO regression for CO and to the stepwise regression for PM2.5.</a:t>
            </a:r>
          </a:p>
        </p:txBody>
      </p:sp>
      <p:sp>
        <p:nvSpPr>
          <p:cNvPr id="4" name="Slide Number Placeholder 3"/>
          <p:cNvSpPr>
            <a:spLocks noGrp="1"/>
          </p:cNvSpPr>
          <p:nvPr>
            <p:ph type="sldNum" sz="quarter" idx="5"/>
          </p:nvPr>
        </p:nvSpPr>
        <p:spPr/>
        <p:txBody>
          <a:bodyPr/>
          <a:lstStyle/>
          <a:p>
            <a:fld id="{855541B2-C3FA-4F99-AD73-14036F166CE2}" type="slidenum">
              <a:rPr lang="en-US" smtClean="0"/>
              <a:t>21</a:t>
            </a:fld>
            <a:endParaRPr lang="en-US"/>
          </a:p>
        </p:txBody>
      </p:sp>
    </p:spTree>
    <p:extLst>
      <p:ext uri="{BB962C8B-B14F-4D97-AF65-F5344CB8AC3E}">
        <p14:creationId xmlns:p14="http://schemas.microsoft.com/office/powerpoint/2010/main" val="105094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United States is well known for the Interstate Highway System, which is a large-scale integrated network of controlled-access highways spanning the whole country. Many studies have shown that the fossil fuel burning for road transport is one of the most significant sources of air pollution. Traffic-induced air pollution have negative impacts on human health, the environment, and economics overall. This issue is more vital to metropolitan cities due to the tremendous traffic volume and traffic congestion that they have to deal with on a daily basis. However, the traffic demand is still rapidly growing over years, prior to the spread of COVID-19. As you can see from the figure below, the data obtained from Caltrans’ report indicates that the annual vehicle-miles traveled on California state highways was increased by 11% in 5 years, from year 2011 to 2016. Therefore, in this thesis, we aim to analyze the potential relationship between traffic and ambient air pollution under varying weather conditions by using year-round data of 2019. Three datasets were jointly used to perform a comprehensive correlation analysis and to conduct predictive models.</a:t>
            </a:r>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3</a:t>
            </a:fld>
            <a:endParaRPr lang="en-US"/>
          </a:p>
        </p:txBody>
      </p:sp>
    </p:spTree>
    <p:extLst>
      <p:ext uri="{BB962C8B-B14F-4D97-AF65-F5344CB8AC3E}">
        <p14:creationId xmlns:p14="http://schemas.microsoft.com/office/powerpoint/2010/main" val="408287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Let’s move on to the problematic pollutants involved in this study. We have carbon monoxide, carbon dioxide, nitric oxide, nitrogen dioxide, PM2.5 and ground-level ozone here. And based on how they are produced and emitted into the atmosphere, they can be classified as primary or secondary pollutants. Primary pollutants are those produced directly from a source and emitted into the air, while secondary pollutants are formed when other pollutants undergo chemical reactions. One can be both primary and secondary pollutants, such as NO2 and PM2.5. In addition, a significant number of existing studies have confirmed the interconvertibility of NO, NO2 and O3 in photochemical smog reactions, which might imply complex correlations among their concentrations.</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4</a:t>
            </a:fld>
            <a:endParaRPr lang="en-US"/>
          </a:p>
        </p:txBody>
      </p:sp>
    </p:spTree>
    <p:extLst>
      <p:ext uri="{BB962C8B-B14F-4D97-AF65-F5344CB8AC3E}">
        <p14:creationId xmlns:p14="http://schemas.microsoft.com/office/powerpoint/2010/main" val="343759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Here we have a diagram of the source-sink relationship, reflecting how traffic, air pollution, and meteorology can be correlated. In general, air pollution sources can be described in many aspects. Burning fuels for transportation, power generation and so on, is one of the major sources which we already mentioned previously. In addition, the emission rates of air pollutants are associated with the efficiency of fuel combustion in vehicle engines, which traffic conditions could potentially influence. After the pollutants are emitted into the atmosphere, they begin to move and this is when meteorology, also known as the science of weather, come into play. For instance, the wind can help with the dispersion of pollutants, and high outdoor temperatures facilitate some chemical reaction processes of pollutants. In the end, the pollution sink can be represented by receptors and response. In this thesis, it would be air quality monitors which are used to measure the pollution concentrations. As you can see in this big picture, the process of air pollutants from being produced to being received is very complicated that it involves many systems and scientific disciplines.</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5</a:t>
            </a:fld>
            <a:endParaRPr lang="en-US"/>
          </a:p>
        </p:txBody>
      </p:sp>
    </p:spTree>
    <p:extLst>
      <p:ext uri="{BB962C8B-B14F-4D97-AF65-F5344CB8AC3E}">
        <p14:creationId xmlns:p14="http://schemas.microsoft.com/office/powerpoint/2010/main" val="685400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A segment of the I-210 freeway in the city of Pasadena, California was selected to be our study area since we aim to examine the relationships between traffic and air pollution at freeway levels. Our integrated data, which was collected over the span of a year, comes from three sources. First of all, the traffic data was obtained from PeMS. Shown as the green icon in the map, the specific loop detector station is located on the mainlines of the I-210 westbound next to the North Altadena drive. The traffic-related variables analyzed in this thesis are the hourly flow, density, speed, and hourly truck flow. The air data was collected by a research team at Cal Poly Pomona, by deploying an air monitoring unit on a CCTV pole at the roadside of the I-210 freeway, represented by the blue icon. The air monitoring unit is able to measure the concentrations of CO2, CO, NO2, NO, O3, PM2.5, relative humidity, and temperature for every 2 minutes. We transformed the 2-minute data into 1-hour data by taking the average value of observations in the same hour interval. Last but not least, we collected wind properties including hourly wind speed and wind direction from the environmental protection agency known as EPA. The EPA station is about 2miles away from the data collection point of traffic and air, so it is still very close and therefore reliable in terms of the wind data. So, this is the overview of our dataset and the attributes.</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6</a:t>
            </a:fld>
            <a:endParaRPr lang="en-US"/>
          </a:p>
        </p:txBody>
      </p:sp>
    </p:spTree>
    <p:extLst>
      <p:ext uri="{BB962C8B-B14F-4D97-AF65-F5344CB8AC3E}">
        <p14:creationId xmlns:p14="http://schemas.microsoft.com/office/powerpoint/2010/main" val="6031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Before assessing the correlations among those variables, we first analyze the features of each variable. Starting from traffic parameters, we grouped all the data into weekdays or weekends based on the day of the observations and then took the mean values for each hour of the day. Here are the time series plot of the mean values for flow, truck flow, density, and speed, with weekday values in blue and weekend value in yellow. As you can see that the weekend traffic established a different daily pattern compared to the weekday traffic that all the lines are relatively smooth even during the normal peak hours. The weekday traffic fluctuated more dynamically throughout the day. The hourly flowrate remained high from 5 am to 6pm and reached its daily peak at 6am. We could also clearly recognize the morning peak hours from 7 to 9 am and the afternoon peak hours from 4 to 6 pm from the density plot and the speed plot. </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7</a:t>
            </a:fld>
            <a:endParaRPr lang="en-US"/>
          </a:p>
        </p:txBody>
      </p:sp>
    </p:spTree>
    <p:extLst>
      <p:ext uri="{BB962C8B-B14F-4D97-AF65-F5344CB8AC3E}">
        <p14:creationId xmlns:p14="http://schemas.microsoft.com/office/powerpoint/2010/main" val="28829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Next, we analyze the daily patterns of air pollutants using the same method. However, the observations of pollutants during 12 to 1 am appear to be abnormal because the daily calibration of the air monitoring unit automatically takes place in this time interval. Other than that, we observed that the CO2 concentrations reached its daily low point around 5 to 6am and gradually rise to the peak at 5pm. On the contrary, NO2, O3, and PM2.5 concentrations tended to be lower in the afternoon during traffic peak hours. A decline of concentrations during daytime is clearly observed in the NO2 plot which is in red. Meanwhile, we did not find any special fluctuation trends for CO and NO in respect to time of day, and we did not find these patterns of pollutants similar to those of traffic parameters.</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8</a:t>
            </a:fld>
            <a:endParaRPr lang="en-US"/>
          </a:p>
        </p:txBody>
      </p:sp>
    </p:spTree>
    <p:extLst>
      <p:ext uri="{BB962C8B-B14F-4D97-AF65-F5344CB8AC3E}">
        <p14:creationId xmlns:p14="http://schemas.microsoft.com/office/powerpoint/2010/main" val="97864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In the next step we looked into the mean concentration values of each pollutant by each month in order to find out some seasonal patterns if there is any. A seasonal pattern of CO is not obvious; CO2 tended to be higher during the winter and spring months; NO appeared to be extremely low in February and March; NO2 were also lower in spring and increased till the end of year. O3 concentrations were clearly higher during summer months and so were those of PM2.5. Among these plots, O3 established the most significant seasonal patterns and further confirmed that it is highly associated with temperature.</a:t>
            </a:r>
          </a:p>
          <a:p>
            <a:endParaRPr lang="en-US" dirty="0"/>
          </a:p>
        </p:txBody>
      </p:sp>
      <p:sp>
        <p:nvSpPr>
          <p:cNvPr id="4" name="Slide Number Placeholder 3"/>
          <p:cNvSpPr>
            <a:spLocks noGrp="1"/>
          </p:cNvSpPr>
          <p:nvPr>
            <p:ph type="sldNum" sz="quarter" idx="5"/>
          </p:nvPr>
        </p:nvSpPr>
        <p:spPr/>
        <p:txBody>
          <a:bodyPr/>
          <a:lstStyle/>
          <a:p>
            <a:fld id="{855541B2-C3FA-4F99-AD73-14036F166CE2}" type="slidenum">
              <a:rPr lang="en-US" smtClean="0"/>
              <a:t>9</a:t>
            </a:fld>
            <a:endParaRPr lang="en-US"/>
          </a:p>
        </p:txBody>
      </p:sp>
    </p:spTree>
    <p:extLst>
      <p:ext uri="{BB962C8B-B14F-4D97-AF65-F5344CB8AC3E}">
        <p14:creationId xmlns:p14="http://schemas.microsoft.com/office/powerpoint/2010/main" val="3755793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799A58-9664-4F9A-B5BF-33A13E2E5182}"/>
              </a:ext>
            </a:extLst>
          </p:cNvPr>
          <p:cNvPicPr>
            <a:picLocks noChangeAspect="1"/>
          </p:cNvPicPr>
          <p:nvPr/>
        </p:nvPicPr>
        <p:blipFill>
          <a:blip r:embed="rId2"/>
          <a:srcRect/>
          <a:stretch/>
        </p:blipFill>
        <p:spPr>
          <a:xfrm>
            <a:off x="1527" y="1022"/>
            <a:ext cx="12165195" cy="6855956"/>
          </a:xfrm>
          <a:prstGeom prst="rect">
            <a:avLst/>
          </a:prstGeom>
        </p:spPr>
      </p:pic>
      <p:pic>
        <p:nvPicPr>
          <p:cNvPr id="4" name="Picture 3">
            <a:extLst>
              <a:ext uri="{FF2B5EF4-FFF2-40B4-BE49-F238E27FC236}">
                <a16:creationId xmlns:a16="http://schemas.microsoft.com/office/drawing/2014/main" id="{E40264A9-7D84-4480-AB20-B34578937FCD}"/>
              </a:ext>
            </a:extLst>
          </p:cNvPr>
          <p:cNvPicPr>
            <a:picLocks noChangeAspect="1"/>
          </p:cNvPicPr>
          <p:nvPr/>
        </p:nvPicPr>
        <p:blipFill>
          <a:blip r:embed="rId3"/>
          <a:srcRect/>
          <a:stretch/>
        </p:blipFill>
        <p:spPr>
          <a:xfrm>
            <a:off x="8331819" y="5893832"/>
            <a:ext cx="4014560" cy="1094880"/>
          </a:xfrm>
          <a:prstGeom prst="rect">
            <a:avLst/>
          </a:prstGeom>
        </p:spPr>
      </p:pic>
      <p:sp>
        <p:nvSpPr>
          <p:cNvPr id="5" name="Title 1">
            <a:extLst>
              <a:ext uri="{FF2B5EF4-FFF2-40B4-BE49-F238E27FC236}">
                <a16:creationId xmlns:a16="http://schemas.microsoft.com/office/drawing/2014/main" id="{E3103747-A77E-485B-98FB-ADCD22AD0726}"/>
              </a:ext>
            </a:extLst>
          </p:cNvPr>
          <p:cNvSpPr>
            <a:spLocks noGrp="1"/>
          </p:cNvSpPr>
          <p:nvPr>
            <p:ph type="title" hasCustomPrompt="1"/>
          </p:nvPr>
        </p:nvSpPr>
        <p:spPr>
          <a:xfrm>
            <a:off x="3282661" y="2669218"/>
            <a:ext cx="8602683" cy="1740265"/>
          </a:xfrm>
        </p:spPr>
        <p:txBody>
          <a:bodyPr/>
          <a:lstStyle>
            <a:lvl1pPr>
              <a:defRPr sz="6000"/>
            </a:lvl1pPr>
          </a:lstStyle>
          <a:p>
            <a:r>
              <a:rPr lang="en-US" dirty="0"/>
              <a:t>Add title here</a:t>
            </a:r>
          </a:p>
        </p:txBody>
      </p:sp>
      <p:sp>
        <p:nvSpPr>
          <p:cNvPr id="6" name="Text Placeholder 2">
            <a:extLst>
              <a:ext uri="{FF2B5EF4-FFF2-40B4-BE49-F238E27FC236}">
                <a16:creationId xmlns:a16="http://schemas.microsoft.com/office/drawing/2014/main" id="{15F5320B-B373-4EE0-9F59-1C8124E57C83}"/>
              </a:ext>
            </a:extLst>
          </p:cNvPr>
          <p:cNvSpPr>
            <a:spLocks noGrp="1"/>
          </p:cNvSpPr>
          <p:nvPr>
            <p:ph type="body" sz="quarter" idx="10" hasCustomPrompt="1"/>
          </p:nvPr>
        </p:nvSpPr>
        <p:spPr>
          <a:xfrm>
            <a:off x="3282558" y="4621137"/>
            <a:ext cx="8602683" cy="451840"/>
          </a:xfrm>
        </p:spPr>
        <p:txBody>
          <a:bodyPr>
            <a:normAutofit lnSpcReduction="10000"/>
          </a:bodyPr>
          <a:lstStyle>
            <a:lvl1pPr>
              <a:buNone/>
              <a:defRPr/>
            </a:lvl1pPr>
          </a:lstStyle>
          <a:p>
            <a:r>
              <a:rPr lang="en-US" dirty="0"/>
              <a:t>Subhead here</a:t>
            </a:r>
          </a:p>
        </p:txBody>
      </p:sp>
    </p:spTree>
    <p:extLst>
      <p:ext uri="{BB962C8B-B14F-4D97-AF65-F5344CB8AC3E}">
        <p14:creationId xmlns:p14="http://schemas.microsoft.com/office/powerpoint/2010/main" val="2032068575"/>
      </p:ext>
    </p:extLst>
  </p:cSld>
  <p:clrMapOvr>
    <a:masterClrMapping/>
  </p:clrMapOvr>
  <p:transition spd="slow">
    <p:push dir="u"/>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ECF5-7959-4E8D-986A-216A8ACA34D1}"/>
              </a:ext>
            </a:extLst>
          </p:cNvPr>
          <p:cNvSpPr>
            <a:spLocks noGrp="1"/>
          </p:cNvSpPr>
          <p:nvPr>
            <p:ph type="title" hasCustomPrompt="1"/>
          </p:nvPr>
        </p:nvSpPr>
        <p:spPr>
          <a:xfrm>
            <a:off x="838200" y="365125"/>
            <a:ext cx="10515600" cy="1325563"/>
          </a:xfrm>
          <a:prstGeom prst="rect">
            <a:avLst/>
          </a:prstGeo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571DDA61-8595-409E-A502-E3141D77CC55}"/>
              </a:ext>
            </a:extLst>
          </p:cNvPr>
          <p:cNvSpPr>
            <a:spLocks noGrp="1"/>
          </p:cNvSpPr>
          <p:nvPr>
            <p:ph idx="1"/>
          </p:nvPr>
        </p:nvSpPr>
        <p:spPr>
          <a:xfrm>
            <a:off x="838200" y="1825625"/>
            <a:ext cx="10515600" cy="414142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304EC226-D71E-461F-9F16-373C016168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63" y="6137031"/>
            <a:ext cx="1822604" cy="650208"/>
          </a:xfrm>
          <a:prstGeom prst="rect">
            <a:avLst/>
          </a:prstGeom>
        </p:spPr>
      </p:pic>
      <p:cxnSp>
        <p:nvCxnSpPr>
          <p:cNvPr id="11" name="Straight Connector 10">
            <a:extLst>
              <a:ext uri="{FF2B5EF4-FFF2-40B4-BE49-F238E27FC236}">
                <a16:creationId xmlns:a16="http://schemas.microsoft.com/office/drawing/2014/main" id="{60D9E0FF-4FBD-4B09-89B3-42C95C29DA6F}"/>
              </a:ext>
            </a:extLst>
          </p:cNvPr>
          <p:cNvCxnSpPr/>
          <p:nvPr/>
        </p:nvCxnSpPr>
        <p:spPr>
          <a:xfrm>
            <a:off x="1984917" y="6268707"/>
            <a:ext cx="0" cy="457200"/>
          </a:xfrm>
          <a:prstGeom prst="line">
            <a:avLst/>
          </a:prstGeom>
          <a:noFill/>
          <a:ln w="6350" cap="flat" cmpd="sng" algn="ctr">
            <a:solidFill>
              <a:srgbClr val="133454"/>
            </a:solidFill>
            <a:prstDash val="solid"/>
            <a:miter lim="800000"/>
          </a:ln>
          <a:effectLst/>
        </p:spPr>
      </p:cxnSp>
      <p:sp>
        <p:nvSpPr>
          <p:cNvPr id="12" name="TextBox 11">
            <a:extLst>
              <a:ext uri="{FF2B5EF4-FFF2-40B4-BE49-F238E27FC236}">
                <a16:creationId xmlns:a16="http://schemas.microsoft.com/office/drawing/2014/main" id="{1896F073-62A2-49FC-AB5E-5638337E27FA}"/>
              </a:ext>
            </a:extLst>
          </p:cNvPr>
          <p:cNvSpPr txBox="1"/>
          <p:nvPr/>
        </p:nvSpPr>
        <p:spPr>
          <a:xfrm>
            <a:off x="2071742" y="6364669"/>
            <a:ext cx="1425039" cy="276999"/>
          </a:xfrm>
          <a:prstGeom prst="rect">
            <a:avLst/>
          </a:prstGeom>
          <a:noFill/>
        </p:spPr>
        <p:txBody>
          <a:bodyPr wrap="square" rtlCol="0" anchor="ctr" anchorCtr="0">
            <a:spAutoFit/>
          </a:bodyPr>
          <a:lstStyle/>
          <a:p>
            <a:fld id="{4D5E2E1A-8872-0442-97DA-F4DBA10E6F34}" type="slidenum">
              <a:rPr lang="en-US" sz="1200">
                <a:solidFill>
                  <a:srgbClr val="133454"/>
                </a:solidFill>
                <a:latin typeface="Arial" panose="020B0604020202020204" pitchFamily="34" charset="0"/>
                <a:cs typeface="Arial" panose="020B0604020202020204" pitchFamily="34" charset="0"/>
              </a:rPr>
              <a:pPr/>
              <a:t>‹#›</a:t>
            </a:fld>
            <a:endParaRPr lang="en-US" sz="1200" dirty="0">
              <a:solidFill>
                <a:srgbClr val="1334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204988"/>
      </p:ext>
    </p:extLst>
  </p:cSld>
  <p:clrMapOvr>
    <a:masterClrMapping/>
  </p:clrMapOvr>
  <p:transition spd="slow">
    <p:push dir="u"/>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Content Slide –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38BF-DBE5-40E1-AC8D-857EAC64B73B}"/>
              </a:ext>
            </a:extLst>
          </p:cNvPr>
          <p:cNvSpPr>
            <a:spLocks noGrp="1"/>
          </p:cNvSpPr>
          <p:nvPr>
            <p:ph type="title" hasCustomPrompt="1"/>
          </p:nvPr>
        </p:nvSpPr>
        <p:spPr>
          <a:xfrm>
            <a:off x="838200" y="365125"/>
            <a:ext cx="10515600" cy="1325563"/>
          </a:xfrm>
          <a:prstGeom prst="rect">
            <a:avLst/>
          </a:prstGeom>
        </p:spPr>
        <p:txBody>
          <a:bodyPr/>
          <a:lstStyle>
            <a:lvl1pPr>
              <a:defRPr/>
            </a:lvl1pPr>
          </a:lstStyle>
          <a:p>
            <a:r>
              <a:rPr lang="en-US" dirty="0"/>
              <a:t>Content Slide – Two Columns</a:t>
            </a:r>
          </a:p>
        </p:txBody>
      </p:sp>
      <p:sp>
        <p:nvSpPr>
          <p:cNvPr id="3" name="Content Placeholder 2">
            <a:extLst>
              <a:ext uri="{FF2B5EF4-FFF2-40B4-BE49-F238E27FC236}">
                <a16:creationId xmlns:a16="http://schemas.microsoft.com/office/drawing/2014/main" id="{461D72F5-35F8-4ED9-9E9D-345301DDA347}"/>
              </a:ext>
            </a:extLst>
          </p:cNvPr>
          <p:cNvSpPr>
            <a:spLocks noGrp="1"/>
          </p:cNvSpPr>
          <p:nvPr>
            <p:ph sz="half" idx="1"/>
          </p:nvPr>
        </p:nvSpPr>
        <p:spPr>
          <a:xfrm>
            <a:off x="838200" y="1825625"/>
            <a:ext cx="5181600" cy="412969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B691D6-5CAF-4AD5-AA35-654D5423B32E}"/>
              </a:ext>
            </a:extLst>
          </p:cNvPr>
          <p:cNvSpPr>
            <a:spLocks noGrp="1"/>
          </p:cNvSpPr>
          <p:nvPr>
            <p:ph sz="half" idx="2"/>
          </p:nvPr>
        </p:nvSpPr>
        <p:spPr>
          <a:xfrm>
            <a:off x="6172200" y="1825625"/>
            <a:ext cx="5181600" cy="412969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5F04A13-AC2B-48E3-8594-8124AC8A92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63" y="6137031"/>
            <a:ext cx="1822604" cy="650208"/>
          </a:xfrm>
          <a:prstGeom prst="rect">
            <a:avLst/>
          </a:prstGeom>
        </p:spPr>
      </p:pic>
      <p:cxnSp>
        <p:nvCxnSpPr>
          <p:cNvPr id="9" name="Straight Connector 8">
            <a:extLst>
              <a:ext uri="{FF2B5EF4-FFF2-40B4-BE49-F238E27FC236}">
                <a16:creationId xmlns:a16="http://schemas.microsoft.com/office/drawing/2014/main" id="{0F124AAB-7880-4BCE-9FC5-A882AEA03194}"/>
              </a:ext>
            </a:extLst>
          </p:cNvPr>
          <p:cNvCxnSpPr/>
          <p:nvPr/>
        </p:nvCxnSpPr>
        <p:spPr>
          <a:xfrm>
            <a:off x="1984917" y="6268707"/>
            <a:ext cx="0" cy="457200"/>
          </a:xfrm>
          <a:prstGeom prst="line">
            <a:avLst/>
          </a:prstGeom>
          <a:noFill/>
          <a:ln w="6350" cap="flat" cmpd="sng" algn="ctr">
            <a:solidFill>
              <a:srgbClr val="133454"/>
            </a:solidFill>
            <a:prstDash val="solid"/>
            <a:miter lim="800000"/>
          </a:ln>
          <a:effectLst/>
        </p:spPr>
      </p:cxnSp>
      <p:sp>
        <p:nvSpPr>
          <p:cNvPr id="10" name="TextBox 9">
            <a:extLst>
              <a:ext uri="{FF2B5EF4-FFF2-40B4-BE49-F238E27FC236}">
                <a16:creationId xmlns:a16="http://schemas.microsoft.com/office/drawing/2014/main" id="{63B3307A-A3C7-4E75-8DBE-B1B8D0D58223}"/>
              </a:ext>
            </a:extLst>
          </p:cNvPr>
          <p:cNvSpPr txBox="1"/>
          <p:nvPr/>
        </p:nvSpPr>
        <p:spPr>
          <a:xfrm>
            <a:off x="2071742" y="6364669"/>
            <a:ext cx="1425039" cy="276999"/>
          </a:xfrm>
          <a:prstGeom prst="rect">
            <a:avLst/>
          </a:prstGeom>
          <a:noFill/>
        </p:spPr>
        <p:txBody>
          <a:bodyPr wrap="square" rtlCol="0" anchor="ctr" anchorCtr="0">
            <a:spAutoFit/>
          </a:bodyPr>
          <a:lstStyle/>
          <a:p>
            <a:fld id="{4D5E2E1A-8872-0442-97DA-F4DBA10E6F34}" type="slidenum">
              <a:rPr lang="en-US" sz="1200">
                <a:solidFill>
                  <a:srgbClr val="133454"/>
                </a:solidFill>
                <a:latin typeface="Arial" panose="020B0604020202020204" pitchFamily="34" charset="0"/>
                <a:cs typeface="Arial" panose="020B0604020202020204" pitchFamily="34" charset="0"/>
              </a:rPr>
              <a:pPr/>
              <a:t>‹#›</a:t>
            </a:fld>
            <a:endParaRPr lang="en-US" sz="1200" dirty="0">
              <a:solidFill>
                <a:srgbClr val="1334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151649"/>
      </p:ext>
    </p:extLst>
  </p:cSld>
  <p:clrMapOvr>
    <a:masterClrMapping/>
  </p:clrMapOvr>
  <p:transition spd="slow">
    <p:push dir="u"/>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94E3-FB91-438B-B22B-66C41DA78390}"/>
              </a:ext>
            </a:extLst>
          </p:cNvPr>
          <p:cNvSpPr>
            <a:spLocks noGrp="1"/>
          </p:cNvSpPr>
          <p:nvPr>
            <p:ph type="title" hasCustomPrompt="1"/>
          </p:nvPr>
        </p:nvSpPr>
        <p:spPr>
          <a:xfrm>
            <a:off x="838200" y="365125"/>
            <a:ext cx="10515600" cy="1325563"/>
          </a:xfrm>
          <a:prstGeom prst="rect">
            <a:avLst/>
          </a:prstGeom>
        </p:spPr>
        <p:txBody>
          <a:bodyPr/>
          <a:lstStyle>
            <a:lvl1pPr>
              <a:defRPr/>
            </a:lvl1pPr>
          </a:lstStyle>
          <a:p>
            <a:r>
              <a:rPr lang="en-US" dirty="0"/>
              <a:t>Title-Only Slide</a:t>
            </a:r>
          </a:p>
        </p:txBody>
      </p:sp>
      <p:pic>
        <p:nvPicPr>
          <p:cNvPr id="6" name="Picture 5">
            <a:extLst>
              <a:ext uri="{FF2B5EF4-FFF2-40B4-BE49-F238E27FC236}">
                <a16:creationId xmlns:a16="http://schemas.microsoft.com/office/drawing/2014/main" id="{A72E48A7-C3A5-41A7-BD99-A4971B6A13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63" y="6137031"/>
            <a:ext cx="1822604" cy="650208"/>
          </a:xfrm>
          <a:prstGeom prst="rect">
            <a:avLst/>
          </a:prstGeom>
        </p:spPr>
      </p:pic>
      <p:cxnSp>
        <p:nvCxnSpPr>
          <p:cNvPr id="7" name="Straight Connector 6">
            <a:extLst>
              <a:ext uri="{FF2B5EF4-FFF2-40B4-BE49-F238E27FC236}">
                <a16:creationId xmlns:a16="http://schemas.microsoft.com/office/drawing/2014/main" id="{ED73F336-0823-4E97-805E-37BC733ECC61}"/>
              </a:ext>
            </a:extLst>
          </p:cNvPr>
          <p:cNvCxnSpPr/>
          <p:nvPr/>
        </p:nvCxnSpPr>
        <p:spPr>
          <a:xfrm>
            <a:off x="1984917" y="6268707"/>
            <a:ext cx="0" cy="457200"/>
          </a:xfrm>
          <a:prstGeom prst="line">
            <a:avLst/>
          </a:prstGeom>
          <a:noFill/>
          <a:ln w="6350" cap="flat" cmpd="sng" algn="ctr">
            <a:solidFill>
              <a:srgbClr val="133454"/>
            </a:solidFill>
            <a:prstDash val="solid"/>
            <a:miter lim="800000"/>
          </a:ln>
          <a:effectLst/>
        </p:spPr>
      </p:cxnSp>
      <p:sp>
        <p:nvSpPr>
          <p:cNvPr id="8" name="TextBox 7">
            <a:extLst>
              <a:ext uri="{FF2B5EF4-FFF2-40B4-BE49-F238E27FC236}">
                <a16:creationId xmlns:a16="http://schemas.microsoft.com/office/drawing/2014/main" id="{23B74678-42AA-44E9-832F-B62A75BEB47C}"/>
              </a:ext>
            </a:extLst>
          </p:cNvPr>
          <p:cNvSpPr txBox="1"/>
          <p:nvPr/>
        </p:nvSpPr>
        <p:spPr>
          <a:xfrm>
            <a:off x="2071742" y="6364669"/>
            <a:ext cx="1425039" cy="276999"/>
          </a:xfrm>
          <a:prstGeom prst="rect">
            <a:avLst/>
          </a:prstGeom>
          <a:noFill/>
        </p:spPr>
        <p:txBody>
          <a:bodyPr wrap="square" rtlCol="0" anchor="ctr" anchorCtr="0">
            <a:spAutoFit/>
          </a:bodyPr>
          <a:lstStyle/>
          <a:p>
            <a:fld id="{4D5E2E1A-8872-0442-97DA-F4DBA10E6F34}" type="slidenum">
              <a:rPr lang="en-US" sz="1200">
                <a:solidFill>
                  <a:srgbClr val="133454"/>
                </a:solidFill>
                <a:latin typeface="Arial" panose="020B0604020202020204" pitchFamily="34" charset="0"/>
                <a:cs typeface="Arial" panose="020B0604020202020204" pitchFamily="34" charset="0"/>
              </a:rPr>
              <a:pPr/>
              <a:t>‹#›</a:t>
            </a:fld>
            <a:endParaRPr lang="en-US" sz="1200" dirty="0">
              <a:solidFill>
                <a:srgbClr val="1334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2570561"/>
      </p:ext>
    </p:extLst>
  </p:cSld>
  <p:clrMapOvr>
    <a:masterClrMapping/>
  </p:clrMapOvr>
  <p:transition spd="slow">
    <p:push dir="u"/>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With Logo and Page #">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E48A7-C3A5-41A7-BD99-A4971B6A13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63" y="6137031"/>
            <a:ext cx="1822604" cy="650208"/>
          </a:xfrm>
          <a:prstGeom prst="rect">
            <a:avLst/>
          </a:prstGeom>
        </p:spPr>
      </p:pic>
      <p:cxnSp>
        <p:nvCxnSpPr>
          <p:cNvPr id="7" name="Straight Connector 6">
            <a:extLst>
              <a:ext uri="{FF2B5EF4-FFF2-40B4-BE49-F238E27FC236}">
                <a16:creationId xmlns:a16="http://schemas.microsoft.com/office/drawing/2014/main" id="{ED73F336-0823-4E97-805E-37BC733ECC61}"/>
              </a:ext>
            </a:extLst>
          </p:cNvPr>
          <p:cNvCxnSpPr/>
          <p:nvPr/>
        </p:nvCxnSpPr>
        <p:spPr>
          <a:xfrm>
            <a:off x="1984917" y="6268707"/>
            <a:ext cx="0" cy="457200"/>
          </a:xfrm>
          <a:prstGeom prst="line">
            <a:avLst/>
          </a:prstGeom>
          <a:noFill/>
          <a:ln w="6350" cap="flat" cmpd="sng" algn="ctr">
            <a:solidFill>
              <a:srgbClr val="133454"/>
            </a:solidFill>
            <a:prstDash val="solid"/>
            <a:miter lim="800000"/>
          </a:ln>
          <a:effectLst/>
        </p:spPr>
      </p:cxnSp>
      <p:sp>
        <p:nvSpPr>
          <p:cNvPr id="8" name="TextBox 7">
            <a:extLst>
              <a:ext uri="{FF2B5EF4-FFF2-40B4-BE49-F238E27FC236}">
                <a16:creationId xmlns:a16="http://schemas.microsoft.com/office/drawing/2014/main" id="{23B74678-42AA-44E9-832F-B62A75BEB47C}"/>
              </a:ext>
            </a:extLst>
          </p:cNvPr>
          <p:cNvSpPr txBox="1"/>
          <p:nvPr/>
        </p:nvSpPr>
        <p:spPr>
          <a:xfrm>
            <a:off x="2071742" y="6364669"/>
            <a:ext cx="1425039" cy="276999"/>
          </a:xfrm>
          <a:prstGeom prst="rect">
            <a:avLst/>
          </a:prstGeom>
          <a:noFill/>
        </p:spPr>
        <p:txBody>
          <a:bodyPr wrap="square" rtlCol="0" anchor="ctr" anchorCtr="0">
            <a:spAutoFit/>
          </a:bodyPr>
          <a:lstStyle/>
          <a:p>
            <a:fld id="{4D5E2E1A-8872-0442-97DA-F4DBA10E6F34}" type="slidenum">
              <a:rPr lang="en-US" sz="1200">
                <a:solidFill>
                  <a:srgbClr val="133454"/>
                </a:solidFill>
                <a:latin typeface="Arial" panose="020B0604020202020204" pitchFamily="34" charset="0"/>
                <a:cs typeface="Arial" panose="020B0604020202020204" pitchFamily="34" charset="0"/>
              </a:rPr>
              <a:pPr/>
              <a:t>‹#›</a:t>
            </a:fld>
            <a:endParaRPr lang="en-US" sz="1200" dirty="0">
              <a:solidFill>
                <a:srgbClr val="13345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155026"/>
      </p:ext>
    </p:extLst>
  </p:cSld>
  <p:clrMapOvr>
    <a:masterClrMapping/>
  </p:clrMapOvr>
  <p:transition spd="slow">
    <p:push dir="u"/>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241540"/>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8DC508B-B899-4E4D-97B7-D04560ED46C7}" type="datetime1">
              <a:rPr lang="en-US" smtClean="0"/>
              <a:t>5/16/2021</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US"/>
              <a:t>Master's Thesis Presentation - Spring 2021</a:t>
            </a: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915215946"/>
      </p:ext>
    </p:extLst>
  </p:cSld>
  <p:clrMapOvr>
    <a:masterClrMapping/>
  </p:clrMapOvr>
  <p:transition spd="slow">
    <p:push dir="u"/>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extLst>
              <a:ext uri="{96DAC541-7B7A-43D3-8B79-37D633B846F1}">
                <asvg:svgBlip xmlns:asvg="http://schemas.microsoft.com/office/drawing/2016/SVG/main" r:embed="rId1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1C753-8433-423A-A054-1733D7582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308A478-8CEA-443A-AE7A-AB47E0E6AA62}"/>
              </a:ext>
            </a:extLst>
          </p:cNvPr>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4700898"/>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Lst>
  <p:transition spd="slow">
    <p:push dir="u"/>
  </p:transition>
  <p:hf hdr="0" dt="0"/>
  <p:txStyles>
    <p:titleStyle>
      <a:lvl1pPr algn="l" defTabSz="914400" rtl="0" eaLnBrk="1" latinLnBrk="0" hangingPunct="1">
        <a:lnSpc>
          <a:spcPct val="90000"/>
        </a:lnSpc>
        <a:spcBef>
          <a:spcPct val="0"/>
        </a:spcBef>
        <a:buNone/>
        <a:defRPr sz="6000" b="1" kern="1200">
          <a:solidFill>
            <a:srgbClr val="133454"/>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133454"/>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133454"/>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133454"/>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3454"/>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345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ommons.wikimedia.org/wiki/File:Neural_network.svg" TargetMode="Externa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ommons.wikimedia.org/wiki/File:Our_gleaming_city_on_the_hill,_fall_trees,_freeways,_Puget_Sound,_Seattle,_Washington,_USA.jp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1.png"/><Relationship Id="rId5" Type="http://schemas.openxmlformats.org/officeDocument/2006/relationships/diagramQuickStyle" Target="../diagrams/quickStyle2.xml"/><Relationship Id="rId10" Type="http://schemas.openxmlformats.org/officeDocument/2006/relationships/image" Target="../media/image20.png"/><Relationship Id="rId4" Type="http://schemas.openxmlformats.org/officeDocument/2006/relationships/diagramLayout" Target="../diagrams/layout2.xml"/><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 city block">
            <a:extLst>
              <a:ext uri="{FF2B5EF4-FFF2-40B4-BE49-F238E27FC236}">
                <a16:creationId xmlns:a16="http://schemas.microsoft.com/office/drawing/2014/main" id="{0A4DE347-050F-4598-8A00-7C637D0E08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82558" y="-411060"/>
            <a:ext cx="8909442" cy="3932339"/>
          </a:xfrm>
          <a:prstGeom prst="rect">
            <a:avLst/>
          </a:prstGeom>
        </p:spPr>
      </p:pic>
      <p:sp>
        <p:nvSpPr>
          <p:cNvPr id="2" name="Title 1"/>
          <p:cNvSpPr>
            <a:spLocks noGrp="1"/>
          </p:cNvSpPr>
          <p:nvPr>
            <p:ph type="title"/>
          </p:nvPr>
        </p:nvSpPr>
        <p:spPr>
          <a:xfrm>
            <a:off x="3282661" y="2560161"/>
            <a:ext cx="8602683" cy="1740265"/>
          </a:xfrm>
        </p:spPr>
        <p:txBody>
          <a:bodyPr>
            <a:noAutofit/>
          </a:bodyPr>
          <a:lstStyle/>
          <a:p>
            <a:r>
              <a:rPr lang="en-US" sz="4800" dirty="0">
                <a:latin typeface="+mj-lt"/>
              </a:rPr>
              <a:t>Investigating </a:t>
            </a:r>
            <a:r>
              <a:rPr lang="en-US" altLang="zh-CN" sz="4800" dirty="0">
                <a:latin typeface="+mj-lt"/>
              </a:rPr>
              <a:t>Correlations Among Traffic Flow Characteristics, Air Pollution, and Meteorological Factors on Urban Freeways</a:t>
            </a:r>
            <a:endParaRPr lang="en-US" sz="4800" dirty="0">
              <a:latin typeface="+mj-lt"/>
            </a:endParaRPr>
          </a:p>
        </p:txBody>
      </p:sp>
      <p:sp>
        <p:nvSpPr>
          <p:cNvPr id="3" name="Subtitle 2"/>
          <p:cNvSpPr>
            <a:spLocks noGrp="1"/>
          </p:cNvSpPr>
          <p:nvPr>
            <p:ph type="body" sz="quarter" idx="10"/>
          </p:nvPr>
        </p:nvSpPr>
        <p:spPr>
          <a:xfrm>
            <a:off x="3282558" y="4656649"/>
            <a:ext cx="8602683" cy="1125322"/>
          </a:xfrm>
        </p:spPr>
        <p:txBody>
          <a:bodyPr>
            <a:noAutofit/>
          </a:bodyPr>
          <a:lstStyle/>
          <a:p>
            <a:pPr algn="l"/>
            <a:r>
              <a:rPr lang="en-US" altLang="zh-CN" sz="1600" spc="0" dirty="0">
                <a:latin typeface="+mn-ea"/>
              </a:rPr>
              <a:t>Master’s Thesis Presentation</a:t>
            </a:r>
          </a:p>
          <a:p>
            <a:pPr algn="l"/>
            <a:r>
              <a:rPr lang="en-US" altLang="zh-CN" sz="1600" spc="0" dirty="0">
                <a:latin typeface="+mn-ea"/>
              </a:rPr>
              <a:t>Presented by: Xuqing (Vivian) Liang</a:t>
            </a:r>
          </a:p>
          <a:p>
            <a:pPr algn="l"/>
            <a:r>
              <a:rPr lang="en-US" altLang="zh-CN" sz="1600" spc="0" dirty="0">
                <a:latin typeface="+mn-ea"/>
              </a:rPr>
              <a:t>Date &amp; time: May 14, 2021, 8:00 pm</a:t>
            </a:r>
          </a:p>
          <a:p>
            <a:pPr algn="l"/>
            <a:r>
              <a:rPr lang="en-US" altLang="zh-CN" sz="1600" spc="0" dirty="0">
                <a:latin typeface="+mn-ea"/>
              </a:rPr>
              <a:t>Committee Members: Dr. </a:t>
            </a:r>
            <a:r>
              <a:rPr lang="en-US" altLang="zh-CN" sz="1600" spc="0" dirty="0" err="1">
                <a:latin typeface="+mn-ea"/>
              </a:rPr>
              <a:t>Xinkai</a:t>
            </a:r>
            <a:r>
              <a:rPr lang="en-US" altLang="zh-CN" sz="1600" spc="0" dirty="0">
                <a:latin typeface="+mn-ea"/>
              </a:rPr>
              <a:t> </a:t>
            </a:r>
            <a:r>
              <a:rPr lang="en-US" altLang="zh-CN" sz="1600" dirty="0">
                <a:latin typeface="+mn-ea"/>
              </a:rPr>
              <a:t>W</a:t>
            </a:r>
            <a:r>
              <a:rPr lang="en-US" altLang="zh-CN" sz="1600" spc="0" dirty="0">
                <a:latin typeface="+mn-ea"/>
              </a:rPr>
              <a:t>u, Dr. </a:t>
            </a:r>
            <a:r>
              <a:rPr lang="en-US" altLang="zh-CN" sz="1600" spc="0" dirty="0" err="1">
                <a:latin typeface="+mn-ea"/>
              </a:rPr>
              <a:t>Yongping</a:t>
            </a:r>
            <a:r>
              <a:rPr lang="en-US" altLang="zh-CN" sz="1600" spc="0" dirty="0">
                <a:latin typeface="+mn-ea"/>
              </a:rPr>
              <a:t> </a:t>
            </a:r>
            <a:r>
              <a:rPr lang="en-US" altLang="zh-CN" sz="1600" dirty="0">
                <a:latin typeface="+mn-ea"/>
              </a:rPr>
              <a:t>Z</a:t>
            </a:r>
            <a:r>
              <a:rPr lang="en-US" altLang="zh-CN" sz="1600" spc="0" dirty="0">
                <a:latin typeface="+mn-ea"/>
              </a:rPr>
              <a:t>hang</a:t>
            </a:r>
            <a:r>
              <a:rPr lang="en-US" altLang="zh-CN" sz="1600" dirty="0">
                <a:latin typeface="+mn-ea"/>
              </a:rPr>
              <a:t> &amp;</a:t>
            </a:r>
            <a:r>
              <a:rPr lang="en-US" altLang="zh-CN" sz="1600" spc="0" dirty="0">
                <a:latin typeface="+mn-ea"/>
              </a:rPr>
              <a:t> Dr. </a:t>
            </a:r>
            <a:r>
              <a:rPr lang="en-US" altLang="zh-CN" sz="1600" dirty="0">
                <a:latin typeface="+mn-ea"/>
              </a:rPr>
              <a:t>Wen Che</a:t>
            </a:r>
            <a:r>
              <a:rPr lang="en-US" altLang="zh-CN" sz="1600" spc="0" dirty="0">
                <a:latin typeface="+mn-ea"/>
              </a:rPr>
              <a:t>ng</a:t>
            </a:r>
          </a:p>
          <a:p>
            <a:pPr algn="l"/>
            <a:endParaRPr lang="en-US" sz="1600" spc="0" dirty="0">
              <a:latin typeface="+mn-ea"/>
            </a:endParaRPr>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5BDF-A07B-43CC-AD57-15CA3C502864}"/>
              </a:ext>
            </a:extLst>
          </p:cNvPr>
          <p:cNvSpPr>
            <a:spLocks noGrp="1"/>
          </p:cNvSpPr>
          <p:nvPr>
            <p:ph type="title"/>
          </p:nvPr>
        </p:nvSpPr>
        <p:spPr/>
        <p:txBody>
          <a:bodyPr>
            <a:normAutofit/>
          </a:bodyPr>
          <a:lstStyle/>
          <a:p>
            <a:r>
              <a:rPr lang="en-US" dirty="0"/>
              <a:t>Intercorrelation - Pollutants</a:t>
            </a:r>
          </a:p>
        </p:txBody>
      </p:sp>
      <p:pic>
        <p:nvPicPr>
          <p:cNvPr id="5" name="Content Placeholder 4">
            <a:extLst>
              <a:ext uri="{FF2B5EF4-FFF2-40B4-BE49-F238E27FC236}">
                <a16:creationId xmlns:a16="http://schemas.microsoft.com/office/drawing/2014/main" id="{1865A015-80FE-48E8-832B-834FDBF243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48642"/>
            <a:ext cx="6991906" cy="4559220"/>
          </a:xfrm>
        </p:spPr>
      </p:pic>
      <p:sp>
        <p:nvSpPr>
          <p:cNvPr id="7" name="Rectangle: Rounded Corners 6">
            <a:extLst>
              <a:ext uri="{FF2B5EF4-FFF2-40B4-BE49-F238E27FC236}">
                <a16:creationId xmlns:a16="http://schemas.microsoft.com/office/drawing/2014/main" id="{84F3B4DA-8FF4-443E-9B3A-49F94DAF10E7}"/>
              </a:ext>
            </a:extLst>
          </p:cNvPr>
          <p:cNvSpPr/>
          <p:nvPr/>
        </p:nvSpPr>
        <p:spPr>
          <a:xfrm>
            <a:off x="6622742" y="2547891"/>
            <a:ext cx="878889" cy="488272"/>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0861C80-D9A6-481A-B51B-5D18FDD61564}"/>
              </a:ext>
            </a:extLst>
          </p:cNvPr>
          <p:cNvSpPr/>
          <p:nvPr/>
        </p:nvSpPr>
        <p:spPr>
          <a:xfrm>
            <a:off x="6622742" y="4662256"/>
            <a:ext cx="878889" cy="488272"/>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1E5A8D9-FF2D-4AD6-84D1-D5DC827C66B2}"/>
              </a:ext>
            </a:extLst>
          </p:cNvPr>
          <p:cNvSpPr/>
          <p:nvPr/>
        </p:nvSpPr>
        <p:spPr>
          <a:xfrm>
            <a:off x="4493580" y="2547891"/>
            <a:ext cx="878889" cy="488272"/>
          </a:xfrm>
          <a:prstGeom prst="roundRect">
            <a:avLst/>
          </a:prstGeom>
          <a:noFill/>
          <a:ln w="28575">
            <a:solidFill>
              <a:srgbClr val="6CBF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C1F1AFD-BCEE-490F-B26D-797A0263028F}"/>
              </a:ext>
            </a:extLst>
          </p:cNvPr>
          <p:cNvSpPr/>
          <p:nvPr/>
        </p:nvSpPr>
        <p:spPr>
          <a:xfrm>
            <a:off x="6622742" y="1875153"/>
            <a:ext cx="878889" cy="488272"/>
          </a:xfrm>
          <a:prstGeom prst="roundRect">
            <a:avLst/>
          </a:prstGeom>
          <a:noFill/>
          <a:ln w="28575">
            <a:solidFill>
              <a:srgbClr val="6CBF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B2F7BED-F67A-4F40-88E4-51FCBB297198}"/>
              </a:ext>
            </a:extLst>
          </p:cNvPr>
          <p:cNvSpPr/>
          <p:nvPr/>
        </p:nvSpPr>
        <p:spPr>
          <a:xfrm>
            <a:off x="6622742" y="3948910"/>
            <a:ext cx="878889" cy="488272"/>
          </a:xfrm>
          <a:prstGeom prst="roundRect">
            <a:avLst/>
          </a:prstGeom>
          <a:noFill/>
          <a:ln w="28575">
            <a:solidFill>
              <a:srgbClr val="6CBF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32AAB5-4FC2-42FC-9821-945C3A484FED}"/>
              </a:ext>
            </a:extLst>
          </p:cNvPr>
          <p:cNvSpPr txBox="1"/>
          <p:nvPr/>
        </p:nvSpPr>
        <p:spPr>
          <a:xfrm>
            <a:off x="8318376" y="2363425"/>
            <a:ext cx="3293615" cy="2308324"/>
          </a:xfrm>
          <a:prstGeom prst="rect">
            <a:avLst/>
          </a:prstGeom>
          <a:noFill/>
        </p:spPr>
        <p:txBody>
          <a:bodyPr wrap="square" rtlCol="0">
            <a:spAutoFit/>
          </a:bodyPr>
          <a:lstStyle/>
          <a:p>
            <a:r>
              <a:rPr lang="en-US" dirty="0">
                <a:solidFill>
                  <a:schemeClr val="accent6">
                    <a:lumMod val="75000"/>
                  </a:schemeClr>
                </a:solidFill>
              </a:rPr>
              <a:t>Moderate correlations:</a:t>
            </a:r>
          </a:p>
          <a:p>
            <a:r>
              <a:rPr lang="en-US" dirty="0">
                <a:solidFill>
                  <a:schemeClr val="accent6">
                    <a:lumMod val="75000"/>
                  </a:schemeClr>
                </a:solidFill>
              </a:rPr>
              <a:t>O3 – PM2.5</a:t>
            </a:r>
          </a:p>
          <a:p>
            <a:r>
              <a:rPr lang="en-US" dirty="0">
                <a:solidFill>
                  <a:schemeClr val="accent6">
                    <a:lumMod val="75000"/>
                  </a:schemeClr>
                </a:solidFill>
              </a:rPr>
              <a:t>O3 – NO2</a:t>
            </a:r>
          </a:p>
          <a:p>
            <a:endParaRPr lang="en-US" dirty="0"/>
          </a:p>
          <a:p>
            <a:r>
              <a:rPr lang="en-US" dirty="0">
                <a:solidFill>
                  <a:srgbClr val="6CBF4D"/>
                </a:solidFill>
              </a:rPr>
              <a:t>Slight correlations:</a:t>
            </a:r>
          </a:p>
          <a:p>
            <a:r>
              <a:rPr lang="en-US" dirty="0">
                <a:solidFill>
                  <a:srgbClr val="6CBF4D"/>
                </a:solidFill>
              </a:rPr>
              <a:t>O3 – CO2 (negative)</a:t>
            </a:r>
          </a:p>
          <a:p>
            <a:r>
              <a:rPr lang="en-US" dirty="0">
                <a:solidFill>
                  <a:srgbClr val="6CBF4D"/>
                </a:solidFill>
              </a:rPr>
              <a:t>O3 – NO</a:t>
            </a:r>
          </a:p>
          <a:p>
            <a:r>
              <a:rPr lang="en-US" dirty="0">
                <a:solidFill>
                  <a:srgbClr val="6CBF4D"/>
                </a:solidFill>
              </a:rPr>
              <a:t>NO – PM2.5</a:t>
            </a:r>
          </a:p>
        </p:txBody>
      </p:sp>
    </p:spTree>
    <p:extLst>
      <p:ext uri="{BB962C8B-B14F-4D97-AF65-F5344CB8AC3E}">
        <p14:creationId xmlns:p14="http://schemas.microsoft.com/office/powerpoint/2010/main" val="3147546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F37C-242F-42D5-95B3-4D5FE0A8B621}"/>
              </a:ext>
            </a:extLst>
          </p:cNvPr>
          <p:cNvSpPr>
            <a:spLocks noGrp="1"/>
          </p:cNvSpPr>
          <p:nvPr>
            <p:ph type="title"/>
          </p:nvPr>
        </p:nvSpPr>
        <p:spPr>
          <a:xfrm>
            <a:off x="838200" y="365125"/>
            <a:ext cx="7311501" cy="2085112"/>
          </a:xfrm>
        </p:spPr>
        <p:txBody>
          <a:bodyPr>
            <a:normAutofit/>
          </a:bodyPr>
          <a:lstStyle/>
          <a:p>
            <a:r>
              <a:rPr lang="en-US" dirty="0"/>
              <a:t>Correlation – Pollutants vs. Traffic and Meteorology </a:t>
            </a:r>
          </a:p>
        </p:txBody>
      </p:sp>
      <p:graphicFrame>
        <p:nvGraphicFramePr>
          <p:cNvPr id="4" name="Content Placeholder 3">
            <a:extLst>
              <a:ext uri="{FF2B5EF4-FFF2-40B4-BE49-F238E27FC236}">
                <a16:creationId xmlns:a16="http://schemas.microsoft.com/office/drawing/2014/main" id="{7076FF7B-2FF1-4D68-821D-EA0D9B830AE7}"/>
              </a:ext>
            </a:extLst>
          </p:cNvPr>
          <p:cNvGraphicFramePr>
            <a:graphicFrameLocks noGrp="1"/>
          </p:cNvGraphicFramePr>
          <p:nvPr>
            <p:ph idx="1"/>
            <p:extLst>
              <p:ext uri="{D42A27DB-BD31-4B8C-83A1-F6EECF244321}">
                <p14:modId xmlns:p14="http://schemas.microsoft.com/office/powerpoint/2010/main" val="2033423402"/>
              </p:ext>
            </p:extLst>
          </p:nvPr>
        </p:nvGraphicFramePr>
        <p:xfrm>
          <a:off x="838200" y="2450237"/>
          <a:ext cx="8001000" cy="2743349"/>
        </p:xfrm>
        <a:graphic>
          <a:graphicData uri="http://schemas.openxmlformats.org/drawingml/2006/table">
            <a:tbl>
              <a:tblPr firstRow="1" firstCol="1">
                <a:tableStyleId>{6E25E649-3F16-4E02-A733-19D2CDBF48F0}</a:tableStyleId>
              </a:tblPr>
              <a:tblGrid>
                <a:gridCol w="889000">
                  <a:extLst>
                    <a:ext uri="{9D8B030D-6E8A-4147-A177-3AD203B41FA5}">
                      <a16:colId xmlns:a16="http://schemas.microsoft.com/office/drawing/2014/main" val="1601806271"/>
                    </a:ext>
                  </a:extLst>
                </a:gridCol>
                <a:gridCol w="889000">
                  <a:extLst>
                    <a:ext uri="{9D8B030D-6E8A-4147-A177-3AD203B41FA5}">
                      <a16:colId xmlns:a16="http://schemas.microsoft.com/office/drawing/2014/main" val="3762271305"/>
                    </a:ext>
                  </a:extLst>
                </a:gridCol>
                <a:gridCol w="889000">
                  <a:extLst>
                    <a:ext uri="{9D8B030D-6E8A-4147-A177-3AD203B41FA5}">
                      <a16:colId xmlns:a16="http://schemas.microsoft.com/office/drawing/2014/main" val="2324849258"/>
                    </a:ext>
                  </a:extLst>
                </a:gridCol>
                <a:gridCol w="889000">
                  <a:extLst>
                    <a:ext uri="{9D8B030D-6E8A-4147-A177-3AD203B41FA5}">
                      <a16:colId xmlns:a16="http://schemas.microsoft.com/office/drawing/2014/main" val="4128980188"/>
                    </a:ext>
                  </a:extLst>
                </a:gridCol>
                <a:gridCol w="889000">
                  <a:extLst>
                    <a:ext uri="{9D8B030D-6E8A-4147-A177-3AD203B41FA5}">
                      <a16:colId xmlns:a16="http://schemas.microsoft.com/office/drawing/2014/main" val="209953553"/>
                    </a:ext>
                  </a:extLst>
                </a:gridCol>
                <a:gridCol w="889000">
                  <a:extLst>
                    <a:ext uri="{9D8B030D-6E8A-4147-A177-3AD203B41FA5}">
                      <a16:colId xmlns:a16="http://schemas.microsoft.com/office/drawing/2014/main" val="4050839241"/>
                    </a:ext>
                  </a:extLst>
                </a:gridCol>
                <a:gridCol w="889000">
                  <a:extLst>
                    <a:ext uri="{9D8B030D-6E8A-4147-A177-3AD203B41FA5}">
                      <a16:colId xmlns:a16="http://schemas.microsoft.com/office/drawing/2014/main" val="1179194893"/>
                    </a:ext>
                  </a:extLst>
                </a:gridCol>
                <a:gridCol w="889000">
                  <a:extLst>
                    <a:ext uri="{9D8B030D-6E8A-4147-A177-3AD203B41FA5}">
                      <a16:colId xmlns:a16="http://schemas.microsoft.com/office/drawing/2014/main" val="2306980177"/>
                    </a:ext>
                  </a:extLst>
                </a:gridCol>
                <a:gridCol w="889000">
                  <a:extLst>
                    <a:ext uri="{9D8B030D-6E8A-4147-A177-3AD203B41FA5}">
                      <a16:colId xmlns:a16="http://schemas.microsoft.com/office/drawing/2014/main" val="1406217364"/>
                    </a:ext>
                  </a:extLst>
                </a:gridCol>
              </a:tblGrid>
              <a:tr h="391907">
                <a:tc>
                  <a:txBody>
                    <a:bodyPr/>
                    <a:lstStyle/>
                    <a:p>
                      <a:pPr algn="l" fontAlgn="b"/>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Flow</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Density</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Speed</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Small</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Heavy</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RH</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TEMP</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l" fontAlgn="b"/>
                      <a:r>
                        <a:rPr lang="en-US" sz="1600" b="0" u="none" strike="noStrike" dirty="0">
                          <a:solidFill>
                            <a:srgbClr val="000000"/>
                          </a:solidFill>
                          <a:effectLst/>
                        </a:rPr>
                        <a:t>WS</a:t>
                      </a:r>
                      <a:endParaRPr lang="en-US" sz="1600" b="0" i="0" u="none" strike="noStrike" dirty="0">
                        <a:solidFill>
                          <a:srgbClr val="000000"/>
                        </a:solidFill>
                        <a:effectLst/>
                        <a:latin typeface="+mn-lt"/>
                      </a:endParaRPr>
                    </a:p>
                  </a:txBody>
                  <a:tcPr marL="9525" marR="9525" marT="9525" marB="0" anchor="b">
                    <a:solidFill>
                      <a:srgbClr val="FED106"/>
                    </a:solidFill>
                  </a:tcPr>
                </a:tc>
                <a:extLst>
                  <a:ext uri="{0D108BD9-81ED-4DB2-BD59-A6C34878D82A}">
                    <a16:rowId xmlns:a16="http://schemas.microsoft.com/office/drawing/2014/main" val="3522788526"/>
                  </a:ext>
                </a:extLst>
              </a:tr>
              <a:tr h="391907">
                <a:tc>
                  <a:txBody>
                    <a:bodyPr/>
                    <a:lstStyle/>
                    <a:p>
                      <a:pPr algn="l" fontAlgn="b"/>
                      <a:r>
                        <a:rPr lang="en-US" sz="1600" b="0" u="none" strike="noStrike" dirty="0">
                          <a:solidFill>
                            <a:srgbClr val="000000"/>
                          </a:solidFill>
                          <a:effectLst/>
                        </a:rPr>
                        <a:t>CO2</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r" fontAlgn="b"/>
                      <a:r>
                        <a:rPr lang="en-US" sz="1600" b="0" u="none" strike="noStrike">
                          <a:solidFill>
                            <a:srgbClr val="000000"/>
                          </a:solidFill>
                          <a:effectLst/>
                        </a:rPr>
                        <a:t>-0.020</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-0.020</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0.006</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-0.020</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-0.024</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0.055</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-0.236</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0.037</a:t>
                      </a:r>
                      <a:endParaRPr lang="en-US"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288352989"/>
                  </a:ext>
                </a:extLst>
              </a:tr>
              <a:tr h="391907">
                <a:tc>
                  <a:txBody>
                    <a:bodyPr/>
                    <a:lstStyle/>
                    <a:p>
                      <a:pPr algn="l" fontAlgn="b"/>
                      <a:r>
                        <a:rPr lang="en-US" sz="1600" b="0" u="none" strike="noStrike" dirty="0">
                          <a:solidFill>
                            <a:srgbClr val="000000"/>
                          </a:solidFill>
                          <a:effectLst/>
                        </a:rPr>
                        <a:t>PM2.5</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r" fontAlgn="b"/>
                      <a:r>
                        <a:rPr lang="en-US" sz="1600" b="0" u="none" strike="noStrike">
                          <a:solidFill>
                            <a:srgbClr val="000000"/>
                          </a:solidFill>
                          <a:effectLst/>
                        </a:rPr>
                        <a:t>0.017</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0.052</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-0.057</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0.016</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0.019</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1" u="none" strike="noStrike" dirty="0">
                          <a:solidFill>
                            <a:srgbClr val="C00000"/>
                          </a:solidFill>
                          <a:effectLst/>
                        </a:rPr>
                        <a:t>0.354</a:t>
                      </a:r>
                      <a:endParaRPr lang="en-US" sz="1600" b="1" i="0" u="none" strike="noStrike" dirty="0">
                        <a:solidFill>
                          <a:srgbClr val="C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0.002</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-0.021</a:t>
                      </a:r>
                      <a:endParaRPr lang="en-US"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866073934"/>
                  </a:ext>
                </a:extLst>
              </a:tr>
              <a:tr h="391907">
                <a:tc>
                  <a:txBody>
                    <a:bodyPr/>
                    <a:lstStyle/>
                    <a:p>
                      <a:pPr algn="l" fontAlgn="b"/>
                      <a:r>
                        <a:rPr lang="en-US" sz="1600" b="0" u="none" strike="noStrike" dirty="0">
                          <a:solidFill>
                            <a:srgbClr val="000000"/>
                          </a:solidFill>
                          <a:effectLst/>
                        </a:rPr>
                        <a:t>CO</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r" fontAlgn="b"/>
                      <a:r>
                        <a:rPr lang="en-US" sz="1600" b="0" u="none" strike="noStrike">
                          <a:solidFill>
                            <a:srgbClr val="000000"/>
                          </a:solidFill>
                          <a:effectLst/>
                        </a:rPr>
                        <a:t>0.059</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0.065</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-0.061</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0.058</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dirty="0">
                          <a:solidFill>
                            <a:srgbClr val="000000"/>
                          </a:solidFill>
                          <a:effectLst/>
                        </a:rPr>
                        <a:t>0.052</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-0.245</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1" u="none" strike="noStrike" dirty="0">
                          <a:solidFill>
                            <a:srgbClr val="C00000"/>
                          </a:solidFill>
                          <a:effectLst/>
                        </a:rPr>
                        <a:t>0.347</a:t>
                      </a:r>
                      <a:endParaRPr lang="en-US" sz="1600" b="1" i="0" u="none" strike="noStrike" dirty="0">
                        <a:solidFill>
                          <a:srgbClr val="C00000"/>
                        </a:solidFill>
                        <a:effectLst/>
                        <a:latin typeface="+mn-lt"/>
                      </a:endParaRPr>
                    </a:p>
                  </a:txBody>
                  <a:tcPr marL="9525" marR="9525" marT="9525" marB="0" anchor="b"/>
                </a:tc>
                <a:tc>
                  <a:txBody>
                    <a:bodyPr/>
                    <a:lstStyle/>
                    <a:p>
                      <a:pPr algn="r" fontAlgn="b"/>
                      <a:r>
                        <a:rPr lang="en-US" sz="1600" b="0" u="none" strike="noStrike" dirty="0">
                          <a:solidFill>
                            <a:srgbClr val="000000"/>
                          </a:solidFill>
                          <a:effectLst/>
                        </a:rPr>
                        <a:t>0.013</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546277819"/>
                  </a:ext>
                </a:extLst>
              </a:tr>
              <a:tr h="391907">
                <a:tc>
                  <a:txBody>
                    <a:bodyPr/>
                    <a:lstStyle/>
                    <a:p>
                      <a:pPr algn="l" fontAlgn="b"/>
                      <a:r>
                        <a:rPr lang="en-US" sz="1600" b="0" u="none" strike="noStrike" dirty="0">
                          <a:solidFill>
                            <a:srgbClr val="000000"/>
                          </a:solidFill>
                          <a:effectLst/>
                        </a:rPr>
                        <a:t>NO</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r" fontAlgn="b"/>
                      <a:r>
                        <a:rPr lang="en-US" sz="1600" b="0" u="none" strike="noStrike">
                          <a:solidFill>
                            <a:srgbClr val="000000"/>
                          </a:solidFill>
                          <a:effectLst/>
                        </a:rPr>
                        <a:t>0.048</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0.048</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-0.045</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0.050</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0.014</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0.086</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0.044</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-0.034</a:t>
                      </a:r>
                      <a:endParaRPr lang="en-US"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457944624"/>
                  </a:ext>
                </a:extLst>
              </a:tr>
              <a:tr h="391907">
                <a:tc>
                  <a:txBody>
                    <a:bodyPr/>
                    <a:lstStyle/>
                    <a:p>
                      <a:pPr algn="l" fontAlgn="b"/>
                      <a:r>
                        <a:rPr lang="en-US" sz="1600" b="0" u="none" strike="noStrike" dirty="0">
                          <a:solidFill>
                            <a:srgbClr val="000000"/>
                          </a:solidFill>
                          <a:effectLst/>
                        </a:rPr>
                        <a:t>NO2</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r" fontAlgn="b"/>
                      <a:r>
                        <a:rPr lang="en-US" sz="1600" b="0" u="none" strike="noStrike">
                          <a:solidFill>
                            <a:srgbClr val="000000"/>
                          </a:solidFill>
                          <a:effectLst/>
                        </a:rPr>
                        <a:t>-0.047</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-0.030</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0.018</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-0.048</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-0.017</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1" u="none" strike="noStrike" dirty="0">
                          <a:solidFill>
                            <a:srgbClr val="C00000"/>
                          </a:solidFill>
                          <a:effectLst/>
                        </a:rPr>
                        <a:t>0.676</a:t>
                      </a:r>
                      <a:endParaRPr lang="en-US" sz="1600" b="1" i="0" u="none" strike="noStrike" dirty="0">
                        <a:solidFill>
                          <a:srgbClr val="C00000"/>
                        </a:solidFill>
                        <a:effectLst/>
                        <a:latin typeface="+mn-lt"/>
                      </a:endParaRPr>
                    </a:p>
                  </a:txBody>
                  <a:tcPr marL="9525" marR="9525" marT="9525" marB="0" anchor="b"/>
                </a:tc>
                <a:tc>
                  <a:txBody>
                    <a:bodyPr/>
                    <a:lstStyle/>
                    <a:p>
                      <a:pPr algn="r" fontAlgn="b"/>
                      <a:r>
                        <a:rPr lang="en-US" sz="1600" b="1" u="none" strike="noStrike" dirty="0">
                          <a:solidFill>
                            <a:srgbClr val="C00000"/>
                          </a:solidFill>
                          <a:effectLst/>
                        </a:rPr>
                        <a:t>-0.724</a:t>
                      </a:r>
                      <a:endParaRPr lang="en-US" sz="1600" b="1" i="0" u="none" strike="noStrike" dirty="0">
                        <a:solidFill>
                          <a:srgbClr val="C00000"/>
                        </a:solidFill>
                        <a:effectLst/>
                        <a:latin typeface="+mn-lt"/>
                      </a:endParaRPr>
                    </a:p>
                  </a:txBody>
                  <a:tcPr marL="9525" marR="9525" marT="9525" marB="0" anchor="b"/>
                </a:tc>
                <a:tc>
                  <a:txBody>
                    <a:bodyPr/>
                    <a:lstStyle/>
                    <a:p>
                      <a:pPr algn="r" fontAlgn="b"/>
                      <a:r>
                        <a:rPr lang="en-US" sz="1600" b="0" u="none" strike="noStrike" dirty="0">
                          <a:solidFill>
                            <a:srgbClr val="000000"/>
                          </a:solidFill>
                          <a:effectLst/>
                        </a:rPr>
                        <a:t>-0.083</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70885397"/>
                  </a:ext>
                </a:extLst>
              </a:tr>
              <a:tr h="391907">
                <a:tc>
                  <a:txBody>
                    <a:bodyPr/>
                    <a:lstStyle/>
                    <a:p>
                      <a:pPr algn="l" fontAlgn="b"/>
                      <a:r>
                        <a:rPr lang="en-US" sz="1600" b="0" u="none" strike="noStrike" dirty="0">
                          <a:solidFill>
                            <a:srgbClr val="000000"/>
                          </a:solidFill>
                          <a:effectLst/>
                        </a:rPr>
                        <a:t>O3</a:t>
                      </a:r>
                      <a:endParaRPr lang="en-US" sz="1600" b="0" i="0" u="none" strike="noStrike" dirty="0">
                        <a:solidFill>
                          <a:srgbClr val="000000"/>
                        </a:solidFill>
                        <a:effectLst/>
                        <a:latin typeface="+mn-lt"/>
                      </a:endParaRPr>
                    </a:p>
                  </a:txBody>
                  <a:tcPr marL="9525" marR="9525" marT="9525" marB="0" anchor="b">
                    <a:solidFill>
                      <a:srgbClr val="FED106"/>
                    </a:solidFill>
                  </a:tcPr>
                </a:tc>
                <a:tc>
                  <a:txBody>
                    <a:bodyPr/>
                    <a:lstStyle/>
                    <a:p>
                      <a:pPr algn="r" fontAlgn="b"/>
                      <a:r>
                        <a:rPr lang="en-US" sz="1600" b="0" u="none" strike="noStrike">
                          <a:solidFill>
                            <a:srgbClr val="000000"/>
                          </a:solidFill>
                          <a:effectLst/>
                        </a:rPr>
                        <a:t>0.070</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0.089</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dirty="0">
                          <a:solidFill>
                            <a:srgbClr val="000000"/>
                          </a:solidFill>
                          <a:effectLst/>
                        </a:rPr>
                        <a:t>-0.092</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0.067</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0" u="none" strike="noStrike">
                          <a:solidFill>
                            <a:srgbClr val="000000"/>
                          </a:solidFill>
                          <a:effectLst/>
                        </a:rPr>
                        <a:t>0.080</a:t>
                      </a:r>
                      <a:endParaRPr lang="en-US" sz="1600" b="0" i="0" u="none" strike="noStrike">
                        <a:solidFill>
                          <a:srgbClr val="000000"/>
                        </a:solidFill>
                        <a:effectLst/>
                        <a:latin typeface="+mn-lt"/>
                      </a:endParaRPr>
                    </a:p>
                  </a:txBody>
                  <a:tcPr marL="9525" marR="9525" marT="9525" marB="0" anchor="b"/>
                </a:tc>
                <a:tc>
                  <a:txBody>
                    <a:bodyPr/>
                    <a:lstStyle/>
                    <a:p>
                      <a:pPr algn="r" fontAlgn="b"/>
                      <a:r>
                        <a:rPr lang="en-US" sz="1600" b="1" u="none" strike="noStrike" dirty="0">
                          <a:solidFill>
                            <a:srgbClr val="C00000"/>
                          </a:solidFill>
                          <a:effectLst/>
                        </a:rPr>
                        <a:t>0.297</a:t>
                      </a:r>
                      <a:endParaRPr lang="en-US" sz="1600" b="1" i="0" u="none" strike="noStrike" dirty="0">
                        <a:solidFill>
                          <a:srgbClr val="C00000"/>
                        </a:solidFill>
                        <a:effectLst/>
                        <a:latin typeface="+mn-lt"/>
                      </a:endParaRPr>
                    </a:p>
                  </a:txBody>
                  <a:tcPr marL="9525" marR="9525" marT="9525" marB="0" anchor="b"/>
                </a:tc>
                <a:tc>
                  <a:txBody>
                    <a:bodyPr/>
                    <a:lstStyle/>
                    <a:p>
                      <a:pPr algn="r" fontAlgn="b"/>
                      <a:r>
                        <a:rPr lang="en-US" sz="1600" b="0" u="none" strike="noStrike" dirty="0">
                          <a:solidFill>
                            <a:srgbClr val="000000"/>
                          </a:solidFill>
                          <a:effectLst/>
                        </a:rPr>
                        <a:t>-0.005</a:t>
                      </a:r>
                      <a:endParaRPr lang="en-US" sz="1600" b="0" i="0" u="none" strike="noStrike" dirty="0">
                        <a:solidFill>
                          <a:srgbClr val="000000"/>
                        </a:solidFill>
                        <a:effectLst/>
                        <a:latin typeface="+mn-lt"/>
                      </a:endParaRPr>
                    </a:p>
                  </a:txBody>
                  <a:tcPr marL="9525" marR="9525" marT="9525" marB="0" anchor="b"/>
                </a:tc>
                <a:tc>
                  <a:txBody>
                    <a:bodyPr/>
                    <a:lstStyle/>
                    <a:p>
                      <a:pPr algn="r" fontAlgn="b"/>
                      <a:r>
                        <a:rPr lang="en-US" sz="1600" b="0" u="none" strike="noStrike" dirty="0">
                          <a:solidFill>
                            <a:srgbClr val="000000"/>
                          </a:solidFill>
                          <a:effectLst/>
                        </a:rPr>
                        <a:t>-0.019</a:t>
                      </a:r>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933228815"/>
                  </a:ext>
                </a:extLst>
              </a:tr>
            </a:tbl>
          </a:graphicData>
        </a:graphic>
      </p:graphicFrame>
      <p:sp>
        <p:nvSpPr>
          <p:cNvPr id="5" name="TextBox 4">
            <a:extLst>
              <a:ext uri="{FF2B5EF4-FFF2-40B4-BE49-F238E27FC236}">
                <a16:creationId xmlns:a16="http://schemas.microsoft.com/office/drawing/2014/main" id="{4C71EA82-580D-4FB2-B578-C84B2725EAF8}"/>
              </a:ext>
            </a:extLst>
          </p:cNvPr>
          <p:cNvSpPr txBox="1"/>
          <p:nvPr/>
        </p:nvSpPr>
        <p:spPr>
          <a:xfrm>
            <a:off x="8927977" y="1322773"/>
            <a:ext cx="2976978" cy="120032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dirty="0">
                <a:solidFill>
                  <a:srgbClr val="133454"/>
                </a:solidFill>
              </a:rPr>
              <a:t>No significant and direct correlations between pollutant concentrations and traffic flow parameters</a:t>
            </a:r>
          </a:p>
        </p:txBody>
      </p:sp>
      <p:cxnSp>
        <p:nvCxnSpPr>
          <p:cNvPr id="9" name="Straight Arrow Connector 8">
            <a:extLst>
              <a:ext uri="{FF2B5EF4-FFF2-40B4-BE49-F238E27FC236}">
                <a16:creationId xmlns:a16="http://schemas.microsoft.com/office/drawing/2014/main" id="{283D4086-9024-49D4-AFDA-E1F9B01F83AC}"/>
              </a:ext>
            </a:extLst>
          </p:cNvPr>
          <p:cNvCxnSpPr>
            <a:cxnSpLocks/>
            <a:stCxn id="5" idx="1"/>
          </p:cNvCxnSpPr>
          <p:nvPr/>
        </p:nvCxnSpPr>
        <p:spPr>
          <a:xfrm flipH="1">
            <a:off x="3719745" y="1922938"/>
            <a:ext cx="5208232" cy="1059959"/>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10" name="Rectangle 9">
            <a:extLst>
              <a:ext uri="{FF2B5EF4-FFF2-40B4-BE49-F238E27FC236}">
                <a16:creationId xmlns:a16="http://schemas.microsoft.com/office/drawing/2014/main" id="{7AEEFDAA-CC99-44FA-9F46-68E2AD7A265E}"/>
              </a:ext>
            </a:extLst>
          </p:cNvPr>
          <p:cNvSpPr/>
          <p:nvPr/>
        </p:nvSpPr>
        <p:spPr>
          <a:xfrm>
            <a:off x="1819922" y="2982897"/>
            <a:ext cx="4438835" cy="221068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2" name="TextBox 11">
            <a:extLst>
              <a:ext uri="{FF2B5EF4-FFF2-40B4-BE49-F238E27FC236}">
                <a16:creationId xmlns:a16="http://schemas.microsoft.com/office/drawing/2014/main" id="{C7B043F3-A034-4007-ABBF-26268CA4DF7F}"/>
              </a:ext>
            </a:extLst>
          </p:cNvPr>
          <p:cNvSpPr txBox="1"/>
          <p:nvPr/>
        </p:nvSpPr>
        <p:spPr>
          <a:xfrm>
            <a:off x="8927977" y="3098306"/>
            <a:ext cx="2976978" cy="2308324"/>
          </a:xfrm>
          <a:prstGeom prst="rect">
            <a:avLst/>
          </a:prstGeom>
          <a:noFill/>
        </p:spPr>
        <p:txBody>
          <a:bodyPr wrap="square" rtlCol="0">
            <a:spAutoFit/>
          </a:bodyPr>
          <a:lstStyle/>
          <a:p>
            <a:r>
              <a:rPr lang="en-US" dirty="0">
                <a:solidFill>
                  <a:srgbClr val="133454"/>
                </a:solidFill>
              </a:rPr>
              <a:t>Relative humidity has moderate to strong correlations with PM2.5, NO</a:t>
            </a:r>
            <a:r>
              <a:rPr lang="en-US" baseline="-25000" dirty="0">
                <a:solidFill>
                  <a:srgbClr val="133454"/>
                </a:solidFill>
              </a:rPr>
              <a:t>2</a:t>
            </a:r>
            <a:r>
              <a:rPr lang="en-US" dirty="0">
                <a:solidFill>
                  <a:srgbClr val="133454"/>
                </a:solidFill>
              </a:rPr>
              <a:t>, and O</a:t>
            </a:r>
            <a:r>
              <a:rPr lang="en-US" baseline="-25000" dirty="0">
                <a:solidFill>
                  <a:srgbClr val="133454"/>
                </a:solidFill>
              </a:rPr>
              <a:t>3</a:t>
            </a:r>
            <a:r>
              <a:rPr lang="en-US" dirty="0">
                <a:solidFill>
                  <a:srgbClr val="133454"/>
                </a:solidFill>
              </a:rPr>
              <a:t>.</a:t>
            </a:r>
          </a:p>
          <a:p>
            <a:endParaRPr lang="en-US" dirty="0">
              <a:solidFill>
                <a:srgbClr val="133454"/>
              </a:solidFill>
            </a:endParaRPr>
          </a:p>
          <a:p>
            <a:r>
              <a:rPr lang="en-US" dirty="0">
                <a:solidFill>
                  <a:srgbClr val="133454"/>
                </a:solidFill>
              </a:rPr>
              <a:t>Temperature is positively associated with CO and negatively related to NO</a:t>
            </a:r>
            <a:r>
              <a:rPr lang="en-US" baseline="-25000" dirty="0">
                <a:solidFill>
                  <a:srgbClr val="133454"/>
                </a:solidFill>
              </a:rPr>
              <a:t>2</a:t>
            </a:r>
            <a:r>
              <a:rPr lang="en-US" dirty="0">
                <a:solidFill>
                  <a:srgbClr val="133454"/>
                </a:solidFill>
              </a:rPr>
              <a:t>.</a:t>
            </a:r>
          </a:p>
        </p:txBody>
      </p:sp>
    </p:spTree>
    <p:extLst>
      <p:ext uri="{BB962C8B-B14F-4D97-AF65-F5344CB8AC3E}">
        <p14:creationId xmlns:p14="http://schemas.microsoft.com/office/powerpoint/2010/main" val="11694746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B79E-2A3C-4A0C-90E6-2DA95CBEE71B}"/>
              </a:ext>
            </a:extLst>
          </p:cNvPr>
          <p:cNvSpPr>
            <a:spLocks noGrp="1"/>
          </p:cNvSpPr>
          <p:nvPr>
            <p:ph type="title"/>
          </p:nvPr>
        </p:nvSpPr>
        <p:spPr/>
        <p:txBody>
          <a:bodyPr/>
          <a:lstStyle/>
          <a:p>
            <a:r>
              <a:rPr lang="en-US" dirty="0"/>
              <a:t>Wind Properties</a:t>
            </a:r>
          </a:p>
        </p:txBody>
      </p:sp>
      <p:pic>
        <p:nvPicPr>
          <p:cNvPr id="5" name="Content Placeholder 4">
            <a:extLst>
              <a:ext uri="{FF2B5EF4-FFF2-40B4-BE49-F238E27FC236}">
                <a16:creationId xmlns:a16="http://schemas.microsoft.com/office/drawing/2014/main" id="{AC14A4BC-7FE0-4B71-9BA0-20EEE1727D1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233" r="22419"/>
          <a:stretch/>
        </p:blipFill>
        <p:spPr>
          <a:xfrm>
            <a:off x="6808432" y="1027906"/>
            <a:ext cx="4545368" cy="5355041"/>
          </a:xfrm>
        </p:spPr>
      </p:pic>
      <p:sp>
        <p:nvSpPr>
          <p:cNvPr id="6" name="TextBox 5">
            <a:extLst>
              <a:ext uri="{FF2B5EF4-FFF2-40B4-BE49-F238E27FC236}">
                <a16:creationId xmlns:a16="http://schemas.microsoft.com/office/drawing/2014/main" id="{4646D007-4A37-4A4E-91AC-CA7081FC0960}"/>
              </a:ext>
            </a:extLst>
          </p:cNvPr>
          <p:cNvSpPr txBox="1"/>
          <p:nvPr/>
        </p:nvSpPr>
        <p:spPr>
          <a:xfrm>
            <a:off x="838200" y="2505670"/>
            <a:ext cx="5678010" cy="1477328"/>
          </a:xfrm>
          <a:prstGeom prst="rect">
            <a:avLst/>
          </a:prstGeom>
          <a:noFill/>
        </p:spPr>
        <p:txBody>
          <a:bodyPr wrap="square" rtlCol="0">
            <a:spAutoFit/>
          </a:bodyPr>
          <a:lstStyle/>
          <a:p>
            <a:r>
              <a:rPr lang="en-US" dirty="0"/>
              <a:t>The majority of wind throughout the year came from the south and southwest directions.</a:t>
            </a:r>
          </a:p>
          <a:p>
            <a:endParaRPr lang="en-US" dirty="0"/>
          </a:p>
          <a:p>
            <a:r>
              <a:rPr lang="en-US" dirty="0"/>
              <a:t>Wind plays a critical role in the dispersion and diffusion process of air pollutants.</a:t>
            </a:r>
          </a:p>
        </p:txBody>
      </p:sp>
    </p:spTree>
    <p:extLst>
      <p:ext uri="{BB962C8B-B14F-4D97-AF65-F5344CB8AC3E}">
        <p14:creationId xmlns:p14="http://schemas.microsoft.com/office/powerpoint/2010/main" val="330873578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DB69-CF3E-49D3-A005-F0997579407D}"/>
              </a:ext>
            </a:extLst>
          </p:cNvPr>
          <p:cNvSpPr>
            <a:spLocks noGrp="1"/>
          </p:cNvSpPr>
          <p:nvPr>
            <p:ph type="title"/>
          </p:nvPr>
        </p:nvSpPr>
        <p:spPr/>
        <p:txBody>
          <a:bodyPr>
            <a:normAutofit/>
          </a:bodyPr>
          <a:lstStyle/>
          <a:p>
            <a:r>
              <a:rPr lang="en-US" dirty="0"/>
              <a:t>Prediction Models</a:t>
            </a:r>
          </a:p>
        </p:txBody>
      </p:sp>
      <p:sp>
        <p:nvSpPr>
          <p:cNvPr id="3" name="Content Placeholder 2">
            <a:extLst>
              <a:ext uri="{FF2B5EF4-FFF2-40B4-BE49-F238E27FC236}">
                <a16:creationId xmlns:a16="http://schemas.microsoft.com/office/drawing/2014/main" id="{A7E2D5E8-47E6-48C5-BB33-7FDD6D62A40E}"/>
              </a:ext>
            </a:extLst>
          </p:cNvPr>
          <p:cNvSpPr>
            <a:spLocks noGrp="1"/>
          </p:cNvSpPr>
          <p:nvPr>
            <p:ph idx="1"/>
          </p:nvPr>
        </p:nvSpPr>
        <p:spPr>
          <a:xfrm>
            <a:off x="838200" y="1455939"/>
            <a:ext cx="10515600" cy="4511108"/>
          </a:xfrm>
        </p:spPr>
        <p:txBody>
          <a:bodyPr>
            <a:normAutofit/>
          </a:bodyPr>
          <a:lstStyle/>
          <a:p>
            <a:pPr marL="0" indent="0">
              <a:buNone/>
            </a:pPr>
            <a:r>
              <a:rPr lang="en-US" sz="1800" dirty="0"/>
              <a:t>Our data samples were narrowed down to those collected on weekdays from 5am to 8pm.</a:t>
            </a:r>
          </a:p>
          <a:p>
            <a:pPr marL="0" indent="0">
              <a:buNone/>
            </a:pPr>
            <a:r>
              <a:rPr lang="en-US" sz="1800" dirty="0"/>
              <a:t>Three regression models and one machine learning algorithm are applied to predict the hourly concentrations of air pollutants under the influence of traffic and meteorology:</a:t>
            </a:r>
          </a:p>
          <a:p>
            <a:pPr>
              <a:buFont typeface="Courier New" panose="02070309020205020404" pitchFamily="49" charset="0"/>
              <a:buChar char="o"/>
            </a:pPr>
            <a:r>
              <a:rPr lang="en-US" sz="1800" dirty="0"/>
              <a:t>Multiple Linear Regression</a:t>
            </a:r>
          </a:p>
          <a:p>
            <a:pPr>
              <a:buFont typeface="Courier New" panose="02070309020205020404" pitchFamily="49" charset="0"/>
              <a:buChar char="o"/>
            </a:pPr>
            <a:r>
              <a:rPr lang="en-US" sz="1800" dirty="0"/>
              <a:t>Stepwise Regression</a:t>
            </a:r>
          </a:p>
          <a:p>
            <a:pPr>
              <a:buFont typeface="Courier New" panose="02070309020205020404" pitchFamily="49" charset="0"/>
              <a:buChar char="o"/>
            </a:pPr>
            <a:r>
              <a:rPr lang="en-US" sz="1800" dirty="0"/>
              <a:t>LASSO Regression</a:t>
            </a:r>
          </a:p>
          <a:p>
            <a:pPr>
              <a:buFont typeface="Courier New" panose="02070309020205020404" pitchFamily="49" charset="0"/>
              <a:buChar char="o"/>
            </a:pPr>
            <a:r>
              <a:rPr lang="en-US" sz="1800" dirty="0"/>
              <a:t>Artificial Neural Network (ANN)</a:t>
            </a:r>
          </a:p>
          <a:p>
            <a:pPr marL="0" indent="0">
              <a:buNone/>
            </a:pPr>
            <a:endParaRPr lang="en-US" sz="1800" dirty="0"/>
          </a:p>
          <a:p>
            <a:pPr marL="0" indent="0">
              <a:buNone/>
            </a:pPr>
            <a:r>
              <a:rPr lang="en-US" sz="1800" dirty="0"/>
              <a:t>Performance Metrics:</a:t>
            </a:r>
          </a:p>
          <a:p>
            <a:pPr>
              <a:buFont typeface="Courier New" panose="02070309020205020404" pitchFamily="49" charset="0"/>
              <a:buChar char="o"/>
            </a:pPr>
            <a:r>
              <a:rPr lang="en-US" sz="1800" dirty="0"/>
              <a:t>External R^2</a:t>
            </a:r>
          </a:p>
          <a:p>
            <a:pPr>
              <a:buFont typeface="Courier New" panose="02070309020205020404" pitchFamily="49" charset="0"/>
              <a:buChar char="o"/>
            </a:pPr>
            <a:r>
              <a:rPr lang="en-US" sz="1800" dirty="0"/>
              <a:t>Root Mean Squared Error (RMSE)</a:t>
            </a:r>
          </a:p>
        </p:txBody>
      </p:sp>
      <p:pic>
        <p:nvPicPr>
          <p:cNvPr id="3074" name="Picture 2" descr="HOLDOUT CROSS-VALIDATION | Data Vedas">
            <a:extLst>
              <a:ext uri="{FF2B5EF4-FFF2-40B4-BE49-F238E27FC236}">
                <a16:creationId xmlns:a16="http://schemas.microsoft.com/office/drawing/2014/main" id="{4D327418-1E15-4032-92BC-A15186F5B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105" y="3921669"/>
            <a:ext cx="4264935" cy="204537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0F08EDC-9E56-48F3-9765-22EE60C8C9A0}"/>
                  </a:ext>
                </a:extLst>
              </p:cNvPr>
              <p:cNvSpPr txBox="1"/>
              <p:nvPr/>
            </p:nvSpPr>
            <p:spPr>
              <a:xfrm>
                <a:off x="6451105" y="2688981"/>
                <a:ext cx="4557206" cy="841449"/>
              </a:xfrm>
              <a:prstGeom prst="rect">
                <a:avLst/>
              </a:prstGeom>
              <a:noFill/>
            </p:spPr>
            <p:txBody>
              <a:bodyPr wrap="square" rtlCol="0">
                <a:spAutoFit/>
              </a:bodyPr>
              <a:lstStyle/>
              <a:p>
                <a:r>
                  <a:rPr lang="en-US" sz="1600" dirty="0">
                    <a:solidFill>
                      <a:srgbClr val="133454"/>
                    </a:solidFill>
                  </a:rPr>
                  <a:t>Formula to normalize data between 0 and 1:</a:t>
                </a:r>
              </a:p>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133454"/>
                              </a:solidFill>
                              <a:latin typeface="Cambria Math" panose="02040503050406030204" pitchFamily="18" charset="0"/>
                            </a:rPr>
                          </m:ctrlPr>
                        </m:sSubSupPr>
                        <m:e>
                          <m:r>
                            <a:rPr lang="en-US" sz="1600" b="0" i="1" smtClean="0">
                              <a:solidFill>
                                <a:srgbClr val="133454"/>
                              </a:solidFill>
                              <a:latin typeface="Cambria Math" panose="02040503050406030204" pitchFamily="18" charset="0"/>
                            </a:rPr>
                            <m:t>𝐴</m:t>
                          </m:r>
                        </m:e>
                        <m:sub>
                          <m:r>
                            <a:rPr lang="en-US" sz="1600" b="0" i="1" smtClean="0">
                              <a:solidFill>
                                <a:srgbClr val="133454"/>
                              </a:solidFill>
                              <a:latin typeface="Cambria Math" panose="02040503050406030204" pitchFamily="18" charset="0"/>
                            </a:rPr>
                            <m:t>𝑛</m:t>
                          </m:r>
                        </m:sub>
                        <m:sup>
                          <m:r>
                            <a:rPr lang="en-US" sz="1600" b="0" i="1" smtClean="0">
                              <a:solidFill>
                                <a:srgbClr val="133454"/>
                              </a:solidFill>
                              <a:latin typeface="Cambria Math" panose="02040503050406030204" pitchFamily="18" charset="0"/>
                            </a:rPr>
                            <m:t>′</m:t>
                          </m:r>
                        </m:sup>
                      </m:sSubSup>
                      <m:r>
                        <a:rPr lang="en-US" sz="1600" b="0" i="1" smtClean="0">
                          <a:solidFill>
                            <a:srgbClr val="133454"/>
                          </a:solidFill>
                          <a:latin typeface="Cambria Math" panose="02040503050406030204" pitchFamily="18" charset="0"/>
                        </a:rPr>
                        <m:t>=</m:t>
                      </m:r>
                      <m:f>
                        <m:fPr>
                          <m:ctrlPr>
                            <a:rPr lang="en-US" sz="1600" b="0" i="1" smtClean="0">
                              <a:solidFill>
                                <a:srgbClr val="133454"/>
                              </a:solidFill>
                              <a:latin typeface="Cambria Math" panose="02040503050406030204" pitchFamily="18" charset="0"/>
                            </a:rPr>
                          </m:ctrlPr>
                        </m:fPr>
                        <m:num>
                          <m:sSub>
                            <m:sSubPr>
                              <m:ctrlPr>
                                <a:rPr lang="en-US" sz="1600" b="0" i="1" smtClean="0">
                                  <a:solidFill>
                                    <a:srgbClr val="133454"/>
                                  </a:solidFill>
                                  <a:latin typeface="Cambria Math" panose="02040503050406030204" pitchFamily="18" charset="0"/>
                                </a:rPr>
                              </m:ctrlPr>
                            </m:sSubPr>
                            <m:e>
                              <m:r>
                                <a:rPr lang="en-US" sz="1600" b="0" i="1" smtClean="0">
                                  <a:solidFill>
                                    <a:srgbClr val="133454"/>
                                  </a:solidFill>
                                  <a:latin typeface="Cambria Math" panose="02040503050406030204" pitchFamily="18" charset="0"/>
                                </a:rPr>
                                <m:t>𝐴</m:t>
                              </m:r>
                            </m:e>
                            <m:sub>
                              <m:r>
                                <a:rPr lang="en-US" sz="1600" b="0" i="1" smtClean="0">
                                  <a:solidFill>
                                    <a:srgbClr val="133454"/>
                                  </a:solidFill>
                                  <a:latin typeface="Cambria Math" panose="02040503050406030204" pitchFamily="18" charset="0"/>
                                </a:rPr>
                                <m:t>𝑛</m:t>
                              </m:r>
                            </m:sub>
                          </m:sSub>
                          <m:r>
                            <a:rPr lang="en-US" sz="1600" b="0" i="1" smtClean="0">
                              <a:solidFill>
                                <a:srgbClr val="133454"/>
                              </a:solidFill>
                              <a:latin typeface="Cambria Math" panose="02040503050406030204" pitchFamily="18" charset="0"/>
                            </a:rPr>
                            <m:t>−</m:t>
                          </m:r>
                          <m:sSub>
                            <m:sSubPr>
                              <m:ctrlPr>
                                <a:rPr lang="en-US" sz="1600" b="0" i="1" smtClean="0">
                                  <a:solidFill>
                                    <a:srgbClr val="133454"/>
                                  </a:solidFill>
                                  <a:latin typeface="Cambria Math" panose="02040503050406030204" pitchFamily="18" charset="0"/>
                                </a:rPr>
                              </m:ctrlPr>
                            </m:sSubPr>
                            <m:e>
                              <m:r>
                                <a:rPr lang="en-US" sz="1600" b="0" i="1" smtClean="0">
                                  <a:solidFill>
                                    <a:srgbClr val="133454"/>
                                  </a:solidFill>
                                  <a:latin typeface="Cambria Math" panose="02040503050406030204" pitchFamily="18" charset="0"/>
                                </a:rPr>
                                <m:t>𝐴</m:t>
                              </m:r>
                            </m:e>
                            <m:sub>
                              <m:r>
                                <a:rPr lang="en-US" sz="1600" b="0" i="1" smtClean="0">
                                  <a:solidFill>
                                    <a:srgbClr val="133454"/>
                                  </a:solidFill>
                                  <a:latin typeface="Cambria Math" panose="02040503050406030204" pitchFamily="18" charset="0"/>
                                </a:rPr>
                                <m:t>𝑚𝑖𝑛</m:t>
                              </m:r>
                            </m:sub>
                          </m:sSub>
                        </m:num>
                        <m:den>
                          <m:sSub>
                            <m:sSubPr>
                              <m:ctrlPr>
                                <a:rPr lang="en-US" sz="1600" b="0" i="1" smtClean="0">
                                  <a:solidFill>
                                    <a:srgbClr val="133454"/>
                                  </a:solidFill>
                                  <a:latin typeface="Cambria Math" panose="02040503050406030204" pitchFamily="18" charset="0"/>
                                </a:rPr>
                              </m:ctrlPr>
                            </m:sSubPr>
                            <m:e>
                              <m:r>
                                <a:rPr lang="en-US" sz="1600" b="0" i="1" smtClean="0">
                                  <a:solidFill>
                                    <a:srgbClr val="133454"/>
                                  </a:solidFill>
                                  <a:latin typeface="Cambria Math" panose="02040503050406030204" pitchFamily="18" charset="0"/>
                                </a:rPr>
                                <m:t>𝐴</m:t>
                              </m:r>
                            </m:e>
                            <m:sub>
                              <m:r>
                                <a:rPr lang="en-US" sz="1600" b="0" i="1" smtClean="0">
                                  <a:solidFill>
                                    <a:srgbClr val="133454"/>
                                  </a:solidFill>
                                  <a:latin typeface="Cambria Math" panose="02040503050406030204" pitchFamily="18" charset="0"/>
                                </a:rPr>
                                <m:t>𝑚𝑎𝑥</m:t>
                              </m:r>
                            </m:sub>
                          </m:sSub>
                          <m:r>
                            <a:rPr lang="en-US" sz="1600" b="0" i="1" smtClean="0">
                              <a:solidFill>
                                <a:srgbClr val="133454"/>
                              </a:solidFill>
                              <a:latin typeface="Cambria Math" panose="02040503050406030204" pitchFamily="18" charset="0"/>
                            </a:rPr>
                            <m:t>−</m:t>
                          </m:r>
                          <m:sSub>
                            <m:sSubPr>
                              <m:ctrlPr>
                                <a:rPr lang="en-US" sz="1600" b="0" i="1" smtClean="0">
                                  <a:solidFill>
                                    <a:srgbClr val="133454"/>
                                  </a:solidFill>
                                  <a:latin typeface="Cambria Math" panose="02040503050406030204" pitchFamily="18" charset="0"/>
                                </a:rPr>
                              </m:ctrlPr>
                            </m:sSubPr>
                            <m:e>
                              <m:r>
                                <a:rPr lang="en-US" sz="1600" b="0" i="1" smtClean="0">
                                  <a:solidFill>
                                    <a:srgbClr val="133454"/>
                                  </a:solidFill>
                                  <a:latin typeface="Cambria Math" panose="02040503050406030204" pitchFamily="18" charset="0"/>
                                </a:rPr>
                                <m:t>𝐴</m:t>
                              </m:r>
                            </m:e>
                            <m:sub>
                              <m:r>
                                <a:rPr lang="en-US" sz="1600" b="0" i="1" smtClean="0">
                                  <a:solidFill>
                                    <a:srgbClr val="133454"/>
                                  </a:solidFill>
                                  <a:latin typeface="Cambria Math" panose="02040503050406030204" pitchFamily="18" charset="0"/>
                                </a:rPr>
                                <m:t>𝑚𝑖𝑛</m:t>
                              </m:r>
                            </m:sub>
                          </m:sSub>
                        </m:den>
                      </m:f>
                    </m:oMath>
                  </m:oMathPara>
                </a14:m>
                <a:endParaRPr lang="en-US" sz="1600" dirty="0">
                  <a:solidFill>
                    <a:srgbClr val="133454"/>
                  </a:solidFill>
                </a:endParaRPr>
              </a:p>
            </p:txBody>
          </p:sp>
        </mc:Choice>
        <mc:Fallback>
          <p:sp>
            <p:nvSpPr>
              <p:cNvPr id="6" name="TextBox 5">
                <a:extLst>
                  <a:ext uri="{FF2B5EF4-FFF2-40B4-BE49-F238E27FC236}">
                    <a16:creationId xmlns:a16="http://schemas.microsoft.com/office/drawing/2014/main" id="{10F08EDC-9E56-48F3-9765-22EE60C8C9A0}"/>
                  </a:ext>
                </a:extLst>
              </p:cNvPr>
              <p:cNvSpPr txBox="1">
                <a:spLocks noRot="1" noChangeAspect="1" noMove="1" noResize="1" noEditPoints="1" noAdjustHandles="1" noChangeArrowheads="1" noChangeShapeType="1" noTextEdit="1"/>
              </p:cNvSpPr>
              <p:nvPr/>
            </p:nvSpPr>
            <p:spPr>
              <a:xfrm>
                <a:off x="6451105" y="2688981"/>
                <a:ext cx="4557206" cy="841449"/>
              </a:xfrm>
              <a:prstGeom prst="rect">
                <a:avLst/>
              </a:prstGeom>
              <a:blipFill>
                <a:blip r:embed="rId4"/>
                <a:stretch>
                  <a:fillRect l="-668" t="-217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5BFAF8B-260E-4499-A44A-EC5792CEF10B}"/>
              </a:ext>
            </a:extLst>
          </p:cNvPr>
          <p:cNvSpPr txBox="1"/>
          <p:nvPr/>
        </p:nvSpPr>
        <p:spPr>
          <a:xfrm>
            <a:off x="7428448" y="5917317"/>
            <a:ext cx="2829621" cy="369332"/>
          </a:xfrm>
          <a:prstGeom prst="rect">
            <a:avLst/>
          </a:prstGeom>
          <a:noFill/>
        </p:spPr>
        <p:txBody>
          <a:bodyPr wrap="none" rtlCol="0">
            <a:spAutoFit/>
          </a:bodyPr>
          <a:lstStyle/>
          <a:p>
            <a:r>
              <a:rPr lang="en-US" dirty="0"/>
              <a:t>  70%                             30%</a:t>
            </a:r>
          </a:p>
        </p:txBody>
      </p:sp>
    </p:spTree>
    <p:extLst>
      <p:ext uri="{BB962C8B-B14F-4D97-AF65-F5344CB8AC3E}">
        <p14:creationId xmlns:p14="http://schemas.microsoft.com/office/powerpoint/2010/main" val="16907525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C8B6-820C-43DB-A630-BD16AF425C77}"/>
              </a:ext>
            </a:extLst>
          </p:cNvPr>
          <p:cNvSpPr>
            <a:spLocks noGrp="1"/>
          </p:cNvSpPr>
          <p:nvPr>
            <p:ph type="title"/>
          </p:nvPr>
        </p:nvSpPr>
        <p:spPr/>
        <p:txBody>
          <a:bodyPr>
            <a:normAutofit/>
          </a:bodyPr>
          <a:lstStyle/>
          <a:p>
            <a:r>
              <a:rPr lang="en-US" dirty="0"/>
              <a:t>Multiple Linear Regression Model</a:t>
            </a:r>
          </a:p>
        </p:txBody>
      </p:sp>
      <p:graphicFrame>
        <p:nvGraphicFramePr>
          <p:cNvPr id="9" name="Table 8">
            <a:extLst>
              <a:ext uri="{FF2B5EF4-FFF2-40B4-BE49-F238E27FC236}">
                <a16:creationId xmlns:a16="http://schemas.microsoft.com/office/drawing/2014/main" id="{CD5562BB-463F-45B9-AE3A-E590969FDA05}"/>
              </a:ext>
            </a:extLst>
          </p:cNvPr>
          <p:cNvGraphicFramePr>
            <a:graphicFrameLocks noGrp="1"/>
          </p:cNvGraphicFramePr>
          <p:nvPr>
            <p:extLst>
              <p:ext uri="{D42A27DB-BD31-4B8C-83A1-F6EECF244321}">
                <p14:modId xmlns:p14="http://schemas.microsoft.com/office/powerpoint/2010/main" val="3354378149"/>
              </p:ext>
            </p:extLst>
          </p:nvPr>
        </p:nvGraphicFramePr>
        <p:xfrm>
          <a:off x="5788241" y="1690688"/>
          <a:ext cx="5565560" cy="4114800"/>
        </p:xfrm>
        <a:graphic>
          <a:graphicData uri="http://schemas.openxmlformats.org/drawingml/2006/table">
            <a:tbl>
              <a:tblPr bandCol="1"/>
              <a:tblGrid>
                <a:gridCol w="795080">
                  <a:extLst>
                    <a:ext uri="{9D8B030D-6E8A-4147-A177-3AD203B41FA5}">
                      <a16:colId xmlns:a16="http://schemas.microsoft.com/office/drawing/2014/main" val="3202691363"/>
                    </a:ext>
                  </a:extLst>
                </a:gridCol>
                <a:gridCol w="795080">
                  <a:extLst>
                    <a:ext uri="{9D8B030D-6E8A-4147-A177-3AD203B41FA5}">
                      <a16:colId xmlns:a16="http://schemas.microsoft.com/office/drawing/2014/main" val="2798739394"/>
                    </a:ext>
                  </a:extLst>
                </a:gridCol>
                <a:gridCol w="795080">
                  <a:extLst>
                    <a:ext uri="{9D8B030D-6E8A-4147-A177-3AD203B41FA5}">
                      <a16:colId xmlns:a16="http://schemas.microsoft.com/office/drawing/2014/main" val="1340068400"/>
                    </a:ext>
                  </a:extLst>
                </a:gridCol>
                <a:gridCol w="795080">
                  <a:extLst>
                    <a:ext uri="{9D8B030D-6E8A-4147-A177-3AD203B41FA5}">
                      <a16:colId xmlns:a16="http://schemas.microsoft.com/office/drawing/2014/main" val="2808928347"/>
                    </a:ext>
                  </a:extLst>
                </a:gridCol>
                <a:gridCol w="795080">
                  <a:extLst>
                    <a:ext uri="{9D8B030D-6E8A-4147-A177-3AD203B41FA5}">
                      <a16:colId xmlns:a16="http://schemas.microsoft.com/office/drawing/2014/main" val="3734754569"/>
                    </a:ext>
                  </a:extLst>
                </a:gridCol>
                <a:gridCol w="795080">
                  <a:extLst>
                    <a:ext uri="{9D8B030D-6E8A-4147-A177-3AD203B41FA5}">
                      <a16:colId xmlns:a16="http://schemas.microsoft.com/office/drawing/2014/main" val="3189411083"/>
                    </a:ext>
                  </a:extLst>
                </a:gridCol>
                <a:gridCol w="795080">
                  <a:extLst>
                    <a:ext uri="{9D8B030D-6E8A-4147-A177-3AD203B41FA5}">
                      <a16:colId xmlns:a16="http://schemas.microsoft.com/office/drawing/2014/main" val="3317791620"/>
                    </a:ext>
                  </a:extLst>
                </a:gridCol>
              </a:tblGrid>
              <a:tr h="274320">
                <a:tc>
                  <a:txBody>
                    <a:bodyPr/>
                    <a:lstStyle/>
                    <a:p>
                      <a:pPr algn="ctr" fontAlgn="b"/>
                      <a:endParaRPr lang="en-US" sz="14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CO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CO2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NO2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O3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PM2.5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extLst>
                  <a:ext uri="{0D108BD9-81ED-4DB2-BD59-A6C34878D82A}">
                    <a16:rowId xmlns:a16="http://schemas.microsoft.com/office/drawing/2014/main" val="2380664795"/>
                  </a:ext>
                </a:extLst>
              </a:tr>
              <a:tr h="274320">
                <a:tc>
                  <a:txBody>
                    <a:bodyPr/>
                    <a:lstStyle/>
                    <a:p>
                      <a:pPr algn="ctr" fontAlgn="b"/>
                      <a:r>
                        <a:rPr lang="en-US" sz="1400" b="0" i="0" u="none" strike="noStrike" dirty="0">
                          <a:solidFill>
                            <a:srgbClr val="000000"/>
                          </a:solidFill>
                          <a:effectLst/>
                          <a:latin typeface="Roboto" panose="02000000000000000000" pitchFamily="2" charset="0"/>
                        </a:rPr>
                        <a:t>Intercept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-0.1150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0.3310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0.1544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0.6453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-0.2536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-0.2176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2280213"/>
                  </a:ext>
                </a:extLst>
              </a:tr>
              <a:tr h="274320">
                <a:tc>
                  <a:txBody>
                    <a:bodyPr/>
                    <a:lstStyle/>
                    <a:p>
                      <a:pPr algn="ctr" fontAlgn="b"/>
                      <a:r>
                        <a:rPr lang="en-US" sz="1400" b="0" i="0" u="none" strike="noStrike" dirty="0">
                          <a:solidFill>
                            <a:srgbClr val="000000"/>
                          </a:solidFill>
                          <a:effectLst/>
                          <a:latin typeface="Roboto" panose="02000000000000000000" pitchFamily="2" charset="0"/>
                        </a:rPr>
                        <a:t>Density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dirty="0">
                          <a:solidFill>
                            <a:srgbClr val="000000"/>
                          </a:solidFill>
                          <a:effectLst/>
                          <a:latin typeface="Roboto" panose="02000000000000000000" pitchFamily="2" charset="0"/>
                        </a:rPr>
                        <a:t>-0.0107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-0.0784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-0.0385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-0.0360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9904075"/>
                  </a:ext>
                </a:extLst>
              </a:tr>
              <a:tr h="274320">
                <a:tc>
                  <a:txBody>
                    <a:bodyPr/>
                    <a:lstStyle/>
                    <a:p>
                      <a:pPr algn="ctr" fontAlgn="b"/>
                      <a:r>
                        <a:rPr lang="en-US" sz="1400" b="0" i="0" u="none" strike="noStrike" dirty="0">
                          <a:solidFill>
                            <a:srgbClr val="000000"/>
                          </a:solidFill>
                          <a:effectLst/>
                          <a:latin typeface="Roboto" panose="02000000000000000000" pitchFamily="2" charset="0"/>
                        </a:rPr>
                        <a:t>Speed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dirty="0">
                          <a:solidFill>
                            <a:srgbClr val="000000"/>
                          </a:solidFill>
                          <a:effectLst/>
                          <a:latin typeface="Roboto" panose="02000000000000000000" pitchFamily="2" charset="0"/>
                        </a:rPr>
                        <a:t>-0.0129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-0.0696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0.0142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-0.0345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-0.0461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4809252"/>
                  </a:ext>
                </a:extLst>
              </a:tr>
              <a:tr h="274320">
                <a:tc>
                  <a:txBody>
                    <a:bodyPr/>
                    <a:lstStyle/>
                    <a:p>
                      <a:pPr algn="ctr" fontAlgn="b"/>
                      <a:r>
                        <a:rPr lang="en-US" sz="1400" b="0" i="0" u="none" strike="noStrike" dirty="0">
                          <a:solidFill>
                            <a:srgbClr val="000000"/>
                          </a:solidFill>
                          <a:effectLst/>
                          <a:latin typeface="Roboto" panose="02000000000000000000" pitchFamily="2" charset="0"/>
                        </a:rPr>
                        <a:t>Small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dirty="0">
                          <a:solidFill>
                            <a:srgbClr val="000000"/>
                          </a:solidFill>
                          <a:effectLst/>
                          <a:latin typeface="Roboto" panose="02000000000000000000" pitchFamily="2" charset="0"/>
                        </a:rPr>
                        <a:t>-0.0089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-0.0070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-0.0753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348092"/>
                  </a:ext>
                </a:extLst>
              </a:tr>
              <a:tr h="274320">
                <a:tc>
                  <a:txBody>
                    <a:bodyPr/>
                    <a:lstStyle/>
                    <a:p>
                      <a:pPr algn="ctr" fontAlgn="b"/>
                      <a:r>
                        <a:rPr lang="en-US" sz="1400" b="0" i="0" u="none" strike="noStrike" dirty="0">
                          <a:solidFill>
                            <a:srgbClr val="000000"/>
                          </a:solidFill>
                          <a:effectLst/>
                          <a:latin typeface="Roboto" panose="02000000000000000000" pitchFamily="2" charset="0"/>
                        </a:rPr>
                        <a:t>Heavy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dirty="0">
                          <a:solidFill>
                            <a:srgbClr val="000000"/>
                          </a:solidFill>
                          <a:effectLst/>
                          <a:latin typeface="Roboto" panose="02000000000000000000" pitchFamily="2" charset="0"/>
                        </a:rPr>
                        <a:t>-0.0094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-0.0071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-0.0415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0.0079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0.0020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9899770"/>
                  </a:ext>
                </a:extLst>
              </a:tr>
              <a:tr h="274320">
                <a:tc>
                  <a:txBody>
                    <a:bodyPr/>
                    <a:lstStyle/>
                    <a:p>
                      <a:pPr algn="ctr" fontAlgn="b"/>
                      <a:r>
                        <a:rPr lang="en-US" sz="1400" b="0" i="0" u="none" strike="noStrike" dirty="0">
                          <a:solidFill>
                            <a:srgbClr val="000000"/>
                          </a:solidFill>
                          <a:effectLst/>
                          <a:latin typeface="Roboto" panose="02000000000000000000" pitchFamily="2" charset="0"/>
                        </a:rPr>
                        <a:t>CO2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0.1721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-0.0230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0.0601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Roboto" panose="02000000000000000000" pitchFamily="2" charset="0"/>
                        </a:rPr>
                        <a:t>-0.2013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-0.0486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804914"/>
                  </a:ext>
                </a:extLst>
              </a:tr>
              <a:tr h="274320">
                <a:tc>
                  <a:txBody>
                    <a:bodyPr/>
                    <a:lstStyle/>
                    <a:p>
                      <a:pPr algn="ctr" fontAlgn="b"/>
                      <a:r>
                        <a:rPr lang="en-US" sz="1400" b="0" i="0" u="none" strike="noStrike" dirty="0">
                          <a:solidFill>
                            <a:srgbClr val="000000"/>
                          </a:solidFill>
                          <a:effectLst/>
                          <a:latin typeface="Roboto" panose="02000000000000000000" pitchFamily="2" charset="0"/>
                        </a:rPr>
                        <a:t>PM2.5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a:solidFill>
                            <a:srgbClr val="000000"/>
                          </a:solidFill>
                          <a:effectLst/>
                          <a:latin typeface="Roboto" panose="02000000000000000000" pitchFamily="2" charset="0"/>
                        </a:rPr>
                        <a:t>0.1094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Roboto" panose="02000000000000000000" pitchFamily="2" charset="0"/>
                        </a:rPr>
                        <a:t>-0.0423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Roboto" panose="02000000000000000000" pitchFamily="2" charset="0"/>
                        </a:rPr>
                        <a:t>0.1419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0.0427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Roboto" panose="02000000000000000000" pitchFamily="2" charset="0"/>
                        </a:rPr>
                        <a:t>0.1569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598179601"/>
                  </a:ext>
                </a:extLst>
              </a:tr>
              <a:tr h="274320">
                <a:tc>
                  <a:txBody>
                    <a:bodyPr/>
                    <a:lstStyle/>
                    <a:p>
                      <a:pPr algn="ctr" fontAlgn="b"/>
                      <a:r>
                        <a:rPr lang="en-US" sz="1400" b="0" i="0" u="none" strike="noStrike" dirty="0">
                          <a:solidFill>
                            <a:srgbClr val="000000"/>
                          </a:solidFill>
                          <a:effectLst/>
                          <a:latin typeface="Roboto" panose="02000000000000000000" pitchFamily="2" charset="0"/>
                        </a:rPr>
                        <a:t>CO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1" i="0" u="none" strike="noStrike">
                          <a:solidFill>
                            <a:srgbClr val="000000"/>
                          </a:solidFill>
                          <a:effectLst/>
                          <a:latin typeface="Roboto" panose="02000000000000000000" pitchFamily="2" charset="0"/>
                        </a:rPr>
                        <a:t>0.2420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0.0547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0.2212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0.1767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521091"/>
                  </a:ext>
                </a:extLst>
              </a:tr>
              <a:tr h="274320">
                <a:tc>
                  <a:txBody>
                    <a:bodyPr/>
                    <a:lstStyle/>
                    <a:p>
                      <a:pPr algn="ctr" fontAlgn="b"/>
                      <a:r>
                        <a:rPr lang="en-US" sz="1400" b="0" i="0" u="none" strike="noStrike" dirty="0">
                          <a:solidFill>
                            <a:srgbClr val="000000"/>
                          </a:solidFill>
                          <a:effectLst/>
                          <a:latin typeface="Roboto" panose="02000000000000000000" pitchFamily="2" charset="0"/>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0.0505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0.0048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0.0677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0.2117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173576"/>
                  </a:ext>
                </a:extLst>
              </a:tr>
              <a:tr h="274320">
                <a:tc>
                  <a:txBody>
                    <a:bodyPr/>
                    <a:lstStyle/>
                    <a:p>
                      <a:pPr algn="ctr" fontAlgn="b"/>
                      <a:r>
                        <a:rPr lang="en-US" sz="1400" b="0" i="0" u="none" strike="noStrike" dirty="0">
                          <a:solidFill>
                            <a:srgbClr val="000000"/>
                          </a:solidFill>
                          <a:effectLst/>
                          <a:latin typeface="Roboto" panose="02000000000000000000" pitchFamily="2" charset="0"/>
                        </a:rPr>
                        <a:t>NO2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0.2715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0.0064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1" i="0" u="none" strike="noStrike" dirty="0">
                          <a:solidFill>
                            <a:srgbClr val="000000"/>
                          </a:solidFill>
                          <a:effectLst/>
                          <a:latin typeface="Roboto" panose="02000000000000000000" pitchFamily="2" charset="0"/>
                        </a:rPr>
                        <a:t>0.5517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0.0847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2377849"/>
                  </a:ext>
                </a:extLst>
              </a:tr>
              <a:tr h="274320">
                <a:tc>
                  <a:txBody>
                    <a:bodyPr/>
                    <a:lstStyle/>
                    <a:p>
                      <a:pPr algn="ctr" fontAlgn="b"/>
                      <a:r>
                        <a:rPr lang="en-US" sz="1400" b="0" i="0" u="none" strike="noStrike" dirty="0">
                          <a:solidFill>
                            <a:srgbClr val="000000"/>
                          </a:solidFill>
                          <a:effectLst/>
                          <a:latin typeface="Roboto" panose="02000000000000000000" pitchFamily="2" charset="0"/>
                        </a:rPr>
                        <a:t>O3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0.0474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-0.2868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0.0743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Roboto" panose="02000000000000000000" pitchFamily="2" charset="0"/>
                        </a:rPr>
                        <a:t>0.4555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1" i="0" u="none" strike="noStrike" dirty="0">
                          <a:solidFill>
                            <a:srgbClr val="000000"/>
                          </a:solidFill>
                          <a:effectLst/>
                          <a:latin typeface="Roboto" panose="02000000000000000000" pitchFamily="2" charset="0"/>
                        </a:rPr>
                        <a:t>0.2569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7126667"/>
                  </a:ext>
                </a:extLst>
              </a:tr>
              <a:tr h="274320">
                <a:tc>
                  <a:txBody>
                    <a:bodyPr/>
                    <a:lstStyle/>
                    <a:p>
                      <a:pPr algn="ctr" fontAlgn="b"/>
                      <a:r>
                        <a:rPr lang="en-US" sz="1400" b="0" i="0" u="none" strike="noStrike" dirty="0">
                          <a:solidFill>
                            <a:srgbClr val="000000"/>
                          </a:solidFill>
                          <a:effectLst/>
                          <a:latin typeface="Roboto" panose="02000000000000000000" pitchFamily="2" charset="0"/>
                        </a:rPr>
                        <a:t>RH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-0.1129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-0.0193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Roboto" panose="02000000000000000000" pitchFamily="2" charset="0"/>
                        </a:rPr>
                        <a:t>0.0752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0.1055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0.2820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3663857"/>
                  </a:ext>
                </a:extLst>
              </a:tr>
              <a:tr h="274320">
                <a:tc>
                  <a:txBody>
                    <a:bodyPr/>
                    <a:lstStyle/>
                    <a:p>
                      <a:pPr algn="ctr" fontAlgn="b"/>
                      <a:r>
                        <a:rPr lang="en-US" sz="1400" b="0" i="0" u="none" strike="noStrike" dirty="0">
                          <a:solidFill>
                            <a:srgbClr val="000000"/>
                          </a:solidFill>
                          <a:effectLst/>
                          <a:latin typeface="Roboto" panose="02000000000000000000" pitchFamily="2" charset="0"/>
                        </a:rPr>
                        <a:t>TEMP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0.2666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-0.1363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-0.0145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-0.5868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0.4327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latin typeface="Roboto" panose="02000000000000000000" pitchFamily="2" charset="0"/>
                        </a:rPr>
                        <a:t>0.2819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8528443"/>
                  </a:ext>
                </a:extLst>
              </a:tr>
              <a:tr h="274320">
                <a:tc>
                  <a:txBody>
                    <a:bodyPr/>
                    <a:lstStyle/>
                    <a:p>
                      <a:pPr algn="ctr" fontAlgn="b"/>
                      <a:r>
                        <a:rPr lang="en-US" sz="1400" b="0" i="0" u="none" strike="noStrike" dirty="0">
                          <a:solidFill>
                            <a:srgbClr val="000000"/>
                          </a:solidFill>
                          <a:effectLst/>
                          <a:latin typeface="Roboto" panose="02000000000000000000" pitchFamily="2" charset="0"/>
                        </a:rPr>
                        <a:t>WS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1" i="0" u="none" strike="noStrike" dirty="0">
                          <a:solidFill>
                            <a:srgbClr val="000000"/>
                          </a:solidFill>
                          <a:effectLst/>
                          <a:latin typeface="Roboto" panose="02000000000000000000" pitchFamily="2" charset="0"/>
                        </a:rPr>
                        <a:t>-0.0668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0.0420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-0.0378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9452477"/>
                  </a:ext>
                </a:extLst>
              </a:tr>
            </a:tbl>
          </a:graphicData>
        </a:graphic>
      </p:graphicFrame>
      <p:sp>
        <p:nvSpPr>
          <p:cNvPr id="8" name="Content Placeholder 7">
            <a:extLst>
              <a:ext uri="{FF2B5EF4-FFF2-40B4-BE49-F238E27FC236}">
                <a16:creationId xmlns:a16="http://schemas.microsoft.com/office/drawing/2014/main" id="{E748789C-BA2C-40F3-B258-D95C4D087F40}"/>
              </a:ext>
            </a:extLst>
          </p:cNvPr>
          <p:cNvSpPr>
            <a:spLocks noGrp="1"/>
          </p:cNvSpPr>
          <p:nvPr>
            <p:ph idx="1"/>
          </p:nvPr>
        </p:nvSpPr>
        <p:spPr>
          <a:xfrm>
            <a:off x="754602" y="4145872"/>
            <a:ext cx="10599198" cy="1821174"/>
          </a:xfrm>
        </p:spPr>
        <p:txBody>
          <a:bodyPr/>
          <a:lstStyle/>
          <a:p>
            <a:pPr marL="0" indent="0">
              <a:buNone/>
            </a:pPr>
            <a:r>
              <a:rPr lang="en-US" b="1" dirty="0"/>
              <a:t>Contributions</a:t>
            </a:r>
          </a:p>
          <a:p>
            <a:pPr>
              <a:buFont typeface="Courier New" panose="02070309020205020404" pitchFamily="49" charset="0"/>
              <a:buChar char="o"/>
            </a:pPr>
            <a:r>
              <a:rPr lang="en-US" dirty="0"/>
              <a:t>Speed-CO2: negative</a:t>
            </a:r>
          </a:p>
          <a:p>
            <a:pPr>
              <a:buFont typeface="Courier New" panose="02070309020205020404" pitchFamily="49" charset="0"/>
              <a:buChar char="o"/>
            </a:pPr>
            <a:r>
              <a:rPr lang="en-US" dirty="0"/>
              <a:t>Heavy-NO: negative</a:t>
            </a:r>
          </a:p>
          <a:p>
            <a:pPr>
              <a:buFont typeface="Courier New" panose="02070309020205020404" pitchFamily="49" charset="0"/>
              <a:buChar char="o"/>
            </a:pPr>
            <a:r>
              <a:rPr lang="en-US" dirty="0"/>
              <a:t>Small-PM2.5: negative</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463C32F-DBFC-4F56-95E1-54F36AEA2AD3}"/>
                  </a:ext>
                </a:extLst>
              </p:cNvPr>
              <p:cNvSpPr txBox="1"/>
              <p:nvPr/>
            </p:nvSpPr>
            <p:spPr>
              <a:xfrm>
                <a:off x="754601" y="1690688"/>
                <a:ext cx="4794143" cy="2329740"/>
              </a:xfrm>
              <a:prstGeom prst="rect">
                <a:avLst/>
              </a:prstGeom>
              <a:noFill/>
            </p:spPr>
            <p:txBody>
              <a:bodyPr wrap="square" rtlCol="0">
                <a:spAutoFit/>
              </a:bodyPr>
              <a:lstStyle/>
              <a:p>
                <a:r>
                  <a:rPr lang="en-US" dirty="0"/>
                  <a:t>The formula of MLR:</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oMath>
                  </m:oMathPara>
                </a14:m>
                <a:endParaRPr lang="en-US" dirty="0"/>
              </a:p>
              <a:p>
                <a:endParaRPr lang="en-US" dirty="0"/>
              </a:p>
              <a:p>
                <a:r>
                  <a:rPr lang="en-US" dirty="0"/>
                  <a:t>In which </a:t>
                </a:r>
              </a:p>
              <a:p>
                <a:r>
                  <a:rPr lang="en-US" dirty="0"/>
                  <a:t>x</a:t>
                </a:r>
                <a:r>
                  <a:rPr lang="en-US" baseline="-25000" dirty="0"/>
                  <a:t>i</a:t>
                </a:r>
                <a:r>
                  <a:rPr lang="en-US" dirty="0"/>
                  <a:t> = independent predictor variables,</a:t>
                </a:r>
              </a:p>
              <a:p>
                <a:r>
                  <a:rPr lang="en-US" dirty="0"/>
                  <a:t>y =  explanatory variable</a:t>
                </a:r>
              </a:p>
              <a:p>
                <a:r>
                  <a:rPr lang="en-US" dirty="0"/>
                  <a:t>β</a:t>
                </a:r>
                <a:r>
                  <a:rPr lang="en-US" baseline="-25000" dirty="0"/>
                  <a:t>i</a:t>
                </a:r>
                <a:r>
                  <a:rPr lang="en-US" dirty="0"/>
                  <a:t> = coefficient</a:t>
                </a:r>
              </a:p>
              <a:p>
                <a:endParaRPr lang="en-US" dirty="0"/>
              </a:p>
            </p:txBody>
          </p:sp>
        </mc:Choice>
        <mc:Fallback>
          <p:sp>
            <p:nvSpPr>
              <p:cNvPr id="11" name="TextBox 10">
                <a:extLst>
                  <a:ext uri="{FF2B5EF4-FFF2-40B4-BE49-F238E27FC236}">
                    <a16:creationId xmlns:a16="http://schemas.microsoft.com/office/drawing/2014/main" id="{3463C32F-DBFC-4F56-95E1-54F36AEA2AD3}"/>
                  </a:ext>
                </a:extLst>
              </p:cNvPr>
              <p:cNvSpPr txBox="1">
                <a:spLocks noRot="1" noChangeAspect="1" noMove="1" noResize="1" noEditPoints="1" noAdjustHandles="1" noChangeArrowheads="1" noChangeShapeType="1" noTextEdit="1"/>
              </p:cNvSpPr>
              <p:nvPr/>
            </p:nvSpPr>
            <p:spPr>
              <a:xfrm>
                <a:off x="754601" y="1690688"/>
                <a:ext cx="4794143" cy="2329740"/>
              </a:xfrm>
              <a:prstGeom prst="rect">
                <a:avLst/>
              </a:prstGeom>
              <a:blipFill>
                <a:blip r:embed="rId3"/>
                <a:stretch>
                  <a:fillRect l="-1145" t="-1044"/>
                </a:stretch>
              </a:blipFill>
            </p:spPr>
            <p:txBody>
              <a:bodyPr/>
              <a:lstStyle/>
              <a:p>
                <a:r>
                  <a:rPr lang="en-US">
                    <a:noFill/>
                  </a:rPr>
                  <a:t> </a:t>
                </a:r>
              </a:p>
            </p:txBody>
          </p:sp>
        </mc:Fallback>
      </mc:AlternateContent>
    </p:spTree>
    <p:extLst>
      <p:ext uri="{BB962C8B-B14F-4D97-AF65-F5344CB8AC3E}">
        <p14:creationId xmlns:p14="http://schemas.microsoft.com/office/powerpoint/2010/main" val="213947104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458B-B7B9-48E5-A167-6C629FA01811}"/>
              </a:ext>
            </a:extLst>
          </p:cNvPr>
          <p:cNvSpPr>
            <a:spLocks noGrp="1"/>
          </p:cNvSpPr>
          <p:nvPr>
            <p:ph type="title"/>
          </p:nvPr>
        </p:nvSpPr>
        <p:spPr/>
        <p:txBody>
          <a:bodyPr>
            <a:normAutofit/>
          </a:bodyPr>
          <a:lstStyle/>
          <a:p>
            <a:r>
              <a:rPr lang="en-US" dirty="0"/>
              <a:t>Prediction - Linear</a:t>
            </a:r>
          </a:p>
        </p:txBody>
      </p:sp>
      <p:pic>
        <p:nvPicPr>
          <p:cNvPr id="8" name="Content Placeholder 7" descr="Graphical user interface, chart, scatter chart&#10;&#10;Description automatically generated">
            <a:extLst>
              <a:ext uri="{FF2B5EF4-FFF2-40B4-BE49-F238E27FC236}">
                <a16:creationId xmlns:a16="http://schemas.microsoft.com/office/drawing/2014/main" id="{9A6AEF82-26F3-4036-9409-03B6A7545B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74179" y="0"/>
            <a:ext cx="6517821" cy="6858000"/>
          </a:xfrm>
        </p:spPr>
      </p:pic>
      <p:graphicFrame>
        <p:nvGraphicFramePr>
          <p:cNvPr id="3" name="Table 2">
            <a:extLst>
              <a:ext uri="{FF2B5EF4-FFF2-40B4-BE49-F238E27FC236}">
                <a16:creationId xmlns:a16="http://schemas.microsoft.com/office/drawing/2014/main" id="{9AAFAA79-849B-484B-9773-BF5C15F5A665}"/>
              </a:ext>
            </a:extLst>
          </p:cNvPr>
          <p:cNvGraphicFramePr>
            <a:graphicFrameLocks noGrp="1"/>
          </p:cNvGraphicFramePr>
          <p:nvPr>
            <p:extLst>
              <p:ext uri="{D42A27DB-BD31-4B8C-83A1-F6EECF244321}">
                <p14:modId xmlns:p14="http://schemas.microsoft.com/office/powerpoint/2010/main" val="1835850774"/>
              </p:ext>
            </p:extLst>
          </p:nvPr>
        </p:nvGraphicFramePr>
        <p:xfrm>
          <a:off x="931718" y="2477325"/>
          <a:ext cx="4114800" cy="1903349"/>
        </p:xfrm>
        <a:graphic>
          <a:graphicData uri="http://schemas.openxmlformats.org/drawingml/2006/table">
            <a:tbl>
              <a:tblPr firstRow="1" firstCol="1">
                <a:tableStyleId>{EB9631B5-78F2-41C9-869B-9F39066F8104}</a:tableStyleId>
              </a:tblPr>
              <a:tblGrid>
                <a:gridCol w="1028700">
                  <a:extLst>
                    <a:ext uri="{9D8B030D-6E8A-4147-A177-3AD203B41FA5}">
                      <a16:colId xmlns:a16="http://schemas.microsoft.com/office/drawing/2014/main" val="1238330032"/>
                    </a:ext>
                  </a:extLst>
                </a:gridCol>
                <a:gridCol w="1028700">
                  <a:extLst>
                    <a:ext uri="{9D8B030D-6E8A-4147-A177-3AD203B41FA5}">
                      <a16:colId xmlns:a16="http://schemas.microsoft.com/office/drawing/2014/main" val="1019911706"/>
                    </a:ext>
                  </a:extLst>
                </a:gridCol>
                <a:gridCol w="1028700">
                  <a:extLst>
                    <a:ext uri="{9D8B030D-6E8A-4147-A177-3AD203B41FA5}">
                      <a16:colId xmlns:a16="http://schemas.microsoft.com/office/drawing/2014/main" val="3386444125"/>
                    </a:ext>
                  </a:extLst>
                </a:gridCol>
                <a:gridCol w="1028700">
                  <a:extLst>
                    <a:ext uri="{9D8B030D-6E8A-4147-A177-3AD203B41FA5}">
                      <a16:colId xmlns:a16="http://schemas.microsoft.com/office/drawing/2014/main" val="3673691155"/>
                    </a:ext>
                  </a:extLst>
                </a:gridCol>
              </a:tblGrid>
              <a:tr h="195943">
                <a:tc>
                  <a:txBody>
                    <a:bodyPr/>
                    <a:lstStyle/>
                    <a:p>
                      <a:pPr algn="ctr" fontAlgn="b">
                        <a:lnSpc>
                          <a:spcPct val="150000"/>
                        </a:lnSpc>
                      </a:pPr>
                      <a:r>
                        <a:rPr lang="en-US" sz="1400" b="0" u="none" strike="noStrike">
                          <a:solidFill>
                            <a:srgbClr val="000000"/>
                          </a:solidFill>
                          <a:effectLst/>
                        </a:rPr>
                        <a:t>MLM</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Internal R^2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dirty="0">
                          <a:solidFill>
                            <a:srgbClr val="000000"/>
                          </a:solidFill>
                          <a:effectLst/>
                        </a:rPr>
                        <a:t>External R^2</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RMSE</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284869737"/>
                  </a:ext>
                </a:extLst>
              </a:tr>
              <a:tr h="195943">
                <a:tc>
                  <a:txBody>
                    <a:bodyPr/>
                    <a:lstStyle/>
                    <a:p>
                      <a:pPr algn="ctr" fontAlgn="b">
                        <a:lnSpc>
                          <a:spcPct val="150000"/>
                        </a:lnSpc>
                      </a:pPr>
                      <a:r>
                        <a:rPr lang="en-US" sz="1400" b="0" u="none" strike="noStrike">
                          <a:solidFill>
                            <a:srgbClr val="000000"/>
                          </a:solidFill>
                          <a:effectLst/>
                        </a:rPr>
                        <a:t>CO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0.2613</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0.2934</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0.3210</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4215083254"/>
                  </a:ext>
                </a:extLst>
              </a:tr>
              <a:tr h="195943">
                <a:tc>
                  <a:txBody>
                    <a:bodyPr/>
                    <a:lstStyle/>
                    <a:p>
                      <a:pPr algn="ctr" fontAlgn="b">
                        <a:lnSpc>
                          <a:spcPct val="150000"/>
                        </a:lnSpc>
                      </a:pPr>
                      <a:r>
                        <a:rPr lang="en-US" sz="1400" b="0" u="none" strike="noStrike" dirty="0">
                          <a:solidFill>
                            <a:srgbClr val="000000"/>
                          </a:solidFill>
                          <a:effectLst/>
                        </a:rPr>
                        <a:t>CO2</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dirty="0">
                          <a:solidFill>
                            <a:srgbClr val="000000"/>
                          </a:solidFill>
                          <a:effectLst/>
                        </a:rPr>
                        <a:t>0.1642</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0.1625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97.8573</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762919454"/>
                  </a:ext>
                </a:extLst>
              </a:tr>
              <a:tr h="195943">
                <a:tc>
                  <a:txBody>
                    <a:bodyPr/>
                    <a:lstStyle/>
                    <a:p>
                      <a:pPr algn="ctr" fontAlgn="b">
                        <a:lnSpc>
                          <a:spcPct val="150000"/>
                        </a:lnSpc>
                      </a:pPr>
                      <a:r>
                        <a:rPr lang="en-US" sz="1400" b="0" u="none" strike="noStrike">
                          <a:solidFill>
                            <a:srgbClr val="000000"/>
                          </a:solidFill>
                          <a:effectLst/>
                        </a:rPr>
                        <a:t>NO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0.0861</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dirty="0">
                          <a:solidFill>
                            <a:srgbClr val="000000"/>
                          </a:solidFill>
                          <a:effectLst/>
                        </a:rPr>
                        <a:t>0.0829</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6.0502</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698747544"/>
                  </a:ext>
                </a:extLst>
              </a:tr>
              <a:tr h="195943">
                <a:tc>
                  <a:txBody>
                    <a:bodyPr/>
                    <a:lstStyle/>
                    <a:p>
                      <a:pPr algn="ctr" fontAlgn="b">
                        <a:lnSpc>
                          <a:spcPct val="150000"/>
                        </a:lnSpc>
                      </a:pPr>
                      <a:r>
                        <a:rPr lang="en-US" sz="1400" b="1" u="none" strike="noStrike" dirty="0">
                          <a:solidFill>
                            <a:srgbClr val="000000"/>
                          </a:solidFill>
                          <a:effectLst/>
                        </a:rPr>
                        <a:t>NO2</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1" u="none" strike="noStrike" dirty="0">
                          <a:solidFill>
                            <a:srgbClr val="000000"/>
                          </a:solidFill>
                          <a:effectLst/>
                        </a:rPr>
                        <a:t>0.7142</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1" u="none" strike="noStrike" dirty="0">
                          <a:solidFill>
                            <a:srgbClr val="000000"/>
                          </a:solidFill>
                          <a:effectLst/>
                        </a:rPr>
                        <a:t>0.7160</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1" u="none" strike="noStrike" dirty="0">
                          <a:solidFill>
                            <a:srgbClr val="000000"/>
                          </a:solidFill>
                          <a:effectLst/>
                        </a:rPr>
                        <a:t>8.8131</a:t>
                      </a:r>
                      <a:endParaRPr lang="en-US" sz="1400" b="1"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3733165956"/>
                  </a:ext>
                </a:extLst>
              </a:tr>
              <a:tr h="195943">
                <a:tc>
                  <a:txBody>
                    <a:bodyPr/>
                    <a:lstStyle/>
                    <a:p>
                      <a:pPr algn="ctr" fontAlgn="b">
                        <a:lnSpc>
                          <a:spcPct val="150000"/>
                        </a:lnSpc>
                      </a:pPr>
                      <a:r>
                        <a:rPr lang="en-US" sz="1400" b="1" u="none" strike="noStrike" dirty="0">
                          <a:solidFill>
                            <a:srgbClr val="000000"/>
                          </a:solidFill>
                          <a:effectLst/>
                        </a:rPr>
                        <a:t>O3</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1" u="none" strike="noStrike" dirty="0">
                          <a:solidFill>
                            <a:srgbClr val="000000"/>
                          </a:solidFill>
                          <a:effectLst/>
                        </a:rPr>
                        <a:t>0.5107</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1" u="none" strike="noStrike" dirty="0">
                          <a:solidFill>
                            <a:srgbClr val="000000"/>
                          </a:solidFill>
                          <a:effectLst/>
                        </a:rPr>
                        <a:t>0.4876</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1" u="none" strike="noStrike" dirty="0">
                          <a:solidFill>
                            <a:srgbClr val="000000"/>
                          </a:solidFill>
                          <a:effectLst/>
                        </a:rPr>
                        <a:t>23.7546</a:t>
                      </a:r>
                      <a:endParaRPr lang="en-US" sz="1400" b="1"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4044041398"/>
                  </a:ext>
                </a:extLst>
              </a:tr>
              <a:tr h="195943">
                <a:tc>
                  <a:txBody>
                    <a:bodyPr/>
                    <a:lstStyle/>
                    <a:p>
                      <a:pPr algn="ctr" fontAlgn="b">
                        <a:lnSpc>
                          <a:spcPct val="150000"/>
                        </a:lnSpc>
                      </a:pPr>
                      <a:r>
                        <a:rPr lang="en-US" sz="1400" b="0" u="none" strike="noStrike">
                          <a:solidFill>
                            <a:srgbClr val="000000"/>
                          </a:solidFill>
                          <a:effectLst/>
                        </a:rPr>
                        <a:t>PM2.5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dirty="0">
                          <a:solidFill>
                            <a:srgbClr val="000000"/>
                          </a:solidFill>
                          <a:effectLst/>
                        </a:rPr>
                        <a:t>0.3639</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a:solidFill>
                            <a:srgbClr val="000000"/>
                          </a:solidFill>
                          <a:effectLst/>
                        </a:rPr>
                        <a:t>0.3795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lnSpc>
                          <a:spcPct val="150000"/>
                        </a:lnSpc>
                      </a:pPr>
                      <a:r>
                        <a:rPr lang="en-US" sz="1400" b="0" u="none" strike="noStrike" dirty="0">
                          <a:solidFill>
                            <a:srgbClr val="000000"/>
                          </a:solidFill>
                          <a:effectLst/>
                        </a:rPr>
                        <a:t>4.8666</a:t>
                      </a:r>
                      <a:endParaRPr lang="en-US" sz="1400" b="0"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1619215274"/>
                  </a:ext>
                </a:extLst>
              </a:tr>
            </a:tbl>
          </a:graphicData>
        </a:graphic>
      </p:graphicFrame>
      <p:sp>
        <p:nvSpPr>
          <p:cNvPr id="5" name="TextBox 4">
            <a:extLst>
              <a:ext uri="{FF2B5EF4-FFF2-40B4-BE49-F238E27FC236}">
                <a16:creationId xmlns:a16="http://schemas.microsoft.com/office/drawing/2014/main" id="{56915660-F86A-4CAC-B05C-BA1CF8391B20}"/>
              </a:ext>
            </a:extLst>
          </p:cNvPr>
          <p:cNvSpPr txBox="1"/>
          <p:nvPr/>
        </p:nvSpPr>
        <p:spPr>
          <a:xfrm>
            <a:off x="807738" y="4616256"/>
            <a:ext cx="4114800" cy="646331"/>
          </a:xfrm>
          <a:prstGeom prst="rect">
            <a:avLst/>
          </a:prstGeom>
          <a:noFill/>
        </p:spPr>
        <p:txBody>
          <a:bodyPr wrap="square" rtlCol="0">
            <a:spAutoFit/>
          </a:bodyPr>
          <a:lstStyle/>
          <a:p>
            <a:r>
              <a:rPr lang="en-US" dirty="0"/>
              <a:t>NO2 and O3 models </a:t>
            </a:r>
            <a:r>
              <a:rPr lang="en-US" altLang="zh-CN" dirty="0"/>
              <a:t>have the best predictions among all models.</a:t>
            </a:r>
            <a:endParaRPr lang="en-US" dirty="0"/>
          </a:p>
        </p:txBody>
      </p:sp>
    </p:spTree>
    <p:extLst>
      <p:ext uri="{BB962C8B-B14F-4D97-AF65-F5344CB8AC3E}">
        <p14:creationId xmlns:p14="http://schemas.microsoft.com/office/powerpoint/2010/main" val="30677161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C8B6-820C-43DB-A630-BD16AF425C77}"/>
              </a:ext>
            </a:extLst>
          </p:cNvPr>
          <p:cNvSpPr>
            <a:spLocks noGrp="1"/>
          </p:cNvSpPr>
          <p:nvPr>
            <p:ph type="title"/>
          </p:nvPr>
        </p:nvSpPr>
        <p:spPr/>
        <p:txBody>
          <a:bodyPr>
            <a:normAutofit/>
          </a:bodyPr>
          <a:lstStyle/>
          <a:p>
            <a:r>
              <a:rPr lang="en-US" dirty="0"/>
              <a:t>Stepwise Regression Model</a:t>
            </a:r>
          </a:p>
        </p:txBody>
      </p:sp>
      <p:sp>
        <p:nvSpPr>
          <p:cNvPr id="3" name="Content Placeholder 2">
            <a:extLst>
              <a:ext uri="{FF2B5EF4-FFF2-40B4-BE49-F238E27FC236}">
                <a16:creationId xmlns:a16="http://schemas.microsoft.com/office/drawing/2014/main" id="{1486ECAF-3D4D-4751-B6FA-64DADE37BC34}"/>
              </a:ext>
            </a:extLst>
          </p:cNvPr>
          <p:cNvSpPr>
            <a:spLocks noGrp="1"/>
          </p:cNvSpPr>
          <p:nvPr>
            <p:ph idx="1"/>
          </p:nvPr>
        </p:nvSpPr>
        <p:spPr>
          <a:xfrm>
            <a:off x="838200" y="1690689"/>
            <a:ext cx="4950040" cy="4276358"/>
          </a:xfrm>
        </p:spPr>
        <p:txBody>
          <a:bodyPr/>
          <a:lstStyle/>
          <a:p>
            <a:pPr marL="0" indent="0">
              <a:buNone/>
            </a:pPr>
            <a:r>
              <a:rPr lang="en-US" dirty="0"/>
              <a:t>Three strategies of stepwise regression:</a:t>
            </a:r>
          </a:p>
          <a:p>
            <a:pPr>
              <a:buFont typeface="Courier New" panose="02070309020205020404" pitchFamily="49" charset="0"/>
              <a:buChar char="o"/>
            </a:pPr>
            <a:r>
              <a:rPr lang="en-US" dirty="0"/>
              <a:t>Forward selection</a:t>
            </a:r>
          </a:p>
          <a:p>
            <a:pPr>
              <a:buFont typeface="Courier New" panose="02070309020205020404" pitchFamily="49" charset="0"/>
              <a:buChar char="o"/>
            </a:pPr>
            <a:r>
              <a:rPr lang="en-US" b="1" dirty="0"/>
              <a:t>Backward selection</a:t>
            </a:r>
          </a:p>
          <a:p>
            <a:pPr>
              <a:buFont typeface="Courier New" panose="02070309020205020404" pitchFamily="49" charset="0"/>
              <a:buChar char="o"/>
            </a:pPr>
            <a:r>
              <a:rPr lang="en-US" dirty="0"/>
              <a:t>Stepwise selection</a:t>
            </a:r>
          </a:p>
          <a:p>
            <a:pPr>
              <a:buFont typeface="Courier New" panose="02070309020205020404" pitchFamily="49" charset="0"/>
              <a:buChar char="o"/>
            </a:pPr>
            <a:endParaRPr lang="en-US" dirty="0"/>
          </a:p>
          <a:p>
            <a:pPr marL="0" indent="0">
              <a:buNone/>
            </a:pPr>
            <a:r>
              <a:rPr lang="en-US" b="1" dirty="0"/>
              <a:t>Contributions</a:t>
            </a:r>
          </a:p>
          <a:p>
            <a:pPr>
              <a:buFont typeface="Courier New" panose="02070309020205020404" pitchFamily="49" charset="0"/>
              <a:buChar char="o"/>
            </a:pPr>
            <a:r>
              <a:rPr lang="en-US" altLang="zh-CN" dirty="0"/>
              <a:t>Density-CO2: negative</a:t>
            </a:r>
          </a:p>
          <a:p>
            <a:pPr>
              <a:buFont typeface="Courier New" panose="02070309020205020404" pitchFamily="49" charset="0"/>
              <a:buChar char="o"/>
            </a:pPr>
            <a:r>
              <a:rPr lang="en-US" dirty="0"/>
              <a:t>Speed-CO2/PM2.5: negative</a:t>
            </a:r>
          </a:p>
          <a:p>
            <a:pPr>
              <a:buFont typeface="Courier New" panose="02070309020205020404" pitchFamily="49" charset="0"/>
              <a:buChar char="o"/>
            </a:pPr>
            <a:r>
              <a:rPr lang="en-US" dirty="0"/>
              <a:t>Small-PM2.5: negative</a:t>
            </a:r>
          </a:p>
          <a:p>
            <a:pPr>
              <a:buFont typeface="Courier New" panose="02070309020205020404" pitchFamily="49" charset="0"/>
              <a:buChar char="o"/>
            </a:pPr>
            <a:r>
              <a:rPr lang="en-US" dirty="0"/>
              <a:t>Heavy-NO/NO2/O3</a:t>
            </a:r>
          </a:p>
          <a:p>
            <a:pPr marL="0" indent="0">
              <a:buNone/>
            </a:pPr>
            <a:endParaRPr lang="en-US" dirty="0"/>
          </a:p>
          <a:p>
            <a:pPr marL="0" indent="0">
              <a:buNone/>
            </a:pPr>
            <a:endParaRPr lang="en-US" dirty="0"/>
          </a:p>
          <a:p>
            <a:pPr marL="0" indent="0">
              <a:buNone/>
            </a:pPr>
            <a:endParaRPr lang="en-US" dirty="0"/>
          </a:p>
        </p:txBody>
      </p:sp>
      <p:graphicFrame>
        <p:nvGraphicFramePr>
          <p:cNvPr id="9" name="Table 8">
            <a:extLst>
              <a:ext uri="{FF2B5EF4-FFF2-40B4-BE49-F238E27FC236}">
                <a16:creationId xmlns:a16="http://schemas.microsoft.com/office/drawing/2014/main" id="{CD5562BB-463F-45B9-AE3A-E590969FDA05}"/>
              </a:ext>
            </a:extLst>
          </p:cNvPr>
          <p:cNvGraphicFramePr>
            <a:graphicFrameLocks noGrp="1"/>
          </p:cNvGraphicFramePr>
          <p:nvPr>
            <p:extLst>
              <p:ext uri="{D42A27DB-BD31-4B8C-83A1-F6EECF244321}">
                <p14:modId xmlns:p14="http://schemas.microsoft.com/office/powerpoint/2010/main" val="3411822783"/>
              </p:ext>
            </p:extLst>
          </p:nvPr>
        </p:nvGraphicFramePr>
        <p:xfrm>
          <a:off x="5788241" y="1690688"/>
          <a:ext cx="5565560" cy="4114800"/>
        </p:xfrm>
        <a:graphic>
          <a:graphicData uri="http://schemas.openxmlformats.org/drawingml/2006/table">
            <a:tbl>
              <a:tblPr bandCol="1"/>
              <a:tblGrid>
                <a:gridCol w="795080">
                  <a:extLst>
                    <a:ext uri="{9D8B030D-6E8A-4147-A177-3AD203B41FA5}">
                      <a16:colId xmlns:a16="http://schemas.microsoft.com/office/drawing/2014/main" val="3202691363"/>
                    </a:ext>
                  </a:extLst>
                </a:gridCol>
                <a:gridCol w="795080">
                  <a:extLst>
                    <a:ext uri="{9D8B030D-6E8A-4147-A177-3AD203B41FA5}">
                      <a16:colId xmlns:a16="http://schemas.microsoft.com/office/drawing/2014/main" val="2798739394"/>
                    </a:ext>
                  </a:extLst>
                </a:gridCol>
                <a:gridCol w="795080">
                  <a:extLst>
                    <a:ext uri="{9D8B030D-6E8A-4147-A177-3AD203B41FA5}">
                      <a16:colId xmlns:a16="http://schemas.microsoft.com/office/drawing/2014/main" val="1340068400"/>
                    </a:ext>
                  </a:extLst>
                </a:gridCol>
                <a:gridCol w="795080">
                  <a:extLst>
                    <a:ext uri="{9D8B030D-6E8A-4147-A177-3AD203B41FA5}">
                      <a16:colId xmlns:a16="http://schemas.microsoft.com/office/drawing/2014/main" val="2808928347"/>
                    </a:ext>
                  </a:extLst>
                </a:gridCol>
                <a:gridCol w="795080">
                  <a:extLst>
                    <a:ext uri="{9D8B030D-6E8A-4147-A177-3AD203B41FA5}">
                      <a16:colId xmlns:a16="http://schemas.microsoft.com/office/drawing/2014/main" val="3734754569"/>
                    </a:ext>
                  </a:extLst>
                </a:gridCol>
                <a:gridCol w="795080">
                  <a:extLst>
                    <a:ext uri="{9D8B030D-6E8A-4147-A177-3AD203B41FA5}">
                      <a16:colId xmlns:a16="http://schemas.microsoft.com/office/drawing/2014/main" val="3189411083"/>
                    </a:ext>
                  </a:extLst>
                </a:gridCol>
                <a:gridCol w="795080">
                  <a:extLst>
                    <a:ext uri="{9D8B030D-6E8A-4147-A177-3AD203B41FA5}">
                      <a16:colId xmlns:a16="http://schemas.microsoft.com/office/drawing/2014/main" val="3317791620"/>
                    </a:ext>
                  </a:extLst>
                </a:gridCol>
              </a:tblGrid>
              <a:tr h="274320">
                <a:tc>
                  <a:txBody>
                    <a:bodyPr/>
                    <a:lstStyle/>
                    <a:p>
                      <a:pPr algn="ctr" fontAlgn="b"/>
                      <a:endParaRPr lang="en-US" sz="1400" b="1" i="0" u="none" strike="noStrike" dirty="0">
                        <a:solidFill>
                          <a:srgbClr val="000000"/>
                        </a:solidFill>
                        <a:effectLst/>
                        <a:latin typeface="Roboto" panose="02000000000000000000"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CO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CO2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NO2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O3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PM2.5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extLst>
                  <a:ext uri="{0D108BD9-81ED-4DB2-BD59-A6C34878D82A}">
                    <a16:rowId xmlns:a16="http://schemas.microsoft.com/office/drawing/2014/main" val="2380664795"/>
                  </a:ext>
                </a:extLst>
              </a:tr>
              <a:tr h="274320">
                <a:tc>
                  <a:txBody>
                    <a:bodyPr/>
                    <a:lstStyle/>
                    <a:p>
                      <a:pPr algn="ctr" fontAlgn="b"/>
                      <a:r>
                        <a:rPr lang="en-US" sz="1400" b="0" i="0" u="none" strike="noStrike">
                          <a:solidFill>
                            <a:srgbClr val="000000"/>
                          </a:solidFill>
                          <a:effectLst/>
                          <a:latin typeface="Roboto" panose="02000000000000000000" pitchFamily="2" charset="0"/>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dirty="0">
                          <a:solidFill>
                            <a:srgbClr val="000000"/>
                          </a:solidFill>
                          <a:effectLst/>
                          <a:latin typeface="Roboto" panose="02000000000000000000" pitchFamily="2" charset="0"/>
                        </a:rPr>
                        <a:t>-0.1412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0.3136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0.1379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0.6731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-0.2902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-0.2618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2280213"/>
                  </a:ext>
                </a:extLst>
              </a:tr>
              <a:tr h="274320">
                <a:tc>
                  <a:txBody>
                    <a:bodyPr/>
                    <a:lstStyle/>
                    <a:p>
                      <a:pPr algn="ctr" fontAlgn="b"/>
                      <a:r>
                        <a:rPr lang="en-US" sz="1400" b="0" i="0" u="none" strike="noStrike">
                          <a:solidFill>
                            <a:srgbClr val="000000"/>
                          </a:solidFill>
                          <a:effectLst/>
                          <a:latin typeface="Roboto" panose="02000000000000000000" pitchFamily="2" charset="0"/>
                        </a:rPr>
                        <a:t>Density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-0.0742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9904075"/>
                  </a:ext>
                </a:extLst>
              </a:tr>
              <a:tr h="274320">
                <a:tc>
                  <a:txBody>
                    <a:bodyPr/>
                    <a:lstStyle/>
                    <a:p>
                      <a:pPr algn="ctr" fontAlgn="b"/>
                      <a:r>
                        <a:rPr lang="en-US" sz="1400" b="0" i="0" u="none" strike="noStrike">
                          <a:solidFill>
                            <a:srgbClr val="000000"/>
                          </a:solidFill>
                          <a:effectLst/>
                          <a:latin typeface="Roboto" panose="02000000000000000000" pitchFamily="2" charset="0"/>
                        </a:rPr>
                        <a:t>Speed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-0.0653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highlight>
                            <a:srgbClr val="6CBF4D"/>
                          </a:highlight>
                          <a:latin typeface="Roboto" panose="02000000000000000000" pitchFamily="2" charset="0"/>
                        </a:rPr>
                        <a:t>-0.0227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4809252"/>
                  </a:ext>
                </a:extLst>
              </a:tr>
              <a:tr h="274320">
                <a:tc>
                  <a:txBody>
                    <a:bodyPr/>
                    <a:lstStyle/>
                    <a:p>
                      <a:pPr algn="ctr" fontAlgn="b"/>
                      <a:r>
                        <a:rPr lang="en-US" sz="1400" b="0" i="0" u="none" strike="noStrike">
                          <a:solidFill>
                            <a:srgbClr val="000000"/>
                          </a:solidFill>
                          <a:effectLst/>
                          <a:latin typeface="Roboto" panose="02000000000000000000" pitchFamily="2" charset="0"/>
                        </a:rPr>
                        <a:t>Small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highlight>
                            <a:srgbClr val="6CBF4D"/>
                          </a:highlight>
                          <a:latin typeface="Roboto" panose="02000000000000000000" pitchFamily="2" charset="0"/>
                        </a:rPr>
                        <a:t>-0.0658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348092"/>
                  </a:ext>
                </a:extLst>
              </a:tr>
              <a:tr h="274320">
                <a:tc>
                  <a:txBody>
                    <a:bodyPr/>
                    <a:lstStyle/>
                    <a:p>
                      <a:pPr algn="ctr" fontAlgn="b"/>
                      <a:r>
                        <a:rPr lang="en-US" sz="1400" b="0" i="0" u="none" strike="noStrike" dirty="0">
                          <a:solidFill>
                            <a:srgbClr val="000000"/>
                          </a:solidFill>
                          <a:effectLst/>
                          <a:latin typeface="Roboto" panose="02000000000000000000" pitchFamily="2" charset="0"/>
                        </a:rPr>
                        <a:t>Heavy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dirty="0">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0.0455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9899770"/>
                  </a:ext>
                </a:extLst>
              </a:tr>
              <a:tr h="274320">
                <a:tc>
                  <a:txBody>
                    <a:bodyPr/>
                    <a:lstStyle/>
                    <a:p>
                      <a:pPr algn="ctr" fontAlgn="b"/>
                      <a:r>
                        <a:rPr lang="en-US" sz="1400" b="0" i="0" u="none" strike="noStrike">
                          <a:solidFill>
                            <a:srgbClr val="000000"/>
                          </a:solidFill>
                          <a:effectLst/>
                          <a:latin typeface="Roboto" panose="02000000000000000000" pitchFamily="2" charset="0"/>
                        </a:rPr>
                        <a:t>CO2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0.1711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-0.0324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-0.0549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804914"/>
                  </a:ext>
                </a:extLst>
              </a:tr>
              <a:tr h="274320">
                <a:tc>
                  <a:txBody>
                    <a:bodyPr/>
                    <a:lstStyle/>
                    <a:p>
                      <a:pPr algn="ctr" fontAlgn="b"/>
                      <a:r>
                        <a:rPr lang="en-US" sz="1400" b="0" i="0" u="none" strike="noStrike">
                          <a:solidFill>
                            <a:srgbClr val="000000"/>
                          </a:solidFill>
                          <a:effectLst/>
                          <a:latin typeface="Roboto" panose="02000000000000000000" pitchFamily="2" charset="0"/>
                        </a:rPr>
                        <a:t>PM2.5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0.1037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0.1585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598179601"/>
                  </a:ext>
                </a:extLst>
              </a:tr>
              <a:tr h="274320">
                <a:tc>
                  <a:txBody>
                    <a:bodyPr/>
                    <a:lstStyle/>
                    <a:p>
                      <a:pPr algn="ctr" fontAlgn="b"/>
                      <a:r>
                        <a:rPr lang="en-US" sz="1400" b="0" i="0" u="none" strike="noStrike">
                          <a:solidFill>
                            <a:srgbClr val="000000"/>
                          </a:solidFill>
                          <a:effectLst/>
                          <a:latin typeface="Roboto" panose="02000000000000000000" pitchFamily="2" charset="0"/>
                        </a:rPr>
                        <a:t>CO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0.2297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0.0569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0.2292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0.0426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0.1634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521091"/>
                  </a:ext>
                </a:extLst>
              </a:tr>
              <a:tr h="274320">
                <a:tc>
                  <a:txBody>
                    <a:bodyPr/>
                    <a:lstStyle/>
                    <a:p>
                      <a:pPr algn="ctr" fontAlgn="b"/>
                      <a:r>
                        <a:rPr lang="en-US" sz="1400" b="0" i="0" u="none" strike="noStrike">
                          <a:solidFill>
                            <a:srgbClr val="000000"/>
                          </a:solidFill>
                          <a:effectLst/>
                          <a:latin typeface="Roboto" panose="02000000000000000000" pitchFamily="2" charset="0"/>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0.0511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0.0645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0.1951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173576"/>
                  </a:ext>
                </a:extLst>
              </a:tr>
              <a:tr h="274320">
                <a:tc>
                  <a:txBody>
                    <a:bodyPr/>
                    <a:lstStyle/>
                    <a:p>
                      <a:pPr algn="ctr" fontAlgn="b"/>
                      <a:r>
                        <a:rPr lang="en-US" sz="1400" b="0" i="0" u="none" strike="noStrike">
                          <a:solidFill>
                            <a:srgbClr val="000000"/>
                          </a:solidFill>
                          <a:effectLst/>
                          <a:latin typeface="Roboto" panose="02000000000000000000" pitchFamily="2" charset="0"/>
                        </a:rPr>
                        <a:t>NO2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0.2908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0.0528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0.1039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2377849"/>
                  </a:ext>
                </a:extLst>
              </a:tr>
              <a:tr h="274320">
                <a:tc>
                  <a:txBody>
                    <a:bodyPr/>
                    <a:lstStyle/>
                    <a:p>
                      <a:pPr algn="ctr" fontAlgn="b"/>
                      <a:r>
                        <a:rPr lang="en-US" sz="1400" b="0" i="0" u="none" strike="noStrike">
                          <a:solidFill>
                            <a:srgbClr val="000000"/>
                          </a:solidFill>
                          <a:effectLst/>
                          <a:latin typeface="Roboto" panose="02000000000000000000" pitchFamily="2" charset="0"/>
                        </a:rPr>
                        <a:t>O3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-0.2966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0.0762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0.4588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0.2739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7126667"/>
                  </a:ext>
                </a:extLst>
              </a:tr>
              <a:tr h="274320">
                <a:tc>
                  <a:txBody>
                    <a:bodyPr/>
                    <a:lstStyle/>
                    <a:p>
                      <a:pPr algn="ctr" fontAlgn="b"/>
                      <a:r>
                        <a:rPr lang="en-US" sz="1400" b="0" i="0" u="none" strike="noStrike">
                          <a:solidFill>
                            <a:srgbClr val="000000"/>
                          </a:solidFill>
                          <a:effectLst/>
                          <a:latin typeface="Roboto" panose="02000000000000000000" pitchFamily="2" charset="0"/>
                        </a:rPr>
                        <a:t>RH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-0.1249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-0.0195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0.0629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0.1140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0.2832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3663857"/>
                  </a:ext>
                </a:extLst>
              </a:tr>
              <a:tr h="274320">
                <a:tc>
                  <a:txBody>
                    <a:bodyPr/>
                    <a:lstStyle/>
                    <a:p>
                      <a:pPr algn="ctr" fontAlgn="b"/>
                      <a:r>
                        <a:rPr lang="en-US" sz="1400" b="0" i="0" u="none" strike="noStrike">
                          <a:solidFill>
                            <a:srgbClr val="000000"/>
                          </a:solidFill>
                          <a:effectLst/>
                          <a:latin typeface="Roboto" panose="02000000000000000000" pitchFamily="2" charset="0"/>
                        </a:rPr>
                        <a:t>TEMP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0.2710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-0.1268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-0.5835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0.4096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0.2795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8528443"/>
                  </a:ext>
                </a:extLst>
              </a:tr>
              <a:tr h="274320">
                <a:tc>
                  <a:txBody>
                    <a:bodyPr/>
                    <a:lstStyle/>
                    <a:p>
                      <a:pPr algn="ctr" fontAlgn="b"/>
                      <a:r>
                        <a:rPr lang="en-US" sz="1400" b="0" i="0" u="none" strike="noStrike">
                          <a:solidFill>
                            <a:srgbClr val="000000"/>
                          </a:solidFill>
                          <a:effectLst/>
                          <a:latin typeface="Roboto" panose="02000000000000000000" pitchFamily="2" charset="0"/>
                        </a:rPr>
                        <a:t>WS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-0.0723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0.0429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9452477"/>
                  </a:ext>
                </a:extLst>
              </a:tr>
            </a:tbl>
          </a:graphicData>
        </a:graphic>
      </p:graphicFrame>
    </p:spTree>
    <p:extLst>
      <p:ext uri="{BB962C8B-B14F-4D97-AF65-F5344CB8AC3E}">
        <p14:creationId xmlns:p14="http://schemas.microsoft.com/office/powerpoint/2010/main" val="298550923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458B-B7B9-48E5-A167-6C629FA01811}"/>
              </a:ext>
            </a:extLst>
          </p:cNvPr>
          <p:cNvSpPr>
            <a:spLocks noGrp="1"/>
          </p:cNvSpPr>
          <p:nvPr>
            <p:ph type="title"/>
          </p:nvPr>
        </p:nvSpPr>
        <p:spPr>
          <a:xfrm>
            <a:off x="399495" y="365125"/>
            <a:ext cx="10954305" cy="1325563"/>
          </a:xfrm>
        </p:spPr>
        <p:txBody>
          <a:bodyPr>
            <a:normAutofit/>
          </a:bodyPr>
          <a:lstStyle/>
          <a:p>
            <a:r>
              <a:rPr lang="en-US" dirty="0"/>
              <a:t>Prediction - Stepwise</a:t>
            </a:r>
          </a:p>
        </p:txBody>
      </p:sp>
      <p:pic>
        <p:nvPicPr>
          <p:cNvPr id="8" name="Content Placeholder 7">
            <a:extLst>
              <a:ext uri="{FF2B5EF4-FFF2-40B4-BE49-F238E27FC236}">
                <a16:creationId xmlns:a16="http://schemas.microsoft.com/office/drawing/2014/main" id="{9A6AEF82-26F3-4036-9409-03B6A7545B5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696275" y="0"/>
            <a:ext cx="6473628" cy="6858000"/>
          </a:xfrm>
        </p:spPr>
      </p:pic>
      <p:graphicFrame>
        <p:nvGraphicFramePr>
          <p:cNvPr id="3" name="Table 2">
            <a:extLst>
              <a:ext uri="{FF2B5EF4-FFF2-40B4-BE49-F238E27FC236}">
                <a16:creationId xmlns:a16="http://schemas.microsoft.com/office/drawing/2014/main" id="{68AA07DE-FC7F-4811-95BF-9D7D29637D26}"/>
              </a:ext>
            </a:extLst>
          </p:cNvPr>
          <p:cNvGraphicFramePr>
            <a:graphicFrameLocks noGrp="1"/>
          </p:cNvGraphicFramePr>
          <p:nvPr>
            <p:extLst>
              <p:ext uri="{D42A27DB-BD31-4B8C-83A1-F6EECF244321}">
                <p14:modId xmlns:p14="http://schemas.microsoft.com/office/powerpoint/2010/main" val="2599512322"/>
              </p:ext>
            </p:extLst>
          </p:nvPr>
        </p:nvGraphicFramePr>
        <p:xfrm>
          <a:off x="807738" y="2448496"/>
          <a:ext cx="4114800" cy="1961007"/>
        </p:xfrm>
        <a:graphic>
          <a:graphicData uri="http://schemas.openxmlformats.org/drawingml/2006/table">
            <a:tbl>
              <a:tblPr firstRow="1" firstCol="1">
                <a:tableStyleId>{EB9631B5-78F2-41C9-869B-9F39066F8104}</a:tableStyleId>
              </a:tblPr>
              <a:tblGrid>
                <a:gridCol w="1028700">
                  <a:extLst>
                    <a:ext uri="{9D8B030D-6E8A-4147-A177-3AD203B41FA5}">
                      <a16:colId xmlns:a16="http://schemas.microsoft.com/office/drawing/2014/main" val="2357197645"/>
                    </a:ext>
                  </a:extLst>
                </a:gridCol>
                <a:gridCol w="1028700">
                  <a:extLst>
                    <a:ext uri="{9D8B030D-6E8A-4147-A177-3AD203B41FA5}">
                      <a16:colId xmlns:a16="http://schemas.microsoft.com/office/drawing/2014/main" val="4216865480"/>
                    </a:ext>
                  </a:extLst>
                </a:gridCol>
                <a:gridCol w="1028700">
                  <a:extLst>
                    <a:ext uri="{9D8B030D-6E8A-4147-A177-3AD203B41FA5}">
                      <a16:colId xmlns:a16="http://schemas.microsoft.com/office/drawing/2014/main" val="4040596972"/>
                    </a:ext>
                  </a:extLst>
                </a:gridCol>
                <a:gridCol w="1028700">
                  <a:extLst>
                    <a:ext uri="{9D8B030D-6E8A-4147-A177-3AD203B41FA5}">
                      <a16:colId xmlns:a16="http://schemas.microsoft.com/office/drawing/2014/main" val="2337143976"/>
                    </a:ext>
                  </a:extLst>
                </a:gridCol>
              </a:tblGrid>
              <a:tr h="195943">
                <a:tc>
                  <a:txBody>
                    <a:bodyPr/>
                    <a:lstStyle/>
                    <a:p>
                      <a:pPr algn="l" fontAlgn="b">
                        <a:lnSpc>
                          <a:spcPct val="150000"/>
                        </a:lnSpc>
                      </a:pPr>
                      <a:r>
                        <a:rPr lang="en-US" sz="1400" b="0" u="none" strike="noStrike">
                          <a:solidFill>
                            <a:srgbClr val="000000"/>
                          </a:solidFill>
                          <a:effectLst/>
                        </a:rPr>
                        <a:t>STEPWISE</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l" fontAlgn="b">
                        <a:lnSpc>
                          <a:spcPct val="150000"/>
                        </a:lnSpc>
                      </a:pPr>
                      <a:r>
                        <a:rPr lang="en-US" sz="1400" b="0" u="none" strike="noStrike" dirty="0">
                          <a:solidFill>
                            <a:srgbClr val="000000"/>
                          </a:solidFill>
                          <a:effectLst/>
                        </a:rPr>
                        <a:t>Internal R^2</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l" fontAlgn="b">
                        <a:lnSpc>
                          <a:spcPct val="150000"/>
                        </a:lnSpc>
                      </a:pPr>
                      <a:r>
                        <a:rPr lang="en-US" sz="1400" b="0" u="none" strike="noStrike">
                          <a:solidFill>
                            <a:srgbClr val="000000"/>
                          </a:solidFill>
                          <a:effectLst/>
                        </a:rPr>
                        <a:t>External R^2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l" fontAlgn="b">
                        <a:lnSpc>
                          <a:spcPct val="150000"/>
                        </a:lnSpc>
                      </a:pPr>
                      <a:r>
                        <a:rPr lang="en-US" sz="1400" b="0" u="none" strike="noStrike">
                          <a:solidFill>
                            <a:srgbClr val="000000"/>
                          </a:solidFill>
                          <a:effectLst/>
                        </a:rPr>
                        <a:t>RMSE</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300541148"/>
                  </a:ext>
                </a:extLst>
              </a:tr>
              <a:tr h="195943">
                <a:tc>
                  <a:txBody>
                    <a:bodyPr/>
                    <a:lstStyle/>
                    <a:p>
                      <a:pPr algn="ctr" fontAlgn="b">
                        <a:lnSpc>
                          <a:spcPct val="150000"/>
                        </a:lnSpc>
                      </a:pPr>
                      <a:r>
                        <a:rPr lang="en-US" sz="1400" b="0" u="none" strike="noStrike">
                          <a:solidFill>
                            <a:srgbClr val="000000"/>
                          </a:solidFill>
                          <a:effectLst/>
                        </a:rPr>
                        <a:t>CO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ctr">
                        <a:lnSpc>
                          <a:spcPct val="150000"/>
                        </a:lnSpc>
                      </a:pPr>
                      <a:r>
                        <a:rPr lang="en-US" sz="1400" b="0" u="none" strike="noStrike">
                          <a:solidFill>
                            <a:srgbClr val="000000"/>
                          </a:solidFill>
                          <a:effectLst/>
                        </a:rPr>
                        <a:t>0.2681</a:t>
                      </a:r>
                      <a:endParaRPr lang="en-US" sz="1400" b="0" i="0" u="none" strike="noStrike">
                        <a:solidFill>
                          <a:srgbClr val="000000"/>
                        </a:solidFill>
                        <a:effectLst/>
                        <a:latin typeface="Roboto" panose="02000000000000000000" pitchFamily="2" charset="0"/>
                      </a:endParaRPr>
                    </a:p>
                  </a:txBody>
                  <a:tcPr marL="9525" marR="9525" marT="9525" marB="0" anchor="ctr"/>
                </a:tc>
                <a:tc>
                  <a:txBody>
                    <a:bodyPr/>
                    <a:lstStyle/>
                    <a:p>
                      <a:pPr algn="r" fontAlgn="b">
                        <a:lnSpc>
                          <a:spcPct val="150000"/>
                        </a:lnSpc>
                      </a:pPr>
                      <a:r>
                        <a:rPr lang="en-US" sz="1400" b="0" u="none" strike="noStrike">
                          <a:solidFill>
                            <a:srgbClr val="000000"/>
                          </a:solidFill>
                          <a:effectLst/>
                        </a:rPr>
                        <a:t>0.2795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0.3226</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968643187"/>
                  </a:ext>
                </a:extLst>
              </a:tr>
              <a:tr h="195943">
                <a:tc>
                  <a:txBody>
                    <a:bodyPr/>
                    <a:lstStyle/>
                    <a:p>
                      <a:pPr algn="ctr" fontAlgn="b">
                        <a:lnSpc>
                          <a:spcPct val="150000"/>
                        </a:lnSpc>
                      </a:pPr>
                      <a:r>
                        <a:rPr lang="en-US" sz="1400" b="0" u="none" strike="noStrike">
                          <a:solidFill>
                            <a:srgbClr val="000000"/>
                          </a:solidFill>
                          <a:effectLst/>
                        </a:rPr>
                        <a:t>CO2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dirty="0">
                          <a:solidFill>
                            <a:srgbClr val="000000"/>
                          </a:solidFill>
                          <a:effectLst/>
                        </a:rPr>
                        <a:t>0.1686</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0.1522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103.6653</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4049782237"/>
                  </a:ext>
                </a:extLst>
              </a:tr>
              <a:tr h="195943">
                <a:tc>
                  <a:txBody>
                    <a:bodyPr/>
                    <a:lstStyle/>
                    <a:p>
                      <a:pPr algn="ctr" fontAlgn="b">
                        <a:lnSpc>
                          <a:spcPct val="150000"/>
                        </a:lnSpc>
                      </a:pPr>
                      <a:r>
                        <a:rPr lang="en-US" sz="1400" b="0" u="none" strike="noStrike">
                          <a:solidFill>
                            <a:srgbClr val="000000"/>
                          </a:solidFill>
                          <a:effectLst/>
                        </a:rPr>
                        <a:t>NO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0.0755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0.1044</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6.1530</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3541046111"/>
                  </a:ext>
                </a:extLst>
              </a:tr>
              <a:tr h="195943">
                <a:tc>
                  <a:txBody>
                    <a:bodyPr/>
                    <a:lstStyle/>
                    <a:p>
                      <a:pPr algn="ctr" fontAlgn="b">
                        <a:lnSpc>
                          <a:spcPct val="150000"/>
                        </a:lnSpc>
                      </a:pPr>
                      <a:r>
                        <a:rPr lang="en-US" sz="1400" b="1" u="none" strike="noStrike">
                          <a:solidFill>
                            <a:srgbClr val="000000"/>
                          </a:solidFill>
                          <a:effectLst/>
                        </a:rPr>
                        <a:t>NO2</a:t>
                      </a:r>
                      <a:endParaRPr lang="en-US" sz="1400" b="1"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a:solidFill>
                            <a:srgbClr val="000000"/>
                          </a:solidFill>
                          <a:effectLst/>
                        </a:rPr>
                        <a:t>0.7132</a:t>
                      </a:r>
                      <a:endParaRPr lang="en-US" sz="1400" b="1"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a:solidFill>
                            <a:srgbClr val="000000"/>
                          </a:solidFill>
                          <a:effectLst/>
                        </a:rPr>
                        <a:t>0.1789</a:t>
                      </a:r>
                      <a:endParaRPr lang="en-US" sz="1400" b="1"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9.0093</a:t>
                      </a:r>
                      <a:endParaRPr lang="en-US" sz="1400" b="1"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802413666"/>
                  </a:ext>
                </a:extLst>
              </a:tr>
              <a:tr h="195943">
                <a:tc>
                  <a:txBody>
                    <a:bodyPr/>
                    <a:lstStyle/>
                    <a:p>
                      <a:pPr algn="ctr" fontAlgn="b">
                        <a:lnSpc>
                          <a:spcPct val="150000"/>
                        </a:lnSpc>
                      </a:pPr>
                      <a:r>
                        <a:rPr lang="en-US" sz="1400" b="1" u="none" strike="noStrike" dirty="0">
                          <a:solidFill>
                            <a:srgbClr val="000000"/>
                          </a:solidFill>
                          <a:effectLst/>
                        </a:rPr>
                        <a:t>O3</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0.5120</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0.4912</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25.7676</a:t>
                      </a:r>
                      <a:endParaRPr lang="en-US" sz="1400" b="1"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3651202866"/>
                  </a:ext>
                </a:extLst>
              </a:tr>
              <a:tr h="195943">
                <a:tc>
                  <a:txBody>
                    <a:bodyPr/>
                    <a:lstStyle/>
                    <a:p>
                      <a:pPr algn="ctr" fontAlgn="b">
                        <a:lnSpc>
                          <a:spcPct val="150000"/>
                        </a:lnSpc>
                      </a:pPr>
                      <a:r>
                        <a:rPr lang="en-US" sz="1400" b="0" u="none" strike="noStrike">
                          <a:solidFill>
                            <a:srgbClr val="000000"/>
                          </a:solidFill>
                          <a:effectLst/>
                        </a:rPr>
                        <a:t>PM2.5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dirty="0">
                          <a:solidFill>
                            <a:srgbClr val="000000"/>
                          </a:solidFill>
                          <a:effectLst/>
                        </a:rPr>
                        <a:t>0.3683</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dirty="0">
                          <a:solidFill>
                            <a:srgbClr val="000000"/>
                          </a:solidFill>
                          <a:effectLst/>
                        </a:rPr>
                        <a:t>0.3799</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dirty="0">
                          <a:solidFill>
                            <a:srgbClr val="000000"/>
                          </a:solidFill>
                          <a:effectLst/>
                        </a:rPr>
                        <a:t>4.8649</a:t>
                      </a:r>
                      <a:endParaRPr lang="en-US" sz="1400" b="0"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362045124"/>
                  </a:ext>
                </a:extLst>
              </a:tr>
            </a:tbl>
          </a:graphicData>
        </a:graphic>
      </p:graphicFrame>
      <p:sp>
        <p:nvSpPr>
          <p:cNvPr id="4" name="TextBox 3">
            <a:extLst>
              <a:ext uri="{FF2B5EF4-FFF2-40B4-BE49-F238E27FC236}">
                <a16:creationId xmlns:a16="http://schemas.microsoft.com/office/drawing/2014/main" id="{57739781-910A-4F5B-AAC6-0C0FBC3BDE9B}"/>
              </a:ext>
            </a:extLst>
          </p:cNvPr>
          <p:cNvSpPr txBox="1"/>
          <p:nvPr/>
        </p:nvSpPr>
        <p:spPr>
          <a:xfrm>
            <a:off x="807738" y="4616256"/>
            <a:ext cx="4114800" cy="646331"/>
          </a:xfrm>
          <a:prstGeom prst="rect">
            <a:avLst/>
          </a:prstGeom>
          <a:noFill/>
        </p:spPr>
        <p:txBody>
          <a:bodyPr wrap="square" rtlCol="0">
            <a:spAutoFit/>
          </a:bodyPr>
          <a:lstStyle/>
          <a:p>
            <a:r>
              <a:rPr lang="en-US" dirty="0"/>
              <a:t>NO2 and O3 models </a:t>
            </a:r>
            <a:r>
              <a:rPr lang="en-US" altLang="zh-CN" dirty="0"/>
              <a:t>have the best predictions among all models.</a:t>
            </a:r>
            <a:endParaRPr lang="en-US" dirty="0"/>
          </a:p>
        </p:txBody>
      </p:sp>
    </p:spTree>
    <p:extLst>
      <p:ext uri="{BB962C8B-B14F-4D97-AF65-F5344CB8AC3E}">
        <p14:creationId xmlns:p14="http://schemas.microsoft.com/office/powerpoint/2010/main" val="189483930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C8B6-820C-43DB-A630-BD16AF425C77}"/>
              </a:ext>
            </a:extLst>
          </p:cNvPr>
          <p:cNvSpPr>
            <a:spLocks noGrp="1"/>
          </p:cNvSpPr>
          <p:nvPr>
            <p:ph type="title"/>
          </p:nvPr>
        </p:nvSpPr>
        <p:spPr/>
        <p:txBody>
          <a:bodyPr>
            <a:normAutofit/>
          </a:bodyPr>
          <a:lstStyle/>
          <a:p>
            <a:r>
              <a:rPr lang="en-US" dirty="0"/>
              <a:t>LASSO Regression Model</a:t>
            </a:r>
          </a:p>
        </p:txBody>
      </p:sp>
      <p:sp>
        <p:nvSpPr>
          <p:cNvPr id="3" name="Content Placeholder 2">
            <a:extLst>
              <a:ext uri="{FF2B5EF4-FFF2-40B4-BE49-F238E27FC236}">
                <a16:creationId xmlns:a16="http://schemas.microsoft.com/office/drawing/2014/main" id="{1486ECAF-3D4D-4751-B6FA-64DADE37BC34}"/>
              </a:ext>
            </a:extLst>
          </p:cNvPr>
          <p:cNvSpPr>
            <a:spLocks noGrp="1"/>
          </p:cNvSpPr>
          <p:nvPr>
            <p:ph idx="1"/>
          </p:nvPr>
        </p:nvSpPr>
        <p:spPr>
          <a:xfrm>
            <a:off x="838200" y="1677378"/>
            <a:ext cx="4664242" cy="4141421"/>
          </a:xfrm>
        </p:spPr>
        <p:txBody>
          <a:bodyPr/>
          <a:lstStyle/>
          <a:p>
            <a:pPr marL="0" indent="0">
              <a:buNone/>
            </a:pPr>
            <a:r>
              <a:rPr lang="en-US" dirty="0"/>
              <a:t>Least Absolute Shrinkage and Selection Operator (LASSO)</a:t>
            </a:r>
          </a:p>
          <a:p>
            <a:pPr marL="0" indent="0">
              <a:buNone/>
            </a:pPr>
            <a:endParaRPr lang="en-US" dirty="0"/>
          </a:p>
          <a:p>
            <a:pPr marL="0" indent="0">
              <a:buNone/>
            </a:pPr>
            <a:r>
              <a:rPr lang="en-US" dirty="0"/>
              <a:t>Predictors with a minor contribution to the model are penalized by shrinking their estimated coefficients to be exactly zero.</a:t>
            </a:r>
          </a:p>
          <a:p>
            <a:pPr marL="0" indent="0">
              <a:buNone/>
            </a:pPr>
            <a:endParaRPr lang="en-US" dirty="0"/>
          </a:p>
          <a:p>
            <a:pPr marL="0" indent="0">
              <a:buNone/>
            </a:pPr>
            <a:r>
              <a:rPr lang="en-US" dirty="0"/>
              <a:t>Speed-CO2/NO/PM25: negative</a:t>
            </a:r>
          </a:p>
          <a:p>
            <a:pPr marL="0" indent="0">
              <a:buNone/>
            </a:pPr>
            <a:r>
              <a:rPr lang="en-US" dirty="0"/>
              <a:t>Small-CO2/O3/PM2.5: negative</a:t>
            </a:r>
          </a:p>
          <a:p>
            <a:pPr marL="0" indent="0">
              <a:buNone/>
            </a:pPr>
            <a:endParaRPr lang="en-US" dirty="0"/>
          </a:p>
        </p:txBody>
      </p:sp>
      <p:graphicFrame>
        <p:nvGraphicFramePr>
          <p:cNvPr id="9" name="Table 8">
            <a:extLst>
              <a:ext uri="{FF2B5EF4-FFF2-40B4-BE49-F238E27FC236}">
                <a16:creationId xmlns:a16="http://schemas.microsoft.com/office/drawing/2014/main" id="{CD5562BB-463F-45B9-AE3A-E590969FDA05}"/>
              </a:ext>
            </a:extLst>
          </p:cNvPr>
          <p:cNvGraphicFramePr>
            <a:graphicFrameLocks noGrp="1"/>
          </p:cNvGraphicFramePr>
          <p:nvPr>
            <p:extLst>
              <p:ext uri="{D42A27DB-BD31-4B8C-83A1-F6EECF244321}">
                <p14:modId xmlns:p14="http://schemas.microsoft.com/office/powerpoint/2010/main" val="80797474"/>
              </p:ext>
            </p:extLst>
          </p:nvPr>
        </p:nvGraphicFramePr>
        <p:xfrm>
          <a:off x="5788241" y="1690688"/>
          <a:ext cx="5565560" cy="4114800"/>
        </p:xfrm>
        <a:graphic>
          <a:graphicData uri="http://schemas.openxmlformats.org/drawingml/2006/table">
            <a:tbl>
              <a:tblPr bandCol="1"/>
              <a:tblGrid>
                <a:gridCol w="795080">
                  <a:extLst>
                    <a:ext uri="{9D8B030D-6E8A-4147-A177-3AD203B41FA5}">
                      <a16:colId xmlns:a16="http://schemas.microsoft.com/office/drawing/2014/main" val="3202691363"/>
                    </a:ext>
                  </a:extLst>
                </a:gridCol>
                <a:gridCol w="795080">
                  <a:extLst>
                    <a:ext uri="{9D8B030D-6E8A-4147-A177-3AD203B41FA5}">
                      <a16:colId xmlns:a16="http://schemas.microsoft.com/office/drawing/2014/main" val="2798739394"/>
                    </a:ext>
                  </a:extLst>
                </a:gridCol>
                <a:gridCol w="795080">
                  <a:extLst>
                    <a:ext uri="{9D8B030D-6E8A-4147-A177-3AD203B41FA5}">
                      <a16:colId xmlns:a16="http://schemas.microsoft.com/office/drawing/2014/main" val="1340068400"/>
                    </a:ext>
                  </a:extLst>
                </a:gridCol>
                <a:gridCol w="795080">
                  <a:extLst>
                    <a:ext uri="{9D8B030D-6E8A-4147-A177-3AD203B41FA5}">
                      <a16:colId xmlns:a16="http://schemas.microsoft.com/office/drawing/2014/main" val="2808928347"/>
                    </a:ext>
                  </a:extLst>
                </a:gridCol>
                <a:gridCol w="795080">
                  <a:extLst>
                    <a:ext uri="{9D8B030D-6E8A-4147-A177-3AD203B41FA5}">
                      <a16:colId xmlns:a16="http://schemas.microsoft.com/office/drawing/2014/main" val="3734754569"/>
                    </a:ext>
                  </a:extLst>
                </a:gridCol>
                <a:gridCol w="795080">
                  <a:extLst>
                    <a:ext uri="{9D8B030D-6E8A-4147-A177-3AD203B41FA5}">
                      <a16:colId xmlns:a16="http://schemas.microsoft.com/office/drawing/2014/main" val="3189411083"/>
                    </a:ext>
                  </a:extLst>
                </a:gridCol>
                <a:gridCol w="795080">
                  <a:extLst>
                    <a:ext uri="{9D8B030D-6E8A-4147-A177-3AD203B41FA5}">
                      <a16:colId xmlns:a16="http://schemas.microsoft.com/office/drawing/2014/main" val="3317791620"/>
                    </a:ext>
                  </a:extLst>
                </a:gridCol>
              </a:tblGrid>
              <a:tr h="274320">
                <a:tc>
                  <a:txBody>
                    <a:bodyPr/>
                    <a:lstStyle/>
                    <a:p>
                      <a:pPr algn="ctr" fontAlgn="b"/>
                      <a:endParaRPr lang="en-US" sz="1400" b="1" i="0" u="none" strike="noStrike" dirty="0">
                        <a:solidFill>
                          <a:srgbClr val="000000"/>
                        </a:solidFill>
                        <a:effectLst/>
                        <a:latin typeface="Roboto" panose="02000000000000000000" pitchFamily="2"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CO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CO2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NO2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a:solidFill>
                            <a:srgbClr val="000000"/>
                          </a:solidFill>
                          <a:effectLst/>
                          <a:latin typeface="Roboto" panose="02000000000000000000" pitchFamily="2" charset="0"/>
                        </a:rPr>
                        <a:t>O3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b"/>
                      <a:r>
                        <a:rPr lang="en-US" sz="1400" b="1" i="0" u="none" strike="noStrike" dirty="0">
                          <a:solidFill>
                            <a:srgbClr val="000000"/>
                          </a:solidFill>
                          <a:effectLst/>
                          <a:latin typeface="Roboto" panose="02000000000000000000" pitchFamily="2" charset="0"/>
                        </a:rPr>
                        <a:t>PM2.5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extLst>
                  <a:ext uri="{0D108BD9-81ED-4DB2-BD59-A6C34878D82A}">
                    <a16:rowId xmlns:a16="http://schemas.microsoft.com/office/drawing/2014/main" val="2380664795"/>
                  </a:ext>
                </a:extLst>
              </a:tr>
              <a:tr h="274320">
                <a:tc>
                  <a:txBody>
                    <a:bodyPr/>
                    <a:lstStyle/>
                    <a:p>
                      <a:pPr algn="ctr" fontAlgn="b"/>
                      <a:r>
                        <a:rPr lang="en-US" sz="1400" b="0" i="0" u="none" strike="noStrike">
                          <a:solidFill>
                            <a:srgbClr val="000000"/>
                          </a:solidFill>
                          <a:effectLst/>
                          <a:latin typeface="Roboto" panose="02000000000000000000" pitchFamily="2" charset="0"/>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-0.1472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0.2638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0.1276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0.6575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-0.2588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-0.2671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2280213"/>
                  </a:ext>
                </a:extLst>
              </a:tr>
              <a:tr h="274320">
                <a:tc>
                  <a:txBody>
                    <a:bodyPr/>
                    <a:lstStyle/>
                    <a:p>
                      <a:pPr algn="ctr" fontAlgn="b"/>
                      <a:r>
                        <a:rPr lang="en-US" sz="1400" b="0" i="0" u="none" strike="noStrike">
                          <a:solidFill>
                            <a:srgbClr val="000000"/>
                          </a:solidFill>
                          <a:effectLst/>
                          <a:latin typeface="Roboto" panose="02000000000000000000" pitchFamily="2" charset="0"/>
                        </a:rPr>
                        <a:t>Density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9904075"/>
                  </a:ext>
                </a:extLst>
              </a:tr>
              <a:tr h="274320">
                <a:tc>
                  <a:txBody>
                    <a:bodyPr/>
                    <a:lstStyle/>
                    <a:p>
                      <a:pPr algn="ctr" fontAlgn="b"/>
                      <a:r>
                        <a:rPr lang="en-US" sz="1400" b="0" i="0" u="none" strike="noStrike">
                          <a:solidFill>
                            <a:srgbClr val="000000"/>
                          </a:solidFill>
                          <a:effectLst/>
                          <a:latin typeface="Roboto" panose="02000000000000000000" pitchFamily="2" charset="0"/>
                        </a:rPr>
                        <a:t>Speed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highlight>
                            <a:srgbClr val="6CBF4D"/>
                          </a:highlight>
                          <a:latin typeface="Roboto" panose="02000000000000000000" pitchFamily="2" charset="0"/>
                        </a:rPr>
                        <a:t>-0.0066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highlight>
                            <a:srgbClr val="6CBF4D"/>
                          </a:highlight>
                          <a:latin typeface="Roboto" panose="02000000000000000000" pitchFamily="2" charset="0"/>
                        </a:rPr>
                        <a:t>-0.0181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4809252"/>
                  </a:ext>
                </a:extLst>
              </a:tr>
              <a:tr h="274320">
                <a:tc>
                  <a:txBody>
                    <a:bodyPr/>
                    <a:lstStyle/>
                    <a:p>
                      <a:pPr algn="ctr" fontAlgn="b"/>
                      <a:r>
                        <a:rPr lang="en-US" sz="1400" b="0" i="0" u="none" strike="noStrike">
                          <a:solidFill>
                            <a:srgbClr val="000000"/>
                          </a:solidFill>
                          <a:effectLst/>
                          <a:latin typeface="Roboto" panose="02000000000000000000" pitchFamily="2" charset="0"/>
                        </a:rPr>
                        <a:t>Small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highlight>
                            <a:srgbClr val="6CBF4D"/>
                          </a:highlight>
                          <a:latin typeface="Roboto" panose="02000000000000000000" pitchFamily="2" charset="0"/>
                        </a:rPr>
                        <a:t>-0.0078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highlight>
                            <a:srgbClr val="6CBF4D"/>
                          </a:highlight>
                          <a:latin typeface="Roboto" panose="02000000000000000000" pitchFamily="2" charset="0"/>
                        </a:rPr>
                        <a:t>-0.0442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348092"/>
                  </a:ext>
                </a:extLst>
              </a:tr>
              <a:tr h="274320">
                <a:tc>
                  <a:txBody>
                    <a:bodyPr/>
                    <a:lstStyle/>
                    <a:p>
                      <a:pPr algn="ctr" fontAlgn="b"/>
                      <a:r>
                        <a:rPr lang="en-US" sz="1400" b="0" i="0" u="none" strike="noStrike">
                          <a:solidFill>
                            <a:srgbClr val="000000"/>
                          </a:solidFill>
                          <a:effectLst/>
                          <a:latin typeface="Roboto" panose="02000000000000000000" pitchFamily="2" charset="0"/>
                        </a:rPr>
                        <a:t>Heavy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highlight>
                            <a:srgbClr val="6CBF4D"/>
                          </a:highlight>
                          <a:latin typeface="Roboto" panose="02000000000000000000" pitchFamily="2"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highlight>
                          <a:srgbClr val="6CBF4D"/>
                        </a:highligh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0.0221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1" i="0" u="none" strike="noStrike" dirty="0">
                          <a:solidFill>
                            <a:srgbClr val="000000"/>
                          </a:solidFill>
                          <a:effectLst/>
                          <a:highlight>
                            <a:srgbClr val="6CBF4D"/>
                          </a:highlight>
                          <a:latin typeface="Roboto" panose="02000000000000000000" pitchFamily="2" charset="0"/>
                        </a:rPr>
                        <a:t>0.0040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9899770"/>
                  </a:ext>
                </a:extLst>
              </a:tr>
              <a:tr h="274320">
                <a:tc>
                  <a:txBody>
                    <a:bodyPr/>
                    <a:lstStyle/>
                    <a:p>
                      <a:pPr algn="ctr" fontAlgn="b"/>
                      <a:r>
                        <a:rPr lang="en-US" sz="1400" b="0" i="0" u="none" strike="noStrike">
                          <a:solidFill>
                            <a:srgbClr val="000000"/>
                          </a:solidFill>
                          <a:effectLst/>
                          <a:latin typeface="Roboto" panose="02000000000000000000" pitchFamily="2" charset="0"/>
                        </a:rPr>
                        <a:t>CO2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dirty="0">
                          <a:solidFill>
                            <a:srgbClr val="000000"/>
                          </a:solidFill>
                          <a:effectLst/>
                          <a:latin typeface="Roboto" panose="02000000000000000000" pitchFamily="2" charset="0"/>
                        </a:rPr>
                        <a:t>0.1594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-0.0165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0.0600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804914"/>
                  </a:ext>
                </a:extLst>
              </a:tr>
              <a:tr h="274320">
                <a:tc>
                  <a:txBody>
                    <a:bodyPr/>
                    <a:lstStyle/>
                    <a:p>
                      <a:pPr algn="ctr" fontAlgn="b"/>
                      <a:r>
                        <a:rPr lang="en-US" sz="1400" b="0" i="0" u="none" strike="noStrike">
                          <a:solidFill>
                            <a:srgbClr val="000000"/>
                          </a:solidFill>
                          <a:effectLst/>
                          <a:latin typeface="Roboto" panose="02000000000000000000" pitchFamily="2" charset="0"/>
                        </a:rPr>
                        <a:t>PM2.5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0.1035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0.1426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0.1634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3598179601"/>
                  </a:ext>
                </a:extLst>
              </a:tr>
              <a:tr h="274320">
                <a:tc>
                  <a:txBody>
                    <a:bodyPr/>
                    <a:lstStyle/>
                    <a:p>
                      <a:pPr algn="ctr" fontAlgn="b"/>
                      <a:r>
                        <a:rPr lang="en-US" sz="1400" b="0" i="0" u="none" strike="noStrike">
                          <a:solidFill>
                            <a:srgbClr val="000000"/>
                          </a:solidFill>
                          <a:effectLst/>
                          <a:latin typeface="Roboto" panose="02000000000000000000" pitchFamily="2" charset="0"/>
                        </a:rPr>
                        <a:t>CO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dirty="0">
                          <a:solidFill>
                            <a:srgbClr val="000000"/>
                          </a:solidFill>
                          <a:effectLst/>
                          <a:latin typeface="Roboto" panose="02000000000000000000" pitchFamily="2" charset="0"/>
                        </a:rPr>
                        <a:t>0.2091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0.0350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0.2318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0.0149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0.1563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521091"/>
                  </a:ext>
                </a:extLst>
              </a:tr>
              <a:tr h="274320">
                <a:tc>
                  <a:txBody>
                    <a:bodyPr/>
                    <a:lstStyle/>
                    <a:p>
                      <a:pPr algn="ctr" fontAlgn="b"/>
                      <a:r>
                        <a:rPr lang="en-US" sz="1400" b="0" i="0" u="none" strike="noStrike">
                          <a:solidFill>
                            <a:srgbClr val="000000"/>
                          </a:solidFill>
                          <a:effectLst/>
                          <a:latin typeface="Roboto" panose="02000000000000000000" pitchFamily="2" charset="0"/>
                        </a:rPr>
                        <a:t>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0.0326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173576"/>
                  </a:ext>
                </a:extLst>
              </a:tr>
              <a:tr h="274320">
                <a:tc>
                  <a:txBody>
                    <a:bodyPr/>
                    <a:lstStyle/>
                    <a:p>
                      <a:pPr algn="ctr" fontAlgn="b"/>
                      <a:r>
                        <a:rPr lang="en-US" sz="1400" b="0" i="0" u="none" strike="noStrike">
                          <a:solidFill>
                            <a:srgbClr val="000000"/>
                          </a:solidFill>
                          <a:effectLst/>
                          <a:latin typeface="Roboto" panose="02000000000000000000" pitchFamily="2" charset="0"/>
                        </a:rPr>
                        <a:t>NO2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0.2943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0.5334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0.0931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2377849"/>
                  </a:ext>
                </a:extLst>
              </a:tr>
              <a:tr h="274320">
                <a:tc>
                  <a:txBody>
                    <a:bodyPr/>
                    <a:lstStyle/>
                    <a:p>
                      <a:pPr algn="ctr" fontAlgn="b"/>
                      <a:r>
                        <a:rPr lang="en-US" sz="1400" b="0" i="0" u="none" strike="noStrike">
                          <a:solidFill>
                            <a:srgbClr val="000000"/>
                          </a:solidFill>
                          <a:effectLst/>
                          <a:latin typeface="Roboto" panose="02000000000000000000" pitchFamily="2" charset="0"/>
                        </a:rPr>
                        <a:t>O3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0.0225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-0.2819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0.0770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0.4440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pPr algn="ctr" fontAlgn="ctr"/>
                      <a:r>
                        <a:rPr lang="en-US" sz="1100" b="0" i="0" u="none" strike="noStrike">
                          <a:solidFill>
                            <a:srgbClr val="000000"/>
                          </a:solidFill>
                          <a:effectLst/>
                          <a:latin typeface="Roboto" panose="02000000000000000000" pitchFamily="2" charset="0"/>
                        </a:rPr>
                        <a:t>0.2637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7126667"/>
                  </a:ext>
                </a:extLst>
              </a:tr>
              <a:tr h="274320">
                <a:tc>
                  <a:txBody>
                    <a:bodyPr/>
                    <a:lstStyle/>
                    <a:p>
                      <a:pPr algn="ctr" fontAlgn="b"/>
                      <a:r>
                        <a:rPr lang="en-US" sz="1400" b="0" i="0" u="none" strike="noStrike">
                          <a:solidFill>
                            <a:srgbClr val="000000"/>
                          </a:solidFill>
                          <a:effectLst/>
                          <a:latin typeface="Roboto" panose="02000000000000000000" pitchFamily="2" charset="0"/>
                        </a:rPr>
                        <a:t>RH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dirty="0">
                          <a:solidFill>
                            <a:srgbClr val="000000"/>
                          </a:solidFill>
                          <a:effectLst/>
                          <a:latin typeface="Roboto" panose="02000000000000000000" pitchFamily="2" charset="0"/>
                        </a:rPr>
                        <a:t>-0.1044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-0.0138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0.0713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0.0973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0.2690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3663857"/>
                  </a:ext>
                </a:extLst>
              </a:tr>
              <a:tr h="274320">
                <a:tc>
                  <a:txBody>
                    <a:bodyPr/>
                    <a:lstStyle/>
                    <a:p>
                      <a:pPr algn="ctr" fontAlgn="b"/>
                      <a:r>
                        <a:rPr lang="en-US" sz="1400" b="0" i="0" u="none" strike="noStrike">
                          <a:solidFill>
                            <a:srgbClr val="000000"/>
                          </a:solidFill>
                          <a:effectLst/>
                          <a:latin typeface="Roboto" panose="02000000000000000000" pitchFamily="2" charset="0"/>
                        </a:rPr>
                        <a:t>TEMP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0.2771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-0.1231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endParaRPr lang="en-US" sz="1100" b="0" i="0" u="none" strike="noStrike">
                        <a:solidFill>
                          <a:srgbClr val="000000"/>
                        </a:solidFill>
                        <a:effectLst/>
                        <a:latin typeface="Roboto" panose="02000000000000000000"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-0.5725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0.4083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0.2659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8528443"/>
                  </a:ext>
                </a:extLst>
              </a:tr>
              <a:tr h="274320">
                <a:tc>
                  <a:txBody>
                    <a:bodyPr/>
                    <a:lstStyle/>
                    <a:p>
                      <a:pPr algn="ctr" fontAlgn="b"/>
                      <a:r>
                        <a:rPr lang="en-US" sz="1400" b="0" i="0" u="none" strike="noStrike">
                          <a:solidFill>
                            <a:srgbClr val="000000"/>
                          </a:solidFill>
                          <a:effectLst/>
                          <a:latin typeface="Roboto" panose="02000000000000000000" pitchFamily="2" charset="0"/>
                        </a:rPr>
                        <a:t>WS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06"/>
                    </a:solidFill>
                  </a:tcPr>
                </a:tc>
                <a:tc>
                  <a:txBody>
                    <a:bodyPr/>
                    <a:lstStyle/>
                    <a:p>
                      <a:pPr algn="ctr" fontAlgn="ctr"/>
                      <a:r>
                        <a:rPr lang="en-US" sz="1100" b="0" i="0" u="none" strike="noStrike">
                          <a:solidFill>
                            <a:srgbClr val="000000"/>
                          </a:solidFill>
                          <a:effectLst/>
                          <a:latin typeface="Roboto" panose="02000000000000000000" pitchFamily="2" charset="0"/>
                        </a:rPr>
                        <a:t>-0.0530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-0.0294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Roboto" panose="02000000000000000000" pitchFamily="2" charset="0"/>
                        </a:rPr>
                        <a:t>0.0347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Roboto" panose="02000000000000000000" pitchFamily="2" charset="0"/>
                        </a:rPr>
                        <a:t>-0.0023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9452477"/>
                  </a:ext>
                </a:extLst>
              </a:tr>
            </a:tbl>
          </a:graphicData>
        </a:graphic>
      </p:graphicFrame>
    </p:spTree>
    <p:extLst>
      <p:ext uri="{BB962C8B-B14F-4D97-AF65-F5344CB8AC3E}">
        <p14:creationId xmlns:p14="http://schemas.microsoft.com/office/powerpoint/2010/main" val="25229579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458B-B7B9-48E5-A167-6C629FA01811}"/>
              </a:ext>
            </a:extLst>
          </p:cNvPr>
          <p:cNvSpPr>
            <a:spLocks noGrp="1"/>
          </p:cNvSpPr>
          <p:nvPr>
            <p:ph type="title"/>
          </p:nvPr>
        </p:nvSpPr>
        <p:spPr>
          <a:xfrm>
            <a:off x="399495" y="365125"/>
            <a:ext cx="10954305" cy="1325563"/>
          </a:xfrm>
        </p:spPr>
        <p:txBody>
          <a:bodyPr>
            <a:normAutofit/>
          </a:bodyPr>
          <a:lstStyle/>
          <a:p>
            <a:r>
              <a:rPr lang="en-US" dirty="0"/>
              <a:t>Prediction - LASSO</a:t>
            </a:r>
          </a:p>
        </p:txBody>
      </p:sp>
      <p:pic>
        <p:nvPicPr>
          <p:cNvPr id="8" name="Content Placeholder 7">
            <a:extLst>
              <a:ext uri="{FF2B5EF4-FFF2-40B4-BE49-F238E27FC236}">
                <a16:creationId xmlns:a16="http://schemas.microsoft.com/office/drawing/2014/main" id="{9A6AEF82-26F3-4036-9409-03B6A7545B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96275" y="0"/>
            <a:ext cx="6473628" cy="6857999"/>
          </a:xfrm>
        </p:spPr>
      </p:pic>
      <p:graphicFrame>
        <p:nvGraphicFramePr>
          <p:cNvPr id="3" name="Table 2">
            <a:extLst>
              <a:ext uri="{FF2B5EF4-FFF2-40B4-BE49-F238E27FC236}">
                <a16:creationId xmlns:a16="http://schemas.microsoft.com/office/drawing/2014/main" id="{0AE8DB26-DB08-4334-962E-0635C8AC0102}"/>
              </a:ext>
            </a:extLst>
          </p:cNvPr>
          <p:cNvGraphicFramePr>
            <a:graphicFrameLocks noGrp="1"/>
          </p:cNvGraphicFramePr>
          <p:nvPr>
            <p:extLst>
              <p:ext uri="{D42A27DB-BD31-4B8C-83A1-F6EECF244321}">
                <p14:modId xmlns:p14="http://schemas.microsoft.com/office/powerpoint/2010/main" val="2394661792"/>
              </p:ext>
            </p:extLst>
          </p:nvPr>
        </p:nvGraphicFramePr>
        <p:xfrm>
          <a:off x="790038" y="2448495"/>
          <a:ext cx="4114800" cy="1961007"/>
        </p:xfrm>
        <a:graphic>
          <a:graphicData uri="http://schemas.openxmlformats.org/drawingml/2006/table">
            <a:tbl>
              <a:tblPr firstRow="1" firstCol="1">
                <a:tableStyleId>{EB9631B5-78F2-41C9-869B-9F39066F8104}</a:tableStyleId>
              </a:tblPr>
              <a:tblGrid>
                <a:gridCol w="1028700">
                  <a:extLst>
                    <a:ext uri="{9D8B030D-6E8A-4147-A177-3AD203B41FA5}">
                      <a16:colId xmlns:a16="http://schemas.microsoft.com/office/drawing/2014/main" val="6255710"/>
                    </a:ext>
                  </a:extLst>
                </a:gridCol>
                <a:gridCol w="1028700">
                  <a:extLst>
                    <a:ext uri="{9D8B030D-6E8A-4147-A177-3AD203B41FA5}">
                      <a16:colId xmlns:a16="http://schemas.microsoft.com/office/drawing/2014/main" val="3491914959"/>
                    </a:ext>
                  </a:extLst>
                </a:gridCol>
                <a:gridCol w="1028700">
                  <a:extLst>
                    <a:ext uri="{9D8B030D-6E8A-4147-A177-3AD203B41FA5}">
                      <a16:colId xmlns:a16="http://schemas.microsoft.com/office/drawing/2014/main" val="1431422504"/>
                    </a:ext>
                  </a:extLst>
                </a:gridCol>
                <a:gridCol w="1028700">
                  <a:extLst>
                    <a:ext uri="{9D8B030D-6E8A-4147-A177-3AD203B41FA5}">
                      <a16:colId xmlns:a16="http://schemas.microsoft.com/office/drawing/2014/main" val="2912027817"/>
                    </a:ext>
                  </a:extLst>
                </a:gridCol>
              </a:tblGrid>
              <a:tr h="195943">
                <a:tc>
                  <a:txBody>
                    <a:bodyPr/>
                    <a:lstStyle/>
                    <a:p>
                      <a:pPr algn="l" fontAlgn="b">
                        <a:lnSpc>
                          <a:spcPct val="150000"/>
                        </a:lnSpc>
                      </a:pPr>
                      <a:r>
                        <a:rPr lang="en-US" sz="1400" b="0" u="none" strike="noStrike">
                          <a:solidFill>
                            <a:srgbClr val="000000"/>
                          </a:solidFill>
                          <a:effectLst/>
                        </a:rPr>
                        <a:t>LASSO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l" fontAlgn="b">
                        <a:lnSpc>
                          <a:spcPct val="150000"/>
                        </a:lnSpc>
                      </a:pPr>
                      <a:r>
                        <a:rPr lang="en-US" sz="1400" b="0" u="none" strike="noStrike" dirty="0">
                          <a:solidFill>
                            <a:srgbClr val="000000"/>
                          </a:solidFill>
                          <a:effectLst/>
                        </a:rPr>
                        <a:t>Internal R^2</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l" fontAlgn="b">
                        <a:lnSpc>
                          <a:spcPct val="150000"/>
                        </a:lnSpc>
                      </a:pPr>
                      <a:r>
                        <a:rPr lang="en-US" sz="1400" b="0" u="none" strike="noStrike">
                          <a:solidFill>
                            <a:srgbClr val="000000"/>
                          </a:solidFill>
                          <a:effectLst/>
                        </a:rPr>
                        <a:t>External R^2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l" fontAlgn="b">
                        <a:lnSpc>
                          <a:spcPct val="150000"/>
                        </a:lnSpc>
                      </a:pPr>
                      <a:r>
                        <a:rPr lang="en-US" sz="1400" b="0" u="none" strike="noStrike">
                          <a:solidFill>
                            <a:srgbClr val="000000"/>
                          </a:solidFill>
                          <a:effectLst/>
                        </a:rPr>
                        <a:t>RMSE</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478859259"/>
                  </a:ext>
                </a:extLst>
              </a:tr>
              <a:tr h="195943">
                <a:tc>
                  <a:txBody>
                    <a:bodyPr/>
                    <a:lstStyle/>
                    <a:p>
                      <a:pPr algn="ctr" fontAlgn="b">
                        <a:lnSpc>
                          <a:spcPct val="150000"/>
                        </a:lnSpc>
                      </a:pPr>
                      <a:r>
                        <a:rPr lang="en-US" sz="1400" b="0" u="none" strike="noStrike">
                          <a:solidFill>
                            <a:srgbClr val="000000"/>
                          </a:solidFill>
                          <a:effectLst/>
                        </a:rPr>
                        <a:t>CO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ctr">
                        <a:lnSpc>
                          <a:spcPct val="150000"/>
                        </a:lnSpc>
                      </a:pPr>
                      <a:r>
                        <a:rPr lang="en-US" sz="1400" b="0" u="none" strike="noStrike">
                          <a:solidFill>
                            <a:srgbClr val="000000"/>
                          </a:solidFill>
                          <a:effectLst/>
                        </a:rPr>
                        <a:t>0.2673</a:t>
                      </a:r>
                      <a:endParaRPr lang="en-US" sz="1400" b="0" i="0" u="none" strike="noStrike">
                        <a:solidFill>
                          <a:srgbClr val="000000"/>
                        </a:solidFill>
                        <a:effectLst/>
                        <a:latin typeface="Roboto" panose="02000000000000000000" pitchFamily="2" charset="0"/>
                      </a:endParaRPr>
                    </a:p>
                  </a:txBody>
                  <a:tcPr marL="9525" marR="9525" marT="9525" marB="0" anchor="ctr"/>
                </a:tc>
                <a:tc>
                  <a:txBody>
                    <a:bodyPr/>
                    <a:lstStyle/>
                    <a:p>
                      <a:pPr algn="r" fontAlgn="b">
                        <a:lnSpc>
                          <a:spcPct val="150000"/>
                        </a:lnSpc>
                      </a:pPr>
                      <a:r>
                        <a:rPr lang="en-US" sz="1400" b="0" u="none" strike="noStrike">
                          <a:solidFill>
                            <a:srgbClr val="000000"/>
                          </a:solidFill>
                          <a:effectLst/>
                        </a:rPr>
                        <a:t>0.2852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0.3088</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82199231"/>
                  </a:ext>
                </a:extLst>
              </a:tr>
              <a:tr h="195943">
                <a:tc>
                  <a:txBody>
                    <a:bodyPr/>
                    <a:lstStyle/>
                    <a:p>
                      <a:pPr algn="ctr" fontAlgn="b">
                        <a:lnSpc>
                          <a:spcPct val="150000"/>
                        </a:lnSpc>
                      </a:pPr>
                      <a:r>
                        <a:rPr lang="en-US" sz="1400" b="0" u="none" strike="noStrike">
                          <a:solidFill>
                            <a:srgbClr val="000000"/>
                          </a:solidFill>
                          <a:effectLst/>
                        </a:rPr>
                        <a:t>CO2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dirty="0">
                          <a:solidFill>
                            <a:srgbClr val="000000"/>
                          </a:solidFill>
                          <a:effectLst/>
                        </a:rPr>
                        <a:t>0.1707</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0.1516</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104.9591</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3638244302"/>
                  </a:ext>
                </a:extLst>
              </a:tr>
              <a:tr h="195943">
                <a:tc>
                  <a:txBody>
                    <a:bodyPr/>
                    <a:lstStyle/>
                    <a:p>
                      <a:pPr algn="ctr" fontAlgn="b">
                        <a:lnSpc>
                          <a:spcPct val="150000"/>
                        </a:lnSpc>
                      </a:pPr>
                      <a:r>
                        <a:rPr lang="en-US" sz="1400" b="0" u="none" strike="noStrike" dirty="0">
                          <a:solidFill>
                            <a:srgbClr val="000000"/>
                          </a:solidFill>
                          <a:effectLst/>
                        </a:rPr>
                        <a:t>NO</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dirty="0">
                          <a:solidFill>
                            <a:srgbClr val="000000"/>
                          </a:solidFill>
                          <a:effectLst/>
                        </a:rPr>
                        <a:t>0.0838</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0.0984</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5.7335</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798734414"/>
                  </a:ext>
                </a:extLst>
              </a:tr>
              <a:tr h="195943">
                <a:tc>
                  <a:txBody>
                    <a:bodyPr/>
                    <a:lstStyle/>
                    <a:p>
                      <a:pPr algn="ctr" fontAlgn="b">
                        <a:lnSpc>
                          <a:spcPct val="150000"/>
                        </a:lnSpc>
                      </a:pPr>
                      <a:r>
                        <a:rPr lang="en-US" sz="1400" b="1" u="none" strike="noStrike" dirty="0">
                          <a:solidFill>
                            <a:srgbClr val="000000"/>
                          </a:solidFill>
                          <a:effectLst/>
                        </a:rPr>
                        <a:t>NO2</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0.7220</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a:solidFill>
                            <a:srgbClr val="000000"/>
                          </a:solidFill>
                          <a:effectLst/>
                        </a:rPr>
                        <a:t>0.7034</a:t>
                      </a:r>
                      <a:endParaRPr lang="en-US" sz="1400" b="1"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a:solidFill>
                            <a:srgbClr val="000000"/>
                          </a:solidFill>
                          <a:effectLst/>
                        </a:rPr>
                        <a:t>9.2271</a:t>
                      </a:r>
                      <a:endParaRPr lang="en-US" sz="1400" b="1"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1730168221"/>
                  </a:ext>
                </a:extLst>
              </a:tr>
              <a:tr h="195943">
                <a:tc>
                  <a:txBody>
                    <a:bodyPr/>
                    <a:lstStyle/>
                    <a:p>
                      <a:pPr algn="ctr" fontAlgn="b">
                        <a:lnSpc>
                          <a:spcPct val="150000"/>
                        </a:lnSpc>
                      </a:pPr>
                      <a:r>
                        <a:rPr lang="en-US" sz="1400" b="1" u="none" strike="noStrike">
                          <a:solidFill>
                            <a:srgbClr val="000000"/>
                          </a:solidFill>
                          <a:effectLst/>
                        </a:rPr>
                        <a:t>O3</a:t>
                      </a:r>
                      <a:endParaRPr lang="en-US" sz="1400" b="1"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0.5165</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0.4837</a:t>
                      </a:r>
                      <a:endParaRPr lang="en-US" sz="1400" b="1" i="0" u="none" strike="noStrike" dirty="0">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1" u="none" strike="noStrike" dirty="0">
                          <a:solidFill>
                            <a:srgbClr val="000000"/>
                          </a:solidFill>
                          <a:effectLst/>
                        </a:rPr>
                        <a:t>24.8861</a:t>
                      </a:r>
                      <a:endParaRPr lang="en-US" sz="1400" b="1"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526546553"/>
                  </a:ext>
                </a:extLst>
              </a:tr>
              <a:tr h="195943">
                <a:tc>
                  <a:txBody>
                    <a:bodyPr/>
                    <a:lstStyle/>
                    <a:p>
                      <a:pPr algn="ctr" fontAlgn="b">
                        <a:lnSpc>
                          <a:spcPct val="150000"/>
                        </a:lnSpc>
                      </a:pPr>
                      <a:r>
                        <a:rPr lang="en-US" sz="1400" b="0" u="none" strike="noStrike">
                          <a:solidFill>
                            <a:srgbClr val="000000"/>
                          </a:solidFill>
                          <a:effectLst/>
                        </a:rPr>
                        <a:t>PM2.5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0.3780</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a:solidFill>
                            <a:srgbClr val="000000"/>
                          </a:solidFill>
                          <a:effectLst/>
                        </a:rPr>
                        <a:t>0.3585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r" fontAlgn="b">
                        <a:lnSpc>
                          <a:spcPct val="150000"/>
                        </a:lnSpc>
                      </a:pPr>
                      <a:r>
                        <a:rPr lang="en-US" sz="1400" b="0" u="none" strike="noStrike" dirty="0">
                          <a:solidFill>
                            <a:srgbClr val="000000"/>
                          </a:solidFill>
                          <a:effectLst/>
                        </a:rPr>
                        <a:t>5.2219</a:t>
                      </a:r>
                      <a:endParaRPr lang="en-US" sz="1400" b="0"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1099688124"/>
                  </a:ext>
                </a:extLst>
              </a:tr>
            </a:tbl>
          </a:graphicData>
        </a:graphic>
      </p:graphicFrame>
      <p:sp>
        <p:nvSpPr>
          <p:cNvPr id="5" name="TextBox 4">
            <a:extLst>
              <a:ext uri="{FF2B5EF4-FFF2-40B4-BE49-F238E27FC236}">
                <a16:creationId xmlns:a16="http://schemas.microsoft.com/office/drawing/2014/main" id="{B96B5ADC-56C5-48EC-A8F0-A8DB31692D18}"/>
              </a:ext>
            </a:extLst>
          </p:cNvPr>
          <p:cNvSpPr txBox="1"/>
          <p:nvPr/>
        </p:nvSpPr>
        <p:spPr>
          <a:xfrm>
            <a:off x="807738" y="4616256"/>
            <a:ext cx="4114800" cy="646331"/>
          </a:xfrm>
          <a:prstGeom prst="rect">
            <a:avLst/>
          </a:prstGeom>
          <a:noFill/>
        </p:spPr>
        <p:txBody>
          <a:bodyPr wrap="square" rtlCol="0">
            <a:spAutoFit/>
          </a:bodyPr>
          <a:lstStyle/>
          <a:p>
            <a:r>
              <a:rPr lang="en-US" dirty="0"/>
              <a:t>NO2 and O3 models </a:t>
            </a:r>
            <a:r>
              <a:rPr lang="en-US" altLang="zh-CN" dirty="0"/>
              <a:t>have the best predictions among all models.</a:t>
            </a:r>
            <a:endParaRPr lang="en-US" dirty="0"/>
          </a:p>
        </p:txBody>
      </p:sp>
    </p:spTree>
    <p:extLst>
      <p:ext uri="{BB962C8B-B14F-4D97-AF65-F5344CB8AC3E}">
        <p14:creationId xmlns:p14="http://schemas.microsoft.com/office/powerpoint/2010/main" val="26969494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70892B2-E5B4-4D62-8335-51426CD2B106}"/>
              </a:ext>
            </a:extLst>
          </p:cNvPr>
          <p:cNvSpPr>
            <a:spLocks noGrp="1"/>
          </p:cNvSpPr>
          <p:nvPr>
            <p:ph idx="1"/>
          </p:nvPr>
        </p:nvSpPr>
        <p:spPr>
          <a:effectLst/>
        </p:spPr>
        <p:txBody>
          <a:bodyPr>
            <a:normAutofit/>
          </a:bodyPr>
          <a:lstStyle/>
          <a:p>
            <a:pPr>
              <a:lnSpc>
                <a:spcPct val="150000"/>
              </a:lnSpc>
              <a:buClr>
                <a:srgbClr val="133454"/>
              </a:buClr>
              <a:buFont typeface="Courier New" panose="02070309020205020404" pitchFamily="49" charset="0"/>
              <a:buChar char="o"/>
            </a:pPr>
            <a:r>
              <a:rPr lang="en-US" sz="2000" dirty="0"/>
              <a:t>Introduction</a:t>
            </a:r>
          </a:p>
          <a:p>
            <a:pPr>
              <a:lnSpc>
                <a:spcPct val="150000"/>
              </a:lnSpc>
              <a:buClr>
                <a:srgbClr val="133454"/>
              </a:buClr>
              <a:buFont typeface="Courier New" panose="02070309020205020404" pitchFamily="49" charset="0"/>
              <a:buChar char="o"/>
            </a:pPr>
            <a:r>
              <a:rPr lang="en-US" sz="2000" dirty="0"/>
              <a:t>Background</a:t>
            </a:r>
          </a:p>
          <a:p>
            <a:pPr>
              <a:lnSpc>
                <a:spcPct val="150000"/>
              </a:lnSpc>
              <a:buClr>
                <a:srgbClr val="133454"/>
              </a:buClr>
              <a:buFont typeface="Courier New" panose="02070309020205020404" pitchFamily="49" charset="0"/>
              <a:buChar char="o"/>
            </a:pPr>
            <a:r>
              <a:rPr lang="en-US" sz="2000" dirty="0"/>
              <a:t>Data Description</a:t>
            </a:r>
          </a:p>
          <a:p>
            <a:pPr>
              <a:lnSpc>
                <a:spcPct val="150000"/>
              </a:lnSpc>
              <a:buClr>
                <a:srgbClr val="133454"/>
              </a:buClr>
              <a:buFont typeface="Courier New" panose="02070309020205020404" pitchFamily="49" charset="0"/>
              <a:buChar char="o"/>
            </a:pPr>
            <a:r>
              <a:rPr lang="en-US" sz="2000" dirty="0"/>
              <a:t>Statistical Analysis</a:t>
            </a:r>
          </a:p>
          <a:p>
            <a:pPr>
              <a:lnSpc>
                <a:spcPct val="150000"/>
              </a:lnSpc>
              <a:buClr>
                <a:srgbClr val="133454"/>
              </a:buClr>
              <a:buFont typeface="Courier New" panose="02070309020205020404" pitchFamily="49" charset="0"/>
              <a:buChar char="o"/>
            </a:pPr>
            <a:r>
              <a:rPr lang="en-US" sz="2000" dirty="0"/>
              <a:t>Prediction Models</a:t>
            </a:r>
          </a:p>
          <a:p>
            <a:pPr>
              <a:lnSpc>
                <a:spcPct val="150000"/>
              </a:lnSpc>
              <a:buClr>
                <a:srgbClr val="133454"/>
              </a:buClr>
              <a:buFont typeface="Courier New" panose="02070309020205020404" pitchFamily="49" charset="0"/>
              <a:buChar char="o"/>
            </a:pPr>
            <a:r>
              <a:rPr lang="en-US" sz="2000" dirty="0"/>
              <a:t>Concluding Remarks</a:t>
            </a:r>
          </a:p>
          <a:p>
            <a:pPr>
              <a:lnSpc>
                <a:spcPct val="150000"/>
              </a:lnSpc>
              <a:buClr>
                <a:srgbClr val="133454"/>
              </a:buClr>
              <a:buFont typeface="Courier New" panose="02070309020205020404" pitchFamily="49" charset="0"/>
              <a:buChar char="o"/>
            </a:pPr>
            <a:endParaRPr lang="en-US" sz="2000" dirty="0"/>
          </a:p>
        </p:txBody>
      </p:sp>
      <p:sp>
        <p:nvSpPr>
          <p:cNvPr id="2" name="Title 1">
            <a:extLst>
              <a:ext uri="{FF2B5EF4-FFF2-40B4-BE49-F238E27FC236}">
                <a16:creationId xmlns:a16="http://schemas.microsoft.com/office/drawing/2014/main" id="{2D4F7832-F468-49A4-85AF-EE92091AADB8}"/>
              </a:ext>
            </a:extLst>
          </p:cNvPr>
          <p:cNvSpPr>
            <a:spLocks noGrp="1"/>
          </p:cNvSpPr>
          <p:nvPr>
            <p:ph type="title"/>
          </p:nvPr>
        </p:nvSpPr>
        <p:spPr/>
        <p:txBody>
          <a:bodyPr>
            <a:normAutofit/>
          </a:bodyPr>
          <a:lstStyle/>
          <a:p>
            <a:r>
              <a:rPr lang="en-US" sz="6600" dirty="0">
                <a:latin typeface="+mj-lt"/>
              </a:rPr>
              <a:t>Outline</a:t>
            </a:r>
          </a:p>
        </p:txBody>
      </p:sp>
      <p:pic>
        <p:nvPicPr>
          <p:cNvPr id="4" name="Graphic 3" descr="Laptop with phone and calculator">
            <a:extLst>
              <a:ext uri="{FF2B5EF4-FFF2-40B4-BE49-F238E27FC236}">
                <a16:creationId xmlns:a16="http://schemas.microsoft.com/office/drawing/2014/main" id="{B1042BD1-879A-4AC2-AFEF-8625CBC250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4990" y="1149640"/>
            <a:ext cx="4558719" cy="4558719"/>
          </a:xfrm>
          <a:prstGeom prst="rect">
            <a:avLst/>
          </a:prstGeom>
        </p:spPr>
      </p:pic>
    </p:spTree>
    <p:extLst>
      <p:ext uri="{BB962C8B-B14F-4D97-AF65-F5344CB8AC3E}">
        <p14:creationId xmlns:p14="http://schemas.microsoft.com/office/powerpoint/2010/main" val="356478728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458B-B7B9-48E5-A167-6C629FA01811}"/>
              </a:ext>
            </a:extLst>
          </p:cNvPr>
          <p:cNvSpPr>
            <a:spLocks noGrp="1"/>
          </p:cNvSpPr>
          <p:nvPr>
            <p:ph type="title"/>
          </p:nvPr>
        </p:nvSpPr>
        <p:spPr>
          <a:xfrm>
            <a:off x="399495" y="365125"/>
            <a:ext cx="10954305" cy="1325563"/>
          </a:xfrm>
        </p:spPr>
        <p:txBody>
          <a:bodyPr>
            <a:normAutofit/>
          </a:bodyPr>
          <a:lstStyle/>
          <a:p>
            <a:r>
              <a:rPr lang="en-US" dirty="0"/>
              <a:t>Prediction - ANN</a:t>
            </a:r>
          </a:p>
        </p:txBody>
      </p:sp>
      <p:pic>
        <p:nvPicPr>
          <p:cNvPr id="8" name="Content Placeholder 7">
            <a:extLst>
              <a:ext uri="{FF2B5EF4-FFF2-40B4-BE49-F238E27FC236}">
                <a16:creationId xmlns:a16="http://schemas.microsoft.com/office/drawing/2014/main" id="{9A6AEF82-26F3-4036-9409-03B6A7545B5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696275" y="23250"/>
            <a:ext cx="6473628" cy="6811499"/>
          </a:xfrm>
        </p:spPr>
      </p:pic>
      <p:graphicFrame>
        <p:nvGraphicFramePr>
          <p:cNvPr id="4" name="Table 3">
            <a:extLst>
              <a:ext uri="{FF2B5EF4-FFF2-40B4-BE49-F238E27FC236}">
                <a16:creationId xmlns:a16="http://schemas.microsoft.com/office/drawing/2014/main" id="{A60A811D-7122-4AE2-A6E4-523B16140D33}"/>
              </a:ext>
            </a:extLst>
          </p:cNvPr>
          <p:cNvGraphicFramePr>
            <a:graphicFrameLocks noGrp="1"/>
          </p:cNvGraphicFramePr>
          <p:nvPr>
            <p:extLst>
              <p:ext uri="{D42A27DB-BD31-4B8C-83A1-F6EECF244321}">
                <p14:modId xmlns:p14="http://schemas.microsoft.com/office/powerpoint/2010/main" val="3214964531"/>
              </p:ext>
            </p:extLst>
          </p:nvPr>
        </p:nvGraphicFramePr>
        <p:xfrm>
          <a:off x="1389355" y="4610403"/>
          <a:ext cx="3200400" cy="1560195"/>
        </p:xfrm>
        <a:graphic>
          <a:graphicData uri="http://schemas.openxmlformats.org/drawingml/2006/table">
            <a:tbl>
              <a:tblPr firstRow="1" firstCol="1">
                <a:tableStyleId>{EB9631B5-78F2-41C9-869B-9F39066F8104}</a:tableStyleId>
              </a:tblPr>
              <a:tblGrid>
                <a:gridCol w="1066800">
                  <a:extLst>
                    <a:ext uri="{9D8B030D-6E8A-4147-A177-3AD203B41FA5}">
                      <a16:colId xmlns:a16="http://schemas.microsoft.com/office/drawing/2014/main" val="3594047180"/>
                    </a:ext>
                  </a:extLst>
                </a:gridCol>
                <a:gridCol w="1066800">
                  <a:extLst>
                    <a:ext uri="{9D8B030D-6E8A-4147-A177-3AD203B41FA5}">
                      <a16:colId xmlns:a16="http://schemas.microsoft.com/office/drawing/2014/main" val="1480551266"/>
                    </a:ext>
                  </a:extLst>
                </a:gridCol>
                <a:gridCol w="1066800">
                  <a:extLst>
                    <a:ext uri="{9D8B030D-6E8A-4147-A177-3AD203B41FA5}">
                      <a16:colId xmlns:a16="http://schemas.microsoft.com/office/drawing/2014/main" val="3321054986"/>
                    </a:ext>
                  </a:extLst>
                </a:gridCol>
              </a:tblGrid>
              <a:tr h="195943">
                <a:tc>
                  <a:txBody>
                    <a:bodyPr/>
                    <a:lstStyle/>
                    <a:p>
                      <a:pPr algn="ctr" fontAlgn="b"/>
                      <a:r>
                        <a:rPr lang="en-US" sz="1400" b="0" u="none" strike="noStrike" dirty="0">
                          <a:solidFill>
                            <a:srgbClr val="000000"/>
                          </a:solidFill>
                          <a:effectLst/>
                        </a:rPr>
                        <a:t>ANN</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External R^2</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RMSE</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4276707753"/>
                  </a:ext>
                </a:extLst>
              </a:tr>
              <a:tr h="195943">
                <a:tc>
                  <a:txBody>
                    <a:bodyPr/>
                    <a:lstStyle/>
                    <a:p>
                      <a:pPr algn="ctr" fontAlgn="b"/>
                      <a:r>
                        <a:rPr lang="en-US" sz="1400" b="0" u="none" strike="noStrike">
                          <a:solidFill>
                            <a:srgbClr val="000000"/>
                          </a:solidFill>
                          <a:effectLst/>
                        </a:rPr>
                        <a:t>CO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0.1486</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dirty="0">
                          <a:solidFill>
                            <a:srgbClr val="000000"/>
                          </a:solidFill>
                          <a:effectLst/>
                        </a:rPr>
                        <a:t>0.3631</a:t>
                      </a:r>
                      <a:endParaRPr lang="en-US" sz="1400" b="0"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780518184"/>
                  </a:ext>
                </a:extLst>
              </a:tr>
              <a:tr h="195943">
                <a:tc>
                  <a:txBody>
                    <a:bodyPr/>
                    <a:lstStyle/>
                    <a:p>
                      <a:pPr algn="ctr" fontAlgn="b"/>
                      <a:r>
                        <a:rPr lang="en-US" sz="1400" b="0" u="none" strike="noStrike" dirty="0">
                          <a:solidFill>
                            <a:srgbClr val="000000"/>
                          </a:solidFill>
                          <a:effectLst/>
                        </a:rPr>
                        <a:t>CO2</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0.3190</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93.0229</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047278995"/>
                  </a:ext>
                </a:extLst>
              </a:tr>
              <a:tr h="195943">
                <a:tc>
                  <a:txBody>
                    <a:bodyPr/>
                    <a:lstStyle/>
                    <a:p>
                      <a:pPr algn="ctr" fontAlgn="b"/>
                      <a:r>
                        <a:rPr lang="en-US" sz="1400" b="0" u="none" strike="noStrike">
                          <a:solidFill>
                            <a:srgbClr val="000000"/>
                          </a:solidFill>
                          <a:effectLst/>
                        </a:rPr>
                        <a:t>NO</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dirty="0">
                          <a:solidFill>
                            <a:srgbClr val="000000"/>
                          </a:solidFill>
                          <a:effectLst/>
                        </a:rPr>
                        <a:t>0.2373</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5.3126</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1973050971"/>
                  </a:ext>
                </a:extLst>
              </a:tr>
              <a:tr h="195943">
                <a:tc>
                  <a:txBody>
                    <a:bodyPr/>
                    <a:lstStyle/>
                    <a:p>
                      <a:pPr algn="ctr" fontAlgn="b"/>
                      <a:r>
                        <a:rPr lang="en-US" sz="1400" b="0" u="none" strike="noStrike" dirty="0">
                          <a:solidFill>
                            <a:srgbClr val="000000"/>
                          </a:solidFill>
                          <a:effectLst/>
                        </a:rPr>
                        <a:t>NO2</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r>
                        <a:rPr lang="en-US" sz="1400" b="1" u="none" strike="noStrike" dirty="0">
                          <a:solidFill>
                            <a:srgbClr val="C00000"/>
                          </a:solidFill>
                          <a:effectLst/>
                        </a:rPr>
                        <a:t>0.7750</a:t>
                      </a:r>
                      <a:endParaRPr lang="en-US" sz="1400" b="1" i="0" u="none" strike="noStrike" dirty="0">
                        <a:solidFill>
                          <a:srgbClr val="C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7.4456</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1705835512"/>
                  </a:ext>
                </a:extLst>
              </a:tr>
              <a:tr h="195943">
                <a:tc>
                  <a:txBody>
                    <a:bodyPr/>
                    <a:lstStyle/>
                    <a:p>
                      <a:pPr algn="ctr" fontAlgn="b"/>
                      <a:r>
                        <a:rPr lang="en-US" sz="1400" b="0" u="none" strike="noStrike" dirty="0">
                          <a:solidFill>
                            <a:srgbClr val="000000"/>
                          </a:solidFill>
                          <a:effectLst/>
                        </a:rPr>
                        <a:t>O3</a:t>
                      </a:r>
                      <a:endParaRPr lang="en-US" sz="1400" b="0" i="0" u="none" strike="noStrike" dirty="0">
                        <a:solidFill>
                          <a:srgbClr val="000000"/>
                        </a:solidFill>
                        <a:effectLst/>
                        <a:latin typeface="Roboto" panose="02000000000000000000" pitchFamily="2" charset="0"/>
                      </a:endParaRPr>
                    </a:p>
                  </a:txBody>
                  <a:tcPr marL="9525" marR="9525" marT="9525" marB="0" anchor="b"/>
                </a:tc>
                <a:tc>
                  <a:txBody>
                    <a:bodyPr/>
                    <a:lstStyle/>
                    <a:p>
                      <a:pPr algn="ctr" fontAlgn="b"/>
                      <a:r>
                        <a:rPr lang="en-US" sz="1400" b="1" u="none" strike="noStrike" dirty="0">
                          <a:solidFill>
                            <a:srgbClr val="C00000"/>
                          </a:solidFill>
                          <a:effectLst/>
                        </a:rPr>
                        <a:t>0.6473</a:t>
                      </a:r>
                      <a:endParaRPr lang="en-US" sz="1400" b="1" i="0" u="none" strike="noStrike" dirty="0">
                        <a:solidFill>
                          <a:srgbClr val="C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21.1739</a:t>
                      </a:r>
                      <a:endParaRPr lang="en-US" sz="1400" b="0" i="0" u="none" strike="noStrike">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26684910"/>
                  </a:ext>
                </a:extLst>
              </a:tr>
              <a:tr h="195943">
                <a:tc>
                  <a:txBody>
                    <a:bodyPr/>
                    <a:lstStyle/>
                    <a:p>
                      <a:pPr algn="ctr" fontAlgn="b"/>
                      <a:r>
                        <a:rPr lang="en-US" sz="1400" b="0" u="none" strike="noStrike">
                          <a:solidFill>
                            <a:srgbClr val="000000"/>
                          </a:solidFill>
                          <a:effectLst/>
                        </a:rPr>
                        <a:t>PM2.5</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a:solidFill>
                            <a:srgbClr val="000000"/>
                          </a:solidFill>
                          <a:effectLst/>
                        </a:rPr>
                        <a:t>0.3793</a:t>
                      </a:r>
                      <a:endParaRPr lang="en-US" sz="1400" b="0" i="0" u="none" strike="noStrike">
                        <a:solidFill>
                          <a:srgbClr val="000000"/>
                        </a:solidFill>
                        <a:effectLst/>
                        <a:latin typeface="Roboto" panose="02000000000000000000" pitchFamily="2" charset="0"/>
                      </a:endParaRPr>
                    </a:p>
                  </a:txBody>
                  <a:tcPr marL="9525" marR="9525" marT="9525" marB="0" anchor="b"/>
                </a:tc>
                <a:tc>
                  <a:txBody>
                    <a:bodyPr/>
                    <a:lstStyle/>
                    <a:p>
                      <a:pPr algn="ctr" fontAlgn="b"/>
                      <a:r>
                        <a:rPr lang="en-US" sz="1400" b="0" u="none" strike="noStrike" dirty="0">
                          <a:solidFill>
                            <a:srgbClr val="000000"/>
                          </a:solidFill>
                          <a:effectLst/>
                        </a:rPr>
                        <a:t>5.0201</a:t>
                      </a:r>
                      <a:endParaRPr lang="en-US" sz="1400" b="0" i="0" u="none" strike="noStrike" dirty="0">
                        <a:solidFill>
                          <a:srgbClr val="000000"/>
                        </a:solidFill>
                        <a:effectLst/>
                        <a:latin typeface="Roboto" panose="02000000000000000000" pitchFamily="2" charset="0"/>
                      </a:endParaRPr>
                    </a:p>
                  </a:txBody>
                  <a:tcPr marL="9525" marR="9525" marT="9525" marB="0" anchor="b"/>
                </a:tc>
                <a:extLst>
                  <a:ext uri="{0D108BD9-81ED-4DB2-BD59-A6C34878D82A}">
                    <a16:rowId xmlns:a16="http://schemas.microsoft.com/office/drawing/2014/main" val="14436342"/>
                  </a:ext>
                </a:extLst>
              </a:tr>
            </a:tbl>
          </a:graphicData>
        </a:graphic>
      </p:graphicFrame>
      <p:pic>
        <p:nvPicPr>
          <p:cNvPr id="16" name="Picture 15">
            <a:extLst>
              <a:ext uri="{FF2B5EF4-FFF2-40B4-BE49-F238E27FC236}">
                <a16:creationId xmlns:a16="http://schemas.microsoft.com/office/drawing/2014/main" id="{6B9C6648-9B79-4361-99E1-2ACC3F49233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1333949"/>
            <a:ext cx="4439598" cy="2957882"/>
          </a:xfrm>
          <a:prstGeom prst="rect">
            <a:avLst/>
          </a:prstGeom>
        </p:spPr>
      </p:pic>
      <p:sp>
        <p:nvSpPr>
          <p:cNvPr id="18" name="TextBox 17">
            <a:extLst>
              <a:ext uri="{FF2B5EF4-FFF2-40B4-BE49-F238E27FC236}">
                <a16:creationId xmlns:a16="http://schemas.microsoft.com/office/drawing/2014/main" id="{0C9A4120-B8EE-419D-AE52-726A35780247}"/>
              </a:ext>
            </a:extLst>
          </p:cNvPr>
          <p:cNvSpPr txBox="1"/>
          <p:nvPr/>
        </p:nvSpPr>
        <p:spPr>
          <a:xfrm>
            <a:off x="22097" y="1757778"/>
            <a:ext cx="1478229" cy="1754326"/>
          </a:xfrm>
          <a:prstGeom prst="rect">
            <a:avLst/>
          </a:prstGeom>
          <a:noFill/>
        </p:spPr>
        <p:txBody>
          <a:bodyPr wrap="square" rtlCol="0">
            <a:spAutoFit/>
          </a:bodyPr>
          <a:lstStyle/>
          <a:p>
            <a:pPr algn="ctr"/>
            <a:r>
              <a:rPr lang="en-US" dirty="0"/>
              <a:t>Input</a:t>
            </a:r>
          </a:p>
          <a:p>
            <a:pPr algn="ctr"/>
            <a:r>
              <a:rPr lang="en-US" dirty="0"/>
              <a:t>X1</a:t>
            </a:r>
          </a:p>
          <a:p>
            <a:pPr algn="ctr"/>
            <a:r>
              <a:rPr lang="en-US" dirty="0"/>
              <a:t>X2</a:t>
            </a:r>
          </a:p>
          <a:p>
            <a:pPr algn="ctr"/>
            <a:r>
              <a:rPr lang="en-US" dirty="0"/>
              <a:t>:</a:t>
            </a:r>
          </a:p>
          <a:p>
            <a:pPr algn="ctr"/>
            <a:r>
              <a:rPr lang="en-US" dirty="0"/>
              <a:t>:</a:t>
            </a:r>
          </a:p>
          <a:p>
            <a:pPr algn="ctr"/>
            <a:r>
              <a:rPr lang="en-US" dirty="0" err="1"/>
              <a:t>Xn</a:t>
            </a:r>
            <a:endParaRPr lang="en-US" dirty="0"/>
          </a:p>
        </p:txBody>
      </p:sp>
      <p:sp>
        <p:nvSpPr>
          <p:cNvPr id="19" name="TextBox 18">
            <a:extLst>
              <a:ext uri="{FF2B5EF4-FFF2-40B4-BE49-F238E27FC236}">
                <a16:creationId xmlns:a16="http://schemas.microsoft.com/office/drawing/2014/main" id="{0FD88383-A1A0-4177-B6FA-B34CA1EF3BA0}"/>
              </a:ext>
            </a:extLst>
          </p:cNvPr>
          <p:cNvSpPr txBox="1"/>
          <p:nvPr/>
        </p:nvSpPr>
        <p:spPr>
          <a:xfrm>
            <a:off x="4589755" y="1757778"/>
            <a:ext cx="1286892" cy="1754326"/>
          </a:xfrm>
          <a:prstGeom prst="rect">
            <a:avLst/>
          </a:prstGeom>
          <a:noFill/>
        </p:spPr>
        <p:txBody>
          <a:bodyPr wrap="square" rtlCol="0">
            <a:spAutoFit/>
          </a:bodyPr>
          <a:lstStyle/>
          <a:p>
            <a:pPr algn="ctr"/>
            <a:r>
              <a:rPr lang="en-US" dirty="0"/>
              <a:t>Output</a:t>
            </a:r>
          </a:p>
          <a:p>
            <a:pPr algn="ctr"/>
            <a:endParaRPr lang="en-US" dirty="0"/>
          </a:p>
          <a:p>
            <a:pPr algn="ctr"/>
            <a:endParaRPr lang="en-US" dirty="0"/>
          </a:p>
          <a:p>
            <a:pPr algn="ctr"/>
            <a:r>
              <a:rPr lang="en-US" dirty="0"/>
              <a:t>Y</a:t>
            </a:r>
          </a:p>
          <a:p>
            <a:pPr algn="ctr"/>
            <a:endParaRPr lang="en-US" dirty="0"/>
          </a:p>
          <a:p>
            <a:pPr algn="ctr"/>
            <a:endParaRPr lang="en-US" dirty="0"/>
          </a:p>
        </p:txBody>
      </p:sp>
      <p:sp>
        <p:nvSpPr>
          <p:cNvPr id="20" name="TextBox 19">
            <a:extLst>
              <a:ext uri="{FF2B5EF4-FFF2-40B4-BE49-F238E27FC236}">
                <a16:creationId xmlns:a16="http://schemas.microsoft.com/office/drawing/2014/main" id="{DF3550EE-52BA-41FB-9114-952553D581CD}"/>
              </a:ext>
            </a:extLst>
          </p:cNvPr>
          <p:cNvSpPr txBox="1"/>
          <p:nvPr/>
        </p:nvSpPr>
        <p:spPr>
          <a:xfrm>
            <a:off x="2476870" y="4225771"/>
            <a:ext cx="1393794" cy="307777"/>
          </a:xfrm>
          <a:prstGeom prst="rect">
            <a:avLst/>
          </a:prstGeom>
          <a:noFill/>
        </p:spPr>
        <p:txBody>
          <a:bodyPr wrap="square" rtlCol="0">
            <a:spAutoFit/>
          </a:bodyPr>
          <a:lstStyle/>
          <a:p>
            <a:r>
              <a:rPr lang="en-US" sz="1400" dirty="0"/>
              <a:t>Hidden Layers</a:t>
            </a:r>
          </a:p>
        </p:txBody>
      </p:sp>
      <p:sp>
        <p:nvSpPr>
          <p:cNvPr id="21" name="Rectangle 20">
            <a:extLst>
              <a:ext uri="{FF2B5EF4-FFF2-40B4-BE49-F238E27FC236}">
                <a16:creationId xmlns:a16="http://schemas.microsoft.com/office/drawing/2014/main" id="{A7F6D8AE-9CB9-4BBD-A59E-9DE4A8B99ECF}"/>
              </a:ext>
            </a:extLst>
          </p:cNvPr>
          <p:cNvSpPr/>
          <p:nvPr/>
        </p:nvSpPr>
        <p:spPr>
          <a:xfrm>
            <a:off x="2618913" y="1233996"/>
            <a:ext cx="887767" cy="3057835"/>
          </a:xfrm>
          <a:prstGeom prst="rect">
            <a:avLst/>
          </a:prstGeom>
          <a:noFill/>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24285975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7F99-309D-47C3-B019-B6F8F191D6DA}"/>
              </a:ext>
            </a:extLst>
          </p:cNvPr>
          <p:cNvSpPr>
            <a:spLocks noGrp="1"/>
          </p:cNvSpPr>
          <p:nvPr>
            <p:ph type="title"/>
          </p:nvPr>
        </p:nvSpPr>
        <p:spPr/>
        <p:txBody>
          <a:bodyPr/>
          <a:lstStyle/>
          <a:p>
            <a:r>
              <a:rPr lang="en-US" dirty="0"/>
              <a:t>Model Performance Comparison</a:t>
            </a:r>
          </a:p>
        </p:txBody>
      </p:sp>
      <p:graphicFrame>
        <p:nvGraphicFramePr>
          <p:cNvPr id="5" name="Content Placeholder 4">
            <a:extLst>
              <a:ext uri="{FF2B5EF4-FFF2-40B4-BE49-F238E27FC236}">
                <a16:creationId xmlns:a16="http://schemas.microsoft.com/office/drawing/2014/main" id="{485505E3-B1DA-4322-8FB8-F48FB62B21ED}"/>
              </a:ext>
            </a:extLst>
          </p:cNvPr>
          <p:cNvGraphicFramePr>
            <a:graphicFrameLocks noGrp="1"/>
          </p:cNvGraphicFramePr>
          <p:nvPr>
            <p:ph idx="1"/>
            <p:extLst>
              <p:ext uri="{D42A27DB-BD31-4B8C-83A1-F6EECF244321}">
                <p14:modId xmlns:p14="http://schemas.microsoft.com/office/powerpoint/2010/main" val="3788844572"/>
              </p:ext>
            </p:extLst>
          </p:nvPr>
        </p:nvGraphicFramePr>
        <p:xfrm>
          <a:off x="4678528" y="1980247"/>
          <a:ext cx="6675272" cy="2897505"/>
        </p:xfrm>
        <a:graphic>
          <a:graphicData uri="http://schemas.openxmlformats.org/drawingml/2006/table">
            <a:tbl>
              <a:tblPr firstRow="1" firstCol="1">
                <a:tableStyleId>{9D7B26C5-4107-4FEC-AEDC-1716B250A1EF}</a:tableStyleId>
              </a:tblPr>
              <a:tblGrid>
                <a:gridCol w="1411550">
                  <a:extLst>
                    <a:ext uri="{9D8B030D-6E8A-4147-A177-3AD203B41FA5}">
                      <a16:colId xmlns:a16="http://schemas.microsoft.com/office/drawing/2014/main" val="30307211"/>
                    </a:ext>
                  </a:extLst>
                </a:gridCol>
                <a:gridCol w="877287">
                  <a:extLst>
                    <a:ext uri="{9D8B030D-6E8A-4147-A177-3AD203B41FA5}">
                      <a16:colId xmlns:a16="http://schemas.microsoft.com/office/drawing/2014/main" val="4068679964"/>
                    </a:ext>
                  </a:extLst>
                </a:gridCol>
                <a:gridCol w="877287">
                  <a:extLst>
                    <a:ext uri="{9D8B030D-6E8A-4147-A177-3AD203B41FA5}">
                      <a16:colId xmlns:a16="http://schemas.microsoft.com/office/drawing/2014/main" val="2490671489"/>
                    </a:ext>
                  </a:extLst>
                </a:gridCol>
                <a:gridCol w="877287">
                  <a:extLst>
                    <a:ext uri="{9D8B030D-6E8A-4147-A177-3AD203B41FA5}">
                      <a16:colId xmlns:a16="http://schemas.microsoft.com/office/drawing/2014/main" val="1038441913"/>
                    </a:ext>
                  </a:extLst>
                </a:gridCol>
                <a:gridCol w="877287">
                  <a:extLst>
                    <a:ext uri="{9D8B030D-6E8A-4147-A177-3AD203B41FA5}">
                      <a16:colId xmlns:a16="http://schemas.microsoft.com/office/drawing/2014/main" val="1656484071"/>
                    </a:ext>
                  </a:extLst>
                </a:gridCol>
                <a:gridCol w="877287">
                  <a:extLst>
                    <a:ext uri="{9D8B030D-6E8A-4147-A177-3AD203B41FA5}">
                      <a16:colId xmlns:a16="http://schemas.microsoft.com/office/drawing/2014/main" val="1649212414"/>
                    </a:ext>
                  </a:extLst>
                </a:gridCol>
                <a:gridCol w="877287">
                  <a:extLst>
                    <a:ext uri="{9D8B030D-6E8A-4147-A177-3AD203B41FA5}">
                      <a16:colId xmlns:a16="http://schemas.microsoft.com/office/drawing/2014/main" val="3852076695"/>
                    </a:ext>
                  </a:extLst>
                </a:gridCol>
              </a:tblGrid>
              <a:tr h="190500">
                <a:tc>
                  <a:txBody>
                    <a:bodyPr/>
                    <a:lstStyle/>
                    <a:p>
                      <a:pPr algn="ctr" fontAlgn="b"/>
                      <a:r>
                        <a:rPr lang="en-US" sz="1400" b="0" u="none" strike="noStrike" dirty="0">
                          <a:solidFill>
                            <a:srgbClr val="000000"/>
                          </a:solidFill>
                          <a:effectLst/>
                          <a:latin typeface="+mn-lt"/>
                        </a:rPr>
                        <a:t>Model</a:t>
                      </a:r>
                      <a:endParaRPr lang="en-US" sz="1400" b="0" i="0" u="none" strike="noStrike" dirty="0">
                        <a:solidFill>
                          <a:srgbClr val="000000"/>
                        </a:solidFill>
                        <a:effectLst/>
                        <a:latin typeface="+mn-lt"/>
                      </a:endParaRPr>
                    </a:p>
                  </a:txBody>
                  <a:tcPr marL="9525" marR="9525" marT="9525" marB="0" anchor="b"/>
                </a:tc>
                <a:tc gridSpan="6">
                  <a:txBody>
                    <a:bodyPr/>
                    <a:lstStyle/>
                    <a:p>
                      <a:pPr algn="ctr" fontAlgn="b"/>
                      <a:r>
                        <a:rPr lang="en-US" sz="1400" b="0" u="none" strike="noStrike" dirty="0">
                          <a:solidFill>
                            <a:srgbClr val="000000"/>
                          </a:solidFill>
                          <a:effectLst/>
                          <a:latin typeface="+mn-lt"/>
                        </a:rPr>
                        <a:t>External R-Squared: the greater, the better</a:t>
                      </a:r>
                    </a:p>
                  </a:txBody>
                  <a:tcPr marL="9525" marR="9525" marT="9525" marB="0" anchor="b"/>
                </a:tc>
                <a:tc hMerge="1">
                  <a:txBody>
                    <a:bodyPr/>
                    <a:lstStyle/>
                    <a:p>
                      <a:pPr algn="ctr" fontAlgn="b"/>
                      <a:r>
                        <a:rPr lang="en-US" sz="1400" b="0" u="none" strike="noStrike" dirty="0">
                          <a:solidFill>
                            <a:srgbClr val="000000"/>
                          </a:solidFill>
                          <a:effectLst/>
                          <a:latin typeface="+mn-lt"/>
                        </a:rPr>
                        <a:t>external</a:t>
                      </a:r>
                      <a:endParaRPr lang="en-US" sz="1400" b="0" i="0" u="none" strike="noStrike" dirty="0">
                        <a:solidFill>
                          <a:srgbClr val="000000"/>
                        </a:solidFill>
                        <a:effectLst/>
                        <a:latin typeface="+mn-lt"/>
                      </a:endParaRPr>
                    </a:p>
                  </a:txBody>
                  <a:tcPr marL="9525" marR="9525" marT="9525" marB="0" anchor="b"/>
                </a:tc>
                <a:tc hMerge="1">
                  <a:txBody>
                    <a:bodyPr/>
                    <a:lstStyle/>
                    <a:p>
                      <a:pPr algn="ctr" fontAlgn="b"/>
                      <a:endParaRPr lang="en-US" sz="1400" b="0" i="0" u="none" strike="noStrike" dirty="0">
                        <a:solidFill>
                          <a:srgbClr val="000000"/>
                        </a:solidFill>
                        <a:effectLst/>
                        <a:latin typeface="+mn-lt"/>
                      </a:endParaRPr>
                    </a:p>
                  </a:txBody>
                  <a:tcPr marL="9525" marR="9525" marT="9525" marB="0" anchor="b"/>
                </a:tc>
                <a:tc hMerge="1">
                  <a:txBody>
                    <a:bodyPr/>
                    <a:lstStyle/>
                    <a:p>
                      <a:pPr algn="ctr" fontAlgn="b"/>
                      <a:endParaRPr lang="en-US" sz="1400" b="0" i="0" u="none" strike="noStrike" dirty="0">
                        <a:solidFill>
                          <a:srgbClr val="000000"/>
                        </a:solidFill>
                        <a:effectLst/>
                        <a:latin typeface="+mn-lt"/>
                      </a:endParaRPr>
                    </a:p>
                  </a:txBody>
                  <a:tcPr marL="9525" marR="9525" marT="9525" marB="0" anchor="b"/>
                </a:tc>
                <a:tc hMerge="1">
                  <a:txBody>
                    <a:bodyPr/>
                    <a:lstStyle/>
                    <a:p>
                      <a:pPr algn="ctr" fontAlgn="b"/>
                      <a:endParaRPr lang="en-US" sz="1400" b="0" i="0" u="none" strike="noStrike" dirty="0">
                        <a:solidFill>
                          <a:srgbClr val="000000"/>
                        </a:solidFill>
                        <a:effectLst/>
                        <a:latin typeface="+mn-lt"/>
                      </a:endParaRPr>
                    </a:p>
                  </a:txBody>
                  <a:tcPr marL="9525" marR="9525" marT="9525" marB="0" anchor="b"/>
                </a:tc>
                <a:tc hMerge="1">
                  <a:txBody>
                    <a:bodyPr/>
                    <a:lstStyle/>
                    <a:p>
                      <a:pPr algn="ctr" fontAlgn="b"/>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417516007"/>
                  </a:ext>
                </a:extLst>
              </a:tr>
              <a:tr h="190500">
                <a:tc>
                  <a:txBody>
                    <a:bodyPr/>
                    <a:lstStyle/>
                    <a:p>
                      <a:pPr algn="ctr" fontAlgn="b"/>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i="0" u="none" strike="noStrike" dirty="0">
                          <a:solidFill>
                            <a:srgbClr val="000000"/>
                          </a:solidFill>
                          <a:effectLst/>
                          <a:latin typeface="+mn-lt"/>
                        </a:rPr>
                        <a:t>CO</a:t>
                      </a:r>
                    </a:p>
                  </a:txBody>
                  <a:tcPr marL="9525" marR="9525" marT="9525" marB="0" anchor="b"/>
                </a:tc>
                <a:tc>
                  <a:txBody>
                    <a:bodyPr/>
                    <a:lstStyle/>
                    <a:p>
                      <a:pPr algn="ctr" fontAlgn="b"/>
                      <a:r>
                        <a:rPr lang="en-US" sz="1400" b="0" u="none" strike="noStrike" dirty="0">
                          <a:solidFill>
                            <a:srgbClr val="000000"/>
                          </a:solidFill>
                          <a:effectLst/>
                          <a:latin typeface="+mn-lt"/>
                        </a:rPr>
                        <a:t>CO2</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b="0" i="0" u="none" strike="noStrike" dirty="0">
                          <a:solidFill>
                            <a:srgbClr val="000000"/>
                          </a:solidFill>
                          <a:effectLst/>
                          <a:latin typeface="+mn-lt"/>
                        </a:rPr>
                        <a:t>NO</a:t>
                      </a:r>
                    </a:p>
                  </a:txBody>
                  <a:tcPr marL="9525" marR="9525" marT="9525" marB="0" anchor="b"/>
                </a:tc>
                <a:tc>
                  <a:txBody>
                    <a:bodyPr/>
                    <a:lstStyle/>
                    <a:p>
                      <a:pPr algn="ctr" fontAlgn="b"/>
                      <a:r>
                        <a:rPr lang="en-US" sz="1400" b="0" u="none" strike="noStrike" dirty="0">
                          <a:solidFill>
                            <a:srgbClr val="000000"/>
                          </a:solidFill>
                          <a:effectLst/>
                          <a:latin typeface="+mn-lt"/>
                        </a:rPr>
                        <a:t>NO2</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O3</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PM2.5</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11913600"/>
                  </a:ext>
                </a:extLst>
              </a:tr>
              <a:tr h="190500">
                <a:tc>
                  <a:txBody>
                    <a:bodyPr/>
                    <a:lstStyle/>
                    <a:p>
                      <a:pPr algn="ctr" fontAlgn="b"/>
                      <a:r>
                        <a:rPr lang="en-US" sz="1400" b="0" u="none" strike="noStrike">
                          <a:solidFill>
                            <a:srgbClr val="000000"/>
                          </a:solidFill>
                          <a:effectLst/>
                          <a:latin typeface="+mn-lt"/>
                        </a:rPr>
                        <a:t>MLM</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0.2934</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0.1625</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0.0829</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0.7160</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0.4876</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0.3795</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431701015"/>
                  </a:ext>
                </a:extLst>
              </a:tr>
              <a:tr h="190500">
                <a:tc>
                  <a:txBody>
                    <a:bodyPr/>
                    <a:lstStyle/>
                    <a:p>
                      <a:pPr algn="ctr" fontAlgn="b"/>
                      <a:r>
                        <a:rPr lang="en-US" sz="1400" b="0" u="none" strike="noStrike" dirty="0">
                          <a:solidFill>
                            <a:srgbClr val="000000"/>
                          </a:solidFill>
                          <a:effectLst/>
                          <a:latin typeface="+mn-lt"/>
                        </a:rPr>
                        <a:t>Stepwise</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0.2795</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0.1522</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0.1044</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0.7189</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0.4912</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0.3799</a:t>
                      </a:r>
                      <a:endParaRPr lang="en-US" sz="1400" b="1" i="0" u="none" strike="noStrike" dirty="0">
                        <a:solidFill>
                          <a:schemeClr val="accent2">
                            <a:lumMod val="75000"/>
                          </a:schemeClr>
                        </a:solidFill>
                        <a:effectLst/>
                        <a:latin typeface="+mn-lt"/>
                      </a:endParaRPr>
                    </a:p>
                  </a:txBody>
                  <a:tcPr marL="9525" marR="9525" marT="9525" marB="0" anchor="b"/>
                </a:tc>
                <a:extLst>
                  <a:ext uri="{0D108BD9-81ED-4DB2-BD59-A6C34878D82A}">
                    <a16:rowId xmlns:a16="http://schemas.microsoft.com/office/drawing/2014/main" val="3488020761"/>
                  </a:ext>
                </a:extLst>
              </a:tr>
              <a:tr h="190500">
                <a:tc>
                  <a:txBody>
                    <a:bodyPr/>
                    <a:lstStyle/>
                    <a:p>
                      <a:pPr algn="ctr" fontAlgn="b"/>
                      <a:r>
                        <a:rPr lang="en-US" sz="1400" b="0" u="none" strike="noStrike">
                          <a:solidFill>
                            <a:srgbClr val="000000"/>
                          </a:solidFill>
                          <a:effectLst/>
                          <a:latin typeface="+mn-lt"/>
                        </a:rPr>
                        <a:t>Lasso</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0.2852</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0.1516</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0.0984</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0.7034</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0.4837</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0.3585</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545402953"/>
                  </a:ext>
                </a:extLst>
              </a:tr>
              <a:tr h="190500">
                <a:tc>
                  <a:txBody>
                    <a:bodyPr/>
                    <a:lstStyle/>
                    <a:p>
                      <a:pPr algn="ctr" fontAlgn="b"/>
                      <a:r>
                        <a:rPr lang="en-US" sz="1400" b="0" i="0" u="none" strike="noStrike" dirty="0">
                          <a:solidFill>
                            <a:srgbClr val="000000"/>
                          </a:solidFill>
                          <a:effectLst/>
                          <a:latin typeface="+mn-lt"/>
                        </a:rPr>
                        <a:t>ANN</a:t>
                      </a:r>
                    </a:p>
                  </a:txBody>
                  <a:tcPr marL="9525" marR="9525" marT="9525" marB="0" anchor="b"/>
                </a:tc>
                <a:tc>
                  <a:txBody>
                    <a:bodyPr/>
                    <a:lstStyle/>
                    <a:p>
                      <a:pPr algn="ctr" fontAlgn="b"/>
                      <a:r>
                        <a:rPr lang="en-US" sz="1400" b="0" u="none" strike="noStrike">
                          <a:solidFill>
                            <a:srgbClr val="000000"/>
                          </a:solidFill>
                          <a:effectLst/>
                          <a:latin typeface="+mn-lt"/>
                        </a:rPr>
                        <a:t>0.1486</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0.3190</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0.2373</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0.7750</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0.6473</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0.3793</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453891724"/>
                  </a:ext>
                </a:extLst>
              </a:tr>
              <a:tr h="190500">
                <a:tc>
                  <a:txBody>
                    <a:bodyPr/>
                    <a:lstStyle/>
                    <a:p>
                      <a:pPr algn="ctr" fontAlgn="b"/>
                      <a:endParaRPr lang="en-US" sz="1400" b="0" i="0" u="none" strike="noStrike">
                        <a:solidFill>
                          <a:srgbClr val="000000"/>
                        </a:solidFill>
                        <a:effectLst/>
                        <a:latin typeface="+mn-lt"/>
                      </a:endParaRPr>
                    </a:p>
                  </a:txBody>
                  <a:tcPr marL="9525" marR="9525" marT="9525" marB="0" anchor="b">
                    <a:lnB w="12700" cap="flat" cmpd="sng" algn="ctr">
                      <a:solidFill>
                        <a:schemeClr val="tx2"/>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mn-lt"/>
                      </a:endParaRPr>
                    </a:p>
                  </a:txBody>
                  <a:tcPr marL="9525" marR="9525" marT="9525" marB="0" anchor="b">
                    <a:lnB w="12700" cap="flat" cmpd="sng" algn="ctr">
                      <a:solidFill>
                        <a:schemeClr val="tx2"/>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525" marR="9525" marT="9525" marB="0" anchor="b">
                    <a:lnB w="12700" cap="flat" cmpd="sng" algn="ctr">
                      <a:solidFill>
                        <a:schemeClr val="tx2"/>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mn-lt"/>
                      </a:endParaRPr>
                    </a:p>
                  </a:txBody>
                  <a:tcPr marL="9525" marR="9525" marT="9525" marB="0" anchor="b">
                    <a:lnB w="12700" cap="flat" cmpd="sng" algn="ctr">
                      <a:solidFill>
                        <a:schemeClr val="tx2"/>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mn-lt"/>
                      </a:endParaRPr>
                    </a:p>
                  </a:txBody>
                  <a:tcPr marL="9525" marR="9525" marT="9525" marB="0" anchor="b">
                    <a:lnB w="12700" cap="flat" cmpd="sng" algn="ctr">
                      <a:solidFill>
                        <a:schemeClr val="tx2"/>
                      </a:solidFill>
                      <a:prstDash val="solid"/>
                      <a:round/>
                      <a:headEnd type="none" w="med" len="med"/>
                      <a:tailEnd type="none" w="med" len="med"/>
                    </a:lnB>
                  </a:tcPr>
                </a:tc>
                <a:tc>
                  <a:txBody>
                    <a:bodyPr/>
                    <a:lstStyle/>
                    <a:p>
                      <a:pPr algn="ctr" fontAlgn="b"/>
                      <a:endParaRPr lang="en-US" sz="1400" b="0" i="0" u="none" strike="noStrike">
                        <a:solidFill>
                          <a:srgbClr val="000000"/>
                        </a:solidFill>
                        <a:effectLst/>
                        <a:latin typeface="+mn-lt"/>
                      </a:endParaRPr>
                    </a:p>
                  </a:txBody>
                  <a:tcPr marL="9525" marR="9525" marT="9525" marB="0" anchor="b">
                    <a:lnB w="12700" cap="flat" cmpd="sng" algn="ctr">
                      <a:solidFill>
                        <a:schemeClr val="tx2"/>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mn-lt"/>
                      </a:endParaRPr>
                    </a:p>
                  </a:txBody>
                  <a:tcPr marL="9525" marR="9525" marT="9525" marB="0" anchor="b">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873055973"/>
                  </a:ext>
                </a:extLst>
              </a:tr>
              <a:tr h="190500">
                <a:tc>
                  <a:txBody>
                    <a:bodyPr/>
                    <a:lstStyle/>
                    <a:p>
                      <a:pPr algn="ctr" fontAlgn="b"/>
                      <a:r>
                        <a:rPr lang="en-US" sz="1400" b="0" u="none" strike="noStrike" dirty="0">
                          <a:solidFill>
                            <a:srgbClr val="000000"/>
                          </a:solidFill>
                          <a:effectLst/>
                          <a:latin typeface="+mn-lt"/>
                        </a:rPr>
                        <a:t>Model</a:t>
                      </a:r>
                      <a:endParaRPr lang="en-US" sz="1400" b="0" i="0" u="none" strike="noStrike" dirty="0">
                        <a:solidFill>
                          <a:srgbClr val="000000"/>
                        </a:solidFill>
                        <a:effectLst/>
                        <a:latin typeface="+mn-lt"/>
                      </a:endParaRPr>
                    </a:p>
                  </a:txBody>
                  <a:tcPr marL="9525" marR="9525" marT="9525" marB="0" anchor="b">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gridSpan="6">
                  <a:txBody>
                    <a:bodyPr/>
                    <a:lstStyle/>
                    <a:p>
                      <a:pPr algn="ctr" fontAlgn="b"/>
                      <a:r>
                        <a:rPr lang="en-US" sz="1400" b="0" u="none" strike="noStrike" dirty="0">
                          <a:solidFill>
                            <a:srgbClr val="000000"/>
                          </a:solidFill>
                          <a:effectLst/>
                          <a:latin typeface="+mn-lt"/>
                        </a:rPr>
                        <a:t>RMSE: the smaller, the better</a:t>
                      </a:r>
                      <a:endParaRPr lang="en-US" sz="1400" b="0" i="0" u="none" strike="noStrike" dirty="0">
                        <a:solidFill>
                          <a:srgbClr val="000000"/>
                        </a:solidFill>
                        <a:effectLst/>
                        <a:latin typeface="+mn-lt"/>
                      </a:endParaRPr>
                    </a:p>
                  </a:txBody>
                  <a:tcPr marL="9525" marR="9525" marT="9525" marB="0" anchor="b">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hMerge="1">
                  <a:txBody>
                    <a:bodyPr/>
                    <a:lstStyle/>
                    <a:p>
                      <a:pPr algn="ctr" fontAlgn="b"/>
                      <a:endParaRPr lang="en-US" sz="1400" b="0" i="0" u="none" strike="noStrike">
                        <a:solidFill>
                          <a:srgbClr val="000000"/>
                        </a:solidFill>
                        <a:effectLst/>
                        <a:latin typeface="+mn-lt"/>
                      </a:endParaRPr>
                    </a:p>
                  </a:txBody>
                  <a:tcPr marL="9525" marR="9525" marT="9525" marB="0" anchor="b"/>
                </a:tc>
                <a:tc hMerge="1">
                  <a:txBody>
                    <a:bodyPr/>
                    <a:lstStyle/>
                    <a:p>
                      <a:pPr algn="ctr" fontAlgn="b"/>
                      <a:endParaRPr lang="en-US" sz="1400" b="0" i="0" u="none" strike="noStrike">
                        <a:solidFill>
                          <a:srgbClr val="000000"/>
                        </a:solidFill>
                        <a:effectLst/>
                        <a:latin typeface="+mn-lt"/>
                      </a:endParaRPr>
                    </a:p>
                  </a:txBody>
                  <a:tcPr marL="9525" marR="9525" marT="9525" marB="0" anchor="b"/>
                </a:tc>
                <a:tc hMerge="1">
                  <a:txBody>
                    <a:bodyPr/>
                    <a:lstStyle/>
                    <a:p>
                      <a:pPr algn="ctr" fontAlgn="b"/>
                      <a:endParaRPr lang="en-US" sz="1400" b="0" i="0" u="none" strike="noStrike">
                        <a:solidFill>
                          <a:srgbClr val="000000"/>
                        </a:solidFill>
                        <a:effectLst/>
                        <a:latin typeface="+mn-lt"/>
                      </a:endParaRPr>
                    </a:p>
                  </a:txBody>
                  <a:tcPr marL="9525" marR="9525" marT="9525" marB="0" anchor="b"/>
                </a:tc>
                <a:tc hMerge="1">
                  <a:txBody>
                    <a:bodyPr/>
                    <a:lstStyle/>
                    <a:p>
                      <a:pPr algn="ctr" fontAlgn="b"/>
                      <a:endParaRPr lang="en-US" sz="1400" b="0" i="0" u="none" strike="noStrike">
                        <a:solidFill>
                          <a:srgbClr val="000000"/>
                        </a:solidFill>
                        <a:effectLst/>
                        <a:latin typeface="+mn-lt"/>
                      </a:endParaRPr>
                    </a:p>
                  </a:txBody>
                  <a:tcPr marL="9525" marR="9525" marT="9525" marB="0" anchor="b"/>
                </a:tc>
                <a:tc hMerge="1">
                  <a:txBody>
                    <a:bodyPr/>
                    <a:lstStyle/>
                    <a:p>
                      <a:pPr algn="ctr" fontAlgn="b"/>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79693526"/>
                  </a:ext>
                </a:extLst>
              </a:tr>
              <a:tr h="190500">
                <a:tc>
                  <a:txBody>
                    <a:bodyPr/>
                    <a:lstStyle/>
                    <a:p>
                      <a:pPr algn="ctr" fontAlgn="b"/>
                      <a:endParaRPr lang="en-US" sz="1400" b="0" i="0" u="none" strike="noStrike">
                        <a:solidFill>
                          <a:srgbClr val="000000"/>
                        </a:solidFill>
                        <a:effectLst/>
                        <a:latin typeface="+mn-lt"/>
                      </a:endParaRPr>
                    </a:p>
                  </a:txBody>
                  <a:tcPr marL="9525" marR="9525" marT="9525" marB="0" anchor="b">
                    <a:lnT w="12700" cap="flat" cmpd="sng" algn="ctr">
                      <a:solidFill>
                        <a:schemeClr val="tx2"/>
                      </a:solidFill>
                      <a:prstDash val="solid"/>
                      <a:round/>
                      <a:headEnd type="none" w="med" len="med"/>
                      <a:tailEnd type="none" w="med" len="med"/>
                    </a:lnT>
                  </a:tcPr>
                </a:tc>
                <a:tc>
                  <a:txBody>
                    <a:bodyPr/>
                    <a:lstStyle/>
                    <a:p>
                      <a:pPr algn="ctr" fontAlgn="b"/>
                      <a:r>
                        <a:rPr lang="en-US" sz="1400" b="0" i="0" u="none" strike="noStrike" dirty="0">
                          <a:solidFill>
                            <a:srgbClr val="000000"/>
                          </a:solidFill>
                          <a:effectLst/>
                          <a:latin typeface="+mn-lt"/>
                        </a:rPr>
                        <a:t>CO</a:t>
                      </a:r>
                    </a:p>
                  </a:txBody>
                  <a:tcPr marL="9525" marR="9525" marT="9525" marB="0" anchor="b">
                    <a:lnT w="12700" cap="flat" cmpd="sng" algn="ctr">
                      <a:solidFill>
                        <a:schemeClr val="tx2"/>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mn-lt"/>
                        </a:rPr>
                        <a:t>CO2</a:t>
                      </a:r>
                      <a:endParaRPr lang="en-US" sz="1400" b="0" i="0" u="none" strike="noStrike" dirty="0">
                        <a:solidFill>
                          <a:srgbClr val="000000"/>
                        </a:solidFill>
                        <a:effectLst/>
                        <a:latin typeface="+mn-lt"/>
                      </a:endParaRPr>
                    </a:p>
                  </a:txBody>
                  <a:tcPr marL="9525" marR="9525" marT="9525" marB="0" anchor="b">
                    <a:lnT w="12700" cap="flat" cmpd="sng" algn="ctr">
                      <a:solidFill>
                        <a:schemeClr val="tx2"/>
                      </a:solidFill>
                      <a:prstDash val="solid"/>
                      <a:round/>
                      <a:headEnd type="none" w="med" len="med"/>
                      <a:tailEnd type="none" w="med" len="med"/>
                    </a:lnT>
                  </a:tcPr>
                </a:tc>
                <a:tc>
                  <a:txBody>
                    <a:bodyPr/>
                    <a:lstStyle/>
                    <a:p>
                      <a:pPr algn="ctr" fontAlgn="b"/>
                      <a:r>
                        <a:rPr lang="en-US" sz="1400" b="0" i="0" u="none" strike="noStrike" dirty="0">
                          <a:solidFill>
                            <a:srgbClr val="000000"/>
                          </a:solidFill>
                          <a:effectLst/>
                          <a:latin typeface="+mn-lt"/>
                        </a:rPr>
                        <a:t>NO</a:t>
                      </a:r>
                    </a:p>
                  </a:txBody>
                  <a:tcPr marL="9525" marR="9525" marT="9525" marB="0" anchor="b">
                    <a:lnT w="12700" cap="flat" cmpd="sng" algn="ctr">
                      <a:solidFill>
                        <a:schemeClr val="tx2"/>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mn-lt"/>
                        </a:rPr>
                        <a:t>NO2</a:t>
                      </a:r>
                      <a:endParaRPr lang="en-US" sz="1400" b="0" i="0" u="none" strike="noStrike" dirty="0">
                        <a:solidFill>
                          <a:srgbClr val="000000"/>
                        </a:solidFill>
                        <a:effectLst/>
                        <a:latin typeface="+mn-lt"/>
                      </a:endParaRPr>
                    </a:p>
                  </a:txBody>
                  <a:tcPr marL="9525" marR="9525" marT="9525" marB="0" anchor="b">
                    <a:lnT w="12700" cap="flat" cmpd="sng" algn="ctr">
                      <a:solidFill>
                        <a:schemeClr val="tx2"/>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mn-lt"/>
                        </a:rPr>
                        <a:t>O3</a:t>
                      </a:r>
                      <a:endParaRPr lang="en-US" sz="1400" b="0" i="0" u="none" strike="noStrike" dirty="0">
                        <a:solidFill>
                          <a:srgbClr val="000000"/>
                        </a:solidFill>
                        <a:effectLst/>
                        <a:latin typeface="+mn-lt"/>
                      </a:endParaRPr>
                    </a:p>
                  </a:txBody>
                  <a:tcPr marL="9525" marR="9525" marT="9525" marB="0" anchor="b">
                    <a:lnT w="12700" cap="flat" cmpd="sng" algn="ctr">
                      <a:solidFill>
                        <a:schemeClr val="tx2"/>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mn-lt"/>
                        </a:rPr>
                        <a:t>PM2.5</a:t>
                      </a:r>
                      <a:endParaRPr lang="en-US" sz="1400" b="0" i="0" u="none" strike="noStrike" dirty="0">
                        <a:solidFill>
                          <a:srgbClr val="000000"/>
                        </a:solidFill>
                        <a:effectLst/>
                        <a:latin typeface="+mn-lt"/>
                      </a:endParaRPr>
                    </a:p>
                  </a:txBody>
                  <a:tcPr marL="9525" marR="9525" marT="9525" marB="0" anchor="b">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3522588312"/>
                  </a:ext>
                </a:extLst>
              </a:tr>
              <a:tr h="190500">
                <a:tc>
                  <a:txBody>
                    <a:bodyPr/>
                    <a:lstStyle/>
                    <a:p>
                      <a:pPr algn="ctr" fontAlgn="b"/>
                      <a:r>
                        <a:rPr lang="en-US" sz="1400" b="0" u="none" strike="noStrike">
                          <a:solidFill>
                            <a:srgbClr val="000000"/>
                          </a:solidFill>
                          <a:effectLst/>
                          <a:latin typeface="+mn-lt"/>
                        </a:rPr>
                        <a:t>MLM</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0.3210</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97.8573</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6.0502</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8.8131</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23.7546</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4.8666</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771309094"/>
                  </a:ext>
                </a:extLst>
              </a:tr>
              <a:tr h="190500">
                <a:tc>
                  <a:txBody>
                    <a:bodyPr/>
                    <a:lstStyle/>
                    <a:p>
                      <a:pPr algn="ctr" fontAlgn="b"/>
                      <a:r>
                        <a:rPr lang="en-US" sz="1400" b="0" u="none" strike="noStrike">
                          <a:solidFill>
                            <a:srgbClr val="000000"/>
                          </a:solidFill>
                          <a:effectLst/>
                          <a:latin typeface="+mn-lt"/>
                        </a:rPr>
                        <a:t>Stepwise</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0.3226</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103.6653</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6.1530</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9.0093</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25.7676</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4.8649</a:t>
                      </a:r>
                      <a:endParaRPr lang="en-US" sz="1400" b="1" i="0" u="none" strike="noStrike" dirty="0">
                        <a:solidFill>
                          <a:schemeClr val="accent2">
                            <a:lumMod val="75000"/>
                          </a:schemeClr>
                        </a:solidFill>
                        <a:effectLst/>
                        <a:latin typeface="+mn-lt"/>
                      </a:endParaRPr>
                    </a:p>
                  </a:txBody>
                  <a:tcPr marL="9525" marR="9525" marT="9525" marB="0" anchor="b"/>
                </a:tc>
                <a:extLst>
                  <a:ext uri="{0D108BD9-81ED-4DB2-BD59-A6C34878D82A}">
                    <a16:rowId xmlns:a16="http://schemas.microsoft.com/office/drawing/2014/main" val="3719165402"/>
                  </a:ext>
                </a:extLst>
              </a:tr>
              <a:tr h="190500">
                <a:tc>
                  <a:txBody>
                    <a:bodyPr/>
                    <a:lstStyle/>
                    <a:p>
                      <a:pPr algn="ctr" fontAlgn="b"/>
                      <a:r>
                        <a:rPr lang="en-US" sz="1400" b="0" u="none" strike="noStrike">
                          <a:solidFill>
                            <a:srgbClr val="000000"/>
                          </a:solidFill>
                          <a:effectLst/>
                          <a:latin typeface="+mn-lt"/>
                        </a:rPr>
                        <a:t>Lasso</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0.3088</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104.9591</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5.7335</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9.2271</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a:solidFill>
                            <a:srgbClr val="000000"/>
                          </a:solidFill>
                          <a:effectLst/>
                          <a:latin typeface="+mn-lt"/>
                        </a:rPr>
                        <a:t>24.8861</a:t>
                      </a:r>
                      <a:endParaRPr lang="en-US" sz="1400" b="0" i="0" u="none" strike="noStrike">
                        <a:solidFill>
                          <a:srgbClr val="000000"/>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5.2219</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79799270"/>
                  </a:ext>
                </a:extLst>
              </a:tr>
              <a:tr h="190500">
                <a:tc>
                  <a:txBody>
                    <a:bodyPr/>
                    <a:lstStyle/>
                    <a:p>
                      <a:pPr algn="ctr" fontAlgn="b"/>
                      <a:r>
                        <a:rPr lang="en-US" sz="1400" b="0" i="0" u="none" strike="noStrike" dirty="0">
                          <a:solidFill>
                            <a:srgbClr val="000000"/>
                          </a:solidFill>
                          <a:effectLst/>
                          <a:latin typeface="+mn-lt"/>
                        </a:rPr>
                        <a:t>ANN</a:t>
                      </a:r>
                    </a:p>
                  </a:txBody>
                  <a:tcPr marL="9525" marR="9525" marT="9525" marB="0" anchor="b"/>
                </a:tc>
                <a:tc>
                  <a:txBody>
                    <a:bodyPr/>
                    <a:lstStyle/>
                    <a:p>
                      <a:pPr algn="ctr" fontAlgn="b"/>
                      <a:r>
                        <a:rPr lang="en-US" sz="1400" b="0" u="none" strike="noStrike" dirty="0">
                          <a:solidFill>
                            <a:srgbClr val="000000"/>
                          </a:solidFill>
                          <a:effectLst/>
                          <a:latin typeface="+mn-lt"/>
                        </a:rPr>
                        <a:t>0.3631</a:t>
                      </a:r>
                      <a:endParaRPr lang="en-US" sz="1400" b="0" i="0" u="none" strike="noStrike" dirty="0">
                        <a:solidFill>
                          <a:srgbClr val="000000"/>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93.0229</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5.3126</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7.4456</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1" u="none" strike="noStrike" dirty="0">
                          <a:solidFill>
                            <a:schemeClr val="accent2">
                              <a:lumMod val="75000"/>
                            </a:schemeClr>
                          </a:solidFill>
                          <a:effectLst/>
                          <a:latin typeface="+mn-lt"/>
                        </a:rPr>
                        <a:t>21.1739</a:t>
                      </a:r>
                      <a:endParaRPr lang="en-US" sz="1400" b="1" i="0" u="none" strike="noStrike" dirty="0">
                        <a:solidFill>
                          <a:schemeClr val="accent2">
                            <a:lumMod val="75000"/>
                          </a:schemeClr>
                        </a:solidFill>
                        <a:effectLst/>
                        <a:latin typeface="+mn-lt"/>
                      </a:endParaRPr>
                    </a:p>
                  </a:txBody>
                  <a:tcPr marL="9525" marR="9525" marT="9525" marB="0" anchor="b"/>
                </a:tc>
                <a:tc>
                  <a:txBody>
                    <a:bodyPr/>
                    <a:lstStyle/>
                    <a:p>
                      <a:pPr algn="ctr" fontAlgn="b"/>
                      <a:r>
                        <a:rPr lang="en-US" sz="1400" b="0" u="none" strike="noStrike" dirty="0">
                          <a:solidFill>
                            <a:srgbClr val="000000"/>
                          </a:solidFill>
                          <a:effectLst/>
                          <a:latin typeface="+mn-lt"/>
                        </a:rPr>
                        <a:t>5.0201</a:t>
                      </a:r>
                      <a:endParaRPr lang="en-US"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160805173"/>
                  </a:ext>
                </a:extLst>
              </a:tr>
            </a:tbl>
          </a:graphicData>
        </a:graphic>
      </p:graphicFrame>
      <p:sp>
        <p:nvSpPr>
          <p:cNvPr id="4" name="TextBox 3">
            <a:extLst>
              <a:ext uri="{FF2B5EF4-FFF2-40B4-BE49-F238E27FC236}">
                <a16:creationId xmlns:a16="http://schemas.microsoft.com/office/drawing/2014/main" id="{7EA9A4B1-3730-4F8C-B17C-CE3736D599DF}"/>
              </a:ext>
            </a:extLst>
          </p:cNvPr>
          <p:cNvSpPr txBox="1"/>
          <p:nvPr/>
        </p:nvSpPr>
        <p:spPr>
          <a:xfrm>
            <a:off x="736847" y="1980247"/>
            <a:ext cx="3551068" cy="1754326"/>
          </a:xfrm>
          <a:prstGeom prst="rect">
            <a:avLst/>
          </a:prstGeom>
          <a:noFill/>
        </p:spPr>
        <p:txBody>
          <a:bodyPr wrap="square" rtlCol="0">
            <a:spAutoFit/>
          </a:bodyPr>
          <a:lstStyle/>
          <a:p>
            <a:r>
              <a:rPr lang="en-US" dirty="0"/>
              <a:t>The neural network algorithm has the best prediction outcomes in the models of CO2, NO, NO2, and O3</a:t>
            </a:r>
          </a:p>
          <a:p>
            <a:endParaRPr lang="en-US" dirty="0"/>
          </a:p>
          <a:p>
            <a:endParaRPr lang="en-US" dirty="0"/>
          </a:p>
        </p:txBody>
      </p:sp>
    </p:spTree>
    <p:extLst>
      <p:ext uri="{BB962C8B-B14F-4D97-AF65-F5344CB8AC3E}">
        <p14:creationId xmlns:p14="http://schemas.microsoft.com/office/powerpoint/2010/main" val="882496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8753-C732-49E6-ABA5-C6373C15E7E3}"/>
              </a:ext>
            </a:extLst>
          </p:cNvPr>
          <p:cNvSpPr>
            <a:spLocks noGrp="1"/>
          </p:cNvSpPr>
          <p:nvPr>
            <p:ph type="title"/>
          </p:nvPr>
        </p:nvSpPr>
        <p:spPr/>
        <p:txBody>
          <a:bodyPr>
            <a:normAutofit/>
          </a:bodyPr>
          <a:lstStyle/>
          <a:p>
            <a:r>
              <a:rPr lang="en-US" dirty="0"/>
              <a:t>Concluding Remarks</a:t>
            </a:r>
          </a:p>
        </p:txBody>
      </p:sp>
      <p:sp>
        <p:nvSpPr>
          <p:cNvPr id="3" name="Content Placeholder 2">
            <a:extLst>
              <a:ext uri="{FF2B5EF4-FFF2-40B4-BE49-F238E27FC236}">
                <a16:creationId xmlns:a16="http://schemas.microsoft.com/office/drawing/2014/main" id="{314F7F19-5483-468E-B11B-8A9C6C09990E}"/>
              </a:ext>
            </a:extLst>
          </p:cNvPr>
          <p:cNvSpPr>
            <a:spLocks noGrp="1"/>
          </p:cNvSpPr>
          <p:nvPr>
            <p:ph idx="1"/>
          </p:nvPr>
        </p:nvSpPr>
        <p:spPr/>
        <p:txBody>
          <a:bodyPr/>
          <a:lstStyle/>
          <a:p>
            <a:r>
              <a:rPr lang="en-US" dirty="0"/>
              <a:t>A comprehensive review of traffic-induced air pollution</a:t>
            </a:r>
          </a:p>
          <a:p>
            <a:r>
              <a:rPr lang="en-US" dirty="0"/>
              <a:t>Correlation Analysis</a:t>
            </a:r>
          </a:p>
          <a:p>
            <a:pPr lvl="1"/>
            <a:r>
              <a:rPr lang="en-US" dirty="0"/>
              <a:t>Daily pattern of air pollutants do not look similar to that of traffic parameters</a:t>
            </a:r>
          </a:p>
          <a:p>
            <a:pPr lvl="1"/>
            <a:r>
              <a:rPr lang="en-US" dirty="0"/>
              <a:t>Some pollutants are proven to be impacted by the seasonality.</a:t>
            </a:r>
          </a:p>
          <a:p>
            <a:pPr lvl="1"/>
            <a:r>
              <a:rPr lang="en-US" dirty="0"/>
              <a:t>Traffic parameters have little direct correlations with air pollutant concentrations</a:t>
            </a:r>
          </a:p>
          <a:p>
            <a:pPr lvl="1"/>
            <a:r>
              <a:rPr lang="en-US" dirty="0"/>
              <a:t>Relative humidity and temperature have moderate influence on pollutants in the atmospheric chemical reaction processes</a:t>
            </a:r>
          </a:p>
          <a:p>
            <a:r>
              <a:rPr lang="en-US" dirty="0"/>
              <a:t>Prediction</a:t>
            </a:r>
          </a:p>
          <a:p>
            <a:pPr lvl="1"/>
            <a:r>
              <a:rPr lang="en-US" dirty="0"/>
              <a:t>It is proven by our models that the speed has a negative impact on CO2 and PM2.5 emissions</a:t>
            </a:r>
          </a:p>
          <a:p>
            <a:pPr lvl="1"/>
            <a:r>
              <a:rPr lang="en-US" dirty="0"/>
              <a:t>Air pollutant: the variation of NO2 and O3 concentrations can be effectively explained by models</a:t>
            </a:r>
          </a:p>
          <a:p>
            <a:pPr lvl="1"/>
            <a:r>
              <a:rPr lang="en-US" dirty="0"/>
              <a:t>Model performance: ANN has the best performance in overall</a:t>
            </a:r>
          </a:p>
          <a:p>
            <a:pPr lvl="1"/>
            <a:endParaRPr lang="en-US" dirty="0"/>
          </a:p>
        </p:txBody>
      </p:sp>
    </p:spTree>
    <p:extLst>
      <p:ext uri="{BB962C8B-B14F-4D97-AF65-F5344CB8AC3E}">
        <p14:creationId xmlns:p14="http://schemas.microsoft.com/office/powerpoint/2010/main" val="349825610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Graphic 11" descr="A wreath with lemons and leaves">
            <a:extLst>
              <a:ext uri="{FF2B5EF4-FFF2-40B4-BE49-F238E27FC236}">
                <a16:creationId xmlns:a16="http://schemas.microsoft.com/office/drawing/2014/main" id="{018C11CA-184A-43D3-9BCC-D249A13885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6568" y="1023457"/>
            <a:ext cx="4230498" cy="4230498"/>
          </a:xfrm>
          <a:prstGeom prst="rect">
            <a:avLst/>
          </a:prstGeom>
        </p:spPr>
      </p:pic>
      <p:sp>
        <p:nvSpPr>
          <p:cNvPr id="8" name="Rectangle 7">
            <a:extLst>
              <a:ext uri="{FF2B5EF4-FFF2-40B4-BE49-F238E27FC236}">
                <a16:creationId xmlns:a16="http://schemas.microsoft.com/office/drawing/2014/main" id="{EDB23ADA-6213-4E8E-9ADE-5FFE6774BD83}"/>
              </a:ext>
            </a:extLst>
          </p:cNvPr>
          <p:cNvSpPr/>
          <p:nvPr/>
        </p:nvSpPr>
        <p:spPr>
          <a:xfrm>
            <a:off x="3811641" y="2551837"/>
            <a:ext cx="5978068" cy="1754326"/>
          </a:xfrm>
          <a:prstGeom prst="rect">
            <a:avLst/>
          </a:prstGeom>
          <a:noFill/>
        </p:spPr>
        <p:txBody>
          <a:bodyPr wrap="square" lIns="91440" tIns="45720" rIns="91440" bIns="45720">
            <a:spAutoFit/>
          </a:bodyPr>
          <a:lstStyle/>
          <a:p>
            <a:pPr algn="ctr"/>
            <a:r>
              <a:rPr lang="en-US" sz="5400" b="0" cap="none" spc="0" dirty="0">
                <a:ln w="0"/>
                <a:solidFill>
                  <a:srgbClr val="133454"/>
                </a:solidFill>
                <a:effectLst>
                  <a:reflection blurRad="6350" stA="53000" endA="300" endPos="35500" dir="5400000" sy="-90000" algn="bl" rotWithShape="0"/>
                </a:effectLst>
              </a:rPr>
              <a:t>Thank you!</a:t>
            </a:r>
          </a:p>
          <a:p>
            <a:pPr algn="ctr"/>
            <a:r>
              <a:rPr lang="en-US" sz="5400" dirty="0">
                <a:ln w="0"/>
                <a:solidFill>
                  <a:srgbClr val="133454"/>
                </a:solidFill>
                <a:effectLst>
                  <a:reflection blurRad="6350" stA="53000" endA="300" endPos="35500" dir="5400000" sy="-90000" algn="bl" rotWithShape="0"/>
                </a:effectLst>
              </a:rPr>
              <a:t>Question?</a:t>
            </a:r>
            <a:endParaRPr lang="en-US" sz="5400" b="0" cap="none" spc="0" dirty="0">
              <a:ln w="0"/>
              <a:solidFill>
                <a:srgbClr val="133454"/>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605242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4BBF-1D18-4B90-9214-E383015F6DD8}"/>
              </a:ext>
            </a:extLst>
          </p:cNvPr>
          <p:cNvSpPr>
            <a:spLocks noGrp="1"/>
          </p:cNvSpPr>
          <p:nvPr>
            <p:ph type="title"/>
          </p:nvPr>
        </p:nvSpPr>
        <p:spPr/>
        <p:txBody>
          <a:bodyPr>
            <a:normAutofit/>
          </a:bodyPr>
          <a:lstStyle/>
          <a:p>
            <a:r>
              <a:rPr lang="en-US" dirty="0"/>
              <a:t>Introduction</a:t>
            </a:r>
          </a:p>
        </p:txBody>
      </p:sp>
      <p:pic>
        <p:nvPicPr>
          <p:cNvPr id="7" name="Picture 6" descr="A picture containing sky, outdoor, nature, city&#10;&#10;Description automatically generated">
            <a:extLst>
              <a:ext uri="{FF2B5EF4-FFF2-40B4-BE49-F238E27FC236}">
                <a16:creationId xmlns:a16="http://schemas.microsoft.com/office/drawing/2014/main" id="{F7D3BA7D-E3EA-483C-AC13-E1EA63C026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32942" y="1027906"/>
            <a:ext cx="3720857" cy="247590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descr="Comparison of annual vehicle miles traveled on California state highways">
            <a:extLst>
              <a:ext uri="{FF2B5EF4-FFF2-40B4-BE49-F238E27FC236}">
                <a16:creationId xmlns:a16="http://schemas.microsoft.com/office/drawing/2014/main" id="{71990D9F-C2DA-45CF-ACDF-B7E98E3950ED}"/>
              </a:ext>
              <a:ext uri="{C183D7F6-B498-43B3-948B-1728B52AA6E4}">
                <adec:decorative xmlns:adec="http://schemas.microsoft.com/office/drawing/2017/decorative" val="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22803" y="3906043"/>
            <a:ext cx="5030997" cy="2475908"/>
          </a:xfrm>
          <a:prstGeom prst="rect">
            <a:avLst/>
          </a:prstGeom>
          <a:noFill/>
        </p:spPr>
      </p:pic>
      <p:sp>
        <p:nvSpPr>
          <p:cNvPr id="4" name="TextBox 3">
            <a:extLst>
              <a:ext uri="{FF2B5EF4-FFF2-40B4-BE49-F238E27FC236}">
                <a16:creationId xmlns:a16="http://schemas.microsoft.com/office/drawing/2014/main" id="{35067DBD-6927-4A1C-8679-579DEE223A02}"/>
              </a:ext>
            </a:extLst>
          </p:cNvPr>
          <p:cNvSpPr txBox="1"/>
          <p:nvPr/>
        </p:nvSpPr>
        <p:spPr>
          <a:xfrm>
            <a:off x="6346479" y="6386083"/>
            <a:ext cx="5007321" cy="261610"/>
          </a:xfrm>
          <a:prstGeom prst="rect">
            <a:avLst/>
          </a:prstGeom>
          <a:noFill/>
        </p:spPr>
        <p:txBody>
          <a:bodyPr wrap="square" rtlCol="0">
            <a:spAutoFit/>
          </a:bodyPr>
          <a:lstStyle/>
          <a:p>
            <a:r>
              <a:rPr lang="en-US" sz="1100" dirty="0"/>
              <a:t>Comparison of annual vehicle miles traveled on California state highways</a:t>
            </a:r>
          </a:p>
        </p:txBody>
      </p:sp>
      <p:sp>
        <p:nvSpPr>
          <p:cNvPr id="3" name="Content Placeholder 2">
            <a:extLst>
              <a:ext uri="{FF2B5EF4-FFF2-40B4-BE49-F238E27FC236}">
                <a16:creationId xmlns:a16="http://schemas.microsoft.com/office/drawing/2014/main" id="{30BEC543-ABFF-4664-ADDB-5B2C57E44643}"/>
              </a:ext>
            </a:extLst>
          </p:cNvPr>
          <p:cNvSpPr>
            <a:spLocks noGrp="1"/>
          </p:cNvSpPr>
          <p:nvPr>
            <p:ph idx="1"/>
          </p:nvPr>
        </p:nvSpPr>
        <p:spPr>
          <a:xfrm>
            <a:off x="838199" y="1825625"/>
            <a:ext cx="6300029" cy="4141421"/>
          </a:xfrm>
        </p:spPr>
        <p:txBody>
          <a:bodyPr>
            <a:normAutofit/>
          </a:bodyPr>
          <a:lstStyle/>
          <a:p>
            <a:pPr>
              <a:lnSpc>
                <a:spcPct val="100000"/>
              </a:lnSpc>
              <a:buFont typeface="Courier New" panose="02070309020205020404" pitchFamily="49" charset="0"/>
              <a:buChar char="o"/>
            </a:pPr>
            <a:r>
              <a:rPr lang="en-US" sz="1800" dirty="0"/>
              <a:t>Combustion of fossil fuels for road transport has been one of the most significant sources of air pollution and greenhouse gases in the United States. </a:t>
            </a:r>
          </a:p>
          <a:p>
            <a:pPr>
              <a:lnSpc>
                <a:spcPct val="100000"/>
              </a:lnSpc>
              <a:buFont typeface="Courier New" panose="02070309020205020404" pitchFamily="49" charset="0"/>
              <a:buChar char="o"/>
            </a:pPr>
            <a:r>
              <a:rPr lang="en-US" sz="1800" dirty="0"/>
              <a:t>Traffic-induced air pollution have negative impacts on human-health, environmental, and economic aspects.</a:t>
            </a:r>
          </a:p>
          <a:p>
            <a:pPr>
              <a:lnSpc>
                <a:spcPct val="100000"/>
              </a:lnSpc>
              <a:buFont typeface="Courier New" panose="02070309020205020404" pitchFamily="49" charset="0"/>
              <a:buChar char="o"/>
            </a:pPr>
            <a:r>
              <a:rPr lang="en-US" sz="1800" dirty="0"/>
              <a:t>There has been a growing trend in traffic demand over years.</a:t>
            </a:r>
          </a:p>
          <a:p>
            <a:pPr>
              <a:lnSpc>
                <a:spcPct val="100000"/>
              </a:lnSpc>
              <a:buFont typeface="Courier New" panose="02070309020205020404" pitchFamily="49" charset="0"/>
              <a:buChar char="o"/>
            </a:pPr>
            <a:r>
              <a:rPr lang="en-US" sz="1800" dirty="0"/>
              <a:t>Three datasets were jointly used to perform a correlation analysis and conduct predictive models. All data were collected all year round in 2019.</a:t>
            </a:r>
          </a:p>
        </p:txBody>
      </p:sp>
    </p:spTree>
    <p:extLst>
      <p:ext uri="{BB962C8B-B14F-4D97-AF65-F5344CB8AC3E}">
        <p14:creationId xmlns:p14="http://schemas.microsoft.com/office/powerpoint/2010/main" val="11258651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0F05-D76C-4D37-A0FF-0AA3EBFCD0C1}"/>
              </a:ext>
            </a:extLst>
          </p:cNvPr>
          <p:cNvSpPr>
            <a:spLocks noGrp="1"/>
          </p:cNvSpPr>
          <p:nvPr>
            <p:ph type="title"/>
          </p:nvPr>
        </p:nvSpPr>
        <p:spPr/>
        <p:txBody>
          <a:bodyPr/>
          <a:lstStyle/>
          <a:p>
            <a:r>
              <a:rPr lang="en-US" dirty="0"/>
              <a:t>Classification of Pollutants</a:t>
            </a:r>
          </a:p>
        </p:txBody>
      </p:sp>
      <p:graphicFrame>
        <p:nvGraphicFramePr>
          <p:cNvPr id="4" name="Content Placeholder 3">
            <a:extLst>
              <a:ext uri="{FF2B5EF4-FFF2-40B4-BE49-F238E27FC236}">
                <a16:creationId xmlns:a16="http://schemas.microsoft.com/office/drawing/2014/main" id="{B6E1775B-5773-4D5A-B45B-538455F98715}"/>
              </a:ext>
            </a:extLst>
          </p:cNvPr>
          <p:cNvGraphicFramePr>
            <a:graphicFrameLocks noGrp="1"/>
          </p:cNvGraphicFramePr>
          <p:nvPr>
            <p:ph idx="1"/>
            <p:extLst>
              <p:ext uri="{D42A27DB-BD31-4B8C-83A1-F6EECF244321}">
                <p14:modId xmlns:p14="http://schemas.microsoft.com/office/powerpoint/2010/main" val="1070393992"/>
              </p:ext>
            </p:extLst>
          </p:nvPr>
        </p:nvGraphicFramePr>
        <p:xfrm>
          <a:off x="838200" y="1355220"/>
          <a:ext cx="9752860" cy="4798883"/>
        </p:xfrm>
        <a:graphic>
          <a:graphicData uri="http://schemas.openxmlformats.org/drawingml/2006/table">
            <a:tbl>
              <a:tblPr firstRow="1" firstCol="1">
                <a:tableStyleId>{6E25E649-3F16-4E02-A733-19D2CDBF48F0}</a:tableStyleId>
              </a:tblPr>
              <a:tblGrid>
                <a:gridCol w="1113340">
                  <a:extLst>
                    <a:ext uri="{9D8B030D-6E8A-4147-A177-3AD203B41FA5}">
                      <a16:colId xmlns:a16="http://schemas.microsoft.com/office/drawing/2014/main" val="2262063298"/>
                    </a:ext>
                  </a:extLst>
                </a:gridCol>
                <a:gridCol w="1113340">
                  <a:extLst>
                    <a:ext uri="{9D8B030D-6E8A-4147-A177-3AD203B41FA5}">
                      <a16:colId xmlns:a16="http://schemas.microsoft.com/office/drawing/2014/main" val="2141737343"/>
                    </a:ext>
                  </a:extLst>
                </a:gridCol>
                <a:gridCol w="1113340">
                  <a:extLst>
                    <a:ext uri="{9D8B030D-6E8A-4147-A177-3AD203B41FA5}">
                      <a16:colId xmlns:a16="http://schemas.microsoft.com/office/drawing/2014/main" val="4185641206"/>
                    </a:ext>
                  </a:extLst>
                </a:gridCol>
                <a:gridCol w="6412840">
                  <a:extLst>
                    <a:ext uri="{9D8B030D-6E8A-4147-A177-3AD203B41FA5}">
                      <a16:colId xmlns:a16="http://schemas.microsoft.com/office/drawing/2014/main" val="501052303"/>
                    </a:ext>
                  </a:extLst>
                </a:gridCol>
              </a:tblGrid>
              <a:tr h="522017">
                <a:tc>
                  <a:txBody>
                    <a:bodyPr/>
                    <a:lstStyle/>
                    <a:p>
                      <a:pPr marL="0" marR="0" algn="ctr">
                        <a:lnSpc>
                          <a:spcPct val="200000"/>
                        </a:lnSpc>
                        <a:spcBef>
                          <a:spcPts val="0"/>
                        </a:spcBef>
                        <a:spcAft>
                          <a:spcPts val="0"/>
                        </a:spcAft>
                      </a:pPr>
                      <a:r>
                        <a:rPr lang="en-US" sz="1600" dirty="0">
                          <a:effectLst/>
                        </a:rPr>
                        <a:t>Pollutant</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Primary</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Secondary</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General Formation Process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extLst>
                  <a:ext uri="{0D108BD9-81ED-4DB2-BD59-A6C34878D82A}">
                    <a16:rowId xmlns:a16="http://schemas.microsoft.com/office/drawing/2014/main" val="298254974"/>
                  </a:ext>
                </a:extLst>
              </a:tr>
              <a:tr h="852673">
                <a:tc>
                  <a:txBody>
                    <a:bodyPr/>
                    <a:lstStyle/>
                    <a:p>
                      <a:pPr marL="0" marR="0" algn="ctr">
                        <a:lnSpc>
                          <a:spcPct val="200000"/>
                        </a:lnSpc>
                        <a:spcBef>
                          <a:spcPts val="0"/>
                        </a:spcBef>
                        <a:spcAft>
                          <a:spcPts val="0"/>
                        </a:spcAft>
                      </a:pPr>
                      <a:r>
                        <a:rPr lang="en-US" sz="1600" dirty="0">
                          <a:effectLst/>
                        </a:rPr>
                        <a:t>CO</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rPr>
                        <a:t> </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rPr>
                        <a:t>A small amount of carbon is emitted as CO due to the incomplete combustion process of fossil fuel.</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003302"/>
                  </a:ext>
                </a:extLst>
              </a:tr>
              <a:tr h="522017">
                <a:tc>
                  <a:txBody>
                    <a:bodyPr/>
                    <a:lstStyle/>
                    <a:p>
                      <a:pPr marL="0" marR="0" algn="ctr">
                        <a:lnSpc>
                          <a:spcPct val="200000"/>
                        </a:lnSpc>
                        <a:spcBef>
                          <a:spcPts val="0"/>
                        </a:spcBef>
                        <a:spcAft>
                          <a:spcPts val="0"/>
                        </a:spcAft>
                      </a:pPr>
                      <a:r>
                        <a:rPr lang="en-US" sz="1600" dirty="0">
                          <a:effectLst/>
                        </a:rPr>
                        <a:t>CO</a:t>
                      </a:r>
                      <a:r>
                        <a:rPr lang="en-US" sz="1600" baseline="-25000" dirty="0">
                          <a:effectLst/>
                        </a:rPr>
                        <a:t>2</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rPr>
                        <a:t> </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rPr>
                        <a:t>Most of the carbon in fuel is emitted as CO</a:t>
                      </a:r>
                      <a:r>
                        <a:rPr lang="en-US" sz="1600" baseline="-25000" dirty="0">
                          <a:effectLst/>
                        </a:rPr>
                        <a:t>2</a:t>
                      </a:r>
                      <a:r>
                        <a:rPr lang="en-US" sz="1600" dirty="0">
                          <a:effectLst/>
                        </a:rPr>
                        <a:t>.</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320107"/>
                  </a:ext>
                </a:extLst>
              </a:tr>
              <a:tr h="522017">
                <a:tc>
                  <a:txBody>
                    <a:bodyPr/>
                    <a:lstStyle/>
                    <a:p>
                      <a:pPr marL="0" marR="0" algn="ctr">
                        <a:lnSpc>
                          <a:spcPct val="200000"/>
                        </a:lnSpc>
                        <a:spcBef>
                          <a:spcPts val="0"/>
                        </a:spcBef>
                        <a:spcAft>
                          <a:spcPts val="0"/>
                        </a:spcAft>
                      </a:pPr>
                      <a:r>
                        <a:rPr lang="en-US" sz="1600">
                          <a:effectLst/>
                        </a:rPr>
                        <a:t>NO</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rPr>
                        <a:t> </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a:effectLst/>
                        </a:rPr>
                        <a:t>NO is formed when N</a:t>
                      </a:r>
                      <a:r>
                        <a:rPr lang="en-US" sz="1600" baseline="-25000">
                          <a:effectLst/>
                        </a:rPr>
                        <a:t>2</a:t>
                      </a:r>
                      <a:r>
                        <a:rPr lang="en-US" sz="1600">
                          <a:effectLst/>
                        </a:rPr>
                        <a:t> reacts with O</a:t>
                      </a:r>
                      <a:r>
                        <a:rPr lang="en-US" sz="1600" baseline="-25000">
                          <a:effectLst/>
                        </a:rPr>
                        <a:t>2</a:t>
                      </a:r>
                      <a:r>
                        <a:rPr lang="en-US" sz="1600">
                          <a:effectLst/>
                        </a:rPr>
                        <a:t>.</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2109458"/>
                  </a:ext>
                </a:extLst>
              </a:tr>
              <a:tr h="852673">
                <a:tc>
                  <a:txBody>
                    <a:bodyPr/>
                    <a:lstStyle/>
                    <a:p>
                      <a:pPr marL="0" marR="0" algn="ctr">
                        <a:lnSpc>
                          <a:spcPct val="200000"/>
                        </a:lnSpc>
                        <a:spcBef>
                          <a:spcPts val="0"/>
                        </a:spcBef>
                        <a:spcAft>
                          <a:spcPts val="0"/>
                        </a:spcAft>
                      </a:pPr>
                      <a:r>
                        <a:rPr lang="en-US" sz="1600">
                          <a:effectLst/>
                        </a:rPr>
                        <a:t>NO</a:t>
                      </a:r>
                      <a:r>
                        <a:rPr lang="en-US" sz="1600" baseline="-25000">
                          <a:effectLst/>
                        </a:rPr>
                        <a:t>2</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rPr>
                        <a:t>NO</a:t>
                      </a:r>
                      <a:r>
                        <a:rPr lang="en-US" sz="1600" baseline="-25000" dirty="0">
                          <a:effectLst/>
                        </a:rPr>
                        <a:t>2</a:t>
                      </a:r>
                      <a:r>
                        <a:rPr lang="en-US" sz="1600" dirty="0">
                          <a:effectLst/>
                        </a:rPr>
                        <a:t> can be formed from fuels burned at high temperatures or oxidation (reacting with O</a:t>
                      </a:r>
                      <a:r>
                        <a:rPr lang="en-US" sz="1600" baseline="-25000" dirty="0">
                          <a:effectLst/>
                        </a:rPr>
                        <a:t>2 </a:t>
                      </a:r>
                      <a:r>
                        <a:rPr lang="en-US" sz="1600" dirty="0">
                          <a:effectLst/>
                        </a:rPr>
                        <a:t>or O</a:t>
                      </a:r>
                      <a:r>
                        <a:rPr lang="en-US" sz="1600" baseline="-25000" dirty="0">
                          <a:effectLst/>
                        </a:rPr>
                        <a:t>3</a:t>
                      </a:r>
                      <a:r>
                        <a:rPr lang="en-US" sz="1600" dirty="0">
                          <a:effectLst/>
                        </a:rPr>
                        <a:t>) of NO.</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87001"/>
                  </a:ext>
                </a:extLst>
              </a:tr>
              <a:tr h="522017">
                <a:tc>
                  <a:txBody>
                    <a:bodyPr/>
                    <a:lstStyle/>
                    <a:p>
                      <a:pPr marL="0" marR="0" algn="ctr">
                        <a:lnSpc>
                          <a:spcPct val="200000"/>
                        </a:lnSpc>
                        <a:spcBef>
                          <a:spcPts val="0"/>
                        </a:spcBef>
                        <a:spcAft>
                          <a:spcPts val="0"/>
                        </a:spcAft>
                      </a:pPr>
                      <a:r>
                        <a:rPr lang="en-US" sz="1600">
                          <a:effectLst/>
                        </a:rPr>
                        <a:t>PM2.5</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rPr>
                        <a:t>Fine PM is emitted directly from natural and anthropogenic sources.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713439"/>
                  </a:ext>
                </a:extLst>
              </a:tr>
              <a:tr h="852673">
                <a:tc>
                  <a:txBody>
                    <a:bodyPr/>
                    <a:lstStyle/>
                    <a:p>
                      <a:pPr marL="0" marR="0" algn="ctr">
                        <a:lnSpc>
                          <a:spcPct val="200000"/>
                        </a:lnSpc>
                        <a:spcBef>
                          <a:spcPts val="0"/>
                        </a:spcBef>
                        <a:spcAft>
                          <a:spcPts val="0"/>
                        </a:spcAft>
                      </a:pPr>
                      <a:r>
                        <a:rPr lang="en-US" sz="1600" dirty="0">
                          <a:effectLst/>
                        </a:rPr>
                        <a:t>Ground-Level O</a:t>
                      </a:r>
                      <a:r>
                        <a:rPr lang="en-US" sz="1600" baseline="-25000" dirty="0">
                          <a:effectLst/>
                        </a:rPr>
                        <a:t>3</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3454"/>
                    </a:solidFill>
                  </a:tcPr>
                </a:tc>
                <a:tc>
                  <a:txBody>
                    <a:bodyPr/>
                    <a:lstStyle/>
                    <a:p>
                      <a:pPr marL="0" marR="0" algn="ctr">
                        <a:lnSpc>
                          <a:spcPct val="200000"/>
                        </a:lnSpc>
                        <a:spcBef>
                          <a:spcPts val="0"/>
                        </a:spcBef>
                        <a:spcAft>
                          <a:spcPts val="0"/>
                        </a:spcAft>
                      </a:pPr>
                      <a:r>
                        <a:rPr lang="en-US" sz="1600">
                          <a:effectLst/>
                        </a:rPr>
                        <a:t> </a:t>
                      </a:r>
                      <a:endParaRPr lang="en-US" sz="240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rPr>
                        <a:t>Yes</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600" dirty="0">
                          <a:effectLst/>
                        </a:rPr>
                        <a:t>O</a:t>
                      </a:r>
                      <a:r>
                        <a:rPr lang="en-US" sz="1600" baseline="-25000" dirty="0">
                          <a:effectLst/>
                        </a:rPr>
                        <a:t>3 </a:t>
                      </a:r>
                      <a:r>
                        <a:rPr lang="en-US" sz="1600" dirty="0">
                          <a:effectLst/>
                        </a:rPr>
                        <a:t>is formed by chemical reactions between NO</a:t>
                      </a:r>
                      <a:r>
                        <a:rPr lang="en-US" sz="1600" baseline="-25000" dirty="0">
                          <a:effectLst/>
                        </a:rPr>
                        <a:t>x</a:t>
                      </a:r>
                      <a:r>
                        <a:rPr lang="en-US" sz="1600" dirty="0">
                          <a:effectLst/>
                        </a:rPr>
                        <a:t> and VOCs in the presence of sunlight.</a:t>
                      </a:r>
                      <a:endParaRPr lang="en-US" sz="2400" dirty="0">
                        <a:effectLst/>
                        <a:latin typeface="Times New Roman" panose="02020603050405020304" pitchFamily="18" charset="0"/>
                        <a:ea typeface="SimSun" panose="02010600030101010101" pitchFamily="2" charset="-122"/>
                        <a:cs typeface="Arial" panose="020B0604020202020204" pitchFamily="34" charset="0"/>
                      </a:endParaRPr>
                    </a:p>
                  </a:txBody>
                  <a:tcPr marL="68374" marR="683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983288"/>
                  </a:ext>
                </a:extLst>
              </a:tr>
            </a:tbl>
          </a:graphicData>
        </a:graphic>
      </p:graphicFrame>
    </p:spTree>
    <p:extLst>
      <p:ext uri="{BB962C8B-B14F-4D97-AF65-F5344CB8AC3E}">
        <p14:creationId xmlns:p14="http://schemas.microsoft.com/office/powerpoint/2010/main" val="26995792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71BB-50CE-4BCB-A2B4-5BD4F8F41AE3}"/>
              </a:ext>
            </a:extLst>
          </p:cNvPr>
          <p:cNvSpPr>
            <a:spLocks noGrp="1"/>
          </p:cNvSpPr>
          <p:nvPr>
            <p:ph type="title"/>
          </p:nvPr>
        </p:nvSpPr>
        <p:spPr/>
        <p:txBody>
          <a:bodyPr>
            <a:normAutofit/>
          </a:bodyPr>
          <a:lstStyle/>
          <a:p>
            <a:r>
              <a:rPr lang="en-US" dirty="0"/>
              <a:t>Overview</a:t>
            </a:r>
          </a:p>
        </p:txBody>
      </p:sp>
      <p:graphicFrame>
        <p:nvGraphicFramePr>
          <p:cNvPr id="8" name="Content Placeholder 7">
            <a:extLst>
              <a:ext uri="{FF2B5EF4-FFF2-40B4-BE49-F238E27FC236}">
                <a16:creationId xmlns:a16="http://schemas.microsoft.com/office/drawing/2014/main" id="{AB6AF198-DA79-4D9D-8BC0-AAE0FCE78836}"/>
              </a:ext>
            </a:extLst>
          </p:cNvPr>
          <p:cNvGraphicFramePr>
            <a:graphicFrameLocks noGrp="1"/>
          </p:cNvGraphicFramePr>
          <p:nvPr>
            <p:ph idx="1"/>
            <p:extLst>
              <p:ext uri="{D42A27DB-BD31-4B8C-83A1-F6EECF244321}">
                <p14:modId xmlns:p14="http://schemas.microsoft.com/office/powerpoint/2010/main" val="4100170276"/>
              </p:ext>
            </p:extLst>
          </p:nvPr>
        </p:nvGraphicFramePr>
        <p:xfrm>
          <a:off x="838200" y="1825625"/>
          <a:ext cx="10515600" cy="4379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A8B59E87-093E-4ED3-A028-081709AC2802}"/>
              </a:ext>
            </a:extLst>
          </p:cNvPr>
          <p:cNvSpPr txBox="1"/>
          <p:nvPr/>
        </p:nvSpPr>
        <p:spPr>
          <a:xfrm>
            <a:off x="1526166" y="1690688"/>
            <a:ext cx="5468209" cy="369332"/>
          </a:xfrm>
          <a:prstGeom prst="rect">
            <a:avLst/>
          </a:prstGeom>
          <a:noFill/>
        </p:spPr>
        <p:txBody>
          <a:bodyPr wrap="square" rtlCol="0">
            <a:spAutoFit/>
          </a:bodyPr>
          <a:lstStyle/>
          <a:p>
            <a:r>
              <a:rPr lang="en-US" b="1" dirty="0"/>
              <a:t>Source-Sink Relationship of Air Pollution</a:t>
            </a:r>
          </a:p>
        </p:txBody>
      </p:sp>
    </p:spTree>
    <p:extLst>
      <p:ext uri="{BB962C8B-B14F-4D97-AF65-F5344CB8AC3E}">
        <p14:creationId xmlns:p14="http://schemas.microsoft.com/office/powerpoint/2010/main" val="15125172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6A60-5147-49B5-93AA-396870C052F5}"/>
              </a:ext>
            </a:extLst>
          </p:cNvPr>
          <p:cNvSpPr>
            <a:spLocks noGrp="1"/>
          </p:cNvSpPr>
          <p:nvPr>
            <p:ph type="title"/>
          </p:nvPr>
        </p:nvSpPr>
        <p:spPr/>
        <p:txBody>
          <a:bodyPr>
            <a:normAutofit/>
          </a:bodyPr>
          <a:lstStyle/>
          <a:p>
            <a:r>
              <a:rPr lang="en-US" dirty="0"/>
              <a:t>Data Overview and Collection Site</a:t>
            </a:r>
          </a:p>
        </p:txBody>
      </p:sp>
      <p:graphicFrame>
        <p:nvGraphicFramePr>
          <p:cNvPr id="7" name="Content Placeholder 6">
            <a:extLst>
              <a:ext uri="{FF2B5EF4-FFF2-40B4-BE49-F238E27FC236}">
                <a16:creationId xmlns:a16="http://schemas.microsoft.com/office/drawing/2014/main" id="{A3ACE726-E219-4CF7-A323-2DE94ACBEF30}"/>
              </a:ext>
            </a:extLst>
          </p:cNvPr>
          <p:cNvGraphicFramePr>
            <a:graphicFrameLocks noGrp="1"/>
          </p:cNvGraphicFramePr>
          <p:nvPr>
            <p:ph idx="1"/>
            <p:extLst>
              <p:ext uri="{D42A27DB-BD31-4B8C-83A1-F6EECF244321}">
                <p14:modId xmlns:p14="http://schemas.microsoft.com/office/powerpoint/2010/main" val="1811362192"/>
              </p:ext>
            </p:extLst>
          </p:nvPr>
        </p:nvGraphicFramePr>
        <p:xfrm>
          <a:off x="5468928" y="1566153"/>
          <a:ext cx="7191611" cy="45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91D8E8C6-CDE8-408F-B2B5-616A3478075C}"/>
              </a:ext>
            </a:extLst>
          </p:cNvPr>
          <p:cNvSpPr txBox="1"/>
          <p:nvPr/>
        </p:nvSpPr>
        <p:spPr>
          <a:xfrm>
            <a:off x="9551295" y="3466582"/>
            <a:ext cx="1971413"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bg1"/>
                </a:solidFill>
              </a:rPr>
              <a:t>O3 </a:t>
            </a:r>
            <a:r>
              <a:rPr lang="en-US" sz="1100" dirty="0">
                <a:solidFill>
                  <a:schemeClr val="bg1"/>
                </a:solidFill>
                <a:latin typeface="+mn-lt"/>
              </a:rPr>
              <a:t>(</a:t>
            </a:r>
            <a:r>
              <a:rPr lang="en-US" sz="1100" dirty="0">
                <a:solidFill>
                  <a:schemeClr val="bg1"/>
                </a:solidFill>
                <a:latin typeface="+mn-lt"/>
                <a:cs typeface="Arial" panose="020B0604020202020204" pitchFamily="34" charset="0"/>
              </a:rPr>
              <a:t>µg/m^3)</a:t>
            </a: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PM2.5 </a:t>
            </a:r>
            <a:r>
              <a:rPr lang="en-US" sz="1100" dirty="0">
                <a:solidFill>
                  <a:schemeClr val="bg1"/>
                </a:solidFill>
                <a:latin typeface="+mn-lt"/>
              </a:rPr>
              <a:t>(</a:t>
            </a:r>
            <a:r>
              <a:rPr lang="en-US" sz="1100" dirty="0">
                <a:solidFill>
                  <a:schemeClr val="bg1"/>
                </a:solidFill>
                <a:latin typeface="+mn-lt"/>
                <a:cs typeface="Arial" panose="020B0604020202020204" pitchFamily="34" charset="0"/>
              </a:rPr>
              <a:t>µg/m^3)</a:t>
            </a: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rPr>
              <a:t>Relative humidity (%)</a:t>
            </a:r>
          </a:p>
          <a:p>
            <a:pPr marL="171450" indent="-171450">
              <a:buFont typeface="Arial" panose="020B0604020202020204" pitchFamily="34" charset="0"/>
              <a:buChar char="•"/>
            </a:pPr>
            <a:r>
              <a:rPr lang="en-US" sz="1100" dirty="0">
                <a:solidFill>
                  <a:schemeClr val="bg1"/>
                </a:solidFill>
              </a:rPr>
              <a:t>Temperature (F)</a:t>
            </a:r>
          </a:p>
        </p:txBody>
      </p:sp>
      <p:pic>
        <p:nvPicPr>
          <p:cNvPr id="5" name="Picture 4">
            <a:extLst>
              <a:ext uri="{FF2B5EF4-FFF2-40B4-BE49-F238E27FC236}">
                <a16:creationId xmlns:a16="http://schemas.microsoft.com/office/drawing/2014/main" id="{678A7EAC-8C6B-43AF-A231-30A472CD628E}"/>
              </a:ext>
            </a:extLst>
          </p:cNvPr>
          <p:cNvPicPr/>
          <p:nvPr/>
        </p:nvPicPr>
        <p:blipFill>
          <a:blip r:embed="rId8"/>
          <a:stretch>
            <a:fillRect/>
          </a:stretch>
        </p:blipFill>
        <p:spPr>
          <a:xfrm>
            <a:off x="778010" y="2299184"/>
            <a:ext cx="4576445" cy="2301240"/>
          </a:xfrm>
          <a:prstGeom prst="rect">
            <a:avLst/>
          </a:prstGeom>
          <a:ln w="38100">
            <a:solidFill>
              <a:srgbClr val="133454"/>
            </a:solidFill>
          </a:ln>
        </p:spPr>
      </p:pic>
      <p:pic>
        <p:nvPicPr>
          <p:cNvPr id="9" name="Picture 8">
            <a:extLst>
              <a:ext uri="{FF2B5EF4-FFF2-40B4-BE49-F238E27FC236}">
                <a16:creationId xmlns:a16="http://schemas.microsoft.com/office/drawing/2014/main" id="{242CEBD8-4152-4BF6-A953-CB1590AAD1E0}"/>
              </a:ext>
            </a:extLst>
          </p:cNvPr>
          <p:cNvPicPr/>
          <p:nvPr/>
        </p:nvPicPr>
        <p:blipFill rotWithShape="1">
          <a:blip r:embed="rId9">
            <a:extLst>
              <a:ext uri="{28A0092B-C50C-407E-A947-70E740481C1C}">
                <a14:useLocalDpi xmlns:a14="http://schemas.microsoft.com/office/drawing/2010/main" val="0"/>
              </a:ext>
            </a:extLst>
          </a:blip>
          <a:srcRect l="16597"/>
          <a:stretch/>
        </p:blipFill>
        <p:spPr bwMode="auto">
          <a:xfrm>
            <a:off x="4762040" y="3267636"/>
            <a:ext cx="1388110" cy="1104265"/>
          </a:xfrm>
          <a:prstGeom prst="rect">
            <a:avLst/>
          </a:prstGeom>
          <a:ln w="31750">
            <a:solidFill>
              <a:srgbClr val="133454"/>
            </a:solidFill>
          </a:ln>
          <a:extLst>
            <a:ext uri="{53640926-AAD7-44D8-BBD7-CCE9431645EC}">
              <a14:shadowObscured xmlns:a14="http://schemas.microsoft.com/office/drawing/2010/main"/>
            </a:ext>
          </a:extLst>
        </p:spPr>
      </p:pic>
      <p:cxnSp>
        <p:nvCxnSpPr>
          <p:cNvPr id="10" name="Straight Connector 9">
            <a:extLst>
              <a:ext uri="{FF2B5EF4-FFF2-40B4-BE49-F238E27FC236}">
                <a16:creationId xmlns:a16="http://schemas.microsoft.com/office/drawing/2014/main" id="{42F4E0E8-636F-4E28-866E-B802215FCA06}"/>
              </a:ext>
            </a:extLst>
          </p:cNvPr>
          <p:cNvCxnSpPr/>
          <p:nvPr/>
        </p:nvCxnSpPr>
        <p:spPr>
          <a:xfrm>
            <a:off x="4495340" y="2891716"/>
            <a:ext cx="247650" cy="352425"/>
          </a:xfrm>
          <a:prstGeom prst="line">
            <a:avLst/>
          </a:prstGeom>
          <a:ln w="28575">
            <a:solidFill>
              <a:srgbClr val="133454"/>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D7DD2D39-BEC1-480B-AABA-1FC46863C272}"/>
              </a:ext>
            </a:extLst>
          </p:cNvPr>
          <p:cNvPicPr/>
          <p:nvPr/>
        </p:nvPicPr>
        <p:blipFill rotWithShape="1">
          <a:blip r:embed="rId10" cstate="print">
            <a:extLst>
              <a:ext uri="{28A0092B-C50C-407E-A947-70E740481C1C}">
                <a14:useLocalDpi xmlns:a14="http://schemas.microsoft.com/office/drawing/2010/main" val="0"/>
              </a:ext>
            </a:extLst>
          </a:blip>
          <a:srcRect l="21008" t="1947" b="16309"/>
          <a:stretch/>
        </p:blipFill>
        <p:spPr bwMode="auto">
          <a:xfrm>
            <a:off x="5395560" y="2891716"/>
            <a:ext cx="267498" cy="330326"/>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1A21FD1B-A866-4E71-AE2E-E9C4A88D18CA}"/>
              </a:ext>
            </a:extLst>
          </p:cNvPr>
          <p:cNvSpPr txBox="1"/>
          <p:nvPr/>
        </p:nvSpPr>
        <p:spPr>
          <a:xfrm>
            <a:off x="2326518" y="2583939"/>
            <a:ext cx="1384917" cy="307777"/>
          </a:xfrm>
          <a:prstGeom prst="rect">
            <a:avLst/>
          </a:prstGeom>
          <a:noFill/>
        </p:spPr>
        <p:txBody>
          <a:bodyPr wrap="square" rtlCol="0">
            <a:spAutoFit/>
          </a:bodyPr>
          <a:lstStyle/>
          <a:p>
            <a:r>
              <a:rPr lang="en-US" sz="1400" dirty="0">
                <a:solidFill>
                  <a:srgbClr val="133454"/>
                </a:solidFill>
              </a:rPr>
              <a:t>I-210 Freeway</a:t>
            </a:r>
          </a:p>
        </p:txBody>
      </p:sp>
      <p:sp>
        <p:nvSpPr>
          <p:cNvPr id="13" name="TextBox 12">
            <a:extLst>
              <a:ext uri="{FF2B5EF4-FFF2-40B4-BE49-F238E27FC236}">
                <a16:creationId xmlns:a16="http://schemas.microsoft.com/office/drawing/2014/main" id="{ED020EB4-C9D9-465E-977C-AAA9651ECF9A}"/>
              </a:ext>
            </a:extLst>
          </p:cNvPr>
          <p:cNvSpPr txBox="1"/>
          <p:nvPr/>
        </p:nvSpPr>
        <p:spPr>
          <a:xfrm rot="16200000">
            <a:off x="350240" y="3404190"/>
            <a:ext cx="1384917" cy="307777"/>
          </a:xfrm>
          <a:prstGeom prst="rect">
            <a:avLst/>
          </a:prstGeom>
          <a:noFill/>
        </p:spPr>
        <p:txBody>
          <a:bodyPr wrap="square" rtlCol="0">
            <a:spAutoFit/>
          </a:bodyPr>
          <a:lstStyle/>
          <a:p>
            <a:r>
              <a:rPr lang="en-US" sz="1400" dirty="0">
                <a:solidFill>
                  <a:srgbClr val="133454"/>
                </a:solidFill>
              </a:rPr>
              <a:t>710 Freeway</a:t>
            </a:r>
          </a:p>
        </p:txBody>
      </p:sp>
      <p:sp>
        <p:nvSpPr>
          <p:cNvPr id="14" name="TextBox 13">
            <a:extLst>
              <a:ext uri="{FF2B5EF4-FFF2-40B4-BE49-F238E27FC236}">
                <a16:creationId xmlns:a16="http://schemas.microsoft.com/office/drawing/2014/main" id="{9260903D-A017-49F1-849C-2525632BBA92}"/>
              </a:ext>
            </a:extLst>
          </p:cNvPr>
          <p:cNvSpPr txBox="1"/>
          <p:nvPr/>
        </p:nvSpPr>
        <p:spPr>
          <a:xfrm>
            <a:off x="5539339" y="2698822"/>
            <a:ext cx="1384917" cy="523220"/>
          </a:xfrm>
          <a:prstGeom prst="rect">
            <a:avLst/>
          </a:prstGeom>
          <a:noFill/>
        </p:spPr>
        <p:txBody>
          <a:bodyPr wrap="square" rtlCol="0">
            <a:spAutoFit/>
          </a:bodyPr>
          <a:lstStyle/>
          <a:p>
            <a:pPr algn="ctr"/>
            <a:r>
              <a:rPr lang="en-US" sz="1400" dirty="0">
                <a:solidFill>
                  <a:srgbClr val="133454"/>
                </a:solidFill>
              </a:rPr>
              <a:t>N. Altadena Dr.</a:t>
            </a:r>
          </a:p>
          <a:p>
            <a:pPr algn="ctr"/>
            <a:r>
              <a:rPr lang="en-US" sz="1400" dirty="0">
                <a:solidFill>
                  <a:srgbClr val="133454"/>
                </a:solidFill>
              </a:rPr>
              <a:t>On-Ramp</a:t>
            </a:r>
          </a:p>
        </p:txBody>
      </p:sp>
      <p:pic>
        <p:nvPicPr>
          <p:cNvPr id="6" name="Picture 5">
            <a:extLst>
              <a:ext uri="{FF2B5EF4-FFF2-40B4-BE49-F238E27FC236}">
                <a16:creationId xmlns:a16="http://schemas.microsoft.com/office/drawing/2014/main" id="{84A8D106-6024-47B8-A7AA-E367B83CBEB6}"/>
              </a:ext>
            </a:extLst>
          </p:cNvPr>
          <p:cNvPicPr>
            <a:picLocks noChangeAspect="1"/>
          </p:cNvPicPr>
          <p:nvPr/>
        </p:nvPicPr>
        <p:blipFill>
          <a:blip r:embed="rId11"/>
          <a:stretch>
            <a:fillRect/>
          </a:stretch>
        </p:blipFill>
        <p:spPr>
          <a:xfrm>
            <a:off x="4760764" y="4518822"/>
            <a:ext cx="1410408" cy="1899733"/>
          </a:xfrm>
          <a:prstGeom prst="rect">
            <a:avLst/>
          </a:prstGeom>
          <a:ln w="38100">
            <a:solidFill>
              <a:srgbClr val="133454"/>
            </a:solidFill>
          </a:ln>
        </p:spPr>
      </p:pic>
    </p:spTree>
    <p:extLst>
      <p:ext uri="{BB962C8B-B14F-4D97-AF65-F5344CB8AC3E}">
        <p14:creationId xmlns:p14="http://schemas.microsoft.com/office/powerpoint/2010/main" val="17341671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FBA7-37DC-4BC4-9FF2-98517AAD40D4}"/>
              </a:ext>
            </a:extLst>
          </p:cNvPr>
          <p:cNvSpPr>
            <a:spLocks noGrp="1"/>
          </p:cNvSpPr>
          <p:nvPr>
            <p:ph type="title"/>
          </p:nvPr>
        </p:nvSpPr>
        <p:spPr/>
        <p:txBody>
          <a:bodyPr/>
          <a:lstStyle/>
          <a:p>
            <a:r>
              <a:rPr lang="en-US" dirty="0"/>
              <a:t>Traffic – Daily Patterns</a:t>
            </a:r>
          </a:p>
        </p:txBody>
      </p:sp>
      <p:sp>
        <p:nvSpPr>
          <p:cNvPr id="3" name="Content Placeholder 2">
            <a:extLst>
              <a:ext uri="{FF2B5EF4-FFF2-40B4-BE49-F238E27FC236}">
                <a16:creationId xmlns:a16="http://schemas.microsoft.com/office/drawing/2014/main" id="{AFA4BAC9-580A-48E8-A594-CC9FA0361B6F}"/>
              </a:ext>
            </a:extLst>
          </p:cNvPr>
          <p:cNvSpPr>
            <a:spLocks noGrp="1"/>
          </p:cNvSpPr>
          <p:nvPr>
            <p:ph idx="1"/>
          </p:nvPr>
        </p:nvSpPr>
        <p:spPr>
          <a:xfrm>
            <a:off x="346228" y="1905977"/>
            <a:ext cx="3616172" cy="4141421"/>
          </a:xfrm>
        </p:spPr>
        <p:txBody>
          <a:bodyPr>
            <a:normAutofit/>
          </a:bodyPr>
          <a:lstStyle/>
          <a:p>
            <a:pPr>
              <a:lnSpc>
                <a:spcPct val="150000"/>
              </a:lnSpc>
              <a:buFont typeface="Courier New" panose="02070309020205020404" pitchFamily="49" charset="0"/>
              <a:buChar char="o"/>
            </a:pPr>
            <a:r>
              <a:rPr lang="en-US" sz="1800" b="1" dirty="0"/>
              <a:t>Total flow</a:t>
            </a:r>
          </a:p>
          <a:p>
            <a:pPr lvl="1">
              <a:lnSpc>
                <a:spcPct val="150000"/>
              </a:lnSpc>
              <a:buFont typeface="Courier New" panose="02070309020205020404" pitchFamily="49" charset="0"/>
              <a:buChar char="o"/>
            </a:pPr>
            <a:r>
              <a:rPr lang="en-US" sz="1400" dirty="0"/>
              <a:t>Weekday peak: 5am – 6pm</a:t>
            </a:r>
          </a:p>
          <a:p>
            <a:pPr lvl="1">
              <a:lnSpc>
                <a:spcPct val="150000"/>
              </a:lnSpc>
              <a:buFont typeface="Courier New" panose="02070309020205020404" pitchFamily="49" charset="0"/>
              <a:buChar char="o"/>
            </a:pPr>
            <a:r>
              <a:rPr lang="en-US" sz="1400" dirty="0"/>
              <a:t>Weekend peak: 10am – 6pm</a:t>
            </a:r>
          </a:p>
          <a:p>
            <a:pPr>
              <a:lnSpc>
                <a:spcPct val="150000"/>
              </a:lnSpc>
              <a:buFont typeface="Courier New" panose="02070309020205020404" pitchFamily="49" charset="0"/>
              <a:buChar char="o"/>
            </a:pPr>
            <a:r>
              <a:rPr lang="en-US" sz="1600" b="1" dirty="0"/>
              <a:t>Truck Flow</a:t>
            </a:r>
          </a:p>
          <a:p>
            <a:pPr lvl="1">
              <a:lnSpc>
                <a:spcPct val="150000"/>
              </a:lnSpc>
              <a:buFont typeface="Courier New" panose="02070309020205020404" pitchFamily="49" charset="0"/>
              <a:buChar char="o"/>
            </a:pPr>
            <a:r>
              <a:rPr lang="en-US" sz="1400" dirty="0"/>
              <a:t>Weekday Peak: 8am – 1pm</a:t>
            </a:r>
          </a:p>
          <a:p>
            <a:pPr>
              <a:lnSpc>
                <a:spcPct val="150000"/>
              </a:lnSpc>
              <a:buFont typeface="Courier New" panose="02070309020205020404" pitchFamily="49" charset="0"/>
              <a:buChar char="o"/>
            </a:pPr>
            <a:r>
              <a:rPr lang="en-US" sz="1600" b="1" dirty="0"/>
              <a:t>Density</a:t>
            </a:r>
          </a:p>
          <a:p>
            <a:pPr lvl="1">
              <a:lnSpc>
                <a:spcPct val="150000"/>
              </a:lnSpc>
              <a:buFont typeface="Courier New" panose="02070309020205020404" pitchFamily="49" charset="0"/>
              <a:buChar char="o"/>
            </a:pPr>
            <a:r>
              <a:rPr lang="en-US" sz="1400" dirty="0"/>
              <a:t>Weekday peak: 7 – 9am, 4 – 6pm</a:t>
            </a:r>
          </a:p>
          <a:p>
            <a:pPr>
              <a:lnSpc>
                <a:spcPct val="150000"/>
              </a:lnSpc>
              <a:buFont typeface="Courier New" panose="02070309020205020404" pitchFamily="49" charset="0"/>
              <a:buChar char="o"/>
            </a:pPr>
            <a:r>
              <a:rPr lang="en-US" sz="1600" b="1" dirty="0"/>
              <a:t>Speed</a:t>
            </a:r>
          </a:p>
          <a:p>
            <a:pPr lvl="1">
              <a:lnSpc>
                <a:spcPct val="150000"/>
              </a:lnSpc>
              <a:buFont typeface="Courier New" panose="02070309020205020404" pitchFamily="49" charset="0"/>
              <a:buChar char="o"/>
            </a:pPr>
            <a:r>
              <a:rPr lang="en-US" sz="1400" dirty="0"/>
              <a:t>Weekday lows: 7 – 9am, 4 – 6pm </a:t>
            </a:r>
            <a:endParaRPr lang="en-US" sz="1200" dirty="0"/>
          </a:p>
          <a:p>
            <a:pPr lvl="1">
              <a:lnSpc>
                <a:spcPct val="150000"/>
              </a:lnSpc>
            </a:pPr>
            <a:endParaRPr lang="en-US" sz="1600" dirty="0"/>
          </a:p>
          <a:p>
            <a:pPr marL="457200" lvl="1" indent="0">
              <a:lnSpc>
                <a:spcPct val="150000"/>
              </a:lnSpc>
              <a:buNone/>
            </a:pPr>
            <a:endParaRPr lang="en-US" sz="1600" dirty="0"/>
          </a:p>
        </p:txBody>
      </p:sp>
      <p:graphicFrame>
        <p:nvGraphicFramePr>
          <p:cNvPr id="9" name="Chart 8">
            <a:extLst>
              <a:ext uri="{FF2B5EF4-FFF2-40B4-BE49-F238E27FC236}">
                <a16:creationId xmlns:a16="http://schemas.microsoft.com/office/drawing/2014/main" id="{B799A16D-5264-4C57-983B-CFD78E0A3047}"/>
              </a:ext>
            </a:extLst>
          </p:cNvPr>
          <p:cNvGraphicFramePr>
            <a:graphicFrameLocks/>
          </p:cNvGraphicFramePr>
          <p:nvPr>
            <p:extLst>
              <p:ext uri="{D42A27DB-BD31-4B8C-83A1-F6EECF244321}">
                <p14:modId xmlns:p14="http://schemas.microsoft.com/office/powerpoint/2010/main" val="3768164311"/>
              </p:ext>
            </p:extLst>
          </p:nvPr>
        </p:nvGraphicFramePr>
        <p:xfrm>
          <a:off x="8077200" y="1690688"/>
          <a:ext cx="41148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E980E4E-DE9B-41D2-BAB8-2800D5C74391}"/>
              </a:ext>
            </a:extLst>
          </p:cNvPr>
          <p:cNvGraphicFramePr>
            <a:graphicFrameLocks/>
          </p:cNvGraphicFramePr>
          <p:nvPr>
            <p:extLst>
              <p:ext uri="{D42A27DB-BD31-4B8C-83A1-F6EECF244321}">
                <p14:modId xmlns:p14="http://schemas.microsoft.com/office/powerpoint/2010/main" val="2341450189"/>
              </p:ext>
            </p:extLst>
          </p:nvPr>
        </p:nvGraphicFramePr>
        <p:xfrm>
          <a:off x="3962400" y="1690688"/>
          <a:ext cx="41148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7A05ADB8-51F1-4E77-B284-A337E1AF2FF5}"/>
              </a:ext>
            </a:extLst>
          </p:cNvPr>
          <p:cNvGraphicFramePr>
            <a:graphicFrameLocks/>
          </p:cNvGraphicFramePr>
          <p:nvPr>
            <p:extLst>
              <p:ext uri="{D42A27DB-BD31-4B8C-83A1-F6EECF244321}">
                <p14:modId xmlns:p14="http://schemas.microsoft.com/office/powerpoint/2010/main" val="1210269213"/>
              </p:ext>
            </p:extLst>
          </p:nvPr>
        </p:nvGraphicFramePr>
        <p:xfrm>
          <a:off x="8077200" y="3976688"/>
          <a:ext cx="41148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993FD3AA-1176-4888-856E-1C69F1ED6BD2}"/>
              </a:ext>
            </a:extLst>
          </p:cNvPr>
          <p:cNvGraphicFramePr>
            <a:graphicFrameLocks/>
          </p:cNvGraphicFramePr>
          <p:nvPr>
            <p:extLst>
              <p:ext uri="{D42A27DB-BD31-4B8C-83A1-F6EECF244321}">
                <p14:modId xmlns:p14="http://schemas.microsoft.com/office/powerpoint/2010/main" val="1429226022"/>
              </p:ext>
            </p:extLst>
          </p:nvPr>
        </p:nvGraphicFramePr>
        <p:xfrm>
          <a:off x="3962400" y="3976688"/>
          <a:ext cx="41148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049084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8FD2-A993-4ED8-85C2-4C956DC90DFD}"/>
              </a:ext>
            </a:extLst>
          </p:cNvPr>
          <p:cNvSpPr>
            <a:spLocks noGrp="1"/>
          </p:cNvSpPr>
          <p:nvPr>
            <p:ph type="title"/>
          </p:nvPr>
        </p:nvSpPr>
        <p:spPr>
          <a:xfrm>
            <a:off x="838200" y="365126"/>
            <a:ext cx="3574002" cy="1738882"/>
          </a:xfrm>
        </p:spPr>
        <p:txBody>
          <a:bodyPr>
            <a:noAutofit/>
          </a:bodyPr>
          <a:lstStyle/>
          <a:p>
            <a:r>
              <a:rPr lang="en-US" dirty="0"/>
              <a:t>Pollutants – Daily Patterns</a:t>
            </a:r>
          </a:p>
        </p:txBody>
      </p:sp>
      <p:graphicFrame>
        <p:nvGraphicFramePr>
          <p:cNvPr id="7" name="Chart 6">
            <a:extLst>
              <a:ext uri="{FF2B5EF4-FFF2-40B4-BE49-F238E27FC236}">
                <a16:creationId xmlns:a16="http://schemas.microsoft.com/office/drawing/2014/main" id="{EB8C6D73-1853-4DEF-8075-F93522B598DF}"/>
              </a:ext>
            </a:extLst>
          </p:cNvPr>
          <p:cNvGraphicFramePr>
            <a:graphicFrameLocks/>
          </p:cNvGraphicFramePr>
          <p:nvPr>
            <p:extLst>
              <p:ext uri="{D42A27DB-BD31-4B8C-83A1-F6EECF244321}">
                <p14:modId xmlns:p14="http://schemas.microsoft.com/office/powerpoint/2010/main" val="814687920"/>
              </p:ext>
            </p:extLst>
          </p:nvPr>
        </p:nvGraphicFramePr>
        <p:xfrm>
          <a:off x="8534400" y="0"/>
          <a:ext cx="36576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8FF4355-D726-4953-BFA8-D99491B8F549}"/>
              </a:ext>
            </a:extLst>
          </p:cNvPr>
          <p:cNvGraphicFramePr>
            <a:graphicFrameLocks/>
          </p:cNvGraphicFramePr>
          <p:nvPr>
            <p:extLst>
              <p:ext uri="{D42A27DB-BD31-4B8C-83A1-F6EECF244321}">
                <p14:modId xmlns:p14="http://schemas.microsoft.com/office/powerpoint/2010/main" val="3030232029"/>
              </p:ext>
            </p:extLst>
          </p:nvPr>
        </p:nvGraphicFramePr>
        <p:xfrm>
          <a:off x="8534400" y="2286000"/>
          <a:ext cx="36576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C3C3436A-E926-4497-93E9-6B47C0788407}"/>
              </a:ext>
            </a:extLst>
          </p:cNvPr>
          <p:cNvGraphicFramePr>
            <a:graphicFrameLocks/>
          </p:cNvGraphicFramePr>
          <p:nvPr>
            <p:extLst>
              <p:ext uri="{D42A27DB-BD31-4B8C-83A1-F6EECF244321}">
                <p14:modId xmlns:p14="http://schemas.microsoft.com/office/powerpoint/2010/main" val="1128492739"/>
              </p:ext>
            </p:extLst>
          </p:nvPr>
        </p:nvGraphicFramePr>
        <p:xfrm>
          <a:off x="8534400" y="4572000"/>
          <a:ext cx="365760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824E605F-AD58-42AC-BB8F-367820A3F5A2}"/>
              </a:ext>
            </a:extLst>
          </p:cNvPr>
          <p:cNvGraphicFramePr>
            <a:graphicFrameLocks/>
          </p:cNvGraphicFramePr>
          <p:nvPr>
            <p:extLst>
              <p:ext uri="{D42A27DB-BD31-4B8C-83A1-F6EECF244321}">
                <p14:modId xmlns:p14="http://schemas.microsoft.com/office/powerpoint/2010/main" val="1824962220"/>
              </p:ext>
            </p:extLst>
          </p:nvPr>
        </p:nvGraphicFramePr>
        <p:xfrm>
          <a:off x="4876800" y="-13316"/>
          <a:ext cx="3657600"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7ECE7A84-D970-435D-B8A2-689333C907BC}"/>
              </a:ext>
            </a:extLst>
          </p:cNvPr>
          <p:cNvGraphicFramePr>
            <a:graphicFrameLocks/>
          </p:cNvGraphicFramePr>
          <p:nvPr>
            <p:extLst>
              <p:ext uri="{D42A27DB-BD31-4B8C-83A1-F6EECF244321}">
                <p14:modId xmlns:p14="http://schemas.microsoft.com/office/powerpoint/2010/main" val="3793236893"/>
              </p:ext>
            </p:extLst>
          </p:nvPr>
        </p:nvGraphicFramePr>
        <p:xfrm>
          <a:off x="4876800" y="2290440"/>
          <a:ext cx="3657600" cy="228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a:extLst>
              <a:ext uri="{FF2B5EF4-FFF2-40B4-BE49-F238E27FC236}">
                <a16:creationId xmlns:a16="http://schemas.microsoft.com/office/drawing/2014/main" id="{AE33983C-BAB7-4916-A11A-4EE0F7FDA670}"/>
              </a:ext>
            </a:extLst>
          </p:cNvPr>
          <p:cNvGraphicFramePr>
            <a:graphicFrameLocks/>
          </p:cNvGraphicFramePr>
          <p:nvPr>
            <p:extLst>
              <p:ext uri="{D42A27DB-BD31-4B8C-83A1-F6EECF244321}">
                <p14:modId xmlns:p14="http://schemas.microsoft.com/office/powerpoint/2010/main" val="3337870651"/>
              </p:ext>
            </p:extLst>
          </p:nvPr>
        </p:nvGraphicFramePr>
        <p:xfrm>
          <a:off x="4876800" y="4567560"/>
          <a:ext cx="3657600" cy="2286000"/>
        </p:xfrm>
        <a:graphic>
          <a:graphicData uri="http://schemas.openxmlformats.org/drawingml/2006/chart">
            <c:chart xmlns:c="http://schemas.openxmlformats.org/drawingml/2006/chart" xmlns:r="http://schemas.openxmlformats.org/officeDocument/2006/relationships" r:id="rId8"/>
          </a:graphicData>
        </a:graphic>
      </p:graphicFrame>
      <p:sp>
        <p:nvSpPr>
          <p:cNvPr id="3" name="TextBox 2">
            <a:extLst>
              <a:ext uri="{FF2B5EF4-FFF2-40B4-BE49-F238E27FC236}">
                <a16:creationId xmlns:a16="http://schemas.microsoft.com/office/drawing/2014/main" id="{E8403C27-6415-4868-92B8-D99ABC87FD53}"/>
              </a:ext>
            </a:extLst>
          </p:cNvPr>
          <p:cNvSpPr txBox="1"/>
          <p:nvPr/>
        </p:nvSpPr>
        <p:spPr>
          <a:xfrm>
            <a:off x="838200" y="2104008"/>
            <a:ext cx="3902476" cy="3934410"/>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sz="1400" b="1" dirty="0">
                <a:solidFill>
                  <a:srgbClr val="133454"/>
                </a:solidFill>
              </a:rPr>
              <a:t>CO2: reach its daily low point before sunrise and high point around 5pm</a:t>
            </a:r>
          </a:p>
          <a:p>
            <a:pPr marL="285750" indent="-285750">
              <a:lnSpc>
                <a:spcPct val="150000"/>
              </a:lnSpc>
              <a:buFont typeface="Courier New" panose="02070309020205020404" pitchFamily="49" charset="0"/>
              <a:buChar char="o"/>
            </a:pPr>
            <a:r>
              <a:rPr lang="en-US" sz="1400" b="1" dirty="0">
                <a:solidFill>
                  <a:srgbClr val="133454"/>
                </a:solidFill>
              </a:rPr>
              <a:t>NO2: high at morning hours and low in the afternoon</a:t>
            </a:r>
          </a:p>
          <a:p>
            <a:pPr marL="285750" indent="-285750">
              <a:lnSpc>
                <a:spcPct val="150000"/>
              </a:lnSpc>
              <a:buFont typeface="Courier New" panose="02070309020205020404" pitchFamily="49" charset="0"/>
              <a:buChar char="o"/>
            </a:pPr>
            <a:r>
              <a:rPr lang="en-US" sz="1400" b="1" dirty="0">
                <a:solidFill>
                  <a:srgbClr val="133454"/>
                </a:solidFill>
              </a:rPr>
              <a:t>PM2.5: relatively low in the afternoon</a:t>
            </a:r>
          </a:p>
          <a:p>
            <a:pPr marL="285750" indent="-285750">
              <a:lnSpc>
                <a:spcPct val="150000"/>
              </a:lnSpc>
              <a:buFont typeface="Courier New" panose="02070309020205020404" pitchFamily="49" charset="0"/>
              <a:buChar char="o"/>
            </a:pPr>
            <a:endParaRPr lang="en-US" sz="1400" dirty="0">
              <a:solidFill>
                <a:srgbClr val="133454"/>
              </a:solidFill>
            </a:endParaRPr>
          </a:p>
          <a:p>
            <a:pPr marL="285750" indent="-285750">
              <a:lnSpc>
                <a:spcPct val="150000"/>
              </a:lnSpc>
              <a:buFont typeface="Courier New" panose="02070309020205020404" pitchFamily="49" charset="0"/>
              <a:buChar char="o"/>
            </a:pPr>
            <a:r>
              <a:rPr lang="en-US" sz="1400" dirty="0">
                <a:solidFill>
                  <a:srgbClr val="133454"/>
                </a:solidFill>
              </a:rPr>
              <a:t>Note: the measurements during 12 – 1am might be abnormal due to the daily calibration process of the air monitoring unit.</a:t>
            </a:r>
          </a:p>
          <a:p>
            <a:pPr marL="285750" indent="-285750">
              <a:lnSpc>
                <a:spcPct val="150000"/>
              </a:lnSpc>
              <a:buFont typeface="Courier New" panose="02070309020205020404" pitchFamily="49" charset="0"/>
              <a:buChar char="o"/>
            </a:pPr>
            <a:endParaRPr lang="en-US" sz="1400" b="1" dirty="0">
              <a:solidFill>
                <a:srgbClr val="133454"/>
              </a:solidFill>
            </a:endParaRPr>
          </a:p>
          <a:p>
            <a:pPr marL="285750" indent="-285750">
              <a:lnSpc>
                <a:spcPct val="150000"/>
              </a:lnSpc>
              <a:buFont typeface="Courier New" panose="02070309020205020404" pitchFamily="49" charset="0"/>
              <a:buChar char="o"/>
            </a:pPr>
            <a:endParaRPr lang="en-US" sz="1400" dirty="0">
              <a:solidFill>
                <a:srgbClr val="133454"/>
              </a:solidFill>
            </a:endParaRPr>
          </a:p>
        </p:txBody>
      </p:sp>
    </p:spTree>
    <p:extLst>
      <p:ext uri="{BB962C8B-B14F-4D97-AF65-F5344CB8AC3E}">
        <p14:creationId xmlns:p14="http://schemas.microsoft.com/office/powerpoint/2010/main" val="16732515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8FD2-A993-4ED8-85C2-4C956DC90DFD}"/>
              </a:ext>
            </a:extLst>
          </p:cNvPr>
          <p:cNvSpPr>
            <a:spLocks noGrp="1"/>
          </p:cNvSpPr>
          <p:nvPr>
            <p:ph type="title"/>
          </p:nvPr>
        </p:nvSpPr>
        <p:spPr/>
        <p:txBody>
          <a:bodyPr>
            <a:normAutofit/>
          </a:bodyPr>
          <a:lstStyle/>
          <a:p>
            <a:r>
              <a:rPr lang="en-US" dirty="0"/>
              <a:t>Pollutants – Seasonal Pattern</a:t>
            </a:r>
          </a:p>
        </p:txBody>
      </p:sp>
      <p:pic>
        <p:nvPicPr>
          <p:cNvPr id="5" name="Content Placeholder 4" descr="Chart, bar chart&#10;&#10;Description automatically generated">
            <a:extLst>
              <a:ext uri="{FF2B5EF4-FFF2-40B4-BE49-F238E27FC236}">
                <a16:creationId xmlns:a16="http://schemas.microsoft.com/office/drawing/2014/main" id="{3C27F4BE-FFAB-48AA-A751-0606FE2797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485" y="1326128"/>
            <a:ext cx="9241029" cy="4894857"/>
          </a:xfrm>
        </p:spPr>
      </p:pic>
      <p:sp>
        <p:nvSpPr>
          <p:cNvPr id="6" name="TextBox 5">
            <a:extLst>
              <a:ext uri="{FF2B5EF4-FFF2-40B4-BE49-F238E27FC236}">
                <a16:creationId xmlns:a16="http://schemas.microsoft.com/office/drawing/2014/main" id="{E5C3ED3D-EBC1-4EE1-8D69-888F1A9A6C16}"/>
              </a:ext>
            </a:extLst>
          </p:cNvPr>
          <p:cNvSpPr txBox="1"/>
          <p:nvPr/>
        </p:nvSpPr>
        <p:spPr>
          <a:xfrm>
            <a:off x="2823097" y="2338182"/>
            <a:ext cx="8530701" cy="3785652"/>
          </a:xfrm>
          <a:prstGeom prst="rect">
            <a:avLst/>
          </a:prstGeom>
          <a:noFill/>
        </p:spPr>
        <p:txBody>
          <a:bodyPr wrap="square" numCol="2" rtlCol="0">
            <a:spAutoFit/>
          </a:bodyPr>
          <a:lstStyle/>
          <a:p>
            <a:r>
              <a:rPr lang="en-US" sz="1600" dirty="0">
                <a:highlight>
                  <a:srgbClr val="C0C0C0"/>
                </a:highlight>
              </a:rPr>
              <a:t>CO: NA</a:t>
            </a: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r>
              <a:rPr lang="en-US" sz="1600" dirty="0">
                <a:highlight>
                  <a:srgbClr val="C0C0C0"/>
                </a:highlight>
              </a:rPr>
              <a:t>NO: extremely low in Feb and </a:t>
            </a:r>
            <a:r>
              <a:rPr lang="en-US" altLang="zh-CN" sz="1600" dirty="0">
                <a:highlight>
                  <a:srgbClr val="C0C0C0"/>
                </a:highlight>
              </a:rPr>
              <a:t>Mar</a:t>
            </a:r>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r>
              <a:rPr lang="en-US" sz="1600" dirty="0">
                <a:highlight>
                  <a:srgbClr val="C0C0C0"/>
                </a:highlight>
              </a:rPr>
              <a:t>O</a:t>
            </a:r>
            <a:r>
              <a:rPr lang="en-US" sz="1600" baseline="-25000" dirty="0">
                <a:highlight>
                  <a:srgbClr val="C0C0C0"/>
                </a:highlight>
              </a:rPr>
              <a:t>3</a:t>
            </a:r>
            <a:r>
              <a:rPr lang="en-US" sz="1600" dirty="0">
                <a:highlight>
                  <a:srgbClr val="C0C0C0"/>
                </a:highlight>
              </a:rPr>
              <a:t>: rise during summer months</a:t>
            </a:r>
          </a:p>
          <a:p>
            <a:endParaRPr lang="en-US" sz="1600" dirty="0">
              <a:highlight>
                <a:srgbClr val="C0C0C0"/>
              </a:highlight>
            </a:endParaRPr>
          </a:p>
          <a:p>
            <a:r>
              <a:rPr lang="en-US" sz="1600" dirty="0">
                <a:highlight>
                  <a:srgbClr val="C0C0C0"/>
                </a:highlight>
              </a:rPr>
              <a:t>CO</a:t>
            </a:r>
            <a:r>
              <a:rPr lang="en-US" sz="1600" baseline="-25000" dirty="0">
                <a:highlight>
                  <a:srgbClr val="C0C0C0"/>
                </a:highlight>
              </a:rPr>
              <a:t>2</a:t>
            </a:r>
            <a:r>
              <a:rPr lang="en-US" sz="1600" dirty="0">
                <a:highlight>
                  <a:srgbClr val="C0C0C0"/>
                </a:highlight>
              </a:rPr>
              <a:t>: higher during winter and spring months</a:t>
            </a: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r>
              <a:rPr lang="en-US" sz="1600" dirty="0">
                <a:highlight>
                  <a:srgbClr val="C0C0C0"/>
                </a:highlight>
              </a:rPr>
              <a:t>NO</a:t>
            </a:r>
            <a:r>
              <a:rPr lang="en-US" sz="1600" baseline="-25000" dirty="0">
                <a:highlight>
                  <a:srgbClr val="C0C0C0"/>
                </a:highlight>
              </a:rPr>
              <a:t>2</a:t>
            </a:r>
            <a:r>
              <a:rPr lang="en-US" sz="1600" dirty="0">
                <a:highlight>
                  <a:srgbClr val="C0C0C0"/>
                </a:highlight>
              </a:rPr>
              <a:t>: high in Nov and Dec; low from Feb to Apr</a:t>
            </a: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endParaRPr lang="en-US" sz="1600" dirty="0">
              <a:highlight>
                <a:srgbClr val="C0C0C0"/>
              </a:highlight>
            </a:endParaRPr>
          </a:p>
          <a:p>
            <a:r>
              <a:rPr lang="en-US" sz="1600" dirty="0">
                <a:highlight>
                  <a:srgbClr val="C0C0C0"/>
                </a:highlight>
              </a:rPr>
              <a:t>PM2.5: extremely high from Jun to Aug</a:t>
            </a:r>
          </a:p>
        </p:txBody>
      </p:sp>
    </p:spTree>
    <p:extLst>
      <p:ext uri="{BB962C8B-B14F-4D97-AF65-F5344CB8AC3E}">
        <p14:creationId xmlns:p14="http://schemas.microsoft.com/office/powerpoint/2010/main" val="3107396255"/>
      </p:ext>
    </p:extLst>
  </p:cSld>
  <p:clrMapOvr>
    <a:masterClrMapping/>
  </p:clrMapOvr>
  <p:transition spd="slow">
    <p:push dir="u"/>
  </p:transition>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rowallia New"/>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85C7FE8F-54FC-468C-B269-B29B88AE754B}" vid="{43E5F204-6BE9-462A-A4D5-87FD2DD68E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140B35C-D816-4D09-B119-4903345FD8F5}">
  <we:reference id="wa104374368" version="1.0.0.0" store="en-US" storeType="OMEX"/>
  <we:alternateReferences>
    <we:reference id="WA104374368" version="1.0.0.0" store="WA104374368"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Theme2</Template>
  <TotalTime>9739</TotalTime>
  <Words>4677</Words>
  <Application>Microsoft Office PowerPoint</Application>
  <PresentationFormat>Widescreen</PresentationFormat>
  <Paragraphs>784</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Theme2</vt:lpstr>
      <vt:lpstr>Investigating Correlations Among Traffic Flow Characteristics, Air Pollution, and Meteorological Factors on Urban Freeways</vt:lpstr>
      <vt:lpstr>Outline</vt:lpstr>
      <vt:lpstr>Introduction</vt:lpstr>
      <vt:lpstr>Classification of Pollutants</vt:lpstr>
      <vt:lpstr>Overview</vt:lpstr>
      <vt:lpstr>Data Overview and Collection Site</vt:lpstr>
      <vt:lpstr>Traffic – Daily Patterns</vt:lpstr>
      <vt:lpstr>Pollutants – Daily Patterns</vt:lpstr>
      <vt:lpstr>Pollutants – Seasonal Pattern</vt:lpstr>
      <vt:lpstr>Intercorrelation - Pollutants</vt:lpstr>
      <vt:lpstr>Correlation – Pollutants vs. Traffic and Meteorology </vt:lpstr>
      <vt:lpstr>Wind Properties</vt:lpstr>
      <vt:lpstr>Prediction Models</vt:lpstr>
      <vt:lpstr>Multiple Linear Regression Model</vt:lpstr>
      <vt:lpstr>Prediction - Linear</vt:lpstr>
      <vt:lpstr>Stepwise Regression Model</vt:lpstr>
      <vt:lpstr>Prediction - Stepwise</vt:lpstr>
      <vt:lpstr>LASSO Regression Model</vt:lpstr>
      <vt:lpstr>Prediction - LASSO</vt:lpstr>
      <vt:lpstr>Prediction - ANN</vt:lpstr>
      <vt:lpstr>Model Performance Comparison</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Liang Vivian</cp:lastModifiedBy>
  <cp:revision>3</cp:revision>
  <dcterms:created xsi:type="dcterms:W3CDTF">2021-05-06T22:11:42Z</dcterms:created>
  <dcterms:modified xsi:type="dcterms:W3CDTF">2021-05-17T02:30:05Z</dcterms:modified>
</cp:coreProperties>
</file>