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9B4"/>
    <a:srgbClr val="07E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6C61797-3EB3-4001-801A-1D96E1E9AED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6426-AEF3-4EED-B7F6-D75AB33178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4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1797-3EB3-4001-801A-1D96E1E9AED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6426-AEF3-4EED-B7F6-D75AB3317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1797-3EB3-4001-801A-1D96E1E9AED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6426-AEF3-4EED-B7F6-D75AB33178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2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1797-3EB3-4001-801A-1D96E1E9AED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6426-AEF3-4EED-B7F6-D75AB3317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3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1797-3EB3-4001-801A-1D96E1E9AED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6426-AEF3-4EED-B7F6-D75AB33178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1797-3EB3-4001-801A-1D96E1E9AED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6426-AEF3-4EED-B7F6-D75AB3317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1797-3EB3-4001-801A-1D96E1E9AED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6426-AEF3-4EED-B7F6-D75AB3317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1797-3EB3-4001-801A-1D96E1E9AED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6426-AEF3-4EED-B7F6-D75AB3317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1797-3EB3-4001-801A-1D96E1E9AED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6426-AEF3-4EED-B7F6-D75AB3317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1797-3EB3-4001-801A-1D96E1E9AED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6426-AEF3-4EED-B7F6-D75AB3317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1797-3EB3-4001-801A-1D96E1E9AED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6426-AEF3-4EED-B7F6-D75AB33178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6C61797-3EB3-4001-801A-1D96E1E9AED5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7A86426-AEF3-4EED-B7F6-D75AB33178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jp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sv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4BBD-AD86-C2A2-6B1C-13133059D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46" y="146318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th-TH" sz="4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โครงการปรับปรุงและเพิ่มประสิทธิภาพ </a:t>
            </a:r>
            <a:r>
              <a:rPr lang="en-US" sz="4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BMSC Mobile </a:t>
            </a:r>
            <a:r>
              <a:rPr lang="th-TH" sz="4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บริการข้อมูลตรวจแล็ปสำหรับประชาชนเพื่อสนับสนุนการดูแลรักษาสุขภาพตามนโยบายบัตรประชาชนใบเดียวรักษาได้ทุกที่</a:t>
            </a:r>
            <a:endParaRPr lang="en-US" sz="4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2D22C-A52F-7E6A-3CD2-6C62FBE13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3" r="1616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38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CE15BAD2-471A-D5D5-EF7F-77E86EADF3F3}"/>
              </a:ext>
            </a:extLst>
          </p:cNvPr>
          <p:cNvGrpSpPr/>
          <p:nvPr/>
        </p:nvGrpSpPr>
        <p:grpSpPr>
          <a:xfrm>
            <a:off x="983210" y="134849"/>
            <a:ext cx="1208303" cy="1275607"/>
            <a:chOff x="4986158" y="2306201"/>
            <a:chExt cx="1208303" cy="1275607"/>
          </a:xfrm>
        </p:grpSpPr>
        <p:pic>
          <p:nvPicPr>
            <p:cNvPr id="6" name="Graphic 5" descr="Universal access outline">
              <a:extLst>
                <a:ext uri="{FF2B5EF4-FFF2-40B4-BE49-F238E27FC236}">
                  <a16:creationId xmlns:a16="http://schemas.microsoft.com/office/drawing/2014/main" id="{FA5B36F7-3542-120D-55F8-6F2EB9D1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86158" y="2373505"/>
              <a:ext cx="1208303" cy="120830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94477D-D1A7-2C22-E993-A682DA9AD295}"/>
                </a:ext>
              </a:extLst>
            </p:cNvPr>
            <p:cNvSpPr txBox="1"/>
            <p:nvPr/>
          </p:nvSpPr>
          <p:spPr>
            <a:xfrm>
              <a:off x="5067215" y="230620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ผู้ใช้บริการ</a:t>
              </a:r>
              <a:endParaRPr lang="en-US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434D605C-5214-0F2C-0CE1-E6A6443903A2}"/>
              </a:ext>
            </a:extLst>
          </p:cNvPr>
          <p:cNvGrpSpPr/>
          <p:nvPr/>
        </p:nvGrpSpPr>
        <p:grpSpPr>
          <a:xfrm>
            <a:off x="4383003" y="5294434"/>
            <a:ext cx="2104420" cy="1208303"/>
            <a:chOff x="785470" y="4841982"/>
            <a:chExt cx="2104420" cy="1208303"/>
          </a:xfrm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A684A4CC-DD99-82BC-E5B2-AE4DEDF153E2}"/>
                </a:ext>
              </a:extLst>
            </p:cNvPr>
            <p:cNvSpPr/>
            <p:nvPr/>
          </p:nvSpPr>
          <p:spPr>
            <a:xfrm>
              <a:off x="785470" y="4841982"/>
              <a:ext cx="2104420" cy="12083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025" name="Graphic 1024" descr="Database outline">
              <a:extLst>
                <a:ext uri="{FF2B5EF4-FFF2-40B4-BE49-F238E27FC236}">
                  <a16:creationId xmlns:a16="http://schemas.microsoft.com/office/drawing/2014/main" id="{DD50A9FD-9CF3-1157-0B84-FA5E02DDD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80480" y="4921897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DDD8262-7A02-3A59-FD44-1D0C48093C67}"/>
              </a:ext>
            </a:extLst>
          </p:cNvPr>
          <p:cNvGrpSpPr/>
          <p:nvPr/>
        </p:nvGrpSpPr>
        <p:grpSpPr>
          <a:xfrm>
            <a:off x="683197" y="3075667"/>
            <a:ext cx="2104420" cy="1208303"/>
            <a:chOff x="4644177" y="4163795"/>
            <a:chExt cx="2104420" cy="1208303"/>
          </a:xfrm>
        </p:grpSpPr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8E9CFDD8-7E59-C126-9829-97147D77F44D}"/>
                </a:ext>
              </a:extLst>
            </p:cNvPr>
            <p:cNvSpPr/>
            <p:nvPr/>
          </p:nvSpPr>
          <p:spPr>
            <a:xfrm>
              <a:off x="4644177" y="4163795"/>
              <a:ext cx="2104420" cy="12083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027" name="Graphic 1026" descr="Database outline">
              <a:extLst>
                <a:ext uri="{FF2B5EF4-FFF2-40B4-BE49-F238E27FC236}">
                  <a16:creationId xmlns:a16="http://schemas.microsoft.com/office/drawing/2014/main" id="{C2B615A5-2B9B-C23D-6B86-0A0AB4366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35459" y="4248564"/>
              <a:ext cx="914400" cy="914400"/>
            </a:xfrm>
            <a:prstGeom prst="rect">
              <a:avLst/>
            </a:prstGeom>
          </p:spPr>
        </p:pic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63FFBE-6D04-ED3D-EB38-40CA357ADF59}"/>
              </a:ext>
            </a:extLst>
          </p:cNvPr>
          <p:cNvCxnSpPr>
            <a:cxnSpLocks/>
            <a:stCxn id="1063" idx="3"/>
          </p:cNvCxnSpPr>
          <p:nvPr/>
        </p:nvCxnSpPr>
        <p:spPr>
          <a:xfrm>
            <a:off x="6620130" y="723839"/>
            <a:ext cx="2797826" cy="954977"/>
          </a:xfrm>
          <a:prstGeom prst="bentConnector3">
            <a:avLst>
              <a:gd name="adj1" fmla="val 9981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0B34F2-F453-C096-A7C6-314A9A1673C5}"/>
              </a:ext>
            </a:extLst>
          </p:cNvPr>
          <p:cNvSpPr txBox="1"/>
          <p:nvPr/>
        </p:nvSpPr>
        <p:spPr>
          <a:xfrm>
            <a:off x="6974898" y="41923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ลงทะเบียนเข้ารับการรักษา</a:t>
            </a:r>
            <a:endParaRPr lang="en-US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D7A3E8FC-5D52-F27D-8180-9FB61DB033D0}"/>
              </a:ext>
            </a:extLst>
          </p:cNvPr>
          <p:cNvCxnSpPr>
            <a:cxnSpLocks/>
          </p:cNvCxnSpPr>
          <p:nvPr/>
        </p:nvCxnSpPr>
        <p:spPr>
          <a:xfrm>
            <a:off x="1837680" y="1270928"/>
            <a:ext cx="0" cy="175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C8E665E-CBDF-7F5B-24ED-3386589D2E58}"/>
              </a:ext>
            </a:extLst>
          </p:cNvPr>
          <p:cNvSpPr txBox="1"/>
          <p:nvPr/>
        </p:nvSpPr>
        <p:spPr>
          <a:xfrm>
            <a:off x="2916255" y="3037585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ลงทะเบียน / ยืนยันตัวตนผ่าน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ThaiD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E7D86F70-103A-91C3-D42E-B3E26CA551D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91513" y="806304"/>
            <a:ext cx="27845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B991DD-0FF9-E28C-11E8-1E9BEF1842E4}"/>
              </a:ext>
            </a:extLst>
          </p:cNvPr>
          <p:cNvGrpSpPr/>
          <p:nvPr/>
        </p:nvGrpSpPr>
        <p:grpSpPr>
          <a:xfrm>
            <a:off x="8121360" y="1646230"/>
            <a:ext cx="3015796" cy="1615942"/>
            <a:chOff x="7877687" y="3089808"/>
            <a:chExt cx="3015796" cy="1615942"/>
          </a:xfrm>
        </p:grpSpPr>
        <p:grpSp>
          <p:nvGrpSpPr>
            <p:cNvPr id="48" name="Graphic 9" descr="Database with solid fill">
              <a:extLst>
                <a:ext uri="{FF2B5EF4-FFF2-40B4-BE49-F238E27FC236}">
                  <a16:creationId xmlns:a16="http://schemas.microsoft.com/office/drawing/2014/main" id="{84EDF1E1-96CC-3EDD-0A1B-C50B644392B1}"/>
                </a:ext>
              </a:extLst>
            </p:cNvPr>
            <p:cNvGrpSpPr/>
            <p:nvPr/>
          </p:nvGrpSpPr>
          <p:grpSpPr>
            <a:xfrm>
              <a:off x="10360083" y="3981864"/>
              <a:ext cx="533400" cy="723886"/>
              <a:chOff x="8129482" y="4335575"/>
              <a:chExt cx="533400" cy="723886"/>
            </a:xfrm>
            <a:solidFill>
              <a:srgbClr val="000000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F792DC9-EA9A-1212-0064-B5F224068F18}"/>
                  </a:ext>
                </a:extLst>
              </p:cNvPr>
              <p:cNvSpPr/>
              <p:nvPr/>
            </p:nvSpPr>
            <p:spPr>
              <a:xfrm>
                <a:off x="8129482" y="4335575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9654F83-4DD7-9F2C-2F6E-8932213E322A}"/>
                  </a:ext>
                </a:extLst>
              </p:cNvPr>
              <p:cNvSpPr/>
              <p:nvPr/>
            </p:nvSpPr>
            <p:spPr>
              <a:xfrm>
                <a:off x="8129482" y="444987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DD4AB73-B586-1084-C04C-F892FD9B8D04}"/>
                  </a:ext>
                </a:extLst>
              </p:cNvPr>
              <p:cNvSpPr/>
              <p:nvPr/>
            </p:nvSpPr>
            <p:spPr>
              <a:xfrm>
                <a:off x="8129482" y="464037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F55A636-8783-B195-0D16-77ADDAA54A98}"/>
                  </a:ext>
                </a:extLst>
              </p:cNvPr>
              <p:cNvSpPr/>
              <p:nvPr/>
            </p:nvSpPr>
            <p:spPr>
              <a:xfrm>
                <a:off x="8129482" y="4830861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F59277-9127-2FDF-6DB3-B85370C36A92}"/>
                </a:ext>
              </a:extLst>
            </p:cNvPr>
            <p:cNvSpPr txBox="1"/>
            <p:nvPr/>
          </p:nvSpPr>
          <p:spPr>
            <a:xfrm>
              <a:off x="10018222" y="371395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AF2DFA8-0367-71A4-1757-7225BA02229E}"/>
                </a:ext>
              </a:extLst>
            </p:cNvPr>
            <p:cNvGrpSpPr/>
            <p:nvPr/>
          </p:nvGrpSpPr>
          <p:grpSpPr>
            <a:xfrm>
              <a:off x="7877687" y="3089808"/>
              <a:ext cx="2214917" cy="1413047"/>
              <a:chOff x="7056138" y="2253898"/>
              <a:chExt cx="2214917" cy="1413047"/>
            </a:xfrm>
          </p:grpSpPr>
          <p:pic>
            <p:nvPicPr>
              <p:cNvPr id="8" name="Graphic 7" descr="Microscope outline">
                <a:extLst>
                  <a:ext uri="{FF2B5EF4-FFF2-40B4-BE49-F238E27FC236}">
                    <a16:creationId xmlns:a16="http://schemas.microsoft.com/office/drawing/2014/main" id="{AA7AC50F-18E4-A2BC-DA6B-27DBE8381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56655" y="2372257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9" name="Graphic 2" descr="Hospital outline">
                <a:extLst>
                  <a:ext uri="{FF2B5EF4-FFF2-40B4-BE49-F238E27FC236}">
                    <a16:creationId xmlns:a16="http://schemas.microsoft.com/office/drawing/2014/main" id="{42F164E7-1330-EF88-4026-D3C8891499BA}"/>
                  </a:ext>
                </a:extLst>
              </p:cNvPr>
              <p:cNvGrpSpPr/>
              <p:nvPr/>
            </p:nvGrpSpPr>
            <p:grpSpPr>
              <a:xfrm>
                <a:off x="7056138" y="2253898"/>
                <a:ext cx="1234646" cy="1014578"/>
                <a:chOff x="7056138" y="2253898"/>
                <a:chExt cx="1234646" cy="1014578"/>
              </a:xfrm>
              <a:solidFill>
                <a:srgbClr val="000000"/>
              </a:solidFill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7FD3964-B204-12C4-86D4-88F354D846C7}"/>
                    </a:ext>
                  </a:extLst>
                </p:cNvPr>
                <p:cNvSpPr/>
                <p:nvPr/>
              </p:nvSpPr>
              <p:spPr>
                <a:xfrm>
                  <a:off x="7586765" y="2575870"/>
                  <a:ext cx="171525" cy="180680"/>
                </a:xfrm>
                <a:custGeom>
                  <a:avLst/>
                  <a:gdLst>
                    <a:gd name="connsiteX0" fmla="*/ 156469 w 171525"/>
                    <a:gd name="connsiteY0" fmla="*/ 32131 h 180680"/>
                    <a:gd name="connsiteX1" fmla="*/ 100819 w 171525"/>
                    <a:gd name="connsiteY1" fmla="*/ 64262 h 180680"/>
                    <a:gd name="connsiteX2" fmla="*/ 100819 w 171525"/>
                    <a:gd name="connsiteY2" fmla="*/ 0 h 180680"/>
                    <a:gd name="connsiteX3" fmla="*/ 70706 w 171525"/>
                    <a:gd name="connsiteY3" fmla="*/ 0 h 180680"/>
                    <a:gd name="connsiteX4" fmla="*/ 70706 w 171525"/>
                    <a:gd name="connsiteY4" fmla="*/ 64262 h 180680"/>
                    <a:gd name="connsiteX5" fmla="*/ 15057 w 171525"/>
                    <a:gd name="connsiteY5" fmla="*/ 32131 h 180680"/>
                    <a:gd name="connsiteX6" fmla="*/ 0 w 171525"/>
                    <a:gd name="connsiteY6" fmla="*/ 58209 h 180680"/>
                    <a:gd name="connsiteX7" fmla="*/ 55634 w 171525"/>
                    <a:gd name="connsiteY7" fmla="*/ 90340 h 180680"/>
                    <a:gd name="connsiteX8" fmla="*/ 0 w 171525"/>
                    <a:gd name="connsiteY8" fmla="*/ 122471 h 180680"/>
                    <a:gd name="connsiteX9" fmla="*/ 15057 w 171525"/>
                    <a:gd name="connsiteY9" fmla="*/ 148549 h 180680"/>
                    <a:gd name="connsiteX10" fmla="*/ 70706 w 171525"/>
                    <a:gd name="connsiteY10" fmla="*/ 116418 h 180680"/>
                    <a:gd name="connsiteX11" fmla="*/ 70706 w 171525"/>
                    <a:gd name="connsiteY11" fmla="*/ 180680 h 180680"/>
                    <a:gd name="connsiteX12" fmla="*/ 100819 w 171525"/>
                    <a:gd name="connsiteY12" fmla="*/ 180680 h 180680"/>
                    <a:gd name="connsiteX13" fmla="*/ 100819 w 171525"/>
                    <a:gd name="connsiteY13" fmla="*/ 116418 h 180680"/>
                    <a:gd name="connsiteX14" fmla="*/ 156469 w 171525"/>
                    <a:gd name="connsiteY14" fmla="*/ 148549 h 180680"/>
                    <a:gd name="connsiteX15" fmla="*/ 171526 w 171525"/>
                    <a:gd name="connsiteY15" fmla="*/ 122471 h 180680"/>
                    <a:gd name="connsiteX16" fmla="*/ 115876 w 171525"/>
                    <a:gd name="connsiteY16" fmla="*/ 90340 h 180680"/>
                    <a:gd name="connsiteX17" fmla="*/ 171526 w 171525"/>
                    <a:gd name="connsiteY17" fmla="*/ 58209 h 180680"/>
                    <a:gd name="connsiteX18" fmla="*/ 156469 w 171525"/>
                    <a:gd name="connsiteY18" fmla="*/ 32131 h 18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71525" h="180680">
                      <a:moveTo>
                        <a:pt x="156469" y="32131"/>
                      </a:moveTo>
                      <a:lnTo>
                        <a:pt x="100819" y="64262"/>
                      </a:lnTo>
                      <a:lnTo>
                        <a:pt x="100819" y="0"/>
                      </a:lnTo>
                      <a:lnTo>
                        <a:pt x="70706" y="0"/>
                      </a:lnTo>
                      <a:lnTo>
                        <a:pt x="70706" y="64262"/>
                      </a:lnTo>
                      <a:lnTo>
                        <a:pt x="15057" y="32131"/>
                      </a:lnTo>
                      <a:lnTo>
                        <a:pt x="0" y="58209"/>
                      </a:lnTo>
                      <a:lnTo>
                        <a:pt x="55634" y="90340"/>
                      </a:lnTo>
                      <a:lnTo>
                        <a:pt x="0" y="122471"/>
                      </a:lnTo>
                      <a:lnTo>
                        <a:pt x="15057" y="148549"/>
                      </a:lnTo>
                      <a:lnTo>
                        <a:pt x="70706" y="116418"/>
                      </a:lnTo>
                      <a:lnTo>
                        <a:pt x="70706" y="180680"/>
                      </a:lnTo>
                      <a:lnTo>
                        <a:pt x="100819" y="180680"/>
                      </a:lnTo>
                      <a:lnTo>
                        <a:pt x="100819" y="116418"/>
                      </a:lnTo>
                      <a:lnTo>
                        <a:pt x="156469" y="148549"/>
                      </a:lnTo>
                      <a:lnTo>
                        <a:pt x="171526" y="122471"/>
                      </a:lnTo>
                      <a:lnTo>
                        <a:pt x="115876" y="90340"/>
                      </a:lnTo>
                      <a:lnTo>
                        <a:pt x="171526" y="58209"/>
                      </a:lnTo>
                      <a:lnTo>
                        <a:pt x="156469" y="32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47FC2593-3741-4EAB-A332-1F8FFF9AF85C}"/>
                    </a:ext>
                  </a:extLst>
                </p:cNvPr>
                <p:cNvSpPr/>
                <p:nvPr/>
              </p:nvSpPr>
              <p:spPr>
                <a:xfrm>
                  <a:off x="7824028" y="3087812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071A318C-69D0-D9C0-8F7B-2C0618F1DDCE}"/>
                    </a:ext>
                  </a:extLst>
                </p:cNvPr>
                <p:cNvSpPr/>
                <p:nvPr/>
              </p:nvSpPr>
              <p:spPr>
                <a:xfrm>
                  <a:off x="7824028" y="2982400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1977EDFB-93D6-90C2-498F-AE8EF1210180}"/>
                    </a:ext>
                  </a:extLst>
                </p:cNvPr>
                <p:cNvSpPr/>
                <p:nvPr/>
              </p:nvSpPr>
              <p:spPr>
                <a:xfrm>
                  <a:off x="7959538" y="3087797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048AD5C-F9F5-197F-4576-A5E1E00B2BA8}"/>
                    </a:ext>
                  </a:extLst>
                </p:cNvPr>
                <p:cNvSpPr/>
                <p:nvPr/>
              </p:nvSpPr>
              <p:spPr>
                <a:xfrm>
                  <a:off x="7959538" y="2982415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6C1A816E-64AF-8F07-2BF6-09461908EFCD}"/>
                    </a:ext>
                  </a:extLst>
                </p:cNvPr>
                <p:cNvSpPr/>
                <p:nvPr/>
              </p:nvSpPr>
              <p:spPr>
                <a:xfrm>
                  <a:off x="7824028" y="2877004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3ECC82C9-80CE-232E-3861-07692593C869}"/>
                    </a:ext>
                  </a:extLst>
                </p:cNvPr>
                <p:cNvSpPr/>
                <p:nvPr/>
              </p:nvSpPr>
              <p:spPr>
                <a:xfrm>
                  <a:off x="7959538" y="2877004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887B93B8-B135-9741-7CFC-DEDB2092375F}"/>
                    </a:ext>
                  </a:extLst>
                </p:cNvPr>
                <p:cNvSpPr/>
                <p:nvPr/>
              </p:nvSpPr>
              <p:spPr>
                <a:xfrm>
                  <a:off x="8095048" y="3087797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ECC84745-1E16-7733-0D1A-3B835D0BBC40}"/>
                    </a:ext>
                  </a:extLst>
                </p:cNvPr>
                <p:cNvSpPr/>
                <p:nvPr/>
              </p:nvSpPr>
              <p:spPr>
                <a:xfrm>
                  <a:off x="8095048" y="2982415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5C4C6A02-286D-7B97-B512-A0CF7E94B85F}"/>
                    </a:ext>
                  </a:extLst>
                </p:cNvPr>
                <p:cNvSpPr/>
                <p:nvPr/>
              </p:nvSpPr>
              <p:spPr>
                <a:xfrm>
                  <a:off x="8095048" y="2877004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B9B770A-51B7-A42B-FFDD-190F9A5A71EB}"/>
                    </a:ext>
                  </a:extLst>
                </p:cNvPr>
                <p:cNvSpPr/>
                <p:nvPr/>
              </p:nvSpPr>
              <p:spPr>
                <a:xfrm>
                  <a:off x="7824028" y="2771622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FF9F2F15-5B66-7EC0-61A0-A48B81A6B019}"/>
                    </a:ext>
                  </a:extLst>
                </p:cNvPr>
                <p:cNvSpPr/>
                <p:nvPr/>
              </p:nvSpPr>
              <p:spPr>
                <a:xfrm>
                  <a:off x="7959538" y="2771607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E343FD0D-8BD1-9BCE-1C76-08E9B652BB14}"/>
                    </a:ext>
                  </a:extLst>
                </p:cNvPr>
                <p:cNvSpPr/>
                <p:nvPr/>
              </p:nvSpPr>
              <p:spPr>
                <a:xfrm>
                  <a:off x="8095048" y="2771607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B8698F90-94E2-E0F8-71A8-7290430FDA8A}"/>
                    </a:ext>
                  </a:extLst>
                </p:cNvPr>
                <p:cNvSpPr/>
                <p:nvPr/>
              </p:nvSpPr>
              <p:spPr>
                <a:xfrm>
                  <a:off x="7191648" y="3087812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9E965BE3-ACED-4491-2DDD-9216BD43CA1B}"/>
                    </a:ext>
                  </a:extLst>
                </p:cNvPr>
                <p:cNvSpPr/>
                <p:nvPr/>
              </p:nvSpPr>
              <p:spPr>
                <a:xfrm>
                  <a:off x="7191648" y="2982400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D90871E-D878-D221-ABC3-5100EE5AC0ED}"/>
                    </a:ext>
                  </a:extLst>
                </p:cNvPr>
                <p:cNvSpPr/>
                <p:nvPr/>
              </p:nvSpPr>
              <p:spPr>
                <a:xfrm>
                  <a:off x="7327158" y="3087797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7A96536-6AA5-2C21-51D9-56A52207AC2E}"/>
                    </a:ext>
                  </a:extLst>
                </p:cNvPr>
                <p:cNvSpPr/>
                <p:nvPr/>
              </p:nvSpPr>
              <p:spPr>
                <a:xfrm>
                  <a:off x="7327158" y="2982415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F78763FC-02B8-112B-4670-34D01CE7AC30}"/>
                    </a:ext>
                  </a:extLst>
                </p:cNvPr>
                <p:cNvSpPr/>
                <p:nvPr/>
              </p:nvSpPr>
              <p:spPr>
                <a:xfrm>
                  <a:off x="7191648" y="2877004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C1502693-7A39-1D1B-98BC-5CD3E4605B24}"/>
                    </a:ext>
                  </a:extLst>
                </p:cNvPr>
                <p:cNvSpPr/>
                <p:nvPr/>
              </p:nvSpPr>
              <p:spPr>
                <a:xfrm>
                  <a:off x="7327158" y="2877004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EAF9A79-DD58-1EDD-0334-9DB476A55A3B}"/>
                    </a:ext>
                  </a:extLst>
                </p:cNvPr>
                <p:cNvSpPr/>
                <p:nvPr/>
              </p:nvSpPr>
              <p:spPr>
                <a:xfrm>
                  <a:off x="7462668" y="3087797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296A431-81BF-D229-694F-6DE586C5BB10}"/>
                    </a:ext>
                  </a:extLst>
                </p:cNvPr>
                <p:cNvSpPr/>
                <p:nvPr/>
              </p:nvSpPr>
              <p:spPr>
                <a:xfrm>
                  <a:off x="7462668" y="2982415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B9946A8-B1BB-BE37-2F8F-550F0826441B}"/>
                    </a:ext>
                  </a:extLst>
                </p:cNvPr>
                <p:cNvSpPr/>
                <p:nvPr/>
              </p:nvSpPr>
              <p:spPr>
                <a:xfrm>
                  <a:off x="7462668" y="2877004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4C2C2FF8-EB29-2F67-9C29-4C9F3E2E43B1}"/>
                    </a:ext>
                  </a:extLst>
                </p:cNvPr>
                <p:cNvSpPr/>
                <p:nvPr/>
              </p:nvSpPr>
              <p:spPr>
                <a:xfrm>
                  <a:off x="7191648" y="2771622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02EC7430-430A-5E5B-2684-20193B7010D0}"/>
                    </a:ext>
                  </a:extLst>
                </p:cNvPr>
                <p:cNvSpPr/>
                <p:nvPr/>
              </p:nvSpPr>
              <p:spPr>
                <a:xfrm>
                  <a:off x="7327158" y="2771607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5A6FC90-CF54-DDDD-32D7-DCEB0FF2BCAA}"/>
                    </a:ext>
                  </a:extLst>
                </p:cNvPr>
                <p:cNvSpPr/>
                <p:nvPr/>
              </p:nvSpPr>
              <p:spPr>
                <a:xfrm>
                  <a:off x="7462668" y="2771607"/>
                  <a:ext cx="60226" cy="60211"/>
                </a:xfrm>
                <a:custGeom>
                  <a:avLst/>
                  <a:gdLst>
                    <a:gd name="connsiteX0" fmla="*/ 0 w 60226"/>
                    <a:gd name="connsiteY0" fmla="*/ 0 h 60211"/>
                    <a:gd name="connsiteX1" fmla="*/ 60227 w 60226"/>
                    <a:gd name="connsiteY1" fmla="*/ 0 h 60211"/>
                    <a:gd name="connsiteX2" fmla="*/ 60227 w 60226"/>
                    <a:gd name="connsiteY2" fmla="*/ 60212 h 60211"/>
                    <a:gd name="connsiteX3" fmla="*/ 0 w 60226"/>
                    <a:gd name="connsiteY3" fmla="*/ 60212 h 6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226" h="60211">
                      <a:moveTo>
                        <a:pt x="0" y="0"/>
                      </a:moveTo>
                      <a:lnTo>
                        <a:pt x="60227" y="0"/>
                      </a:lnTo>
                      <a:lnTo>
                        <a:pt x="60227" y="60212"/>
                      </a:lnTo>
                      <a:lnTo>
                        <a:pt x="0" y="60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E06909D-4DE8-11ED-B1EF-7ED3E7FB0F86}"/>
                    </a:ext>
                  </a:extLst>
                </p:cNvPr>
                <p:cNvSpPr/>
                <p:nvPr/>
              </p:nvSpPr>
              <p:spPr>
                <a:xfrm>
                  <a:off x="7056138" y="2253898"/>
                  <a:ext cx="1234646" cy="1014578"/>
                </a:xfrm>
                <a:custGeom>
                  <a:avLst/>
                  <a:gdLst>
                    <a:gd name="connsiteX0" fmla="*/ 1204533 w 1234646"/>
                    <a:gd name="connsiteY0" fmla="*/ 397255 h 1014578"/>
                    <a:gd name="connsiteX1" fmla="*/ 813060 w 1234646"/>
                    <a:gd name="connsiteY1" fmla="*/ 397255 h 1014578"/>
                    <a:gd name="connsiteX2" fmla="*/ 813060 w 1234646"/>
                    <a:gd name="connsiteY2" fmla="*/ 342027 h 1014578"/>
                    <a:gd name="connsiteX3" fmla="*/ 819324 w 1234646"/>
                    <a:gd name="connsiteY3" fmla="*/ 348306 h 1014578"/>
                    <a:gd name="connsiteX4" fmla="*/ 897769 w 1234646"/>
                    <a:gd name="connsiteY4" fmla="*/ 269063 h 1014578"/>
                    <a:gd name="connsiteX5" fmla="*/ 617323 w 1234646"/>
                    <a:gd name="connsiteY5" fmla="*/ 0 h 1014578"/>
                    <a:gd name="connsiteX6" fmla="*/ 330765 w 1234646"/>
                    <a:gd name="connsiteY6" fmla="*/ 273655 h 1014578"/>
                    <a:gd name="connsiteX7" fmla="*/ 410656 w 1234646"/>
                    <a:gd name="connsiteY7" fmla="*/ 353034 h 1014578"/>
                    <a:gd name="connsiteX8" fmla="*/ 421587 w 1234646"/>
                    <a:gd name="connsiteY8" fmla="*/ 342087 h 1014578"/>
                    <a:gd name="connsiteX9" fmla="*/ 421587 w 1234646"/>
                    <a:gd name="connsiteY9" fmla="*/ 397255 h 1014578"/>
                    <a:gd name="connsiteX10" fmla="*/ 0 w 1234646"/>
                    <a:gd name="connsiteY10" fmla="*/ 397255 h 1014578"/>
                    <a:gd name="connsiteX11" fmla="*/ 0 w 1234646"/>
                    <a:gd name="connsiteY11" fmla="*/ 427368 h 1014578"/>
                    <a:gd name="connsiteX12" fmla="*/ 30113 w 1234646"/>
                    <a:gd name="connsiteY12" fmla="*/ 427368 h 1014578"/>
                    <a:gd name="connsiteX13" fmla="*/ 30113 w 1234646"/>
                    <a:gd name="connsiteY13" fmla="*/ 1014578 h 1014578"/>
                    <a:gd name="connsiteX14" fmla="*/ 1204533 w 1234646"/>
                    <a:gd name="connsiteY14" fmla="*/ 1014578 h 1014578"/>
                    <a:gd name="connsiteX15" fmla="*/ 1204533 w 1234646"/>
                    <a:gd name="connsiteY15" fmla="*/ 427368 h 1014578"/>
                    <a:gd name="connsiteX16" fmla="*/ 1234647 w 1234646"/>
                    <a:gd name="connsiteY16" fmla="*/ 427368 h 1014578"/>
                    <a:gd name="connsiteX17" fmla="*/ 1234647 w 1234646"/>
                    <a:gd name="connsiteY17" fmla="*/ 397255 h 1014578"/>
                    <a:gd name="connsiteX18" fmla="*/ 410580 w 1234646"/>
                    <a:gd name="connsiteY18" fmla="*/ 310499 h 1014578"/>
                    <a:gd name="connsiteX19" fmla="*/ 373917 w 1234646"/>
                    <a:gd name="connsiteY19" fmla="*/ 274077 h 1014578"/>
                    <a:gd name="connsiteX20" fmla="*/ 617323 w 1234646"/>
                    <a:gd name="connsiteY20" fmla="*/ 41677 h 1014578"/>
                    <a:gd name="connsiteX21" fmla="*/ 854872 w 1234646"/>
                    <a:gd name="connsiteY21" fmla="*/ 269620 h 1014578"/>
                    <a:gd name="connsiteX22" fmla="*/ 819263 w 1234646"/>
                    <a:gd name="connsiteY22" fmla="*/ 305605 h 1014578"/>
                    <a:gd name="connsiteX23" fmla="*/ 813060 w 1234646"/>
                    <a:gd name="connsiteY23" fmla="*/ 299387 h 1014578"/>
                    <a:gd name="connsiteX24" fmla="*/ 813060 w 1234646"/>
                    <a:gd name="connsiteY24" fmla="*/ 299387 h 1014578"/>
                    <a:gd name="connsiteX25" fmla="*/ 617323 w 1234646"/>
                    <a:gd name="connsiteY25" fmla="*/ 103650 h 1014578"/>
                    <a:gd name="connsiteX26" fmla="*/ 421587 w 1234646"/>
                    <a:gd name="connsiteY26" fmla="*/ 299387 h 1014578"/>
                    <a:gd name="connsiteX27" fmla="*/ 421587 w 1234646"/>
                    <a:gd name="connsiteY27" fmla="*/ 299522 h 1014578"/>
                    <a:gd name="connsiteX28" fmla="*/ 572153 w 1234646"/>
                    <a:gd name="connsiteY28" fmla="*/ 984465 h 1014578"/>
                    <a:gd name="connsiteX29" fmla="*/ 572153 w 1234646"/>
                    <a:gd name="connsiteY29" fmla="*/ 803785 h 1014578"/>
                    <a:gd name="connsiteX30" fmla="*/ 662493 w 1234646"/>
                    <a:gd name="connsiteY30" fmla="*/ 803785 h 1014578"/>
                    <a:gd name="connsiteX31" fmla="*/ 662493 w 1234646"/>
                    <a:gd name="connsiteY31" fmla="*/ 984465 h 1014578"/>
                    <a:gd name="connsiteX32" fmla="*/ 1174420 w 1234646"/>
                    <a:gd name="connsiteY32" fmla="*/ 984465 h 1014578"/>
                    <a:gd name="connsiteX33" fmla="*/ 692607 w 1234646"/>
                    <a:gd name="connsiteY33" fmla="*/ 984465 h 1014578"/>
                    <a:gd name="connsiteX34" fmla="*/ 692607 w 1234646"/>
                    <a:gd name="connsiteY34" fmla="*/ 773672 h 1014578"/>
                    <a:gd name="connsiteX35" fmla="*/ 542040 w 1234646"/>
                    <a:gd name="connsiteY35" fmla="*/ 773672 h 1014578"/>
                    <a:gd name="connsiteX36" fmla="*/ 542040 w 1234646"/>
                    <a:gd name="connsiteY36" fmla="*/ 984465 h 1014578"/>
                    <a:gd name="connsiteX37" fmla="*/ 60227 w 1234646"/>
                    <a:gd name="connsiteY37" fmla="*/ 984465 h 1014578"/>
                    <a:gd name="connsiteX38" fmla="*/ 60227 w 1234646"/>
                    <a:gd name="connsiteY38" fmla="*/ 427368 h 1014578"/>
                    <a:gd name="connsiteX39" fmla="*/ 451700 w 1234646"/>
                    <a:gd name="connsiteY39" fmla="*/ 427368 h 1014578"/>
                    <a:gd name="connsiteX40" fmla="*/ 451700 w 1234646"/>
                    <a:gd name="connsiteY40" fmla="*/ 311959 h 1014578"/>
                    <a:gd name="connsiteX41" fmla="*/ 471891 w 1234646"/>
                    <a:gd name="connsiteY41" fmla="*/ 291768 h 1014578"/>
                    <a:gd name="connsiteX42" fmla="*/ 471891 w 1234646"/>
                    <a:gd name="connsiteY42" fmla="*/ 291768 h 1014578"/>
                    <a:gd name="connsiteX43" fmla="*/ 617323 w 1234646"/>
                    <a:gd name="connsiteY43" fmla="*/ 146140 h 1014578"/>
                    <a:gd name="connsiteX44" fmla="*/ 749521 w 1234646"/>
                    <a:gd name="connsiteY44" fmla="*/ 278368 h 1014578"/>
                    <a:gd name="connsiteX45" fmla="*/ 749521 w 1234646"/>
                    <a:gd name="connsiteY45" fmla="*/ 278368 h 1014578"/>
                    <a:gd name="connsiteX46" fmla="*/ 782947 w 1234646"/>
                    <a:gd name="connsiteY46" fmla="*/ 311929 h 1014578"/>
                    <a:gd name="connsiteX47" fmla="*/ 782947 w 1234646"/>
                    <a:gd name="connsiteY47" fmla="*/ 427368 h 1014578"/>
                    <a:gd name="connsiteX48" fmla="*/ 1174420 w 1234646"/>
                    <a:gd name="connsiteY48" fmla="*/ 427368 h 101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234646" h="1014578">
                      <a:moveTo>
                        <a:pt x="1204533" y="397255"/>
                      </a:moveTo>
                      <a:lnTo>
                        <a:pt x="813060" y="397255"/>
                      </a:lnTo>
                      <a:lnTo>
                        <a:pt x="813060" y="342027"/>
                      </a:lnTo>
                      <a:lnTo>
                        <a:pt x="819324" y="348306"/>
                      </a:lnTo>
                      <a:lnTo>
                        <a:pt x="897769" y="269063"/>
                      </a:lnTo>
                      <a:lnTo>
                        <a:pt x="617323" y="0"/>
                      </a:lnTo>
                      <a:lnTo>
                        <a:pt x="330765" y="273655"/>
                      </a:lnTo>
                      <a:lnTo>
                        <a:pt x="410656" y="353034"/>
                      </a:lnTo>
                      <a:lnTo>
                        <a:pt x="421587" y="342087"/>
                      </a:lnTo>
                      <a:lnTo>
                        <a:pt x="421587" y="397255"/>
                      </a:lnTo>
                      <a:lnTo>
                        <a:pt x="0" y="397255"/>
                      </a:lnTo>
                      <a:lnTo>
                        <a:pt x="0" y="427368"/>
                      </a:lnTo>
                      <a:lnTo>
                        <a:pt x="30113" y="427368"/>
                      </a:lnTo>
                      <a:lnTo>
                        <a:pt x="30113" y="1014578"/>
                      </a:lnTo>
                      <a:lnTo>
                        <a:pt x="1204533" y="1014578"/>
                      </a:lnTo>
                      <a:lnTo>
                        <a:pt x="1204533" y="427368"/>
                      </a:lnTo>
                      <a:lnTo>
                        <a:pt x="1234647" y="427368"/>
                      </a:lnTo>
                      <a:lnTo>
                        <a:pt x="1234647" y="397255"/>
                      </a:lnTo>
                      <a:close/>
                      <a:moveTo>
                        <a:pt x="410580" y="310499"/>
                      </a:moveTo>
                      <a:lnTo>
                        <a:pt x="373917" y="274077"/>
                      </a:lnTo>
                      <a:lnTo>
                        <a:pt x="617323" y="41677"/>
                      </a:lnTo>
                      <a:lnTo>
                        <a:pt x="854872" y="269620"/>
                      </a:lnTo>
                      <a:lnTo>
                        <a:pt x="819263" y="305605"/>
                      </a:lnTo>
                      <a:lnTo>
                        <a:pt x="813060" y="299387"/>
                      </a:lnTo>
                      <a:lnTo>
                        <a:pt x="813060" y="299387"/>
                      </a:lnTo>
                      <a:lnTo>
                        <a:pt x="617323" y="103650"/>
                      </a:lnTo>
                      <a:lnTo>
                        <a:pt x="421587" y="299387"/>
                      </a:lnTo>
                      <a:lnTo>
                        <a:pt x="421587" y="299522"/>
                      </a:lnTo>
                      <a:close/>
                      <a:moveTo>
                        <a:pt x="572153" y="984465"/>
                      </a:moveTo>
                      <a:lnTo>
                        <a:pt x="572153" y="803785"/>
                      </a:lnTo>
                      <a:lnTo>
                        <a:pt x="662493" y="803785"/>
                      </a:lnTo>
                      <a:lnTo>
                        <a:pt x="662493" y="984465"/>
                      </a:lnTo>
                      <a:close/>
                      <a:moveTo>
                        <a:pt x="1174420" y="984465"/>
                      </a:moveTo>
                      <a:lnTo>
                        <a:pt x="692607" y="984465"/>
                      </a:lnTo>
                      <a:lnTo>
                        <a:pt x="692607" y="773672"/>
                      </a:lnTo>
                      <a:lnTo>
                        <a:pt x="542040" y="773672"/>
                      </a:lnTo>
                      <a:lnTo>
                        <a:pt x="542040" y="984465"/>
                      </a:lnTo>
                      <a:lnTo>
                        <a:pt x="60227" y="984465"/>
                      </a:lnTo>
                      <a:lnTo>
                        <a:pt x="60227" y="427368"/>
                      </a:lnTo>
                      <a:lnTo>
                        <a:pt x="451700" y="427368"/>
                      </a:lnTo>
                      <a:lnTo>
                        <a:pt x="451700" y="311959"/>
                      </a:lnTo>
                      <a:lnTo>
                        <a:pt x="471891" y="291768"/>
                      </a:lnTo>
                      <a:lnTo>
                        <a:pt x="471891" y="291768"/>
                      </a:lnTo>
                      <a:lnTo>
                        <a:pt x="617323" y="146140"/>
                      </a:lnTo>
                      <a:lnTo>
                        <a:pt x="749521" y="278368"/>
                      </a:lnTo>
                      <a:lnTo>
                        <a:pt x="749521" y="278368"/>
                      </a:lnTo>
                      <a:lnTo>
                        <a:pt x="782947" y="311929"/>
                      </a:lnTo>
                      <a:lnTo>
                        <a:pt x="782947" y="427368"/>
                      </a:lnTo>
                      <a:lnTo>
                        <a:pt x="1174420" y="4273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0FC701-E800-15FB-A994-303087BDC6D8}"/>
                  </a:ext>
                </a:extLst>
              </p:cNvPr>
              <p:cNvSpPr txBox="1"/>
              <p:nvPr/>
            </p:nvSpPr>
            <p:spPr>
              <a:xfrm>
                <a:off x="7801320" y="329761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รพ</a:t>
                </a:r>
                <a:r>
                  <a:rPr lang="en-US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./</a:t>
                </a:r>
                <a:r>
                  <a:rPr lang="th-TH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ห้องปฏิบัติการ</a:t>
                </a:r>
                <a:endParaRPr lang="en-US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</p:grpSp>
      <p:sp>
        <p:nvSpPr>
          <p:cNvPr id="1058" name="TextBox 1057">
            <a:extLst>
              <a:ext uri="{FF2B5EF4-FFF2-40B4-BE49-F238E27FC236}">
                <a16:creationId xmlns:a16="http://schemas.microsoft.com/office/drawing/2014/main" id="{95E1696A-5EC1-D149-0FB1-AC5E5D23BED8}"/>
              </a:ext>
            </a:extLst>
          </p:cNvPr>
          <p:cNvSpPr txBox="1"/>
          <p:nvPr/>
        </p:nvSpPr>
        <p:spPr>
          <a:xfrm>
            <a:off x="2838262" y="395849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เป็นผู้ถือเอกสารแสดงตน</a:t>
            </a:r>
            <a:endParaRPr lang="en-US" dirty="0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09D16B32-98C9-B2F5-253D-20F72049450E}"/>
              </a:ext>
            </a:extLst>
          </p:cNvPr>
          <p:cNvGrpSpPr/>
          <p:nvPr/>
        </p:nvGrpSpPr>
        <p:grpSpPr>
          <a:xfrm>
            <a:off x="4582255" y="124613"/>
            <a:ext cx="2037875" cy="1844783"/>
            <a:chOff x="4582255" y="124613"/>
            <a:chExt cx="2037875" cy="1844783"/>
          </a:xfrm>
        </p:grpSpPr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FBBF16DC-6A7C-EEA7-669F-01568590C6F3}"/>
                </a:ext>
              </a:extLst>
            </p:cNvPr>
            <p:cNvGrpSpPr/>
            <p:nvPr/>
          </p:nvGrpSpPr>
          <p:grpSpPr>
            <a:xfrm>
              <a:off x="4582255" y="124613"/>
              <a:ext cx="1705916" cy="1844783"/>
              <a:chOff x="8990815" y="1311925"/>
              <a:chExt cx="1705916" cy="1844783"/>
            </a:xfrm>
          </p:grpSpPr>
          <p:pic>
            <p:nvPicPr>
              <p:cNvPr id="14" name="Graphic 13" descr="Smart Phone outline">
                <a:extLst>
                  <a:ext uri="{FF2B5EF4-FFF2-40B4-BE49-F238E27FC236}">
                    <a16:creationId xmlns:a16="http://schemas.microsoft.com/office/drawing/2014/main" id="{F3C386F4-4C5F-885F-0B96-E6F27374E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77001" y="1311925"/>
                <a:ext cx="1208303" cy="120830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B18C07-C60B-9A68-A9E5-54054E3D22F2}"/>
                  </a:ext>
                </a:extLst>
              </p:cNvPr>
              <p:cNvSpPr txBox="1"/>
              <p:nvPr/>
            </p:nvSpPr>
            <p:spPr>
              <a:xfrm>
                <a:off x="8990815" y="2510377"/>
                <a:ext cx="17059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BMSC Mobile</a:t>
                </a:r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r>
                  <a:rPr lang="th-TH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ให้บริการข้อมูลตรวจแล็ป</a:t>
                </a:r>
                <a:endParaRPr lang="en-US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pic>
          <p:nvPicPr>
            <p:cNvPr id="1063" name="Graphic 1062" descr="Employee badge outline">
              <a:extLst>
                <a:ext uri="{FF2B5EF4-FFF2-40B4-BE49-F238E27FC236}">
                  <a16:creationId xmlns:a16="http://schemas.microsoft.com/office/drawing/2014/main" id="{BED1619B-FC35-D868-B7C8-8FF52560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05730" y="266639"/>
              <a:ext cx="914400" cy="914400"/>
            </a:xfrm>
            <a:prstGeom prst="rect">
              <a:avLst/>
            </a:prstGeom>
          </p:spPr>
        </p:pic>
      </p:grp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82673163-833F-339A-65DE-82E1DA38530F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3450501" y="1350628"/>
            <a:ext cx="1365944" cy="26034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366E1C37-4EEC-0B8C-BF81-84463B97A22B}"/>
              </a:ext>
            </a:extLst>
          </p:cNvPr>
          <p:cNvSpPr txBox="1"/>
          <p:nvPr/>
        </p:nvSpPr>
        <p:spPr>
          <a:xfrm>
            <a:off x="1855723" y="182471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เป็นผู้ถือเอกสารแสดงตน</a:t>
            </a:r>
            <a:endParaRPr lang="en-US" dirty="0"/>
          </a:p>
        </p:txBody>
      </p: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EE5F1A20-F2BF-15BA-C941-DDCDA8015350}"/>
              </a:ext>
            </a:extLst>
          </p:cNvPr>
          <p:cNvCxnSpPr>
            <a:cxnSpLocks/>
          </p:cNvCxnSpPr>
          <p:nvPr/>
        </p:nvCxnSpPr>
        <p:spPr>
          <a:xfrm flipV="1">
            <a:off x="1478002" y="1270928"/>
            <a:ext cx="0" cy="175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1" name="TextBox 1090">
            <a:extLst>
              <a:ext uri="{FF2B5EF4-FFF2-40B4-BE49-F238E27FC236}">
                <a16:creationId xmlns:a16="http://schemas.microsoft.com/office/drawing/2014/main" id="{954810C0-FE28-B348-2B5B-7FDFF37DBAD4}"/>
              </a:ext>
            </a:extLst>
          </p:cNvPr>
          <p:cNvSpPr txBox="1"/>
          <p:nvPr/>
        </p:nvSpPr>
        <p:spPr>
          <a:xfrm>
            <a:off x="78385" y="182471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ข้อมูลการตรวจแล็ป</a:t>
            </a:r>
            <a:endParaRPr lang="en-US" dirty="0"/>
          </a:p>
        </p:txBody>
      </p: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6B4F1FCD-1F02-3872-0DA1-7A731B85E1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38263" y="2721301"/>
            <a:ext cx="5503387" cy="957914"/>
          </a:xfrm>
          <a:prstGeom prst="bentConnector3">
            <a:avLst>
              <a:gd name="adj1" fmla="val 15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8" name="TextBox 1097">
            <a:extLst>
              <a:ext uri="{FF2B5EF4-FFF2-40B4-BE49-F238E27FC236}">
                <a16:creationId xmlns:a16="http://schemas.microsoft.com/office/drawing/2014/main" id="{6D436F11-1846-6E8A-8B4D-2A21AABF7D7E}"/>
              </a:ext>
            </a:extLst>
          </p:cNvPr>
          <p:cNvSpPr txBox="1"/>
          <p:nvPr/>
        </p:nvSpPr>
        <p:spPr>
          <a:xfrm>
            <a:off x="5055194" y="33779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ข้อมูลตัวอย่าง</a:t>
            </a:r>
            <a:endParaRPr lang="en-US" dirty="0"/>
          </a:p>
        </p:txBody>
      </p: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DA5207F6-9ED7-D5FA-B857-E2CA6AC50AA5}"/>
              </a:ext>
            </a:extLst>
          </p:cNvPr>
          <p:cNvCxnSpPr>
            <a:cxnSpLocks/>
          </p:cNvCxnSpPr>
          <p:nvPr/>
        </p:nvCxnSpPr>
        <p:spPr>
          <a:xfrm flipV="1">
            <a:off x="2838262" y="2728149"/>
            <a:ext cx="5899487" cy="1346687"/>
          </a:xfrm>
          <a:prstGeom prst="bentConnector3">
            <a:avLst>
              <a:gd name="adj1" fmla="val 999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A106861-0DB3-47DD-F492-FC9C56510D28}"/>
              </a:ext>
            </a:extLst>
          </p:cNvPr>
          <p:cNvSpPr txBox="1"/>
          <p:nvPr/>
        </p:nvSpPr>
        <p:spPr>
          <a:xfrm>
            <a:off x="4991074" y="37591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รายงานผลตรวจ</a:t>
            </a:r>
            <a:endParaRPr lang="en-US" dirty="0"/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44F90A58-1399-D7FB-D589-89549D19D956}"/>
              </a:ext>
            </a:extLst>
          </p:cNvPr>
          <p:cNvCxnSpPr/>
          <p:nvPr/>
        </p:nvCxnSpPr>
        <p:spPr>
          <a:xfrm rot="10800000">
            <a:off x="6684886" y="994299"/>
            <a:ext cx="1767721" cy="770290"/>
          </a:xfrm>
          <a:prstGeom prst="bentConnector3">
            <a:avLst>
              <a:gd name="adj1" fmla="val -2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AAEA5110-E8F4-F719-DF96-089195219E62}"/>
              </a:ext>
            </a:extLst>
          </p:cNvPr>
          <p:cNvSpPr txBox="1"/>
          <p:nvPr/>
        </p:nvSpPr>
        <p:spPr>
          <a:xfrm>
            <a:off x="6868806" y="104112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ข้อมูลผลการรักษา</a:t>
            </a:r>
            <a:endParaRPr lang="en-US" dirty="0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7B65ADC7-C642-ED5E-BD3B-226740757DF0}"/>
              </a:ext>
            </a:extLst>
          </p:cNvPr>
          <p:cNvSpPr txBox="1"/>
          <p:nvPr/>
        </p:nvSpPr>
        <p:spPr>
          <a:xfrm>
            <a:off x="1121008" y="3943797"/>
            <a:ext cx="11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iLAB</a:t>
            </a:r>
            <a:r>
              <a:rPr lang="en-US" dirty="0"/>
              <a:t> PLUS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A3E4BC46-C8FF-1BAE-57E6-652C5EC525B8}"/>
              </a:ext>
            </a:extLst>
          </p:cNvPr>
          <p:cNvSpPr txBox="1"/>
          <p:nvPr/>
        </p:nvSpPr>
        <p:spPr>
          <a:xfrm>
            <a:off x="4473219" y="6135407"/>
            <a:ext cx="192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DMSC Data Center</a:t>
            </a:r>
          </a:p>
        </p:txBody>
      </p:sp>
      <p:cxnSp>
        <p:nvCxnSpPr>
          <p:cNvPr id="1114" name="Straight Arrow Connector 1113">
            <a:extLst>
              <a:ext uri="{FF2B5EF4-FFF2-40B4-BE49-F238E27FC236}">
                <a16:creationId xmlns:a16="http://schemas.microsoft.com/office/drawing/2014/main" id="{E701BC25-B917-9019-5D1F-430CFE6D2650}"/>
              </a:ext>
            </a:extLst>
          </p:cNvPr>
          <p:cNvCxnSpPr>
            <a:stCxn id="1073" idx="1"/>
          </p:cNvCxnSpPr>
          <p:nvPr/>
        </p:nvCxnSpPr>
        <p:spPr>
          <a:xfrm rot="10800000">
            <a:off x="1313895" y="4313130"/>
            <a:ext cx="3069108" cy="1585457"/>
          </a:xfrm>
          <a:prstGeom prst="bentConnector3">
            <a:avLst>
              <a:gd name="adj1" fmla="val 997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6" name="TextBox 1115">
            <a:extLst>
              <a:ext uri="{FF2B5EF4-FFF2-40B4-BE49-F238E27FC236}">
                <a16:creationId xmlns:a16="http://schemas.microsoft.com/office/drawing/2014/main" id="{A1780972-5421-E8FD-0B39-7DB5A172336F}"/>
              </a:ext>
            </a:extLst>
          </p:cNvPr>
          <p:cNvSpPr txBox="1"/>
          <p:nvPr/>
        </p:nvSpPr>
        <p:spPr>
          <a:xfrm>
            <a:off x="2122929" y="586703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ข้อมูลจากคลังข้อมูล</a:t>
            </a:r>
            <a:endParaRPr lang="en-US" dirty="0"/>
          </a:p>
        </p:txBody>
      </p: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4A31E592-4020-7259-F8FB-E88CCD36419C}"/>
              </a:ext>
            </a:extLst>
          </p:cNvPr>
          <p:cNvCxnSpPr>
            <a:cxnSpLocks/>
          </p:cNvCxnSpPr>
          <p:nvPr/>
        </p:nvCxnSpPr>
        <p:spPr>
          <a:xfrm>
            <a:off x="1631679" y="4331178"/>
            <a:ext cx="2751324" cy="1297558"/>
          </a:xfrm>
          <a:prstGeom prst="bentConnector3">
            <a:avLst>
              <a:gd name="adj1" fmla="val -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2" name="TextBox 1121">
            <a:extLst>
              <a:ext uri="{FF2B5EF4-FFF2-40B4-BE49-F238E27FC236}">
                <a16:creationId xmlns:a16="http://schemas.microsoft.com/office/drawing/2014/main" id="{4B741D57-C2BF-09FC-C535-C55122EA361E}"/>
              </a:ext>
            </a:extLst>
          </p:cNvPr>
          <p:cNvSpPr txBox="1"/>
          <p:nvPr/>
        </p:nvSpPr>
        <p:spPr>
          <a:xfrm>
            <a:off x="2157874" y="528175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ข้อมูลผู้ใช้เรียกบริการ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A group of people walking&#10;&#10;Description automatically generated">
            <a:extLst>
              <a:ext uri="{FF2B5EF4-FFF2-40B4-BE49-F238E27FC236}">
                <a16:creationId xmlns:a16="http://schemas.microsoft.com/office/drawing/2014/main" id="{209661B4-D244-C0B3-A166-EB561F20C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3" y="209833"/>
            <a:ext cx="2387355" cy="2387355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9C7C025-FE6F-E578-31E3-1400EDE92F7E}"/>
              </a:ext>
            </a:extLst>
          </p:cNvPr>
          <p:cNvSpPr/>
          <p:nvPr/>
        </p:nvSpPr>
        <p:spPr>
          <a:xfrm>
            <a:off x="3986074" y="1908699"/>
            <a:ext cx="3036163" cy="294738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0BD2CE5-1E87-8544-4267-CEDB51E1E81B}"/>
              </a:ext>
            </a:extLst>
          </p:cNvPr>
          <p:cNvSpPr/>
          <p:nvPr/>
        </p:nvSpPr>
        <p:spPr>
          <a:xfrm>
            <a:off x="4101482" y="2055180"/>
            <a:ext cx="2805344" cy="26544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F28CED24-1860-75D5-5BCC-5FF681ACE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8930" y="1918900"/>
            <a:ext cx="914400" cy="914400"/>
          </a:xfrm>
          <a:prstGeom prst="rect">
            <a:avLst/>
          </a:prstGeom>
        </p:spPr>
      </p:pic>
      <p:pic>
        <p:nvPicPr>
          <p:cNvPr id="21" name="Graphic 20" descr="Employee badge outline">
            <a:extLst>
              <a:ext uri="{FF2B5EF4-FFF2-40B4-BE49-F238E27FC236}">
                <a16:creationId xmlns:a16="http://schemas.microsoft.com/office/drawing/2014/main" id="{1B021A50-487C-E6D1-CB13-A7184DEF6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7004" y="365429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23AB0-28E4-0E4C-CACD-1ABF9A73863B}"/>
              </a:ext>
            </a:extLst>
          </p:cNvPr>
          <p:cNvCxnSpPr>
            <a:cxnSpLocks/>
          </p:cNvCxnSpPr>
          <p:nvPr/>
        </p:nvCxnSpPr>
        <p:spPr>
          <a:xfrm>
            <a:off x="2951460" y="1038687"/>
            <a:ext cx="550008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medical building with a ambulance and a tree&#10;&#10;Description automatically generated with medium confidence">
            <a:extLst>
              <a:ext uri="{FF2B5EF4-FFF2-40B4-BE49-F238E27FC236}">
                <a16:creationId xmlns:a16="http://schemas.microsoft.com/office/drawing/2014/main" id="{68DEE25B-EA82-9670-6FED-9CFA4F25E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79" y="142043"/>
            <a:ext cx="2220317" cy="2142606"/>
          </a:xfrm>
          <a:prstGeom prst="rect">
            <a:avLst/>
          </a:prstGeom>
        </p:spPr>
      </p:pic>
      <p:pic>
        <p:nvPicPr>
          <p:cNvPr id="37" name="Picture 36" descr="A white cylinder with three layers&#10;&#10;Description automatically generated">
            <a:extLst>
              <a:ext uri="{FF2B5EF4-FFF2-40B4-BE49-F238E27FC236}">
                <a16:creationId xmlns:a16="http://schemas.microsoft.com/office/drawing/2014/main" id="{AC38ACB8-1807-EB96-6A4F-C0CD83DC87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88" y="5374248"/>
            <a:ext cx="1038687" cy="1038687"/>
          </a:xfrm>
          <a:prstGeom prst="rect">
            <a:avLst/>
          </a:prstGeom>
        </p:spPr>
      </p:pic>
      <p:pic>
        <p:nvPicPr>
          <p:cNvPr id="42" name="Graphic 41" descr="Hierarchy with solid fill">
            <a:extLst>
              <a:ext uri="{FF2B5EF4-FFF2-40B4-BE49-F238E27FC236}">
                <a16:creationId xmlns:a16="http://schemas.microsoft.com/office/drawing/2014/main" id="{A78A3F65-067A-A83E-F324-CB2D1DC377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7004" y="2254516"/>
            <a:ext cx="914400" cy="914400"/>
          </a:xfrm>
          <a:prstGeom prst="rect">
            <a:avLst/>
          </a:prstGeom>
        </p:spPr>
      </p:pic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C74E50E3-3CEE-49B4-6E59-B63A116E0821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396075" y="4289360"/>
            <a:ext cx="1885793" cy="1604232"/>
          </a:xfrm>
          <a:prstGeom prst="curvedConnector3">
            <a:avLst/>
          </a:prstGeom>
          <a:ln>
            <a:solidFill>
              <a:srgbClr val="5DC9B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Badge 1 with solid fill">
            <a:extLst>
              <a:ext uri="{FF2B5EF4-FFF2-40B4-BE49-F238E27FC236}">
                <a16:creationId xmlns:a16="http://schemas.microsoft.com/office/drawing/2014/main" id="{93E145AB-1B18-4EB0-9345-0232B88699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0845" y="171182"/>
            <a:ext cx="575569" cy="575569"/>
          </a:xfrm>
          <a:prstGeom prst="rect">
            <a:avLst/>
          </a:prstGeom>
        </p:spPr>
      </p:pic>
      <p:pic>
        <p:nvPicPr>
          <p:cNvPr id="48" name="Graphic 47" descr="Badge with solid fill">
            <a:extLst>
              <a:ext uri="{FF2B5EF4-FFF2-40B4-BE49-F238E27FC236}">
                <a16:creationId xmlns:a16="http://schemas.microsoft.com/office/drawing/2014/main" id="{890C5BA3-9119-9253-C755-D0CD61C864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63757" y="171182"/>
            <a:ext cx="575569" cy="575569"/>
          </a:xfrm>
          <a:prstGeom prst="rect">
            <a:avLst/>
          </a:prstGeom>
        </p:spPr>
      </p:pic>
      <p:pic>
        <p:nvPicPr>
          <p:cNvPr id="50" name="Picture 49" descr="A blue and white sign with a person in the middle&#10;&#10;Description automatically generated">
            <a:extLst>
              <a:ext uri="{FF2B5EF4-FFF2-40B4-BE49-F238E27FC236}">
                <a16:creationId xmlns:a16="http://schemas.microsoft.com/office/drawing/2014/main" id="{E8B3EB00-07DF-8181-0BD6-D2BAF7ED61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8" y="3759987"/>
            <a:ext cx="1677534" cy="70301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A345EF6-77B4-9728-6867-DB2AED0126A1}"/>
              </a:ext>
            </a:extLst>
          </p:cNvPr>
          <p:cNvSpPr/>
          <p:nvPr/>
        </p:nvSpPr>
        <p:spPr>
          <a:xfrm>
            <a:off x="1134827" y="1859238"/>
            <a:ext cx="12971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ประชาชน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4B3449-878B-1654-8568-EE91A1A61B40}"/>
              </a:ext>
            </a:extLst>
          </p:cNvPr>
          <p:cNvSpPr/>
          <p:nvPr/>
        </p:nvSpPr>
        <p:spPr>
          <a:xfrm>
            <a:off x="8269230" y="2322254"/>
            <a:ext cx="27879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รพ. / ห้องปฏิบัติการ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83076C-82C9-C275-E9A6-9A3D926713CA}"/>
              </a:ext>
            </a:extLst>
          </p:cNvPr>
          <p:cNvSpPr/>
          <p:nvPr/>
        </p:nvSpPr>
        <p:spPr>
          <a:xfrm>
            <a:off x="3444936" y="3063821"/>
            <a:ext cx="41184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ระบบบริการข้อมูลตรวจทางห้องปฏิบัติการ </a:t>
            </a:r>
          </a:p>
          <a:p>
            <a:pPr algn="ctr"/>
            <a:r>
              <a:rPr lang="th-TH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ผ่านบัตรประชาชน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9" name="Graphic 58" descr="Badge 3 with solid fill">
            <a:extLst>
              <a:ext uri="{FF2B5EF4-FFF2-40B4-BE49-F238E27FC236}">
                <a16:creationId xmlns:a16="http://schemas.microsoft.com/office/drawing/2014/main" id="{6E1B04E4-F5BA-09CA-2636-1B13BAF2A4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8987" y="3157007"/>
            <a:ext cx="584775" cy="584775"/>
          </a:xfrm>
          <a:prstGeom prst="rect">
            <a:avLst/>
          </a:prstGeom>
        </p:spPr>
      </p:pic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8631B06-0672-1602-6614-58C8DC7B51B0}"/>
              </a:ext>
            </a:extLst>
          </p:cNvPr>
          <p:cNvCxnSpPr>
            <a:cxnSpLocks/>
          </p:cNvCxnSpPr>
          <p:nvPr/>
        </p:nvCxnSpPr>
        <p:spPr>
          <a:xfrm flipV="1">
            <a:off x="2275550" y="3518753"/>
            <a:ext cx="1628971" cy="52322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3030397-8A85-840A-1AF5-DE8C7B3DEED6}"/>
              </a:ext>
            </a:extLst>
          </p:cNvPr>
          <p:cNvSpPr/>
          <p:nvPr/>
        </p:nvSpPr>
        <p:spPr>
          <a:xfrm>
            <a:off x="1134827" y="4877841"/>
            <a:ext cx="16289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ฐานข้อมูลอื่นๆ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A0108F4-4498-8BD0-9E6D-0033B56E0F9C}"/>
              </a:ext>
            </a:extLst>
          </p:cNvPr>
          <p:cNvCxnSpPr/>
          <p:nvPr/>
        </p:nvCxnSpPr>
        <p:spPr>
          <a:xfrm>
            <a:off x="2563114" y="2055180"/>
            <a:ext cx="1422960" cy="77812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45" name="Picture 1044" descr="A person in blue scrubs and a medical equipment&#10;&#10;Description automatically generated with medium confidence">
            <a:extLst>
              <a:ext uri="{FF2B5EF4-FFF2-40B4-BE49-F238E27FC236}">
                <a16:creationId xmlns:a16="http://schemas.microsoft.com/office/drawing/2014/main" id="{EF0F4922-C842-8366-D651-F6DD37DD6B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69" y="3382392"/>
            <a:ext cx="2151633" cy="2151633"/>
          </a:xfrm>
          <a:prstGeom prst="rect">
            <a:avLst/>
          </a:prstGeom>
        </p:spPr>
      </p:pic>
      <p:pic>
        <p:nvPicPr>
          <p:cNvPr id="1048" name="Graphic 1047" descr="Badge 4 with solid fill">
            <a:extLst>
              <a:ext uri="{FF2B5EF4-FFF2-40B4-BE49-F238E27FC236}">
                <a16:creationId xmlns:a16="http://schemas.microsoft.com/office/drawing/2014/main" id="{ED3C3A0B-7B10-AD34-23E2-A9DE0EAB4B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69265" y="3243450"/>
            <a:ext cx="595829" cy="595829"/>
          </a:xfrm>
          <a:prstGeom prst="rect">
            <a:avLst/>
          </a:prstGeom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5F91CD0-F995-3992-1DC6-19D3F5D6B5AD}"/>
              </a:ext>
            </a:extLst>
          </p:cNvPr>
          <p:cNvSpPr/>
          <p:nvPr/>
        </p:nvSpPr>
        <p:spPr>
          <a:xfrm>
            <a:off x="8523659" y="5363057"/>
            <a:ext cx="28006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ดูผลแล็</a:t>
            </a:r>
            <a:r>
              <a:rPr lang="th-TH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51" name="Picture 1050" descr="A logo for a company&#10;&#10;Description automatically generated">
            <a:extLst>
              <a:ext uri="{FF2B5EF4-FFF2-40B4-BE49-F238E27FC236}">
                <a16:creationId xmlns:a16="http://schemas.microsoft.com/office/drawing/2014/main" id="{4E096728-96E1-0FE1-6B86-482FBAC7C64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56" y="5547022"/>
            <a:ext cx="963157" cy="718663"/>
          </a:xfrm>
          <a:prstGeom prst="rect">
            <a:avLst/>
          </a:prstGeom>
        </p:spPr>
      </p:pic>
      <p:pic>
        <p:nvPicPr>
          <p:cNvPr id="1053" name="Graphic 1052" descr="Database with solid fill">
            <a:extLst>
              <a:ext uri="{FF2B5EF4-FFF2-40B4-BE49-F238E27FC236}">
                <a16:creationId xmlns:a16="http://schemas.microsoft.com/office/drawing/2014/main" id="{FFA99D8B-EACB-841D-27A9-C0FE5386E0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17801" y="5737377"/>
            <a:ext cx="914400" cy="914400"/>
          </a:xfrm>
          <a:prstGeom prst="rect">
            <a:avLst/>
          </a:prstGeom>
        </p:spPr>
      </p:pic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C61E3C59-CA42-A807-3ACC-1CE9C89A601F}"/>
              </a:ext>
            </a:extLst>
          </p:cNvPr>
          <p:cNvCxnSpPr>
            <a:cxnSpLocks/>
          </p:cNvCxnSpPr>
          <p:nvPr/>
        </p:nvCxnSpPr>
        <p:spPr>
          <a:xfrm flipH="1" flipV="1">
            <a:off x="7096125" y="3654294"/>
            <a:ext cx="2057245" cy="4598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066013D4-410A-6DE5-1AA0-287942A0DE66}"/>
              </a:ext>
            </a:extLst>
          </p:cNvPr>
          <p:cNvSpPr/>
          <p:nvPr/>
        </p:nvSpPr>
        <p:spPr>
          <a:xfrm>
            <a:off x="6374250" y="5122694"/>
            <a:ext cx="1716030" cy="776527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A0848246-C849-50F8-0FA6-C0A024CD9194}"/>
              </a:ext>
            </a:extLst>
          </p:cNvPr>
          <p:cNvSpPr/>
          <p:nvPr/>
        </p:nvSpPr>
        <p:spPr>
          <a:xfrm>
            <a:off x="6535262" y="5216321"/>
            <a:ext cx="13067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CO-Lab</a:t>
            </a:r>
          </a:p>
        </p:txBody>
      </p:sp>
      <p:pic>
        <p:nvPicPr>
          <p:cNvPr id="1058" name="Graphic 1057" descr="Database with solid fill">
            <a:extLst>
              <a:ext uri="{FF2B5EF4-FFF2-40B4-BE49-F238E27FC236}">
                <a16:creationId xmlns:a16="http://schemas.microsoft.com/office/drawing/2014/main" id="{96C3F831-7B9A-F720-5A5C-CEDA0C6CF35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74452" y="5522045"/>
            <a:ext cx="914400" cy="914400"/>
          </a:xfrm>
          <a:prstGeom prst="rect">
            <a:avLst/>
          </a:prstGeom>
        </p:spPr>
      </p:pic>
      <p:cxnSp>
        <p:nvCxnSpPr>
          <p:cNvPr id="1061" name="Connector: Curved 1060">
            <a:extLst>
              <a:ext uri="{FF2B5EF4-FFF2-40B4-BE49-F238E27FC236}">
                <a16:creationId xmlns:a16="http://schemas.microsoft.com/office/drawing/2014/main" id="{C3B69B1C-AA73-0BDE-2E54-373215E92B88}"/>
              </a:ext>
            </a:extLst>
          </p:cNvPr>
          <p:cNvCxnSpPr>
            <a:cxnSpLocks/>
            <a:stCxn id="1051" idx="0"/>
            <a:endCxn id="7" idx="4"/>
          </p:cNvCxnSpPr>
          <p:nvPr/>
        </p:nvCxnSpPr>
        <p:spPr>
          <a:xfrm rot="5400000" flipH="1" flipV="1">
            <a:off x="4640477" y="4683344"/>
            <a:ext cx="690937" cy="1036421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5" name="Connector: Curved 1064">
            <a:extLst>
              <a:ext uri="{FF2B5EF4-FFF2-40B4-BE49-F238E27FC236}">
                <a16:creationId xmlns:a16="http://schemas.microsoft.com/office/drawing/2014/main" id="{30DBC9CB-6877-725B-810B-04610E079349}"/>
              </a:ext>
            </a:extLst>
          </p:cNvPr>
          <p:cNvCxnSpPr>
            <a:stCxn id="1056" idx="0"/>
            <a:endCxn id="7" idx="5"/>
          </p:cNvCxnSpPr>
          <p:nvPr/>
        </p:nvCxnSpPr>
        <p:spPr>
          <a:xfrm rot="16200000" flipV="1">
            <a:off x="6555811" y="4446240"/>
            <a:ext cx="698244" cy="654664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71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846</TotalTime>
  <Words>106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TH Sarabun New</vt:lpstr>
      <vt:lpstr>Tw Cen MT</vt:lpstr>
      <vt:lpstr>Tw Cen MT Condensed</vt:lpstr>
      <vt:lpstr>Wingdings 3</vt:lpstr>
      <vt:lpstr>Integral</vt:lpstr>
      <vt:lpstr>โครงการปรับปรุงและเพิ่มประสิทธิภาพ BMSC Mobile ให้บริการข้อมูลตรวจแล็ปสำหรับประชาชนเพื่อสนับสนุนการดูแลรักษาสุขภาพตามนโยบายบัตรประชาชนใบเดียวรักษาได้ทุกที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โครงการปรับปรุงและเพิ่มประสิทธิภาพ BMSC Mobile ให้บริการข้อมูลตรวจแล็ปสำหรับประชาชนเพื่อสนับสนุนการดูแลรักษาสุขภาพตามนโยบายบัตรประชาชนใบเดียวรักษาได้ทุกที่</dc:title>
  <dc:creator>Pongpanot Wangsomnuk</dc:creator>
  <cp:lastModifiedBy>Pongpanot Wangsomnuk</cp:lastModifiedBy>
  <cp:revision>7</cp:revision>
  <dcterms:created xsi:type="dcterms:W3CDTF">2023-11-06T08:08:21Z</dcterms:created>
  <dcterms:modified xsi:type="dcterms:W3CDTF">2023-11-07T08:59:46Z</dcterms:modified>
</cp:coreProperties>
</file>