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97d168bb_0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97d168bb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597d168bb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f597d168bb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597d168bb_0_1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597d168bb_0_1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597d168bb_0_1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597d168bb_0_1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597d168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597d168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597d168bb_0_1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597d168bb_0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597d168bb_0_1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597d168bb_0_1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597d168bb_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597d168bb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597d168bb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597d168bb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597d168bb_0_1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597d168bb_0_1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These are part of many of our functions.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Thanks to iCloud also support URL, like the local sandbox, our load and save are quite clear.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added this query function to filter tasks in the 3-layer hierarchy.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This statusDistribution is used to Count the total duration of tasks in different statuses.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also leverage Swift’s Generic Specialization for specific Type to support our custom sorting algorithm.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H</a:t>
            </a:r>
            <a:r>
              <a:rPr lang="zh-CN">
                <a:solidFill>
                  <a:schemeClr val="dk1"/>
                </a:solidFill>
              </a:rPr>
              <a:t>ere are two functions for access </a:t>
            </a:r>
            <a:r>
              <a:rPr lang="zh-CN"/>
              <a:t> Calendar &amp; Reminder.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Here are our Fireworks Animation and CameraControllerView for taking photo.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597d168bb_0_1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597d168bb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This is our final architecture.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Normally tasks are organized </a:t>
            </a:r>
            <a:r>
              <a:rPr lang="zh-CN"/>
              <a:t>inside</a:t>
            </a:r>
            <a:r>
              <a:rPr lang="zh-CN"/>
              <a:t> the 3-level hierarchy,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but we also support free tasks so </a:t>
            </a:r>
            <a:r>
              <a:rPr lang="zh-CN"/>
              <a:t>user don’t have to worry about the hierarchy every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Epic, Story and Task are all Class instead of Struct, so that we want leverage the SwiftUI’s latest version State &amp; Binding,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which are flexible and </a:t>
            </a:r>
            <a:r>
              <a:rPr lang="zh-CN"/>
              <a:t>easy to use, </a:t>
            </a:r>
            <a:r>
              <a:rPr lang="zh-CN"/>
              <a:t>make the dependency tree of View and Model more clear.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597d168bb_0_1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597d168bb_0_1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When it comes to storage, we choose JSON because it is flexible, structured and lightweight.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Both iCloud and local Sandbox are accessible via URL, so JSON works very well with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Our main goal is to share the Model Data between user’s devices,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iCloud can provide good privacy &amp; security &amp; seamless user experience.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 rotWithShape="1">
          <a:blip r:embed="rId3">
            <a:alphaModFix/>
          </a:blip>
          <a:srcRect b="3013" l="16690" r="3716" t="702"/>
          <a:stretch/>
        </p:blipFill>
        <p:spPr>
          <a:xfrm>
            <a:off x="0" y="0"/>
            <a:ext cx="9201469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9" name="Google Shape;129;p13"/>
          <p:cNvSpPr txBox="1"/>
          <p:nvPr>
            <p:ph type="ctrTitle"/>
          </p:nvPr>
        </p:nvSpPr>
        <p:spPr>
          <a:xfrm rot="-936138">
            <a:off x="-187676" y="745784"/>
            <a:ext cx="5154328" cy="65443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Hierachy To-do List</a:t>
            </a:r>
            <a:endParaRPr sz="3600"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 rot="-1019368">
            <a:off x="126602" y="1320273"/>
            <a:ext cx="4719778" cy="74941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Jamie Liu, Jordan Han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883250" y="582975"/>
            <a:ext cx="53775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Calibri"/>
                <a:ea typeface="Calibri"/>
                <a:cs typeface="Calibri"/>
                <a:sym typeface="Calibri"/>
              </a:rPr>
              <a:t>4. Excellent Features</a:t>
            </a:r>
            <a:endParaRPr sz="2800"/>
          </a:p>
        </p:txBody>
      </p:sp>
      <p:sp>
        <p:nvSpPr>
          <p:cNvPr id="202" name="Google Shape;202;p22"/>
          <p:cNvSpPr txBox="1"/>
          <p:nvPr/>
        </p:nvSpPr>
        <p:spPr>
          <a:xfrm>
            <a:off x="467400" y="2184150"/>
            <a:ext cx="4170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iCloud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 can use iCloud to sychornize and backup your data. Automatically or manually upload/download data.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925" y="3284675"/>
            <a:ext cx="1250076" cy="781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225" y="1313775"/>
            <a:ext cx="1732277" cy="375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651" y="1313754"/>
            <a:ext cx="1732275" cy="375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883250" y="582975"/>
            <a:ext cx="53775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Calibri"/>
                <a:ea typeface="Calibri"/>
                <a:cs typeface="Calibri"/>
                <a:sym typeface="Calibri"/>
              </a:rPr>
              <a:t>4. Excellent Features</a:t>
            </a:r>
            <a:endParaRPr sz="2800"/>
          </a:p>
        </p:txBody>
      </p:sp>
      <p:sp>
        <p:nvSpPr>
          <p:cNvPr id="211" name="Google Shape;211;p23"/>
          <p:cNvSpPr txBox="1"/>
          <p:nvPr/>
        </p:nvSpPr>
        <p:spPr>
          <a:xfrm>
            <a:off x="467400" y="2184150"/>
            <a:ext cx="3342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 Clock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helps you to focus on a certain task and countdown by the time you set.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550" y="1494450"/>
            <a:ext cx="1632225" cy="353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825" y="1494465"/>
            <a:ext cx="1632225" cy="353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5100" y="1494465"/>
            <a:ext cx="1632225" cy="3537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883250" y="582975"/>
            <a:ext cx="53775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Calibri"/>
                <a:ea typeface="Calibri"/>
                <a:cs typeface="Calibri"/>
                <a:sym typeface="Calibri"/>
              </a:rPr>
              <a:t>4. Excellent Features</a:t>
            </a:r>
            <a:endParaRPr sz="2800"/>
          </a:p>
        </p:txBody>
      </p:sp>
      <p:sp>
        <p:nvSpPr>
          <p:cNvPr id="220" name="Google Shape;220;p24"/>
          <p:cNvSpPr txBox="1"/>
          <p:nvPr/>
        </p:nvSpPr>
        <p:spPr>
          <a:xfrm>
            <a:off x="467400" y="2184150"/>
            <a:ext cx="4170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Deadline Notification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 you set a due date for your app, it will give you a strong visual warning on how much time left.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874" y="1255124"/>
            <a:ext cx="1763124" cy="38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926" y="1255124"/>
            <a:ext cx="1763124" cy="3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883250" y="1717800"/>
            <a:ext cx="5377500" cy="17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Calibri"/>
                <a:ea typeface="Calibri"/>
                <a:cs typeface="Calibri"/>
                <a:sym typeface="Calibri"/>
              </a:rPr>
              <a:t>Demo Time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-1051875" y="1705025"/>
            <a:ext cx="4531800" cy="7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Agenda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401700" y="2642900"/>
            <a:ext cx="4170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 Function List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 Architecture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arabicPeriod"/>
            </a:pP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Excellent Features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883250" y="582975"/>
            <a:ext cx="53775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eriod"/>
            </a:pPr>
            <a:r>
              <a:rPr lang="zh-CN" sz="28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800"/>
          </a:p>
        </p:txBody>
      </p:sp>
      <p:sp>
        <p:nvSpPr>
          <p:cNvPr id="142" name="Google Shape;142;p15"/>
          <p:cNvSpPr txBox="1"/>
          <p:nvPr/>
        </p:nvSpPr>
        <p:spPr>
          <a:xfrm>
            <a:off x="1588625" y="2331975"/>
            <a:ext cx="577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want to build a to-do list that is clearly structured, well organized and fully visualized.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883250" y="582975"/>
            <a:ext cx="53775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eriod"/>
            </a:pPr>
            <a:r>
              <a:rPr lang="zh-CN" sz="28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800"/>
          </a:p>
        </p:txBody>
      </p:sp>
      <p:sp>
        <p:nvSpPr>
          <p:cNvPr id="148" name="Google Shape;148;p16"/>
          <p:cNvSpPr txBox="1"/>
          <p:nvPr/>
        </p:nvSpPr>
        <p:spPr>
          <a:xfrm>
            <a:off x="467400" y="2184150"/>
            <a:ext cx="4170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Clearly Structured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use the structure of Epic, Story and Task to make a basic 3-tier </a:t>
            </a:r>
            <a:r>
              <a:rPr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hierarchy.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050" y="825425"/>
            <a:ext cx="1904551" cy="412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002" y="825410"/>
            <a:ext cx="1904551" cy="412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883250" y="582975"/>
            <a:ext cx="53775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eriod"/>
            </a:pPr>
            <a:r>
              <a:rPr lang="zh-CN" sz="28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800"/>
          </a:p>
        </p:txBody>
      </p:sp>
      <p:sp>
        <p:nvSpPr>
          <p:cNvPr id="156" name="Google Shape;156;p17"/>
          <p:cNvSpPr txBox="1"/>
          <p:nvPr/>
        </p:nvSpPr>
        <p:spPr>
          <a:xfrm>
            <a:off x="467400" y="2184150"/>
            <a:ext cx="41703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Well</a:t>
            </a:r>
            <a:r>
              <a:rPr b="1"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Organized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Four different modes of priority mode to arrange the tasks in the order you wish.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Priority = 2.5 x Importance + 2.5 x 1 / Remaining Time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925" y="800725"/>
            <a:ext cx="1923500" cy="416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0975" y="800756"/>
            <a:ext cx="1923500" cy="416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883250" y="582975"/>
            <a:ext cx="53775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eriod"/>
            </a:pPr>
            <a:r>
              <a:rPr lang="zh-CN" sz="28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800"/>
          </a:p>
        </p:txBody>
      </p:sp>
      <p:sp>
        <p:nvSpPr>
          <p:cNvPr id="164" name="Google Shape;164;p18"/>
          <p:cNvSpPr txBox="1"/>
          <p:nvPr/>
        </p:nvSpPr>
        <p:spPr>
          <a:xfrm>
            <a:off x="467400" y="2184150"/>
            <a:ext cx="4170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Fully Visualized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use graphs to visualize the time spent on each epics, so that users can better review and improve the schedule.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851" y="808598"/>
            <a:ext cx="1923500" cy="4168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153325" y="1198600"/>
            <a:ext cx="4212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/// Sync data between local sandbox and iCloud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 loadFrom(url: URL) -&gt; Bool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 SaveTo(url: URL) -&gt; Bool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/// Query tasks based on variadic parameters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 queryTasks(conditions: (Task) -&gt; Bool...) -&gt;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[Task]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/// Calculate time distribution of task status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 statusDistribution() -&gt; [Status:TimeInterval]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/// Custom sorting of specific array generics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extension Array where Element == Task {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mutating func sortByPriority(mode: PriorityMode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.Default)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1883250" y="582975"/>
            <a:ext cx="53775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Calibri"/>
                <a:ea typeface="Calibri"/>
                <a:cs typeface="Calibri"/>
                <a:sym typeface="Calibri"/>
              </a:rPr>
              <a:t>2.	Final Function List</a:t>
            </a:r>
            <a:endParaRPr sz="2800"/>
          </a:p>
        </p:txBody>
      </p:sp>
      <p:sp>
        <p:nvSpPr>
          <p:cNvPr id="172" name="Google Shape;172;p19"/>
          <p:cNvSpPr txBox="1"/>
          <p:nvPr/>
        </p:nvSpPr>
        <p:spPr>
          <a:xfrm>
            <a:off x="4572000" y="1198600"/>
            <a:ext cx="4358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/// </a:t>
            </a: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Request access to calendar and reminders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 requestEvents(_ completion: @escaping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				(EKEventStore) -&gt; Void)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 requestReminders(_ completion: @escaping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(EKEventStore) -&gt; Void)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/// Custom firework animation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struct FireworksEffect: View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/// Custom camera view for taking picture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struct CameraControllerView: UIViewControllerRepresentable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883250" y="582975"/>
            <a:ext cx="53775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Calibri"/>
                <a:ea typeface="Calibri"/>
                <a:cs typeface="Calibri"/>
                <a:sym typeface="Calibri"/>
              </a:rPr>
              <a:t>3.	Final Architecture</a:t>
            </a:r>
            <a:endParaRPr sz="2800"/>
          </a:p>
        </p:txBody>
      </p:sp>
      <p:sp>
        <p:nvSpPr>
          <p:cNvPr id="178" name="Google Shape;178;p20"/>
          <p:cNvSpPr txBox="1"/>
          <p:nvPr/>
        </p:nvSpPr>
        <p:spPr>
          <a:xfrm>
            <a:off x="5394000" y="1250450"/>
            <a:ext cx="3567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3-level Hierarchy</a:t>
            </a: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Epic</a:t>
            </a: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Story</a:t>
            </a: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over </a:t>
            </a:r>
            <a:r>
              <a:rPr b="1"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flexiable &amp; easy to bind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50" y="1313775"/>
            <a:ext cx="5054894" cy="352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883250" y="582975"/>
            <a:ext cx="53775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Calibri"/>
                <a:ea typeface="Calibri"/>
                <a:cs typeface="Calibri"/>
                <a:sym typeface="Calibri"/>
              </a:rPr>
              <a:t>3.	Final Architecture</a:t>
            </a:r>
            <a:endParaRPr sz="2800"/>
          </a:p>
        </p:txBody>
      </p:sp>
      <p:sp>
        <p:nvSpPr>
          <p:cNvPr id="185" name="Google Shape;185;p21"/>
          <p:cNvSpPr/>
          <p:nvPr/>
        </p:nvSpPr>
        <p:spPr>
          <a:xfrm>
            <a:off x="552800" y="3914900"/>
            <a:ext cx="863100" cy="846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Sandbox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957875" y="1313775"/>
            <a:ext cx="1629936" cy="8033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>
                <a:latin typeface="Calibri"/>
                <a:ea typeface="Calibri"/>
                <a:cs typeface="Calibri"/>
                <a:sym typeface="Calibri"/>
              </a:rPr>
              <a:t>iCloud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2169800" y="3914900"/>
            <a:ext cx="863100" cy="846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Sandbox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7307" l="15514" r="15223" t="7715"/>
          <a:stretch/>
        </p:blipFill>
        <p:spPr>
          <a:xfrm>
            <a:off x="897565" y="2712443"/>
            <a:ext cx="291543" cy="357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00" y="2500425"/>
            <a:ext cx="422273" cy="84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7075" y="2522225"/>
            <a:ext cx="1048540" cy="80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7307" l="15514" r="15223" t="7715"/>
          <a:stretch/>
        </p:blipFill>
        <p:spPr>
          <a:xfrm>
            <a:off x="2455578" y="2745031"/>
            <a:ext cx="291543" cy="3576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1"/>
          <p:cNvCxnSpPr>
            <a:stCxn id="186" idx="1"/>
            <a:endCxn id="189" idx="0"/>
          </p:cNvCxnSpPr>
          <p:nvPr/>
        </p:nvCxnSpPr>
        <p:spPr>
          <a:xfrm rot="5400000">
            <a:off x="1215893" y="1943574"/>
            <a:ext cx="384300" cy="729600"/>
          </a:xfrm>
          <a:prstGeom prst="curvedConnector3">
            <a:avLst>
              <a:gd fmla="val 504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3" name="Google Shape;193;p21"/>
          <p:cNvCxnSpPr>
            <a:stCxn id="186" idx="1"/>
            <a:endCxn id="190" idx="0"/>
          </p:cNvCxnSpPr>
          <p:nvPr/>
        </p:nvCxnSpPr>
        <p:spPr>
          <a:xfrm flipH="1" rot="-5400000">
            <a:off x="1984193" y="1904874"/>
            <a:ext cx="405900" cy="828600"/>
          </a:xfrm>
          <a:prstGeom prst="curvedConnector3">
            <a:avLst>
              <a:gd fmla="val 5048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4" name="Google Shape;194;p21"/>
          <p:cNvCxnSpPr>
            <a:stCxn id="189" idx="2"/>
            <a:endCxn id="185" idx="1"/>
          </p:cNvCxnSpPr>
          <p:nvPr/>
        </p:nvCxnSpPr>
        <p:spPr>
          <a:xfrm rot="5400000">
            <a:off x="729986" y="3601574"/>
            <a:ext cx="567600" cy="591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5" name="Google Shape;195;p21"/>
          <p:cNvCxnSpPr>
            <a:stCxn id="190" idx="2"/>
            <a:endCxn id="187" idx="1"/>
          </p:cNvCxnSpPr>
          <p:nvPr/>
        </p:nvCxnSpPr>
        <p:spPr>
          <a:xfrm flipH="1" rot="-5400000">
            <a:off x="2306895" y="3619976"/>
            <a:ext cx="589500" cy="600"/>
          </a:xfrm>
          <a:prstGeom prst="curvedConnector3">
            <a:avLst>
              <a:gd fmla="val 499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6" name="Google Shape;196;p21"/>
          <p:cNvSpPr txBox="1"/>
          <p:nvPr/>
        </p:nvSpPr>
        <p:spPr>
          <a:xfrm>
            <a:off x="3580325" y="1392775"/>
            <a:ext cx="4714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JSON: 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Flexible, Structured, Lightweight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Why iCloud: 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backend server, Privacy &amp; </a:t>
            </a: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Security,</a:t>
            </a: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Seamless User Exprience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