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1" r:id="rId4"/>
    <p:sldId id="262" r:id="rId5"/>
    <p:sldId id="268" r:id="rId6"/>
    <p:sldId id="263" r:id="rId7"/>
    <p:sldId id="264" r:id="rId8"/>
    <p:sldId id="269"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2654"/>
    <a:srgbClr val="F5B814"/>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37" autoAdjust="0"/>
    <p:restoredTop sz="94660"/>
  </p:normalViewPr>
  <p:slideViewPr>
    <p:cSldViewPr snapToGrid="0">
      <p:cViewPr varScale="1">
        <p:scale>
          <a:sx n="87" d="100"/>
          <a:sy n="87" d="100"/>
        </p:scale>
        <p:origin x="660"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3/19/2021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3/19/2021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Layout" Target="../slideLayouts/slideLayout8.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1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643466" y="786383"/>
            <a:ext cx="3517567" cy="2093975"/>
          </a:xfrm>
        </p:spPr>
        <p:txBody>
          <a:bodyPr anchor="b">
            <a:normAutofit/>
          </a:bodyPr>
          <a:lstStyle/>
          <a:p>
            <a:pPr marL="0" marR="0">
              <a:spcBef>
                <a:spcPts val="0"/>
              </a:spcBef>
              <a:spcAft>
                <a:spcPts val="800"/>
              </a:spcAft>
            </a:pPr>
            <a:r>
              <a:rPr lang="en-US" sz="2800" b="1" dirty="0">
                <a:effectLst/>
                <a:latin typeface="Copperplate Gothic Light" panose="020E0507020206020404" pitchFamily="34" charset="0"/>
              </a:rPr>
              <a:t>Predicting Heart Disease: Using AI and Machine Learning Algorithms</a:t>
            </a:r>
            <a:endParaRPr lang="en-US" sz="2800" dirty="0">
              <a:effectLst/>
              <a:latin typeface="Copperplate Gothic Light" panose="020E0507020206020404" pitchFamily="34" charset="0"/>
            </a:endParaRPr>
          </a:p>
        </p:txBody>
      </p:sp>
      <p:pic>
        <p:nvPicPr>
          <p:cNvPr id="6" name="Picture 5" descr="Text&#10;&#10;Description automatically generated">
            <a:extLst>
              <a:ext uri="{FF2B5EF4-FFF2-40B4-BE49-F238E27FC236}">
                <a16:creationId xmlns:a16="http://schemas.microsoft.com/office/drawing/2014/main" id="{77A2ED77-1AC5-45E7-B18A-17DC30165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662" y="812799"/>
            <a:ext cx="3798988" cy="5294757"/>
          </a:xfrm>
          <a:prstGeom prst="rect">
            <a:avLst/>
          </a:prstGeom>
          <a:noFill/>
        </p:spPr>
      </p:pic>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643465" y="3043050"/>
            <a:ext cx="3517567" cy="3064505"/>
          </a:xfrm>
        </p:spPr>
        <p:txBody>
          <a:bodyPr>
            <a:normAutofit/>
          </a:bodyPr>
          <a:lstStyle/>
          <a:p>
            <a:pPr marL="0" marR="0" indent="457200">
              <a:spcBef>
                <a:spcPts val="0"/>
              </a:spcBef>
              <a:spcAft>
                <a:spcPts val="800"/>
              </a:spcAft>
            </a:pPr>
            <a:r>
              <a:rPr lang="en-US" b="1" cap="none" dirty="0">
                <a:effectLst/>
                <a:latin typeface="Times New Roman" panose="02020603050405020304" pitchFamily="18" charset="0"/>
                <a:cs typeface="Times New Roman" panose="02020603050405020304" pitchFamily="18" charset="0"/>
              </a:rPr>
              <a:t>Name: Preetham John   </a:t>
            </a:r>
          </a:p>
          <a:p>
            <a:pPr marL="0" marR="0" indent="457200">
              <a:spcBef>
                <a:spcPts val="0"/>
              </a:spcBef>
              <a:spcAft>
                <a:spcPts val="800"/>
              </a:spcAft>
            </a:pPr>
            <a:r>
              <a:rPr lang="en-US" b="1" cap="none" dirty="0">
                <a:effectLst/>
                <a:latin typeface="Times New Roman" panose="02020603050405020304" pitchFamily="18" charset="0"/>
                <a:cs typeface="Times New Roman" panose="02020603050405020304" pitchFamily="18" charset="0"/>
              </a:rPr>
              <a:t>NAU ID: 006060133</a:t>
            </a:r>
            <a:endParaRPr lang="en-US" b="1" dirty="0">
              <a:latin typeface="Times New Roman" panose="02020603050405020304" pitchFamily="18" charset="0"/>
              <a:cs typeface="Times New Roman" panose="02020603050405020304" pitchFamily="18" charset="0"/>
            </a:endParaRPr>
          </a:p>
          <a:p>
            <a:pPr marL="0" marR="0" indent="457200">
              <a:spcBef>
                <a:spcPts val="0"/>
              </a:spcBef>
              <a:spcAft>
                <a:spcPts val="800"/>
              </a:spcAft>
            </a:pPr>
            <a:r>
              <a:rPr lang="en-US" b="1" cap="none" dirty="0">
                <a:effectLst/>
                <a:latin typeface="Times New Roman" panose="02020603050405020304" pitchFamily="18" charset="0"/>
                <a:cs typeface="Times New Roman" panose="02020603050405020304" pitchFamily="18" charset="0"/>
              </a:rPr>
              <a:t>Email: </a:t>
            </a:r>
            <a:r>
              <a:rPr lang="en-US" b="1" dirty="0">
                <a:latin typeface="Times New Roman" panose="02020603050405020304" pitchFamily="18" charset="0"/>
                <a:cs typeface="Times New Roman" panose="02020603050405020304" pitchFamily="18" charset="0"/>
              </a:rPr>
              <a:t>pj</a:t>
            </a:r>
            <a:r>
              <a:rPr lang="en-US" b="1" cap="none" dirty="0">
                <a:effectLst/>
                <a:latin typeface="Times New Roman" panose="02020603050405020304" pitchFamily="18" charset="0"/>
                <a:cs typeface="Times New Roman" panose="02020603050405020304" pitchFamily="18" charset="0"/>
              </a:rPr>
              <a:t>323@nau.Edu</a:t>
            </a:r>
            <a:endParaRPr lang="en-US" cap="none" dirty="0">
              <a:effectLst/>
              <a:latin typeface="Times New Roman" panose="02020603050405020304" pitchFamily="18" charset="0"/>
              <a:cs typeface="Times New Roman" panose="02020603050405020304" pitchFamily="18" charset="0"/>
            </a:endParaRPr>
          </a:p>
          <a:p>
            <a:pPr marL="0" marR="0">
              <a:spcBef>
                <a:spcPts val="0"/>
              </a:spcBef>
              <a:spcAft>
                <a:spcPts val="800"/>
              </a:spcAft>
            </a:pPr>
            <a:r>
              <a:rPr lang="en-US" cap="none" dirty="0">
                <a:effectLst/>
                <a:latin typeface="Times New Roman" panose="02020603050405020304" pitchFamily="18" charset="0"/>
                <a:cs typeface="Times New Roman" panose="02020603050405020304" pitchFamily="18" charset="0"/>
              </a:rPr>
              <a:t> </a:t>
            </a:r>
          </a:p>
          <a:p>
            <a:pPr marL="0" marR="0" algn="ctr">
              <a:spcBef>
                <a:spcPts val="0"/>
              </a:spcBef>
              <a:spcAft>
                <a:spcPts val="800"/>
              </a:spcAft>
            </a:pPr>
            <a:r>
              <a:rPr lang="en-US" b="1" cap="none" dirty="0">
                <a:effectLst/>
                <a:latin typeface="Times New Roman" panose="02020603050405020304" pitchFamily="18" charset="0"/>
                <a:cs typeface="Times New Roman" panose="02020603050405020304" pitchFamily="18" charset="0"/>
              </a:rPr>
              <a:t>Northern Arizona University</a:t>
            </a:r>
            <a:endParaRPr lang="en-US" cap="none" dirty="0">
              <a:effectLst/>
              <a:latin typeface="Times New Roman" panose="02020603050405020304" pitchFamily="18" charset="0"/>
              <a:cs typeface="Times New Roman" panose="02020603050405020304" pitchFamily="18" charset="0"/>
            </a:endParaRPr>
          </a:p>
          <a:p>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B5504A4E-12DF-4408-93E0-9EF4F7EBB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8853" y="95250"/>
            <a:ext cx="1133609" cy="804863"/>
          </a:xfrm>
          <a:prstGeom prst="rect">
            <a:avLst/>
          </a:prstGeom>
        </p:spPr>
      </p:pic>
    </p:spTree>
    <p:extLst>
      <p:ext uri="{BB962C8B-B14F-4D97-AF65-F5344CB8AC3E}">
        <p14:creationId xmlns:p14="http://schemas.microsoft.com/office/powerpoint/2010/main" val="40437378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A8EDE-DF36-4F9F-BB8A-CCA82EE35D51}"/>
              </a:ext>
            </a:extLst>
          </p:cNvPr>
          <p:cNvSpPr>
            <a:spLocks noGrp="1"/>
          </p:cNvSpPr>
          <p:nvPr>
            <p:ph type="title"/>
          </p:nvPr>
        </p:nvSpPr>
        <p:spPr/>
        <p:txBody>
          <a:bodyPr>
            <a:normAutofit/>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Conclusion</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sz="4400" dirty="0"/>
          </a:p>
        </p:txBody>
      </p:sp>
      <p:sp>
        <p:nvSpPr>
          <p:cNvPr id="3" name="Content Placeholder 2">
            <a:extLst>
              <a:ext uri="{FF2B5EF4-FFF2-40B4-BE49-F238E27FC236}">
                <a16:creationId xmlns:a16="http://schemas.microsoft.com/office/drawing/2014/main" id="{05756CB7-D66B-4B34-969C-23A9FDF6EBC1}"/>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Classification algorithms are used to predict small set of relations between attributes in the databases to build a correct classifier. The main contribution of the present study to attain high calculation accuracy for early diagnoses of heart diseases. The proposed hybrid associative classification is implemented on spicy environment. Finally, a skilled system is developed for the end user to check the risk of heart diseases on the basis of assumed parameters and the best associative classification method. The experimental results show that large number of the rules support to the better determines of heart diseases that even support the heart professional in their diagnosis in decisions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descr="A picture containing text, sign, outdoor&#10;&#10;Description automatically generated">
            <a:extLst>
              <a:ext uri="{FF2B5EF4-FFF2-40B4-BE49-F238E27FC236}">
                <a16:creationId xmlns:a16="http://schemas.microsoft.com/office/drawing/2014/main" id="{4C8B25E7-ED5E-45CB-9CFB-840946C59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8853" y="95250"/>
            <a:ext cx="1133609" cy="804863"/>
          </a:xfrm>
          <a:prstGeom prst="rect">
            <a:avLst/>
          </a:prstGeom>
        </p:spPr>
      </p:pic>
    </p:spTree>
    <p:extLst>
      <p:ext uri="{BB962C8B-B14F-4D97-AF65-F5344CB8AC3E}">
        <p14:creationId xmlns:p14="http://schemas.microsoft.com/office/powerpoint/2010/main" val="15273075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797D5-357A-4FB4-84BA-CB8BA08164DD}"/>
              </a:ext>
            </a:extLst>
          </p:cNvPr>
          <p:cNvSpPr>
            <a:spLocks noGrp="1"/>
          </p:cNvSpPr>
          <p:nvPr>
            <p:ph type="title"/>
          </p:nvPr>
        </p:nvSpPr>
        <p:spPr>
          <a:xfrm>
            <a:off x="1097280" y="263529"/>
            <a:ext cx="10058400" cy="1450757"/>
          </a:xfrm>
        </p:spPr>
        <p:txBody>
          <a:bodyPr/>
          <a:lstStyle/>
          <a:p>
            <a:r>
              <a:rPr lang="en-US" dirty="0">
                <a:solidFill>
                  <a:srgbClr val="172654"/>
                </a:solidFill>
              </a:rPr>
              <a:t>Thank You</a:t>
            </a:r>
          </a:p>
        </p:txBody>
      </p:sp>
      <p:sp>
        <p:nvSpPr>
          <p:cNvPr id="3" name="Content Placeholder 2">
            <a:extLst>
              <a:ext uri="{FF2B5EF4-FFF2-40B4-BE49-F238E27FC236}">
                <a16:creationId xmlns:a16="http://schemas.microsoft.com/office/drawing/2014/main" id="{CF2EF03D-91D1-4AB7-A794-66D6DF602E77}"/>
              </a:ext>
            </a:extLst>
          </p:cNvPr>
          <p:cNvSpPr>
            <a:spLocks noGrp="1"/>
          </p:cNvSpPr>
          <p:nvPr>
            <p:ph idx="1"/>
          </p:nvPr>
        </p:nvSpPr>
        <p:spPr/>
        <p:txBody>
          <a:bodyPr/>
          <a:lstStyle/>
          <a:p>
            <a:endParaRPr lang="en-US" dirty="0"/>
          </a:p>
        </p:txBody>
      </p:sp>
      <p:pic>
        <p:nvPicPr>
          <p:cNvPr id="4" name="Picture 3" descr="A picture containing text, sign, outdoor&#10;&#10;Description automatically generated">
            <a:extLst>
              <a:ext uri="{FF2B5EF4-FFF2-40B4-BE49-F238E27FC236}">
                <a16:creationId xmlns:a16="http://schemas.microsoft.com/office/drawing/2014/main" id="{425612FB-7DCC-4CFE-AA89-D0351BC3E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4191" y="2305457"/>
            <a:ext cx="3791489" cy="2691959"/>
          </a:xfrm>
          <a:prstGeom prst="rect">
            <a:avLst/>
          </a:prstGeom>
        </p:spPr>
      </p:pic>
    </p:spTree>
    <p:extLst>
      <p:ext uri="{BB962C8B-B14F-4D97-AF65-F5344CB8AC3E}">
        <p14:creationId xmlns:p14="http://schemas.microsoft.com/office/powerpoint/2010/main" val="14505852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DA4EB-E5BC-4FD7-AE4C-3AF1FD302599}"/>
              </a:ext>
            </a:extLst>
          </p:cNvPr>
          <p:cNvSpPr>
            <a:spLocks noGrp="1"/>
          </p:cNvSpPr>
          <p:nvPr>
            <p:ph type="title"/>
          </p:nvPr>
        </p:nvSpPr>
        <p:spPr>
          <a:xfrm>
            <a:off x="1097280" y="286603"/>
            <a:ext cx="10058400" cy="1550989"/>
          </a:xfrm>
        </p:spPr>
        <p:txBody>
          <a:bodyPr/>
          <a:lstStyle/>
          <a:p>
            <a:r>
              <a:rPr lang="en-US" b="1" dirty="0">
                <a:solidFill>
                  <a:srgbClr val="172654"/>
                </a:solidFill>
                <a:latin typeface="Times New Roman" panose="02020603050405020304" pitchFamily="18" charset="0"/>
                <a:cs typeface="Times New Roman" panose="02020603050405020304" pitchFamily="18" charset="0"/>
              </a:rPr>
              <a:t>Introduction</a:t>
            </a:r>
            <a:br>
              <a:rPr lang="en-US" dirty="0">
                <a:solidFill>
                  <a:srgbClr val="172654"/>
                </a:solidFill>
                <a:latin typeface="Times New Roman" panose="02020603050405020304" pitchFamily="18" charset="0"/>
                <a:cs typeface="Times New Roman" panose="02020603050405020304" pitchFamily="18" charset="0"/>
              </a:rPr>
            </a:br>
            <a:endParaRPr lang="en-US" dirty="0">
              <a:solidFill>
                <a:srgbClr val="172654"/>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04D6C5-05FC-4794-A3CB-C5785FDE3A99}"/>
              </a:ext>
            </a:extLst>
          </p:cNvPr>
          <p:cNvSpPr>
            <a:spLocks noGrp="1"/>
          </p:cNvSpPr>
          <p:nvPr>
            <p:ph idx="1"/>
          </p:nvPr>
        </p:nvSpPr>
        <p:spPr/>
        <p:txBody>
          <a:bodyPr>
            <a:normAutofit lnSpcReduction="10000"/>
          </a:bodyPr>
          <a:lstStyle/>
          <a:p>
            <a:r>
              <a:rPr lang="en-US" sz="1800" b="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Artificial Intelligence</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A.I.</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is influencing mankind on a whole new different level. And one such field that intrigues me the most is the Medicine. AI in simple terms mean making a machine think and respond rationally.  These days we have huge amounts of data and the size of these datasets are in billions so working manually on these and getting the required output is a challenging task. However, Automation has made our life easier. </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solidFill>
                  <a:srgbClr val="202124"/>
                </a:solidFill>
                <a:effectLst/>
                <a:latin typeface="Times New Roman" panose="02020603050405020304" pitchFamily="18" charset="0"/>
                <a:ea typeface="Calibri" panose="020F0502020204030204" pitchFamily="34" charset="0"/>
              </a:rPr>
              <a:t>The </a:t>
            </a:r>
            <a:r>
              <a:rPr lang="en-US" sz="1800" b="1" dirty="0">
                <a:solidFill>
                  <a:srgbClr val="202124"/>
                </a:solidFill>
                <a:effectLst/>
                <a:latin typeface="Times New Roman" panose="02020603050405020304" pitchFamily="18" charset="0"/>
                <a:ea typeface="Calibri" panose="020F0502020204030204" pitchFamily="34" charset="0"/>
              </a:rPr>
              <a:t>Heart</a:t>
            </a:r>
            <a:r>
              <a:rPr lang="en-US" sz="1800" dirty="0">
                <a:solidFill>
                  <a:srgbClr val="202124"/>
                </a:solidFill>
                <a:effectLst/>
                <a:latin typeface="Times New Roman" panose="02020603050405020304" pitchFamily="18" charset="0"/>
                <a:ea typeface="Calibri" panose="020F0502020204030204" pitchFamily="34" charset="0"/>
              </a:rPr>
              <a:t> is an organ about the size of your fist, </a:t>
            </a:r>
            <a:r>
              <a:rPr lang="en-US" sz="1800" dirty="0">
                <a:effectLst/>
                <a:latin typeface="Times New Roman" panose="02020603050405020304" pitchFamily="18" charset="0"/>
                <a:ea typeface="Calibri" panose="020F0502020204030204" pitchFamily="34" charset="0"/>
              </a:rPr>
              <a:t>and it is one the most important organ in our body and it carries out one of the main functions necessary for life. It pumps blood to every part of our anatomy, And If it fails to function correctly, then the brain and various other organs will stop working, and within few minutes, the person will die. Heart diseases are considered as one of the most risky and prominent cause of death all around the world. There are many causes for a person get into this medical situation work related stress and bad food habits contribute to the increase in rate of several heart related diseases</a:t>
            </a:r>
            <a:endParaRPr lang="en-US" dirty="0"/>
          </a:p>
        </p:txBody>
      </p:sp>
      <p:pic>
        <p:nvPicPr>
          <p:cNvPr id="4" name="Picture 3" descr="A picture containing text, sign, outdoor&#10;&#10;Description automatically generated">
            <a:extLst>
              <a:ext uri="{FF2B5EF4-FFF2-40B4-BE49-F238E27FC236}">
                <a16:creationId xmlns:a16="http://schemas.microsoft.com/office/drawing/2014/main" id="{1DF99193-F053-4E30-AAF7-3A49070C9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7049" y="84363"/>
            <a:ext cx="1133609" cy="804863"/>
          </a:xfrm>
          <a:prstGeom prst="rect">
            <a:avLst/>
          </a:prstGeom>
        </p:spPr>
      </p:pic>
    </p:spTree>
    <p:extLst>
      <p:ext uri="{BB962C8B-B14F-4D97-AF65-F5344CB8AC3E}">
        <p14:creationId xmlns:p14="http://schemas.microsoft.com/office/powerpoint/2010/main" val="33756751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7D8FB-A05A-4630-896E-BCCD3F545CFD}"/>
              </a:ext>
            </a:extLst>
          </p:cNvPr>
          <p:cNvSpPr>
            <a:spLocks noGrp="1"/>
          </p:cNvSpPr>
          <p:nvPr>
            <p:ph type="title"/>
          </p:nvPr>
        </p:nvSpPr>
        <p:spPr>
          <a:xfrm>
            <a:off x="1097280" y="286604"/>
            <a:ext cx="10058400" cy="891748"/>
          </a:xfrm>
        </p:spPr>
        <p:txBody>
          <a:bodyPr/>
          <a:lstStyle/>
          <a:p>
            <a:r>
              <a:rPr lang="en-US" b="1" dirty="0">
                <a:solidFill>
                  <a:srgbClr val="172654"/>
                </a:solidFill>
                <a:latin typeface="Times New Roman" panose="02020603050405020304" pitchFamily="18" charset="0"/>
                <a:cs typeface="Times New Roman" panose="02020603050405020304" pitchFamily="18" charset="0"/>
              </a:rPr>
              <a:t>Real World Statistics</a:t>
            </a:r>
          </a:p>
        </p:txBody>
      </p:sp>
      <p:pic>
        <p:nvPicPr>
          <p:cNvPr id="5" name="Content Placeholder 4" descr="A picture containing chart&#10;&#10;Description automatically generated">
            <a:extLst>
              <a:ext uri="{FF2B5EF4-FFF2-40B4-BE49-F238E27FC236}">
                <a16:creationId xmlns:a16="http://schemas.microsoft.com/office/drawing/2014/main" id="{8DD73A8C-F426-46D1-A8E7-D3DB3D618D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378042"/>
            <a:ext cx="6448877" cy="4360172"/>
          </a:xfrm>
        </p:spPr>
      </p:pic>
      <p:sp>
        <p:nvSpPr>
          <p:cNvPr id="6" name="TextBox 5">
            <a:extLst>
              <a:ext uri="{FF2B5EF4-FFF2-40B4-BE49-F238E27FC236}">
                <a16:creationId xmlns:a16="http://schemas.microsoft.com/office/drawing/2014/main" id="{B89CD628-7F16-48A8-AC9E-BF11B7FEA1B6}"/>
              </a:ext>
            </a:extLst>
          </p:cNvPr>
          <p:cNvSpPr txBox="1"/>
          <p:nvPr/>
        </p:nvSpPr>
        <p:spPr>
          <a:xfrm>
            <a:off x="7658624" y="1995053"/>
            <a:ext cx="3436096" cy="3816429"/>
          </a:xfrm>
          <a:prstGeom prst="rect">
            <a:avLst/>
          </a:prstGeom>
          <a:noFill/>
        </p:spPr>
        <p:txBody>
          <a:bodyPr wrap="square" rtlCol="0">
            <a:spAutoFit/>
          </a:bodyPr>
          <a:lstStyle/>
          <a:p>
            <a:pPr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According to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World Health Organization (WHO)</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rPr>
              <a:t>Cardiovascular diseases (CVDs) are</a:t>
            </a:r>
            <a:r>
              <a:rPr lang="en-US"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the number 1 cause of death globally, taking an estimated 17.9 million lives each year. CVDs are a group of </a:t>
            </a:r>
            <a:r>
              <a:rPr lang="en-US" sz="1600" dirty="0">
                <a:solidFill>
                  <a:srgbClr val="3C4245"/>
                </a:solidFill>
                <a:effectLst/>
                <a:latin typeface="Times New Roman" panose="02020603050405020304" pitchFamily="18" charset="0"/>
                <a:ea typeface="Calibri" panose="020F0502020204030204" pitchFamily="34" charset="0"/>
                <a:cs typeface="Times New Roman" panose="02020603050405020304" pitchFamily="18" charset="0"/>
              </a:rPr>
              <a:t>disorders of the heart and blood vessels and include coronary heart disease, cerebrovascular disease, rheumatic heart disease and other conditions. Four out of 5CVD deaths are due to heart attacks and strokes</a:t>
            </a:r>
            <a:r>
              <a:rPr lang="en-US"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and one third of these deaths occur prematurely in people under 70 years of age.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descr="A picture containing text, sign, outdoor&#10;&#10;Description automatically generated">
            <a:extLst>
              <a:ext uri="{FF2B5EF4-FFF2-40B4-BE49-F238E27FC236}">
                <a16:creationId xmlns:a16="http://schemas.microsoft.com/office/drawing/2014/main" id="{471F7EFF-7C9A-4ED0-BCCE-0850773188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8853" y="95250"/>
            <a:ext cx="1133609" cy="804863"/>
          </a:xfrm>
          <a:prstGeom prst="rect">
            <a:avLst/>
          </a:prstGeom>
        </p:spPr>
      </p:pic>
    </p:spTree>
    <p:extLst>
      <p:ext uri="{BB962C8B-B14F-4D97-AF65-F5344CB8AC3E}">
        <p14:creationId xmlns:p14="http://schemas.microsoft.com/office/powerpoint/2010/main" val="17520372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BE86B-E3AD-4511-9F33-6A15F9693EE2}"/>
              </a:ext>
            </a:extLst>
          </p:cNvPr>
          <p:cNvSpPr>
            <a:spLocks noGrp="1"/>
          </p:cNvSpPr>
          <p:nvPr>
            <p:ph type="title"/>
          </p:nvPr>
        </p:nvSpPr>
        <p:spPr/>
        <p:txBody>
          <a:bodyPr/>
          <a:lstStyle/>
          <a:p>
            <a:r>
              <a:rPr lang="en-US" b="1" dirty="0">
                <a:solidFill>
                  <a:srgbClr val="172654"/>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br>
              <a:rPr lang="en-US" sz="1800" dirty="0">
                <a:solidFill>
                  <a:srgbClr val="172654"/>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rgbClr val="172654"/>
              </a:solidFill>
            </a:endParaRPr>
          </a:p>
        </p:txBody>
      </p:sp>
      <p:sp>
        <p:nvSpPr>
          <p:cNvPr id="3" name="Content Placeholder 2">
            <a:extLst>
              <a:ext uri="{FF2B5EF4-FFF2-40B4-BE49-F238E27FC236}">
                <a16:creationId xmlns:a16="http://schemas.microsoft.com/office/drawing/2014/main" id="{FD0B71B7-0182-46D4-8C5D-F9E1D700A1DF}"/>
              </a:ext>
            </a:extLst>
          </p:cNvPr>
          <p:cNvSpPr>
            <a:spLocks noGrp="1"/>
          </p:cNvSpPr>
          <p:nvPr>
            <p:ph idx="1"/>
          </p:nvPr>
        </p:nvSpPr>
        <p:spPr/>
        <p:txBody>
          <a:bodyPr/>
          <a:lstStyle/>
          <a:p>
            <a:pPr marL="0" marR="0" indent="0" algn="just">
              <a:lnSpc>
                <a:spcPct val="107000"/>
              </a:lnSpc>
              <a:spcBef>
                <a:spcPts val="0"/>
              </a:spcBef>
              <a:spcAft>
                <a:spcPts val="8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are a lot of difficulties in the field of medical as we see through the world from a different perspective. If this research is made available to all we can save a lot of lives . Some of the important problems are listed below.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These days the expenses of medical facilities is extremely high all over the world. Families with low income must suffer a lot with this kind of situations.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also need to understand the there will be some human errors at hospitals due to some issues but with proper algorithms we can make sure that they are fixed and can help us all.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descr="A picture containing text, sign, outdoor&#10;&#10;Description automatically generated">
            <a:extLst>
              <a:ext uri="{FF2B5EF4-FFF2-40B4-BE49-F238E27FC236}">
                <a16:creationId xmlns:a16="http://schemas.microsoft.com/office/drawing/2014/main" id="{EF5D8B53-1AFC-4C63-9E7C-B6F8C296B0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8853" y="95250"/>
            <a:ext cx="1133609" cy="804863"/>
          </a:xfrm>
          <a:prstGeom prst="rect">
            <a:avLst/>
          </a:prstGeom>
        </p:spPr>
      </p:pic>
    </p:spTree>
    <p:extLst>
      <p:ext uri="{BB962C8B-B14F-4D97-AF65-F5344CB8AC3E}">
        <p14:creationId xmlns:p14="http://schemas.microsoft.com/office/powerpoint/2010/main" val="38967620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3A3C6-83E8-4C90-A614-48EDDBC58076}"/>
              </a:ext>
            </a:extLst>
          </p:cNvPr>
          <p:cNvSpPr>
            <a:spLocks noGrp="1"/>
          </p:cNvSpPr>
          <p:nvPr>
            <p:ph type="title"/>
          </p:nvPr>
        </p:nvSpPr>
        <p:spPr/>
        <p:txBody>
          <a:bodyPr/>
          <a:lstStyle/>
          <a:p>
            <a:r>
              <a:rPr lang="en-US" dirty="0"/>
              <a:t>Data looks like this </a:t>
            </a:r>
          </a:p>
        </p:txBody>
      </p:sp>
      <p:pic>
        <p:nvPicPr>
          <p:cNvPr id="15" name="Content Placeholder 14" descr="Table&#10;&#10;Description automatically generated">
            <a:extLst>
              <a:ext uri="{FF2B5EF4-FFF2-40B4-BE49-F238E27FC236}">
                <a16:creationId xmlns:a16="http://schemas.microsoft.com/office/drawing/2014/main" id="{FFC24BFF-AE46-41E7-BD96-36F2BDE666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099101"/>
            <a:ext cx="6482413" cy="4183418"/>
          </a:xfrm>
        </p:spPr>
      </p:pic>
      <p:sp>
        <p:nvSpPr>
          <p:cNvPr id="20" name="TextBox 19">
            <a:extLst>
              <a:ext uri="{FF2B5EF4-FFF2-40B4-BE49-F238E27FC236}">
                <a16:creationId xmlns:a16="http://schemas.microsoft.com/office/drawing/2014/main" id="{F7461F72-2F26-4801-991B-4E81BB146462}"/>
              </a:ext>
            </a:extLst>
          </p:cNvPr>
          <p:cNvSpPr txBox="1"/>
          <p:nvPr/>
        </p:nvSpPr>
        <p:spPr>
          <a:xfrm>
            <a:off x="7715250" y="2220058"/>
            <a:ext cx="3440430"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age - age in years</a:t>
            </a:r>
          </a:p>
          <a:p>
            <a:r>
              <a:rPr lang="en-US" dirty="0">
                <a:latin typeface="Times New Roman" panose="02020603050405020304" pitchFamily="18" charset="0"/>
                <a:cs typeface="Times New Roman" panose="02020603050405020304" pitchFamily="18" charset="0"/>
              </a:rPr>
              <a:t>sex - (1 = male; 0 = female)</a:t>
            </a:r>
          </a:p>
          <a:p>
            <a:r>
              <a:rPr lang="en-US" dirty="0">
                <a:latin typeface="Times New Roman" panose="02020603050405020304" pitchFamily="18" charset="0"/>
                <a:cs typeface="Times New Roman" panose="02020603050405020304" pitchFamily="18" charset="0"/>
              </a:rPr>
              <a:t>cp - chest pain type</a:t>
            </a:r>
          </a:p>
          <a:p>
            <a:r>
              <a:rPr lang="en-US" dirty="0" err="1">
                <a:latin typeface="Times New Roman" panose="02020603050405020304" pitchFamily="18" charset="0"/>
                <a:cs typeface="Times New Roman" panose="02020603050405020304" pitchFamily="18" charset="0"/>
              </a:rPr>
              <a:t>trestbps</a:t>
            </a:r>
            <a:r>
              <a:rPr lang="en-US" dirty="0">
                <a:latin typeface="Times New Roman" panose="02020603050405020304" pitchFamily="18" charset="0"/>
                <a:cs typeface="Times New Roman" panose="02020603050405020304" pitchFamily="18" charset="0"/>
              </a:rPr>
              <a:t> - resting blood pressure</a:t>
            </a:r>
          </a:p>
          <a:p>
            <a:r>
              <a:rPr lang="en-US" dirty="0" err="1">
                <a:latin typeface="Times New Roman" panose="02020603050405020304" pitchFamily="18" charset="0"/>
                <a:cs typeface="Times New Roman" panose="02020603050405020304" pitchFamily="18" charset="0"/>
              </a:rPr>
              <a:t>chol</a:t>
            </a:r>
            <a:r>
              <a:rPr lang="en-US" dirty="0">
                <a:latin typeface="Times New Roman" panose="02020603050405020304" pitchFamily="18" charset="0"/>
                <a:cs typeface="Times New Roman" panose="02020603050405020304" pitchFamily="18" charset="0"/>
              </a:rPr>
              <a:t> - serum </a:t>
            </a:r>
            <a:r>
              <a:rPr lang="en-US" dirty="0" err="1">
                <a:latin typeface="Times New Roman" panose="02020603050405020304" pitchFamily="18" charset="0"/>
                <a:cs typeface="Times New Roman" panose="02020603050405020304" pitchFamily="18" charset="0"/>
              </a:rPr>
              <a:t>cholestoral</a:t>
            </a:r>
            <a:r>
              <a:rPr lang="en-US" dirty="0">
                <a:latin typeface="Times New Roman" panose="02020603050405020304" pitchFamily="18" charset="0"/>
                <a:cs typeface="Times New Roman" panose="02020603050405020304" pitchFamily="18" charset="0"/>
              </a:rPr>
              <a:t> in mg/dl</a:t>
            </a:r>
          </a:p>
          <a:p>
            <a:r>
              <a:rPr lang="en-US" dirty="0" err="1">
                <a:latin typeface="Times New Roman" panose="02020603050405020304" pitchFamily="18" charset="0"/>
                <a:cs typeface="Times New Roman" panose="02020603050405020304" pitchFamily="18" charset="0"/>
              </a:rPr>
              <a:t>fbs</a:t>
            </a:r>
            <a:r>
              <a:rPr lang="en-US" dirty="0">
                <a:latin typeface="Times New Roman" panose="02020603050405020304" pitchFamily="18" charset="0"/>
                <a:cs typeface="Times New Roman" panose="02020603050405020304" pitchFamily="18" charset="0"/>
              </a:rPr>
              <a:t> - (fasting blood sugar &gt; 120 mg/dl) (1 = true; 0 = false)</a:t>
            </a:r>
          </a:p>
          <a:p>
            <a:r>
              <a:rPr lang="en-US" dirty="0">
                <a:latin typeface="Times New Roman" panose="02020603050405020304" pitchFamily="18" charset="0"/>
                <a:cs typeface="Times New Roman" panose="02020603050405020304" pitchFamily="18" charset="0"/>
              </a:rPr>
              <a:t>Enlarged heart's main pumping chamber</a:t>
            </a:r>
          </a:p>
          <a:p>
            <a:r>
              <a:rPr lang="en-US" dirty="0" err="1">
                <a:latin typeface="Times New Roman" panose="02020603050405020304" pitchFamily="18" charset="0"/>
                <a:cs typeface="Times New Roman" panose="02020603050405020304" pitchFamily="18" charset="0"/>
              </a:rPr>
              <a:t>thalach</a:t>
            </a:r>
            <a:r>
              <a:rPr lang="en-US" dirty="0">
                <a:latin typeface="Times New Roman" panose="02020603050405020304" pitchFamily="18" charset="0"/>
                <a:cs typeface="Times New Roman" panose="02020603050405020304" pitchFamily="18" charset="0"/>
              </a:rPr>
              <a:t> - maximum heart rate achieved</a:t>
            </a:r>
          </a:p>
          <a:p>
            <a:r>
              <a:rPr lang="en-US" dirty="0" err="1">
                <a:latin typeface="Times New Roman" panose="02020603050405020304" pitchFamily="18" charset="0"/>
                <a:cs typeface="Times New Roman" panose="02020603050405020304" pitchFamily="18" charset="0"/>
              </a:rPr>
              <a:t>exang</a:t>
            </a:r>
            <a:r>
              <a:rPr lang="en-US" dirty="0">
                <a:latin typeface="Times New Roman" panose="02020603050405020304" pitchFamily="18" charset="0"/>
                <a:cs typeface="Times New Roman" panose="02020603050405020304" pitchFamily="18" charset="0"/>
              </a:rPr>
              <a:t> - exercise induced angina (1 = yes; 0 = no).</a:t>
            </a:r>
          </a:p>
          <a:p>
            <a:endParaRPr lang="en-US" dirty="0"/>
          </a:p>
        </p:txBody>
      </p:sp>
    </p:spTree>
    <p:extLst>
      <p:ext uri="{BB962C8B-B14F-4D97-AF65-F5344CB8AC3E}">
        <p14:creationId xmlns:p14="http://schemas.microsoft.com/office/powerpoint/2010/main" val="11730165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3BDD-62B8-447D-A906-25286C8DE7E3}"/>
              </a:ext>
            </a:extLst>
          </p:cNvPr>
          <p:cNvSpPr>
            <a:spLocks noGrp="1"/>
          </p:cNvSpPr>
          <p:nvPr>
            <p:ph type="title"/>
          </p:nvPr>
        </p:nvSpPr>
        <p:spPr>
          <a:xfrm>
            <a:off x="643466" y="786383"/>
            <a:ext cx="3517567" cy="2093975"/>
          </a:xfrm>
        </p:spPr>
        <p:txBody>
          <a:bodyPr anchor="b">
            <a:normAutofit/>
          </a:bodyPr>
          <a:lstStyle/>
          <a:p>
            <a:r>
              <a:rPr lang="en-US" sz="2800" b="1">
                <a:effectLst/>
              </a:rPr>
              <a:t>Solution / Algorithms and Techniques Used</a:t>
            </a:r>
            <a:br>
              <a:rPr lang="en-US" sz="2800">
                <a:effectLst/>
              </a:rPr>
            </a:br>
            <a:endParaRPr lang="en-US" sz="2800"/>
          </a:p>
        </p:txBody>
      </p:sp>
      <p:pic>
        <p:nvPicPr>
          <p:cNvPr id="5" name="Content Placeholder 4" descr="Diagram&#10;&#10;Description automatically generated">
            <a:extLst>
              <a:ext uri="{FF2B5EF4-FFF2-40B4-BE49-F238E27FC236}">
                <a16:creationId xmlns:a16="http://schemas.microsoft.com/office/drawing/2014/main" id="{CC3B9701-D1D5-4EB6-A6A6-AD2F113B61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8984" y="836885"/>
            <a:ext cx="5928344" cy="5246584"/>
          </a:xfrm>
          <a:noFill/>
        </p:spPr>
      </p:pic>
      <p:sp>
        <p:nvSpPr>
          <p:cNvPr id="10" name="Text Placeholder 3">
            <a:extLst>
              <a:ext uri="{FF2B5EF4-FFF2-40B4-BE49-F238E27FC236}">
                <a16:creationId xmlns:a16="http://schemas.microsoft.com/office/drawing/2014/main" id="{0F2DCD8B-43E8-4BD4-8BBC-9A056889A035}"/>
              </a:ext>
            </a:extLst>
          </p:cNvPr>
          <p:cNvSpPr>
            <a:spLocks noGrp="1"/>
          </p:cNvSpPr>
          <p:nvPr>
            <p:ph type="body" sz="half" idx="2"/>
          </p:nvPr>
        </p:nvSpPr>
        <p:spPr>
          <a:xfrm>
            <a:off x="643465" y="3043050"/>
            <a:ext cx="3517567" cy="3064505"/>
          </a:xfrm>
        </p:spPr>
        <p:txBody>
          <a:bodyPr/>
          <a:lstStyle/>
          <a:p>
            <a:pPr algn="just"/>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project will be running various algorithms on the dataset provided and most of it will include all the machine learning techniques. Based on the data given we will be deriving the required output. Figure represents as of how the sample model of the research or the project will help us arrive at the solution.</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Picture 5" descr="A picture containing text, sign, outdoor&#10;&#10;Description automatically generated">
            <a:extLst>
              <a:ext uri="{FF2B5EF4-FFF2-40B4-BE49-F238E27FC236}">
                <a16:creationId xmlns:a16="http://schemas.microsoft.com/office/drawing/2014/main" id="{56868AF7-BE57-4637-9A98-548C39188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8853" y="95250"/>
            <a:ext cx="1133609" cy="804863"/>
          </a:xfrm>
          <a:prstGeom prst="rect">
            <a:avLst/>
          </a:prstGeom>
        </p:spPr>
      </p:pic>
    </p:spTree>
    <p:extLst>
      <p:ext uri="{BB962C8B-B14F-4D97-AF65-F5344CB8AC3E}">
        <p14:creationId xmlns:p14="http://schemas.microsoft.com/office/powerpoint/2010/main" val="41415684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592D8-6D45-46E0-875C-011FAFD1CF50}"/>
              </a:ext>
            </a:extLst>
          </p:cNvPr>
          <p:cNvSpPr>
            <a:spLocks noGrp="1"/>
          </p:cNvSpPr>
          <p:nvPr>
            <p:ph type="title"/>
          </p:nvPr>
        </p:nvSpPr>
        <p:spPr/>
        <p:txBody>
          <a:bodyPr>
            <a:normAutofit/>
          </a:bodyPr>
          <a:lstStyle/>
          <a:p>
            <a:r>
              <a:rPr lang="en-US" sz="4400" b="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Review and Implementation </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sz="4400" dirty="0"/>
          </a:p>
        </p:txBody>
      </p:sp>
      <p:sp>
        <p:nvSpPr>
          <p:cNvPr id="3" name="Content Placeholder 2">
            <a:extLst>
              <a:ext uri="{FF2B5EF4-FFF2-40B4-BE49-F238E27FC236}">
                <a16:creationId xmlns:a16="http://schemas.microsoft.com/office/drawing/2014/main" id="{BB07AE5A-8EA7-41E3-9424-5AC55CA892C6}"/>
              </a:ext>
            </a:extLst>
          </p:cNvPr>
          <p:cNvSpPr>
            <a:spLocks noGrp="1"/>
          </p:cNvSpPr>
          <p:nvPr>
            <p:ph idx="1"/>
          </p:nvPr>
        </p:nvSpPr>
        <p:spPr/>
        <p:txBody>
          <a:bodyPr>
            <a:normAutofit/>
          </a:bodyPr>
          <a:lstStyle/>
          <a:p>
            <a:pPr marL="0" indent="0" algn="just">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rPr>
              <a:t>Ramalingam, V. (2018). Heart disease prediction using machine learning techniques: A survey. Emitter: </a:t>
            </a:r>
            <a:r>
              <a:rPr lang="en-US" sz="1800" i="1" dirty="0">
                <a:effectLst/>
                <a:latin typeface="Times New Roman" panose="02020603050405020304" pitchFamily="18" charset="0"/>
                <a:ea typeface="Calibri" panose="020F0502020204030204" pitchFamily="34" charset="0"/>
              </a:rPr>
              <a:t>International Journal of Engineering Technology</a:t>
            </a:r>
            <a:r>
              <a:rPr lang="en-US" sz="1800" dirty="0">
                <a:effectLst/>
                <a:latin typeface="Times New Roman" panose="02020603050405020304" pitchFamily="18" charset="0"/>
                <a:ea typeface="Calibri" panose="020F0502020204030204" pitchFamily="34" charset="0"/>
              </a:rPr>
              <a:t>., 7(2.8), 684.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Datasets in a perfect world is a flawlessly curated group of observations with no missing values or irregularities. However, this is not true. It can be disordered, which means it needs to be clean and wrangles. Data cleaning is a essential part in data science problems. Machine learning models learn from data .</a:t>
            </a:r>
          </a:p>
          <a:p>
            <a:pPr marL="0" marR="0" indent="0">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And the Other drawback of this research is that there are some ways where the input data can be fixed and preprocessed in a better way so that we can see more accuracy and more implementation. </a:t>
            </a:r>
          </a:p>
          <a:p>
            <a:pPr marL="0" marR="0" indent="0">
              <a:lnSpc>
                <a:spcPct val="107000"/>
              </a:lnSpc>
              <a:spcBef>
                <a:spcPts val="0"/>
              </a:spcBef>
              <a:spcAft>
                <a:spcPts val="8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8" name="Table 7">
            <a:extLst>
              <a:ext uri="{FF2B5EF4-FFF2-40B4-BE49-F238E27FC236}">
                <a16:creationId xmlns:a16="http://schemas.microsoft.com/office/drawing/2014/main" id="{6EF25F1D-F370-46FA-9DE4-CEA3BE69E730}"/>
              </a:ext>
            </a:extLst>
          </p:cNvPr>
          <p:cNvGraphicFramePr>
            <a:graphicFrameLocks noGrp="1"/>
          </p:cNvGraphicFramePr>
          <p:nvPr>
            <p:extLst>
              <p:ext uri="{D42A27DB-BD31-4B8C-83A1-F6EECF244321}">
                <p14:modId xmlns:p14="http://schemas.microsoft.com/office/powerpoint/2010/main" val="3555567444"/>
              </p:ext>
            </p:extLst>
          </p:nvPr>
        </p:nvGraphicFramePr>
        <p:xfrm>
          <a:off x="3684392" y="4700823"/>
          <a:ext cx="4259458" cy="1470792"/>
        </p:xfrm>
        <a:graphic>
          <a:graphicData uri="http://schemas.openxmlformats.org/drawingml/2006/table">
            <a:tbl>
              <a:tblPr firstRow="1" firstCol="1" bandRow="1">
                <a:tableStyleId>{5C22544A-7EE6-4342-B048-85BDC9FD1C3A}</a:tableStyleId>
              </a:tblPr>
              <a:tblGrid>
                <a:gridCol w="2129729">
                  <a:extLst>
                    <a:ext uri="{9D8B030D-6E8A-4147-A177-3AD203B41FA5}">
                      <a16:colId xmlns:a16="http://schemas.microsoft.com/office/drawing/2014/main" val="1453443587"/>
                    </a:ext>
                  </a:extLst>
                </a:gridCol>
                <a:gridCol w="2129729">
                  <a:extLst>
                    <a:ext uri="{9D8B030D-6E8A-4147-A177-3AD203B41FA5}">
                      <a16:colId xmlns:a16="http://schemas.microsoft.com/office/drawing/2014/main" val="3173725057"/>
                    </a:ext>
                  </a:extLst>
                </a:gridCol>
              </a:tblGrid>
              <a:tr h="222479">
                <a:tc>
                  <a:txBody>
                    <a:bodyPr/>
                    <a:lstStyle/>
                    <a:p>
                      <a:pPr marL="0" marR="0">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Techniques</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Accuracy</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7517230"/>
                  </a:ext>
                </a:extLst>
              </a:tr>
              <a:tr h="222479">
                <a:tc>
                  <a:txBody>
                    <a:bodyPr/>
                    <a:lstStyle/>
                    <a:p>
                      <a:pPr marL="0" marR="0">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Decision tree</a:t>
                      </a:r>
                    </a:p>
                  </a:txBody>
                  <a:tcPr marL="68580" marR="68580" marT="0" marB="0"/>
                </a:tc>
                <a:tc>
                  <a:txBody>
                    <a:bodyPr/>
                    <a:lstStyle/>
                    <a:p>
                      <a:pPr marL="0" marR="0">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78%</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5115199"/>
                  </a:ext>
                </a:extLst>
              </a:tr>
              <a:tr h="456645">
                <a:tc>
                  <a:txBody>
                    <a:bodyPr/>
                    <a:lstStyle/>
                    <a:p>
                      <a:pPr marL="0" marR="0">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KNN</a:t>
                      </a:r>
                    </a:p>
                  </a:txBody>
                  <a:tcPr marL="68580" marR="68580" marT="0" marB="0"/>
                </a:tc>
                <a:tc>
                  <a:txBody>
                    <a:bodyPr/>
                    <a:lstStyle/>
                    <a:p>
                      <a:pPr marL="0" marR="0">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81%</a:t>
                      </a:r>
                    </a:p>
                  </a:txBody>
                  <a:tcPr marL="68580" marR="68580" marT="0" marB="0"/>
                </a:tc>
                <a:extLst>
                  <a:ext uri="{0D108BD9-81ED-4DB2-BD59-A6C34878D82A}">
                    <a16:rowId xmlns:a16="http://schemas.microsoft.com/office/drawing/2014/main" val="3544199735"/>
                  </a:ext>
                </a:extLst>
              </a:tr>
              <a:tr h="222479">
                <a:tc>
                  <a:txBody>
                    <a:bodyPr/>
                    <a:lstStyle/>
                    <a:p>
                      <a:pPr marL="0" marR="0">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Logistic regression</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Results were ok can be improved</a:t>
                      </a:r>
                    </a:p>
                  </a:txBody>
                  <a:tcPr marL="68580" marR="68580" marT="0" marB="0"/>
                </a:tc>
                <a:extLst>
                  <a:ext uri="{0D108BD9-81ED-4DB2-BD59-A6C34878D82A}">
                    <a16:rowId xmlns:a16="http://schemas.microsoft.com/office/drawing/2014/main" val="1664355055"/>
                  </a:ext>
                </a:extLst>
              </a:tr>
              <a:tr h="222479">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dirty="0">
                          <a:effectLst/>
                          <a:latin typeface="Times New Roman" panose="02020603050405020304" pitchFamily="18" charset="0"/>
                          <a:cs typeface="Times New Roman" panose="02020603050405020304" pitchFamily="18" charset="0"/>
                        </a:rPr>
                        <a:t>Support Vector Machine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Working on it expected to perform well</a:t>
                      </a:r>
                    </a:p>
                  </a:txBody>
                  <a:tcPr marL="68580" marR="68580" marT="0" marB="0"/>
                </a:tc>
                <a:extLst>
                  <a:ext uri="{0D108BD9-81ED-4DB2-BD59-A6C34878D82A}">
                    <a16:rowId xmlns:a16="http://schemas.microsoft.com/office/drawing/2014/main" val="387686910"/>
                  </a:ext>
                </a:extLst>
              </a:tr>
            </a:tbl>
          </a:graphicData>
        </a:graphic>
      </p:graphicFrame>
      <p:pic>
        <p:nvPicPr>
          <p:cNvPr id="5" name="Picture 4" descr="A picture containing text, sign, outdoor&#10;&#10;Description automatically generated">
            <a:extLst>
              <a:ext uri="{FF2B5EF4-FFF2-40B4-BE49-F238E27FC236}">
                <a16:creationId xmlns:a16="http://schemas.microsoft.com/office/drawing/2014/main" id="{124D46E0-B544-4936-AB18-88971FFC1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8853" y="95250"/>
            <a:ext cx="1133609" cy="804863"/>
          </a:xfrm>
          <a:prstGeom prst="rect">
            <a:avLst/>
          </a:prstGeom>
        </p:spPr>
      </p:pic>
    </p:spTree>
    <p:extLst>
      <p:ext uri="{BB962C8B-B14F-4D97-AF65-F5344CB8AC3E}">
        <p14:creationId xmlns:p14="http://schemas.microsoft.com/office/powerpoint/2010/main" val="2733304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EDE7-C2E4-4E96-8FA3-5F1643A30515}"/>
              </a:ext>
            </a:extLst>
          </p:cNvPr>
          <p:cNvSpPr>
            <a:spLocks noGrp="1"/>
          </p:cNvSpPr>
          <p:nvPr>
            <p:ph type="title"/>
          </p:nvPr>
        </p:nvSpPr>
        <p:spPr>
          <a:xfrm>
            <a:off x="1097280" y="286604"/>
            <a:ext cx="9411496" cy="891654"/>
          </a:xfrm>
        </p:spPr>
        <p:txBody>
          <a:bodyPr/>
          <a:lstStyle/>
          <a:p>
            <a:r>
              <a:rPr lang="en-US" dirty="0"/>
              <a:t>Sample Output of the pre-work</a:t>
            </a:r>
          </a:p>
        </p:txBody>
      </p:sp>
      <p:pic>
        <p:nvPicPr>
          <p:cNvPr id="11" name="Content Placeholder 10" descr="Text&#10;&#10;Description automatically generated">
            <a:extLst>
              <a:ext uri="{FF2B5EF4-FFF2-40B4-BE49-F238E27FC236}">
                <a16:creationId xmlns:a16="http://schemas.microsoft.com/office/drawing/2014/main" id="{275E8183-4E7B-460A-BE5C-587D34402F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2573" y="2007690"/>
            <a:ext cx="5514503" cy="4331382"/>
          </a:xfrm>
        </p:spPr>
      </p:pic>
    </p:spTree>
    <p:extLst>
      <p:ext uri="{BB962C8B-B14F-4D97-AF65-F5344CB8AC3E}">
        <p14:creationId xmlns:p14="http://schemas.microsoft.com/office/powerpoint/2010/main" val="5576752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DBA89-843E-4D06-9639-8313D5F264E3}"/>
              </a:ext>
            </a:extLst>
          </p:cNvPr>
          <p:cNvSpPr>
            <a:spLocks noGrp="1"/>
          </p:cNvSpPr>
          <p:nvPr>
            <p:ph type="title"/>
          </p:nvPr>
        </p:nvSpPr>
        <p:spPr>
          <a:xfrm>
            <a:off x="643466" y="786383"/>
            <a:ext cx="3517567" cy="928117"/>
          </a:xfrm>
        </p:spPr>
        <p:txBody>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New Feature Implementation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6" name="Content Placeholder 5" descr="Diagram&#10;&#10;Description automatically generated">
            <a:extLst>
              <a:ext uri="{FF2B5EF4-FFF2-40B4-BE49-F238E27FC236}">
                <a16:creationId xmlns:a16="http://schemas.microsoft.com/office/drawing/2014/main" id="{962CD3FB-53D2-4429-852D-8420E4CB2F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6564" y="497681"/>
            <a:ext cx="4657782" cy="3106149"/>
          </a:xfrm>
        </p:spPr>
      </p:pic>
      <p:sp>
        <p:nvSpPr>
          <p:cNvPr id="4" name="Text Placeholder 3">
            <a:extLst>
              <a:ext uri="{FF2B5EF4-FFF2-40B4-BE49-F238E27FC236}">
                <a16:creationId xmlns:a16="http://schemas.microsoft.com/office/drawing/2014/main" id="{6E081E01-A83A-4F78-ABDF-B9CB38703131}"/>
              </a:ext>
            </a:extLst>
          </p:cNvPr>
          <p:cNvSpPr>
            <a:spLocks noGrp="1"/>
          </p:cNvSpPr>
          <p:nvPr>
            <p:ph type="body" sz="half" idx="2"/>
          </p:nvPr>
        </p:nvSpPr>
        <p:spPr>
          <a:xfrm>
            <a:off x="202223" y="1296866"/>
            <a:ext cx="3958809" cy="4810690"/>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 will be trying to create an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Ensemble Model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which can give an accuracy of more than 90%, In ensemble modeling two or more related but different analytical models are used and produce their results are combined into a single score.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buFont typeface="Symbol" panose="05050102010706020507" pitchFamily="18" charset="2"/>
              <a:buChar char=""/>
              <a:tabLst>
                <a:tab pos="457200" algn="l"/>
              </a:tabLs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Logistic Regression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buFont typeface="Symbol" panose="05050102010706020507" pitchFamily="18" charset="2"/>
              <a:buChar char=""/>
              <a:tabLst>
                <a:tab pos="457200" algn="l"/>
              </a:tabLs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K-Nearest Neighbors 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buFont typeface="Symbol" panose="05050102010706020507" pitchFamily="18" charset="2"/>
              <a:buChar char=""/>
              <a:tabLst>
                <a:tab pos="457200" algn="l"/>
              </a:tabLs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Support Vector machine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buFont typeface="Symbol" panose="05050102010706020507" pitchFamily="18" charset="2"/>
              <a:buChar char=""/>
              <a:tabLst>
                <a:tab pos="457200" algn="l"/>
              </a:tabLs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Decision Tree 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buFont typeface="Symbol" panose="05050102010706020507" pitchFamily="18" charset="2"/>
              <a:buChar char=""/>
              <a:tabLst>
                <a:tab pos="457200" algn="l"/>
              </a:tabLs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Random Forest 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buFont typeface="Symbol" panose="05050102010706020507" pitchFamily="18" charset="2"/>
              <a:buChar char=""/>
              <a:tabLst>
                <a:tab pos="457200" algn="l"/>
              </a:tabLst>
            </a:pP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XGBoost</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descr="A picture containing text, sign, outdoor&#10;&#10;Description automatically generated">
            <a:extLst>
              <a:ext uri="{FF2B5EF4-FFF2-40B4-BE49-F238E27FC236}">
                <a16:creationId xmlns:a16="http://schemas.microsoft.com/office/drawing/2014/main" id="{204C2C7B-137F-4C45-B32E-B6136F4827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8853" y="95250"/>
            <a:ext cx="1133609" cy="804863"/>
          </a:xfrm>
          <a:prstGeom prst="rect">
            <a:avLst/>
          </a:prstGeom>
        </p:spPr>
      </p:pic>
      <p:pic>
        <p:nvPicPr>
          <p:cNvPr id="7" name="Picture 6" descr="Diagram&#10;&#10;Description automatically generated">
            <a:extLst>
              <a:ext uri="{FF2B5EF4-FFF2-40B4-BE49-F238E27FC236}">
                <a16:creationId xmlns:a16="http://schemas.microsoft.com/office/drawing/2014/main" id="{12C57036-74A6-42DC-A988-C355AA9813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6564" y="3767973"/>
            <a:ext cx="4880340" cy="2748697"/>
          </a:xfrm>
          <a:prstGeom prst="rect">
            <a:avLst/>
          </a:prstGeom>
        </p:spPr>
      </p:pic>
    </p:spTree>
    <p:extLst>
      <p:ext uri="{BB962C8B-B14F-4D97-AF65-F5344CB8AC3E}">
        <p14:creationId xmlns:p14="http://schemas.microsoft.com/office/powerpoint/2010/main" val="6877458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TM03457475[[fn=Frame]]</Template>
  <TotalTime>481</TotalTime>
  <Words>940</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Bookman Old Style</vt:lpstr>
      <vt:lpstr>Calibri</vt:lpstr>
      <vt:lpstr>Copperplate Gothic Light</vt:lpstr>
      <vt:lpstr>Franklin Gothic Book</vt:lpstr>
      <vt:lpstr>Symbol</vt:lpstr>
      <vt:lpstr>Times New Roman</vt:lpstr>
      <vt:lpstr>1_RetrospectVTI</vt:lpstr>
      <vt:lpstr>Predicting Heart Disease: Using AI and Machine Learning Algorithms</vt:lpstr>
      <vt:lpstr>Introduction </vt:lpstr>
      <vt:lpstr>Real World Statistics</vt:lpstr>
      <vt:lpstr>Problem Statement </vt:lpstr>
      <vt:lpstr>Data looks like this </vt:lpstr>
      <vt:lpstr>Solution / Algorithms and Techniques Used </vt:lpstr>
      <vt:lpstr>Review and Implementation  </vt:lpstr>
      <vt:lpstr>Sample Output of the pre-work</vt:lpstr>
      <vt:lpstr>New Feature Implementation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Heart Disease: Using AI and Machine Learning Algorithms</dc:title>
  <dc:creator>Preetham John</dc:creator>
  <cp:lastModifiedBy>Preetham John</cp:lastModifiedBy>
  <cp:revision>20</cp:revision>
  <dcterms:created xsi:type="dcterms:W3CDTF">2021-02-18T19:57:47Z</dcterms:created>
  <dcterms:modified xsi:type="dcterms:W3CDTF">2021-03-19T08:25:19Z</dcterms:modified>
</cp:coreProperties>
</file>