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0" r:id="rId1"/>
    <p:sldMasterId id="2147483651" r:id="rId2"/>
  </p:sldMasterIdLst>
  <p:notesMasterIdLst>
    <p:notesMasterId r:id="rId34"/>
  </p:notesMasterIdLst>
  <p:sldIdLst>
    <p:sldId id="256" r:id="rId3"/>
    <p:sldId id="257" r:id="rId4"/>
    <p:sldId id="258" r:id="rId5"/>
    <p:sldId id="259" r:id="rId6"/>
    <p:sldId id="282" r:id="rId7"/>
    <p:sldId id="286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80" r:id="rId19"/>
    <p:sldId id="281" r:id="rId20"/>
    <p:sldId id="272" r:id="rId21"/>
    <p:sldId id="290" r:id="rId22"/>
    <p:sldId id="291" r:id="rId23"/>
    <p:sldId id="292" r:id="rId24"/>
    <p:sldId id="293" r:id="rId25"/>
    <p:sldId id="285" r:id="rId26"/>
    <p:sldId id="274" r:id="rId27"/>
    <p:sldId id="284" r:id="rId28"/>
    <p:sldId id="287" r:id="rId29"/>
    <p:sldId id="288" r:id="rId30"/>
    <p:sldId id="277" r:id="rId31"/>
    <p:sldId id="283" r:id="rId32"/>
    <p:sldId id="289" r:id="rId3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9475A3-D887-4236-AD5F-8C26708A7541}">
  <a:tblStyle styleId="{BD9475A3-D887-4236-AD5F-8C26708A7541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1155" y="26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335992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1459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1649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24205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10790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43807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15596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1334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22104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03294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14209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9544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26472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95447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95447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95447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95447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94975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93542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51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42771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8658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7271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7649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6061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6061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8893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6588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2864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2362200" y="4759325"/>
            <a:ext cx="5791200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ubTitle" idx="1"/>
          </p:nvPr>
        </p:nvSpPr>
        <p:spPr>
          <a:xfrm>
            <a:off x="2438400" y="5359400"/>
            <a:ext cx="57912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381000" y="647700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124200" y="6477000"/>
            <a:ext cx="2895600" cy="244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553200" y="647700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500033" y="1428736"/>
            <a:ext cx="8229600" cy="4716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✓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6075" y="457200"/>
            <a:ext cx="8416924" cy="489108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/>
          <p:nvPr/>
        </p:nvSpPr>
        <p:spPr>
          <a:xfrm>
            <a:off x="357187" y="457200"/>
            <a:ext cx="8405812" cy="5943599"/>
          </a:xfrm>
          <a:prstGeom prst="rect">
            <a:avLst/>
          </a:prstGeom>
          <a:noFill/>
          <a:ln w="381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Shape 12" descr="03_ico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2987" y="4949825"/>
            <a:ext cx="749299" cy="927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Shape 13"/>
          <p:cNvCxnSpPr/>
          <p:nvPr/>
        </p:nvCxnSpPr>
        <p:spPr>
          <a:xfrm>
            <a:off x="1728786" y="5283200"/>
            <a:ext cx="6730999" cy="47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4" name="Shape 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35825" y="566737"/>
            <a:ext cx="1450975" cy="116998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716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❖"/>
              <a:defRPr sz="28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381000" y="647700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3124200" y="6477000"/>
            <a:ext cx="2895600" cy="244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553200" y="647700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/>
        </p:nvSpPr>
        <p:spPr>
          <a:xfrm>
            <a:off x="228600" y="590550"/>
            <a:ext cx="8686800" cy="5943599"/>
          </a:xfrm>
          <a:prstGeom prst="rect">
            <a:avLst/>
          </a:prstGeom>
          <a:noFill/>
          <a:ln w="381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Shape 28"/>
          <p:cNvSpPr txBox="1"/>
          <p:nvPr/>
        </p:nvSpPr>
        <p:spPr>
          <a:xfrm>
            <a:off x="6443662" y="404812"/>
            <a:ext cx="288925" cy="431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Shape 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7650" y="3719512"/>
            <a:ext cx="3124199" cy="2782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Shape 30" descr="03_back_b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46812" y="609600"/>
            <a:ext cx="2630487" cy="254317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/>
          <p:nvPr/>
        </p:nvSpPr>
        <p:spPr>
          <a:xfrm>
            <a:off x="609600" y="190500"/>
            <a:ext cx="5562600" cy="10858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Shape 32" descr="03_icon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38837" y="166686"/>
            <a:ext cx="749299" cy="9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Shape 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688136" y="6243637"/>
            <a:ext cx="2058987" cy="498475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716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❖"/>
              <a:defRPr sz="28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j9039/FinalProject.git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ctrTitle"/>
          </p:nvPr>
        </p:nvSpPr>
        <p:spPr>
          <a:xfrm>
            <a:off x="684212" y="4365625"/>
            <a:ext cx="8208962" cy="863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종목 패턴분석을 통한 종목 추천 알고리즘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Recommandation Algorithm using Stuff Pattern Analysis</a:t>
            </a:r>
          </a:p>
        </p:txBody>
      </p:sp>
      <p:sp>
        <p:nvSpPr>
          <p:cNvPr id="46" name="Shape 46"/>
          <p:cNvSpPr txBox="1"/>
          <p:nvPr/>
        </p:nvSpPr>
        <p:spPr>
          <a:xfrm>
            <a:off x="4500562" y="5500687"/>
            <a:ext cx="4032249" cy="7858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학번: 2012151008 이름: 김민식 지도교수: 서대영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학번: 2012151006 이름: 김동현 지도교수: 서대영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학번: 2014154018 이름: 박유선 지도교수: 정성택</a:t>
            </a:r>
          </a:p>
        </p:txBody>
      </p:sp>
      <p:sp>
        <p:nvSpPr>
          <p:cNvPr id="47" name="Shape 47"/>
          <p:cNvSpPr txBox="1"/>
          <p:nvPr/>
        </p:nvSpPr>
        <p:spPr>
          <a:xfrm>
            <a:off x="539750" y="5949950"/>
            <a:ext cx="1693862" cy="338136"/>
          </a:xfrm>
          <a:prstGeom prst="rect">
            <a:avLst/>
          </a:prstGeom>
          <a:noFill/>
          <a:ln>
            <a:noFill/>
          </a:ln>
          <a:effectLst>
            <a:outerShdw blurRad="63500" dist="17959" dir="2700000">
              <a:srgbClr val="195689"/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종합설계 설계서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662304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상장폐지데이터 전처리 모듈(계속)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2" name="Shape 202"/>
          <p:cNvGraphicFramePr/>
          <p:nvPr>
            <p:extLst>
              <p:ext uri="{D42A27DB-BD31-4B8C-83A1-F6EECF244321}">
                <p14:modId xmlns:p14="http://schemas.microsoft.com/office/powerpoint/2010/main" val="4209489548"/>
              </p:ext>
            </p:extLst>
          </p:nvPr>
        </p:nvGraphicFramePr>
        <p:xfrm>
          <a:off x="749300" y="1557337"/>
          <a:ext cx="2454250" cy="2303400"/>
        </p:xfrm>
        <a:graphic>
          <a:graphicData uri="http://schemas.openxmlformats.org/drawingml/2006/table">
            <a:tbl>
              <a:tblPr>
                <a:noFill/>
                <a:tableStyleId>{BD9475A3-D887-4236-AD5F-8C26708A7541}</a:tableStyleId>
              </a:tblPr>
              <a:tblGrid>
                <a:gridCol w="1227125"/>
                <a:gridCol w="1227125"/>
              </a:tblGrid>
              <a:tr h="41115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1800" b="1" i="0" u="none" strike="noStrike" cap="none" dirty="0" err="1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주가데이터</a:t>
                      </a:r>
                      <a:endParaRPr lang="en-US" sz="1800" b="1" i="0" u="none" strike="noStrike" cap="none" dirty="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3159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varchar(10)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shcode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종목코드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159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marketdate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거래일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closeprice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종가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159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openprice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시가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3159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highprice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고가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lowprice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저가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3" name="Shape 203"/>
          <p:cNvGraphicFramePr/>
          <p:nvPr>
            <p:extLst>
              <p:ext uri="{D42A27DB-BD31-4B8C-83A1-F6EECF244321}">
                <p14:modId xmlns:p14="http://schemas.microsoft.com/office/powerpoint/2010/main" val="3269565266"/>
              </p:ext>
            </p:extLst>
          </p:nvPr>
        </p:nvGraphicFramePr>
        <p:xfrm>
          <a:off x="3773487" y="1557337"/>
          <a:ext cx="2238350" cy="2231950"/>
        </p:xfrm>
        <a:graphic>
          <a:graphicData uri="http://schemas.openxmlformats.org/drawingml/2006/table">
            <a:tbl>
              <a:tblPr>
                <a:noFill/>
                <a:tableStyleId>{BD9475A3-D887-4236-AD5F-8C26708A7541}</a:tableStyleId>
              </a:tblPr>
              <a:tblGrid>
                <a:gridCol w="1000394"/>
                <a:gridCol w="1237956"/>
              </a:tblGrid>
              <a:tr h="46195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1800" b="1" i="0" u="none" strike="noStrike" cap="none" dirty="0" err="1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재무상태</a:t>
                      </a:r>
                      <a:endParaRPr lang="en-US" sz="1800" b="1" i="0" u="none" strike="noStrike" cap="none" dirty="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3540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varchar(10)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shcode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종목코드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540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gsym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결산년월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3540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jasan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자산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540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buchae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부채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3540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sng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jabon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자본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</a:tbl>
          </a:graphicData>
        </a:graphic>
      </p:graphicFrame>
      <p:sp>
        <p:nvSpPr>
          <p:cNvPr id="204" name="Shape 204"/>
          <p:cNvSpPr txBox="1"/>
          <p:nvPr/>
        </p:nvSpPr>
        <p:spPr>
          <a:xfrm>
            <a:off x="250825" y="1052512"/>
            <a:ext cx="2171700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2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데이터 구조</a:t>
            </a:r>
          </a:p>
        </p:txBody>
      </p:sp>
      <p:graphicFrame>
        <p:nvGraphicFramePr>
          <p:cNvPr id="205" name="Shape 205"/>
          <p:cNvGraphicFramePr/>
          <p:nvPr>
            <p:extLst>
              <p:ext uri="{D42A27DB-BD31-4B8C-83A1-F6EECF244321}">
                <p14:modId xmlns:p14="http://schemas.microsoft.com/office/powerpoint/2010/main" val="4248467424"/>
              </p:ext>
            </p:extLst>
          </p:nvPr>
        </p:nvGraphicFramePr>
        <p:xfrm>
          <a:off x="755648" y="4005262"/>
          <a:ext cx="3222586" cy="2447850"/>
        </p:xfrm>
        <a:graphic>
          <a:graphicData uri="http://schemas.openxmlformats.org/drawingml/2006/table">
            <a:tbl>
              <a:tblPr>
                <a:noFill/>
                <a:tableStyleId>{BD9475A3-D887-4236-AD5F-8C26708A7541}</a:tableStyleId>
              </a:tblPr>
              <a:tblGrid>
                <a:gridCol w="954399"/>
                <a:gridCol w="2268187"/>
              </a:tblGrid>
              <a:tr h="43815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1800" b="1" i="0" u="none" strike="noStrike" cap="none" dirty="0" err="1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현금흐름</a:t>
                      </a:r>
                      <a:endParaRPr lang="en-US" sz="1800" b="1" i="0" u="none" strike="noStrike" cap="none" dirty="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3349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varchar(10)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shcode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종목코드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gsym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결산년월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selling//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영업활동으로인한현금흐름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tooja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투자활동으로인한현금흐름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jaemoo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재무활동으로인한현금흐름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money//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현금및현금성자산의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증가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6" name="Shape 206"/>
          <p:cNvGraphicFramePr/>
          <p:nvPr>
            <p:extLst>
              <p:ext uri="{D42A27DB-BD31-4B8C-83A1-F6EECF244321}">
                <p14:modId xmlns:p14="http://schemas.microsoft.com/office/powerpoint/2010/main" val="2469847781"/>
              </p:ext>
            </p:extLst>
          </p:nvPr>
        </p:nvGraphicFramePr>
        <p:xfrm>
          <a:off x="4205061" y="4005262"/>
          <a:ext cx="2271700" cy="1295375"/>
        </p:xfrm>
        <a:graphic>
          <a:graphicData uri="http://schemas.openxmlformats.org/drawingml/2006/table">
            <a:tbl>
              <a:tblPr>
                <a:noFill/>
                <a:tableStyleId>{BD9475A3-D887-4236-AD5F-8C26708A7541}</a:tableStyleId>
              </a:tblPr>
              <a:tblGrid>
                <a:gridCol w="1135050"/>
                <a:gridCol w="1136650"/>
              </a:tblGrid>
              <a:tr h="3937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EPS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3000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varchar(10)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shcode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종목코드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gsym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결산년월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3000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varchar(50)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epsvalue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//EPS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5757900" cy="563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/>
              <a:t>상장폐지예측 모듈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303212" y="1125537"/>
            <a:ext cx="8229600" cy="4716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2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모듈의 기능</a:t>
            </a: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>
                <a:solidFill>
                  <a:schemeClr val="dk1"/>
                </a:solidFill>
              </a:rPr>
              <a:t>도산확률 측정</a:t>
            </a:r>
          </a:p>
          <a:p>
            <a:pPr marL="137160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742950" marR="0" lvl="2" indent="-3492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다루는 정보</a:t>
            </a: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>
                <a:solidFill>
                  <a:schemeClr val="dk1"/>
                </a:solidFill>
              </a:rPr>
              <a:t>종목명, 종목코드, 재무비율, 부도발생비율, 손실부담</a:t>
            </a:r>
          </a:p>
          <a:p>
            <a:pPr marL="137160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742950" marR="0" lvl="2" indent="-3492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 시점</a:t>
            </a: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>
                <a:solidFill>
                  <a:schemeClr val="dk1"/>
                </a:solidFill>
              </a:rPr>
              <a:t>검색모듈에서 검색한 종목에 투자하려고 할 때 사용</a:t>
            </a: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>
                <a:solidFill>
                  <a:schemeClr val="dk1"/>
                </a:solidFill>
              </a:rPr>
              <a:t>자신이 갖고 있는 종목의 상장폐지예측할 때</a:t>
            </a:r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Shape 213"/>
          <p:cNvSpPr txBox="1"/>
          <p:nvPr/>
        </p:nvSpPr>
        <p:spPr>
          <a:xfrm>
            <a:off x="6804025" y="260350"/>
            <a:ext cx="2133600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6623100" cy="563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상장폐지데이터 </a:t>
            </a:r>
            <a:r>
              <a:rPr lang="en-US"/>
              <a:t>모듈</a:t>
            </a: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(계속)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6804025" y="260350"/>
            <a:ext cx="2133600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250825" y="1052512"/>
            <a:ext cx="2171700" cy="369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2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데이터 구조</a:t>
            </a:r>
          </a:p>
        </p:txBody>
      </p:sp>
      <p:graphicFrame>
        <p:nvGraphicFramePr>
          <p:cNvPr id="221" name="Shape 221"/>
          <p:cNvGraphicFramePr/>
          <p:nvPr>
            <p:extLst>
              <p:ext uri="{D42A27DB-BD31-4B8C-83A1-F6EECF244321}">
                <p14:modId xmlns:p14="http://schemas.microsoft.com/office/powerpoint/2010/main" val="4045351614"/>
              </p:ext>
            </p:extLst>
          </p:nvPr>
        </p:nvGraphicFramePr>
        <p:xfrm>
          <a:off x="1068105" y="3478265"/>
          <a:ext cx="3704747" cy="1215316"/>
        </p:xfrm>
        <a:graphic>
          <a:graphicData uri="http://schemas.openxmlformats.org/drawingml/2006/table">
            <a:tbl>
              <a:tblPr>
                <a:noFill/>
                <a:tableStyleId>{BD9475A3-D887-4236-AD5F-8C26708A7541}</a:tableStyleId>
              </a:tblPr>
              <a:tblGrid>
                <a:gridCol w="1851059"/>
                <a:gridCol w="1853688"/>
              </a:tblGrid>
              <a:tr h="48070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도산확률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366329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/>
                        <a:t>int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/>
                        <a:t>O_bank //부도발생비율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6828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/>
                        <a:t>int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dirty="0"/>
                        <a:t>load //</a:t>
                      </a:r>
                      <a:r>
                        <a:rPr lang="en-US" sz="1000" dirty="0" err="1"/>
                        <a:t>손실부담</a:t>
                      </a:r>
                      <a:endParaRPr lang="en-US" sz="1000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2" name="Shape 222"/>
          <p:cNvGraphicFramePr/>
          <p:nvPr>
            <p:extLst>
              <p:ext uri="{D42A27DB-BD31-4B8C-83A1-F6EECF244321}">
                <p14:modId xmlns:p14="http://schemas.microsoft.com/office/powerpoint/2010/main" val="2715370450"/>
              </p:ext>
            </p:extLst>
          </p:nvPr>
        </p:nvGraphicFramePr>
        <p:xfrm>
          <a:off x="1071324" y="1683010"/>
          <a:ext cx="3022859" cy="1581645"/>
        </p:xfrm>
        <a:graphic>
          <a:graphicData uri="http://schemas.openxmlformats.org/drawingml/2006/table">
            <a:tbl>
              <a:tblPr>
                <a:noFill/>
                <a:tableStyleId>{BD9475A3-D887-4236-AD5F-8C26708A7541}</a:tableStyleId>
              </a:tblPr>
              <a:tblGrid>
                <a:gridCol w="1510367"/>
                <a:gridCol w="1512492"/>
              </a:tblGrid>
              <a:tr h="48070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재무비율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366329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/>
                        <a:t>int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/>
                        <a:t>sales //매출액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6828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/>
                        <a:t>int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/>
                        <a:t>c_sales //매출원가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366329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/>
                        <a:t>int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dirty="0" err="1"/>
                        <a:t>g_sales</a:t>
                      </a:r>
                      <a:r>
                        <a:rPr lang="en-US" sz="1000" dirty="0"/>
                        <a:t> //</a:t>
                      </a:r>
                      <a:r>
                        <a:rPr lang="en-US" sz="1000" dirty="0" err="1"/>
                        <a:t>매출성장률</a:t>
                      </a:r>
                      <a:endParaRPr lang="en-US" sz="1000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5757900" cy="563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/>
              <a:t>검색 모듈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303212" y="1125537"/>
            <a:ext cx="8229600" cy="4716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2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모듈의 기능</a:t>
            </a: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>
                <a:solidFill>
                  <a:schemeClr val="dk1"/>
                </a:solidFill>
              </a:rPr>
              <a:t>기간을 정해 검색한다. (1주일, 1달)</a:t>
            </a: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>
                <a:solidFill>
                  <a:schemeClr val="dk1"/>
                </a:solidFill>
              </a:rPr>
              <a:t>원하는 종목명(종목코드)을 검색한다.</a:t>
            </a: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>
                <a:solidFill>
                  <a:schemeClr val="dk1"/>
                </a:solidFill>
              </a:rPr>
              <a:t>가격 또는 거래량 범위를 정해 검색한다.</a:t>
            </a:r>
          </a:p>
          <a:p>
            <a:pPr marL="137160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742950" marR="0" lvl="2" indent="-3492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다루는 정보</a:t>
            </a: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>
                <a:solidFill>
                  <a:schemeClr val="dk1"/>
                </a:solidFill>
              </a:rPr>
              <a:t>기간, 종목명, 종목코드, 거래량, 현재가, 등락률</a:t>
            </a:r>
          </a:p>
          <a:p>
            <a:pPr marL="137160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742950" marR="0" lvl="2" indent="-3492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 시점</a:t>
            </a: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>
                <a:solidFill>
                  <a:schemeClr val="dk1"/>
                </a:solidFill>
              </a:rPr>
              <a:t>자신이 원하는 종목을 검색할 때 사용</a:t>
            </a:r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6804025" y="260350"/>
            <a:ext cx="2133600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6623100" cy="563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/>
              <a:t>검색</a:t>
            </a: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/>
              <a:t>모듈</a:t>
            </a: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(계속)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6804025" y="260350"/>
            <a:ext cx="2133600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Shape 236"/>
          <p:cNvSpPr txBox="1"/>
          <p:nvPr/>
        </p:nvSpPr>
        <p:spPr>
          <a:xfrm>
            <a:off x="250825" y="1052512"/>
            <a:ext cx="2171700" cy="369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2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데이터 구조</a:t>
            </a:r>
          </a:p>
        </p:txBody>
      </p:sp>
      <p:graphicFrame>
        <p:nvGraphicFramePr>
          <p:cNvPr id="237" name="Shape 237"/>
          <p:cNvGraphicFramePr/>
          <p:nvPr>
            <p:extLst>
              <p:ext uri="{D42A27DB-BD31-4B8C-83A1-F6EECF244321}">
                <p14:modId xmlns:p14="http://schemas.microsoft.com/office/powerpoint/2010/main" val="3036557499"/>
              </p:ext>
            </p:extLst>
          </p:nvPr>
        </p:nvGraphicFramePr>
        <p:xfrm>
          <a:off x="1071325" y="1619584"/>
          <a:ext cx="2898122" cy="2059157"/>
        </p:xfrm>
        <a:graphic>
          <a:graphicData uri="http://schemas.openxmlformats.org/drawingml/2006/table">
            <a:tbl>
              <a:tblPr>
                <a:noFill/>
                <a:tableStyleId>{BD9475A3-D887-4236-AD5F-8C26708A7541}</a:tableStyleId>
              </a:tblPr>
              <a:tblGrid>
                <a:gridCol w="1448042"/>
                <a:gridCol w="1450080"/>
              </a:tblGrid>
              <a:tr h="427709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검색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32594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/>
                        <a:t>int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/>
                        <a:t>term //기간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2768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/>
                        <a:t>char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dirty="0"/>
                        <a:t>event_n //종목명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32594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/>
                        <a:t>int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/>
                        <a:t>trade //거래량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2594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int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p_value //현재가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2594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int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/>
                        <a:t>fluct</a:t>
                      </a:r>
                      <a:r>
                        <a:rPr lang="en-US" sz="1000" dirty="0"/>
                        <a:t> //</a:t>
                      </a:r>
                      <a:r>
                        <a:rPr lang="en-US" sz="1000" dirty="0" err="1"/>
                        <a:t>등락률</a:t>
                      </a:r>
                      <a:endParaRPr lang="en-US" sz="1000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Shape 237"/>
          <p:cNvGraphicFramePr/>
          <p:nvPr>
            <p:extLst>
              <p:ext uri="{D42A27DB-BD31-4B8C-83A1-F6EECF244321}">
                <p14:modId xmlns:p14="http://schemas.microsoft.com/office/powerpoint/2010/main" val="1980719233"/>
              </p:ext>
            </p:extLst>
          </p:nvPr>
        </p:nvGraphicFramePr>
        <p:xfrm>
          <a:off x="4370686" y="1617608"/>
          <a:ext cx="2898122" cy="1407273"/>
        </p:xfrm>
        <a:graphic>
          <a:graphicData uri="http://schemas.openxmlformats.org/drawingml/2006/table">
            <a:tbl>
              <a:tblPr>
                <a:noFill/>
                <a:tableStyleId>{BD9475A3-D887-4236-AD5F-8C26708A7541}</a:tableStyleId>
              </a:tblPr>
              <a:tblGrid>
                <a:gridCol w="1448042"/>
                <a:gridCol w="1450080"/>
              </a:tblGrid>
              <a:tr h="427709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altLang="en-US" sz="1800" b="1" dirty="0" smtClean="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조회</a:t>
                      </a:r>
                      <a:endParaRPr lang="en-US" sz="1800" b="1" dirty="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32594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dirty="0" smtClean="0"/>
                        <a:t>char</a:t>
                      </a:r>
                      <a:endParaRPr lang="en-US" sz="1000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dirty="0" err="1" smtClean="0"/>
                        <a:t>E_name</a:t>
                      </a:r>
                      <a:r>
                        <a:rPr lang="en-US" sz="1000" dirty="0" smtClean="0"/>
                        <a:t> //</a:t>
                      </a:r>
                      <a:r>
                        <a:rPr lang="ko-KR" altLang="en-US" sz="1000" dirty="0" err="1" smtClean="0"/>
                        <a:t>종목명</a:t>
                      </a:r>
                      <a:endParaRPr lang="en-US" sz="1000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2768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dirty="0" smtClean="0"/>
                        <a:t>char</a:t>
                      </a:r>
                      <a:endParaRPr lang="en-US" sz="1000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dirty="0" err="1" smtClean="0"/>
                        <a:t>E_number</a:t>
                      </a:r>
                      <a:r>
                        <a:rPr lang="en-US" sz="1000" dirty="0" smtClean="0"/>
                        <a:t> //</a:t>
                      </a:r>
                      <a:r>
                        <a:rPr lang="ko-KR" altLang="en-US" sz="1000" dirty="0" smtClean="0"/>
                        <a:t>종목코드</a:t>
                      </a:r>
                      <a:endParaRPr lang="en-US" sz="1000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32594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dirty="0" err="1" smtClean="0"/>
                        <a:t>int</a:t>
                      </a:r>
                      <a:endParaRPr lang="en-US" sz="1000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dirty="0" smtClean="0"/>
                        <a:t>Data// </a:t>
                      </a:r>
                      <a:r>
                        <a:rPr lang="ko-KR" altLang="en-US" sz="1000" dirty="0" smtClean="0"/>
                        <a:t>데이터</a:t>
                      </a:r>
                      <a:endParaRPr lang="en-US" sz="1000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5757900" cy="563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/>
              <a:t>패턴분석 모듈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303212" y="1125537"/>
            <a:ext cx="8229600" cy="4716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2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모듈의 기능</a:t>
            </a: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>
                <a:solidFill>
                  <a:schemeClr val="dk1"/>
                </a:solidFill>
              </a:rPr>
              <a:t>데이터파싱 모듈을 통해 정제된 데이터들 중에 선택된 차트패턴과 유사한 종목이 있는지 분석하는 모듈</a:t>
            </a:r>
          </a:p>
          <a:p>
            <a:pPr marL="137160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742950" marR="0" lvl="2" indent="-3492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다루는 정보</a:t>
            </a: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>
                <a:solidFill>
                  <a:schemeClr val="dk1"/>
                </a:solidFill>
              </a:rPr>
              <a:t>패턴 변수 : 점, 상승/하락여부, 등락폭</a:t>
            </a: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>
                <a:solidFill>
                  <a:schemeClr val="dk1"/>
                </a:solidFill>
              </a:rPr>
              <a:t>유사도측정을 위한 피어슨상관 계수</a:t>
            </a:r>
          </a:p>
          <a:p>
            <a:pPr marL="137160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742950" marR="0" lvl="2" indent="-3492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 시점</a:t>
            </a: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>
                <a:solidFill>
                  <a:schemeClr val="dk1"/>
                </a:solidFill>
              </a:rPr>
              <a:t>차트나 봉패턴이 입력되는 시기</a:t>
            </a: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>
                <a:solidFill>
                  <a:schemeClr val="dk1"/>
                </a:solidFill>
              </a:rPr>
              <a:t>기타 PIP알고리즘이 적용되는 시기</a:t>
            </a:r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Shape 244"/>
          <p:cNvSpPr txBox="1"/>
          <p:nvPr/>
        </p:nvSpPr>
        <p:spPr>
          <a:xfrm>
            <a:off x="6804025" y="260350"/>
            <a:ext cx="2133600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6623100" cy="563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/>
              <a:t>패턴분석</a:t>
            </a: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/>
              <a:t>모듈</a:t>
            </a: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(계속)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6804025" y="260350"/>
            <a:ext cx="2133600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Shape 251"/>
          <p:cNvSpPr txBox="1"/>
          <p:nvPr/>
        </p:nvSpPr>
        <p:spPr>
          <a:xfrm>
            <a:off x="250825" y="1052512"/>
            <a:ext cx="2171700" cy="369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2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데이터 구조</a:t>
            </a:r>
          </a:p>
        </p:txBody>
      </p:sp>
      <p:graphicFrame>
        <p:nvGraphicFramePr>
          <p:cNvPr id="253" name="Shape 253"/>
          <p:cNvGraphicFramePr/>
          <p:nvPr>
            <p:extLst>
              <p:ext uri="{D42A27DB-BD31-4B8C-83A1-F6EECF244321}">
                <p14:modId xmlns:p14="http://schemas.microsoft.com/office/powerpoint/2010/main" val="701168957"/>
              </p:ext>
            </p:extLst>
          </p:nvPr>
        </p:nvGraphicFramePr>
        <p:xfrm>
          <a:off x="955069" y="1603870"/>
          <a:ext cx="4251197" cy="1921590"/>
        </p:xfrm>
        <a:graphic>
          <a:graphicData uri="http://schemas.openxmlformats.org/drawingml/2006/table">
            <a:tbl>
              <a:tblPr>
                <a:noFill/>
                <a:tableStyleId>{BD9475A3-D887-4236-AD5F-8C26708A7541}</a:tableStyleId>
              </a:tblPr>
              <a:tblGrid>
                <a:gridCol w="2124106"/>
                <a:gridCol w="2127091"/>
              </a:tblGrid>
              <a:tr h="496011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altLang="en-US" sz="1800" b="1" dirty="0" smtClean="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패턴분석</a:t>
                      </a:r>
                      <a:endParaRPr lang="en-US" sz="1800" b="1" dirty="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475193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dirty="0" smtClean="0"/>
                        <a:t>quantity //</a:t>
                      </a:r>
                      <a:r>
                        <a:rPr lang="ko-KR" altLang="en-US" dirty="0" smtClean="0"/>
                        <a:t>점개수</a:t>
                      </a:r>
                      <a:endParaRPr lang="en-US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475193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dirty="0" smtClean="0"/>
                        <a:t>pip //</a:t>
                      </a:r>
                      <a:r>
                        <a:rPr lang="ko-KR" altLang="en-US" dirty="0" smtClean="0"/>
                        <a:t>상승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하락변수</a:t>
                      </a:r>
                      <a:endParaRPr lang="en-US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475193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dirty="0" smtClean="0"/>
                        <a:t>depth //</a:t>
                      </a:r>
                      <a:r>
                        <a:rPr lang="ko-KR" altLang="en-US" dirty="0" smtClean="0"/>
                        <a:t>등락폭</a:t>
                      </a:r>
                      <a:endParaRPr lang="en-US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5757900" cy="563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ko-KR" altLang="en-US" dirty="0" smtClean="0"/>
              <a:t>시각화</a:t>
            </a:r>
            <a:r>
              <a:rPr lang="en-US" dirty="0" smtClean="0"/>
              <a:t> </a:t>
            </a:r>
            <a:r>
              <a:rPr lang="en-US" dirty="0"/>
              <a:t>모듈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303212" y="1125537"/>
            <a:ext cx="8229600" cy="4716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2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모듈의 기능</a:t>
            </a:r>
          </a:p>
          <a:p>
            <a:pPr marL="1143000" lvl="3" indent="-292100">
              <a:buClr>
                <a:schemeClr val="dk1"/>
              </a:buClr>
              <a:buFont typeface="Noto Sans Symbols"/>
              <a:buChar char="➢"/>
            </a:pPr>
            <a:r>
              <a:rPr lang="en-US" dirty="0">
                <a:solidFill>
                  <a:schemeClr val="dk1"/>
                </a:solidFill>
              </a:rPr>
              <a:t>데이터파싱 </a:t>
            </a:r>
            <a:r>
              <a:rPr lang="ko-KR" altLang="en-US" dirty="0" smtClean="0">
                <a:solidFill>
                  <a:schemeClr val="dk1"/>
                </a:solidFill>
              </a:rPr>
              <a:t>모듈을 통해 정제된 데이터들 중 검색모듈을 통해 선정된 종목의 차트를 시각화해주는 모듈</a:t>
            </a:r>
            <a:endParaRPr lang="en-US" altLang="ko-KR" dirty="0">
              <a:solidFill>
                <a:schemeClr val="dk1"/>
              </a:solidFill>
            </a:endParaRPr>
          </a:p>
          <a:p>
            <a:pPr marL="8509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solidFill>
                <a:schemeClr val="dk1"/>
              </a:solidFill>
            </a:endParaRPr>
          </a:p>
          <a:p>
            <a:pPr marL="742950" marR="0" lvl="2" indent="-3492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다루는 정보</a:t>
            </a: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ko-KR" altLang="en-US" dirty="0" smtClean="0">
                <a:solidFill>
                  <a:schemeClr val="dk1"/>
                </a:solidFill>
              </a:rPr>
              <a:t>주가데이터 </a:t>
            </a:r>
            <a:r>
              <a:rPr lang="en-US" altLang="ko-KR" dirty="0" smtClean="0">
                <a:solidFill>
                  <a:schemeClr val="dk1"/>
                </a:solidFill>
              </a:rPr>
              <a:t>: </a:t>
            </a:r>
            <a:r>
              <a:rPr lang="ko-KR" altLang="en-US" dirty="0" smtClean="0">
                <a:solidFill>
                  <a:schemeClr val="dk1"/>
                </a:solidFill>
              </a:rPr>
              <a:t>날짜</a:t>
            </a:r>
            <a:r>
              <a:rPr lang="en-US" altLang="ko-KR" dirty="0" smtClean="0">
                <a:solidFill>
                  <a:schemeClr val="dk1"/>
                </a:solidFill>
              </a:rPr>
              <a:t>, </a:t>
            </a:r>
            <a:r>
              <a:rPr lang="ko-KR" altLang="en-US" dirty="0" smtClean="0">
                <a:solidFill>
                  <a:schemeClr val="dk1"/>
                </a:solidFill>
              </a:rPr>
              <a:t>시가</a:t>
            </a:r>
            <a:r>
              <a:rPr lang="en-US" altLang="ko-KR" dirty="0" smtClean="0">
                <a:solidFill>
                  <a:schemeClr val="dk1"/>
                </a:solidFill>
              </a:rPr>
              <a:t>, </a:t>
            </a:r>
            <a:r>
              <a:rPr lang="ko-KR" altLang="en-US" dirty="0" smtClean="0">
                <a:solidFill>
                  <a:schemeClr val="dk1"/>
                </a:solidFill>
              </a:rPr>
              <a:t>고가</a:t>
            </a:r>
            <a:r>
              <a:rPr lang="en-US" altLang="ko-KR" dirty="0" smtClean="0">
                <a:solidFill>
                  <a:schemeClr val="dk1"/>
                </a:solidFill>
              </a:rPr>
              <a:t>, </a:t>
            </a:r>
            <a:r>
              <a:rPr lang="ko-KR" altLang="en-US" dirty="0" smtClean="0">
                <a:solidFill>
                  <a:schemeClr val="dk1"/>
                </a:solidFill>
              </a:rPr>
              <a:t>저가</a:t>
            </a:r>
            <a:r>
              <a:rPr lang="en-US" altLang="ko-KR" dirty="0" smtClean="0">
                <a:solidFill>
                  <a:schemeClr val="dk1"/>
                </a:solidFill>
              </a:rPr>
              <a:t>, </a:t>
            </a:r>
            <a:r>
              <a:rPr lang="ko-KR" altLang="en-US" dirty="0" smtClean="0">
                <a:solidFill>
                  <a:schemeClr val="dk1"/>
                </a:solidFill>
              </a:rPr>
              <a:t>종가</a:t>
            </a:r>
            <a:r>
              <a:rPr lang="en-US" altLang="ko-KR" dirty="0" smtClean="0">
                <a:solidFill>
                  <a:schemeClr val="dk1"/>
                </a:solidFill>
              </a:rPr>
              <a:t>, </a:t>
            </a:r>
            <a:r>
              <a:rPr lang="ko-KR" altLang="en-US" dirty="0" smtClean="0">
                <a:solidFill>
                  <a:schemeClr val="dk1"/>
                </a:solidFill>
              </a:rPr>
              <a:t>거래량</a:t>
            </a:r>
            <a:r>
              <a:rPr lang="en-US" altLang="ko-KR" dirty="0" smtClean="0">
                <a:solidFill>
                  <a:schemeClr val="dk1"/>
                </a:solidFill>
              </a:rPr>
              <a:t>, </a:t>
            </a:r>
            <a:r>
              <a:rPr lang="ko-KR" altLang="en-US" dirty="0" smtClean="0">
                <a:solidFill>
                  <a:schemeClr val="dk1"/>
                </a:solidFill>
              </a:rPr>
              <a:t>상승</a:t>
            </a:r>
            <a:r>
              <a:rPr lang="en-US" altLang="ko-KR" dirty="0" smtClean="0">
                <a:solidFill>
                  <a:schemeClr val="dk1"/>
                </a:solidFill>
              </a:rPr>
              <a:t>/</a:t>
            </a:r>
            <a:r>
              <a:rPr lang="ko-KR" altLang="en-US" dirty="0" smtClean="0">
                <a:solidFill>
                  <a:schemeClr val="dk1"/>
                </a:solidFill>
              </a:rPr>
              <a:t>하락여부</a:t>
            </a:r>
            <a:r>
              <a:rPr lang="en-US" altLang="ko-KR" dirty="0" smtClean="0">
                <a:solidFill>
                  <a:schemeClr val="dk1"/>
                </a:solidFill>
              </a:rPr>
              <a:t>, </a:t>
            </a:r>
            <a:r>
              <a:rPr lang="ko-KR" altLang="en-US" dirty="0" smtClean="0">
                <a:solidFill>
                  <a:schemeClr val="dk1"/>
                </a:solidFill>
              </a:rPr>
              <a:t>등락폭</a:t>
            </a:r>
            <a:endParaRPr lang="en-US" altLang="ko-KR" dirty="0" smtClean="0">
              <a:solidFill>
                <a:schemeClr val="dk1"/>
              </a:solidFill>
            </a:endParaRP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ko-KR" altLang="en-US" dirty="0" smtClean="0">
                <a:solidFill>
                  <a:schemeClr val="dk1"/>
                </a:solidFill>
              </a:rPr>
              <a:t>기업 </a:t>
            </a:r>
            <a:r>
              <a:rPr lang="en-US" altLang="ko-KR" dirty="0" smtClean="0">
                <a:solidFill>
                  <a:schemeClr val="dk1"/>
                </a:solidFill>
              </a:rPr>
              <a:t>: </a:t>
            </a:r>
            <a:r>
              <a:rPr lang="ko-KR" altLang="en-US" dirty="0" smtClean="0">
                <a:solidFill>
                  <a:schemeClr val="dk1"/>
                </a:solidFill>
              </a:rPr>
              <a:t>종목번호</a:t>
            </a:r>
            <a:r>
              <a:rPr lang="en-US" altLang="ko-KR" dirty="0" smtClean="0">
                <a:solidFill>
                  <a:schemeClr val="dk1"/>
                </a:solidFill>
              </a:rPr>
              <a:t>, </a:t>
            </a:r>
            <a:r>
              <a:rPr lang="ko-KR" altLang="en-US" dirty="0" smtClean="0">
                <a:solidFill>
                  <a:schemeClr val="dk1"/>
                </a:solidFill>
              </a:rPr>
              <a:t>종목코드</a:t>
            </a:r>
            <a:r>
              <a:rPr lang="en-US" altLang="ko-KR" dirty="0" smtClean="0">
                <a:solidFill>
                  <a:schemeClr val="dk1"/>
                </a:solidFill>
              </a:rPr>
              <a:t>, </a:t>
            </a:r>
            <a:r>
              <a:rPr lang="ko-KR" altLang="en-US" dirty="0" smtClean="0">
                <a:solidFill>
                  <a:schemeClr val="dk1"/>
                </a:solidFill>
              </a:rPr>
              <a:t>데이터 개수</a:t>
            </a:r>
            <a:r>
              <a:rPr lang="en-US" altLang="ko-KR" dirty="0" smtClean="0">
                <a:solidFill>
                  <a:schemeClr val="dk1"/>
                </a:solidFill>
              </a:rPr>
              <a:t>, </a:t>
            </a:r>
            <a:r>
              <a:rPr lang="ko-KR" altLang="en-US" dirty="0" smtClean="0">
                <a:solidFill>
                  <a:schemeClr val="dk1"/>
                </a:solidFill>
              </a:rPr>
              <a:t>주가데이터</a:t>
            </a:r>
            <a:endParaRPr lang="en-US" dirty="0" smtClean="0">
              <a:solidFill>
                <a:schemeClr val="dk1"/>
              </a:solidFill>
            </a:endParaRP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endParaRPr dirty="0">
              <a:solidFill>
                <a:schemeClr val="dk1"/>
              </a:solidFill>
            </a:endParaRPr>
          </a:p>
          <a:p>
            <a:pPr marL="742950" marR="0" lvl="2" indent="-3492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 시점</a:t>
            </a: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ko-KR" altLang="en-US" dirty="0" smtClean="0">
                <a:solidFill>
                  <a:schemeClr val="dk1"/>
                </a:solidFill>
              </a:rPr>
              <a:t>검색모듈 진행 후 그래프처리 요구가 들어오는 시기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Shape 244"/>
          <p:cNvSpPr txBox="1"/>
          <p:nvPr/>
        </p:nvSpPr>
        <p:spPr>
          <a:xfrm>
            <a:off x="6804025" y="260350"/>
            <a:ext cx="2133600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2090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6623100" cy="563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ko-KR" altLang="en-US" dirty="0" smtClean="0"/>
              <a:t>시각화</a:t>
            </a:r>
            <a:r>
              <a:rPr lang="en-US" sz="32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/>
              <a:t>모듈</a:t>
            </a:r>
            <a:r>
              <a:rPr lang="en-US" sz="3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(계속)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6804025" y="260350"/>
            <a:ext cx="2133600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Shape 251"/>
          <p:cNvSpPr txBox="1"/>
          <p:nvPr/>
        </p:nvSpPr>
        <p:spPr>
          <a:xfrm>
            <a:off x="250825" y="1052512"/>
            <a:ext cx="2171700" cy="369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2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데이터 구조</a:t>
            </a:r>
          </a:p>
        </p:txBody>
      </p:sp>
      <p:graphicFrame>
        <p:nvGraphicFramePr>
          <p:cNvPr id="252" name="Shape 252"/>
          <p:cNvGraphicFramePr/>
          <p:nvPr>
            <p:extLst>
              <p:ext uri="{D42A27DB-BD31-4B8C-83A1-F6EECF244321}">
                <p14:modId xmlns:p14="http://schemas.microsoft.com/office/powerpoint/2010/main" val="3489552870"/>
              </p:ext>
            </p:extLst>
          </p:nvPr>
        </p:nvGraphicFramePr>
        <p:xfrm>
          <a:off x="771800" y="1783559"/>
          <a:ext cx="2702400" cy="2656756"/>
        </p:xfrm>
        <a:graphic>
          <a:graphicData uri="http://schemas.openxmlformats.org/drawingml/2006/table">
            <a:tbl>
              <a:tblPr>
                <a:noFill/>
                <a:tableStyleId>{BD9475A3-D887-4236-AD5F-8C26708A7541}</a:tableStyleId>
              </a:tblPr>
              <a:tblGrid>
                <a:gridCol w="1350250"/>
                <a:gridCol w="1352150"/>
              </a:tblGrid>
              <a:tr h="3937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주가 데이터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3000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dirty="0"/>
                        <a:t>long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dirty="0"/>
                        <a:t>date //날짜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dirty="0"/>
                        <a:t>long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dirty="0" err="1"/>
                        <a:t>starVal</a:t>
                      </a:r>
                      <a:r>
                        <a:rPr lang="en-US" sz="1400" dirty="0"/>
                        <a:t> //</a:t>
                      </a:r>
                      <a:r>
                        <a:rPr lang="en-US" sz="1400" dirty="0" err="1"/>
                        <a:t>시가</a:t>
                      </a:r>
                      <a:endParaRPr lang="en-US" sz="1400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3000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dirty="0"/>
                        <a:t>long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dirty="0" err="1"/>
                        <a:t>highVal</a:t>
                      </a:r>
                      <a:r>
                        <a:rPr lang="en-US" sz="1400" dirty="0"/>
                        <a:t> //</a:t>
                      </a:r>
                      <a:r>
                        <a:rPr lang="en-US" sz="1400" dirty="0" err="1"/>
                        <a:t>고가</a:t>
                      </a:r>
                      <a:endParaRPr lang="en-US" sz="1400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000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long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/>
                        <a:t>lowVal</a:t>
                      </a:r>
                      <a:r>
                        <a:rPr lang="en-US" sz="1400" dirty="0"/>
                        <a:t>; //</a:t>
                      </a:r>
                      <a:r>
                        <a:rPr lang="en-US" sz="1400" dirty="0" err="1"/>
                        <a:t>저가</a:t>
                      </a:r>
                      <a:endParaRPr lang="en-US" sz="1400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000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long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/>
                        <a:t>lastVal</a:t>
                      </a:r>
                      <a:r>
                        <a:rPr lang="en-US" sz="1400" dirty="0"/>
                        <a:t> //</a:t>
                      </a:r>
                      <a:r>
                        <a:rPr lang="en-US" sz="1400" dirty="0" err="1"/>
                        <a:t>종가</a:t>
                      </a:r>
                      <a:endParaRPr lang="en-US" sz="1400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000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long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/>
                        <a:t>vol</a:t>
                      </a:r>
                      <a:r>
                        <a:rPr lang="en-US" sz="1400" dirty="0"/>
                        <a:t> //</a:t>
                      </a:r>
                      <a:r>
                        <a:rPr lang="en-US" sz="1400" dirty="0" err="1"/>
                        <a:t>거래량</a:t>
                      </a:r>
                      <a:endParaRPr lang="en-US" sz="1400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3" name="Shape 253"/>
          <p:cNvGraphicFramePr/>
          <p:nvPr>
            <p:extLst>
              <p:ext uri="{D42A27DB-BD31-4B8C-83A1-F6EECF244321}">
                <p14:modId xmlns:p14="http://schemas.microsoft.com/office/powerpoint/2010/main" val="2726049950"/>
              </p:ext>
            </p:extLst>
          </p:nvPr>
        </p:nvGraphicFramePr>
        <p:xfrm>
          <a:off x="4290250" y="1783559"/>
          <a:ext cx="3239125" cy="1525228"/>
        </p:xfrm>
        <a:graphic>
          <a:graphicData uri="http://schemas.openxmlformats.org/drawingml/2006/table">
            <a:tbl>
              <a:tblPr>
                <a:noFill/>
                <a:tableStyleId>{BD9475A3-D887-4236-AD5F-8C26708A7541}</a:tableStyleId>
              </a:tblPr>
              <a:tblGrid>
                <a:gridCol w="1618425"/>
                <a:gridCol w="1620700"/>
              </a:tblGrid>
              <a:tr h="3937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1800" b="1" dirty="0" err="1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기업</a:t>
                      </a:r>
                      <a:endParaRPr lang="en-US" sz="1800" b="1" dirty="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3000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dirty="0"/>
                        <a:t>long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/>
                        <a:t>num //종목번호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dirty="0"/>
                        <a:t>char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dirty="0"/>
                        <a:t>name //</a:t>
                      </a:r>
                      <a:r>
                        <a:rPr lang="en-US" dirty="0" err="1"/>
                        <a:t>종목명</a:t>
                      </a:r>
                      <a:endParaRPr lang="en-US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3000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dirty="0" err="1"/>
                        <a:t>StockData</a:t>
                      </a:r>
                      <a:endParaRPr lang="en-US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dirty="0"/>
                        <a:t>data //</a:t>
                      </a:r>
                      <a:r>
                        <a:rPr lang="en-US" dirty="0" err="1"/>
                        <a:t>주가데이터</a:t>
                      </a:r>
                      <a:endParaRPr lang="en-US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6255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시스템 모듈 상세 설계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412648"/>
              </p:ext>
            </p:extLst>
          </p:nvPr>
        </p:nvGraphicFramePr>
        <p:xfrm>
          <a:off x="750612" y="1461767"/>
          <a:ext cx="7668988" cy="1833834"/>
        </p:xfrm>
        <a:graphic>
          <a:graphicData uri="http://schemas.openxmlformats.org/drawingml/2006/table">
            <a:tbl>
              <a:tblPr/>
              <a:tblGrid>
                <a:gridCol w="956217"/>
                <a:gridCol w="6712771"/>
              </a:tblGrid>
              <a:tr h="265734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□ </a:t>
                      </a:r>
                      <a:r>
                        <a:rPr lang="en-US" sz="1000" i="1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MakeQuery()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974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형식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def MakeQuery(startdate, finishdate, minprice, max price, mineps, maxeps, minselling, maxseeling)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657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리턴값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string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형식의 쿼리문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974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설명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웹 클라이언트에서 받은 조건을 가지고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DB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에 쿼리문을 보내기 위해 쿼리문을 생성해주는 기능을 수행 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.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57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예시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2D629C"/>
                          </a:solidFill>
                          <a:effectLst/>
                          <a:latin typeface="함초롬바탕"/>
                          <a:ea typeface="함초롬바탕"/>
                        </a:rPr>
                        <a:t>MakeQuery</a:t>
                      </a:r>
                      <a:r>
                        <a:rPr lang="en-US" sz="1000" kern="0" spc="0" dirty="0">
                          <a:solidFill>
                            <a:srgbClr val="2D629C"/>
                          </a:solidFill>
                          <a:effectLst/>
                          <a:latin typeface="함초롬바탕"/>
                          <a:ea typeface="함초롬바탕"/>
                        </a:rPr>
                        <a:t>(160101, 160301, 10000, 20000, 1000, 2000, 500, 1000, 2000)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591937"/>
              </p:ext>
            </p:extLst>
          </p:nvPr>
        </p:nvGraphicFramePr>
        <p:xfrm>
          <a:off x="774362" y="4227108"/>
          <a:ext cx="7633361" cy="1449285"/>
        </p:xfrm>
        <a:graphic>
          <a:graphicData uri="http://schemas.openxmlformats.org/drawingml/2006/table">
            <a:tbl>
              <a:tblPr/>
              <a:tblGrid>
                <a:gridCol w="951775"/>
                <a:gridCol w="6681586"/>
              </a:tblGrid>
              <a:tr h="289857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□ </a:t>
                      </a:r>
                      <a:r>
                        <a:rPr lang="en-US" sz="1000" i="1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SendQuery()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985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형식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def SendQuery(query)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8985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리턴값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None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985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설명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string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형식의 쿼리문을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DB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에 전송하는 기능을 수행 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985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예시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2D629C"/>
                          </a:solidFill>
                          <a:effectLst/>
                          <a:latin typeface="함초롬바탕"/>
                          <a:ea typeface="함초롬바탕"/>
                        </a:rPr>
                        <a:t>SendQuery</a:t>
                      </a:r>
                      <a:r>
                        <a:rPr lang="en-US" sz="1000" kern="0" spc="0" dirty="0">
                          <a:solidFill>
                            <a:srgbClr val="2D629C"/>
                          </a:solidFill>
                          <a:effectLst/>
                          <a:latin typeface="함초롬바탕"/>
                          <a:ea typeface="함초롬바탕"/>
                        </a:rPr>
                        <a:t>(query)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5181600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차        례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x="1660525" y="722312"/>
            <a:ext cx="184149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Shape 54"/>
          <p:cNvSpPr/>
          <p:nvPr/>
        </p:nvSpPr>
        <p:spPr>
          <a:xfrm>
            <a:off x="2514600" y="1262062"/>
            <a:ext cx="4343400" cy="45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50000">
                <a:srgbClr val="DBEED1"/>
              </a:gs>
              <a:gs pos="100000">
                <a:schemeClr val="accent2"/>
              </a:gs>
            </a:gsLst>
            <a:lin ang="5400000" scaled="0"/>
          </a:gradFill>
          <a:ln w="127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2133600" y="1143000"/>
            <a:ext cx="685799" cy="685799"/>
          </a:xfrm>
          <a:prstGeom prst="diamond">
            <a:avLst/>
          </a:prstGeom>
          <a:solidFill>
            <a:schemeClr val="accent2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2968625" y="1308100"/>
            <a:ext cx="3556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00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rgbClr val="003300"/>
                </a:solidFill>
                <a:latin typeface="Arial"/>
                <a:ea typeface="Arial"/>
                <a:cs typeface="Arial"/>
                <a:sym typeface="Arial"/>
              </a:rPr>
              <a:t>종합 설계 개 요</a:t>
            </a:r>
          </a:p>
        </p:txBody>
      </p:sp>
      <p:sp>
        <p:nvSpPr>
          <p:cNvPr id="57" name="Shape 57"/>
          <p:cNvSpPr/>
          <p:nvPr/>
        </p:nvSpPr>
        <p:spPr>
          <a:xfrm>
            <a:off x="2514600" y="1766886"/>
            <a:ext cx="4343400" cy="45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/>
              </a:gs>
              <a:gs pos="50000">
                <a:srgbClr val="D2E7F9"/>
              </a:gs>
              <a:gs pos="100000">
                <a:schemeClr val="accent1"/>
              </a:gs>
            </a:gsLst>
            <a:lin ang="5400000" scaled="0"/>
          </a:gradFill>
          <a:ln w="127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58"/>
          <p:cNvSpPr/>
          <p:nvPr/>
        </p:nvSpPr>
        <p:spPr>
          <a:xfrm>
            <a:off x="2133600" y="1655761"/>
            <a:ext cx="685799" cy="685799"/>
          </a:xfrm>
          <a:prstGeom prst="diamond">
            <a:avLst/>
          </a:prstGeom>
          <a:solidFill>
            <a:schemeClr val="accent1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Shape 59"/>
          <p:cNvSpPr txBox="1"/>
          <p:nvPr/>
        </p:nvSpPr>
        <p:spPr>
          <a:xfrm>
            <a:off x="2968625" y="1812925"/>
            <a:ext cx="3556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관련 연구 및 사례</a:t>
            </a:r>
          </a:p>
        </p:txBody>
      </p:sp>
      <p:sp>
        <p:nvSpPr>
          <p:cNvPr id="60" name="Shape 60"/>
          <p:cNvSpPr/>
          <p:nvPr/>
        </p:nvSpPr>
        <p:spPr>
          <a:xfrm>
            <a:off x="2514600" y="2276475"/>
            <a:ext cx="4343400" cy="45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hlink"/>
              </a:gs>
              <a:gs pos="50000">
                <a:srgbClr val="F9E6D3"/>
              </a:gs>
              <a:gs pos="100000">
                <a:schemeClr val="hlink"/>
              </a:gs>
            </a:gsLst>
            <a:lin ang="5400000" scaled="0"/>
          </a:gradFill>
          <a:ln w="127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2133600" y="2208211"/>
            <a:ext cx="685799" cy="685799"/>
          </a:xfrm>
          <a:prstGeom prst="diamond">
            <a:avLst/>
          </a:prstGeom>
          <a:solidFill>
            <a:schemeClr val="hlink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Shape 62"/>
          <p:cNvSpPr txBox="1"/>
          <p:nvPr/>
        </p:nvSpPr>
        <p:spPr>
          <a:xfrm>
            <a:off x="2968625" y="2322511"/>
            <a:ext cx="3556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시스템 수행 시나리오</a:t>
            </a:r>
          </a:p>
        </p:txBody>
      </p:sp>
      <p:sp>
        <p:nvSpPr>
          <p:cNvPr id="63" name="Shape 63"/>
          <p:cNvSpPr/>
          <p:nvPr/>
        </p:nvSpPr>
        <p:spPr>
          <a:xfrm>
            <a:off x="2514600" y="2776536"/>
            <a:ext cx="4343400" cy="45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folHlink"/>
              </a:gs>
              <a:gs pos="50000">
                <a:srgbClr val="E7EDEE"/>
              </a:gs>
              <a:gs pos="100000">
                <a:schemeClr val="folHlink"/>
              </a:gs>
            </a:gsLst>
            <a:lin ang="5400000" scaled="0"/>
          </a:gradFill>
          <a:ln w="127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2133600" y="2659061"/>
            <a:ext cx="685799" cy="685799"/>
          </a:xfrm>
          <a:prstGeom prst="diamond">
            <a:avLst/>
          </a:prstGeom>
          <a:solidFill>
            <a:schemeClr val="folHlink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2968625" y="2822575"/>
            <a:ext cx="3556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시스템 구성도</a:t>
            </a:r>
          </a:p>
        </p:txBody>
      </p:sp>
      <p:sp>
        <p:nvSpPr>
          <p:cNvPr id="66" name="Shape 66"/>
          <p:cNvSpPr/>
          <p:nvPr/>
        </p:nvSpPr>
        <p:spPr>
          <a:xfrm>
            <a:off x="2514600" y="3278187"/>
            <a:ext cx="4343400" cy="45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9C215"/>
              </a:gs>
              <a:gs pos="50000">
                <a:srgbClr val="F7F2CD"/>
              </a:gs>
              <a:gs pos="100000">
                <a:srgbClr val="D9C215"/>
              </a:gs>
            </a:gsLst>
            <a:lin ang="5400000" scaled="0"/>
          </a:gradFill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133600" y="3159125"/>
            <a:ext cx="685799" cy="685799"/>
          </a:xfrm>
          <a:prstGeom prst="diamond">
            <a:avLst/>
          </a:prstGeom>
          <a:solidFill>
            <a:srgbClr val="D9C215"/>
          </a:solidFill>
          <a:ln w="254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Shape 68"/>
          <p:cNvSpPr txBox="1"/>
          <p:nvPr/>
        </p:nvSpPr>
        <p:spPr>
          <a:xfrm>
            <a:off x="2987675" y="3333750"/>
            <a:ext cx="3529012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시스템 모듈 상세 설계</a:t>
            </a:r>
          </a:p>
        </p:txBody>
      </p:sp>
      <p:sp>
        <p:nvSpPr>
          <p:cNvPr id="69" name="Shape 69"/>
          <p:cNvSpPr/>
          <p:nvPr/>
        </p:nvSpPr>
        <p:spPr>
          <a:xfrm>
            <a:off x="2514600" y="3775075"/>
            <a:ext cx="4343400" cy="45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50000">
                <a:srgbClr val="DBEED1"/>
              </a:gs>
              <a:gs pos="100000">
                <a:schemeClr val="accent2"/>
              </a:gs>
            </a:gsLst>
            <a:lin ang="5400000" scaled="0"/>
          </a:gradFill>
          <a:ln w="127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70"/>
          <p:cNvSpPr/>
          <p:nvPr/>
        </p:nvSpPr>
        <p:spPr>
          <a:xfrm>
            <a:off x="2133600" y="3656012"/>
            <a:ext cx="685799" cy="685799"/>
          </a:xfrm>
          <a:prstGeom prst="diamond">
            <a:avLst/>
          </a:prstGeom>
          <a:solidFill>
            <a:schemeClr val="accent2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hape 71"/>
          <p:cNvSpPr txBox="1"/>
          <p:nvPr/>
        </p:nvSpPr>
        <p:spPr>
          <a:xfrm>
            <a:off x="2968625" y="3821112"/>
            <a:ext cx="3556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00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rgbClr val="003300"/>
                </a:solidFill>
                <a:latin typeface="Arial"/>
                <a:ea typeface="Arial"/>
                <a:cs typeface="Arial"/>
                <a:sym typeface="Arial"/>
              </a:rPr>
              <a:t>개발 환경 및 개발 방법</a:t>
            </a:r>
          </a:p>
        </p:txBody>
      </p:sp>
      <p:sp>
        <p:nvSpPr>
          <p:cNvPr id="72" name="Shape 72"/>
          <p:cNvSpPr/>
          <p:nvPr/>
        </p:nvSpPr>
        <p:spPr>
          <a:xfrm>
            <a:off x="2514600" y="4281487"/>
            <a:ext cx="4343400" cy="45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/>
              </a:gs>
              <a:gs pos="50000">
                <a:srgbClr val="D2E7F9"/>
              </a:gs>
              <a:gs pos="100000">
                <a:schemeClr val="accent1"/>
              </a:gs>
            </a:gsLst>
            <a:lin ang="5400000" scaled="0"/>
          </a:gradFill>
          <a:ln w="127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2133600" y="4168775"/>
            <a:ext cx="685799" cy="685799"/>
          </a:xfrm>
          <a:prstGeom prst="diamond">
            <a:avLst/>
          </a:prstGeom>
          <a:solidFill>
            <a:schemeClr val="accent1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Shape 74"/>
          <p:cNvSpPr txBox="1"/>
          <p:nvPr/>
        </p:nvSpPr>
        <p:spPr>
          <a:xfrm>
            <a:off x="2968625" y="4327525"/>
            <a:ext cx="3556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Shape 75"/>
          <p:cNvSpPr/>
          <p:nvPr/>
        </p:nvSpPr>
        <p:spPr>
          <a:xfrm>
            <a:off x="2514600" y="4789487"/>
            <a:ext cx="4343400" cy="45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hlink"/>
              </a:gs>
              <a:gs pos="50000">
                <a:srgbClr val="F9E6D3"/>
              </a:gs>
              <a:gs pos="100000">
                <a:schemeClr val="hlink"/>
              </a:gs>
            </a:gsLst>
            <a:lin ang="5400000" scaled="0"/>
          </a:gradFill>
          <a:ln w="127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2133600" y="4722812"/>
            <a:ext cx="685799" cy="685799"/>
          </a:xfrm>
          <a:prstGeom prst="diamond">
            <a:avLst/>
          </a:prstGeom>
          <a:solidFill>
            <a:schemeClr val="hlink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 txBox="1"/>
          <p:nvPr/>
        </p:nvSpPr>
        <p:spPr>
          <a:xfrm>
            <a:off x="2968625" y="4835525"/>
            <a:ext cx="3556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업무 분담</a:t>
            </a:r>
          </a:p>
        </p:txBody>
      </p:sp>
      <p:sp>
        <p:nvSpPr>
          <p:cNvPr id="78" name="Shape 78"/>
          <p:cNvSpPr/>
          <p:nvPr/>
        </p:nvSpPr>
        <p:spPr>
          <a:xfrm>
            <a:off x="2514600" y="5289550"/>
            <a:ext cx="4343400" cy="45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folHlink"/>
              </a:gs>
              <a:gs pos="50000">
                <a:srgbClr val="E7EDEE"/>
              </a:gs>
              <a:gs pos="100000">
                <a:schemeClr val="folHlink"/>
              </a:gs>
            </a:gsLst>
            <a:lin ang="5400000" scaled="0"/>
          </a:gradFill>
          <a:ln w="127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2133600" y="5172075"/>
            <a:ext cx="685799" cy="685799"/>
          </a:xfrm>
          <a:prstGeom prst="diamond">
            <a:avLst/>
          </a:prstGeom>
          <a:solidFill>
            <a:schemeClr val="folHlink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 txBox="1"/>
          <p:nvPr/>
        </p:nvSpPr>
        <p:spPr>
          <a:xfrm>
            <a:off x="2968625" y="5335587"/>
            <a:ext cx="3556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종합 설계 수행 일정</a:t>
            </a:r>
          </a:p>
        </p:txBody>
      </p:sp>
      <p:sp>
        <p:nvSpPr>
          <p:cNvPr id="81" name="Shape 81"/>
          <p:cNvSpPr/>
          <p:nvPr/>
        </p:nvSpPr>
        <p:spPr>
          <a:xfrm>
            <a:off x="2514600" y="5791200"/>
            <a:ext cx="4343400" cy="45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9C215"/>
              </a:gs>
              <a:gs pos="50000">
                <a:srgbClr val="F7F2CD"/>
              </a:gs>
              <a:gs pos="100000">
                <a:srgbClr val="D9C215"/>
              </a:gs>
            </a:gsLst>
            <a:lin ang="5400000" scaled="0"/>
          </a:gradFill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/>
          <p:nvPr/>
        </p:nvSpPr>
        <p:spPr>
          <a:xfrm>
            <a:off x="2133600" y="5672137"/>
            <a:ext cx="685799" cy="685799"/>
          </a:xfrm>
          <a:prstGeom prst="diamond">
            <a:avLst/>
          </a:prstGeom>
          <a:solidFill>
            <a:srgbClr val="D9C215"/>
          </a:solidFill>
          <a:ln w="254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2987675" y="5846762"/>
            <a:ext cx="3529012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필요기술 및 참고문헌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2971800" y="4324350"/>
            <a:ext cx="3556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데모 환경 설계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시스템 모듈 상세 설계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275836"/>
              </p:ext>
            </p:extLst>
          </p:nvPr>
        </p:nvGraphicFramePr>
        <p:xfrm>
          <a:off x="726867" y="1417435"/>
          <a:ext cx="7847117" cy="1628335"/>
        </p:xfrm>
        <a:graphic>
          <a:graphicData uri="http://schemas.openxmlformats.org/drawingml/2006/table">
            <a:tbl>
              <a:tblPr/>
              <a:tblGrid>
                <a:gridCol w="978427"/>
                <a:gridCol w="6868690"/>
              </a:tblGrid>
              <a:tr h="272295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□ </a:t>
                      </a:r>
                      <a:r>
                        <a:rPr lang="en-US" sz="1000" i="1" kern="0" spc="0" dirty="0" err="1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LoginDatabase</a:t>
                      </a:r>
                      <a:r>
                        <a:rPr lang="en-US" sz="1000" i="1" kern="0" spc="0" dirty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()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22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형식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def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LoginDatabase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22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리턴값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tuple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형식의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DB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로그인 정보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97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설명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DB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에 로그인하기 위한 정보들을 리턴해주는 기능을 수행한다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.(git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에 개인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DB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의 정보를 노출시키지 않기 위해 만든 함수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22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예시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2D629C"/>
                          </a:solidFill>
                          <a:effectLst/>
                          <a:latin typeface="함초롬바탕"/>
                          <a:ea typeface="함초롬바탕"/>
                        </a:rPr>
                        <a:t>LoginDatabase</a:t>
                      </a:r>
                      <a:r>
                        <a:rPr lang="en-US" sz="1000" kern="0" spc="0" dirty="0">
                          <a:solidFill>
                            <a:srgbClr val="2D629C"/>
                          </a:solidFill>
                          <a:effectLst/>
                          <a:latin typeface="함초롬바탕"/>
                          <a:ea typeface="함초롬바탕"/>
                        </a:rPr>
                        <a:t>()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461001"/>
              </p:ext>
            </p:extLst>
          </p:nvPr>
        </p:nvGraphicFramePr>
        <p:xfrm>
          <a:off x="738742" y="3519367"/>
          <a:ext cx="7847117" cy="1628335"/>
        </p:xfrm>
        <a:graphic>
          <a:graphicData uri="http://schemas.openxmlformats.org/drawingml/2006/table">
            <a:tbl>
              <a:tblPr/>
              <a:tblGrid>
                <a:gridCol w="978427"/>
                <a:gridCol w="6868690"/>
              </a:tblGrid>
              <a:tr h="272295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□ </a:t>
                      </a:r>
                      <a:r>
                        <a:rPr lang="en-US" sz="1000" i="1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LoginApi()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22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형식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def LoginApi()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22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리턴값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tuple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형식의 증권사로그인 정보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97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설명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증권사에 로그인하기 위한 정보들을 리턴해주는 기능을 수행한다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.(git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에 개인정보를 노출시키지 않기 위해 만든 함수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22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예시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2D629C"/>
                          </a:solidFill>
                          <a:effectLst/>
                          <a:latin typeface="함초롬바탕"/>
                          <a:ea typeface="함초롬바탕"/>
                        </a:rPr>
                        <a:t>LoginApi</a:t>
                      </a:r>
                      <a:r>
                        <a:rPr lang="en-US" sz="1000" kern="0" spc="0" dirty="0">
                          <a:solidFill>
                            <a:srgbClr val="2D629C"/>
                          </a:solidFill>
                          <a:effectLst/>
                          <a:latin typeface="함초롬바탕"/>
                          <a:ea typeface="함초롬바탕"/>
                        </a:rPr>
                        <a:t>()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119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시스템 모듈 상세 설계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542146"/>
              </p:ext>
            </p:extLst>
          </p:nvPr>
        </p:nvGraphicFramePr>
        <p:xfrm>
          <a:off x="726868" y="1453061"/>
          <a:ext cx="7847117" cy="1635829"/>
        </p:xfrm>
        <a:graphic>
          <a:graphicData uri="http://schemas.openxmlformats.org/drawingml/2006/table">
            <a:tbl>
              <a:tblPr/>
              <a:tblGrid>
                <a:gridCol w="978427"/>
                <a:gridCol w="6868690"/>
              </a:tblGrid>
              <a:tr h="276299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□ </a:t>
                      </a:r>
                      <a:r>
                        <a:rPr lang="en-US" sz="1000" i="1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DbtoDataframe()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형식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def DbtoDataframe()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리턴값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DataFrame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형식의 주식데이터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172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설명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쿼리문 결과로 받은 정보를 이용하기쉽게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DataFrame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형식으로 변형해주는 기능을 수행한다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예시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2D629C"/>
                          </a:solidFill>
                          <a:effectLst/>
                          <a:latin typeface="함초롬바탕"/>
                          <a:ea typeface="함초롬바탕"/>
                        </a:rPr>
                        <a:t>DbtoDataframe</a:t>
                      </a:r>
                      <a:r>
                        <a:rPr lang="en-US" sz="1000" kern="0" spc="0" dirty="0">
                          <a:solidFill>
                            <a:srgbClr val="2D629C"/>
                          </a:solidFill>
                          <a:effectLst/>
                          <a:latin typeface="함초롬바탕"/>
                          <a:ea typeface="함초롬바탕"/>
                        </a:rPr>
                        <a:t>(row)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198052"/>
              </p:ext>
            </p:extLst>
          </p:nvPr>
        </p:nvGraphicFramePr>
        <p:xfrm>
          <a:off x="726868" y="3634954"/>
          <a:ext cx="7847117" cy="1876744"/>
        </p:xfrm>
        <a:graphic>
          <a:graphicData uri="http://schemas.openxmlformats.org/drawingml/2006/table">
            <a:tbl>
              <a:tblPr/>
              <a:tblGrid>
                <a:gridCol w="978427"/>
                <a:gridCol w="6868690"/>
              </a:tblGrid>
              <a:tr h="276299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□ </a:t>
                      </a:r>
                      <a:r>
                        <a:rPr lang="en-US" sz="1000" i="1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DeterPattern()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형식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def DeterPattern(data)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리턴값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쌍바닥형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:1,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역삼각형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:2...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각 패턴에 해당하는 정수값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81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설명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주가데이터의 일일 가격을 선정한 기간만큼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list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형식으로 입력을 하여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pip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로 변곡점을 찾아 차트 패턴을 분석한뒤 해당패턴에 맞는 정수값을 리턴해주는 기능을 수행한다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예시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2D629C"/>
                          </a:solidFill>
                          <a:effectLst/>
                          <a:latin typeface="함초롬바탕"/>
                          <a:ea typeface="함초롬바탕"/>
                        </a:rPr>
                        <a:t>DeterPattern</a:t>
                      </a:r>
                      <a:r>
                        <a:rPr lang="en-US" sz="1000" kern="0" spc="0" dirty="0">
                          <a:solidFill>
                            <a:srgbClr val="2D629C"/>
                          </a:solidFill>
                          <a:effectLst/>
                          <a:latin typeface="함초롬바탕"/>
                          <a:ea typeface="함초롬바탕"/>
                        </a:rPr>
                        <a:t>(data)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317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시스템 모듈 상세 설계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333394"/>
              </p:ext>
            </p:extLst>
          </p:nvPr>
        </p:nvGraphicFramePr>
        <p:xfrm>
          <a:off x="726868" y="1453061"/>
          <a:ext cx="7847117" cy="1629119"/>
        </p:xfrm>
        <a:graphic>
          <a:graphicData uri="http://schemas.openxmlformats.org/drawingml/2006/table">
            <a:tbl>
              <a:tblPr/>
              <a:tblGrid>
                <a:gridCol w="978427"/>
                <a:gridCol w="6868690"/>
              </a:tblGrid>
              <a:tr h="276299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□ </a:t>
                      </a:r>
                      <a:r>
                        <a:rPr lang="en-US" sz="1000" i="1" kern="0" spc="0" dirty="0" err="1" smtClean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FindBestVar</a:t>
                      </a:r>
                      <a:r>
                        <a:rPr lang="en-US" sz="1000" i="1" kern="0" spc="0" dirty="0" smtClean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()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형식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def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FindBestVar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(count,</a:t>
                      </a:r>
                      <a:r>
                        <a:rPr 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rate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리턴값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선정된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변수명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172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설명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매개변수로 변수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갯수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, LR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비율을 입력하여 모든 변수를 매개변수로 입력 받은 개수만큼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LR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하여 정확도 높은 변수를 찾음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예시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 smtClean="0">
                          <a:solidFill>
                            <a:srgbClr val="2D629C"/>
                          </a:solidFill>
                          <a:effectLst/>
                          <a:latin typeface="함초롬바탕"/>
                          <a:ea typeface="함초롬바탕"/>
                        </a:rPr>
                        <a:t>FindBestVar</a:t>
                      </a:r>
                      <a:r>
                        <a:rPr lang="en-US" sz="1000" kern="0" spc="0" dirty="0" smtClean="0">
                          <a:solidFill>
                            <a:srgbClr val="2D629C"/>
                          </a:solidFill>
                          <a:effectLst/>
                          <a:latin typeface="함초롬바탕"/>
                          <a:ea typeface="함초롬바탕"/>
                        </a:rPr>
                        <a:t>(2, 0.6)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803272"/>
              </p:ext>
            </p:extLst>
          </p:nvPr>
        </p:nvGraphicFramePr>
        <p:xfrm>
          <a:off x="726868" y="3634954"/>
          <a:ext cx="7847117" cy="1870034"/>
        </p:xfrm>
        <a:graphic>
          <a:graphicData uri="http://schemas.openxmlformats.org/drawingml/2006/table">
            <a:tbl>
              <a:tblPr/>
              <a:tblGrid>
                <a:gridCol w="978427"/>
                <a:gridCol w="6868690"/>
              </a:tblGrid>
              <a:tr h="276299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□ </a:t>
                      </a: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DoLR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(</a:t>
                      </a:r>
                      <a:r>
                        <a:rPr lang="en-US" sz="1000" i="1" kern="0" spc="0" dirty="0" smtClean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형식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def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DoLR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(data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리턴값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NULL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81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설명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엑셀데이터를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입력맏아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LR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을 수행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예시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 smtClean="0">
                          <a:solidFill>
                            <a:srgbClr val="2D629C"/>
                          </a:solidFill>
                          <a:effectLst/>
                          <a:latin typeface="함초롬바탕"/>
                          <a:ea typeface="함초롬바탕"/>
                        </a:rPr>
                        <a:t>DoLR</a:t>
                      </a:r>
                      <a:r>
                        <a:rPr lang="en-US" sz="1000" kern="0" spc="0" dirty="0" smtClean="0">
                          <a:solidFill>
                            <a:srgbClr val="2D629C"/>
                          </a:solidFill>
                          <a:effectLst/>
                          <a:latin typeface="함초롬바탕"/>
                          <a:ea typeface="함초롬바탕"/>
                        </a:rPr>
                        <a:t>(Bank.xls)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85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시스템 모듈 상세 설계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498199"/>
              </p:ext>
            </p:extLst>
          </p:nvPr>
        </p:nvGraphicFramePr>
        <p:xfrm>
          <a:off x="726868" y="1453061"/>
          <a:ext cx="7847117" cy="1632474"/>
        </p:xfrm>
        <a:graphic>
          <a:graphicData uri="http://schemas.openxmlformats.org/drawingml/2006/table">
            <a:tbl>
              <a:tblPr/>
              <a:tblGrid>
                <a:gridCol w="978427"/>
                <a:gridCol w="6868690"/>
              </a:tblGrid>
              <a:tr h="276299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□ </a:t>
                      </a: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DoTest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(</a:t>
                      </a:r>
                      <a:r>
                        <a:rPr lang="en-US" sz="1000" i="1" kern="0" spc="0" dirty="0" smtClean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형식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def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DoTest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(data)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리턴값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학습된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머신러닝기의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정확성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172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설명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학습에 이용되지 않은 테스트데이터를 이용하여 정확도 테스트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예시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 smtClean="0">
                          <a:solidFill>
                            <a:srgbClr val="2D629C"/>
                          </a:solidFill>
                          <a:effectLst/>
                          <a:latin typeface="함초롬바탕"/>
                          <a:ea typeface="함초롬바탕"/>
                        </a:rPr>
                        <a:t>DoTest</a:t>
                      </a:r>
                      <a:r>
                        <a:rPr lang="en-US" sz="1000" kern="0" spc="0" dirty="0" smtClean="0">
                          <a:solidFill>
                            <a:srgbClr val="2D629C"/>
                          </a:solidFill>
                          <a:effectLst/>
                          <a:latin typeface="함초롬바탕"/>
                          <a:ea typeface="함초롬바탕"/>
                        </a:rPr>
                        <a:t>(Test.xls)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695636"/>
              </p:ext>
            </p:extLst>
          </p:nvPr>
        </p:nvGraphicFramePr>
        <p:xfrm>
          <a:off x="726868" y="3634954"/>
          <a:ext cx="7847117" cy="1870034"/>
        </p:xfrm>
        <a:graphic>
          <a:graphicData uri="http://schemas.openxmlformats.org/drawingml/2006/table">
            <a:tbl>
              <a:tblPr/>
              <a:tblGrid>
                <a:gridCol w="978427"/>
                <a:gridCol w="6868690"/>
              </a:tblGrid>
              <a:tr h="276299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□ </a:t>
                      </a: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BankruptcyOrNot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(</a:t>
                      </a:r>
                      <a:r>
                        <a:rPr lang="en-US" sz="1000" i="1" kern="0" spc="0" dirty="0" smtClean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형식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def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BankruptcyOrNot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(data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리턴값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 or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0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81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설명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학습된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머신러닝기에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사용자가 원하는 기업의 재무제표를 입력하면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상장폐지될지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안될지 예측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예시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BankrupcyOrNot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(data)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738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00600000101010101" pitchFamily="2" charset="-127"/>
                <a:ea typeface="HY견고딕" panose="02000600000101010101" pitchFamily="2" charset="-127"/>
              </a:rPr>
              <a:t>개발 </a:t>
            </a:r>
            <a:r>
              <a:rPr lang="ko-KR" altLang="en-US" dirty="0" smtClean="0">
                <a:latin typeface="HY견고딕" panose="02000600000101010101" pitchFamily="2" charset="-127"/>
                <a:ea typeface="HY견고딕" panose="02000600000101010101" pitchFamily="2" charset="-127"/>
              </a:rPr>
              <a:t>환경</a:t>
            </a:r>
            <a:endParaRPr lang="ko-KR" altLang="en-US" dirty="0" smtClean="0"/>
          </a:p>
        </p:txBody>
      </p:sp>
      <p:sp>
        <p:nvSpPr>
          <p:cNvPr id="15363" name="내용 개체 틀 2"/>
          <p:cNvSpPr>
            <a:spLocks noGrp="1"/>
          </p:cNvSpPr>
          <p:nvPr>
            <p:ph idx="1"/>
          </p:nvPr>
        </p:nvSpPr>
        <p:spPr>
          <a:xfrm>
            <a:off x="500063" y="1428750"/>
            <a:ext cx="8229600" cy="47164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개발환경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OS : Windows &amp; Ubuntu</a:t>
            </a:r>
            <a:r>
              <a:rPr lang="ko-KR" altLang="en-US" dirty="0" smtClean="0"/>
              <a:t> </a:t>
            </a:r>
            <a:r>
              <a:rPr lang="en-US" altLang="ko-KR" dirty="0" smtClean="0"/>
              <a:t>14.04 LTS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DB : MySQL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개발언어 </a:t>
            </a:r>
            <a:r>
              <a:rPr lang="en-US" altLang="ko-KR" dirty="0" smtClean="0"/>
              <a:t>: Python, Html, PHP, JavaScript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개발 툴</a:t>
            </a:r>
            <a:r>
              <a:rPr lang="en-US" altLang="ko-KR" dirty="0" smtClean="0"/>
              <a:t>: PyCharm, AWS</a:t>
            </a:r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5364" name="슬라이드 번호 개체 틀 6"/>
          <p:cNvSpPr>
            <a:spLocks noGrp="1"/>
          </p:cNvSpPr>
          <p:nvPr>
            <p:ph type="sldNum" sz="quarter" idx="4294967295"/>
          </p:nvPr>
        </p:nvSpPr>
        <p:spPr>
          <a:xfrm>
            <a:off x="6804025" y="260350"/>
            <a:ext cx="2133600" cy="244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3CB600F-A873-4174-9343-9EB08A037491}" type="slidenum">
              <a:rPr lang="ko-KR" altLang="en-US" sz="1400" b="0" smtClean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ko-KR" sz="1400" b="0" smtClean="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129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개발 환경 (2)</a:t>
            </a:r>
          </a:p>
        </p:txBody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500062" y="1428750"/>
            <a:ext cx="8229600" cy="47164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졸업작품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GitHub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주소</a:t>
            </a:r>
            <a:endParaRPr lang="en-US" sz="24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/>
            <a:r>
              <a:rPr lang="en-US" altLang="ko-KR" dirty="0">
                <a:solidFill>
                  <a:srgbClr val="0000FF"/>
                </a:solidFill>
                <a:hlinkClick r:id="rId3"/>
              </a:rPr>
              <a:t>https://github.com/pj9039/FinalProject.git</a:t>
            </a:r>
            <a:endParaRPr lang="en-US" altLang="ko-KR" dirty="0">
              <a:solidFill>
                <a:srgbClr val="0000FF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ans Symbols"/>
              <a:buNone/>
            </a:pPr>
            <a:endParaRPr sz="24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팀원별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GitHub ID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➢"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팀장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-KR" altLang="en-US" i="1" dirty="0" smtClean="0"/>
              <a:t>김민</a:t>
            </a:r>
            <a:r>
              <a:rPr lang="ko-KR" altLang="en-US" i="1" dirty="0"/>
              <a:t>식</a:t>
            </a:r>
            <a:endParaRPr lang="en-US" sz="20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✓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ID: </a:t>
            </a:r>
            <a:r>
              <a:rPr lang="en-US" sz="1800" b="0" i="1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pj9039</a:t>
            </a:r>
            <a:endParaRPr lang="en-US" sz="18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➢"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팀원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-KR" altLang="en-US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김동현</a:t>
            </a:r>
            <a:endParaRPr lang="en-US" sz="20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✓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ID: </a:t>
            </a:r>
            <a:r>
              <a:rPr lang="en-US" sz="1800" b="0" i="1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blood72</a:t>
            </a:r>
            <a:endParaRPr lang="en-US" sz="18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➢"/>
            </a:pPr>
            <a:r>
              <a:rPr lang="en-US" sz="20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팀원</a:t>
            </a:r>
            <a:r>
              <a:rPr lang="en-US" sz="20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-KR" altLang="en-US" i="1" dirty="0" smtClean="0"/>
              <a:t>박유</a:t>
            </a:r>
            <a:r>
              <a:rPr lang="ko-KR" altLang="en-US" i="1" dirty="0"/>
              <a:t>선</a:t>
            </a:r>
            <a:endParaRPr lang="en-US" sz="20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✓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ID: 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dbqhd345</a:t>
            </a:r>
            <a:endParaRPr lang="en-US" sz="18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3407165" y="3261177"/>
            <a:ext cx="8229600" cy="719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✓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altLang="ko-KR" dirty="0" smtClean="0">
              <a:solidFill>
                <a:srgbClr val="0000FF"/>
              </a:solidFill>
            </a:endParaRPr>
          </a:p>
          <a:p>
            <a:endParaRPr lang="ko-KR" altLang="en-US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anose="02000600000101010101" pitchFamily="2" charset="-127"/>
                <a:ea typeface="HY견고딕" panose="02000600000101010101" pitchFamily="2" charset="-127"/>
              </a:rPr>
              <a:t>개발 방법</a:t>
            </a:r>
            <a:endParaRPr lang="ko-KR" altLang="en-US" dirty="0" smtClean="0"/>
          </a:p>
        </p:txBody>
      </p:sp>
      <p:sp>
        <p:nvSpPr>
          <p:cNvPr id="15363" name="내용 개체 틀 2"/>
          <p:cNvSpPr>
            <a:spLocks noGrp="1"/>
          </p:cNvSpPr>
          <p:nvPr>
            <p:ph idx="1"/>
          </p:nvPr>
        </p:nvSpPr>
        <p:spPr>
          <a:xfrm>
            <a:off x="500063" y="980728"/>
            <a:ext cx="8229600" cy="53285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개발방법</a:t>
            </a:r>
            <a:endParaRPr lang="en-US" altLang="ko-KR" dirty="0" smtClean="0"/>
          </a:p>
          <a:p>
            <a:pPr marL="457200" indent="-457200">
              <a:buFont typeface="Wingdings" pitchFamily="2" charset="2"/>
              <a:buAutoNum type="arabicPeriod"/>
              <a:defRPr/>
            </a:pPr>
            <a:r>
              <a:rPr lang="ko-KR" altLang="en-US" sz="1800" dirty="0" smtClean="0"/>
              <a:t>클라이언트</a:t>
            </a:r>
            <a:endParaRPr lang="en-US" altLang="ko-KR" sz="1800" dirty="0"/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/>
              <a:t>AWS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EC2</a:t>
            </a:r>
            <a:r>
              <a:rPr lang="ko-KR" altLang="en-US" sz="1600" dirty="0" smtClean="0"/>
              <a:t>를 이용한 웹 서버 구</a:t>
            </a:r>
            <a:r>
              <a:rPr lang="ko-KR" altLang="en-US" sz="1600" dirty="0"/>
              <a:t>현</a:t>
            </a:r>
            <a:r>
              <a:rPr lang="ko-KR" altLang="en-US" sz="1600" dirty="0" smtClean="0"/>
              <a:t> </a:t>
            </a:r>
            <a:endParaRPr lang="ko-KR" altLang="en-US" sz="1600" dirty="0"/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/>
              <a:t>HTML, PHP, JavaScript</a:t>
            </a:r>
            <a:r>
              <a:rPr lang="ko-KR" altLang="en-US" sz="1600" dirty="0" smtClean="0"/>
              <a:t>를 이용하여 웹 구현</a:t>
            </a:r>
            <a:endParaRPr lang="ko-KR" altLang="en-US" sz="1600" dirty="0"/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/>
              <a:t>MYSQL</a:t>
            </a:r>
            <a:r>
              <a:rPr lang="ko-KR" altLang="en-US" sz="1600" dirty="0" smtClean="0"/>
              <a:t>를 이용한 사용자 입력데이터 저장</a:t>
            </a:r>
            <a:endParaRPr lang="ko-KR" altLang="en-US" sz="1600" dirty="0"/>
          </a:p>
          <a:p>
            <a:pPr marL="457200" indent="-457200">
              <a:buFont typeface="Wingdings" pitchFamily="2" charset="2"/>
              <a:buAutoNum type="arabicPeriod"/>
              <a:defRPr/>
            </a:pPr>
            <a:r>
              <a:rPr lang="ko-KR" altLang="en-US" sz="1800" dirty="0" smtClean="0"/>
              <a:t>데이터 분류기</a:t>
            </a:r>
            <a:endParaRPr lang="en-US" altLang="ko-KR" dirty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/>
              <a:t>웹에서 입력한 패턴과 일치하는 종목을 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에서 찾기</a:t>
            </a:r>
            <a:endParaRPr lang="en-US" altLang="ko-KR" sz="1600" dirty="0" smtClean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/>
              <a:t>필터와 기타 지표가 일치하는 종목 추천</a:t>
            </a:r>
            <a:endParaRPr lang="en-US" altLang="ko-KR" sz="1600" dirty="0" smtClean="0"/>
          </a:p>
          <a:p>
            <a:pPr marL="457200" indent="-457200">
              <a:buFont typeface="Wingdings" pitchFamily="2" charset="2"/>
              <a:buAutoNum type="arabicPeriod"/>
              <a:defRPr/>
            </a:pPr>
            <a:r>
              <a:rPr lang="ko-KR" altLang="en-US" sz="1800" dirty="0" smtClean="0"/>
              <a:t>데이터 </a:t>
            </a:r>
            <a:r>
              <a:rPr lang="ko-KR" altLang="en-US" sz="1800" dirty="0" err="1" smtClean="0"/>
              <a:t>수집기</a:t>
            </a:r>
            <a:endParaRPr lang="en-US" altLang="ko-KR" sz="1600" dirty="0" smtClean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/>
              <a:t>매일 자정 </a:t>
            </a:r>
            <a:r>
              <a:rPr lang="en-US" altLang="ko-KR" sz="1600" dirty="0" smtClean="0"/>
              <a:t>Python</a:t>
            </a:r>
            <a:r>
              <a:rPr lang="ko-KR" altLang="en-US" sz="1600" dirty="0" smtClean="0"/>
              <a:t> 스크립트를 돌려 증권사 </a:t>
            </a:r>
            <a:r>
              <a:rPr lang="en-US" altLang="ko-KR" sz="1600" dirty="0" smtClean="0"/>
              <a:t>API</a:t>
            </a:r>
            <a:r>
              <a:rPr lang="ko-KR" altLang="en-US" sz="1600" dirty="0" smtClean="0"/>
              <a:t>를 이용</a:t>
            </a:r>
            <a:r>
              <a:rPr lang="ko-KR" altLang="en-US" sz="1600" dirty="0"/>
              <a:t>한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주가 정보 수집</a:t>
            </a:r>
            <a:endParaRPr lang="en-US" altLang="ko-KR" sz="1600" dirty="0" smtClean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/>
              <a:t>매일 자정 </a:t>
            </a:r>
            <a:r>
              <a:rPr lang="en-US" altLang="ko-KR" sz="1600" dirty="0" smtClean="0"/>
              <a:t>Python </a:t>
            </a:r>
            <a:r>
              <a:rPr lang="ko-KR" altLang="en-US" sz="1600" dirty="0" smtClean="0"/>
              <a:t>스크립트를 돌려 증권사 홈페이지에서 재무제표 수집</a:t>
            </a:r>
            <a:endParaRPr lang="en-US" altLang="ko-KR" sz="1600" dirty="0" smtClean="0"/>
          </a:p>
          <a:p>
            <a:pPr marL="457200" indent="-457200">
              <a:buFont typeface="Wingdings" pitchFamily="2" charset="2"/>
              <a:buAutoNum type="arabicPeriod"/>
              <a:defRPr/>
            </a:pPr>
            <a:r>
              <a:rPr lang="ko-KR" altLang="en-US" sz="1800" dirty="0" smtClean="0"/>
              <a:t>상장폐지 </a:t>
            </a:r>
            <a:r>
              <a:rPr lang="ko-KR" altLang="en-US" sz="1800" dirty="0" err="1" smtClean="0"/>
              <a:t>예측기</a:t>
            </a:r>
            <a:endParaRPr lang="en-US" altLang="ko-KR" sz="1600" dirty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/>
              <a:t>이미 </a:t>
            </a:r>
            <a:r>
              <a:rPr lang="ko-KR" altLang="en-US" sz="1600" dirty="0" err="1" smtClean="0"/>
              <a:t>상장폐지된</a:t>
            </a:r>
            <a:r>
              <a:rPr lang="ko-KR" altLang="en-US" sz="1600" dirty="0" smtClean="0"/>
              <a:t> 종목들의 재무제표를 정제해 변수선별</a:t>
            </a:r>
            <a:endParaRPr lang="en-US" altLang="ko-KR" sz="1600" dirty="0" smtClean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 smtClean="0"/>
              <a:t>상장폐지된</a:t>
            </a:r>
            <a:r>
              <a:rPr lang="ko-KR" altLang="en-US" sz="1600" dirty="0" smtClean="0"/>
              <a:t> 종목들의 재무제표를 이용해 </a:t>
            </a:r>
            <a:r>
              <a:rPr lang="ko-KR" altLang="en-US" sz="1600" dirty="0" err="1" smtClean="0"/>
              <a:t>머신러닝교육</a:t>
            </a:r>
            <a:endParaRPr lang="en-US" altLang="ko-KR" sz="1600" dirty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endParaRPr lang="en-US" altLang="ko-KR" sz="1600" dirty="0"/>
          </a:p>
          <a:p>
            <a:pPr marL="0" indent="0">
              <a:buNone/>
              <a:defRPr/>
            </a:pPr>
            <a:endParaRPr lang="en-US" altLang="ko-KR" dirty="0" smtClean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5364" name="슬라이드 번호 개체 틀 6"/>
          <p:cNvSpPr>
            <a:spLocks noGrp="1"/>
          </p:cNvSpPr>
          <p:nvPr>
            <p:ph type="sldNum" sz="quarter" idx="4294967295"/>
          </p:nvPr>
        </p:nvSpPr>
        <p:spPr>
          <a:xfrm>
            <a:off x="6804025" y="260350"/>
            <a:ext cx="2133600" cy="244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3CB600F-A873-4174-9343-9EB08A037491}" type="slidenum">
              <a:rPr lang="ko-KR" altLang="en-US" sz="1400" b="0" smtClean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ko-KR" sz="1400" b="0" smtClean="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04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데모 환경 설계</a:t>
            </a:r>
          </a:p>
        </p:txBody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500062" y="1428750"/>
            <a:ext cx="8229600" cy="47164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ko-KR" altLang="en-US" sz="2400" b="1" i="0" u="none" dirty="0" smtClean="0">
                <a:latin typeface="Arial"/>
                <a:ea typeface="Arial"/>
                <a:cs typeface="Arial"/>
                <a:sym typeface="Arial"/>
              </a:rPr>
              <a:t>패턴별 수익률</a:t>
            </a:r>
            <a:endParaRPr lang="en-US" sz="2400" b="1" i="0" u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27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8" name="Picture 4" descr="http://cphoto.asiae.co.kr/listimglink/6/2009082807272714717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128" y="2027338"/>
            <a:ext cx="3761468" cy="281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자유형 2"/>
          <p:cNvSpPr/>
          <p:nvPr/>
        </p:nvSpPr>
        <p:spPr>
          <a:xfrm>
            <a:off x="4428671" y="3015361"/>
            <a:ext cx="673117" cy="508000"/>
          </a:xfrm>
          <a:custGeom>
            <a:avLst/>
            <a:gdLst>
              <a:gd name="connsiteX0" fmla="*/ 0 w 673117"/>
              <a:gd name="connsiteY0" fmla="*/ 450850 h 508000"/>
              <a:gd name="connsiteX1" fmla="*/ 12700 w 673117"/>
              <a:gd name="connsiteY1" fmla="*/ 400050 h 508000"/>
              <a:gd name="connsiteX2" fmla="*/ 38100 w 673117"/>
              <a:gd name="connsiteY2" fmla="*/ 368300 h 508000"/>
              <a:gd name="connsiteX3" fmla="*/ 57150 w 673117"/>
              <a:gd name="connsiteY3" fmla="*/ 323850 h 508000"/>
              <a:gd name="connsiteX4" fmla="*/ 63500 w 673117"/>
              <a:gd name="connsiteY4" fmla="*/ 304800 h 508000"/>
              <a:gd name="connsiteX5" fmla="*/ 120650 w 673117"/>
              <a:gd name="connsiteY5" fmla="*/ 254000 h 508000"/>
              <a:gd name="connsiteX6" fmla="*/ 158750 w 673117"/>
              <a:gd name="connsiteY6" fmla="*/ 266700 h 508000"/>
              <a:gd name="connsiteX7" fmla="*/ 171450 w 673117"/>
              <a:gd name="connsiteY7" fmla="*/ 285750 h 508000"/>
              <a:gd name="connsiteX8" fmla="*/ 177800 w 673117"/>
              <a:gd name="connsiteY8" fmla="*/ 304800 h 508000"/>
              <a:gd name="connsiteX9" fmla="*/ 222250 w 673117"/>
              <a:gd name="connsiteY9" fmla="*/ 361950 h 508000"/>
              <a:gd name="connsiteX10" fmla="*/ 228600 w 673117"/>
              <a:gd name="connsiteY10" fmla="*/ 381000 h 508000"/>
              <a:gd name="connsiteX11" fmla="*/ 266700 w 673117"/>
              <a:gd name="connsiteY11" fmla="*/ 412750 h 508000"/>
              <a:gd name="connsiteX12" fmla="*/ 292100 w 673117"/>
              <a:gd name="connsiteY12" fmla="*/ 374650 h 508000"/>
              <a:gd name="connsiteX13" fmla="*/ 304800 w 673117"/>
              <a:gd name="connsiteY13" fmla="*/ 355600 h 508000"/>
              <a:gd name="connsiteX14" fmla="*/ 323850 w 673117"/>
              <a:gd name="connsiteY14" fmla="*/ 298450 h 508000"/>
              <a:gd name="connsiteX15" fmla="*/ 330200 w 673117"/>
              <a:gd name="connsiteY15" fmla="*/ 279400 h 508000"/>
              <a:gd name="connsiteX16" fmla="*/ 336550 w 673117"/>
              <a:gd name="connsiteY16" fmla="*/ 254000 h 508000"/>
              <a:gd name="connsiteX17" fmla="*/ 349250 w 673117"/>
              <a:gd name="connsiteY17" fmla="*/ 234950 h 508000"/>
              <a:gd name="connsiteX18" fmla="*/ 355600 w 673117"/>
              <a:gd name="connsiteY18" fmla="*/ 215900 h 508000"/>
              <a:gd name="connsiteX19" fmla="*/ 393700 w 673117"/>
              <a:gd name="connsiteY19" fmla="*/ 190500 h 508000"/>
              <a:gd name="connsiteX20" fmla="*/ 406400 w 673117"/>
              <a:gd name="connsiteY20" fmla="*/ 209550 h 508000"/>
              <a:gd name="connsiteX21" fmla="*/ 412750 w 673117"/>
              <a:gd name="connsiteY21" fmla="*/ 254000 h 508000"/>
              <a:gd name="connsiteX22" fmla="*/ 419100 w 673117"/>
              <a:gd name="connsiteY22" fmla="*/ 393700 h 508000"/>
              <a:gd name="connsiteX23" fmla="*/ 431800 w 673117"/>
              <a:gd name="connsiteY23" fmla="*/ 431800 h 508000"/>
              <a:gd name="connsiteX24" fmla="*/ 438150 w 673117"/>
              <a:gd name="connsiteY24" fmla="*/ 450850 h 508000"/>
              <a:gd name="connsiteX25" fmla="*/ 444500 w 673117"/>
              <a:gd name="connsiteY25" fmla="*/ 476250 h 508000"/>
              <a:gd name="connsiteX26" fmla="*/ 457200 w 673117"/>
              <a:gd name="connsiteY26" fmla="*/ 495300 h 508000"/>
              <a:gd name="connsiteX27" fmla="*/ 495300 w 673117"/>
              <a:gd name="connsiteY27" fmla="*/ 508000 h 508000"/>
              <a:gd name="connsiteX28" fmla="*/ 527050 w 673117"/>
              <a:gd name="connsiteY28" fmla="*/ 469900 h 508000"/>
              <a:gd name="connsiteX29" fmla="*/ 539750 w 673117"/>
              <a:gd name="connsiteY29" fmla="*/ 431800 h 508000"/>
              <a:gd name="connsiteX30" fmla="*/ 552450 w 673117"/>
              <a:gd name="connsiteY30" fmla="*/ 387350 h 508000"/>
              <a:gd name="connsiteX31" fmla="*/ 558800 w 673117"/>
              <a:gd name="connsiteY31" fmla="*/ 368300 h 508000"/>
              <a:gd name="connsiteX32" fmla="*/ 565150 w 673117"/>
              <a:gd name="connsiteY32" fmla="*/ 330200 h 508000"/>
              <a:gd name="connsiteX33" fmla="*/ 577850 w 673117"/>
              <a:gd name="connsiteY33" fmla="*/ 292100 h 508000"/>
              <a:gd name="connsiteX34" fmla="*/ 584200 w 673117"/>
              <a:gd name="connsiteY34" fmla="*/ 273050 h 508000"/>
              <a:gd name="connsiteX35" fmla="*/ 590550 w 673117"/>
              <a:gd name="connsiteY35" fmla="*/ 254000 h 508000"/>
              <a:gd name="connsiteX36" fmla="*/ 603250 w 673117"/>
              <a:gd name="connsiteY36" fmla="*/ 222250 h 508000"/>
              <a:gd name="connsiteX37" fmla="*/ 609600 w 673117"/>
              <a:gd name="connsiteY37" fmla="*/ 190500 h 508000"/>
              <a:gd name="connsiteX38" fmla="*/ 635000 w 673117"/>
              <a:gd name="connsiteY38" fmla="*/ 114300 h 508000"/>
              <a:gd name="connsiteX39" fmla="*/ 647700 w 673117"/>
              <a:gd name="connsiteY39" fmla="*/ 76200 h 508000"/>
              <a:gd name="connsiteX40" fmla="*/ 654050 w 673117"/>
              <a:gd name="connsiteY40" fmla="*/ 57150 h 508000"/>
              <a:gd name="connsiteX41" fmla="*/ 666750 w 673117"/>
              <a:gd name="connsiteY41" fmla="*/ 25400 h 508000"/>
              <a:gd name="connsiteX42" fmla="*/ 673100 w 673117"/>
              <a:gd name="connsiteY42" fmla="*/ 0 h 508000"/>
              <a:gd name="connsiteX0" fmla="*/ 0 w 673117"/>
              <a:gd name="connsiteY0" fmla="*/ 450850 h 508000"/>
              <a:gd name="connsiteX1" fmla="*/ 12700 w 673117"/>
              <a:gd name="connsiteY1" fmla="*/ 400050 h 508000"/>
              <a:gd name="connsiteX2" fmla="*/ 38100 w 673117"/>
              <a:gd name="connsiteY2" fmla="*/ 368300 h 508000"/>
              <a:gd name="connsiteX3" fmla="*/ 57150 w 673117"/>
              <a:gd name="connsiteY3" fmla="*/ 323850 h 508000"/>
              <a:gd name="connsiteX4" fmla="*/ 63500 w 673117"/>
              <a:gd name="connsiteY4" fmla="*/ 304800 h 508000"/>
              <a:gd name="connsiteX5" fmla="*/ 120650 w 673117"/>
              <a:gd name="connsiteY5" fmla="*/ 254000 h 508000"/>
              <a:gd name="connsiteX6" fmla="*/ 158750 w 673117"/>
              <a:gd name="connsiteY6" fmla="*/ 266700 h 508000"/>
              <a:gd name="connsiteX7" fmla="*/ 171450 w 673117"/>
              <a:gd name="connsiteY7" fmla="*/ 285750 h 508000"/>
              <a:gd name="connsiteX8" fmla="*/ 177800 w 673117"/>
              <a:gd name="connsiteY8" fmla="*/ 304800 h 508000"/>
              <a:gd name="connsiteX9" fmla="*/ 222250 w 673117"/>
              <a:gd name="connsiteY9" fmla="*/ 361950 h 508000"/>
              <a:gd name="connsiteX10" fmla="*/ 228600 w 673117"/>
              <a:gd name="connsiteY10" fmla="*/ 381000 h 508000"/>
              <a:gd name="connsiteX11" fmla="*/ 266700 w 673117"/>
              <a:gd name="connsiteY11" fmla="*/ 412750 h 508000"/>
              <a:gd name="connsiteX12" fmla="*/ 292100 w 673117"/>
              <a:gd name="connsiteY12" fmla="*/ 374650 h 508000"/>
              <a:gd name="connsiteX13" fmla="*/ 304800 w 673117"/>
              <a:gd name="connsiteY13" fmla="*/ 355600 h 508000"/>
              <a:gd name="connsiteX14" fmla="*/ 323850 w 673117"/>
              <a:gd name="connsiteY14" fmla="*/ 298450 h 508000"/>
              <a:gd name="connsiteX15" fmla="*/ 330200 w 673117"/>
              <a:gd name="connsiteY15" fmla="*/ 279400 h 508000"/>
              <a:gd name="connsiteX16" fmla="*/ 336550 w 673117"/>
              <a:gd name="connsiteY16" fmla="*/ 254000 h 508000"/>
              <a:gd name="connsiteX17" fmla="*/ 349250 w 673117"/>
              <a:gd name="connsiteY17" fmla="*/ 234950 h 508000"/>
              <a:gd name="connsiteX18" fmla="*/ 355600 w 673117"/>
              <a:gd name="connsiteY18" fmla="*/ 215900 h 508000"/>
              <a:gd name="connsiteX19" fmla="*/ 393700 w 673117"/>
              <a:gd name="connsiteY19" fmla="*/ 190500 h 508000"/>
              <a:gd name="connsiteX20" fmla="*/ 406400 w 673117"/>
              <a:gd name="connsiteY20" fmla="*/ 209550 h 508000"/>
              <a:gd name="connsiteX21" fmla="*/ 412750 w 673117"/>
              <a:gd name="connsiteY21" fmla="*/ 254000 h 508000"/>
              <a:gd name="connsiteX22" fmla="*/ 419100 w 673117"/>
              <a:gd name="connsiteY22" fmla="*/ 393700 h 508000"/>
              <a:gd name="connsiteX23" fmla="*/ 431800 w 673117"/>
              <a:gd name="connsiteY23" fmla="*/ 431800 h 508000"/>
              <a:gd name="connsiteX24" fmla="*/ 438150 w 673117"/>
              <a:gd name="connsiteY24" fmla="*/ 450850 h 508000"/>
              <a:gd name="connsiteX25" fmla="*/ 444500 w 673117"/>
              <a:gd name="connsiteY25" fmla="*/ 476250 h 508000"/>
              <a:gd name="connsiteX26" fmla="*/ 457200 w 673117"/>
              <a:gd name="connsiteY26" fmla="*/ 495300 h 508000"/>
              <a:gd name="connsiteX27" fmla="*/ 495300 w 673117"/>
              <a:gd name="connsiteY27" fmla="*/ 508000 h 508000"/>
              <a:gd name="connsiteX28" fmla="*/ 527050 w 673117"/>
              <a:gd name="connsiteY28" fmla="*/ 469900 h 508000"/>
              <a:gd name="connsiteX29" fmla="*/ 539750 w 673117"/>
              <a:gd name="connsiteY29" fmla="*/ 431800 h 508000"/>
              <a:gd name="connsiteX30" fmla="*/ 552450 w 673117"/>
              <a:gd name="connsiteY30" fmla="*/ 387350 h 508000"/>
              <a:gd name="connsiteX31" fmla="*/ 558800 w 673117"/>
              <a:gd name="connsiteY31" fmla="*/ 368300 h 508000"/>
              <a:gd name="connsiteX32" fmla="*/ 565150 w 673117"/>
              <a:gd name="connsiteY32" fmla="*/ 330200 h 508000"/>
              <a:gd name="connsiteX33" fmla="*/ 577850 w 673117"/>
              <a:gd name="connsiteY33" fmla="*/ 292100 h 508000"/>
              <a:gd name="connsiteX34" fmla="*/ 584200 w 673117"/>
              <a:gd name="connsiteY34" fmla="*/ 273050 h 508000"/>
              <a:gd name="connsiteX35" fmla="*/ 590550 w 673117"/>
              <a:gd name="connsiteY35" fmla="*/ 254000 h 508000"/>
              <a:gd name="connsiteX36" fmla="*/ 603250 w 673117"/>
              <a:gd name="connsiteY36" fmla="*/ 222250 h 508000"/>
              <a:gd name="connsiteX37" fmla="*/ 609600 w 673117"/>
              <a:gd name="connsiteY37" fmla="*/ 190500 h 508000"/>
              <a:gd name="connsiteX38" fmla="*/ 635000 w 673117"/>
              <a:gd name="connsiteY38" fmla="*/ 114300 h 508000"/>
              <a:gd name="connsiteX39" fmla="*/ 647700 w 673117"/>
              <a:gd name="connsiteY39" fmla="*/ 76200 h 508000"/>
              <a:gd name="connsiteX40" fmla="*/ 654050 w 673117"/>
              <a:gd name="connsiteY40" fmla="*/ 57150 h 508000"/>
              <a:gd name="connsiteX41" fmla="*/ 666750 w 673117"/>
              <a:gd name="connsiteY41" fmla="*/ 25400 h 508000"/>
              <a:gd name="connsiteX42" fmla="*/ 673100 w 673117"/>
              <a:gd name="connsiteY42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73117" h="508000">
                <a:moveTo>
                  <a:pt x="0" y="450850"/>
                </a:moveTo>
                <a:cubicBezTo>
                  <a:pt x="1181" y="444947"/>
                  <a:pt x="6957" y="409239"/>
                  <a:pt x="12700" y="400050"/>
                </a:cubicBezTo>
                <a:cubicBezTo>
                  <a:pt x="19883" y="388557"/>
                  <a:pt x="29633" y="378883"/>
                  <a:pt x="38100" y="368300"/>
                </a:cubicBezTo>
                <a:cubicBezTo>
                  <a:pt x="51316" y="315437"/>
                  <a:pt x="35224" y="367703"/>
                  <a:pt x="57150" y="323850"/>
                </a:cubicBezTo>
                <a:cubicBezTo>
                  <a:pt x="60143" y="317863"/>
                  <a:pt x="59391" y="310084"/>
                  <a:pt x="63500" y="304800"/>
                </a:cubicBezTo>
                <a:cubicBezTo>
                  <a:pt x="86921" y="274687"/>
                  <a:pt x="95186" y="270976"/>
                  <a:pt x="120650" y="254000"/>
                </a:cubicBezTo>
                <a:cubicBezTo>
                  <a:pt x="133350" y="258233"/>
                  <a:pt x="151324" y="255561"/>
                  <a:pt x="158750" y="266700"/>
                </a:cubicBezTo>
                <a:cubicBezTo>
                  <a:pt x="162983" y="273050"/>
                  <a:pt x="168037" y="278924"/>
                  <a:pt x="171450" y="285750"/>
                </a:cubicBezTo>
                <a:cubicBezTo>
                  <a:pt x="174443" y="291737"/>
                  <a:pt x="174087" y="299231"/>
                  <a:pt x="177800" y="304800"/>
                </a:cubicBezTo>
                <a:cubicBezTo>
                  <a:pt x="199716" y="337674"/>
                  <a:pt x="205342" y="311227"/>
                  <a:pt x="222250" y="361950"/>
                </a:cubicBezTo>
                <a:cubicBezTo>
                  <a:pt x="224367" y="368300"/>
                  <a:pt x="224887" y="375431"/>
                  <a:pt x="228600" y="381000"/>
                </a:cubicBezTo>
                <a:cubicBezTo>
                  <a:pt x="238379" y="395668"/>
                  <a:pt x="252643" y="403379"/>
                  <a:pt x="266700" y="412750"/>
                </a:cubicBezTo>
                <a:lnTo>
                  <a:pt x="292100" y="374650"/>
                </a:lnTo>
                <a:cubicBezTo>
                  <a:pt x="296333" y="368300"/>
                  <a:pt x="302387" y="362840"/>
                  <a:pt x="304800" y="355600"/>
                </a:cubicBezTo>
                <a:lnTo>
                  <a:pt x="323850" y="298450"/>
                </a:lnTo>
                <a:cubicBezTo>
                  <a:pt x="325967" y="292100"/>
                  <a:pt x="328577" y="285894"/>
                  <a:pt x="330200" y="279400"/>
                </a:cubicBezTo>
                <a:cubicBezTo>
                  <a:pt x="332317" y="270933"/>
                  <a:pt x="333112" y="262022"/>
                  <a:pt x="336550" y="254000"/>
                </a:cubicBezTo>
                <a:cubicBezTo>
                  <a:pt x="339556" y="246985"/>
                  <a:pt x="345837" y="241776"/>
                  <a:pt x="349250" y="234950"/>
                </a:cubicBezTo>
                <a:cubicBezTo>
                  <a:pt x="352243" y="228963"/>
                  <a:pt x="350867" y="220633"/>
                  <a:pt x="355600" y="215900"/>
                </a:cubicBezTo>
                <a:cubicBezTo>
                  <a:pt x="366393" y="205107"/>
                  <a:pt x="393700" y="190500"/>
                  <a:pt x="393700" y="190500"/>
                </a:cubicBezTo>
                <a:cubicBezTo>
                  <a:pt x="397933" y="196850"/>
                  <a:pt x="404207" y="202240"/>
                  <a:pt x="406400" y="209550"/>
                </a:cubicBezTo>
                <a:cubicBezTo>
                  <a:pt x="410701" y="223886"/>
                  <a:pt x="411720" y="239068"/>
                  <a:pt x="412750" y="254000"/>
                </a:cubicBezTo>
                <a:cubicBezTo>
                  <a:pt x="415957" y="300504"/>
                  <a:pt x="414134" y="347351"/>
                  <a:pt x="419100" y="393700"/>
                </a:cubicBezTo>
                <a:cubicBezTo>
                  <a:pt x="420526" y="407011"/>
                  <a:pt x="427567" y="419100"/>
                  <a:pt x="431800" y="431800"/>
                </a:cubicBezTo>
                <a:cubicBezTo>
                  <a:pt x="433917" y="438150"/>
                  <a:pt x="436033" y="442383"/>
                  <a:pt x="438150" y="450850"/>
                </a:cubicBezTo>
                <a:cubicBezTo>
                  <a:pt x="440267" y="459317"/>
                  <a:pt x="441062" y="468228"/>
                  <a:pt x="444500" y="476250"/>
                </a:cubicBezTo>
                <a:cubicBezTo>
                  <a:pt x="447506" y="483265"/>
                  <a:pt x="450728" y="491255"/>
                  <a:pt x="457200" y="495300"/>
                </a:cubicBezTo>
                <a:cubicBezTo>
                  <a:pt x="468552" y="502395"/>
                  <a:pt x="495300" y="508000"/>
                  <a:pt x="495300" y="508000"/>
                </a:cubicBezTo>
                <a:cubicBezTo>
                  <a:pt x="507263" y="496037"/>
                  <a:pt x="519977" y="485813"/>
                  <a:pt x="527050" y="469900"/>
                </a:cubicBezTo>
                <a:cubicBezTo>
                  <a:pt x="532487" y="457667"/>
                  <a:pt x="535517" y="444500"/>
                  <a:pt x="539750" y="431800"/>
                </a:cubicBezTo>
                <a:cubicBezTo>
                  <a:pt x="554975" y="386125"/>
                  <a:pt x="536503" y="443164"/>
                  <a:pt x="552450" y="387350"/>
                </a:cubicBezTo>
                <a:cubicBezTo>
                  <a:pt x="554289" y="380914"/>
                  <a:pt x="557348" y="374834"/>
                  <a:pt x="558800" y="368300"/>
                </a:cubicBezTo>
                <a:cubicBezTo>
                  <a:pt x="561593" y="355731"/>
                  <a:pt x="562027" y="342691"/>
                  <a:pt x="565150" y="330200"/>
                </a:cubicBezTo>
                <a:cubicBezTo>
                  <a:pt x="568397" y="317213"/>
                  <a:pt x="573617" y="304800"/>
                  <a:pt x="577850" y="292100"/>
                </a:cubicBezTo>
                <a:lnTo>
                  <a:pt x="584200" y="273050"/>
                </a:lnTo>
                <a:cubicBezTo>
                  <a:pt x="586317" y="266700"/>
                  <a:pt x="588064" y="260215"/>
                  <a:pt x="590550" y="254000"/>
                </a:cubicBezTo>
                <a:cubicBezTo>
                  <a:pt x="594783" y="243417"/>
                  <a:pt x="599975" y="233168"/>
                  <a:pt x="603250" y="222250"/>
                </a:cubicBezTo>
                <a:cubicBezTo>
                  <a:pt x="606351" y="211912"/>
                  <a:pt x="606555" y="200854"/>
                  <a:pt x="609600" y="190500"/>
                </a:cubicBezTo>
                <a:cubicBezTo>
                  <a:pt x="617155" y="164814"/>
                  <a:pt x="626533" y="139700"/>
                  <a:pt x="635000" y="114300"/>
                </a:cubicBezTo>
                <a:lnTo>
                  <a:pt x="647700" y="76200"/>
                </a:lnTo>
                <a:cubicBezTo>
                  <a:pt x="649817" y="69850"/>
                  <a:pt x="651564" y="63365"/>
                  <a:pt x="654050" y="57150"/>
                </a:cubicBezTo>
                <a:cubicBezTo>
                  <a:pt x="658283" y="46567"/>
                  <a:pt x="662748" y="36073"/>
                  <a:pt x="666750" y="25400"/>
                </a:cubicBezTo>
                <a:cubicBezTo>
                  <a:pt x="673769" y="6682"/>
                  <a:pt x="673100" y="12304"/>
                  <a:pt x="673100" y="0"/>
                </a:cubicBezTo>
              </a:path>
            </a:pathLst>
          </a:custGeom>
          <a:ln w="41275" cmpd="sng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71221" y="5109972"/>
            <a:ext cx="7087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과거에 패턴이 </a:t>
            </a:r>
            <a:r>
              <a:rPr lang="ko-KR" altLang="en-US" dirty="0" smtClean="0"/>
              <a:t>있을시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/>
              <a:t>2~3</a:t>
            </a:r>
            <a:r>
              <a:rPr lang="ko-KR" altLang="en-US" dirty="0"/>
              <a:t>개월 이후의 </a:t>
            </a:r>
            <a:r>
              <a:rPr lang="ko-KR" altLang="en-US" dirty="0" smtClean="0"/>
              <a:t>데이터와 </a:t>
            </a:r>
            <a:r>
              <a:rPr lang="ko-KR" altLang="en-US" dirty="0"/>
              <a:t>비교하여 수익률 </a:t>
            </a:r>
            <a:r>
              <a:rPr lang="ko-KR" altLang="en-US" dirty="0" smtClean="0"/>
              <a:t>측청으로 실효성 검증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531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데모 환경 설계</a:t>
            </a:r>
          </a:p>
        </p:txBody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500062" y="1428750"/>
            <a:ext cx="8229600" cy="47164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ko-KR" altLang="en-US" sz="2400" b="1" i="0" u="none" dirty="0" smtClean="0">
                <a:latin typeface="Arial"/>
                <a:ea typeface="Arial"/>
                <a:cs typeface="Arial"/>
                <a:sym typeface="Arial"/>
              </a:rPr>
              <a:t>상장폐지 예측</a:t>
            </a:r>
            <a:endParaRPr lang="en-US" sz="2400" b="1" i="0" u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28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 descr="http://www.ktb.co.kr/html/hts_help/images/2131_0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055" y="2297482"/>
            <a:ext cx="2525940" cy="188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30086" y="4816171"/>
            <a:ext cx="25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년전 재무제표로 예측률 측정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11094" y="4184566"/>
            <a:ext cx="3385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교육으로 사용되지 않은 상장폐지종목들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4114800" y="3461657"/>
            <a:ext cx="9962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742" y="2107143"/>
            <a:ext cx="2982256" cy="270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56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업무 분담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" name="Group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5289469"/>
              </p:ext>
            </p:extLst>
          </p:nvPr>
        </p:nvGraphicFramePr>
        <p:xfrm>
          <a:off x="899592" y="1484784"/>
          <a:ext cx="7692889" cy="4460742"/>
        </p:xfrm>
        <a:graphic>
          <a:graphicData uri="http://schemas.openxmlformats.org/drawingml/2006/table">
            <a:tbl>
              <a:tblPr/>
              <a:tblGrid>
                <a:gridCol w="1002668"/>
                <a:gridCol w="2445965"/>
                <a:gridCol w="2239999"/>
                <a:gridCol w="2004257"/>
              </a:tblGrid>
              <a:tr h="592130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0" marR="94270" marT="49026" marB="4902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김민식</a:t>
                      </a:r>
                    </a:p>
                  </a:txBody>
                  <a:tcPr marL="94270" marR="94270" marT="49026" marB="4902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김동현</a:t>
                      </a:r>
                    </a:p>
                  </a:txBody>
                  <a:tcPr marL="94270" marR="94270" marT="49026" marB="4902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박유선</a:t>
                      </a:r>
                    </a:p>
                  </a:txBody>
                  <a:tcPr marL="94270" marR="94270" marT="49026" marB="4902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8030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자료수집</a:t>
                      </a:r>
                    </a:p>
                  </a:txBody>
                  <a:tcPr marL="94270" marR="94270" marT="49026" marB="4902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패턴분석을 위한 서버자료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재무제표 실효성</a:t>
                      </a:r>
                    </a:p>
                  </a:txBody>
                  <a:tcPr marL="94270" marR="94270" marT="49026" marB="490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상승관련 패턴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머신러닝기법 연구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0" marR="94270" marT="49026" marB="490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패턴관련 조사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관련논문 추가검색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0" marR="94270" marT="49026" marB="490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0608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      계</a:t>
                      </a:r>
                    </a:p>
                  </a:txBody>
                  <a:tcPr marL="94270" marR="94270" marT="49026" marB="4902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 설계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서버 설계</a:t>
                      </a:r>
                    </a:p>
                  </a:txBody>
                  <a:tcPr marL="94270" marR="94270" marT="49026" marB="490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그래프패턴분석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0" marR="94270" marT="49026" marB="490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지표패턴분석 설계</a:t>
                      </a:r>
                    </a:p>
                  </a:txBody>
                  <a:tcPr marL="94270" marR="94270" marT="49026" marB="490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7962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      현</a:t>
                      </a:r>
                    </a:p>
                  </a:txBody>
                  <a:tcPr marL="94270" marR="94270" marT="49026" marB="4902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사용자용 웹 서버 구현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 구축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주식데이터 </a:t>
                      </a:r>
                      <a:r>
                        <a:rPr kumimoji="1" lang="ko-KR" altLang="en-US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크롤러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0" marR="94270" marT="49026" marB="490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패턴 알고리즘 구현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0" marR="94270" marT="49026" marB="490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 </a:t>
                      </a:r>
                      <a:r>
                        <a:rPr kumimoji="1" lang="ko-KR" altLang="en-US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프론트엔드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벡엔드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0" marR="94270" marT="49026" marB="490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2012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</a:p>
                  </a:txBody>
                  <a:tcPr marL="94270" marR="94270" marT="49026" marB="4902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단위테스트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통합테스트 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유지보수</a:t>
                      </a:r>
                    </a:p>
                  </a:txBody>
                  <a:tcPr marL="94270" marR="94270" marT="49026" marB="490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종합 설계 개요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500062" y="1428750"/>
            <a:ext cx="8229600" cy="47164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연구 개발 배경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➢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주식투자가 활성화 됨으로써 개개인의 매매 알고리즘 발전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➢"/>
            </a:pPr>
            <a:r>
              <a:rPr lang="en-US" sz="20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안정적인 투자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를 위한 종목 선별 필요성의 증대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연구 개발 목표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➢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다양한 패턴분석 알고리즘을 이용해 종목 유사도 분석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➢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종목 유사도 분석에 </a:t>
            </a:r>
            <a:r>
              <a:rPr lang="en-US" sz="20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효율적인 패턴분석 알고리즘 연구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➢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일반 사용자도 사용하기 쉽게 GUI화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연구 개발 효과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➢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유사도 분석으로 사용자 자신이 주로 구매하는 종목의 차트와 유사한 종목들을 추천해 줌으로서 </a:t>
            </a:r>
            <a:r>
              <a:rPr lang="en-US" sz="20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투자편의성 극대화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00600000101010101" pitchFamily="2" charset="-127"/>
                <a:ea typeface="HY견고딕" panose="02000600000101010101" pitchFamily="2" charset="-127"/>
              </a:rPr>
              <a:t>종합설계 수행일정</a:t>
            </a:r>
            <a:endParaRPr lang="ko-KR" altLang="en-US" dirty="0" smtClean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5354351"/>
              </p:ext>
            </p:extLst>
          </p:nvPr>
        </p:nvGraphicFramePr>
        <p:xfrm>
          <a:off x="323850" y="1125538"/>
          <a:ext cx="8424868" cy="4795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793"/>
                <a:gridCol w="252263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</a:tblGrid>
              <a:tr h="370742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789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사전조사 및 제안서 제출</a:t>
                      </a:r>
                      <a:endParaRPr lang="ko-KR" altLang="en-US" sz="1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</a:tr>
              <a:tr h="5789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정의 및 분석</a:t>
                      </a:r>
                      <a:endParaRPr lang="ko-KR" altLang="en-US" sz="1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</a:tr>
              <a:tr h="5789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분석 및 설계</a:t>
                      </a:r>
                      <a:endParaRPr lang="ko-KR" altLang="en-US" sz="1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</a:tr>
              <a:tr h="5789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프로토타입</a:t>
                      </a: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개발</a:t>
                      </a:r>
                      <a:endParaRPr lang="ko-KR" altLang="en-US" sz="1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</a:tr>
              <a:tr h="5789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프로토타입</a:t>
                      </a: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테스트</a:t>
                      </a:r>
                      <a:endParaRPr lang="ko-KR" altLang="en-US" sz="1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</a:tr>
              <a:tr h="5789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000" b="1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endParaRPr lang="ko-KR" altLang="en-US" sz="1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</a:tr>
              <a:tr h="3707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통합테스트</a:t>
                      </a:r>
                      <a:endParaRPr lang="ko-KR" altLang="en-US" sz="1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</a:tr>
              <a:tr h="5789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 마무리 및 논문 작성</a:t>
                      </a:r>
                      <a:endParaRPr lang="ko-KR" altLang="en-US" sz="1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729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804025" y="260350"/>
            <a:ext cx="2133600" cy="244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5A35F2D-3D3B-435D-A2C0-4362083412B7}" type="slidenum">
              <a:rPr lang="ko-KR" altLang="en-US" sz="1400" b="0" smtClean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ko-KR" sz="1400" b="0" smtClean="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239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필요기술 및 참고 문헌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31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243"/>
          <p:cNvSpPr txBox="1">
            <a:spLocks noGrp="1"/>
          </p:cNvSpPr>
          <p:nvPr>
            <p:ph type="body" idx="1"/>
          </p:nvPr>
        </p:nvSpPr>
        <p:spPr>
          <a:xfrm>
            <a:off x="303212" y="1125537"/>
            <a:ext cx="8229600" cy="4716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2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ko-KR" altLang="en-US" dirty="0" smtClean="0">
                <a:solidFill>
                  <a:schemeClr val="dk1"/>
                </a:solidFill>
              </a:rPr>
              <a:t>차트패턴</a:t>
            </a: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lvl="3" indent="-292100">
              <a:buClr>
                <a:schemeClr val="dk1"/>
              </a:buClr>
              <a:buFont typeface="Noto Sans Symbols"/>
              <a:buChar char="➢"/>
            </a:pPr>
            <a:r>
              <a:rPr lang="en-US" altLang="ko-KR" dirty="0">
                <a:solidFill>
                  <a:schemeClr val="dk1"/>
                </a:solidFill>
              </a:rPr>
              <a:t>Encyclopedia of Chart Patterns </a:t>
            </a:r>
            <a:r>
              <a:rPr lang="en-US" altLang="ko-KR" dirty="0" smtClean="0">
                <a:solidFill>
                  <a:schemeClr val="dk1"/>
                </a:solidFill>
              </a:rPr>
              <a:t>- </a:t>
            </a:r>
            <a:r>
              <a:rPr lang="en-US" altLang="ko-KR" dirty="0">
                <a:solidFill>
                  <a:schemeClr val="dk1"/>
                </a:solidFill>
              </a:rPr>
              <a:t>Thomas N. </a:t>
            </a:r>
            <a:r>
              <a:rPr lang="en-US" altLang="ko-KR" dirty="0" err="1" smtClean="0">
                <a:solidFill>
                  <a:schemeClr val="dk1"/>
                </a:solidFill>
              </a:rPr>
              <a:t>Bulkowski</a:t>
            </a:r>
            <a:endParaRPr lang="en-US" altLang="ko-KR" dirty="0" smtClean="0">
              <a:solidFill>
                <a:schemeClr val="dk1"/>
              </a:solidFill>
            </a:endParaRPr>
          </a:p>
          <a:p>
            <a:pPr marL="1143000" lvl="3" indent="-292100">
              <a:buClr>
                <a:schemeClr val="dk1"/>
              </a:buClr>
              <a:buFont typeface="Noto Sans Symbols"/>
              <a:buChar char="➢"/>
            </a:pPr>
            <a:r>
              <a:rPr lang="en-US" altLang="ko-KR" dirty="0">
                <a:solidFill>
                  <a:schemeClr val="dk1"/>
                </a:solidFill>
              </a:rPr>
              <a:t>Pattern Discovery from Stock Time Series Using Self-Organizing Maps -  </a:t>
            </a:r>
            <a:r>
              <a:rPr lang="en-US" altLang="ko-KR" dirty="0" err="1" smtClean="0">
                <a:solidFill>
                  <a:schemeClr val="dk1"/>
                </a:solidFill>
              </a:rPr>
              <a:t>Tak-chung</a:t>
            </a:r>
            <a:r>
              <a:rPr lang="en-US" altLang="ko-KR" dirty="0" smtClean="0">
                <a:solidFill>
                  <a:schemeClr val="dk1"/>
                </a:solidFill>
              </a:rPr>
              <a:t> </a:t>
            </a:r>
            <a:r>
              <a:rPr lang="en-US" altLang="ko-KR" dirty="0">
                <a:solidFill>
                  <a:schemeClr val="dk1"/>
                </a:solidFill>
              </a:rPr>
              <a:t>Fu, Fu-</a:t>
            </a:r>
            <a:r>
              <a:rPr lang="en-US" altLang="ko-KR" dirty="0" err="1">
                <a:solidFill>
                  <a:schemeClr val="dk1"/>
                </a:solidFill>
              </a:rPr>
              <a:t>lai</a:t>
            </a:r>
            <a:r>
              <a:rPr lang="en-US" altLang="ko-KR" dirty="0">
                <a:solidFill>
                  <a:schemeClr val="dk1"/>
                </a:solidFill>
              </a:rPr>
              <a:t> Chung, Vincent Ng and Robert </a:t>
            </a:r>
            <a:r>
              <a:rPr lang="en-US" altLang="ko-KR" dirty="0" err="1" smtClean="0">
                <a:solidFill>
                  <a:schemeClr val="dk1"/>
                </a:solidFill>
              </a:rPr>
              <a:t>Luk</a:t>
            </a:r>
            <a:endParaRPr lang="en-US" altLang="ko-KR" dirty="0" smtClean="0">
              <a:solidFill>
                <a:schemeClr val="dk1"/>
              </a:solidFill>
            </a:endParaRPr>
          </a:p>
          <a:p>
            <a:pPr marL="1143000" lvl="3" indent="-292100">
              <a:buClr>
                <a:schemeClr val="dk1"/>
              </a:buClr>
              <a:buFont typeface="Noto Sans Symbols"/>
              <a:buChar char="➢"/>
            </a:pPr>
            <a:r>
              <a:rPr lang="en-US" altLang="ko-KR" dirty="0" smtClean="0">
                <a:solidFill>
                  <a:schemeClr val="dk1"/>
                </a:solidFill>
              </a:rPr>
              <a:t>KTB</a:t>
            </a:r>
            <a:r>
              <a:rPr lang="ko-KR" altLang="en-US" dirty="0" smtClean="0">
                <a:solidFill>
                  <a:schemeClr val="dk1"/>
                </a:solidFill>
              </a:rPr>
              <a:t>투자증권 </a:t>
            </a:r>
            <a:r>
              <a:rPr lang="en-US" altLang="ko-KR" dirty="0" smtClean="0">
                <a:solidFill>
                  <a:schemeClr val="dk1"/>
                </a:solidFill>
              </a:rPr>
              <a:t>HTS </a:t>
            </a:r>
            <a:r>
              <a:rPr lang="ko-KR" altLang="en-US" dirty="0" smtClean="0">
                <a:solidFill>
                  <a:schemeClr val="dk1"/>
                </a:solidFill>
              </a:rPr>
              <a:t>추세패턴검색 도움말</a:t>
            </a:r>
            <a:endParaRPr lang="en-US" altLang="ko-KR" dirty="0" smtClean="0">
              <a:solidFill>
                <a:schemeClr val="dk1"/>
              </a:solidFill>
            </a:endParaRPr>
          </a:p>
          <a:p>
            <a:pPr marL="1143000" lvl="3" indent="-292100">
              <a:buClr>
                <a:schemeClr val="dk1"/>
              </a:buClr>
              <a:buFont typeface="Noto Sans Symbols"/>
              <a:buChar char="➢"/>
            </a:pPr>
            <a:r>
              <a:rPr lang="ko-KR" altLang="en-US" dirty="0" err="1" smtClean="0">
                <a:solidFill>
                  <a:schemeClr val="dk1"/>
                </a:solidFill>
              </a:rPr>
              <a:t>교보증권</a:t>
            </a:r>
            <a:r>
              <a:rPr lang="ko-KR" altLang="en-US" dirty="0" smtClean="0">
                <a:solidFill>
                  <a:schemeClr val="dk1"/>
                </a:solidFill>
              </a:rPr>
              <a:t> </a:t>
            </a:r>
            <a:r>
              <a:rPr lang="en-US" altLang="ko-KR" dirty="0" smtClean="0">
                <a:solidFill>
                  <a:schemeClr val="dk1"/>
                </a:solidFill>
              </a:rPr>
              <a:t>HTS </a:t>
            </a:r>
            <a:r>
              <a:rPr lang="ko-KR" altLang="en-US" dirty="0" err="1" smtClean="0">
                <a:solidFill>
                  <a:schemeClr val="dk1"/>
                </a:solidFill>
              </a:rPr>
              <a:t>캔들패턴검색</a:t>
            </a:r>
            <a:r>
              <a:rPr lang="ko-KR" altLang="en-US" dirty="0" smtClean="0">
                <a:solidFill>
                  <a:schemeClr val="dk1"/>
                </a:solidFill>
              </a:rPr>
              <a:t> 도움말</a:t>
            </a:r>
            <a:endParaRPr lang="en-US" altLang="ko-KR" dirty="0" smtClean="0">
              <a:solidFill>
                <a:schemeClr val="dk1"/>
              </a:solidFill>
            </a:endParaRPr>
          </a:p>
          <a:p>
            <a:pPr marL="1143000" lvl="3" indent="-292100">
              <a:buClr>
                <a:schemeClr val="dk1"/>
              </a:buClr>
              <a:buFont typeface="Noto Sans Symbols"/>
              <a:buChar char="➢"/>
            </a:pPr>
            <a:r>
              <a:rPr lang="ko-KR" altLang="en-US" dirty="0">
                <a:solidFill>
                  <a:schemeClr val="dk1"/>
                </a:solidFill>
              </a:rPr>
              <a:t>시간개념계층을 적용한 </a:t>
            </a:r>
            <a:r>
              <a:rPr lang="ko-KR" altLang="en-US" dirty="0" err="1">
                <a:solidFill>
                  <a:schemeClr val="dk1"/>
                </a:solidFill>
              </a:rPr>
              <a:t>시계열</a:t>
            </a:r>
            <a:r>
              <a:rPr lang="ko-KR" altLang="en-US" dirty="0">
                <a:solidFill>
                  <a:schemeClr val="dk1"/>
                </a:solidFill>
              </a:rPr>
              <a:t> 유사패턴 탐사기법 </a:t>
            </a:r>
            <a:r>
              <a:rPr lang="en-US" altLang="ko-KR" dirty="0" smtClean="0">
                <a:solidFill>
                  <a:schemeClr val="dk1"/>
                </a:solidFill>
              </a:rPr>
              <a:t>- </a:t>
            </a:r>
            <a:r>
              <a:rPr lang="ko-KR" altLang="en-US" dirty="0" err="1" smtClean="0">
                <a:solidFill>
                  <a:schemeClr val="dk1"/>
                </a:solidFill>
              </a:rPr>
              <a:t>김룡</a:t>
            </a:r>
            <a:endParaRPr lang="en-US" altLang="ko-KR" dirty="0" smtClean="0">
              <a:solidFill>
                <a:schemeClr val="dk1"/>
              </a:solidFill>
            </a:endParaRPr>
          </a:p>
          <a:p>
            <a:pPr marL="8509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solidFill>
                <a:schemeClr val="dk1"/>
              </a:solidFill>
            </a:endParaRPr>
          </a:p>
          <a:p>
            <a:pPr marL="742950" marR="0" lvl="2" indent="-3492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ko-KR" altLang="en-US" dirty="0" err="1" smtClean="0">
                <a:solidFill>
                  <a:schemeClr val="dk1"/>
                </a:solidFill>
              </a:rPr>
              <a:t>머신러</a:t>
            </a:r>
            <a:r>
              <a:rPr lang="ko-KR" altLang="en-US" dirty="0" err="1">
                <a:solidFill>
                  <a:schemeClr val="dk1"/>
                </a:solidFill>
              </a:rPr>
              <a:t>닝</a:t>
            </a: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lvl="3" indent="-292100">
              <a:buClr>
                <a:schemeClr val="dk1"/>
              </a:buClr>
              <a:buFont typeface="Noto Sans Symbols"/>
              <a:buChar char="➢"/>
            </a:pPr>
            <a:r>
              <a:rPr lang="ko-KR" altLang="en-US" dirty="0">
                <a:solidFill>
                  <a:schemeClr val="dk1"/>
                </a:solidFill>
              </a:rPr>
              <a:t>펀드종목선택의 결정요인 </a:t>
            </a:r>
            <a:r>
              <a:rPr lang="en-US" altLang="ko-KR" dirty="0">
                <a:solidFill>
                  <a:schemeClr val="dk1"/>
                </a:solidFill>
              </a:rPr>
              <a:t>-</a:t>
            </a:r>
            <a:r>
              <a:rPr lang="ko-KR" altLang="en-US" dirty="0">
                <a:solidFill>
                  <a:schemeClr val="dk1"/>
                </a:solidFill>
              </a:rPr>
              <a:t>배당을 </a:t>
            </a:r>
            <a:r>
              <a:rPr lang="ko-KR" altLang="en-US" dirty="0" smtClean="0">
                <a:solidFill>
                  <a:schemeClr val="dk1"/>
                </a:solidFill>
              </a:rPr>
              <a:t>중심으로 </a:t>
            </a:r>
            <a:r>
              <a:rPr lang="en-US" altLang="ko-KR" dirty="0" smtClean="0">
                <a:solidFill>
                  <a:schemeClr val="dk1"/>
                </a:solidFill>
              </a:rPr>
              <a:t>– </a:t>
            </a:r>
            <a:r>
              <a:rPr lang="ko-KR" altLang="en-US" dirty="0" smtClean="0">
                <a:solidFill>
                  <a:schemeClr val="dk1"/>
                </a:solidFill>
              </a:rPr>
              <a:t>박재홍</a:t>
            </a:r>
            <a:endParaRPr lang="en-US" altLang="ko-KR" dirty="0" smtClean="0">
              <a:solidFill>
                <a:schemeClr val="dk1"/>
              </a:solidFill>
            </a:endParaRPr>
          </a:p>
          <a:p>
            <a:pPr marL="1143000" lvl="3" indent="-292100">
              <a:buClr>
                <a:schemeClr val="dk1"/>
              </a:buClr>
              <a:buFont typeface="Noto Sans Symbols"/>
              <a:buChar char="➢"/>
            </a:pPr>
            <a:r>
              <a:rPr lang="en-US" dirty="0">
                <a:solidFill>
                  <a:schemeClr val="dk1"/>
                </a:solidFill>
              </a:rPr>
              <a:t>Machine Learning for Corporate Bankruptcy </a:t>
            </a:r>
            <a:r>
              <a:rPr lang="en-US" dirty="0" smtClean="0">
                <a:solidFill>
                  <a:schemeClr val="dk1"/>
                </a:solidFill>
              </a:rPr>
              <a:t>Prediction</a:t>
            </a:r>
            <a:r>
              <a:rPr lang="ko-KR" altLang="en-US" dirty="0" smtClean="0">
                <a:solidFill>
                  <a:schemeClr val="dk1"/>
                </a:solidFill>
              </a:rPr>
              <a:t> </a:t>
            </a:r>
            <a:r>
              <a:rPr lang="en-US" altLang="ko-KR" dirty="0">
                <a:solidFill>
                  <a:schemeClr val="dk1"/>
                </a:solidFill>
              </a:rPr>
              <a:t>- </a:t>
            </a:r>
            <a:r>
              <a:rPr lang="en-US" dirty="0">
                <a:solidFill>
                  <a:schemeClr val="dk1"/>
                </a:solidFill>
              </a:rPr>
              <a:t>Qi </a:t>
            </a:r>
            <a:r>
              <a:rPr lang="en-US" dirty="0" smtClean="0">
                <a:solidFill>
                  <a:schemeClr val="dk1"/>
                </a:solidFill>
              </a:rPr>
              <a:t>Yu</a:t>
            </a:r>
          </a:p>
        </p:txBody>
      </p:sp>
    </p:spTree>
    <p:extLst>
      <p:ext uri="{BB962C8B-B14F-4D97-AF65-F5344CB8AC3E}">
        <p14:creationId xmlns:p14="http://schemas.microsoft.com/office/powerpoint/2010/main" val="1399823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관련 연구 및 사례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Shape 99"/>
          <p:cNvGraphicFramePr/>
          <p:nvPr>
            <p:extLst>
              <p:ext uri="{D42A27DB-BD31-4B8C-83A1-F6EECF244321}">
                <p14:modId xmlns:p14="http://schemas.microsoft.com/office/powerpoint/2010/main" val="2856760144"/>
              </p:ext>
            </p:extLst>
          </p:nvPr>
        </p:nvGraphicFramePr>
        <p:xfrm>
          <a:off x="827087" y="1268412"/>
          <a:ext cx="7632675" cy="4687875"/>
        </p:xfrm>
        <a:graphic>
          <a:graphicData uri="http://schemas.openxmlformats.org/drawingml/2006/table">
            <a:tbl>
              <a:tblPr>
                <a:noFill/>
                <a:tableStyleId>{BD9475A3-D887-4236-AD5F-8C26708A7541}</a:tableStyleId>
              </a:tblPr>
              <a:tblGrid>
                <a:gridCol w="1522400"/>
                <a:gridCol w="3567100"/>
                <a:gridCol w="2543175"/>
              </a:tblGrid>
              <a:tr h="3397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서비스</a:t>
                      </a:r>
                      <a:r>
                        <a:rPr lang="en-US" sz="1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0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이름</a:t>
                      </a:r>
                      <a:endParaRPr lang="en-US" sz="10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내용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개선점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4939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키움증권(로보스탁)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상장된 전 종목의 10개년도 주가 데이터와 재무 데이터를 머신러닝 기법을 통해 분석해 알파 종목을 최적의 타이밍에 추천</a:t>
                      </a:r>
                    </a:p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(조건: 주식매매 수수료율 0.1%, 평가시점 계좌 내 주식 예탁 자산 200만원 이상)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5개의 자체적인 지표를 사용하여 순위를 보여주기는 하지만 투자자입장에서 객관적인 판단을 하기에는 너무 알고리즘이 감추어져있는데 본 시스템은 좀 더 상세하고 본질적인 부분을 보여주어서 투자자입장에서 스스로 더 판단할 수있는 근거가 많음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9271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인사이터 서비스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투자유망종목을 객관적인 계량분석과 정성적 분석을 기반으로 투자유망 종목을 제시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시각화해서 패턴으로 보여줌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9271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뉴지스탁 서비스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각종 제무데이터 및 시장수급 정보 분석을 통해 기업가치를 상대적으로 평가하여 투자의 기준점을 제시.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사용자가 원하는 패턴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조건을 이용하여 검색 가능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시스템 수행 시나리오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C:\Users\KMS\Desktop\졸작\웹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54" y="2263969"/>
            <a:ext cx="2144841" cy="115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김민식\Desktop\졸작\D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21" y="4510439"/>
            <a:ext cx="1132074" cy="125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김민식\Desktop\졸작\서버사진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338" y="2263969"/>
            <a:ext cx="897509" cy="1391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김민식\Desktop\졸작\사용자사진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5703" y="1657842"/>
            <a:ext cx="933863" cy="93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김민식\Desktop\졸작\서버사진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529" y="4431149"/>
            <a:ext cx="897509" cy="1391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2732629" y="2591705"/>
            <a:ext cx="1426132" cy="1621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flipH="1">
            <a:off x="2732629" y="2968314"/>
            <a:ext cx="1426132" cy="1621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16200000" flipH="1">
            <a:off x="4295732" y="4006714"/>
            <a:ext cx="618289" cy="1621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 flipH="1">
            <a:off x="5518113" y="4991002"/>
            <a:ext cx="1426132" cy="1621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 rot="5400000" flipH="1" flipV="1">
            <a:off x="4595910" y="4006715"/>
            <a:ext cx="618289" cy="1621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왼쪽으로 구부러진 화살표 4"/>
          <p:cNvSpPr/>
          <p:nvPr/>
        </p:nvSpPr>
        <p:spPr>
          <a:xfrm>
            <a:off x="8229600" y="4772851"/>
            <a:ext cx="470414" cy="665979"/>
          </a:xfrm>
          <a:prstGeom prst="curved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19566" y="2310002"/>
            <a:ext cx="1673405" cy="357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기간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조건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732632" y="3199618"/>
            <a:ext cx="1521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검색결과 전송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636828" y="3890361"/>
            <a:ext cx="1991629" cy="32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기간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조건으로 검색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046754" y="3912768"/>
            <a:ext cx="1231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검색 결과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518113" y="5182280"/>
            <a:ext cx="1521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수집데이터 저장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71974" y="4087800"/>
            <a:ext cx="2001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※ </a:t>
            </a:r>
            <a:r>
              <a:rPr lang="ko-KR" altLang="en-US" dirty="0" smtClean="0"/>
              <a:t>매일</a:t>
            </a:r>
            <a:r>
              <a:rPr lang="en-US" altLang="ko-KR" dirty="0" smtClean="0"/>
              <a:t>,</a:t>
            </a:r>
            <a:r>
              <a:rPr lang="ko-KR" altLang="en-US" dirty="0" smtClean="0"/>
              <a:t>분기마다 수집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49492" y="3504396"/>
            <a:ext cx="1253039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웹 페이지</a:t>
            </a:r>
            <a:endParaRPr lang="ko-KR" altLang="en-US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60012" y="1929359"/>
            <a:ext cx="1680083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분류</a:t>
            </a:r>
            <a:r>
              <a:rPr lang="en-US" altLang="ko-KR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,</a:t>
            </a:r>
            <a:r>
              <a:rPr lang="ko-KR" altLang="en-US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머신러닝</a:t>
            </a:r>
            <a:r>
              <a:rPr lang="ko-KR" altLang="en-US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서버</a:t>
            </a:r>
            <a:endParaRPr lang="ko-KR" altLang="en-US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155160" y="5777243"/>
            <a:ext cx="1253039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DB</a:t>
            </a:r>
            <a:endParaRPr lang="ko-KR" altLang="en-US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039390" y="5824817"/>
            <a:ext cx="1253039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수집</a:t>
            </a:r>
            <a:r>
              <a:rPr lang="ko-KR" altLang="en-US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기</a:t>
            </a:r>
            <a:endParaRPr lang="ko-KR" altLang="en-US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50877" y="2366692"/>
            <a:ext cx="27201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</a:t>
            </a:r>
          </a:p>
          <a:p>
            <a:r>
              <a:rPr lang="ko-KR" altLang="en-US" dirty="0" smtClean="0"/>
              <a:t>㉠ 검색된 종목으로 패턴분석</a:t>
            </a:r>
            <a:endParaRPr lang="en-US" altLang="ko-KR" dirty="0" smtClean="0"/>
          </a:p>
          <a:p>
            <a:r>
              <a:rPr lang="ko-KR" altLang="en-US" dirty="0" smtClean="0"/>
              <a:t>㉡ 패턴 일치 종목 선별</a:t>
            </a:r>
            <a:endParaRPr lang="en-US" altLang="ko-KR" dirty="0" smtClean="0"/>
          </a:p>
          <a:p>
            <a:r>
              <a:rPr lang="ko-KR" altLang="en-US" dirty="0" smtClean="0"/>
              <a:t>㉢ 선별된 종목 상장폐지 예측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02036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US" altLang="ko-KR" dirty="0" err="1"/>
              <a:t>시스템</a:t>
            </a:r>
            <a:r>
              <a:rPr lang="en-US" altLang="ko-KR" dirty="0"/>
              <a:t> </a:t>
            </a:r>
            <a:r>
              <a:rPr lang="en-US" altLang="ko-KR" dirty="0" err="1"/>
              <a:t>구성도</a:t>
            </a:r>
            <a:endParaRPr lang="en-US" sz="3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66401" y="2922944"/>
            <a:ext cx="1679665" cy="15962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927177" y="2922944"/>
            <a:ext cx="1679665" cy="15962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559382" y="4788736"/>
            <a:ext cx="1679665" cy="15962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932463" y="776983"/>
            <a:ext cx="1679665" cy="15962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자기 디스크 7"/>
          <p:cNvSpPr/>
          <p:nvPr/>
        </p:nvSpPr>
        <p:spPr>
          <a:xfrm>
            <a:off x="6659799" y="3139670"/>
            <a:ext cx="1395385" cy="1247376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49607" y="3613414"/>
            <a:ext cx="1544743" cy="4069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조건 입력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72121" y="3023356"/>
            <a:ext cx="1522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웹 클라이언트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397025" y="3023356"/>
            <a:ext cx="851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분류기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011180" y="924974"/>
            <a:ext cx="1522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상장폐지 </a:t>
            </a:r>
            <a:r>
              <a:rPr lang="ko-KR" altLang="en-US" dirty="0" err="1" smtClean="0"/>
              <a:t>예측기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407889" y="4823075"/>
            <a:ext cx="2026088" cy="475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주가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재무데이터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파서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605811" y="3584764"/>
            <a:ext cx="1532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주가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재무데이터 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39" name="오른쪽 화살표 38"/>
          <p:cNvSpPr/>
          <p:nvPr/>
        </p:nvSpPr>
        <p:spPr>
          <a:xfrm>
            <a:off x="2710219" y="3269999"/>
            <a:ext cx="974069" cy="34763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오른쪽 화살표 39"/>
          <p:cNvSpPr/>
          <p:nvPr/>
        </p:nvSpPr>
        <p:spPr>
          <a:xfrm flipH="1">
            <a:off x="2710219" y="3958482"/>
            <a:ext cx="974069" cy="34763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화살표 41"/>
          <p:cNvSpPr/>
          <p:nvPr/>
        </p:nvSpPr>
        <p:spPr>
          <a:xfrm rot="5400000" flipH="1" flipV="1">
            <a:off x="7217793" y="4337183"/>
            <a:ext cx="309703" cy="47706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607345" y="5473191"/>
            <a:ext cx="756625" cy="4069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크롤링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7440134" y="5473191"/>
            <a:ext cx="756625" cy="4069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증권사</a:t>
            </a:r>
            <a:r>
              <a:rPr lang="en-US" altLang="ko-KR" dirty="0" smtClean="0"/>
              <a:t>API</a:t>
            </a:r>
            <a:endParaRPr lang="ko-KR" altLang="en-US" dirty="0"/>
          </a:p>
        </p:txBody>
      </p:sp>
      <p:sp>
        <p:nvSpPr>
          <p:cNvPr id="47" name="오른쪽 화살표 46"/>
          <p:cNvSpPr/>
          <p:nvPr/>
        </p:nvSpPr>
        <p:spPr>
          <a:xfrm>
            <a:off x="5850933" y="3300165"/>
            <a:ext cx="665302" cy="2872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오른쪽 화살표 47"/>
          <p:cNvSpPr/>
          <p:nvPr/>
        </p:nvSpPr>
        <p:spPr>
          <a:xfrm flipH="1">
            <a:off x="5850933" y="3988648"/>
            <a:ext cx="665302" cy="2872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오른쪽 화살표 48"/>
          <p:cNvSpPr/>
          <p:nvPr/>
        </p:nvSpPr>
        <p:spPr>
          <a:xfrm rot="5400000" flipH="1" flipV="1">
            <a:off x="4226689" y="2373577"/>
            <a:ext cx="340673" cy="52477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오른쪽 화살표 49"/>
          <p:cNvSpPr/>
          <p:nvPr/>
        </p:nvSpPr>
        <p:spPr>
          <a:xfrm rot="16200000" flipH="1">
            <a:off x="4961381" y="2361478"/>
            <a:ext cx="340673" cy="52477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6940207" y="5933024"/>
            <a:ext cx="915517" cy="4069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스케줄링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849607" y="4072456"/>
            <a:ext cx="1544743" cy="4069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정보 시각화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3999923" y="1367844"/>
            <a:ext cx="1544743" cy="44767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 Regression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3988667" y="3608128"/>
            <a:ext cx="1544743" cy="4069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조건 </a:t>
            </a:r>
            <a:r>
              <a:rPr lang="ko-KR" altLang="en-US" dirty="0" err="1"/>
              <a:t>필터링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3988667" y="4067170"/>
            <a:ext cx="1544743" cy="4069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패턴 </a:t>
            </a:r>
            <a:r>
              <a:rPr lang="ko-KR" altLang="en-US" dirty="0" smtClean="0"/>
              <a:t>분류기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3999923" y="1873668"/>
            <a:ext cx="1544743" cy="44767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 전처리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630387" y="2997939"/>
            <a:ext cx="958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조건 전송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619737" y="4434341"/>
            <a:ext cx="1159805" cy="32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저장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725325" y="4328900"/>
            <a:ext cx="1159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결과 전송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733010" y="3017574"/>
            <a:ext cx="958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검색 쿼리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742862" y="4279475"/>
            <a:ext cx="1159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검색 결과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663994" y="2490250"/>
            <a:ext cx="1543702" cy="32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분류된 종목 전송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362186" y="2469106"/>
            <a:ext cx="1403365" cy="32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예측결과 전송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943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주식데이터 파서 모듈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303212" y="1125537"/>
            <a:ext cx="8229600" cy="47164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2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모듈의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</a:t>
            </a: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이트레이드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증권의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XingAPI를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이용하여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주식의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주가데이터를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수집</a:t>
            </a: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Fnguide사이트에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나와있는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주식의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재무데이터를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파싱하여서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DB에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수집</a:t>
            </a: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742950" marR="0" lvl="2" indent="-3492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다루는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정보</a:t>
            </a: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주가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날짜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종가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시가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고가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저가</a:t>
            </a: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 sz="16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재무제표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재무상태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종목코드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결산년월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자산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부채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자본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현금흐름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종목코드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결산년월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영업활동으로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인한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현금흐름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투자활동으로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인한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현금흐름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재무활동으로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인한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현금흐름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현금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및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현금성자산의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증가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투자지표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종목코드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결산년월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EPS</a:t>
            </a: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742950" marR="0" lvl="2" indent="-3492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시점</a:t>
            </a: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주식의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주가데이터는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매일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윈도우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서버에서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실행되서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주가데이터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최신화</a:t>
            </a: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재무데이터는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매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분기마다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실행되서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최신화</a:t>
            </a: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2" indent="-3492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5541962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주식데이터 파서 모듈(계속)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4" name="Shape 184"/>
          <p:cNvGraphicFramePr/>
          <p:nvPr>
            <p:extLst>
              <p:ext uri="{D42A27DB-BD31-4B8C-83A1-F6EECF244321}">
                <p14:modId xmlns:p14="http://schemas.microsoft.com/office/powerpoint/2010/main" val="585144405"/>
              </p:ext>
            </p:extLst>
          </p:nvPr>
        </p:nvGraphicFramePr>
        <p:xfrm>
          <a:off x="749300" y="1557337"/>
          <a:ext cx="2454250" cy="2303400"/>
        </p:xfrm>
        <a:graphic>
          <a:graphicData uri="http://schemas.openxmlformats.org/drawingml/2006/table">
            <a:tbl>
              <a:tblPr>
                <a:noFill/>
                <a:tableStyleId>{BD9475A3-D887-4236-AD5F-8C26708A7541}</a:tableStyleId>
              </a:tblPr>
              <a:tblGrid>
                <a:gridCol w="1227125"/>
                <a:gridCol w="1227125"/>
              </a:tblGrid>
              <a:tr h="41115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1800" b="1" i="0" u="none" strike="noStrike" cap="none" dirty="0" err="1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주가데이터</a:t>
                      </a:r>
                      <a:endParaRPr lang="en-US" sz="1800" b="1" i="0" u="none" strike="noStrike" cap="none" dirty="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3159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varchar(10)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shcode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종목코드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159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marketdate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거래일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closeprice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종가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159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openprice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시가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3159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highprice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고가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lowprice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저가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5" name="Shape 185"/>
          <p:cNvGraphicFramePr/>
          <p:nvPr>
            <p:extLst>
              <p:ext uri="{D42A27DB-BD31-4B8C-83A1-F6EECF244321}">
                <p14:modId xmlns:p14="http://schemas.microsoft.com/office/powerpoint/2010/main" val="1079837424"/>
              </p:ext>
            </p:extLst>
          </p:nvPr>
        </p:nvGraphicFramePr>
        <p:xfrm>
          <a:off x="3773485" y="1557337"/>
          <a:ext cx="2354182" cy="2231950"/>
        </p:xfrm>
        <a:graphic>
          <a:graphicData uri="http://schemas.openxmlformats.org/drawingml/2006/table">
            <a:tbl>
              <a:tblPr>
                <a:noFill/>
                <a:tableStyleId>{BD9475A3-D887-4236-AD5F-8C26708A7541}</a:tableStyleId>
              </a:tblPr>
              <a:tblGrid>
                <a:gridCol w="1177091"/>
                <a:gridCol w="1177091"/>
              </a:tblGrid>
              <a:tr h="46195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1800" b="1" i="0" u="none" strike="noStrike" cap="none" dirty="0" err="1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재무상태</a:t>
                      </a:r>
                      <a:endParaRPr lang="en-US" sz="1800" b="1" i="0" u="none" strike="noStrike" cap="none" dirty="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3540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varchar(10)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shcode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종목코드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540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gsym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결산년월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3540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jasan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자산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540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buchae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부채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3540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jabon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자본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</a:tbl>
          </a:graphicData>
        </a:graphic>
      </p:graphicFrame>
      <p:sp>
        <p:nvSpPr>
          <p:cNvPr id="186" name="Shape 186"/>
          <p:cNvSpPr txBox="1"/>
          <p:nvPr/>
        </p:nvSpPr>
        <p:spPr>
          <a:xfrm>
            <a:off x="250825" y="1052512"/>
            <a:ext cx="2171700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2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데이터 구조</a:t>
            </a:r>
          </a:p>
        </p:txBody>
      </p:sp>
      <p:graphicFrame>
        <p:nvGraphicFramePr>
          <p:cNvPr id="187" name="Shape 187"/>
          <p:cNvGraphicFramePr/>
          <p:nvPr>
            <p:extLst>
              <p:ext uri="{D42A27DB-BD31-4B8C-83A1-F6EECF244321}">
                <p14:modId xmlns:p14="http://schemas.microsoft.com/office/powerpoint/2010/main" val="302227770"/>
              </p:ext>
            </p:extLst>
          </p:nvPr>
        </p:nvGraphicFramePr>
        <p:xfrm>
          <a:off x="755650" y="4005262"/>
          <a:ext cx="3400714" cy="2447850"/>
        </p:xfrm>
        <a:graphic>
          <a:graphicData uri="http://schemas.openxmlformats.org/drawingml/2006/table">
            <a:tbl>
              <a:tblPr>
                <a:noFill/>
                <a:tableStyleId>{BD9475A3-D887-4236-AD5F-8C26708A7541}</a:tableStyleId>
              </a:tblPr>
              <a:tblGrid>
                <a:gridCol w="1013773"/>
                <a:gridCol w="2386941"/>
              </a:tblGrid>
              <a:tr h="43815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1800" b="1" i="0" u="none" strike="noStrike" cap="none" dirty="0" err="1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현금흐름</a:t>
                      </a:r>
                      <a:endParaRPr lang="en-US" sz="1800" b="1" i="0" u="none" strike="noStrike" cap="none" dirty="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3349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varchar(10)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shcode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종목코드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gsym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결산년월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selling//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영업활동으로인한현금흐름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tooja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투자활동으로인한현금흐름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jaemoo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재무활동으로인한현금흐름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money//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현금및현금성자산의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증가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8" name="Shape 188"/>
          <p:cNvGraphicFramePr/>
          <p:nvPr>
            <p:extLst>
              <p:ext uri="{D42A27DB-BD31-4B8C-83A1-F6EECF244321}">
                <p14:modId xmlns:p14="http://schemas.microsoft.com/office/powerpoint/2010/main" val="836871354"/>
              </p:ext>
            </p:extLst>
          </p:nvPr>
        </p:nvGraphicFramePr>
        <p:xfrm>
          <a:off x="6283242" y="1570820"/>
          <a:ext cx="2271700" cy="1295375"/>
        </p:xfrm>
        <a:graphic>
          <a:graphicData uri="http://schemas.openxmlformats.org/drawingml/2006/table">
            <a:tbl>
              <a:tblPr>
                <a:noFill/>
                <a:tableStyleId>{BD9475A3-D887-4236-AD5F-8C26708A7541}</a:tableStyleId>
              </a:tblPr>
              <a:tblGrid>
                <a:gridCol w="1135050"/>
                <a:gridCol w="1136650"/>
              </a:tblGrid>
              <a:tr h="3937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EPS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3000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varchar(10)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shcode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종목코드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gsym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결산년월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3000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varchar(50)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epsvalue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//EPS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5757861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상장폐지데이터 전처리 모듈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303212" y="1125537"/>
            <a:ext cx="8229600" cy="47164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2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모듈의 기능</a:t>
            </a: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전자공시시스템(DART)사이트에서 다운을 받은 상장폐지된 주식들의 정보를 머신러닝의 교육을 시키기에 적합한 형태로 정제해주는 모듈</a:t>
            </a:r>
          </a:p>
          <a:p>
            <a:pPr marL="137160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742950" marR="0" lvl="2" indent="-3492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다루는 정보</a:t>
            </a: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재무제표 데이터: 재무상태(종목코드, 결산년월, 자산, 부채, 자본), 현금흐름(종목코드, 결산년월, 영업활동으로인한현금흐름, 투자활동으로인한현금흐름, 재무활동으로인한현금흐름, 현금및현금성자산의증가)</a:t>
            </a:r>
          </a:p>
          <a:p>
            <a:pPr marL="137160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742950" marR="0" lvl="2" indent="-3492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 시점</a:t>
            </a: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머신러닝을 교육하기전 한번</a:t>
            </a:r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228TGp_well-being_light">
  <a:themeElements>
    <a:clrScheme name="228TGp_well-being_light 3">
      <a:dk1>
        <a:srgbClr val="4D4D4D"/>
      </a:dk1>
      <a:lt1>
        <a:srgbClr val="FFFFFF"/>
      </a:lt1>
      <a:dk2>
        <a:srgbClr val="47C3B7"/>
      </a:dk2>
      <a:lt2>
        <a:srgbClr val="DDDDDD"/>
      </a:lt2>
      <a:accent1>
        <a:srgbClr val="2990E5"/>
      </a:accent1>
      <a:accent2>
        <a:srgbClr val="57AD27"/>
      </a:accent2>
      <a:accent3>
        <a:srgbClr val="FFFFFF"/>
      </a:accent3>
      <a:accent4>
        <a:srgbClr val="404040"/>
      </a:accent4>
      <a:accent5>
        <a:srgbClr val="ACC6F0"/>
      </a:accent5>
      <a:accent6>
        <a:srgbClr val="4E9C22"/>
      </a:accent6>
      <a:hlink>
        <a:srgbClr val="E1882F"/>
      </a:hlink>
      <a:folHlink>
        <a:srgbClr val="90A8B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228TGp_well-being_light">
  <a:themeElements>
    <a:clrScheme name="228TGp_well-being_light 3">
      <a:dk1>
        <a:srgbClr val="4D4D4D"/>
      </a:dk1>
      <a:lt1>
        <a:srgbClr val="FFFFFF"/>
      </a:lt1>
      <a:dk2>
        <a:srgbClr val="47C3B7"/>
      </a:dk2>
      <a:lt2>
        <a:srgbClr val="DDDDDD"/>
      </a:lt2>
      <a:accent1>
        <a:srgbClr val="2990E5"/>
      </a:accent1>
      <a:accent2>
        <a:srgbClr val="57AD27"/>
      </a:accent2>
      <a:accent3>
        <a:srgbClr val="FFFFFF"/>
      </a:accent3>
      <a:accent4>
        <a:srgbClr val="404040"/>
      </a:accent4>
      <a:accent5>
        <a:srgbClr val="ACC6F0"/>
      </a:accent5>
      <a:accent6>
        <a:srgbClr val="4E9C22"/>
      </a:accent6>
      <a:hlink>
        <a:srgbClr val="E1882F"/>
      </a:hlink>
      <a:folHlink>
        <a:srgbClr val="90A8B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1776</Words>
  <Application>Microsoft Office PowerPoint</Application>
  <PresentationFormat>화면 슬라이드 쇼(4:3)</PresentationFormat>
  <Paragraphs>522</Paragraphs>
  <Slides>31</Slides>
  <Notes>28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31</vt:i4>
      </vt:variant>
    </vt:vector>
  </HeadingPairs>
  <TitlesOfParts>
    <vt:vector size="33" baseType="lpstr">
      <vt:lpstr>1_228TGp_well-being_light</vt:lpstr>
      <vt:lpstr>2_228TGp_well-being_light</vt:lpstr>
      <vt:lpstr>종목 패턴분석을 통한 종목 추천 알고리즘 Recommandation Algorithm using Stuff Pattern Analysis</vt:lpstr>
      <vt:lpstr>차        례</vt:lpstr>
      <vt:lpstr>종합 설계 개요</vt:lpstr>
      <vt:lpstr>관련 연구 및 사례</vt:lpstr>
      <vt:lpstr>시스템 수행 시나리오</vt:lpstr>
      <vt:lpstr>시스템 구성도</vt:lpstr>
      <vt:lpstr>주식데이터 파서 모듈</vt:lpstr>
      <vt:lpstr>주식데이터 파서 모듈(계속)</vt:lpstr>
      <vt:lpstr>상장폐지데이터 전처리 모듈</vt:lpstr>
      <vt:lpstr>상장폐지데이터 전처리 모듈(계속)</vt:lpstr>
      <vt:lpstr>상장폐지예측 모듈</vt:lpstr>
      <vt:lpstr>상장폐지데이터 모듈(계속)</vt:lpstr>
      <vt:lpstr>검색 모듈</vt:lpstr>
      <vt:lpstr>검색 모듈(계속)</vt:lpstr>
      <vt:lpstr>패턴분석 모듈</vt:lpstr>
      <vt:lpstr>패턴분석 모듈(계속)</vt:lpstr>
      <vt:lpstr>시각화 모듈</vt:lpstr>
      <vt:lpstr>시각화 모듈(계속)</vt:lpstr>
      <vt:lpstr>시스템 모듈 상세 설계</vt:lpstr>
      <vt:lpstr>시스템 모듈 상세 설계</vt:lpstr>
      <vt:lpstr>시스템 모듈 상세 설계</vt:lpstr>
      <vt:lpstr>시스템 모듈 상세 설계</vt:lpstr>
      <vt:lpstr>시스템 모듈 상세 설계</vt:lpstr>
      <vt:lpstr>개발 환경</vt:lpstr>
      <vt:lpstr>개발 환경 (2)</vt:lpstr>
      <vt:lpstr>개발 방법</vt:lpstr>
      <vt:lpstr>데모 환경 설계</vt:lpstr>
      <vt:lpstr>데모 환경 설계</vt:lpstr>
      <vt:lpstr>업무 분담</vt:lpstr>
      <vt:lpstr>종합설계 수행일정</vt:lpstr>
      <vt:lpstr>필요기술 및 참고 문헌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종목 패턴분석을 통한 종목 추천 알고리즘 Recommandation Algorithm using Stuff Pattern Analysis</dc:title>
  <dc:creator>ANNIHILATOR</dc:creator>
  <cp:lastModifiedBy>KMS</cp:lastModifiedBy>
  <cp:revision>108</cp:revision>
  <dcterms:modified xsi:type="dcterms:W3CDTF">2017-03-13T09:01:23Z</dcterms:modified>
</cp:coreProperties>
</file>