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95" r:id="rId2"/>
    <p:sldId id="277" r:id="rId3"/>
    <p:sldId id="379" r:id="rId4"/>
    <p:sldId id="354" r:id="rId5"/>
    <p:sldId id="356" r:id="rId6"/>
    <p:sldId id="371" r:id="rId7"/>
    <p:sldId id="378" r:id="rId8"/>
    <p:sldId id="377" r:id="rId9"/>
    <p:sldId id="369" r:id="rId10"/>
    <p:sldId id="373" r:id="rId11"/>
    <p:sldId id="374" r:id="rId12"/>
    <p:sldId id="360" r:id="rId13"/>
    <p:sldId id="381" r:id="rId14"/>
    <p:sldId id="362" r:id="rId15"/>
    <p:sldId id="363" r:id="rId16"/>
    <p:sldId id="380" r:id="rId17"/>
    <p:sldId id="364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26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795">
          <p15:clr>
            <a:srgbClr val="A4A3A4"/>
          </p15:clr>
        </p15:guide>
        <p15:guide id="5" orient="horz" pos="2886">
          <p15:clr>
            <a:srgbClr val="A4A3A4"/>
          </p15:clr>
        </p15:guide>
        <p15:guide id="6" orient="horz" pos="3022">
          <p15:clr>
            <a:srgbClr val="A4A3A4"/>
          </p15:clr>
        </p15:guide>
        <p15:guide id="7" pos="1565">
          <p15:clr>
            <a:srgbClr val="A4A3A4"/>
          </p15:clr>
        </p15:guide>
        <p15:guide id="8" pos="3878">
          <p15:clr>
            <a:srgbClr val="A4A3A4"/>
          </p15:clr>
        </p15:guide>
        <p15:guide id="9" pos="3969">
          <p15:clr>
            <a:srgbClr val="A4A3A4"/>
          </p15:clr>
        </p15:guide>
        <p15:guide id="10" pos="274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9B1E"/>
    <a:srgbClr val="99CC00"/>
    <a:srgbClr val="FFE7E7"/>
    <a:srgbClr val="000000"/>
    <a:srgbClr val="CC6600"/>
    <a:srgbClr val="FF9900"/>
    <a:srgbClr val="9900FF"/>
    <a:srgbClr val="33CCFF"/>
    <a:srgbClr val="FD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9" autoAdjust="0"/>
    <p:restoredTop sz="81346" autoAdjust="0"/>
  </p:normalViewPr>
  <p:slideViewPr>
    <p:cSldViewPr>
      <p:cViewPr>
        <p:scale>
          <a:sx n="75" d="100"/>
          <a:sy n="75" d="100"/>
        </p:scale>
        <p:origin x="-1219" y="112"/>
      </p:cViewPr>
      <p:guideLst>
        <p:guide orient="horz" pos="1026"/>
        <p:guide orient="horz" pos="2069"/>
        <p:guide orient="horz" pos="2160"/>
        <p:guide orient="horz" pos="2795"/>
        <p:guide orient="horz" pos="2886"/>
        <p:guide orient="horz" pos="3022"/>
        <p:guide pos="1565"/>
        <p:guide pos="3878"/>
        <p:guide pos="396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9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77975EF-9A08-4FF0-8BD1-F3EEC513E3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1410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43284B-2E9E-4914-9991-A0E482F92230}" type="slidenum">
              <a:rPr lang="ko-KR" altLang="en-US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31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3E8C1F-1330-47D6-8625-3D8630922A75}" type="slidenum">
              <a:rPr lang="ko-KR" altLang="en-US" smtClean="0"/>
              <a:pPr>
                <a:spcBef>
                  <a:spcPct val="0"/>
                </a:spcBef>
              </a:pPr>
              <a:t>2</a:t>
            </a:fld>
            <a:endParaRPr lang="en-US" altLang="ko-KR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7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75EF-9A08-4FF0-8BD1-F3EEC513E302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974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75EF-9A08-4FF0-8BD1-F3EEC513E302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7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5"/>
          <p:cNvGraphicFramePr>
            <a:graphicFrameLocks noChangeAspect="1"/>
          </p:cNvGraphicFramePr>
          <p:nvPr/>
        </p:nvGraphicFramePr>
        <p:xfrm>
          <a:off x="346075" y="457200"/>
          <a:ext cx="8416925" cy="489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" name="Image" r:id="rId3" imgW="13003175" imgH="7555556" progId="Photoshop.Image.7">
                  <p:embed/>
                </p:oleObj>
              </mc:Choice>
              <mc:Fallback>
                <p:oleObj name="Image" r:id="rId3" imgW="13003175" imgH="755555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457200"/>
                        <a:ext cx="8416925" cy="489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357188" y="457200"/>
            <a:ext cx="8405812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pic>
        <p:nvPicPr>
          <p:cNvPr id="6" name="Picture 31" descr="03_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949825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32"/>
          <p:cNvSpPr>
            <a:spLocks noChangeShapeType="1"/>
          </p:cNvSpPr>
          <p:nvPr/>
        </p:nvSpPr>
        <p:spPr bwMode="auto">
          <a:xfrm>
            <a:off x="1728788" y="5283200"/>
            <a:ext cx="67310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 Box 36"/>
          <p:cNvSpPr txBox="1">
            <a:spLocks noChangeArrowheads="1"/>
          </p:cNvSpPr>
          <p:nvPr userDrawn="1"/>
        </p:nvSpPr>
        <p:spPr bwMode="auto">
          <a:xfrm>
            <a:off x="7158038" y="144145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latinLnBrk="0" hangingPunct="1">
              <a:defRPr/>
            </a:pPr>
            <a:r>
              <a:rPr kumimoji="0" lang="en-US" altLang="ko-KR" sz="700" smtClean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Korea Polytechnic University</a:t>
            </a:r>
            <a:r>
              <a:rPr kumimoji="0" lang="en-US" altLang="ko-KR" sz="1800" smtClean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endParaRPr kumimoji="0" lang="ko-KR" altLang="en-US" sz="1800" smtClean="0">
              <a:solidFill>
                <a:schemeClr val="tx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pSp>
        <p:nvGrpSpPr>
          <p:cNvPr id="9" name="Group 37"/>
          <p:cNvGrpSpPr>
            <a:grpSpLocks/>
          </p:cNvGrpSpPr>
          <p:nvPr userDrawn="1"/>
        </p:nvGrpSpPr>
        <p:grpSpPr bwMode="auto">
          <a:xfrm>
            <a:off x="7432675" y="692150"/>
            <a:ext cx="1104900" cy="876300"/>
            <a:chOff x="385" y="935"/>
            <a:chExt cx="1089" cy="908"/>
          </a:xfrm>
        </p:grpSpPr>
        <p:grpSp>
          <p:nvGrpSpPr>
            <p:cNvPr id="10" name="Group 38"/>
            <p:cNvGrpSpPr>
              <a:grpSpLocks/>
            </p:cNvGrpSpPr>
            <p:nvPr userDrawn="1"/>
          </p:nvGrpSpPr>
          <p:grpSpPr bwMode="auto">
            <a:xfrm>
              <a:off x="385" y="935"/>
              <a:ext cx="545" cy="908"/>
              <a:chOff x="385" y="935"/>
              <a:chExt cx="545" cy="908"/>
            </a:xfrm>
          </p:grpSpPr>
          <p:sp>
            <p:nvSpPr>
              <p:cNvPr id="15" name="Rectangle 39"/>
              <p:cNvSpPr>
                <a:spLocks noChangeArrowheads="1"/>
              </p:cNvSpPr>
              <p:nvPr userDrawn="1"/>
            </p:nvSpPr>
            <p:spPr bwMode="auto">
              <a:xfrm>
                <a:off x="385" y="1118"/>
                <a:ext cx="182" cy="36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6" name="Rectangle 40"/>
              <p:cNvSpPr>
                <a:spLocks noChangeArrowheads="1"/>
              </p:cNvSpPr>
              <p:nvPr userDrawn="1"/>
            </p:nvSpPr>
            <p:spPr bwMode="auto">
              <a:xfrm>
                <a:off x="567" y="1299"/>
                <a:ext cx="363" cy="18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7" name="Rectangle 41"/>
              <p:cNvSpPr>
                <a:spLocks noChangeArrowheads="1"/>
              </p:cNvSpPr>
              <p:nvPr userDrawn="1"/>
            </p:nvSpPr>
            <p:spPr bwMode="auto">
              <a:xfrm>
                <a:off x="385" y="1479"/>
                <a:ext cx="182" cy="364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8" name="Rectangle 42"/>
              <p:cNvSpPr>
                <a:spLocks noChangeArrowheads="1"/>
              </p:cNvSpPr>
              <p:nvPr userDrawn="1"/>
            </p:nvSpPr>
            <p:spPr bwMode="auto">
              <a:xfrm>
                <a:off x="748" y="935"/>
                <a:ext cx="182" cy="364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9" name="Rectangle 43"/>
              <p:cNvSpPr>
                <a:spLocks noChangeArrowheads="1"/>
              </p:cNvSpPr>
              <p:nvPr userDrawn="1"/>
            </p:nvSpPr>
            <p:spPr bwMode="auto">
              <a:xfrm>
                <a:off x="567" y="935"/>
                <a:ext cx="182" cy="183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11" name="Group 44"/>
            <p:cNvGrpSpPr>
              <a:grpSpLocks/>
            </p:cNvGrpSpPr>
            <p:nvPr userDrawn="1"/>
          </p:nvGrpSpPr>
          <p:grpSpPr bwMode="auto">
            <a:xfrm>
              <a:off x="930" y="1479"/>
              <a:ext cx="544" cy="362"/>
              <a:chOff x="930" y="1479"/>
              <a:chExt cx="544" cy="362"/>
            </a:xfrm>
          </p:grpSpPr>
          <p:sp>
            <p:nvSpPr>
              <p:cNvPr id="12" name="Rectangle 45"/>
              <p:cNvSpPr>
                <a:spLocks noChangeArrowheads="1"/>
              </p:cNvSpPr>
              <p:nvPr userDrawn="1"/>
            </p:nvSpPr>
            <p:spPr bwMode="auto">
              <a:xfrm>
                <a:off x="930" y="1479"/>
                <a:ext cx="181" cy="362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46"/>
              <p:cNvSpPr>
                <a:spLocks noChangeArrowheads="1"/>
              </p:cNvSpPr>
              <p:nvPr userDrawn="1"/>
            </p:nvSpPr>
            <p:spPr bwMode="auto">
              <a:xfrm>
                <a:off x="1293" y="1479"/>
                <a:ext cx="181" cy="362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4" name="Rectangle 47"/>
              <p:cNvSpPr>
                <a:spLocks noChangeArrowheads="1"/>
              </p:cNvSpPr>
              <p:nvPr userDrawn="1"/>
            </p:nvSpPr>
            <p:spPr bwMode="auto">
              <a:xfrm>
                <a:off x="1111" y="1660"/>
                <a:ext cx="181" cy="18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 algn="ctr" latinLnBrk="1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4759325"/>
            <a:ext cx="5791200" cy="381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5359400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3810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4770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4B3D83D-A446-4E4F-8069-BE81A252F02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10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3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31788"/>
            <a:ext cx="2057400" cy="58324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31788"/>
            <a:ext cx="6019800" cy="58324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56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1788"/>
            <a:ext cx="4648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716463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29342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/>
          <p:cNvSpPr>
            <a:spLocks noChangeArrowheads="1"/>
          </p:cNvSpPr>
          <p:nvPr/>
        </p:nvSpPr>
        <p:spPr bwMode="auto">
          <a:xfrm>
            <a:off x="228600" y="5905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5" name="Rectangle 75"/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graphicFrame>
        <p:nvGraphicFramePr>
          <p:cNvPr id="6" name="Object 73"/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8" name="Image" r:id="rId3" imgW="6361905" imgH="5663492" progId="Photoshop.Image.7">
                  <p:embed/>
                </p:oleObj>
              </mc:Choice>
              <mc:Fallback>
                <p:oleObj name="Image" r:id="rId3" imgW="6361905" imgH="5663492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8" descr="03_back_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4"/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pic>
        <p:nvPicPr>
          <p:cNvPr id="9" name="Picture 59" descr="03_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1" descr="학과name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6286500"/>
            <a:ext cx="23860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716463"/>
          </a:xfrm>
        </p:spPr>
        <p:txBody>
          <a:bodyPr/>
          <a:lstStyle>
            <a:lvl1pPr>
              <a:buClr>
                <a:srgbClr val="CC6600"/>
              </a:buClr>
              <a:defRPr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6804025" y="26035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1EC1FFF-DD83-4601-AC0C-0FAE237C9E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051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3692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3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0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3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53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7420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2471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3"/>
          <p:cNvSpPr>
            <a:spLocks noChangeArrowheads="1"/>
          </p:cNvSpPr>
          <p:nvPr/>
        </p:nvSpPr>
        <p:spPr bwMode="auto">
          <a:xfrm>
            <a:off x="228600" y="5905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27" name="Rectangle 75"/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graphicFrame>
        <p:nvGraphicFramePr>
          <p:cNvPr id="1028" name="Object 73"/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Image" r:id="rId15" imgW="6361905" imgH="5663492" progId="Photoshop.Image.7">
                  <p:embed/>
                </p:oleObj>
              </mc:Choice>
              <mc:Fallback>
                <p:oleObj name="Image" r:id="rId15" imgW="6361905" imgH="5663492" progId="Photoshop.Image.7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8" descr="03_back_b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4"/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331788"/>
            <a:ext cx="4648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3" name="Picture 59" descr="03_ico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1" descr="학과name.jp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6286500"/>
            <a:ext cx="23860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3568" y="3789040"/>
            <a:ext cx="7768283" cy="1151632"/>
          </a:xfrm>
          <a:noFill/>
          <a:ln>
            <a:noFill/>
          </a:ln>
        </p:spPr>
        <p:txBody>
          <a:bodyPr/>
          <a:lstStyle/>
          <a:p>
            <a:pPr algn="ctr" eaLnBrk="1" hangingPunct="1"/>
            <a:r>
              <a:rPr lang="ko-KR" altLang="en-US" sz="2400" dirty="0" smtClean="0">
                <a:ln w="12700" cmpd="dbl">
                  <a:solidFill>
                    <a:schemeClr val="bg1"/>
                  </a:solidFill>
                </a:ln>
              </a:rPr>
              <a:t>종목 유사도 패턴분석을 통한 종목 추천 알고리즘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1800" b="0" dirty="0" smtClean="0"/>
              <a:t>Recommandation Algorithm using Stuff Simmilar Pattern Analysis</a:t>
            </a:r>
            <a:endParaRPr lang="ko-KR" altLang="en-US" sz="2400" b="0" dirty="0" smtClean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gray">
          <a:xfrm>
            <a:off x="4356100" y="5500688"/>
            <a:ext cx="43719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dirty="0">
                <a:solidFill>
                  <a:schemeClr val="tx1"/>
                </a:solidFill>
              </a:rPr>
              <a:t>학번</a:t>
            </a:r>
            <a:r>
              <a:rPr kumimoji="0" lang="en-US" altLang="ko-KR" sz="1200" kern="0" dirty="0">
                <a:solidFill>
                  <a:schemeClr val="tx1"/>
                </a:solidFill>
              </a:rPr>
              <a:t>: </a:t>
            </a:r>
            <a:r>
              <a:rPr kumimoji="0" lang="en-US" altLang="ko-KR" sz="1200" kern="0" dirty="0" smtClean="0">
                <a:solidFill>
                  <a:schemeClr val="tx1"/>
                </a:solidFill>
              </a:rPr>
              <a:t>2012151008 </a:t>
            </a:r>
            <a:r>
              <a:rPr kumimoji="0" lang="ko-KR" altLang="en-US" sz="1200" kern="0" dirty="0">
                <a:solidFill>
                  <a:schemeClr val="tx1"/>
                </a:solidFill>
              </a:rPr>
              <a:t>이름</a:t>
            </a:r>
            <a:r>
              <a:rPr kumimoji="0" lang="en-US" altLang="ko-KR" sz="1200" kern="0" dirty="0">
                <a:solidFill>
                  <a:schemeClr val="tx1"/>
                </a:solidFill>
              </a:rPr>
              <a:t>: </a:t>
            </a:r>
            <a:r>
              <a:rPr kumimoji="0" lang="ko-KR" altLang="en-US" sz="1200" kern="0" dirty="0" smtClean="0">
                <a:solidFill>
                  <a:schemeClr val="tx1"/>
                </a:solidFill>
              </a:rPr>
              <a:t>김민</a:t>
            </a:r>
            <a:r>
              <a:rPr kumimoji="0" lang="ko-KR" altLang="en-US" sz="1200" kern="0" dirty="0">
                <a:solidFill>
                  <a:schemeClr val="tx1"/>
                </a:solidFill>
              </a:rPr>
              <a:t>식</a:t>
            </a:r>
            <a:r>
              <a:rPr kumimoji="0" lang="ko-KR" altLang="en-US" sz="1200" kern="0" dirty="0" smtClean="0">
                <a:solidFill>
                  <a:schemeClr val="tx1"/>
                </a:solidFill>
              </a:rPr>
              <a:t> </a:t>
            </a:r>
            <a:r>
              <a:rPr kumimoji="0" lang="ko-KR" altLang="en-US" sz="1200" kern="0" dirty="0">
                <a:solidFill>
                  <a:schemeClr val="tx1"/>
                </a:solidFill>
              </a:rPr>
              <a:t>지도교수</a:t>
            </a:r>
            <a:r>
              <a:rPr kumimoji="0" lang="en-US" altLang="ko-KR" sz="1200" kern="0" dirty="0">
                <a:solidFill>
                  <a:schemeClr val="tx1"/>
                </a:solidFill>
              </a:rPr>
              <a:t>: </a:t>
            </a:r>
            <a:r>
              <a:rPr kumimoji="0" lang="ko-KR" altLang="en-US" sz="1200" kern="0" dirty="0" smtClean="0">
                <a:solidFill>
                  <a:schemeClr val="tx1"/>
                </a:solidFill>
              </a:rPr>
              <a:t>서대영</a:t>
            </a:r>
            <a:endParaRPr kumimoji="0" lang="en-US" altLang="ko-KR" sz="1200" kern="0" dirty="0">
              <a:solidFill>
                <a:schemeClr val="tx1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>
                <a:solidFill>
                  <a:schemeClr val="tx1"/>
                </a:solidFill>
              </a:rPr>
              <a:t>학번</a:t>
            </a:r>
            <a:r>
              <a:rPr kumimoji="0" lang="en-US" altLang="ko-KR" sz="1200" kern="0" dirty="0">
                <a:solidFill>
                  <a:schemeClr val="tx1"/>
                </a:solidFill>
              </a:rPr>
              <a:t>: </a:t>
            </a:r>
            <a:r>
              <a:rPr kumimoji="0" lang="en-US" altLang="ko-KR" sz="1200" kern="0" dirty="0" smtClean="0">
                <a:solidFill>
                  <a:schemeClr val="tx1"/>
                </a:solidFill>
              </a:rPr>
              <a:t>2012151006 </a:t>
            </a:r>
            <a:r>
              <a:rPr kumimoji="0" lang="ko-KR" altLang="en-US" sz="1200" kern="0" dirty="0">
                <a:solidFill>
                  <a:schemeClr val="tx1"/>
                </a:solidFill>
              </a:rPr>
              <a:t>이름</a:t>
            </a:r>
            <a:r>
              <a:rPr kumimoji="0" lang="en-US" altLang="ko-KR" sz="1200" kern="0" dirty="0">
                <a:solidFill>
                  <a:schemeClr val="tx1"/>
                </a:solidFill>
              </a:rPr>
              <a:t>: </a:t>
            </a:r>
            <a:r>
              <a:rPr kumimoji="0" lang="ko-KR" altLang="en-US" sz="1200" kern="0" dirty="0" smtClean="0">
                <a:solidFill>
                  <a:schemeClr val="tx1"/>
                </a:solidFill>
              </a:rPr>
              <a:t>김동</a:t>
            </a:r>
            <a:r>
              <a:rPr kumimoji="0" lang="ko-KR" altLang="en-US" sz="1200" kern="0" dirty="0">
                <a:solidFill>
                  <a:schemeClr val="tx1"/>
                </a:solidFill>
              </a:rPr>
              <a:t>현</a:t>
            </a:r>
            <a:r>
              <a:rPr kumimoji="0" lang="ko-KR" altLang="en-US" sz="1200" kern="0" dirty="0" smtClean="0">
                <a:solidFill>
                  <a:schemeClr val="tx1"/>
                </a:solidFill>
              </a:rPr>
              <a:t> </a:t>
            </a:r>
            <a:r>
              <a:rPr kumimoji="0" lang="ko-KR" altLang="en-US" sz="1200" kern="0" dirty="0">
                <a:solidFill>
                  <a:schemeClr val="tx1"/>
                </a:solidFill>
              </a:rPr>
              <a:t>지도교수</a:t>
            </a:r>
            <a:r>
              <a:rPr kumimoji="0" lang="en-US" altLang="ko-KR" sz="1200" kern="0" dirty="0">
                <a:solidFill>
                  <a:schemeClr val="tx1"/>
                </a:solidFill>
              </a:rPr>
              <a:t>: </a:t>
            </a:r>
            <a:r>
              <a:rPr kumimoji="0" lang="ko-KR" altLang="en-US" sz="1200" kern="0" dirty="0" smtClean="0">
                <a:solidFill>
                  <a:schemeClr val="tx1"/>
                </a:solidFill>
              </a:rPr>
              <a:t>서대영</a:t>
            </a:r>
            <a:endParaRPr kumimoji="0" lang="en-US" altLang="ko-KR" sz="1200" kern="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 dirty="0" smtClean="0">
                <a:solidFill>
                  <a:schemeClr val="tx1"/>
                </a:solidFill>
              </a:rPr>
              <a:t>학번</a:t>
            </a:r>
            <a:r>
              <a:rPr kumimoji="0" lang="en-US" altLang="ko-KR" sz="1200" kern="0" dirty="0">
                <a:solidFill>
                  <a:schemeClr val="tx1"/>
                </a:solidFill>
              </a:rPr>
              <a:t>: 2014154018 </a:t>
            </a:r>
            <a:r>
              <a:rPr kumimoji="0" lang="ko-KR" altLang="en-US" sz="1200" kern="0" dirty="0">
                <a:solidFill>
                  <a:schemeClr val="tx1"/>
                </a:solidFill>
              </a:rPr>
              <a:t>이름</a:t>
            </a:r>
            <a:r>
              <a:rPr kumimoji="0" lang="en-US" altLang="ko-KR" sz="1200" kern="0" dirty="0">
                <a:solidFill>
                  <a:schemeClr val="tx1"/>
                </a:solidFill>
              </a:rPr>
              <a:t>: </a:t>
            </a:r>
            <a:r>
              <a:rPr kumimoji="0" lang="ko-KR" altLang="en-US" sz="1200" kern="0" dirty="0">
                <a:solidFill>
                  <a:schemeClr val="tx1"/>
                </a:solidFill>
              </a:rPr>
              <a:t>박유선 지도교수</a:t>
            </a:r>
            <a:r>
              <a:rPr kumimoji="0" lang="en-US" altLang="ko-KR" sz="1200" kern="0" dirty="0">
                <a:solidFill>
                  <a:schemeClr val="tx1"/>
                </a:solidFill>
              </a:rPr>
              <a:t>: </a:t>
            </a:r>
            <a:r>
              <a:rPr kumimoji="0" lang="ko-KR" altLang="en-US" sz="1200" kern="0" dirty="0">
                <a:solidFill>
                  <a:schemeClr val="tx1"/>
                </a:solidFill>
              </a:rPr>
              <a:t>정성택</a:t>
            </a:r>
            <a:endParaRPr kumimoji="0" lang="en-US" altLang="ko-KR" sz="1200" kern="0" dirty="0">
              <a:solidFill>
                <a:schemeClr val="tx1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9750" y="5949950"/>
            <a:ext cx="160655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졸업연구제안서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시스템 구성도</a:t>
            </a:r>
            <a:endParaRPr lang="ko-KR" altLang="en-US" dirty="0" smtClean="0"/>
          </a:p>
        </p:txBody>
      </p:sp>
      <p:sp>
        <p:nvSpPr>
          <p:cNvPr id="14339" name="슬라이드 번호 개체 틀 2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F218F1-9EE5-4143-B089-759E65B40ECA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29208" y="1052339"/>
            <a:ext cx="8229600" cy="504453"/>
          </a:xfrm>
        </p:spPr>
        <p:txBody>
          <a:bodyPr/>
          <a:lstStyle/>
          <a:p>
            <a:r>
              <a:rPr lang="ko-KR" altLang="en-US" dirty="0" smtClean="0"/>
              <a:t>검색 화면</a:t>
            </a:r>
            <a:endParaRPr lang="en-US" altLang="ko-KR" dirty="0" smtClean="0"/>
          </a:p>
        </p:txBody>
      </p:sp>
      <p:pic>
        <p:nvPicPr>
          <p:cNvPr id="26626" name="Picture 2" descr="http://cfile24.uf.tistory.com/image/23769B4057AC62952E9A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769" y="1713781"/>
            <a:ext cx="6126477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6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시스템 구성도</a:t>
            </a:r>
            <a:endParaRPr lang="ko-KR" altLang="en-US" dirty="0" smtClean="0"/>
          </a:p>
        </p:txBody>
      </p:sp>
      <p:sp>
        <p:nvSpPr>
          <p:cNvPr id="14339" name="슬라이드 번호 개체 틀 2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F218F1-9EE5-4143-B089-759E65B40ECA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29208" y="1052339"/>
            <a:ext cx="8229600" cy="4716463"/>
          </a:xfrm>
        </p:spPr>
        <p:txBody>
          <a:bodyPr/>
          <a:lstStyle/>
          <a:p>
            <a:r>
              <a:rPr lang="ko-KR" altLang="en-US" dirty="0" smtClean="0"/>
              <a:t>결과 화면</a:t>
            </a:r>
            <a:endParaRPr lang="en-US" altLang="ko-KR" dirty="0" smtClean="0"/>
          </a:p>
        </p:txBody>
      </p:sp>
      <p:pic>
        <p:nvPicPr>
          <p:cNvPr id="10" name="Picture 2" descr="http://cfile1.uf.tistory.com/image/2616DE4557AC62A5323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769" y="1713782"/>
            <a:ext cx="6126477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9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개발 </a:t>
            </a:r>
            <a:r>
              <a:rPr lang="ko-KR" altLang="en-US" dirty="0" smtClean="0">
                <a:latin typeface="HY견고딕" panose="02000600000101010101" pitchFamily="2" charset="-127"/>
                <a:ea typeface="HY견고딕" panose="02000600000101010101" pitchFamily="2" charset="-127"/>
              </a:rPr>
              <a:t>환경</a:t>
            </a:r>
            <a:endParaRPr lang="ko-KR" altLang="en-US" dirty="0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OS : Windows &amp; </a:t>
            </a:r>
            <a:r>
              <a:rPr lang="ko-KR" altLang="en-US" dirty="0" err="1" smtClean="0"/>
              <a:t>우분투</a:t>
            </a:r>
            <a:r>
              <a:rPr lang="ko-KR" altLang="en-US" dirty="0" smtClean="0"/>
              <a:t> </a:t>
            </a:r>
            <a:r>
              <a:rPr lang="en-US" altLang="ko-KR" dirty="0" smtClean="0"/>
              <a:t>14.04 LTS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DB : MySQL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개발언어 </a:t>
            </a:r>
            <a:r>
              <a:rPr lang="en-US" altLang="ko-KR" dirty="0" smtClean="0"/>
              <a:t>: Python, Html, PHP, JavaScript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 툴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Pycharm</a:t>
            </a:r>
            <a:r>
              <a:rPr lang="en-US" altLang="ko-KR" dirty="0" smtClean="0"/>
              <a:t>, AWS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4" name="슬라이드 번호 개체 틀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CB600F-A873-4174-9343-9EB08A037491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00600000101010101" pitchFamily="2" charset="-127"/>
                <a:ea typeface="HY견고딕" panose="02000600000101010101" pitchFamily="2" charset="-127"/>
              </a:rPr>
              <a:t>개발 방법</a:t>
            </a:r>
            <a:endParaRPr lang="ko-KR" altLang="en-US" dirty="0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500063" y="1196752"/>
            <a:ext cx="8229600" cy="4716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개발방법</a:t>
            </a:r>
            <a:endParaRPr lang="en-US" altLang="ko-KR" dirty="0" smtClean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클라이언트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AWS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EC2</a:t>
            </a:r>
            <a:r>
              <a:rPr lang="ko-KR" altLang="en-US" sz="1600" dirty="0" smtClean="0"/>
              <a:t>를 이용한 </a:t>
            </a:r>
            <a:r>
              <a:rPr lang="ko-KR" altLang="en-US" sz="1600" dirty="0" err="1" smtClean="0"/>
              <a:t>웹서버</a:t>
            </a:r>
            <a:r>
              <a:rPr lang="ko-KR" altLang="en-US" sz="1600" dirty="0" smtClean="0"/>
              <a:t> 구</a:t>
            </a:r>
            <a:r>
              <a:rPr lang="ko-KR" altLang="en-US" sz="1600" dirty="0"/>
              <a:t>현</a:t>
            </a:r>
            <a:r>
              <a:rPr lang="ko-KR" altLang="en-US" sz="1600" dirty="0" smtClean="0"/>
              <a:t> </a:t>
            </a:r>
            <a:endParaRPr lang="ko-KR" altLang="en-US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HTML, PHP, JavaScript</a:t>
            </a:r>
            <a:r>
              <a:rPr lang="ko-KR" altLang="en-US" sz="1600" dirty="0" smtClean="0"/>
              <a:t>를 이용하여 웹 구현</a:t>
            </a:r>
            <a:endParaRPr lang="ko-KR" altLang="en-US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MYSQL</a:t>
            </a:r>
            <a:r>
              <a:rPr lang="ko-KR" altLang="en-US" sz="1600" dirty="0" smtClean="0"/>
              <a:t>를 이용한 사용자 입력데이터 저장</a:t>
            </a:r>
            <a:endParaRPr lang="ko-KR" altLang="en-US" sz="1600" dirty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데이터 분류기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Python</a:t>
            </a:r>
            <a:r>
              <a:rPr lang="ko-KR" altLang="en-US" sz="1600" dirty="0" smtClean="0"/>
              <a:t>을 이용하여 사용자가 입력한 주가차트 </a:t>
            </a:r>
            <a:r>
              <a:rPr lang="en-US" altLang="ko-KR" sz="1600" dirty="0" smtClean="0"/>
              <a:t>DWT</a:t>
            </a:r>
            <a:r>
              <a:rPr lang="ko-KR" altLang="en-US" sz="1600" dirty="0" smtClean="0"/>
              <a:t>수행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DWT</a:t>
            </a:r>
            <a:r>
              <a:rPr lang="ko-KR" altLang="en-US" sz="1600" dirty="0" smtClean="0"/>
              <a:t>수행한 결과를 바탕으로 패턴 분류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PHP</a:t>
            </a:r>
            <a:r>
              <a:rPr lang="ko-KR" altLang="en-US" sz="1600" dirty="0" smtClean="0"/>
              <a:t>를 이용해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있는 결과 조회 후 패턴 일치 종목 추천</a:t>
            </a:r>
            <a:endParaRPr lang="en-US" altLang="ko-KR" sz="1600" dirty="0" smtClean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ko-KR" altLang="en-US" sz="1800" dirty="0" smtClean="0"/>
              <a:t>데이터 </a:t>
            </a:r>
            <a:r>
              <a:rPr lang="ko-KR" altLang="en-US" sz="1800" dirty="0" err="1" smtClean="0"/>
              <a:t>수집기</a:t>
            </a:r>
            <a:endParaRPr lang="en-US" altLang="ko-KR" sz="16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매일 자정 </a:t>
            </a:r>
            <a:r>
              <a:rPr lang="en-US" altLang="ko-KR" sz="1600" dirty="0" smtClean="0"/>
              <a:t>Python</a:t>
            </a:r>
            <a:r>
              <a:rPr lang="ko-KR" altLang="en-US" sz="1600" dirty="0" smtClean="0"/>
              <a:t> 스크립트를 돌려 주식 정보 사이트에 주가 정보 수집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Python</a:t>
            </a:r>
            <a:r>
              <a:rPr lang="ko-KR" altLang="en-US" sz="1600" dirty="0" smtClean="0"/>
              <a:t>을 이용하여 주가차트 </a:t>
            </a:r>
            <a:r>
              <a:rPr lang="en-US" altLang="ko-KR" sz="1600" dirty="0" smtClean="0"/>
              <a:t>DWT</a:t>
            </a:r>
            <a:r>
              <a:rPr lang="ko-KR" altLang="en-US" sz="1600" dirty="0" smtClean="0"/>
              <a:t>수행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DWT</a:t>
            </a:r>
            <a:r>
              <a:rPr lang="ko-KR" altLang="en-US" sz="1600" dirty="0" smtClean="0"/>
              <a:t>수행한 결과를 바탕으로 패턴 분류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4" name="슬라이드 번호 개체 틀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CB600F-A873-4174-9343-9EB08A037491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00600000101010101" pitchFamily="2" charset="-127"/>
                <a:ea typeface="HY견고딕" panose="02000600000101010101" pitchFamily="2" charset="-127"/>
              </a:rPr>
              <a:t>업무 분담</a:t>
            </a:r>
            <a:endParaRPr lang="ko-KR" altLang="en-US" dirty="0" smtClean="0"/>
          </a:p>
        </p:txBody>
      </p:sp>
      <p:sp>
        <p:nvSpPr>
          <p:cNvPr id="16387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FACB43-7CBF-454F-8FFC-221C3FB1652B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6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754223"/>
              </p:ext>
            </p:extLst>
          </p:nvPr>
        </p:nvGraphicFramePr>
        <p:xfrm>
          <a:off x="899592" y="1484784"/>
          <a:ext cx="7340600" cy="4463620"/>
        </p:xfrm>
        <a:graphic>
          <a:graphicData uri="http://schemas.openxmlformats.org/drawingml/2006/table">
            <a:tbl>
              <a:tblPr/>
              <a:tblGrid>
                <a:gridCol w="1002668"/>
                <a:gridCol w="2093676"/>
                <a:gridCol w="2232248"/>
                <a:gridCol w="2012008"/>
              </a:tblGrid>
              <a:tr h="592130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김민식</a:t>
                      </a:r>
                    </a:p>
                  </a:txBody>
                  <a:tcPr marL="94270" marR="94270" marT="49026" marB="490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김동현</a:t>
                      </a:r>
                    </a:p>
                  </a:txBody>
                  <a:tcPr marL="94270" marR="94270" marT="49026" marB="490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박유선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21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DTW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알고리즘 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패턴분석을 위한 서버자료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DTW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알고리즘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관련논문 추가검색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DTW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관련논문 추가검색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0608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     계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서버 설계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그래프패턴분석 설계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지표패턴분석 설계</a:t>
                      </a:r>
                    </a:p>
                  </a:txBody>
                  <a:tcPr marL="94270" marR="94270" marT="49026" marB="490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796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     현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사용자용 </a:t>
                      </a:r>
                      <a:r>
                        <a:rPr kumimoji="1" lang="ko-KR" alt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웹페이지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및 데이터베이스 구현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 구현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 구현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0" marR="94270" marT="49026" marB="490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01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94270" marR="94270" marT="49026" marB="490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단위테스트</a:t>
                      </a:r>
                      <a:endParaRPr kumimoji="1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통합테스트 </a:t>
                      </a: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kumimoji="1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</a:p>
                  </a:txBody>
                  <a:tcPr marL="94270" marR="94270" marT="49026" marB="490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종합설계 수행일정</a:t>
            </a:r>
            <a:endParaRPr lang="ko-KR" altLang="en-US" dirty="0" smtClean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181789"/>
              </p:ext>
            </p:extLst>
          </p:nvPr>
        </p:nvGraphicFramePr>
        <p:xfrm>
          <a:off x="323850" y="1125538"/>
          <a:ext cx="8424868" cy="479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793"/>
                <a:gridCol w="252263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  <a:gridCol w="234252"/>
              </a:tblGrid>
              <a:tr h="370742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사전조사 및 제안서 제출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 및 분석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분석 및 설계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테스트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00" b="1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3707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</a:tr>
              <a:tr h="578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마무리 및 논문 작성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08" marB="45708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729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A35F2D-3D3B-435D-A2C0-4362083412B7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HY견고딕" panose="02000600000101010101" pitchFamily="2" charset="-127"/>
                <a:ea typeface="HY견고딕" panose="02000600000101010101" pitchFamily="2" charset="-127"/>
              </a:rPr>
              <a:t>GitHub</a:t>
            </a:r>
            <a:endParaRPr lang="ko-KR" altLang="en-US" smtClean="0">
              <a:latin typeface="HY견고딕" panose="02000600000101010101" pitchFamily="2" charset="-127"/>
              <a:ea typeface="HY견고딕" panose="02000600000101010101" pitchFamily="2" charset="-127"/>
            </a:endParaRP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500063" y="1125538"/>
            <a:ext cx="8229600" cy="5019675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https://github.com/pj9039/FinalProject.git</a:t>
            </a:r>
            <a:endParaRPr lang="ko-KR" altLang="en-US" dirty="0" smtClean="0">
              <a:solidFill>
                <a:srgbClr val="0000FF"/>
              </a:solidFill>
            </a:endParaRP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F16068-2D6D-4B56-95E8-F1CC6EE07409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3554" name="Picture 2" descr="C:\Users\김민식\Desktop\g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992888" cy="406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20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필요기술 및 참고 문헌</a:t>
            </a:r>
            <a:endParaRPr lang="ko-KR" altLang="en-US" dirty="0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재무제표 데이터 정제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지표화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차트분석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패턴인식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패턴분석 알고리즘 </a:t>
            </a:r>
            <a:r>
              <a:rPr lang="en-US" altLang="ko-KR" dirty="0" smtClean="0"/>
              <a:t>(DTW, PIPs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지식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Python</a:t>
            </a:r>
            <a:r>
              <a:rPr lang="ko-KR" altLang="en-US" dirty="0" smtClean="0"/>
              <a:t> 언어 사용법 및 라이브러리</a:t>
            </a:r>
          </a:p>
        </p:txBody>
      </p:sp>
      <p:sp>
        <p:nvSpPr>
          <p:cNvPr id="18436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714A51-509C-4A4E-9797-C9C71AAF362D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5181600" cy="563562"/>
          </a:xfrm>
        </p:spPr>
        <p:txBody>
          <a:bodyPr/>
          <a:lstStyle/>
          <a:p>
            <a:pPr eaLnBrk="1" hangingPunct="1"/>
            <a:r>
              <a:rPr lang="ko-KR" altLang="en-US" sz="3000" dirty="0" smtClean="0"/>
              <a:t>차        </a:t>
            </a:r>
            <a:r>
              <a:rPr lang="ko-KR" altLang="en-US" sz="3000" dirty="0" err="1" smtClean="0"/>
              <a:t>례</a:t>
            </a:r>
            <a:endParaRPr lang="ko-KR" altLang="en-US" sz="3000" dirty="0" smtClean="0">
              <a:solidFill>
                <a:schemeClr val="accent1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 b="0">
              <a:solidFill>
                <a:schemeClr val="tx1"/>
              </a:solidFill>
            </a:endParaRPr>
          </a:p>
        </p:txBody>
      </p:sp>
      <p:grpSp>
        <p:nvGrpSpPr>
          <p:cNvPr id="7172" name="그룹 34"/>
          <p:cNvGrpSpPr>
            <a:grpSpLocks/>
          </p:cNvGrpSpPr>
          <p:nvPr/>
        </p:nvGrpSpPr>
        <p:grpSpPr bwMode="auto">
          <a:xfrm>
            <a:off x="2133600" y="1143000"/>
            <a:ext cx="4724400" cy="685800"/>
            <a:chOff x="2133600" y="1143000"/>
            <a:chExt cx="4724400" cy="685800"/>
          </a:xfrm>
        </p:grpSpPr>
        <p:sp>
          <p:nvSpPr>
            <p:cNvPr id="118789" name="AutoShape 5"/>
            <p:cNvSpPr>
              <a:spLocks noChangeArrowheads="1"/>
            </p:cNvSpPr>
            <p:nvPr/>
          </p:nvSpPr>
          <p:spPr bwMode="gray">
            <a:xfrm>
              <a:off x="2514600" y="1262063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03" name="AutoShape 6"/>
            <p:cNvSpPr>
              <a:spLocks noChangeArrowheads="1"/>
            </p:cNvSpPr>
            <p:nvPr/>
          </p:nvSpPr>
          <p:spPr bwMode="gray">
            <a:xfrm>
              <a:off x="2133600" y="11430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/>
            </a:p>
          </p:txBody>
        </p:sp>
        <p:sp>
          <p:nvSpPr>
            <p:cNvPr id="7204" name="Text Box 7"/>
            <p:cNvSpPr txBox="1">
              <a:spLocks noChangeArrowheads="1"/>
            </p:cNvSpPr>
            <p:nvPr/>
          </p:nvSpPr>
          <p:spPr bwMode="gray">
            <a:xfrm>
              <a:off x="2968625" y="1308100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3300"/>
                  </a:solidFill>
                </a:rPr>
                <a:t>졸 업 연 구 개 요</a:t>
              </a:r>
            </a:p>
          </p:txBody>
        </p:sp>
      </p:grpSp>
      <p:grpSp>
        <p:nvGrpSpPr>
          <p:cNvPr id="7173" name="그룹 36"/>
          <p:cNvGrpSpPr>
            <a:grpSpLocks/>
          </p:cNvGrpSpPr>
          <p:nvPr/>
        </p:nvGrpSpPr>
        <p:grpSpPr bwMode="auto">
          <a:xfrm>
            <a:off x="2133600" y="1663700"/>
            <a:ext cx="4724400" cy="685800"/>
            <a:chOff x="2133600" y="1635218"/>
            <a:chExt cx="4724400" cy="685800"/>
          </a:xfrm>
        </p:grpSpPr>
        <p:sp>
          <p:nvSpPr>
            <p:cNvPr id="118794" name="AutoShape 10"/>
            <p:cNvSpPr>
              <a:spLocks noChangeArrowheads="1"/>
            </p:cNvSpPr>
            <p:nvPr/>
          </p:nvSpPr>
          <p:spPr bwMode="gray">
            <a:xfrm>
              <a:off x="2514600" y="1766981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00" name="AutoShape 11"/>
            <p:cNvSpPr>
              <a:spLocks noChangeArrowheads="1"/>
            </p:cNvSpPr>
            <p:nvPr/>
          </p:nvSpPr>
          <p:spPr bwMode="gray">
            <a:xfrm>
              <a:off x="2133600" y="1635218"/>
              <a:ext cx="685800" cy="685800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/>
            </a:p>
          </p:txBody>
        </p:sp>
        <p:sp>
          <p:nvSpPr>
            <p:cNvPr id="7201" name="Text Box 12"/>
            <p:cNvSpPr txBox="1">
              <a:spLocks noChangeArrowheads="1"/>
            </p:cNvSpPr>
            <p:nvPr/>
          </p:nvSpPr>
          <p:spPr bwMode="gray">
            <a:xfrm>
              <a:off x="2968625" y="1812925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0099"/>
                  </a:solidFill>
                </a:rPr>
                <a:t>관련 연구 및 사례</a:t>
              </a:r>
            </a:p>
          </p:txBody>
        </p:sp>
      </p:grpSp>
      <p:grpSp>
        <p:nvGrpSpPr>
          <p:cNvPr id="7174" name="그룹 37"/>
          <p:cNvGrpSpPr>
            <a:grpSpLocks/>
          </p:cNvGrpSpPr>
          <p:nvPr/>
        </p:nvGrpSpPr>
        <p:grpSpPr bwMode="auto">
          <a:xfrm>
            <a:off x="2133600" y="2260600"/>
            <a:ext cx="4724400" cy="685800"/>
            <a:chOff x="2133600" y="2208213"/>
            <a:chExt cx="4724400" cy="685800"/>
          </a:xfrm>
        </p:grpSpPr>
        <p:sp>
          <p:nvSpPr>
            <p:cNvPr id="118799" name="AutoShape 15"/>
            <p:cNvSpPr>
              <a:spLocks noChangeArrowheads="1"/>
            </p:cNvSpPr>
            <p:nvPr/>
          </p:nvSpPr>
          <p:spPr bwMode="gray">
            <a:xfrm>
              <a:off x="2514600" y="2276476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97" name="AutoShape 16"/>
            <p:cNvSpPr>
              <a:spLocks noChangeArrowheads="1"/>
            </p:cNvSpPr>
            <p:nvPr/>
          </p:nvSpPr>
          <p:spPr bwMode="gray">
            <a:xfrm>
              <a:off x="2133600" y="2208213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/>
            </a:p>
          </p:txBody>
        </p:sp>
        <p:sp>
          <p:nvSpPr>
            <p:cNvPr id="7198" name="Text Box 17"/>
            <p:cNvSpPr txBox="1">
              <a:spLocks noChangeArrowheads="1"/>
            </p:cNvSpPr>
            <p:nvPr/>
          </p:nvSpPr>
          <p:spPr bwMode="gray">
            <a:xfrm>
              <a:off x="2968625" y="2322513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CC3300"/>
                  </a:solidFill>
                </a:rPr>
                <a:t>시스템 수행 시나리오</a:t>
              </a:r>
            </a:p>
          </p:txBody>
        </p:sp>
      </p:grpSp>
      <p:grpSp>
        <p:nvGrpSpPr>
          <p:cNvPr id="7175" name="그룹 38"/>
          <p:cNvGrpSpPr>
            <a:grpSpLocks/>
          </p:cNvGrpSpPr>
          <p:nvPr/>
        </p:nvGrpSpPr>
        <p:grpSpPr bwMode="auto">
          <a:xfrm>
            <a:off x="2133600" y="2759075"/>
            <a:ext cx="4724400" cy="685800"/>
            <a:chOff x="2133600" y="2659063"/>
            <a:chExt cx="4724400" cy="685800"/>
          </a:xfrm>
        </p:grpSpPr>
        <p:sp>
          <p:nvSpPr>
            <p:cNvPr id="118804" name="AutoShape 20"/>
            <p:cNvSpPr>
              <a:spLocks noChangeArrowheads="1"/>
            </p:cNvSpPr>
            <p:nvPr/>
          </p:nvSpPr>
          <p:spPr bwMode="gray">
            <a:xfrm>
              <a:off x="2514600" y="2776538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94" name="AutoShape 21"/>
            <p:cNvSpPr>
              <a:spLocks noChangeArrowheads="1"/>
            </p:cNvSpPr>
            <p:nvPr/>
          </p:nvSpPr>
          <p:spPr bwMode="gray">
            <a:xfrm>
              <a:off x="2133600" y="2659063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/>
            </a:p>
          </p:txBody>
        </p:sp>
        <p:sp>
          <p:nvSpPr>
            <p:cNvPr id="7195" name="Text Box 22"/>
            <p:cNvSpPr txBox="1">
              <a:spLocks noChangeArrowheads="1"/>
            </p:cNvSpPr>
            <p:nvPr/>
          </p:nvSpPr>
          <p:spPr bwMode="gray">
            <a:xfrm>
              <a:off x="2968625" y="2822575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333333"/>
                  </a:solidFill>
                </a:rPr>
                <a:t>시스템 구성도</a:t>
              </a:r>
            </a:p>
          </p:txBody>
        </p:sp>
      </p:grpSp>
      <p:grpSp>
        <p:nvGrpSpPr>
          <p:cNvPr id="7176" name="그룹 39"/>
          <p:cNvGrpSpPr>
            <a:grpSpLocks/>
          </p:cNvGrpSpPr>
          <p:nvPr/>
        </p:nvGrpSpPr>
        <p:grpSpPr bwMode="auto">
          <a:xfrm>
            <a:off x="2133600" y="3308350"/>
            <a:ext cx="4724400" cy="685800"/>
            <a:chOff x="2133600" y="3175347"/>
            <a:chExt cx="4724400" cy="685800"/>
          </a:xfrm>
        </p:grpSpPr>
        <p:sp>
          <p:nvSpPr>
            <p:cNvPr id="24" name="AutoShape 5"/>
            <p:cNvSpPr>
              <a:spLocks noChangeArrowheads="1"/>
            </p:cNvSpPr>
            <p:nvPr/>
          </p:nvSpPr>
          <p:spPr bwMode="gray">
            <a:xfrm>
              <a:off x="2514600" y="3294410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91" name="AutoShape 6"/>
            <p:cNvSpPr>
              <a:spLocks noChangeArrowheads="1"/>
            </p:cNvSpPr>
            <p:nvPr/>
          </p:nvSpPr>
          <p:spPr bwMode="gray">
            <a:xfrm>
              <a:off x="2133600" y="3175347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/>
            </a:p>
          </p:txBody>
        </p:sp>
        <p:sp>
          <p:nvSpPr>
            <p:cNvPr id="7192" name="Text Box 7"/>
            <p:cNvSpPr txBox="1">
              <a:spLocks noChangeArrowheads="1"/>
            </p:cNvSpPr>
            <p:nvPr/>
          </p:nvSpPr>
          <p:spPr bwMode="gray">
            <a:xfrm>
              <a:off x="2968625" y="3340447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003300"/>
                  </a:solidFill>
                </a:rPr>
                <a:t>개발 환경 및 개발 방법</a:t>
              </a:r>
            </a:p>
          </p:txBody>
        </p:sp>
      </p:grpSp>
      <p:grpSp>
        <p:nvGrpSpPr>
          <p:cNvPr id="7177" name="그룹 40"/>
          <p:cNvGrpSpPr>
            <a:grpSpLocks/>
          </p:cNvGrpSpPr>
          <p:nvPr/>
        </p:nvGrpSpPr>
        <p:grpSpPr bwMode="auto">
          <a:xfrm>
            <a:off x="2133600" y="3910013"/>
            <a:ext cx="4724400" cy="685800"/>
            <a:chOff x="2133600" y="4242147"/>
            <a:chExt cx="4724400" cy="685800"/>
          </a:xfrm>
        </p:grpSpPr>
        <p:sp>
          <p:nvSpPr>
            <p:cNvPr id="32" name="AutoShape 15"/>
            <p:cNvSpPr>
              <a:spLocks noChangeArrowheads="1"/>
            </p:cNvSpPr>
            <p:nvPr/>
          </p:nvSpPr>
          <p:spPr bwMode="gray">
            <a:xfrm>
              <a:off x="2514600" y="4308822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88" name="AutoShape 16"/>
            <p:cNvSpPr>
              <a:spLocks noChangeArrowheads="1"/>
            </p:cNvSpPr>
            <p:nvPr/>
          </p:nvSpPr>
          <p:spPr bwMode="gray">
            <a:xfrm>
              <a:off x="2133600" y="4242147"/>
              <a:ext cx="685800" cy="685800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/>
            </a:p>
          </p:txBody>
        </p:sp>
        <p:sp>
          <p:nvSpPr>
            <p:cNvPr id="7189" name="Text Box 17"/>
            <p:cNvSpPr txBox="1">
              <a:spLocks noChangeArrowheads="1"/>
            </p:cNvSpPr>
            <p:nvPr/>
          </p:nvSpPr>
          <p:spPr bwMode="gray">
            <a:xfrm>
              <a:off x="2968625" y="4354859"/>
              <a:ext cx="355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CC3300"/>
                  </a:solidFill>
                </a:rPr>
                <a:t>업무 분담</a:t>
              </a:r>
            </a:p>
          </p:txBody>
        </p:sp>
      </p:grpSp>
      <p:grpSp>
        <p:nvGrpSpPr>
          <p:cNvPr id="7178" name="그룹 41"/>
          <p:cNvGrpSpPr>
            <a:grpSpLocks/>
          </p:cNvGrpSpPr>
          <p:nvPr/>
        </p:nvGrpSpPr>
        <p:grpSpPr bwMode="auto">
          <a:xfrm>
            <a:off x="2133600" y="4410075"/>
            <a:ext cx="4724400" cy="685800"/>
            <a:chOff x="2133600" y="4691409"/>
            <a:chExt cx="4724400" cy="685800"/>
          </a:xfrm>
        </p:grpSpPr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2514600" y="4808884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85" name="AutoShape 21"/>
            <p:cNvSpPr>
              <a:spLocks noChangeArrowheads="1"/>
            </p:cNvSpPr>
            <p:nvPr/>
          </p:nvSpPr>
          <p:spPr bwMode="gray">
            <a:xfrm>
              <a:off x="2133600" y="4691409"/>
              <a:ext cx="685800" cy="685800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/>
            </a:p>
          </p:txBody>
        </p:sp>
        <p:sp>
          <p:nvSpPr>
            <p:cNvPr id="7186" name="Text Box 22"/>
            <p:cNvSpPr txBox="1">
              <a:spLocks noChangeArrowheads="1"/>
            </p:cNvSpPr>
            <p:nvPr/>
          </p:nvSpPr>
          <p:spPr bwMode="gray">
            <a:xfrm>
              <a:off x="2968625" y="4854922"/>
              <a:ext cx="3556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333333"/>
                  </a:solidFill>
                </a:rPr>
                <a:t>졸업연구 수행일정</a:t>
              </a:r>
            </a:p>
          </p:txBody>
        </p:sp>
      </p:grpSp>
      <p:grpSp>
        <p:nvGrpSpPr>
          <p:cNvPr id="7179" name="그룹 42"/>
          <p:cNvGrpSpPr>
            <a:grpSpLocks/>
          </p:cNvGrpSpPr>
          <p:nvPr/>
        </p:nvGrpSpPr>
        <p:grpSpPr bwMode="auto">
          <a:xfrm>
            <a:off x="2133600" y="4957763"/>
            <a:ext cx="4724400" cy="685800"/>
            <a:chOff x="2133600" y="5191472"/>
            <a:chExt cx="4724400" cy="685800"/>
          </a:xfrm>
        </p:grpSpPr>
        <p:sp>
          <p:nvSpPr>
            <p:cNvPr id="7181" name="AutoShape 43"/>
            <p:cNvSpPr>
              <a:spLocks noChangeArrowheads="1"/>
            </p:cNvSpPr>
            <p:nvPr/>
          </p:nvSpPr>
          <p:spPr bwMode="gray">
            <a:xfrm>
              <a:off x="2514600" y="5310534"/>
              <a:ext cx="43434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9C215"/>
                </a:gs>
                <a:gs pos="50000">
                  <a:srgbClr val="F7F2CD"/>
                </a:gs>
                <a:gs pos="100000">
                  <a:srgbClr val="D9C215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/>
            </a:p>
          </p:txBody>
        </p:sp>
        <p:sp>
          <p:nvSpPr>
            <p:cNvPr id="7182" name="AutoShape 44"/>
            <p:cNvSpPr>
              <a:spLocks noChangeArrowheads="1"/>
            </p:cNvSpPr>
            <p:nvPr/>
          </p:nvSpPr>
          <p:spPr bwMode="gray">
            <a:xfrm>
              <a:off x="2133600" y="5191472"/>
              <a:ext cx="685800" cy="685800"/>
            </a:xfrm>
            <a:prstGeom prst="diamond">
              <a:avLst/>
            </a:prstGeom>
            <a:solidFill>
              <a:srgbClr val="D9C215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/>
            </a:p>
          </p:txBody>
        </p:sp>
        <p:sp>
          <p:nvSpPr>
            <p:cNvPr id="7183" name="Text Box 45"/>
            <p:cNvSpPr txBox="1">
              <a:spLocks noChangeArrowheads="1"/>
            </p:cNvSpPr>
            <p:nvPr/>
          </p:nvSpPr>
          <p:spPr bwMode="gray">
            <a:xfrm>
              <a:off x="2987675" y="5366097"/>
              <a:ext cx="35290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dist">
                <a:spcBef>
                  <a:spcPct val="0"/>
                </a:spcBef>
                <a:buClrTx/>
                <a:buFontTx/>
                <a:buNone/>
              </a:pPr>
              <a:r>
                <a:rPr kumimoji="0" lang="ko-KR" altLang="en-US" sz="1800">
                  <a:solidFill>
                    <a:srgbClr val="333333"/>
                  </a:solidFill>
                </a:rPr>
                <a:t>필요기술</a:t>
              </a:r>
            </a:p>
          </p:txBody>
        </p:sp>
      </p:grpSp>
      <p:sp>
        <p:nvSpPr>
          <p:cNvPr id="7180" name="슬라이드 번호 개체 틀 3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874E32-F318-4B9B-B699-7844E68A215C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HY견고딕" panose="02000600000101010101" pitchFamily="2" charset="-127"/>
                <a:ea typeface="HY견고딕" panose="02000600000101010101" pitchFamily="2" charset="-127"/>
              </a:rPr>
              <a:t>종합설계 개요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 smtClean="0"/>
              <a:t>지난 발표에서의 지적 사항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재심사인 경우에만 작성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지적 사항에 대한 답변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재심사인 경우에만 작성</a:t>
            </a: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0B6684-1746-4F44-BF0C-489A614F85F0}" type="slidenum">
              <a:rPr lang="ko-KR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8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종합설계 개요</a:t>
            </a:r>
            <a:endParaRPr lang="ko-KR" altLang="en-US" dirty="0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500063" y="1232817"/>
            <a:ext cx="8229600" cy="4716463"/>
          </a:xfrm>
        </p:spPr>
        <p:txBody>
          <a:bodyPr/>
          <a:lstStyle/>
          <a:p>
            <a:r>
              <a:rPr lang="ko-KR" altLang="en-US" dirty="0" smtClean="0"/>
              <a:t>연구 개발 배경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주식투자가 활성화 </a:t>
            </a:r>
            <a:r>
              <a:rPr lang="ko-KR" altLang="en-US" dirty="0" err="1" smtClean="0"/>
              <a:t>됨으로서</a:t>
            </a:r>
            <a:r>
              <a:rPr lang="ko-KR" altLang="en-US" dirty="0" smtClean="0"/>
              <a:t> 개개인의 매매 알고리즘 발전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안정적인 투자를 위한 종목 선별 필요성의 증대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연구 개발 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패턴분석 알고리즘을 이용해 종목 유사도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종목 유사도 분석에 효율적인 패턴분석 알고리즘 연구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사용자도 사용하기 쉽게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연구 개발 효과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유사도분석으로</a:t>
            </a:r>
            <a:r>
              <a:rPr lang="ko-KR" altLang="en-US" dirty="0" smtClean="0"/>
              <a:t> 사용자가 자신이 주로 구매하는 종목의 차트와 유사한 종목들을 추천해 줌으로서 투자편의성 극대화</a:t>
            </a:r>
            <a:endParaRPr lang="en-US" altLang="ko-KR" dirty="0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C7A734-BFE7-4209-A150-3EC10DD7A3D8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관련 연구 및 사례</a:t>
            </a:r>
            <a:endParaRPr lang="ko-KR" altLang="en-US" dirty="0" smtClean="0"/>
          </a:p>
        </p:txBody>
      </p:sp>
      <p:sp>
        <p:nvSpPr>
          <p:cNvPr id="10243" name="슬라이드 번호 개체 틀 2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501356-17EA-49F1-8342-8474DA63C750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244" name="내용 개체 틀 2"/>
          <p:cNvSpPr>
            <a:spLocks noGrp="1"/>
          </p:cNvSpPr>
          <p:nvPr>
            <p:ph idx="1"/>
          </p:nvPr>
        </p:nvSpPr>
        <p:spPr>
          <a:xfrm>
            <a:off x="323528" y="1428750"/>
            <a:ext cx="8536433" cy="4716463"/>
          </a:xfrm>
        </p:spPr>
        <p:txBody>
          <a:bodyPr/>
          <a:lstStyle/>
          <a:p>
            <a:r>
              <a:rPr lang="en-US" altLang="ko-KR" dirty="0" smtClean="0"/>
              <a:t>PIPs(Perceptually Important Points) </a:t>
            </a:r>
            <a:r>
              <a:rPr lang="ko-KR" altLang="en-US" dirty="0" smtClean="0"/>
              <a:t>패턴검색 기법</a:t>
            </a:r>
          </a:p>
        </p:txBody>
      </p:sp>
      <p:pic>
        <p:nvPicPr>
          <p:cNvPr id="2" name="Picture 2" descr="http://postfiles9.naver.net/20120321_280/chunjein_1332340642644wfwvg_GIF/5-2.gif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916832"/>
            <a:ext cx="773817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관련 연구 및 사례</a:t>
            </a:r>
            <a:endParaRPr lang="ko-KR" altLang="en-US" dirty="0" smtClean="0"/>
          </a:p>
        </p:txBody>
      </p:sp>
      <p:sp>
        <p:nvSpPr>
          <p:cNvPr id="12291" name="슬라이드 번호 개체 틀 2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AF79B0-9915-4A1F-A00E-B331C0D20185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DTW(Dynamic Time Warping)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</p:txBody>
      </p:sp>
      <p:pic>
        <p:nvPicPr>
          <p:cNvPr id="24578" name="Picture 2" descr="dtw_in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72" y="2204864"/>
            <a:ext cx="715965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0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관련 연구 및 사례</a:t>
            </a:r>
            <a:endParaRPr lang="ko-KR" altLang="en-US" dirty="0" smtClean="0"/>
          </a:p>
        </p:txBody>
      </p:sp>
      <p:sp>
        <p:nvSpPr>
          <p:cNvPr id="12291" name="슬라이드 번호 개체 틀 2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AF79B0-9915-4A1F-A00E-B331C0D20185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미래에셋 주식프로그램의 </a:t>
            </a:r>
            <a:r>
              <a:rPr lang="ko-KR" altLang="en-US" dirty="0" smtClean="0"/>
              <a:t>패턴검색</a:t>
            </a:r>
            <a:endParaRPr lang="en-US" altLang="ko-KR" dirty="0" smtClean="0"/>
          </a:p>
        </p:txBody>
      </p:sp>
      <p:pic>
        <p:nvPicPr>
          <p:cNvPr id="25602" name="Picture 2" descr="http://www.smartmiraeasset.com/f1/img/c/3404/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5608091" cy="441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8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시스템 수행 시나리오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C1FFF-DD83-4601-AC0C-0FAE237C9EEC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611560" y="1196752"/>
            <a:ext cx="2016224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사용자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27784" y="1196752"/>
            <a:ext cx="1853065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 분류기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483060" y="1196752"/>
            <a:ext cx="194421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 </a:t>
            </a:r>
            <a:r>
              <a:rPr lang="ko-KR" altLang="en-US" sz="1400" dirty="0" err="1" smtClean="0"/>
              <a:t>수집기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444208" y="1196752"/>
            <a:ext cx="1835455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주식 정보 사이트</a:t>
            </a:r>
            <a:endParaRPr lang="ko-KR" altLang="en-US" sz="14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6444208" y="1555161"/>
            <a:ext cx="1" cy="4713251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588224" y="2420888"/>
            <a:ext cx="1534806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종목의 주가정보</a:t>
            </a:r>
            <a:endParaRPr lang="ko-KR" altLang="en-US" sz="14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8282551" y="1555161"/>
            <a:ext cx="1" cy="4713251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483059" y="1555161"/>
            <a:ext cx="1" cy="4713251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2627783" y="1555161"/>
            <a:ext cx="1" cy="4713251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11559" y="1555161"/>
            <a:ext cx="1" cy="4713251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611560" y="6268412"/>
            <a:ext cx="7812122" cy="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4742065" y="1700808"/>
            <a:ext cx="1534806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 조회</a:t>
            </a:r>
            <a:endParaRPr lang="ko-KR" altLang="en-US" sz="14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742065" y="3068960"/>
            <a:ext cx="1534806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정보 저장 및 분류</a:t>
            </a:r>
            <a:endParaRPr lang="ko-KR" altLang="en-US" sz="14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38997" y="4221088"/>
            <a:ext cx="1534806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DB</a:t>
            </a:r>
            <a:r>
              <a:rPr lang="ko-KR" altLang="en-US" sz="1400" dirty="0" smtClean="0"/>
              <a:t>에 저장</a:t>
            </a:r>
            <a:endParaRPr lang="ko-KR" altLang="en-US" sz="14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2837277" y="2708920"/>
            <a:ext cx="1534806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입력한 종목들 분류</a:t>
            </a:r>
            <a:endParaRPr lang="ko-KR" altLang="en-US" sz="1400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2838102" y="3501008"/>
            <a:ext cx="1534806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DB</a:t>
            </a:r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687489" y="1700808"/>
            <a:ext cx="1534806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자신이 구매한 종목 및 기간 입력</a:t>
            </a:r>
            <a:endParaRPr lang="ko-KR" altLang="en-US" sz="14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687489" y="5517232"/>
            <a:ext cx="1534806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유사한 종목 추천</a:t>
            </a:r>
            <a:endParaRPr lang="ko-KR" altLang="en-US" sz="1400" dirty="0"/>
          </a:p>
        </p:txBody>
      </p:sp>
      <p:cxnSp>
        <p:nvCxnSpPr>
          <p:cNvPr id="88" name="직선 화살표 연결선 87"/>
          <p:cNvCxnSpPr>
            <a:stCxn id="78" idx="2"/>
            <a:endCxn id="25" idx="0"/>
          </p:cNvCxnSpPr>
          <p:nvPr/>
        </p:nvCxnSpPr>
        <p:spPr>
          <a:xfrm>
            <a:off x="5509468" y="2276872"/>
            <a:ext cx="1846159" cy="14401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81" idx="2"/>
            <a:endCxn id="82" idx="0"/>
          </p:cNvCxnSpPr>
          <p:nvPr/>
        </p:nvCxnSpPr>
        <p:spPr>
          <a:xfrm>
            <a:off x="3604680" y="3284984"/>
            <a:ext cx="825" cy="21602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83" idx="2"/>
            <a:endCxn id="81" idx="1"/>
          </p:cNvCxnSpPr>
          <p:nvPr/>
        </p:nvCxnSpPr>
        <p:spPr>
          <a:xfrm>
            <a:off x="1454892" y="2276872"/>
            <a:ext cx="1382385" cy="72008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60" idx="2"/>
            <a:endCxn id="84" idx="0"/>
          </p:cNvCxnSpPr>
          <p:nvPr/>
        </p:nvCxnSpPr>
        <p:spPr>
          <a:xfrm flipH="1">
            <a:off x="1454892" y="5408866"/>
            <a:ext cx="2150613" cy="1083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5" idx="2"/>
            <a:endCxn id="79" idx="0"/>
          </p:cNvCxnSpPr>
          <p:nvPr/>
        </p:nvCxnSpPr>
        <p:spPr>
          <a:xfrm flipH="1">
            <a:off x="5509468" y="2996952"/>
            <a:ext cx="1846159" cy="7200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82" idx="2"/>
            <a:endCxn id="80" idx="1"/>
          </p:cNvCxnSpPr>
          <p:nvPr/>
        </p:nvCxnSpPr>
        <p:spPr>
          <a:xfrm>
            <a:off x="3605505" y="4077072"/>
            <a:ext cx="1133492" cy="4320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79" idx="2"/>
            <a:endCxn id="80" idx="0"/>
          </p:cNvCxnSpPr>
          <p:nvPr/>
        </p:nvCxnSpPr>
        <p:spPr>
          <a:xfrm flipH="1">
            <a:off x="5506400" y="3645024"/>
            <a:ext cx="3068" cy="57606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2838102" y="4832802"/>
            <a:ext cx="1534806" cy="57606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패턴 </a:t>
            </a:r>
            <a:r>
              <a:rPr lang="ko-KR" altLang="en-US" sz="1400" dirty="0" err="1" smtClean="0"/>
              <a:t>일치결과</a:t>
            </a:r>
            <a:endParaRPr lang="en-US" altLang="ko-KR" sz="1400" dirty="0"/>
          </a:p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>
            <a:stCxn id="80" idx="2"/>
            <a:endCxn id="60" idx="0"/>
          </p:cNvCxnSpPr>
          <p:nvPr/>
        </p:nvCxnSpPr>
        <p:spPr>
          <a:xfrm flipH="1">
            <a:off x="3605505" y="4797152"/>
            <a:ext cx="1900895" cy="3565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44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00600000101010101" pitchFamily="2" charset="-127"/>
                <a:ea typeface="HY견고딕" panose="02000600000101010101" pitchFamily="2" charset="-127"/>
              </a:rPr>
              <a:t>시스템 구성도</a:t>
            </a:r>
            <a:endParaRPr lang="ko-KR" altLang="en-US" dirty="0" smtClean="0"/>
          </a:p>
        </p:txBody>
      </p:sp>
      <p:sp>
        <p:nvSpPr>
          <p:cNvPr id="14339" name="슬라이드 번호 개체 틀 2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F218F1-9EE5-4143-B089-759E65B40ECA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 b="0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4340" name="직사각형 1"/>
          <p:cNvSpPr>
            <a:spLocks noChangeArrowheads="1"/>
          </p:cNvSpPr>
          <p:nvPr/>
        </p:nvSpPr>
        <p:spPr bwMode="auto">
          <a:xfrm>
            <a:off x="1403648" y="2126685"/>
            <a:ext cx="2376488" cy="234017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latinLnBrk="1" hangingPunct="1"/>
            <a:r>
              <a:rPr lang="en-US" altLang="ko-KR">
                <a:solidFill>
                  <a:schemeClr val="tx1"/>
                </a:solidFill>
              </a:rPr>
              <a:t>Client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524040" y="3247962"/>
            <a:ext cx="2121200" cy="43212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JavaScript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524040" y="2708920"/>
            <a:ext cx="2121200" cy="43212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PHP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531292" y="3781014"/>
            <a:ext cx="2121200" cy="43212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4341" idx="1"/>
            <a:endCxn id="14340" idx="3"/>
          </p:cNvCxnSpPr>
          <p:nvPr/>
        </p:nvCxnSpPr>
        <p:spPr bwMode="auto">
          <a:xfrm flipH="1">
            <a:off x="3780136" y="3296771"/>
            <a:ext cx="1151904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8" name="직사각형 1"/>
          <p:cNvSpPr>
            <a:spLocks noChangeArrowheads="1"/>
          </p:cNvSpPr>
          <p:nvPr/>
        </p:nvSpPr>
        <p:spPr bwMode="auto">
          <a:xfrm>
            <a:off x="4916472" y="2119770"/>
            <a:ext cx="2376488" cy="274939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latinLnBrk="1" hangingPunct="1"/>
            <a:r>
              <a:rPr lang="en-US" altLang="ko-KR" dirty="0" smtClean="0">
                <a:solidFill>
                  <a:schemeClr val="tx1"/>
                </a:solidFill>
              </a:rPr>
              <a:t>Server(AWS)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036864" y="3241047"/>
            <a:ext cx="2121200" cy="43212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Classifier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036864" y="2702005"/>
            <a:ext cx="2121200" cy="43212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S3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044116" y="3774099"/>
            <a:ext cx="2121200" cy="43212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044116" y="4316148"/>
            <a:ext cx="2121200" cy="43212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Python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228TGp_well-being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228TGp_well-being_light 1">
        <a:dk1>
          <a:srgbClr val="4D4D4D"/>
        </a:dk1>
        <a:lt1>
          <a:srgbClr val="FFFFFF"/>
        </a:lt1>
        <a:dk2>
          <a:srgbClr val="0D8797"/>
        </a:dk2>
        <a:lt2>
          <a:srgbClr val="C0C0C0"/>
        </a:lt2>
        <a:accent1>
          <a:srgbClr val="8BB44E"/>
        </a:accent1>
        <a:accent2>
          <a:srgbClr val="4CB06D"/>
        </a:accent2>
        <a:accent3>
          <a:srgbClr val="FFFFFF"/>
        </a:accent3>
        <a:accent4>
          <a:srgbClr val="404040"/>
        </a:accent4>
        <a:accent5>
          <a:srgbClr val="C4D6B2"/>
        </a:accent5>
        <a:accent6>
          <a:srgbClr val="449F62"/>
        </a:accent6>
        <a:hlink>
          <a:srgbClr val="7B9CB5"/>
        </a:hlink>
        <a:folHlink>
          <a:srgbClr val="B3C1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2">
        <a:dk1>
          <a:srgbClr val="000066"/>
        </a:dk1>
        <a:lt1>
          <a:srgbClr val="FFFFFF"/>
        </a:lt1>
        <a:dk2>
          <a:srgbClr val="3491C4"/>
        </a:dk2>
        <a:lt2>
          <a:srgbClr val="DDDDDD"/>
        </a:lt2>
        <a:accent1>
          <a:srgbClr val="32B66E"/>
        </a:accent1>
        <a:accent2>
          <a:srgbClr val="36623F"/>
        </a:accent2>
        <a:accent3>
          <a:srgbClr val="FFFFFF"/>
        </a:accent3>
        <a:accent4>
          <a:srgbClr val="000056"/>
        </a:accent4>
        <a:accent5>
          <a:srgbClr val="ADD7BA"/>
        </a:accent5>
        <a:accent6>
          <a:srgbClr val="305838"/>
        </a:accent6>
        <a:hlink>
          <a:srgbClr val="4C9BBA"/>
        </a:hlink>
        <a:folHlink>
          <a:srgbClr val="A4D0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3">
        <a:dk1>
          <a:srgbClr val="4D4D4D"/>
        </a:dk1>
        <a:lt1>
          <a:srgbClr val="FFFFFF"/>
        </a:lt1>
        <a:dk2>
          <a:srgbClr val="47C3B7"/>
        </a:dk2>
        <a:lt2>
          <a:srgbClr val="DDDDDD"/>
        </a:lt2>
        <a:accent1>
          <a:srgbClr val="2990E5"/>
        </a:accent1>
        <a:accent2>
          <a:srgbClr val="57AD27"/>
        </a:accent2>
        <a:accent3>
          <a:srgbClr val="FFFFFF"/>
        </a:accent3>
        <a:accent4>
          <a:srgbClr val="404040"/>
        </a:accent4>
        <a:accent5>
          <a:srgbClr val="ACC6F0"/>
        </a:accent5>
        <a:accent6>
          <a:srgbClr val="4E9C22"/>
        </a:accent6>
        <a:hlink>
          <a:srgbClr val="E1882F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228TGp_well-being_light</Template>
  <TotalTime>4941</TotalTime>
  <Words>482</Words>
  <Application>Microsoft Office PowerPoint</Application>
  <PresentationFormat>화면 슬라이드 쇼(4:3)</PresentationFormat>
  <Paragraphs>159</Paragraphs>
  <Slides>17</Slides>
  <Notes>4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228TGp_well-being_light</vt:lpstr>
      <vt:lpstr>Image</vt:lpstr>
      <vt:lpstr>종목 유사도 패턴분석을 통한 종목 추천 알고리즘 Recommandation Algorithm using Stuff Simmilar Pattern Analysis</vt:lpstr>
      <vt:lpstr>차        례</vt:lpstr>
      <vt:lpstr>종합설계 개요</vt:lpstr>
      <vt:lpstr>종합설계 개요</vt:lpstr>
      <vt:lpstr>관련 연구 및 사례</vt:lpstr>
      <vt:lpstr>관련 연구 및 사례</vt:lpstr>
      <vt:lpstr>관련 연구 및 사례</vt:lpstr>
      <vt:lpstr>시스템 수행 시나리오</vt:lpstr>
      <vt:lpstr>시스템 구성도</vt:lpstr>
      <vt:lpstr>시스템 구성도</vt:lpstr>
      <vt:lpstr>시스템 구성도</vt:lpstr>
      <vt:lpstr>개발 환경</vt:lpstr>
      <vt:lpstr>개발 방법</vt:lpstr>
      <vt:lpstr>업무 분담</vt:lpstr>
      <vt:lpstr>종합설계 수행일정</vt:lpstr>
      <vt:lpstr>GitHub</vt:lpstr>
      <vt:lpstr>필요기술 및 참고 문헌</vt:lpstr>
    </vt:vector>
  </TitlesOfParts>
  <Company>한국산업기술대학교 교무팀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’2007 하계방학 프로젝트실습 안내</dc:title>
  <dc:creator>공학교육인증</dc:creator>
  <cp:lastModifiedBy>KMS</cp:lastModifiedBy>
  <cp:revision>361</cp:revision>
  <dcterms:created xsi:type="dcterms:W3CDTF">2007-05-11T05:56:01Z</dcterms:created>
  <dcterms:modified xsi:type="dcterms:W3CDTF">2016-12-16T05:44:59Z</dcterms:modified>
</cp:coreProperties>
</file>