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47"/>
  </p:notesMasterIdLst>
  <p:sldIdLst>
    <p:sldId id="256" r:id="rId3"/>
    <p:sldId id="257" r:id="rId4"/>
    <p:sldId id="303" r:id="rId5"/>
    <p:sldId id="31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58" r:id="rId16"/>
    <p:sldId id="259" r:id="rId17"/>
    <p:sldId id="282" r:id="rId18"/>
    <p:sldId id="286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80" r:id="rId30"/>
    <p:sldId id="281" r:id="rId31"/>
    <p:sldId id="272" r:id="rId32"/>
    <p:sldId id="290" r:id="rId33"/>
    <p:sldId id="291" r:id="rId34"/>
    <p:sldId id="292" r:id="rId35"/>
    <p:sldId id="293" r:id="rId36"/>
    <p:sldId id="304" r:id="rId37"/>
    <p:sldId id="315" r:id="rId38"/>
    <p:sldId id="285" r:id="rId39"/>
    <p:sldId id="274" r:id="rId40"/>
    <p:sldId id="284" r:id="rId41"/>
    <p:sldId id="287" r:id="rId42"/>
    <p:sldId id="288" r:id="rId43"/>
    <p:sldId id="277" r:id="rId44"/>
    <p:sldId id="283" r:id="rId45"/>
    <p:sldId id="289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9475A3-D887-4236-AD5F-8C26708A7541}">
  <a:tblStyle styleId="{BD9475A3-D887-4236-AD5F-8C26708A754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8" autoAdjust="0"/>
    <p:restoredTop sz="94660"/>
  </p:normalViewPr>
  <p:slideViewPr>
    <p:cSldViewPr snapToGrid="0">
      <p:cViewPr>
        <p:scale>
          <a:sx n="75" d="100"/>
          <a:sy n="75" d="100"/>
        </p:scale>
        <p:origin x="-32" y="1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3599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45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27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4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06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89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58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864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64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64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42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079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38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559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3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21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29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420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497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5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277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65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4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438400" y="5359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0033" y="1428736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457200"/>
            <a:ext cx="8416924" cy="48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57187" y="457200"/>
            <a:ext cx="8405812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03_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4949825"/>
            <a:ext cx="749299" cy="9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3"/>
          <p:cNvCxnSpPr/>
          <p:nvPr/>
        </p:nvCxnSpPr>
        <p:spPr>
          <a:xfrm>
            <a:off x="1728786" y="5283200"/>
            <a:ext cx="6730999" cy="47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825" y="566737"/>
            <a:ext cx="1450975" cy="1169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228600" y="590550"/>
            <a:ext cx="8686800" cy="594359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443662" y="404812"/>
            <a:ext cx="288925" cy="431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3719512"/>
            <a:ext cx="3124199" cy="27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 descr="03_back_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6812" y="609600"/>
            <a:ext cx="2630487" cy="25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609600" y="190500"/>
            <a:ext cx="55626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03_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166686"/>
            <a:ext cx="749299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8136" y="6243637"/>
            <a:ext cx="205898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9039/FinalProject.gi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4212" y="4365625"/>
            <a:ext cx="8208962" cy="86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패턴분석을 통한 종목 추천 알고리즘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Recommandation Algorithm using Stuff Pattern Analysis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00562" y="5500687"/>
            <a:ext cx="4032249" cy="785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2012151008 이름: 김민식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2012151006 이름: 김동현 지도교수: 서대영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학번: 2014154018 이름: 박유선 지도교수: 정성택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39750" y="5949950"/>
            <a:ext cx="1693862" cy="338136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rgbClr val="195689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종합설계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354"/>
              </p:ext>
            </p:extLst>
          </p:nvPr>
        </p:nvGraphicFramePr>
        <p:xfrm>
          <a:off x="579663" y="970581"/>
          <a:ext cx="7847119" cy="5563362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Odom &amp;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Sharada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신경망과 판별분석방법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:65,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적중률이 판별분석의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60~70%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약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우수함 증명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Tam &amp; Kiang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ID3,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 비교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:51)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신경망이 예측정확성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적응력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강건함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측면에서 부도 예측 모형평가에 좋은 방법이 될 수 있음을 보임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Bell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분석과 신경망 비교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1059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:131,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:928)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실험결과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둘다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우수하나 신경망이 변수간의 관계가 비선형일 경우 더 우수하다는 가능성 제시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 et al.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판별분석기법 비교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554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:272)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:82.22%,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:83.79%,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사례기반추론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:81.52%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Ran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비모수다변량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237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피합병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:46,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존속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:119,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:69)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판별분석보다 인공신경망이 더 우수한 분류능력을 보여줌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Zhang at el.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통계적 기법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220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자료를 바탕으로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:80.46%,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:78.18%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결과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Davalos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el.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이용하여 테스트 집합인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항공운송회사의 부도예측을 정확하게 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Charralambous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 및 부도 각각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이용하여 로짓 분석이나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역전파알고리즘보다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인공신경망이 우월한 결과를 보여준다는 결과를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Anandarajan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et al.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다변량판변분석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알고리즘에 기반한 인공신경망 모형이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 모형보다 판별오류원자가 작다는 결과를 도출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정상적 요인을 반영하기 위해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Zmijewski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점수를 이용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8061"/>
              </p:ext>
            </p:extLst>
          </p:nvPr>
        </p:nvGraphicFramePr>
        <p:xfrm>
          <a:off x="579663" y="942006"/>
          <a:ext cx="7847119" cy="5491734"/>
        </p:xfrm>
        <a:graphic>
          <a:graphicData uri="http://schemas.openxmlformats.org/drawingml/2006/table">
            <a:tbl>
              <a:tblPr/>
              <a:tblGrid>
                <a:gridCol w="978427"/>
                <a:gridCol w="1937585"/>
                <a:gridCol w="4931107"/>
              </a:tblGrid>
              <a:tr h="276299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신경망을 적용한 부도예측관련 연구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연구기법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연구결과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데이터를 통해 각 연구기법들에 의해 예측력을 평가하여 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MDA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순으로 예측력이 우수함을 보여줌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귀납적 학습방법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ILANN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통합모형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:81,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:85)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데이터 중 다변량 판별분석이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70%, ILANN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92.5%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인공신경망 기법이 우수함 증명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이건창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판별분석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ACLS,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퍼지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ARTMAP,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군집화하는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최종적인 출력을 제공하는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단계로 구성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감독학습 인공신경망 모형과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비감독학습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모형을 결합한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하이브리드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인공신경망 모형인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모형을 제안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HYNEN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모형성과가 우수함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이재식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차봉근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인공신경망을 적용함에 있어서 유전자 알고리즘에 의하여 입력변수를 선정함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한인구 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로짓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2548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:1274)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세 가지 모형 결과를 가중평균하고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통하여 가중치를 구하여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78.7%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79.3%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79.1%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 통합모형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판별분석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 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2088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:1044)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77.4%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적중률을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75.8%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향상시킴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홍승현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신경식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인공신경망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유전자알고리즘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528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부도 및 건전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264)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 입력변수 선정에 판별분석과 유전자 알고리즘을 각각 사용하여 적중률을 비교 분석함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 러닝 알고리즘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25219"/>
              </p:ext>
            </p:extLst>
          </p:nvPr>
        </p:nvGraphicFramePr>
        <p:xfrm>
          <a:off x="703488" y="1008681"/>
          <a:ext cx="7847119" cy="1582391"/>
        </p:xfrm>
        <a:graphic>
          <a:graphicData uri="http://schemas.openxmlformats.org/drawingml/2006/table">
            <a:tbl>
              <a:tblPr/>
              <a:tblGrid>
                <a:gridCol w="1201512"/>
                <a:gridCol w="6645607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Machine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learning </a:t>
                      </a:r>
                      <a:r>
                        <a:rPr lang="en-US" sz="1200" dirty="0" smtClean="0"/>
                        <a:t>algorithm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en-US" altLang="ko-KR" sz="11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positive(TP)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모델로부터 부정적인 등급으로 예측한다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positive(FP)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부정적인 결과는 긍정적인 결과로 예측된다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Type-1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에러로 이어진다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 negative(FN)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긍정적인 결과는 모델로부터 부정적인 등급으로 예측한다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 negative(TN)</a:t>
                      </a: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결과는 모델을 제외하고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예측되기도한다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유선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8" y="2876550"/>
            <a:ext cx="4067175" cy="914400"/>
          </a:xfrm>
          <a:prstGeom prst="rect">
            <a:avLst/>
          </a:prstGeom>
          <a:noFill/>
        </p:spPr>
      </p:pic>
      <p:pic>
        <p:nvPicPr>
          <p:cNvPr id="5129" name="Picture 9" descr="C:\Users\유선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7863" y="4029075"/>
            <a:ext cx="2371725" cy="838200"/>
          </a:xfrm>
          <a:prstGeom prst="rect">
            <a:avLst/>
          </a:prstGeom>
          <a:noFill/>
        </p:spPr>
      </p:pic>
      <p:pic>
        <p:nvPicPr>
          <p:cNvPr id="5130" name="Picture 10" descr="C:\Users\유선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1525" y="4024313"/>
            <a:ext cx="2476500" cy="866775"/>
          </a:xfrm>
          <a:prstGeom prst="rect">
            <a:avLst/>
          </a:prstGeom>
          <a:noFill/>
        </p:spPr>
      </p:pic>
      <p:pic>
        <p:nvPicPr>
          <p:cNvPr id="5131" name="Picture 11" descr="C:\Users\유선\Desktop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66975" y="5081588"/>
            <a:ext cx="2933700" cy="84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21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시뮬레이터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116252"/>
            <a:ext cx="8229600" cy="14301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평가 시뮬레이터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전처리기로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생성된 엑셀파일을 이용하여 안에 있는 변수들을 조합해서 적중률이 가장 높은 변수 선별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김민식\Desktop\졸작\적중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4" y="2355448"/>
            <a:ext cx="7128089" cy="38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6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배경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주식투자가 활성화 됨으로써 개개인의 매매 알고리즘 발전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안정적인 투자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위한 종목 선별 필요성의 증대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목표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패턴분석 알고리즘을 이용해 종목 유사도 분석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종목 유사도 분석에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효율적인 패턴분석 알고리즘 연구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사용자도 사용하기 쉽게 GUI화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연구 개발 효과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유사도 분석으로 사용자 자신이 주로 구매하는 종목의 차트와 유사한 종목들을 추천해 줌으로서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투자편의성 극대화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>
            <p:extLst>
              <p:ext uri="{D42A27DB-BD31-4B8C-83A1-F6EECF244321}">
                <p14:modId xmlns:p14="http://schemas.microsoft.com/office/powerpoint/2010/main" val="2856760144"/>
              </p:ext>
            </p:extLst>
          </p:nvPr>
        </p:nvGraphicFramePr>
        <p:xfrm>
          <a:off x="827087" y="1268412"/>
          <a:ext cx="7632675" cy="46878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22400"/>
                <a:gridCol w="3567100"/>
                <a:gridCol w="25431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lang="en-US"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개선점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키움증권(로보스탁)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상장된 전 종목의 10개년도 주가 데이터와 재무 데이터를 머신러닝 기법을 통해 분석해 알파 종목을 최적의 타이밍에 추천</a:t>
                      </a:r>
                    </a:p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(조건: 주식매매 수수료율 0.1%, 평가시점 계좌 내 주식 예탁 자산 200만원 이상)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5개의 자체적인 지표를 사용하여 순위를 보여주기는 하지만 투자자입장에서 객관적인 판단을 하기에는 너무 알고리즘이 감추어져있는데 본 시스템은 좀 더 상세하고 본질적인 부분을 보여주어서 투자자입장에서 스스로 더 판단할 수있는 근거가 많음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인사이터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투자유망종목을 객관적인 계량분석과 정성적 분석을 기반으로 투자유망 종목을 제시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시각화해서 패턴으로 보여줌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뉴지스탁 서비스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각종 제무데이터 및 시장수급 정보 분석을 통해 기업가치를 상대적으로 평가하여 투자의 기준점을 제시.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원하는 패턴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조건을 이용하여 검색 가능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KMS\Desktop\졸작\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" y="2263969"/>
            <a:ext cx="2144841" cy="11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김민식\Desktop\졸작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21" y="4510439"/>
            <a:ext cx="1132074" cy="12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38" y="226396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민식\Desktop\졸작\사용자사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703" y="1657842"/>
            <a:ext cx="933863" cy="9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김민식\Desktop\졸작\서버사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29" y="4431149"/>
            <a:ext cx="897509" cy="13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732629" y="2591705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2732629" y="2968314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 flipH="1">
            <a:off x="4295732" y="4006714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5518113" y="4991002"/>
            <a:ext cx="1426132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 flipH="1" flipV="1">
            <a:off x="4595910" y="4006715"/>
            <a:ext cx="618289" cy="1621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>
            <a:off x="8229600" y="4772851"/>
            <a:ext cx="470414" cy="66597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566" y="2310002"/>
            <a:ext cx="1673405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2632" y="3199618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검색결과 전송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828" y="3890361"/>
            <a:ext cx="199162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조건으로 검색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6754" y="3912768"/>
            <a:ext cx="123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18113" y="5182280"/>
            <a:ext cx="152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수집데이터 저장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1974" y="4087800"/>
            <a:ext cx="200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매일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분기마다 수집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9492" y="3504396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웹 페이지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0012" y="1929359"/>
            <a:ext cx="168008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분류</a:t>
            </a:r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</a:t>
            </a:r>
            <a:r>
              <a:rPr lang="ko-KR" altLang="en-US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머신러닝</a:t>
            </a:r>
            <a:r>
              <a:rPr lang="ko-KR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서버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5160" y="5777243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39390" y="5824817"/>
            <a:ext cx="12530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수집</a:t>
            </a:r>
            <a:r>
              <a:rPr lang="ko-KR" alt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endParaRPr lang="ko-KR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0877" y="2366692"/>
            <a:ext cx="272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</a:p>
          <a:p>
            <a:r>
              <a:rPr lang="ko-KR" altLang="en-US" dirty="0" smtClean="0"/>
              <a:t>㉠ 검색된 종목으로 패턴분석</a:t>
            </a:r>
            <a:endParaRPr lang="en-US" altLang="ko-KR" dirty="0" smtClean="0"/>
          </a:p>
          <a:p>
            <a:r>
              <a:rPr lang="ko-KR" altLang="en-US" dirty="0" smtClean="0"/>
              <a:t>㉡ 패턴 일치 종목 선별</a:t>
            </a:r>
            <a:endParaRPr lang="en-US" altLang="ko-KR" dirty="0" smtClean="0"/>
          </a:p>
          <a:p>
            <a:r>
              <a:rPr lang="ko-KR" altLang="en-US" dirty="0" smtClean="0"/>
              <a:t>㉢ 선별된 종목 상장폐지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203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altLang="ko-KR" dirty="0" err="1"/>
              <a:t>시스템</a:t>
            </a:r>
            <a:r>
              <a:rPr lang="en-US" altLang="ko-KR" dirty="0"/>
              <a:t> </a:t>
            </a:r>
            <a:r>
              <a:rPr lang="en-US" altLang="ko-KR" dirty="0" err="1"/>
              <a:t>구성도</a:t>
            </a:r>
            <a:endParaRPr lang="en-US"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6401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27177" y="2922944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59382" y="4788736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32463" y="776983"/>
            <a:ext cx="1679665" cy="15962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/>
          <p:cNvSpPr/>
          <p:nvPr/>
        </p:nvSpPr>
        <p:spPr>
          <a:xfrm>
            <a:off x="6659799" y="3139670"/>
            <a:ext cx="1395385" cy="124737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9607" y="3613414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입력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2121" y="3023356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클라이언트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7025" y="3023356"/>
            <a:ext cx="85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11180" y="924974"/>
            <a:ext cx="15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상장폐지 </a:t>
            </a:r>
            <a:r>
              <a:rPr lang="ko-KR" altLang="en-US" dirty="0" err="1" smtClean="0"/>
              <a:t>예측기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7889" y="4823075"/>
            <a:ext cx="2026088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05811" y="3584764"/>
            <a:ext cx="153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재무데이터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2710219" y="3269999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flipH="1">
            <a:off x="2710219" y="3958482"/>
            <a:ext cx="974069" cy="3476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 flipH="1" flipV="1">
            <a:off x="7217793" y="4337183"/>
            <a:ext cx="309703" cy="477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607345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크롤링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440134" y="5473191"/>
            <a:ext cx="756625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증권사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5850933" y="3300165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flipH="1">
            <a:off x="5850933" y="3988648"/>
            <a:ext cx="665302" cy="2872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5400000" flipH="1" flipV="1">
            <a:off x="4226689" y="2373577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6200000" flipH="1">
            <a:off x="4961381" y="2361478"/>
            <a:ext cx="340673" cy="5247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40207" y="5933024"/>
            <a:ext cx="915517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스케줄링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49607" y="4072456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시각화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999923" y="1367844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988667" y="3608128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988667" y="4067170"/>
            <a:ext cx="1544743" cy="406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 </a:t>
            </a:r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999923" y="1873668"/>
            <a:ext cx="1544743" cy="447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0387" y="2997939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전송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9737" y="4434341"/>
            <a:ext cx="115980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25325" y="4328900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전송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33010" y="3017574"/>
            <a:ext cx="95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쿼리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42862" y="4279475"/>
            <a:ext cx="115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 결과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63994" y="2490250"/>
            <a:ext cx="1543702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분류된 종목 전송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62186" y="2469106"/>
            <a:ext cx="1403365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예측결과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이트레이드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증권의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XingAPI를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Fnguide사이트에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나와있는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파싱하여서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저가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재무상태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재무활동으로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현금흐름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현금성자산의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투자지표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결산년월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시점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윈도우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재무데이터는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분기마다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실행되서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최신화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541962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주식데이터 파서 모듈(계속)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Shape 184"/>
          <p:cNvGraphicFramePr/>
          <p:nvPr>
            <p:extLst>
              <p:ext uri="{D42A27DB-BD31-4B8C-83A1-F6EECF244321}">
                <p14:modId xmlns:p14="http://schemas.microsoft.com/office/powerpoint/2010/main" val="585144405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1079837424"/>
              </p:ext>
            </p:extLst>
          </p:nvPr>
        </p:nvGraphicFramePr>
        <p:xfrm>
          <a:off x="3773485" y="1557337"/>
          <a:ext cx="2354182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77091"/>
                <a:gridCol w="1177091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02227770"/>
              </p:ext>
            </p:extLst>
          </p:nvPr>
        </p:nvGraphicFramePr>
        <p:xfrm>
          <a:off x="755650" y="4005262"/>
          <a:ext cx="3400714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13773"/>
                <a:gridCol w="2386941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836871354"/>
              </p:ext>
            </p:extLst>
          </p:nvPr>
        </p:nvGraphicFramePr>
        <p:xfrm>
          <a:off x="6283242" y="1570820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181600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       례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514600" y="1262062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133600" y="1143000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968625" y="130810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종합 설계 개 요</a:t>
            </a:r>
          </a:p>
        </p:txBody>
      </p:sp>
      <p:sp>
        <p:nvSpPr>
          <p:cNvPr id="57" name="Shape 57"/>
          <p:cNvSpPr/>
          <p:nvPr/>
        </p:nvSpPr>
        <p:spPr>
          <a:xfrm>
            <a:off x="2514600" y="176688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133600" y="1655761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968625" y="18129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</a:p>
        </p:txBody>
      </p:sp>
      <p:sp>
        <p:nvSpPr>
          <p:cNvPr id="60" name="Shape 60"/>
          <p:cNvSpPr/>
          <p:nvPr/>
        </p:nvSpPr>
        <p:spPr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133600" y="2208211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968625" y="2322511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</a:p>
        </p:txBody>
      </p:sp>
      <p:sp>
        <p:nvSpPr>
          <p:cNvPr id="63" name="Shape 63"/>
          <p:cNvSpPr/>
          <p:nvPr/>
        </p:nvSpPr>
        <p:spPr>
          <a:xfrm>
            <a:off x="2514600" y="2776536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133600" y="2659061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968625" y="282257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66" name="Shape 66"/>
          <p:cNvSpPr/>
          <p:nvPr/>
        </p:nvSpPr>
        <p:spPr>
          <a:xfrm>
            <a:off x="2514600" y="32781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133600" y="3159125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2987675" y="3333750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69" name="Shape 69"/>
          <p:cNvSpPr/>
          <p:nvPr/>
        </p:nvSpPr>
        <p:spPr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50000">
                <a:srgbClr val="DBEED1"/>
              </a:gs>
              <a:gs pos="100000">
                <a:schemeClr val="accent2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133600" y="3656012"/>
            <a:ext cx="685799" cy="685799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968625" y="3821112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</a:p>
        </p:txBody>
      </p:sp>
      <p:sp>
        <p:nvSpPr>
          <p:cNvPr id="72" name="Shape 72"/>
          <p:cNvSpPr/>
          <p:nvPr/>
        </p:nvSpPr>
        <p:spPr>
          <a:xfrm>
            <a:off x="2514600" y="4281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50000">
                <a:srgbClr val="D2E7F9"/>
              </a:gs>
              <a:gs pos="100000">
                <a:schemeClr val="accent1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133600" y="4168775"/>
            <a:ext cx="685799" cy="685799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968625" y="4327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514600" y="4789487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hlink"/>
              </a:gs>
              <a:gs pos="50000">
                <a:srgbClr val="F9E6D3"/>
              </a:gs>
              <a:gs pos="100000">
                <a:schemeClr val="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133600" y="4722812"/>
            <a:ext cx="685799" cy="685799"/>
          </a:xfrm>
          <a:prstGeom prst="diamond">
            <a:avLst/>
          </a:prstGeom>
          <a:solidFill>
            <a:schemeClr val="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2968625" y="4835525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78" name="Shape 78"/>
          <p:cNvSpPr/>
          <p:nvPr/>
        </p:nvSpPr>
        <p:spPr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folHlink"/>
              </a:gs>
              <a:gs pos="50000">
                <a:srgbClr val="E7EDEE"/>
              </a:gs>
              <a:gs pos="100000">
                <a:schemeClr val="folHlink"/>
              </a:gs>
            </a:gsLst>
            <a:lin ang="5400000" scaled="0"/>
          </a:gra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133600" y="5172075"/>
            <a:ext cx="685799" cy="685799"/>
          </a:xfrm>
          <a:prstGeom prst="diamond">
            <a:avLst/>
          </a:prstGeom>
          <a:solidFill>
            <a:schemeClr val="folHlink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2968625" y="5335587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</a:p>
        </p:txBody>
      </p:sp>
      <p:sp>
        <p:nvSpPr>
          <p:cNvPr id="81" name="Shape 81"/>
          <p:cNvSpPr/>
          <p:nvPr/>
        </p:nvSpPr>
        <p:spPr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0"/>
          </a:gra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133600" y="5672137"/>
            <a:ext cx="685799" cy="685799"/>
          </a:xfrm>
          <a:prstGeom prst="diamond">
            <a:avLst/>
          </a:prstGeom>
          <a:solidFill>
            <a:srgbClr val="D9C215"/>
          </a:solidFill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987675" y="5846762"/>
            <a:ext cx="35290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필요기술 및 참고문헌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71800" y="4324350"/>
            <a:ext cx="3556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861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전자공시시스템(DART)사이트에서 다운을 받은 상장폐지된 주식들의 정보를 머신러닝의 교육을 시키기에 적합한 형태로 정제해주는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재무제표 데이터: 재무상태(종목코드, 결산년월, 자산, 부채, 자본), 현금흐름(종목코드, 결산년월, 영업활동으로인한현금흐름, 투자활동으로인한현금흐름, 재무활동으로인한현금흐름, 현금및현금성자산의증가)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머신러닝을 교육하기전 한번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04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전처리 모듈(계속)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Shape 202"/>
          <p:cNvGraphicFramePr/>
          <p:nvPr>
            <p:extLst>
              <p:ext uri="{D42A27DB-BD31-4B8C-83A1-F6EECF244321}">
                <p14:modId xmlns:p14="http://schemas.microsoft.com/office/powerpoint/2010/main" val="4209489548"/>
              </p:ext>
            </p:extLst>
          </p:nvPr>
        </p:nvGraphicFramePr>
        <p:xfrm>
          <a:off x="749300" y="1557337"/>
          <a:ext cx="2454250" cy="230340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227125"/>
                <a:gridCol w="1227125"/>
              </a:tblGrid>
              <a:tr h="411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주가데이터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marketdate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거래일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lowprice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269565266"/>
              </p:ext>
            </p:extLst>
          </p:nvPr>
        </p:nvGraphicFramePr>
        <p:xfrm>
          <a:off x="3773487" y="1557337"/>
          <a:ext cx="2238350" cy="22319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000394"/>
                <a:gridCol w="1237956"/>
              </a:tblGrid>
              <a:tr h="4619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재무상태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jasan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자산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buchae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sng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jabon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자본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250825" y="1052512"/>
            <a:ext cx="2171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4248467424"/>
              </p:ext>
            </p:extLst>
          </p:nvPr>
        </p:nvGraphicFramePr>
        <p:xfrm>
          <a:off x="755648" y="4005262"/>
          <a:ext cx="3222586" cy="244785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954399"/>
                <a:gridCol w="2268187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현금흐름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selling//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영업활동으로인한현금흐름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tooja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투자활동으로인한현금흐름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jaemoo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재무활동으로인한현금흐름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varchar(20)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money//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현금및현금성자산의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증가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469847781"/>
              </p:ext>
            </p:extLst>
          </p:nvPr>
        </p:nvGraphicFramePr>
        <p:xfrm>
          <a:off x="4205061" y="4005262"/>
          <a:ext cx="2271700" cy="129537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135050"/>
                <a:gridCol w="11366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EPS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shcode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종목코드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gsym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결산년월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varchar(50)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epsvalue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//EPS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상장폐지예측 모듈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도산확률 측정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종목명, 종목코드, 재무비율, 부도발생비율, 손실부담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검색모듈에서 검색한 종목에 투자하려고 할 때 사용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갖고 있는 종목의 상장폐지예측할 때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상장폐지데이터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21" name="Shape 221"/>
          <p:cNvGraphicFramePr/>
          <p:nvPr>
            <p:extLst>
              <p:ext uri="{D42A27DB-BD31-4B8C-83A1-F6EECF244321}">
                <p14:modId xmlns:p14="http://schemas.microsoft.com/office/powerpoint/2010/main" val="4045351614"/>
              </p:ext>
            </p:extLst>
          </p:nvPr>
        </p:nvGraphicFramePr>
        <p:xfrm>
          <a:off x="1068105" y="3478265"/>
          <a:ext cx="3704747" cy="121531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851059"/>
                <a:gridCol w="1853688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도산확률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O_bank //부도발생비율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load //</a:t>
                      </a:r>
                      <a:r>
                        <a:rPr lang="en-US" sz="1000" dirty="0" err="1"/>
                        <a:t>손실부담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>
            <p:extLst>
              <p:ext uri="{D42A27DB-BD31-4B8C-83A1-F6EECF244321}">
                <p14:modId xmlns:p14="http://schemas.microsoft.com/office/powerpoint/2010/main" val="2715370450"/>
              </p:ext>
            </p:extLst>
          </p:nvPr>
        </p:nvGraphicFramePr>
        <p:xfrm>
          <a:off x="1071324" y="1683010"/>
          <a:ext cx="3022859" cy="1581645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510367"/>
                <a:gridCol w="1512492"/>
              </a:tblGrid>
              <a:tr h="48070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재무비율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sales //매출액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682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c_sales //매출원가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6632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/>
                        <a:t>g_sales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매출성장률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 모듈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기간을 정해 검색한다. (1주일, 1달)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원하는 종목명(종목코드)을 검색한다.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가격 또는 거래량 범위를 정해 검색한다.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기간, 종목명, 종목코드, 거래량, 현재가, 등락률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자신이 원하는 종목을 검색할 때 사용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검색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37" name="Shape 237"/>
          <p:cNvGraphicFramePr/>
          <p:nvPr>
            <p:extLst>
              <p:ext uri="{D42A27DB-BD31-4B8C-83A1-F6EECF244321}">
                <p14:modId xmlns:p14="http://schemas.microsoft.com/office/powerpoint/2010/main" val="3036557499"/>
              </p:ext>
            </p:extLst>
          </p:nvPr>
        </p:nvGraphicFramePr>
        <p:xfrm>
          <a:off x="1071325" y="1619584"/>
          <a:ext cx="2898122" cy="2059157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검색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term //기간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/>
                        <a:t>event_n //종목명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/>
                        <a:t>trade //거래량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p_value //현재가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fluct</a:t>
                      </a:r>
                      <a:r>
                        <a:rPr lang="en-US" sz="1000" dirty="0"/>
                        <a:t> //</a:t>
                      </a:r>
                      <a:r>
                        <a:rPr lang="en-US" sz="1000" dirty="0" err="1"/>
                        <a:t>등락률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Shape 237"/>
          <p:cNvGraphicFramePr/>
          <p:nvPr>
            <p:extLst>
              <p:ext uri="{D42A27DB-BD31-4B8C-83A1-F6EECF244321}">
                <p14:modId xmlns:p14="http://schemas.microsoft.com/office/powerpoint/2010/main" val="1980719233"/>
              </p:ext>
            </p:extLst>
          </p:nvPr>
        </p:nvGraphicFramePr>
        <p:xfrm>
          <a:off x="4370686" y="1617608"/>
          <a:ext cx="2898122" cy="1407273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448042"/>
                <a:gridCol w="1450080"/>
              </a:tblGrid>
              <a:tr h="4277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조회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E_name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err="1" smtClean="0"/>
                        <a:t>종목명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276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char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E_number</a:t>
                      </a:r>
                      <a:r>
                        <a:rPr lang="en-US" sz="1000" dirty="0" smtClean="0"/>
                        <a:t> //</a:t>
                      </a:r>
                      <a:r>
                        <a:rPr lang="ko-KR" altLang="en-US" sz="1000" dirty="0" smtClean="0"/>
                        <a:t>종목코드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2594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dirty="0" smtClean="0"/>
                        <a:t>Data// </a:t>
                      </a:r>
                      <a:r>
                        <a:rPr lang="ko-KR" altLang="en-US" sz="1000" dirty="0" smtClean="0"/>
                        <a:t>데이터</a:t>
                      </a:r>
                      <a:endParaRPr lang="en-US" sz="10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 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데이터파싱 모듈을 통해 정제된 데이터들 중에 선택된 차트패턴과 유사한 종목이 있는지 분석하는 모듈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패턴 변수 : 점, 상승/하락여부, 등락폭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유사도측정을 위한 피어슨상관 계수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차트나 봉패턴이 입력되는 시기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chemeClr val="dk1"/>
                </a:solidFill>
              </a:rPr>
              <a:t>기타 PIP알고리즘이 적용되는 시기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패턴분석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모듈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701168957"/>
              </p:ext>
            </p:extLst>
          </p:nvPr>
        </p:nvGraphicFramePr>
        <p:xfrm>
          <a:off x="955069" y="1603870"/>
          <a:ext cx="4251197" cy="1921590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2124106"/>
                <a:gridCol w="2127091"/>
              </a:tblGrid>
              <a:tr h="49601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패턴분석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quantity //</a:t>
                      </a:r>
                      <a:r>
                        <a:rPr lang="ko-KR" altLang="en-US" dirty="0" smtClean="0"/>
                        <a:t>점개수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pip //</a:t>
                      </a:r>
                      <a:r>
                        <a:rPr lang="ko-KR" altLang="en-US" dirty="0" smtClean="0"/>
                        <a:t>상승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하락변수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47519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smtClean="0"/>
                        <a:t>depth //</a:t>
                      </a:r>
                      <a:r>
                        <a:rPr lang="ko-KR" altLang="en-US" dirty="0" smtClean="0"/>
                        <a:t>등락폭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7579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dirty="0" smtClean="0"/>
              <a:t> </a:t>
            </a:r>
            <a:r>
              <a:rPr lang="en-US" dirty="0"/>
              <a:t>모듈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기능</a:t>
            </a: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데이터파싱 </a:t>
            </a:r>
            <a:r>
              <a:rPr lang="ko-KR" altLang="en-US" dirty="0" smtClean="0">
                <a:solidFill>
                  <a:schemeClr val="dk1"/>
                </a:solidFill>
              </a:rPr>
              <a:t>모듈을 통해 정제된 데이터들 중 검색모듈을 통해 선정된 종목의 차트를 시각화해주는 모듈</a:t>
            </a:r>
            <a:endParaRPr lang="en-US" altLang="ko-KR" dirty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다루는 정보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주가데이터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날짜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시가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고가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저가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거래량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상승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하락여부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등락폭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기업 </a:t>
            </a:r>
            <a:r>
              <a:rPr lang="en-US" altLang="ko-KR" dirty="0" smtClean="0">
                <a:solidFill>
                  <a:schemeClr val="dk1"/>
                </a:solidFill>
              </a:rPr>
              <a:t>: </a:t>
            </a:r>
            <a:r>
              <a:rPr lang="ko-KR" altLang="en-US" dirty="0" smtClean="0">
                <a:solidFill>
                  <a:schemeClr val="dk1"/>
                </a:solidFill>
              </a:rPr>
              <a:t>종목번호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종목코드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데이터 개수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주가데이터</a:t>
            </a:r>
            <a:endParaRPr lang="en-US" dirty="0" smtClean="0">
              <a:solidFill>
                <a:schemeClr val="dk1"/>
              </a:solidFill>
            </a:endParaRP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시점</a:t>
            </a:r>
          </a:p>
          <a:p>
            <a:pPr marL="11430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altLang="en-US" dirty="0" smtClean="0">
                <a:solidFill>
                  <a:schemeClr val="dk1"/>
                </a:solidFill>
              </a:rPr>
              <a:t>검색모듈 진행 후 그래프처리 요구가 들어오는 시기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9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6623100" cy="5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dirty="0" smtClean="0"/>
              <a:t>시각화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모듈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(계속)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04025" y="260350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0825" y="1052512"/>
            <a:ext cx="2171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</a:p>
        </p:txBody>
      </p:sp>
      <p:graphicFrame>
        <p:nvGraphicFramePr>
          <p:cNvPr id="252" name="Shape 252"/>
          <p:cNvGraphicFramePr/>
          <p:nvPr>
            <p:extLst>
              <p:ext uri="{D42A27DB-BD31-4B8C-83A1-F6EECF244321}">
                <p14:modId xmlns:p14="http://schemas.microsoft.com/office/powerpoint/2010/main" val="3489552870"/>
              </p:ext>
            </p:extLst>
          </p:nvPr>
        </p:nvGraphicFramePr>
        <p:xfrm>
          <a:off x="771800" y="1783559"/>
          <a:ext cx="2702400" cy="2656756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350250"/>
                <a:gridCol w="135215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주가 데이터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date //날짜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starVal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시가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dirty="0" err="1"/>
                        <a:t>highVal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고가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lowVal</a:t>
                      </a:r>
                      <a:r>
                        <a:rPr lang="en-US" sz="1400" dirty="0"/>
                        <a:t>; //</a:t>
                      </a:r>
                      <a:r>
                        <a:rPr lang="en-US" sz="1400" dirty="0" err="1"/>
                        <a:t>저가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lastVal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종가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vol</a:t>
                      </a:r>
                      <a:r>
                        <a:rPr lang="en-US" sz="1400" dirty="0"/>
                        <a:t> //</a:t>
                      </a:r>
                      <a:r>
                        <a:rPr lang="en-US" sz="1400" dirty="0" err="1"/>
                        <a:t>거래량</a:t>
                      </a:r>
                      <a:endParaRPr lang="en-US" sz="1400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>
            <p:extLst>
              <p:ext uri="{D42A27DB-BD31-4B8C-83A1-F6EECF244321}">
                <p14:modId xmlns:p14="http://schemas.microsoft.com/office/powerpoint/2010/main" val="2726049950"/>
              </p:ext>
            </p:extLst>
          </p:nvPr>
        </p:nvGraphicFramePr>
        <p:xfrm>
          <a:off x="4290250" y="1783559"/>
          <a:ext cx="3239125" cy="1525228"/>
        </p:xfrm>
        <a:graphic>
          <a:graphicData uri="http://schemas.openxmlformats.org/drawingml/2006/table">
            <a:tbl>
              <a:tblPr>
                <a:noFill/>
                <a:tableStyleId>{BD9475A3-D887-4236-AD5F-8C26708A7541}</a:tableStyleId>
              </a:tblPr>
              <a:tblGrid>
                <a:gridCol w="1618425"/>
                <a:gridCol w="1620700"/>
              </a:tblGrid>
              <a:tr h="393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기업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long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num //종목번호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char</a:t>
                      </a:r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name //</a:t>
                      </a:r>
                      <a:r>
                        <a:rPr lang="en-US" dirty="0" err="1"/>
                        <a:t>종목명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A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 err="1"/>
                        <a:t>StockData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dirty="0"/>
                        <a:t>data //</a:t>
                      </a:r>
                      <a:r>
                        <a:rPr lang="en-US" dirty="0" err="1"/>
                        <a:t>주가데이터</a:t>
                      </a:r>
                      <a:endParaRPr lang="en-US" dirty="0"/>
                    </a:p>
                  </a:txBody>
                  <a:tcPr marL="64775" marR="64775" marT="17900" marB="179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5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종합설계 개요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지난 발표에서의 지적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구현을 빨리 해볼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지적 사항에 대한 답변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상장폐지 예측 모듈 연결하겠습니다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차트에 사각형으로 패턴 부분을 표시하겠습니다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패턴의 유사도 정도를 표시하겠습니다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상장폐지여부와 확률을 표시하겠습니다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6BEEB9-2C74-4637-A545-D0E1985DA1B0}" type="slidenum">
              <a:rPr lang="ko-KR" altLang="en-US" sz="1400" b="0">
                <a:solidFill>
                  <a:srgbClr val="000000"/>
                </a:solidFill>
                <a:latin typeface="Arial" charset="0"/>
              </a:rPr>
              <a:pPr/>
              <a:t>3</a:t>
            </a:fld>
            <a:endParaRPr lang="en-US" altLang="ko-KR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3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12648"/>
              </p:ext>
            </p:extLst>
          </p:nvPr>
        </p:nvGraphicFramePr>
        <p:xfrm>
          <a:off x="750612" y="1461767"/>
          <a:ext cx="7668988" cy="1833834"/>
        </p:xfrm>
        <a:graphic>
          <a:graphicData uri="http://schemas.openxmlformats.org/drawingml/2006/table">
            <a:tbl>
              <a:tblPr/>
              <a:tblGrid>
                <a:gridCol w="956217"/>
                <a:gridCol w="6712771"/>
              </a:tblGrid>
              <a:tr h="26573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MakeQuery(startdate, finishdate, minprice, max price, mineps, maxeps, minselling, maxseeling)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웹 클라이언트에서 받은 조건을 가지고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쿼리문을 보내기 위해 쿼리문을 생성해주는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(160101, 160301, 10000, 20000, 1000, 2000, 500, 1000, 2000)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91937"/>
              </p:ext>
            </p:extLst>
          </p:nvPr>
        </p:nvGraphicFramePr>
        <p:xfrm>
          <a:off x="774362" y="4227108"/>
          <a:ext cx="7633361" cy="1449285"/>
        </p:xfrm>
        <a:graphic>
          <a:graphicData uri="http://schemas.openxmlformats.org/drawingml/2006/table">
            <a:tbl>
              <a:tblPr/>
              <a:tblGrid>
                <a:gridCol w="951775"/>
                <a:gridCol w="6681586"/>
              </a:tblGrid>
              <a:tr h="28985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SendQuery()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SendQuery(query)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쿼리문을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전송하는 기능을 수행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SendQuery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(query)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75836"/>
              </p:ext>
            </p:extLst>
          </p:nvPr>
        </p:nvGraphicFramePr>
        <p:xfrm>
          <a:off x="726867" y="1417435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LoginDatabase</a:t>
                      </a:r>
                      <a:r>
                        <a:rPr lang="en-US" sz="1000" i="1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LoginDatabase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001"/>
              </p:ext>
            </p:extLst>
          </p:nvPr>
        </p:nvGraphicFramePr>
        <p:xfrm>
          <a:off x="738742" y="3519367"/>
          <a:ext cx="7847117" cy="162833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229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LoginApi()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tuple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증권사로그인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증권사에 로그인하기 위한 정보들을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.(git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개인정보를 노출시키지 않기 위해 만든 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LoginApi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42146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DbtoDataframe()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형식의 주식데이터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쿼리문 결과로 받은 정보를 이용하기쉽게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DataFrame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변형해주는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DbtoDataframe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(row)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9805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DeterPattern()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 DeterPattern(data)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쌍바닥형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:1,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역삼각형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:2...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각 패턴에 해당하는 정수값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주가데이터의 일일 가격을 선정한 기간만큼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list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형식으로 입력을 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pip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변곡점을 찾아 차트 패턴을 분석한뒤 해당패턴에 맞는 정수값을 리턴해주는 기능을 수행한다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DeterPattern</a:t>
                      </a:r>
                      <a:r>
                        <a:rPr lang="en-US" sz="1000" kern="0" spc="0" dirty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33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33394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i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FindBestVar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(count,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rate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선정된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매개변수로 변수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갯수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비율을 입력하여 모든 변수를 매개변수로 입력 받은 개수만큼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하여 정확도 높은 변수를 찾음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FindBestVar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(2, 0.6)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03272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엑셀데이터를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입력맏아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을 수행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DoLR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98199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정확성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학습에 이용되지 않은 테스트데이터를 이용하여 정확도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DoTest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(Test.xls)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5636"/>
              </p:ext>
            </p:extLst>
          </p:nvPr>
        </p:nvGraphicFramePr>
        <p:xfrm>
          <a:off x="726868" y="3634954"/>
          <a:ext cx="7847117" cy="1876744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BankruptcyOrNot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학습된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머신러닝기에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사용자가 원하는 기업의 재무제표를 입력하면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상장폐지될지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안될지 예측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BankrupcyOrNot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68041"/>
              </p:ext>
            </p:extLst>
          </p:nvPr>
        </p:nvGraphicFramePr>
        <p:xfrm>
          <a:off x="726868" y="1453061"/>
          <a:ext cx="7847117" cy="1635829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□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(</a:t>
                      </a:r>
                      <a:r>
                        <a:rPr lang="en-US" sz="1000" i="1" kern="0" spc="0" dirty="0" smtClean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형식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(data)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리턴값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엑셀파일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7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기존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변수가 정리되어있는 엑셀파일을 넣으면 변수들을 조합해서 새로운 변수를 만들어 준다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체 B"/>
                          <a:ea typeface="한컴 윤체 B"/>
                        </a:rPr>
                        <a:t>예시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MakeVar</a:t>
                      </a:r>
                      <a:r>
                        <a:rPr lang="en-US" sz="1000" kern="0" spc="0" dirty="0" smtClean="0">
                          <a:solidFill>
                            <a:srgbClr val="2D629C"/>
                          </a:solidFill>
                          <a:effectLst/>
                          <a:latin typeface="함초롬바탕"/>
                          <a:ea typeface="함초롬바탕"/>
                        </a:rPr>
                        <a:t>(Bank.xls)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현황</a:t>
            </a:r>
          </a:p>
        </p:txBody>
      </p:sp>
      <p:sp>
        <p:nvSpPr>
          <p:cNvPr id="1126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9961FF38-3890-48B5-B9AB-822FE6A7C7E9}" type="slidenum">
              <a:rPr kumimoji="0" lang="ko-KR" altLang="en-US" sz="1400" smtClean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pPr/>
              <a:t>36</a:t>
            </a:fld>
            <a:endParaRPr kumimoji="0" lang="en-US" altLang="ko-KR" sz="1400" smtClean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1268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개발 완료한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웹상에서</a:t>
            </a:r>
            <a:r>
              <a:rPr lang="ko-KR" altLang="en-US" dirty="0" smtClean="0"/>
              <a:t> 패턴을 선택하고 가격을 입력하는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입력받은</a:t>
            </a:r>
            <a:r>
              <a:rPr lang="ko-KR" altLang="en-US" dirty="0" smtClean="0"/>
              <a:t> 정보를 바탕으로 패턴을 찾아 출력해주는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출력결과를 클릭하면 해당종목 차트와 패턴부분을 알려주는 기능</a:t>
            </a:r>
            <a:endParaRPr lang="en-US" altLang="ko-KR" dirty="0" smtClean="0"/>
          </a:p>
          <a:p>
            <a:r>
              <a:rPr lang="ko-KR" altLang="en-US" dirty="0" smtClean="0"/>
              <a:t>개발할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종목의 재무제표를 통해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하여 상장폐지를 예측해주는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개발에서 제외할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머신 러닝 결과를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알려주는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8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개발 </a:t>
            </a:r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환경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 : Windows &amp; 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LTS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 : MySQL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Python, Html, PHP, JavaScript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툴</a:t>
            </a:r>
            <a:r>
              <a:rPr lang="en-US" altLang="ko-KR" dirty="0" smtClean="0"/>
              <a:t>: PyCharm, AWS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환경 (2)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졸업작품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en-US"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linkClick r:id="rId3"/>
              </a:rPr>
              <a:t>https://github.com/pj9039/FinalProject.git</a:t>
            </a:r>
            <a:endParaRPr lang="en-US" altLang="ko-KR" dirty="0">
              <a:solidFill>
                <a:srgbClr val="0000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팀원별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 ID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김민</a:t>
            </a:r>
            <a:r>
              <a:rPr lang="ko-KR" altLang="en-US" i="1" dirty="0"/>
              <a:t>식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pj9039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김동현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blood72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i="1" dirty="0" smtClean="0"/>
              <a:t>박유</a:t>
            </a:r>
            <a:r>
              <a:rPr lang="ko-KR" altLang="en-US" i="1" dirty="0"/>
              <a:t>선</a:t>
            </a:r>
            <a:endParaRPr lang="en-US"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dbqhd345</a:t>
            </a:r>
            <a:endParaRPr lang="en-US"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38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07165" y="3261177"/>
            <a:ext cx="8229600" cy="71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개발 방법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980728"/>
            <a:ext cx="8229600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개발방법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AWS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이용한 웹 서버 구</a:t>
            </a:r>
            <a:r>
              <a:rPr lang="ko-KR" altLang="en-US" sz="1600" dirty="0"/>
              <a:t>현</a:t>
            </a: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HTML, PHP, JavaScript</a:t>
            </a:r>
            <a:r>
              <a:rPr lang="ko-KR" altLang="en-US" sz="1600" dirty="0" smtClean="0"/>
              <a:t>를 이용하여 웹 구현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MYSQL</a:t>
            </a:r>
            <a:r>
              <a:rPr lang="ko-KR" altLang="en-US" sz="1600" dirty="0" smtClean="0"/>
              <a:t>를 이용한 사용자 입력데이터 저장</a:t>
            </a: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분류기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웹에서 입력한 패턴과 일치하는 종목을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찾기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필터와 기타 지표가 일치하는 종목 추천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수집기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스크립트를 돌려 증권사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이용</a:t>
            </a:r>
            <a:r>
              <a:rPr lang="ko-KR" altLang="en-US" sz="1600" dirty="0"/>
              <a:t>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주가 정보 수집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스크립트를 돌려 증권사 홈페이지에서 재무제표 수집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상장폐지 </a:t>
            </a:r>
            <a:r>
              <a:rPr lang="ko-KR" altLang="en-US" sz="1800" dirty="0" err="1" smtClean="0"/>
              <a:t>예측기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이미 </a:t>
            </a: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정제해 변수선별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상장폐지된</a:t>
            </a:r>
            <a:r>
              <a:rPr lang="ko-KR" altLang="en-US" sz="1600" dirty="0" smtClean="0"/>
              <a:t> 종목들의 재무제표를 이용해 </a:t>
            </a:r>
            <a:r>
              <a:rPr lang="ko-KR" altLang="en-US" sz="1600" dirty="0" err="1" smtClean="0"/>
              <a:t>머신러닝교육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정보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01766"/>
              </p:ext>
            </p:extLst>
          </p:nvPr>
        </p:nvGraphicFramePr>
        <p:xfrm>
          <a:off x="452269" y="1522485"/>
          <a:ext cx="8344493" cy="3876880"/>
        </p:xfrm>
        <a:graphic>
          <a:graphicData uri="http://schemas.openxmlformats.org/drawingml/2006/table">
            <a:tbl>
              <a:tblPr firstRow="1" bandRow="1">
                <a:tableStyleId>{BD9475A3-D887-4236-AD5F-8C26708A7541}</a:tableStyleId>
              </a:tblPr>
              <a:tblGrid>
                <a:gridCol w="2180974"/>
                <a:gridCol w="1799863"/>
                <a:gridCol w="1336876"/>
                <a:gridCol w="1504709"/>
                <a:gridCol w="152207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Formation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Average Rise or Decline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평균증감률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Break-even Failure Rate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손익분기 실패율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Change After Trend Ends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추세이후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변화율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Throwback or Pullback Occurrence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상승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하락 발생률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Flags, High and Tight,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-36%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54%</a:t>
                      </a:r>
                    </a:p>
                  </a:txBody>
                  <a:tcPr marL="4233" marR="4233" marT="4233" marB="0" anchor="ctr"/>
                </a:tc>
              </a:tr>
              <a:tr h="403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Pipe Bottom,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Scallops, Ascending and Inverted,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Three Rising Valleys,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Rounding Bottoms,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Triangles, Descending,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Broadening Wedges, Ascending,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Double Bottoms, Eve &amp; Eve,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-31%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55%</a:t>
                      </a:r>
                    </a:p>
                  </a:txBody>
                  <a:tcPr marL="4233" marR="4233" marT="423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Triple Bottoms, up breakout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-33%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64%</a:t>
                      </a:r>
                    </a:p>
                  </a:txBody>
                  <a:tcPr marL="4233" marR="4233" marT="423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1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패턴별 수익률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40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ttp://cphoto.asiae.co.kr/listimglink/6/200908280727271471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28" y="2027338"/>
            <a:ext cx="3761468" cy="28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4428671" y="3015361"/>
            <a:ext cx="673117" cy="508000"/>
          </a:xfrm>
          <a:custGeom>
            <a:avLst/>
            <a:gdLst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  <a:gd name="connsiteX0" fmla="*/ 0 w 673117"/>
              <a:gd name="connsiteY0" fmla="*/ 450850 h 508000"/>
              <a:gd name="connsiteX1" fmla="*/ 12700 w 673117"/>
              <a:gd name="connsiteY1" fmla="*/ 400050 h 508000"/>
              <a:gd name="connsiteX2" fmla="*/ 38100 w 673117"/>
              <a:gd name="connsiteY2" fmla="*/ 368300 h 508000"/>
              <a:gd name="connsiteX3" fmla="*/ 57150 w 673117"/>
              <a:gd name="connsiteY3" fmla="*/ 323850 h 508000"/>
              <a:gd name="connsiteX4" fmla="*/ 63500 w 673117"/>
              <a:gd name="connsiteY4" fmla="*/ 304800 h 508000"/>
              <a:gd name="connsiteX5" fmla="*/ 120650 w 673117"/>
              <a:gd name="connsiteY5" fmla="*/ 254000 h 508000"/>
              <a:gd name="connsiteX6" fmla="*/ 158750 w 673117"/>
              <a:gd name="connsiteY6" fmla="*/ 266700 h 508000"/>
              <a:gd name="connsiteX7" fmla="*/ 171450 w 673117"/>
              <a:gd name="connsiteY7" fmla="*/ 285750 h 508000"/>
              <a:gd name="connsiteX8" fmla="*/ 177800 w 673117"/>
              <a:gd name="connsiteY8" fmla="*/ 304800 h 508000"/>
              <a:gd name="connsiteX9" fmla="*/ 222250 w 673117"/>
              <a:gd name="connsiteY9" fmla="*/ 361950 h 508000"/>
              <a:gd name="connsiteX10" fmla="*/ 228600 w 673117"/>
              <a:gd name="connsiteY10" fmla="*/ 381000 h 508000"/>
              <a:gd name="connsiteX11" fmla="*/ 266700 w 673117"/>
              <a:gd name="connsiteY11" fmla="*/ 412750 h 508000"/>
              <a:gd name="connsiteX12" fmla="*/ 292100 w 673117"/>
              <a:gd name="connsiteY12" fmla="*/ 374650 h 508000"/>
              <a:gd name="connsiteX13" fmla="*/ 304800 w 673117"/>
              <a:gd name="connsiteY13" fmla="*/ 355600 h 508000"/>
              <a:gd name="connsiteX14" fmla="*/ 323850 w 673117"/>
              <a:gd name="connsiteY14" fmla="*/ 298450 h 508000"/>
              <a:gd name="connsiteX15" fmla="*/ 330200 w 673117"/>
              <a:gd name="connsiteY15" fmla="*/ 279400 h 508000"/>
              <a:gd name="connsiteX16" fmla="*/ 336550 w 673117"/>
              <a:gd name="connsiteY16" fmla="*/ 254000 h 508000"/>
              <a:gd name="connsiteX17" fmla="*/ 349250 w 673117"/>
              <a:gd name="connsiteY17" fmla="*/ 234950 h 508000"/>
              <a:gd name="connsiteX18" fmla="*/ 355600 w 673117"/>
              <a:gd name="connsiteY18" fmla="*/ 215900 h 508000"/>
              <a:gd name="connsiteX19" fmla="*/ 393700 w 673117"/>
              <a:gd name="connsiteY19" fmla="*/ 190500 h 508000"/>
              <a:gd name="connsiteX20" fmla="*/ 406400 w 673117"/>
              <a:gd name="connsiteY20" fmla="*/ 209550 h 508000"/>
              <a:gd name="connsiteX21" fmla="*/ 412750 w 673117"/>
              <a:gd name="connsiteY21" fmla="*/ 254000 h 508000"/>
              <a:gd name="connsiteX22" fmla="*/ 419100 w 673117"/>
              <a:gd name="connsiteY22" fmla="*/ 393700 h 508000"/>
              <a:gd name="connsiteX23" fmla="*/ 431800 w 673117"/>
              <a:gd name="connsiteY23" fmla="*/ 431800 h 508000"/>
              <a:gd name="connsiteX24" fmla="*/ 438150 w 673117"/>
              <a:gd name="connsiteY24" fmla="*/ 450850 h 508000"/>
              <a:gd name="connsiteX25" fmla="*/ 444500 w 673117"/>
              <a:gd name="connsiteY25" fmla="*/ 476250 h 508000"/>
              <a:gd name="connsiteX26" fmla="*/ 457200 w 673117"/>
              <a:gd name="connsiteY26" fmla="*/ 495300 h 508000"/>
              <a:gd name="connsiteX27" fmla="*/ 495300 w 673117"/>
              <a:gd name="connsiteY27" fmla="*/ 508000 h 508000"/>
              <a:gd name="connsiteX28" fmla="*/ 527050 w 673117"/>
              <a:gd name="connsiteY28" fmla="*/ 469900 h 508000"/>
              <a:gd name="connsiteX29" fmla="*/ 539750 w 673117"/>
              <a:gd name="connsiteY29" fmla="*/ 431800 h 508000"/>
              <a:gd name="connsiteX30" fmla="*/ 552450 w 673117"/>
              <a:gd name="connsiteY30" fmla="*/ 387350 h 508000"/>
              <a:gd name="connsiteX31" fmla="*/ 558800 w 673117"/>
              <a:gd name="connsiteY31" fmla="*/ 368300 h 508000"/>
              <a:gd name="connsiteX32" fmla="*/ 565150 w 673117"/>
              <a:gd name="connsiteY32" fmla="*/ 330200 h 508000"/>
              <a:gd name="connsiteX33" fmla="*/ 577850 w 673117"/>
              <a:gd name="connsiteY33" fmla="*/ 292100 h 508000"/>
              <a:gd name="connsiteX34" fmla="*/ 584200 w 673117"/>
              <a:gd name="connsiteY34" fmla="*/ 273050 h 508000"/>
              <a:gd name="connsiteX35" fmla="*/ 590550 w 673117"/>
              <a:gd name="connsiteY35" fmla="*/ 254000 h 508000"/>
              <a:gd name="connsiteX36" fmla="*/ 603250 w 673117"/>
              <a:gd name="connsiteY36" fmla="*/ 222250 h 508000"/>
              <a:gd name="connsiteX37" fmla="*/ 609600 w 673117"/>
              <a:gd name="connsiteY37" fmla="*/ 190500 h 508000"/>
              <a:gd name="connsiteX38" fmla="*/ 635000 w 673117"/>
              <a:gd name="connsiteY38" fmla="*/ 114300 h 508000"/>
              <a:gd name="connsiteX39" fmla="*/ 647700 w 673117"/>
              <a:gd name="connsiteY39" fmla="*/ 76200 h 508000"/>
              <a:gd name="connsiteX40" fmla="*/ 654050 w 673117"/>
              <a:gd name="connsiteY40" fmla="*/ 57150 h 508000"/>
              <a:gd name="connsiteX41" fmla="*/ 666750 w 673117"/>
              <a:gd name="connsiteY41" fmla="*/ 25400 h 508000"/>
              <a:gd name="connsiteX42" fmla="*/ 673100 w 673117"/>
              <a:gd name="connsiteY4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73117" h="508000">
                <a:moveTo>
                  <a:pt x="0" y="450850"/>
                </a:moveTo>
                <a:cubicBezTo>
                  <a:pt x="1181" y="444947"/>
                  <a:pt x="6957" y="409239"/>
                  <a:pt x="12700" y="400050"/>
                </a:cubicBezTo>
                <a:cubicBezTo>
                  <a:pt x="19883" y="388557"/>
                  <a:pt x="29633" y="378883"/>
                  <a:pt x="38100" y="368300"/>
                </a:cubicBezTo>
                <a:cubicBezTo>
                  <a:pt x="51316" y="315437"/>
                  <a:pt x="35224" y="367703"/>
                  <a:pt x="57150" y="323850"/>
                </a:cubicBezTo>
                <a:cubicBezTo>
                  <a:pt x="60143" y="317863"/>
                  <a:pt x="59391" y="310084"/>
                  <a:pt x="63500" y="304800"/>
                </a:cubicBezTo>
                <a:cubicBezTo>
                  <a:pt x="86921" y="274687"/>
                  <a:pt x="95186" y="270976"/>
                  <a:pt x="120650" y="254000"/>
                </a:cubicBezTo>
                <a:cubicBezTo>
                  <a:pt x="133350" y="258233"/>
                  <a:pt x="151324" y="255561"/>
                  <a:pt x="158750" y="266700"/>
                </a:cubicBezTo>
                <a:cubicBezTo>
                  <a:pt x="162983" y="273050"/>
                  <a:pt x="168037" y="278924"/>
                  <a:pt x="171450" y="285750"/>
                </a:cubicBezTo>
                <a:cubicBezTo>
                  <a:pt x="174443" y="291737"/>
                  <a:pt x="174087" y="299231"/>
                  <a:pt x="177800" y="304800"/>
                </a:cubicBezTo>
                <a:cubicBezTo>
                  <a:pt x="199716" y="337674"/>
                  <a:pt x="205342" y="311227"/>
                  <a:pt x="222250" y="361950"/>
                </a:cubicBezTo>
                <a:cubicBezTo>
                  <a:pt x="224367" y="368300"/>
                  <a:pt x="224887" y="375431"/>
                  <a:pt x="228600" y="381000"/>
                </a:cubicBezTo>
                <a:cubicBezTo>
                  <a:pt x="238379" y="395668"/>
                  <a:pt x="252643" y="403379"/>
                  <a:pt x="266700" y="412750"/>
                </a:cubicBezTo>
                <a:lnTo>
                  <a:pt x="292100" y="374650"/>
                </a:lnTo>
                <a:cubicBezTo>
                  <a:pt x="296333" y="368300"/>
                  <a:pt x="302387" y="362840"/>
                  <a:pt x="304800" y="355600"/>
                </a:cubicBezTo>
                <a:lnTo>
                  <a:pt x="323850" y="298450"/>
                </a:lnTo>
                <a:cubicBezTo>
                  <a:pt x="325967" y="292100"/>
                  <a:pt x="328577" y="285894"/>
                  <a:pt x="330200" y="279400"/>
                </a:cubicBezTo>
                <a:cubicBezTo>
                  <a:pt x="332317" y="270933"/>
                  <a:pt x="333112" y="262022"/>
                  <a:pt x="336550" y="254000"/>
                </a:cubicBezTo>
                <a:cubicBezTo>
                  <a:pt x="339556" y="246985"/>
                  <a:pt x="345837" y="241776"/>
                  <a:pt x="349250" y="234950"/>
                </a:cubicBezTo>
                <a:cubicBezTo>
                  <a:pt x="352243" y="228963"/>
                  <a:pt x="350867" y="220633"/>
                  <a:pt x="355600" y="215900"/>
                </a:cubicBezTo>
                <a:cubicBezTo>
                  <a:pt x="366393" y="205107"/>
                  <a:pt x="393700" y="190500"/>
                  <a:pt x="393700" y="190500"/>
                </a:cubicBezTo>
                <a:cubicBezTo>
                  <a:pt x="397933" y="196850"/>
                  <a:pt x="404207" y="202240"/>
                  <a:pt x="406400" y="209550"/>
                </a:cubicBezTo>
                <a:cubicBezTo>
                  <a:pt x="410701" y="223886"/>
                  <a:pt x="411720" y="239068"/>
                  <a:pt x="412750" y="254000"/>
                </a:cubicBezTo>
                <a:cubicBezTo>
                  <a:pt x="415957" y="300504"/>
                  <a:pt x="414134" y="347351"/>
                  <a:pt x="419100" y="393700"/>
                </a:cubicBezTo>
                <a:cubicBezTo>
                  <a:pt x="420526" y="407011"/>
                  <a:pt x="427567" y="419100"/>
                  <a:pt x="431800" y="431800"/>
                </a:cubicBezTo>
                <a:cubicBezTo>
                  <a:pt x="433917" y="438150"/>
                  <a:pt x="436033" y="442383"/>
                  <a:pt x="438150" y="450850"/>
                </a:cubicBezTo>
                <a:cubicBezTo>
                  <a:pt x="440267" y="459317"/>
                  <a:pt x="441062" y="468228"/>
                  <a:pt x="444500" y="476250"/>
                </a:cubicBezTo>
                <a:cubicBezTo>
                  <a:pt x="447506" y="483265"/>
                  <a:pt x="450728" y="491255"/>
                  <a:pt x="457200" y="495300"/>
                </a:cubicBezTo>
                <a:cubicBezTo>
                  <a:pt x="468552" y="502395"/>
                  <a:pt x="495300" y="508000"/>
                  <a:pt x="495300" y="508000"/>
                </a:cubicBezTo>
                <a:cubicBezTo>
                  <a:pt x="507263" y="496037"/>
                  <a:pt x="519977" y="485813"/>
                  <a:pt x="527050" y="469900"/>
                </a:cubicBezTo>
                <a:cubicBezTo>
                  <a:pt x="532487" y="457667"/>
                  <a:pt x="535517" y="444500"/>
                  <a:pt x="539750" y="431800"/>
                </a:cubicBezTo>
                <a:cubicBezTo>
                  <a:pt x="554975" y="386125"/>
                  <a:pt x="536503" y="443164"/>
                  <a:pt x="552450" y="387350"/>
                </a:cubicBezTo>
                <a:cubicBezTo>
                  <a:pt x="554289" y="380914"/>
                  <a:pt x="557348" y="374834"/>
                  <a:pt x="558800" y="368300"/>
                </a:cubicBezTo>
                <a:cubicBezTo>
                  <a:pt x="561593" y="355731"/>
                  <a:pt x="562027" y="342691"/>
                  <a:pt x="565150" y="330200"/>
                </a:cubicBezTo>
                <a:cubicBezTo>
                  <a:pt x="568397" y="317213"/>
                  <a:pt x="573617" y="304800"/>
                  <a:pt x="577850" y="292100"/>
                </a:cubicBezTo>
                <a:lnTo>
                  <a:pt x="584200" y="273050"/>
                </a:lnTo>
                <a:cubicBezTo>
                  <a:pt x="586317" y="266700"/>
                  <a:pt x="588064" y="260215"/>
                  <a:pt x="590550" y="254000"/>
                </a:cubicBezTo>
                <a:cubicBezTo>
                  <a:pt x="594783" y="243417"/>
                  <a:pt x="599975" y="233168"/>
                  <a:pt x="603250" y="222250"/>
                </a:cubicBezTo>
                <a:cubicBezTo>
                  <a:pt x="606351" y="211912"/>
                  <a:pt x="606555" y="200854"/>
                  <a:pt x="609600" y="190500"/>
                </a:cubicBezTo>
                <a:cubicBezTo>
                  <a:pt x="617155" y="164814"/>
                  <a:pt x="626533" y="139700"/>
                  <a:pt x="635000" y="114300"/>
                </a:cubicBezTo>
                <a:lnTo>
                  <a:pt x="647700" y="76200"/>
                </a:lnTo>
                <a:cubicBezTo>
                  <a:pt x="649817" y="69850"/>
                  <a:pt x="651564" y="63365"/>
                  <a:pt x="654050" y="57150"/>
                </a:cubicBezTo>
                <a:cubicBezTo>
                  <a:pt x="658283" y="46567"/>
                  <a:pt x="662748" y="36073"/>
                  <a:pt x="666750" y="25400"/>
                </a:cubicBezTo>
                <a:cubicBezTo>
                  <a:pt x="673769" y="6682"/>
                  <a:pt x="673100" y="12304"/>
                  <a:pt x="673100" y="0"/>
                </a:cubicBezTo>
              </a:path>
            </a:pathLst>
          </a:custGeom>
          <a:ln w="41275" cmpd="sng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1221" y="5109972"/>
            <a:ext cx="708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과거에 패턴이 </a:t>
            </a:r>
            <a:r>
              <a:rPr lang="ko-KR" altLang="en-US" dirty="0" smtClean="0"/>
              <a:t>있을시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개월 이후의 </a:t>
            </a:r>
            <a:r>
              <a:rPr lang="ko-KR" altLang="en-US" dirty="0" smtClean="0"/>
              <a:t>데이터와 </a:t>
            </a:r>
            <a:r>
              <a:rPr lang="ko-KR" altLang="en-US" dirty="0"/>
              <a:t>비교하여 수익률 </a:t>
            </a:r>
            <a:r>
              <a:rPr lang="ko-KR" altLang="en-US" dirty="0" smtClean="0"/>
              <a:t>측청으로 실효성 검증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sz="2400" b="1" i="0" u="none" dirty="0" smtClean="0">
                <a:latin typeface="Arial"/>
                <a:ea typeface="Arial"/>
                <a:cs typeface="Arial"/>
                <a:sym typeface="Arial"/>
              </a:rPr>
              <a:t>상장폐지 예측</a:t>
            </a:r>
            <a:endParaRPr lang="en-US" sz="2400" b="1" i="0" u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41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://www.ktb.co.kr/html/hts_help/images/2131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55" y="2297482"/>
            <a:ext cx="2525940" cy="1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0086" y="4816171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년전 재무제표로 예측률 측정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1094" y="4184566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교육으로 사용되지 않은 상장폐지종목들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114800" y="3461657"/>
            <a:ext cx="996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42" y="2107143"/>
            <a:ext cx="2982256" cy="27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42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89469"/>
              </p:ext>
            </p:extLst>
          </p:nvPr>
        </p:nvGraphicFramePr>
        <p:xfrm>
          <a:off x="899592" y="1484784"/>
          <a:ext cx="7692889" cy="4460742"/>
        </p:xfrm>
        <a:graphic>
          <a:graphicData uri="http://schemas.openxmlformats.org/drawingml/2006/table">
            <a:tbl>
              <a:tblPr/>
              <a:tblGrid>
                <a:gridCol w="1002668"/>
                <a:gridCol w="2445965"/>
                <a:gridCol w="2239999"/>
                <a:gridCol w="2004257"/>
              </a:tblGrid>
              <a:tr h="5921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김민식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김동현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박유선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0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패턴분석을 위한 서버자료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재무제표 실효성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상승관련 패턴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머신러닝기법 연구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패턴관련 조사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6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그래프패턴분석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지표패턴분석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9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사용자용 웹 서버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주식데이터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크롤러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패턴 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프론트엔드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벡엔드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수행일정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54351"/>
              </p:ext>
            </p:extLst>
          </p:nvPr>
        </p:nvGraphicFramePr>
        <p:xfrm>
          <a:off x="323850" y="1125538"/>
          <a:ext cx="8424868" cy="479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3"/>
                <a:gridCol w="252263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</a:tblGrid>
              <a:tr h="370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제출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분석 및 설계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마무리 및 논문 작성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2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35F2D-3D3B-435D-A2C0-4362083412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필요기술 및 참고 문헌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44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3"/>
          <p:cNvSpPr txBox="1">
            <a:spLocks noGrp="1"/>
          </p:cNvSpPr>
          <p:nvPr>
            <p:ph type="body" idx="1"/>
          </p:nvPr>
        </p:nvSpPr>
        <p:spPr>
          <a:xfrm>
            <a:off x="303212" y="1125537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smtClean="0">
                <a:solidFill>
                  <a:schemeClr val="dk1"/>
                </a:solidFill>
              </a:rPr>
              <a:t>차트패턴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Encyclopedia of Chart Patterns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en-US" altLang="ko-KR" dirty="0">
                <a:solidFill>
                  <a:schemeClr val="dk1"/>
                </a:solidFill>
              </a:rPr>
              <a:t>Thomas N. </a:t>
            </a:r>
            <a:r>
              <a:rPr lang="en-US" altLang="ko-KR" dirty="0" err="1" smtClean="0">
                <a:solidFill>
                  <a:schemeClr val="dk1"/>
                </a:solidFill>
              </a:rPr>
              <a:t>Bulkowski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>
                <a:solidFill>
                  <a:schemeClr val="dk1"/>
                </a:solidFill>
              </a:rPr>
              <a:t>Pattern Discovery from Stock Time Series Using Self-Organizing Maps -  </a:t>
            </a:r>
            <a:r>
              <a:rPr lang="en-US" altLang="ko-KR" dirty="0" err="1" smtClean="0">
                <a:solidFill>
                  <a:schemeClr val="dk1"/>
                </a:solidFill>
              </a:rPr>
              <a:t>Tak-chung</a:t>
            </a:r>
            <a:r>
              <a:rPr lang="en-US" altLang="ko-KR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Fu, Fu-</a:t>
            </a:r>
            <a:r>
              <a:rPr lang="en-US" altLang="ko-KR" dirty="0" err="1">
                <a:solidFill>
                  <a:schemeClr val="dk1"/>
                </a:solidFill>
              </a:rPr>
              <a:t>lai</a:t>
            </a:r>
            <a:r>
              <a:rPr lang="en-US" altLang="ko-KR" dirty="0">
                <a:solidFill>
                  <a:schemeClr val="dk1"/>
                </a:solidFill>
              </a:rPr>
              <a:t> Chung, Vincent Ng and Robert </a:t>
            </a:r>
            <a:r>
              <a:rPr lang="en-US" altLang="ko-KR" dirty="0" err="1" smtClean="0">
                <a:solidFill>
                  <a:schemeClr val="dk1"/>
                </a:solidFill>
              </a:rPr>
              <a:t>Luk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altLang="ko-KR" dirty="0" smtClean="0">
                <a:solidFill>
                  <a:schemeClr val="dk1"/>
                </a:solidFill>
              </a:rPr>
              <a:t>KTB</a:t>
            </a:r>
            <a:r>
              <a:rPr lang="ko-KR" altLang="en-US" dirty="0" smtClean="0">
                <a:solidFill>
                  <a:schemeClr val="dk1"/>
                </a:solidFill>
              </a:rPr>
              <a:t>투자증권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smtClean="0">
                <a:solidFill>
                  <a:schemeClr val="dk1"/>
                </a:solidFill>
              </a:rPr>
              <a:t>추세패턴검색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 err="1" smtClean="0">
                <a:solidFill>
                  <a:schemeClr val="dk1"/>
                </a:solidFill>
              </a:rPr>
              <a:t>교보증권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HTS </a:t>
            </a:r>
            <a:r>
              <a:rPr lang="ko-KR" altLang="en-US" dirty="0" err="1" smtClean="0">
                <a:solidFill>
                  <a:schemeClr val="dk1"/>
                </a:solidFill>
              </a:rPr>
              <a:t>캔들패턴검색</a:t>
            </a:r>
            <a:r>
              <a:rPr lang="ko-KR" altLang="en-US" dirty="0" smtClean="0">
                <a:solidFill>
                  <a:schemeClr val="dk1"/>
                </a:solidFill>
              </a:rPr>
              <a:t> 도움말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시간개념계층을 적용한 </a:t>
            </a:r>
            <a:r>
              <a:rPr lang="ko-KR" altLang="en-US" dirty="0" err="1">
                <a:solidFill>
                  <a:schemeClr val="dk1"/>
                </a:solidFill>
              </a:rPr>
              <a:t>시계열</a:t>
            </a:r>
            <a:r>
              <a:rPr lang="ko-KR" altLang="en-US" dirty="0">
                <a:solidFill>
                  <a:schemeClr val="dk1"/>
                </a:solidFill>
              </a:rPr>
              <a:t> 유사패턴 탐사기법 </a:t>
            </a:r>
            <a:r>
              <a:rPr lang="en-US" altLang="ko-KR" dirty="0" smtClean="0">
                <a:solidFill>
                  <a:schemeClr val="dk1"/>
                </a:solidFill>
              </a:rPr>
              <a:t>- </a:t>
            </a:r>
            <a:r>
              <a:rPr lang="ko-KR" altLang="en-US" dirty="0" err="1" smtClean="0">
                <a:solidFill>
                  <a:schemeClr val="dk1"/>
                </a:solidFill>
              </a:rPr>
              <a:t>김룡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8509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742950" marR="0" lvl="2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❖"/>
            </a:pPr>
            <a:r>
              <a:rPr lang="ko-KR" altLang="en-US" dirty="0" err="1" smtClean="0">
                <a:solidFill>
                  <a:schemeClr val="dk1"/>
                </a:solidFill>
              </a:rPr>
              <a:t>머신러</a:t>
            </a:r>
            <a:r>
              <a:rPr lang="ko-KR" altLang="en-US" dirty="0" err="1">
                <a:solidFill>
                  <a:schemeClr val="dk1"/>
                </a:solidFill>
              </a:rPr>
              <a:t>닝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ko-KR" altLang="en-US" dirty="0">
                <a:solidFill>
                  <a:schemeClr val="dk1"/>
                </a:solidFill>
              </a:rPr>
              <a:t>펀드종목선택의 결정요인 </a:t>
            </a:r>
            <a:r>
              <a:rPr lang="en-US" altLang="ko-KR" dirty="0">
                <a:solidFill>
                  <a:schemeClr val="dk1"/>
                </a:solidFill>
              </a:rPr>
              <a:t>-</a:t>
            </a:r>
            <a:r>
              <a:rPr lang="ko-KR" altLang="en-US" dirty="0">
                <a:solidFill>
                  <a:schemeClr val="dk1"/>
                </a:solidFill>
              </a:rPr>
              <a:t>배당을 </a:t>
            </a:r>
            <a:r>
              <a:rPr lang="ko-KR" altLang="en-US" dirty="0" smtClean="0">
                <a:solidFill>
                  <a:schemeClr val="dk1"/>
                </a:solidFill>
              </a:rPr>
              <a:t>중심으로 </a:t>
            </a:r>
            <a:r>
              <a:rPr lang="en-US" altLang="ko-KR" dirty="0" smtClean="0">
                <a:solidFill>
                  <a:schemeClr val="dk1"/>
                </a:solidFill>
              </a:rPr>
              <a:t>– </a:t>
            </a:r>
            <a:r>
              <a:rPr lang="ko-KR" altLang="en-US" dirty="0" smtClean="0">
                <a:solidFill>
                  <a:schemeClr val="dk1"/>
                </a:solidFill>
              </a:rPr>
              <a:t>박재홍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1143000" lvl="3" indent="-292100">
              <a:buClr>
                <a:schemeClr val="dk1"/>
              </a:buClr>
              <a:buFont typeface="Noto Sans Symbols"/>
              <a:buChar char="➢"/>
            </a:pPr>
            <a:r>
              <a:rPr lang="en-US" dirty="0">
                <a:solidFill>
                  <a:schemeClr val="dk1"/>
                </a:solidFill>
              </a:rPr>
              <a:t>Machine Learning for Corporate Bankruptcy </a:t>
            </a:r>
            <a:r>
              <a:rPr lang="en-US" dirty="0" smtClean="0">
                <a:solidFill>
                  <a:schemeClr val="dk1"/>
                </a:solidFill>
              </a:rPr>
              <a:t>Prediction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- </a:t>
            </a:r>
            <a:r>
              <a:rPr lang="en-US" dirty="0">
                <a:solidFill>
                  <a:schemeClr val="dk1"/>
                </a:solidFill>
              </a:rPr>
              <a:t>Qi </a:t>
            </a:r>
            <a:r>
              <a:rPr lang="en-US" dirty="0" smtClean="0">
                <a:solidFill>
                  <a:schemeClr val="dk1"/>
                </a:solidFill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13998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1717"/>
              </p:ext>
            </p:extLst>
          </p:nvPr>
        </p:nvGraphicFramePr>
        <p:xfrm>
          <a:off x="655616" y="954299"/>
          <a:ext cx="7847117" cy="247012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옵션가격결정모형과 기업의 도산 가능성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자기자본의 시장가치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시가총액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자산의 시장가치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V^D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장부가치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∂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자산가치의 변동성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부채의 만기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</a:t>
                      </a: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무위험이자율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표준누적정규분포 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614" y="3396348"/>
            <a:ext cx="6379214" cy="6293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4403" y="5522034"/>
            <a:ext cx="588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N(-d2)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1-N(d2)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</a:t>
            </a:r>
            <a:r>
              <a:rPr lang="ko-KR" altLang="en-US" dirty="0" smtClean="0"/>
              <a:t>시점에 자산가치가 부채가치보다 작을 확률 의미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기업의 도산 가능성을 나타내는 지표로 활용될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3317" y="4366932"/>
            <a:ext cx="5514975" cy="1123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06831" y="3976263"/>
            <a:ext cx="409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N(d2)</a:t>
            </a:r>
            <a:r>
              <a:rPr lang="ko-KR" altLang="en-US" dirty="0" smtClean="0"/>
              <a:t>는 만기시점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콜옵션이 가치를 가질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0194"/>
              </p:ext>
            </p:extLst>
          </p:nvPr>
        </p:nvGraphicFramePr>
        <p:xfrm>
          <a:off x="655616" y="954299"/>
          <a:ext cx="7847117" cy="3042827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예상도산확률모형을 통한 도산 가능성의 측정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DP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인 경우의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도산점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짧은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만기가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보다 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부채규모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LL^D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LLj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가운데 상환 유보가 가능한 부채규모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현재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 이전에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기업의 우발채무가 발생할 가능성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시점의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 우발채무규모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645" y="3830497"/>
            <a:ext cx="6126163" cy="4857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55026" y="4322623"/>
            <a:ext cx="6946132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</a:t>
            </a:r>
            <a:r>
              <a:rPr lang="en-US" altLang="ko-KR" sz="1200" dirty="0" smtClean="0"/>
              <a:t>t</a:t>
            </a:r>
            <a:r>
              <a:rPr lang="ko-KR" altLang="en-US" sz="1200" dirty="0" smtClean="0"/>
              <a:t>시점에 공시되어 있는 가장 최근 결산기 대차대조표상의 유동부채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로는 같은 대차대조표의 부채총계에서 유동부채를 차감한 금액을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LL^D</a:t>
            </a:r>
            <a:r>
              <a:rPr lang="en-US" altLang="ko-KR" sz="1000" dirty="0" err="1" smtClean="0"/>
              <a:t>j,t,T</a:t>
            </a:r>
            <a:r>
              <a:rPr lang="ko-KR" altLang="en-US" sz="1000" dirty="0" smtClean="0"/>
              <a:t>로는 </a:t>
            </a:r>
            <a:r>
              <a:rPr lang="ko-KR" altLang="en-US" sz="1200" dirty="0" smtClean="0"/>
              <a:t>대차대조표상의 </a:t>
            </a:r>
            <a:r>
              <a:rPr lang="ko-KR" altLang="en-US" sz="1200" dirty="0" err="1" smtClean="0"/>
              <a:t>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단체퇴직급여충담금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퇴직보험충당금의 합계를 활용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CLj</a:t>
            </a:r>
            <a:r>
              <a:rPr lang="en-US" altLang="ko-KR" sz="1000" dirty="0" err="1" smtClean="0"/>
              <a:t>,t,T</a:t>
            </a:r>
            <a:r>
              <a:rPr lang="ko-KR" altLang="en-US" sz="1200" dirty="0" smtClean="0"/>
              <a:t>는 타 기업의 부채에 대한 지급보증 규모로 정의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dirty="0" err="1" smtClean="0"/>
              <a:t>P</a:t>
            </a:r>
            <a:r>
              <a:rPr lang="en-US" altLang="ko-KR" sz="1000" dirty="0" err="1" smtClean="0"/>
              <a:t>j,t,T</a:t>
            </a:r>
            <a:r>
              <a:rPr lang="ko-KR" altLang="en-US" sz="1200" dirty="0" smtClean="0"/>
              <a:t>로는 </a:t>
            </a:r>
            <a:r>
              <a:rPr lang="ko-KR" altLang="en-US" sz="1200" dirty="0" err="1" smtClean="0"/>
              <a:t>피보증기업</a:t>
            </a:r>
            <a:r>
              <a:rPr lang="ko-KR" altLang="en-US" sz="1200" dirty="0" smtClean="0"/>
              <a:t> 예상도산확률이 산출 가능한 경우에는 예상도산확률을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예상도산확률을 산출할 수 없는 경우에는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신용등급별로 산출해낸 과거 실제부도율을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4367"/>
              </p:ext>
            </p:extLst>
          </p:nvPr>
        </p:nvGraphicFramePr>
        <p:xfrm>
          <a:off x="655616" y="2676174"/>
          <a:ext cx="7847117" cy="3346865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EDF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시점으로부터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기간 이내에 도산할 가능성에 대한 예상도산확률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00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N(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시점에 도산거리가 산출된 기업의 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Ŧ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1985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월말을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하고 매월마다 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씩 증가하는 수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,t,T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=1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도산한 경우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=0</a:t>
                      </a:r>
                      <a:endParaRPr lang="ko-KR" altLang="en-US" sz="48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기업이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Ŧ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시점 이후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T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기간 이내에 도산하지 않은 경우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j,t,T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178" y="5050636"/>
            <a:ext cx="3867728" cy="245708"/>
          </a:xfrm>
          <a:prstGeom prst="rect">
            <a:avLst/>
          </a:prstGeom>
          <a:noFill/>
        </p:spPr>
      </p:pic>
      <p:pic>
        <p:nvPicPr>
          <p:cNvPr id="3075" name="Picture 3" descr="C:\Users\유선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6920" y="5380548"/>
            <a:ext cx="5320146" cy="319562"/>
          </a:xfrm>
          <a:prstGeom prst="rect">
            <a:avLst/>
          </a:prstGeom>
          <a:noFill/>
        </p:spPr>
      </p:pic>
      <p:pic>
        <p:nvPicPr>
          <p:cNvPr id="3076" name="Picture 4" descr="C:\Users\유선\Desktop\캡처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3147" y="5733035"/>
            <a:ext cx="5924778" cy="311457"/>
          </a:xfrm>
          <a:prstGeom prst="rect">
            <a:avLst/>
          </a:prstGeom>
          <a:noFill/>
        </p:spPr>
      </p:pic>
      <p:pic>
        <p:nvPicPr>
          <p:cNvPr id="3077" name="Picture 5" descr="C:\Users\유선\Desktop\캡처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4839" y="913781"/>
            <a:ext cx="4533900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6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927"/>
              </p:ext>
            </p:extLst>
          </p:nvPr>
        </p:nvGraphicFramePr>
        <p:xfrm>
          <a:off x="560613" y="1084881"/>
          <a:ext cx="7847117" cy="2336771"/>
        </p:xfrm>
        <a:graphic>
          <a:graphicData uri="http://schemas.openxmlformats.org/drawingml/2006/table">
            <a:tbl>
              <a:tblPr/>
              <a:tblGrid>
                <a:gridCol w="978427"/>
                <a:gridCol w="6868690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Altman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다변량 판별분석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Z-Score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Z = 0.012X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+ 0.014X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+ 0.033X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+ 0.006X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+ 0.0099X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X1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순운전자본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X2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이익잉여금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X3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영업이익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자본의 시장가치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부채의 장부가치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매출액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(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총자산회전율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유선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227" y="3909186"/>
            <a:ext cx="7059613" cy="2133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97580" y="3550723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↓ 최종판별함수와 도산예측기준 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199" cy="563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ko-KR" altLang="en-US" sz="2000" dirty="0" smtClean="0"/>
              <a:t>논문에 사용한 변수</a:t>
            </a: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804025" y="26035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65662"/>
              </p:ext>
            </p:extLst>
          </p:nvPr>
        </p:nvGraphicFramePr>
        <p:xfrm>
          <a:off x="541563" y="1075356"/>
          <a:ext cx="7847118" cy="3322037"/>
        </p:xfrm>
        <a:graphic>
          <a:graphicData uri="http://schemas.openxmlformats.org/drawingml/2006/table">
            <a:tbl>
              <a:tblPr/>
              <a:tblGrid>
                <a:gridCol w="978427"/>
                <a:gridCol w="6868691"/>
              </a:tblGrid>
              <a:tr h="276299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분석에 의한 부도예측도형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GNP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물가지수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TLTA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95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WCTA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23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CLCA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0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OENEG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유동부채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당기순이익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총자산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FUTL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영업활동으로부터의 운전자본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총부채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INTWO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년간 적자라면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((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/ (NI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+NI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t-1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NI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가장 최근의 순이익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525" y="4581525"/>
            <a:ext cx="84994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단계적 선택방식을 통해 최종모형 내에 포함된 변수들은 매출액영업이익률과 매출액경상이익률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금융비용대매출액비율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부채상환계수이고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변수로 구성된 모형의 전체의 예측력이 </a:t>
            </a:r>
            <a:r>
              <a:rPr lang="en-US" altLang="ko-KR" dirty="0" smtClean="0"/>
              <a:t>92%.</a:t>
            </a:r>
          </a:p>
          <a:p>
            <a:r>
              <a:rPr lang="en-US" altLang="ko-KR" dirty="0" err="1" smtClean="0"/>
              <a:t>Logit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분석방법을 이용하여 예측모형은 예측력이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를 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부실기업에 대한 예측력은 </a:t>
            </a:r>
            <a:r>
              <a:rPr lang="en-US" altLang="ko-KR" dirty="0" smtClean="0"/>
              <a:t>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1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3087</Words>
  <Application>Microsoft Office PowerPoint</Application>
  <PresentationFormat>화면 슬라이드 쇼(4:3)</PresentationFormat>
  <Paragraphs>781</Paragraphs>
  <Slides>44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1_228TGp_well-being_light</vt:lpstr>
      <vt:lpstr>2_228TGp_well-being_light</vt:lpstr>
      <vt:lpstr>종목 패턴분석을 통한 종목 추천 알고리즘 Recommandation Algorithm using Stuff Pattern Analysis</vt:lpstr>
      <vt:lpstr>차        례</vt:lpstr>
      <vt:lpstr>종합설계 개요</vt:lpstr>
      <vt:lpstr>패턴 별 정보</vt:lpstr>
      <vt:lpstr>논문에 사용한 변수</vt:lpstr>
      <vt:lpstr>논문에 사용한 변수</vt:lpstr>
      <vt:lpstr>논문에 사용한 변수</vt:lpstr>
      <vt:lpstr>논문에 사용한 변수</vt:lpstr>
      <vt:lpstr>논문에 사용한 변수</vt:lpstr>
      <vt:lpstr>알고리즘</vt:lpstr>
      <vt:lpstr>알고리즘</vt:lpstr>
      <vt:lpstr>머신 러닝 알고리즘</vt:lpstr>
      <vt:lpstr>시뮬레이터</vt:lpstr>
      <vt:lpstr>종합 설계 개요</vt:lpstr>
      <vt:lpstr>관련 연구 및 사례</vt:lpstr>
      <vt:lpstr>시스템 수행 시나리오</vt:lpstr>
      <vt:lpstr>시스템 구성도</vt:lpstr>
      <vt:lpstr>주식데이터 파서 모듈</vt:lpstr>
      <vt:lpstr>주식데이터 파서 모듈(계속)</vt:lpstr>
      <vt:lpstr>상장폐지데이터 전처리 모듈</vt:lpstr>
      <vt:lpstr>상장폐지데이터 전처리 모듈(계속)</vt:lpstr>
      <vt:lpstr>상장폐지예측 모듈</vt:lpstr>
      <vt:lpstr>상장폐지데이터 모듈(계속)</vt:lpstr>
      <vt:lpstr>검색 모듈</vt:lpstr>
      <vt:lpstr>검색 모듈(계속)</vt:lpstr>
      <vt:lpstr>패턴분석 모듈</vt:lpstr>
      <vt:lpstr>패턴분석 모듈(계속)</vt:lpstr>
      <vt:lpstr>시각화 모듈</vt:lpstr>
      <vt:lpstr>시각화 모듈(계속)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현황</vt:lpstr>
      <vt:lpstr>개발 환경</vt:lpstr>
      <vt:lpstr>개발 환경 (2)</vt:lpstr>
      <vt:lpstr>개발 방법</vt:lpstr>
      <vt:lpstr>데모 환경 설계</vt:lpstr>
      <vt:lpstr>데모 환경 설계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종목 패턴분석을 통한 종목 추천 알고리즘 Recommandation Algorithm using Stuff Pattern Analysis</dc:title>
  <dc:creator>ANNIHILATOR</dc:creator>
  <cp:lastModifiedBy>KMS</cp:lastModifiedBy>
  <cp:revision>143</cp:revision>
  <dcterms:modified xsi:type="dcterms:W3CDTF">2017-05-17T00:49:21Z</dcterms:modified>
</cp:coreProperties>
</file>