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95" r:id="rId2"/>
    <p:sldId id="277" r:id="rId3"/>
    <p:sldId id="354" r:id="rId4"/>
    <p:sldId id="356" r:id="rId5"/>
    <p:sldId id="371" r:id="rId6"/>
    <p:sldId id="382" r:id="rId7"/>
    <p:sldId id="378" r:id="rId8"/>
    <p:sldId id="377" r:id="rId9"/>
    <p:sldId id="373" r:id="rId10"/>
    <p:sldId id="369" r:id="rId11"/>
    <p:sldId id="360" r:id="rId12"/>
    <p:sldId id="381" r:id="rId13"/>
    <p:sldId id="362" r:id="rId14"/>
    <p:sldId id="363" r:id="rId15"/>
    <p:sldId id="380" r:id="rId16"/>
    <p:sldId id="36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B1E"/>
    <a:srgbClr val="99CC00"/>
    <a:srgbClr val="FFE7E7"/>
    <a:srgbClr val="000000"/>
    <a:srgbClr val="CC6600"/>
    <a:srgbClr val="FF9900"/>
    <a:srgbClr val="9900FF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 autoAdjust="0"/>
    <p:restoredTop sz="81346" autoAdjust="0"/>
  </p:normalViewPr>
  <p:slideViewPr>
    <p:cSldViewPr>
      <p:cViewPr>
        <p:scale>
          <a:sx n="83" d="100"/>
          <a:sy n="83" d="100"/>
        </p:scale>
        <p:origin x="-414" y="72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77975EF-9A08-4FF0-8BD1-F3EEC513E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41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43284B-2E9E-4914-9991-A0E482F92230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1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E8C1F-1330-47D6-8625-3D8630922A75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7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7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7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88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62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6" name="Picture 31" descr="03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7158038" y="144145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ko-KR" sz="7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Korea Polytechnic University</a:t>
            </a:r>
            <a:r>
              <a:rPr kumimoji="0" lang="en-US" altLang="ko-KR" sz="18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endParaRPr kumimoji="0" lang="ko-KR" altLang="en-US" sz="1800" smtClean="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9" name="Group 37"/>
          <p:cNvGrpSpPr>
            <a:grpSpLocks/>
          </p:cNvGrpSpPr>
          <p:nvPr userDrawn="1"/>
        </p:nvGrpSpPr>
        <p:grpSpPr bwMode="auto">
          <a:xfrm>
            <a:off x="7432675" y="692150"/>
            <a:ext cx="1104900" cy="876300"/>
            <a:chOff x="385" y="935"/>
            <a:chExt cx="1089" cy="908"/>
          </a:xfrm>
        </p:grpSpPr>
        <p:grpSp>
          <p:nvGrpSpPr>
            <p:cNvPr id="10" name="Group 38"/>
            <p:cNvGrpSpPr>
              <a:grpSpLocks/>
            </p:cNvGrpSpPr>
            <p:nvPr userDrawn="1"/>
          </p:nvGrpSpPr>
          <p:grpSpPr bwMode="auto">
            <a:xfrm>
              <a:off x="385" y="935"/>
              <a:ext cx="545" cy="908"/>
              <a:chOff x="385" y="935"/>
              <a:chExt cx="545" cy="908"/>
            </a:xfrm>
          </p:grpSpPr>
          <p:sp>
            <p:nvSpPr>
              <p:cNvPr id="15" name="Rectangle 39"/>
              <p:cNvSpPr>
                <a:spLocks noChangeArrowheads="1"/>
              </p:cNvSpPr>
              <p:nvPr userDrawn="1"/>
            </p:nvSpPr>
            <p:spPr bwMode="auto">
              <a:xfrm>
                <a:off x="385" y="1118"/>
                <a:ext cx="182" cy="36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6" name="Rectangle 40"/>
              <p:cNvSpPr>
                <a:spLocks noChangeArrowheads="1"/>
              </p:cNvSpPr>
              <p:nvPr userDrawn="1"/>
            </p:nvSpPr>
            <p:spPr bwMode="auto">
              <a:xfrm>
                <a:off x="567" y="1299"/>
                <a:ext cx="363" cy="18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7" name="Rectangle 41"/>
              <p:cNvSpPr>
                <a:spLocks noChangeArrowheads="1"/>
              </p:cNvSpPr>
              <p:nvPr userDrawn="1"/>
            </p:nvSpPr>
            <p:spPr bwMode="auto">
              <a:xfrm>
                <a:off x="385" y="1479"/>
                <a:ext cx="182" cy="36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8" name="Rectangle 42"/>
              <p:cNvSpPr>
                <a:spLocks noChangeArrowheads="1"/>
              </p:cNvSpPr>
              <p:nvPr userDrawn="1"/>
            </p:nvSpPr>
            <p:spPr bwMode="auto">
              <a:xfrm>
                <a:off x="748" y="935"/>
                <a:ext cx="182" cy="36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9" name="Rectangle 43"/>
              <p:cNvSpPr>
                <a:spLocks noChangeArrowheads="1"/>
              </p:cNvSpPr>
              <p:nvPr userDrawn="1"/>
            </p:nvSpPr>
            <p:spPr bwMode="auto">
              <a:xfrm>
                <a:off x="567" y="935"/>
                <a:ext cx="182" cy="183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11" name="Group 44"/>
            <p:cNvGrpSpPr>
              <a:grpSpLocks/>
            </p:cNvGrpSpPr>
            <p:nvPr userDrawn="1"/>
          </p:nvGrpSpPr>
          <p:grpSpPr bwMode="auto">
            <a:xfrm>
              <a:off x="930" y="1479"/>
              <a:ext cx="544" cy="362"/>
              <a:chOff x="930" y="1479"/>
              <a:chExt cx="544" cy="362"/>
            </a:xfrm>
          </p:grpSpPr>
          <p:sp>
            <p:nvSpPr>
              <p:cNvPr id="12" name="Rectangle 45"/>
              <p:cNvSpPr>
                <a:spLocks noChangeArrowheads="1"/>
              </p:cNvSpPr>
              <p:nvPr userDrawn="1"/>
            </p:nvSpPr>
            <p:spPr bwMode="auto">
              <a:xfrm>
                <a:off x="930" y="1479"/>
                <a:ext cx="181" cy="36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46"/>
              <p:cNvSpPr>
                <a:spLocks noChangeArrowheads="1"/>
              </p:cNvSpPr>
              <p:nvPr userDrawn="1"/>
            </p:nvSpPr>
            <p:spPr bwMode="auto">
              <a:xfrm>
                <a:off x="1293" y="1479"/>
                <a:ext cx="181" cy="36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 userDrawn="1"/>
            </p:nvSpPr>
            <p:spPr bwMode="auto">
              <a:xfrm>
                <a:off x="1111" y="1660"/>
                <a:ext cx="181" cy="18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4B3D83D-A446-4E4F-8069-BE81A252F0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5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9342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9" name="Picture 59" descr="03_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1" descr="학과name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1EC1FFF-DD83-4601-AC0C-0FAE237C9E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5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369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0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5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42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2471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7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1028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3" name="Picture 59" descr="03_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3789040"/>
            <a:ext cx="7768283" cy="1151632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ko-KR" altLang="en-US" sz="2400" dirty="0" smtClean="0">
                <a:ln w="12700" cmpd="dbl">
                  <a:solidFill>
                    <a:schemeClr val="bg1"/>
                  </a:solidFill>
                </a:ln>
              </a:rPr>
              <a:t>종목 유사도 패턴분석을 통한 종목 추천 알고리즘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b="0" dirty="0" smtClean="0"/>
              <a:t>Recommandation Algorithm using Stuff Simmilar Pattern Analysis</a:t>
            </a:r>
            <a:endParaRPr lang="ko-KR" altLang="en-US" sz="2400" b="0" dirty="0" smtClean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4356100" y="5500688"/>
            <a:ext cx="43719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en-US" altLang="ko-KR" sz="1200" kern="0" dirty="0" smtClean="0">
                <a:solidFill>
                  <a:schemeClr val="tx1"/>
                </a:solidFill>
              </a:rPr>
              <a:t>2012151008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김민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식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서대영</a:t>
            </a:r>
            <a:endParaRPr kumimoji="0" lang="en-US" altLang="ko-KR" sz="1200" kern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en-US" altLang="ko-KR" sz="1200" kern="0" dirty="0" smtClean="0">
                <a:solidFill>
                  <a:schemeClr val="tx1"/>
                </a:solidFill>
              </a:rPr>
              <a:t>2012151006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김동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현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서대영</a:t>
            </a:r>
            <a:endParaRPr kumimoji="0" lang="en-US" altLang="ko-KR" sz="1200" kern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 smtClean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2014154018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박유선 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정성택</a:t>
            </a:r>
            <a:endParaRPr kumimoji="0" lang="en-US" altLang="ko-KR" sz="1200" kern="0" dirty="0">
              <a:solidFill>
                <a:schemeClr val="tx1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6065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졸업연구제안서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구성도</a:t>
            </a:r>
            <a:endParaRPr lang="ko-KR" altLang="en-US" dirty="0" smtClean="0"/>
          </a:p>
        </p:txBody>
      </p:sp>
      <p:sp>
        <p:nvSpPr>
          <p:cNvPr id="14339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218F1-9EE5-4143-B089-759E65B40EC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4340" name="직사각형 1"/>
          <p:cNvSpPr>
            <a:spLocks noChangeArrowheads="1"/>
          </p:cNvSpPr>
          <p:nvPr/>
        </p:nvSpPr>
        <p:spPr bwMode="auto">
          <a:xfrm>
            <a:off x="1635240" y="2132857"/>
            <a:ext cx="2376488" cy="274939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>
                <a:solidFill>
                  <a:schemeClr val="tx1"/>
                </a:solidFill>
              </a:rPr>
              <a:t>Client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55408" y="3789040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55408" y="3212901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755408" y="4348779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 flipV="1">
            <a:off x="4011728" y="3732791"/>
            <a:ext cx="1129840" cy="3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직사각형 1"/>
          <p:cNvSpPr>
            <a:spLocks noChangeArrowheads="1"/>
          </p:cNvSpPr>
          <p:nvPr/>
        </p:nvSpPr>
        <p:spPr bwMode="auto">
          <a:xfrm>
            <a:off x="5148064" y="2132856"/>
            <a:ext cx="2376488" cy="331236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dirty="0" smtClean="0">
                <a:solidFill>
                  <a:schemeClr val="tx1"/>
                </a:solidFill>
              </a:rPr>
              <a:t>Server(AWS)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275708" y="3254133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75708" y="2715091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275708" y="4327036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75708" y="4869085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55408" y="2636912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275708" y="3789039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Grabber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PyCharm,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196752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웹 서버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을 이용하여 사용자가 입력한 주가차트 </a:t>
            </a: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수행한 결과를 바탕으로 패턴 분류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smtClean="0"/>
              <a:t>피어슨 상관계수를 도출하여 유사도 판별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PHP</a:t>
            </a:r>
            <a:r>
              <a:rPr lang="ko-KR" altLang="en-US" sz="1600" dirty="0" smtClean="0"/>
              <a:t>를 이용해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있는 결과 조회 후 패턴 일치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주식 정보 사이트에 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을 이용하여 주가차트 </a:t>
            </a: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수행한 결과를 바탕으로 패턴 분류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업무 분담</a:t>
            </a:r>
            <a:endParaRPr lang="ko-KR" altLang="en-US" dirty="0" smtClean="0"/>
          </a:p>
        </p:txBody>
      </p:sp>
      <p:sp>
        <p:nvSpPr>
          <p:cNvPr id="16387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ACB43-7CBF-454F-8FFC-221C3FB1652B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387642"/>
              </p:ext>
            </p:extLst>
          </p:nvPr>
        </p:nvGraphicFramePr>
        <p:xfrm>
          <a:off x="899592" y="1484784"/>
          <a:ext cx="7692889" cy="4460742"/>
        </p:xfrm>
        <a:graphic>
          <a:graphicData uri="http://schemas.openxmlformats.org/drawingml/2006/table">
            <a:tbl>
              <a:tblPr/>
              <a:tblGrid>
                <a:gridCol w="1002668"/>
                <a:gridCol w="2445965"/>
                <a:gridCol w="2239999"/>
                <a:gridCol w="2004257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0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DTW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DTW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피어슨 상관계수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지표패턴분석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사용자용 웹 페이지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데이터베이스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181789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GitHub</a:t>
            </a:r>
            <a:endParaRPr lang="ko-KR" altLang="en-US" dirty="0" smtClean="0">
              <a:latin typeface="HY견고딕" panose="02000600000101010101" pitchFamily="2" charset="-127"/>
              <a:ea typeface="HY견고딕" panose="02000600000101010101" pitchFamily="2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https://github.com/pj9039/FinalProject.git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16068-2D6D-4B56-95E8-F1CC6EE0740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3554" name="Picture 2" descr="C:\Users\김민식\Desktop\g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92888" cy="40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필요기술 및 참고 문헌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재무제표 데이터 정제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지표화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차트분석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패턴인식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패턴분석 알고리즘 </a:t>
            </a:r>
            <a:r>
              <a:rPr lang="en-US" altLang="ko-KR" dirty="0" smtClean="0"/>
              <a:t>(DTW, PIPs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피어슨 상관계수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언어 사용법 및 라이브러리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714A51-509C-4A4E-9797-C9C71AAF362D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dirty="0" smtClean="0"/>
              <a:t>차        </a:t>
            </a:r>
            <a:r>
              <a:rPr lang="ko-KR" altLang="en-US" sz="3000" dirty="0" err="1" smtClean="0"/>
              <a:t>례</a:t>
            </a:r>
            <a:endParaRPr lang="ko-KR" altLang="en-US" sz="3000" dirty="0" smtClean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</a:endParaRPr>
          </a:p>
        </p:txBody>
      </p:sp>
      <p:grpSp>
        <p:nvGrpSpPr>
          <p:cNvPr id="7172" name="그룹 34"/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/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3" name="AutoShape 6"/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</a:rPr>
                <a:t>졸 업 연 구 개 요</a:t>
              </a:r>
            </a:p>
          </p:txBody>
        </p:sp>
      </p:grpSp>
      <p:grpSp>
        <p:nvGrpSpPr>
          <p:cNvPr id="7173" name="그룹 36"/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/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0" name="AutoShape 11"/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201" name="Text Box 12"/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</a:rPr>
                <a:t>관련 연구 및 사례</a:t>
              </a:r>
            </a:p>
          </p:txBody>
        </p:sp>
      </p:grpSp>
      <p:grpSp>
        <p:nvGrpSpPr>
          <p:cNvPr id="7174" name="그룹 37"/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/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7" name="AutoShape 16"/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8" name="Text Box 17"/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</a:rPr>
                <a:t>시스템 수행 시나리오</a:t>
              </a:r>
            </a:p>
          </p:txBody>
        </p:sp>
      </p:grpSp>
      <p:grpSp>
        <p:nvGrpSpPr>
          <p:cNvPr id="7175" name="그룹 38"/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/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4" name="AutoShape 21"/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5" name="Text Box 22"/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</a:rPr>
                <a:t>시스템 구성도</a:t>
              </a:r>
            </a:p>
          </p:txBody>
        </p:sp>
      </p:grpSp>
      <p:grpSp>
        <p:nvGrpSpPr>
          <p:cNvPr id="7176" name="그룹 39"/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1" name="AutoShape 6"/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2" name="Text Box 7"/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</a:rPr>
                <a:t>개발 환경 및 개발 방법</a:t>
              </a:r>
            </a:p>
          </p:txBody>
        </p:sp>
      </p:grpSp>
      <p:grpSp>
        <p:nvGrpSpPr>
          <p:cNvPr id="7177" name="그룹 40"/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8" name="AutoShape 16"/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9" name="Text Box 17"/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</a:rPr>
                <a:t>업무 분담</a:t>
              </a:r>
            </a:p>
          </p:txBody>
        </p:sp>
      </p:grpSp>
      <p:grpSp>
        <p:nvGrpSpPr>
          <p:cNvPr id="7178" name="그룹 41"/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5" name="AutoShape 21"/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6" name="Text Box 22"/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333333"/>
                  </a:solidFill>
                </a:rPr>
                <a:t>졸업연구 수행일정</a:t>
              </a:r>
            </a:p>
          </p:txBody>
        </p:sp>
      </p:grpSp>
      <p:grpSp>
        <p:nvGrpSpPr>
          <p:cNvPr id="7179" name="그룹 42"/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7181" name="AutoShape 43"/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2" name="AutoShape 44"/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3" name="Text Box 45"/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333333"/>
                  </a:solidFill>
                </a:rPr>
                <a:t>필요기술</a:t>
              </a:r>
            </a:p>
          </p:txBody>
        </p:sp>
      </p:grpSp>
      <p:sp>
        <p:nvSpPr>
          <p:cNvPr id="7180" name="슬라이드 번호 개체 틀 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74E32-F318-4B9B-B699-7844E68A215C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개요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500063" y="1232817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연구 개발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주식투자가 활성화 됨으로</a:t>
            </a:r>
            <a:r>
              <a:rPr lang="ko-KR" altLang="en-US" dirty="0"/>
              <a:t>써</a:t>
            </a:r>
            <a:r>
              <a:rPr lang="ko-KR" altLang="en-US" dirty="0" smtClean="0"/>
              <a:t> 개개인의 매매 알고리즘 발전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안정적인 투자</a:t>
            </a:r>
            <a:r>
              <a:rPr lang="ko-KR" altLang="en-US" dirty="0" smtClean="0"/>
              <a:t>를 위한 종목 선별 필요성의 증대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연구 개발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패턴분석 알고리즘을 이용해 종목 유사도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종목 유사도 분석에 </a:t>
            </a:r>
            <a:r>
              <a:rPr lang="ko-KR" altLang="en-US" dirty="0" smtClean="0">
                <a:solidFill>
                  <a:srgbClr val="0070C0"/>
                </a:solidFill>
              </a:rPr>
              <a:t>효율적인 패턴분석 알고리즘 연구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일반 사용자도 사용하기 쉽게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연구 개발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유사도 분석으로 사용자 자신이 주로 구매하는 종목의 차트와 유사한 종목들을 추천해 줌으로서 </a:t>
            </a:r>
            <a:r>
              <a:rPr lang="ko-KR" altLang="en-US" dirty="0" smtClean="0">
                <a:solidFill>
                  <a:srgbClr val="0070C0"/>
                </a:solidFill>
              </a:rPr>
              <a:t>투자편의성 극대화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C7A734-BFE7-4209-A150-3EC10DD7A3D8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0243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501356-17EA-49F1-8342-8474DA63C750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323528" y="1428750"/>
            <a:ext cx="8536433" cy="4716463"/>
          </a:xfrm>
        </p:spPr>
        <p:txBody>
          <a:bodyPr/>
          <a:lstStyle/>
          <a:p>
            <a:r>
              <a:rPr lang="en-US" altLang="ko-KR" dirty="0" smtClean="0"/>
              <a:t>PIPs(Perceptually Important Points) </a:t>
            </a:r>
            <a:r>
              <a:rPr lang="ko-KR" altLang="en-US" dirty="0" smtClean="0"/>
              <a:t>패턴검색 기법</a:t>
            </a:r>
          </a:p>
        </p:txBody>
      </p:sp>
      <p:pic>
        <p:nvPicPr>
          <p:cNvPr id="2" name="Picture 2" descr="http://postfiles9.naver.net/20120321_280/chunjein_1332340642644wfwvg_GIF/5-2.gif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16832"/>
            <a:ext cx="773817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2291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F79B0-9915-4A1F-A00E-B331C0D2018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DTW(Dynamic Time Warping)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pic>
        <p:nvPicPr>
          <p:cNvPr id="24578" name="Picture 2" descr="dtw_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2" y="2204864"/>
            <a:ext cx="71596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2291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F79B0-9915-4A1F-A00E-B331C0D2018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피어슨 상관분석</a:t>
            </a:r>
            <a:r>
              <a:rPr lang="en-US" altLang="ko-KR" dirty="0"/>
              <a:t>(Pearson correlation </a:t>
            </a:r>
            <a:r>
              <a:rPr lang="en-US" altLang="ko-KR" dirty="0" smtClean="0"/>
              <a:t>coefficient)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1" y="1929278"/>
            <a:ext cx="7304164" cy="42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2291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F79B0-9915-4A1F-A00E-B331C0D2018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미래에셋 주식프로그램의 </a:t>
            </a:r>
            <a:r>
              <a:rPr lang="ko-KR" altLang="en-US" dirty="0" smtClean="0"/>
              <a:t>패턴검색</a:t>
            </a:r>
            <a:endParaRPr lang="en-US" altLang="ko-KR" dirty="0" smtClean="0"/>
          </a:p>
        </p:txBody>
      </p:sp>
      <p:pic>
        <p:nvPicPr>
          <p:cNvPr id="25602" name="Picture 2" descr="http://www.smartmiraeasset.com/f1/img/c/3404/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608091" cy="44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수행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1FFF-DD83-4601-AC0C-0FAE237C9E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11560" y="1196752"/>
            <a:ext cx="201622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27784" y="1196752"/>
            <a:ext cx="18530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분류기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83060" y="1196752"/>
            <a:ext cx="194421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수집기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444208" y="1196752"/>
            <a:ext cx="183545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주식 정보 사이트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444208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588224" y="242088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종목의 주가정보</a:t>
            </a:r>
            <a:endParaRPr lang="ko-KR" altLang="en-US" sz="14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8282551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83059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627783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11559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611560" y="6268412"/>
            <a:ext cx="7812122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742065" y="170080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조회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42065" y="3068960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정보 저장 및 분류</a:t>
            </a:r>
            <a:endParaRPr lang="ko-KR" altLang="en-US" sz="14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38997" y="422108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37277" y="2708920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입력한 종목들 분류</a:t>
            </a:r>
            <a:endParaRPr lang="ko-KR" alt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38102" y="350100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7489" y="1700808"/>
            <a:ext cx="1534806" cy="71553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자신이 구매한 종목 및 기간 입력</a:t>
            </a:r>
            <a:endParaRPr lang="ko-KR" altLang="en-US" sz="14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87489" y="5517232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유사한 종목 추천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78" idx="2"/>
            <a:endCxn id="25" idx="0"/>
          </p:cNvCxnSpPr>
          <p:nvPr/>
        </p:nvCxnSpPr>
        <p:spPr>
          <a:xfrm>
            <a:off x="5509468" y="2276872"/>
            <a:ext cx="1846159" cy="14401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81" idx="2"/>
            <a:endCxn id="82" idx="0"/>
          </p:cNvCxnSpPr>
          <p:nvPr/>
        </p:nvCxnSpPr>
        <p:spPr>
          <a:xfrm>
            <a:off x="3604680" y="3284984"/>
            <a:ext cx="825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83" idx="2"/>
            <a:endCxn id="81" idx="1"/>
          </p:cNvCxnSpPr>
          <p:nvPr/>
        </p:nvCxnSpPr>
        <p:spPr>
          <a:xfrm>
            <a:off x="1454892" y="2416338"/>
            <a:ext cx="1382385" cy="5806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0" idx="2"/>
            <a:endCxn id="84" idx="0"/>
          </p:cNvCxnSpPr>
          <p:nvPr/>
        </p:nvCxnSpPr>
        <p:spPr>
          <a:xfrm flipH="1">
            <a:off x="1454892" y="5408866"/>
            <a:ext cx="2150613" cy="1083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2"/>
            <a:endCxn id="79" idx="0"/>
          </p:cNvCxnSpPr>
          <p:nvPr/>
        </p:nvCxnSpPr>
        <p:spPr>
          <a:xfrm flipH="1">
            <a:off x="5509468" y="2996952"/>
            <a:ext cx="1846159" cy="720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2" idx="2"/>
            <a:endCxn id="80" idx="1"/>
          </p:cNvCxnSpPr>
          <p:nvPr/>
        </p:nvCxnSpPr>
        <p:spPr>
          <a:xfrm>
            <a:off x="3605505" y="4077072"/>
            <a:ext cx="1133492" cy="4320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79" idx="2"/>
            <a:endCxn id="80" idx="0"/>
          </p:cNvCxnSpPr>
          <p:nvPr/>
        </p:nvCxnSpPr>
        <p:spPr>
          <a:xfrm flipH="1">
            <a:off x="5506400" y="3645024"/>
            <a:ext cx="3068" cy="57606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838102" y="4832802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패턴 </a:t>
            </a:r>
            <a:r>
              <a:rPr lang="ko-KR" altLang="en-US" sz="1400" dirty="0" err="1" smtClean="0"/>
              <a:t>일치결과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>
            <a:stCxn id="80" idx="2"/>
            <a:endCxn id="60" idx="0"/>
          </p:cNvCxnSpPr>
          <p:nvPr/>
        </p:nvCxnSpPr>
        <p:spPr>
          <a:xfrm flipH="1">
            <a:off x="3605505" y="4797152"/>
            <a:ext cx="1900895" cy="356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수행 시나리오</a:t>
            </a:r>
            <a:endParaRPr lang="ko-KR" altLang="en-US" dirty="0" smtClean="0"/>
          </a:p>
        </p:txBody>
      </p:sp>
      <p:sp>
        <p:nvSpPr>
          <p:cNvPr id="14339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218F1-9EE5-4143-B089-759E65B40EC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29208" y="1052339"/>
            <a:ext cx="8229600" cy="504453"/>
          </a:xfrm>
        </p:spPr>
        <p:txBody>
          <a:bodyPr/>
          <a:lstStyle/>
          <a:p>
            <a:r>
              <a:rPr lang="ko-KR" altLang="en-US" dirty="0" smtClean="0"/>
              <a:t>검색 및 결과 화면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29" y="1713781"/>
            <a:ext cx="6264696" cy="44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5055</TotalTime>
  <Words>489</Words>
  <Application>Microsoft Office PowerPoint</Application>
  <PresentationFormat>화면 슬라이드 쇼(4:3)</PresentationFormat>
  <Paragraphs>155</Paragraphs>
  <Slides>16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228TGp_well-being_light</vt:lpstr>
      <vt:lpstr>Image</vt:lpstr>
      <vt:lpstr>종목 유사도 패턴분석을 통한 종목 추천 알고리즘 Recommandation Algorithm using Stuff Simmilar Pattern Analysis</vt:lpstr>
      <vt:lpstr>차        례</vt:lpstr>
      <vt:lpstr>종합설계 개요</vt:lpstr>
      <vt:lpstr>관련 연구 및 사례</vt:lpstr>
      <vt:lpstr>관련 연구 및 사례</vt:lpstr>
      <vt:lpstr>관련 연구 및 사례</vt:lpstr>
      <vt:lpstr>관련 연구 및 사례</vt:lpstr>
      <vt:lpstr>시스템 수행 시나리오</vt:lpstr>
      <vt:lpstr>시스템 수행 시나리오</vt:lpstr>
      <vt:lpstr>시스템 구성도</vt:lpstr>
      <vt:lpstr>개발 환경</vt:lpstr>
      <vt:lpstr>개발 방법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Arvens</cp:lastModifiedBy>
  <cp:revision>392</cp:revision>
  <dcterms:created xsi:type="dcterms:W3CDTF">2007-05-11T05:56:01Z</dcterms:created>
  <dcterms:modified xsi:type="dcterms:W3CDTF">2016-12-26T03:34:34Z</dcterms:modified>
</cp:coreProperties>
</file>