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56fe7d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56fe7d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e56fe7d1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e56fe7d1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56fe7d1c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56fe7d1c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e56fe7d1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e56fe7d1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will leave slide 8,9 for you to edit, it is kinda complicated. I am afraid making misunderstanding - Chris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56fe7d1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56fe7d1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56fe7d1c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e56fe7d1c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e56fe7d1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e56fe7d1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56fe7d1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56fe7d1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db6affe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db6affe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db6affe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db6affe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b6aff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b6aff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db6affe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db6affe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db6affe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db6affe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db6affe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db6affe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db6affe9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db6affe9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db6affe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db6affe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e56fe7d1c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e56fe7d1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e56fe7d1c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e56fe7d1c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b6affe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b6affe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b6affe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b6affe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56fe7d1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56fe7d1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b6affe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b6affe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db6affe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db6affe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e496b8d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e496b8d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496b8d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496b8d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31.png"/><Relationship Id="rId7"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1750"/>
            <a:ext cx="8520600" cy="122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Counterterrorism Data Analysis</a:t>
            </a:r>
            <a:r>
              <a:rPr lang="en" sz="5000">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p:txBody>
      </p:sp>
      <p:sp>
        <p:nvSpPr>
          <p:cNvPr id="55" name="Google Shape;55;p13"/>
          <p:cNvSpPr txBox="1"/>
          <p:nvPr>
            <p:ph idx="1" type="subTitle"/>
          </p:nvPr>
        </p:nvSpPr>
        <p:spPr>
          <a:xfrm>
            <a:off x="623400" y="3147100"/>
            <a:ext cx="8520600" cy="26775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SzPts val="935"/>
              <a:buNone/>
            </a:pPr>
            <a:r>
              <a:rPr lang="en" sz="2080">
                <a:latin typeface="Times New Roman"/>
                <a:ea typeface="Times New Roman"/>
                <a:cs typeface="Times New Roman"/>
                <a:sym typeface="Times New Roman"/>
              </a:rPr>
              <a:t>Group 8</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rPr lang="en" sz="2080">
                <a:latin typeface="Times New Roman"/>
                <a:ea typeface="Times New Roman"/>
                <a:cs typeface="Times New Roman"/>
                <a:sym typeface="Times New Roman"/>
              </a:rPr>
              <a:t>Gowtham Naidu Gorji</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rPr lang="en" sz="2080">
                <a:latin typeface="Times New Roman"/>
                <a:ea typeface="Times New Roman"/>
                <a:cs typeface="Times New Roman"/>
                <a:sym typeface="Times New Roman"/>
              </a:rPr>
              <a:t>Jianhui Ding</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rPr lang="en" sz="2080">
                <a:latin typeface="Times New Roman"/>
                <a:ea typeface="Times New Roman"/>
                <a:cs typeface="Times New Roman"/>
                <a:sym typeface="Times New Roman"/>
              </a:rPr>
              <a:t>Prachi Wilson Jacob</a:t>
            </a:r>
            <a:endParaRPr sz="2080">
              <a:latin typeface="Times New Roman"/>
              <a:ea typeface="Times New Roman"/>
              <a:cs typeface="Times New Roman"/>
              <a:sym typeface="Times New Roman"/>
            </a:endParaRPr>
          </a:p>
          <a:p>
            <a:pPr indent="0" lvl="0" marL="0" rtl="0" algn="r">
              <a:lnSpc>
                <a:spcPct val="80000"/>
              </a:lnSpc>
              <a:spcBef>
                <a:spcPts val="0"/>
              </a:spcBef>
              <a:spcAft>
                <a:spcPts val="0"/>
              </a:spcAft>
              <a:buSzPts val="935"/>
              <a:buNone/>
            </a:pPr>
            <a:r>
              <a:t/>
            </a:r>
            <a:endParaRPr sz="238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13738" l="17912" r="19016" t="11756"/>
          <a:stretch/>
        </p:blipFill>
        <p:spPr>
          <a:xfrm>
            <a:off x="636475" y="133875"/>
            <a:ext cx="7365826" cy="489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3495" l="22010" r="16696" t="11027"/>
          <a:stretch/>
        </p:blipFill>
        <p:spPr>
          <a:xfrm>
            <a:off x="1223625" y="116425"/>
            <a:ext cx="6998923" cy="4847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rotWithShape="1">
          <a:blip r:embed="rId3">
            <a:alphaModFix/>
          </a:blip>
          <a:srcRect b="15326" l="9324" r="10707" t="10235"/>
          <a:stretch/>
        </p:blipFill>
        <p:spPr>
          <a:xfrm>
            <a:off x="129175" y="245275"/>
            <a:ext cx="8885650" cy="4652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rotWithShape="1">
          <a:blip r:embed="rId3">
            <a:alphaModFix/>
          </a:blip>
          <a:srcRect b="6627" l="0" r="931" t="1452"/>
          <a:stretch/>
        </p:blipFill>
        <p:spPr>
          <a:xfrm>
            <a:off x="404026" y="122125"/>
            <a:ext cx="8335949" cy="4350475"/>
          </a:xfrm>
          <a:prstGeom prst="rect">
            <a:avLst/>
          </a:prstGeom>
          <a:noFill/>
          <a:ln>
            <a:noFill/>
          </a:ln>
        </p:spPr>
      </p:pic>
      <p:sp>
        <p:nvSpPr>
          <p:cNvPr id="135" name="Google Shape;135;p25"/>
          <p:cNvSpPr txBox="1"/>
          <p:nvPr/>
        </p:nvSpPr>
        <p:spPr>
          <a:xfrm>
            <a:off x="108025" y="4373150"/>
            <a:ext cx="7697400" cy="7704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AutoNum type="arabicPeriod"/>
            </a:pPr>
            <a:r>
              <a:rPr b="1" lang="en" sz="900">
                <a:solidFill>
                  <a:schemeClr val="dk2"/>
                </a:solidFill>
              </a:rPr>
              <a:t>Assassination (1,121)</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Hijacking (2,987)</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Hostage Taking (617)</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Facility/Infrastructure Attack (438)</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Unarmed Assault (203)</a:t>
            </a:r>
            <a:endParaRPr b="1"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rotWithShape="1">
          <a:blip r:embed="rId3">
            <a:alphaModFix/>
          </a:blip>
          <a:srcRect b="6564" l="2352" r="3183" t="3019"/>
          <a:stretch/>
        </p:blipFill>
        <p:spPr>
          <a:xfrm>
            <a:off x="723288" y="0"/>
            <a:ext cx="7697424" cy="4144149"/>
          </a:xfrm>
          <a:prstGeom prst="rect">
            <a:avLst/>
          </a:prstGeom>
          <a:noFill/>
          <a:ln>
            <a:noFill/>
          </a:ln>
        </p:spPr>
      </p:pic>
      <p:sp>
        <p:nvSpPr>
          <p:cNvPr id="141" name="Google Shape;141;p26"/>
          <p:cNvSpPr txBox="1"/>
          <p:nvPr/>
        </p:nvSpPr>
        <p:spPr>
          <a:xfrm>
            <a:off x="108025" y="4056075"/>
            <a:ext cx="7697400" cy="10875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AutoNum type="arabicPeriod"/>
            </a:pPr>
            <a:r>
              <a:rPr b="1" lang="en" sz="900">
                <a:solidFill>
                  <a:schemeClr val="dk2"/>
                </a:solidFill>
              </a:rPr>
              <a:t>Facility/Infrastructure Attack (123 M)</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Hostage Taking (10.2 M)</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Hostage Taking (10.2 M)</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Unknown (29.5 M)</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Kidnapping (3.2 M)</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Assassination (620 K)</a:t>
            </a:r>
            <a:endParaRPr b="1" sz="900">
              <a:solidFill>
                <a:schemeClr val="dk2"/>
              </a:solidFill>
            </a:endParaRPr>
          </a:p>
          <a:p>
            <a:pPr indent="-285750" lvl="0" marL="457200" rtl="0" algn="l">
              <a:spcBef>
                <a:spcPts val="0"/>
              </a:spcBef>
              <a:spcAft>
                <a:spcPts val="0"/>
              </a:spcAft>
              <a:buClr>
                <a:schemeClr val="dk2"/>
              </a:buClr>
              <a:buSzPts val="900"/>
              <a:buAutoNum type="arabicPeriod"/>
            </a:pPr>
            <a:r>
              <a:rPr b="1" lang="en" sz="900">
                <a:solidFill>
                  <a:schemeClr val="dk2"/>
                </a:solidFill>
              </a:rPr>
              <a:t>Unarmed Assault (1.6 M)</a:t>
            </a:r>
            <a:endParaRPr b="1"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blip>
          <a:srcRect b="13256" l="7134" r="8226" t="11510"/>
          <a:stretch/>
        </p:blipFill>
        <p:spPr>
          <a:xfrm>
            <a:off x="54024" y="312750"/>
            <a:ext cx="9035952" cy="451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50">
                <a:latin typeface="Times New Roman"/>
                <a:ea typeface="Times New Roman"/>
                <a:cs typeface="Times New Roman"/>
                <a:sym typeface="Times New Roman"/>
              </a:rPr>
              <a:t>Process to Assess Risk</a:t>
            </a:r>
            <a:endParaRPr b="1" sz="2550">
              <a:latin typeface="Times New Roman"/>
              <a:ea typeface="Times New Roman"/>
              <a:cs typeface="Times New Roman"/>
              <a:sym typeface="Times New Roman"/>
            </a:endParaRPr>
          </a:p>
        </p:txBody>
      </p:sp>
      <p:sp>
        <p:nvSpPr>
          <p:cNvPr id="152" name="Google Shape;152;p2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Normalization:</a:t>
            </a:r>
            <a:endParaRPr b="1" i="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Normalized all the columns, </a:t>
            </a:r>
            <a:r>
              <a:rPr lang="en" sz="1300">
                <a:latin typeface="Times New Roman"/>
                <a:ea typeface="Times New Roman"/>
                <a:cs typeface="Times New Roman"/>
                <a:sym typeface="Times New Roman"/>
              </a:rPr>
              <a:t>multiplied</a:t>
            </a:r>
            <a:r>
              <a:rPr lang="en" sz="1300">
                <a:latin typeface="Times New Roman"/>
                <a:ea typeface="Times New Roman"/>
                <a:cs typeface="Times New Roman"/>
                <a:sym typeface="Times New Roman"/>
              </a:rPr>
              <a:t> and added them according to the formula </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Some very big outliers affect the final values, gives inconclusive </a:t>
            </a:r>
            <a:r>
              <a:rPr lang="en" sz="1300">
                <a:latin typeface="Times New Roman"/>
                <a:ea typeface="Times New Roman"/>
                <a:cs typeface="Times New Roman"/>
                <a:sym typeface="Times New Roman"/>
              </a:rPr>
              <a:t>results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Model:</a:t>
            </a:r>
            <a:endParaRPr b="1" i="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Created an equation, figured out rankings that should be given (between 1-4: 4 levels of risk) </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Assigned weights that should be </a:t>
            </a:r>
            <a:r>
              <a:rPr lang="en" sz="1300">
                <a:latin typeface="Times New Roman"/>
                <a:ea typeface="Times New Roman"/>
                <a:cs typeface="Times New Roman"/>
                <a:sym typeface="Times New Roman"/>
              </a:rPr>
              <a:t>multiplied</a:t>
            </a:r>
            <a:r>
              <a:rPr lang="en" sz="1300">
                <a:latin typeface="Times New Roman"/>
                <a:ea typeface="Times New Roman"/>
                <a:cs typeface="Times New Roman"/>
                <a:sym typeface="Times New Roman"/>
              </a:rPr>
              <a:t> based on conditions of risk severity</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Assigning Index:</a:t>
            </a:r>
            <a:endParaRPr b="1" i="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Determined the index to be assigned to each value of a particular column </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Numerical columns were multiplied with the assigned weights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Output:</a:t>
            </a:r>
            <a:endParaRPr b="1" i="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Substituting all these index values into one equation, we get the risk index value for each row. The final index values are categorized from low to high levels of risk</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Particular high alert risk situations can be identified, measures can be taken accordingly </a:t>
            </a:r>
            <a:endParaRPr sz="1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50">
                <a:latin typeface="Times New Roman"/>
                <a:ea typeface="Times New Roman"/>
                <a:cs typeface="Times New Roman"/>
                <a:sym typeface="Times New Roman"/>
              </a:rPr>
              <a:t>Attack &amp; Target types</a:t>
            </a:r>
            <a:endParaRPr b="1" sz="2550">
              <a:latin typeface="Times New Roman"/>
              <a:ea typeface="Times New Roman"/>
              <a:cs typeface="Times New Roman"/>
              <a:sym typeface="Times New Roman"/>
            </a:endParaRPr>
          </a:p>
        </p:txBody>
      </p:sp>
      <p:sp>
        <p:nvSpPr>
          <p:cNvPr id="158" name="Google Shape;158;p29"/>
          <p:cNvSpPr txBox="1"/>
          <p:nvPr>
            <p:ph idx="1" type="body"/>
          </p:nvPr>
        </p:nvSpPr>
        <p:spPr>
          <a:xfrm>
            <a:off x="311700" y="1152475"/>
            <a:ext cx="4564200" cy="34164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Assessing risk hierarchy:</a:t>
            </a:r>
            <a:endParaRPr b="1" i="1"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lives_harmed</a:t>
            </a:r>
            <a:r>
              <a:rPr lang="en" sz="1300">
                <a:latin typeface="Times New Roman"/>
                <a:ea typeface="Times New Roman"/>
                <a:cs typeface="Times New Roman"/>
                <a:sym typeface="Times New Roman"/>
              </a:rPr>
              <a:t> = nkill + 0.5*nwound    (propvalue - missing values)</a:t>
            </a:r>
            <a:endParaRPr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grouped</a:t>
            </a:r>
            <a:r>
              <a:rPr lang="en" sz="1300">
                <a:latin typeface="Times New Roman"/>
                <a:ea typeface="Times New Roman"/>
                <a:cs typeface="Times New Roman"/>
                <a:sym typeface="Times New Roman"/>
              </a:rPr>
              <a:t> by attacktype1_txt to find the mean values of all attack types, and did the same for target type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i="1" lang="en" sz="1300">
                <a:latin typeface="Times New Roman"/>
                <a:ea typeface="Times New Roman"/>
                <a:cs typeface="Times New Roman"/>
                <a:sym typeface="Times New Roman"/>
              </a:rPr>
              <a:t>Assigning a rank:</a:t>
            </a:r>
            <a:endParaRPr b="1" i="1"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considering</a:t>
            </a:r>
            <a:r>
              <a:rPr lang="en" sz="1300">
                <a:latin typeface="Times New Roman"/>
                <a:ea typeface="Times New Roman"/>
                <a:cs typeface="Times New Roman"/>
                <a:sym typeface="Times New Roman"/>
              </a:rPr>
              <a:t> the range of all mean values, split it into 4 intervals which gives 5 levels of risk</a:t>
            </a:r>
            <a:endParaRPr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rows</a:t>
            </a:r>
            <a:r>
              <a:rPr lang="en" sz="1300">
                <a:latin typeface="Times New Roman"/>
                <a:ea typeface="Times New Roman"/>
                <a:cs typeface="Times New Roman"/>
                <a:sym typeface="Times New Roman"/>
              </a:rPr>
              <a:t> assigned values 1 through 5 and were stored as indexes</a:t>
            </a:r>
            <a:endParaRPr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attacktype1_txt had an outlier which was assigned level 4 and the range of the remaining values was considered to split into 4 intervals</a:t>
            </a:r>
            <a:endParaRPr sz="1300">
              <a:latin typeface="Times New Roman"/>
              <a:ea typeface="Times New Roman"/>
              <a:cs typeface="Times New Roman"/>
              <a:sym typeface="Times New Roman"/>
            </a:endParaRPr>
          </a:p>
        </p:txBody>
      </p:sp>
      <p:pic>
        <p:nvPicPr>
          <p:cNvPr id="159" name="Google Shape;159;p29"/>
          <p:cNvPicPr preferRelativeResize="0"/>
          <p:nvPr/>
        </p:nvPicPr>
        <p:blipFill rotWithShape="1">
          <a:blip r:embed="rId3">
            <a:alphaModFix/>
          </a:blip>
          <a:srcRect b="22054" l="24532" r="47061" t="56941"/>
          <a:stretch/>
        </p:blipFill>
        <p:spPr>
          <a:xfrm>
            <a:off x="5251525" y="445025"/>
            <a:ext cx="3580776" cy="1585324"/>
          </a:xfrm>
          <a:prstGeom prst="rect">
            <a:avLst/>
          </a:prstGeom>
          <a:noFill/>
          <a:ln cap="flat" cmpd="sng" w="9525">
            <a:solidFill>
              <a:schemeClr val="dk1"/>
            </a:solidFill>
            <a:prstDash val="solid"/>
            <a:round/>
            <a:headEnd len="sm" w="sm" type="none"/>
            <a:tailEnd len="sm" w="sm" type="none"/>
          </a:ln>
        </p:spPr>
      </p:pic>
      <p:pic>
        <p:nvPicPr>
          <p:cNvPr id="160" name="Google Shape;160;p29"/>
          <p:cNvPicPr preferRelativeResize="0"/>
          <p:nvPr/>
        </p:nvPicPr>
        <p:blipFill rotWithShape="1">
          <a:blip r:embed="rId4">
            <a:alphaModFix/>
          </a:blip>
          <a:srcRect b="19397" l="23818" r="46769" t="38770"/>
          <a:stretch/>
        </p:blipFill>
        <p:spPr>
          <a:xfrm>
            <a:off x="5251525" y="2153675"/>
            <a:ext cx="3580776" cy="286463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Risk Assessment Model:</a:t>
            </a:r>
            <a:endParaRPr b="1" sz="2500"/>
          </a:p>
        </p:txBody>
      </p:sp>
      <p:sp>
        <p:nvSpPr>
          <p:cNvPr id="166" name="Google Shape;166;p30"/>
          <p:cNvSpPr txBox="1"/>
          <p:nvPr>
            <p:ph idx="1" type="body"/>
          </p:nvPr>
        </p:nvSpPr>
        <p:spPr>
          <a:xfrm>
            <a:off x="311700" y="1853450"/>
            <a:ext cx="8520600" cy="2715300"/>
          </a:xfrm>
          <a:prstGeom prst="rect">
            <a:avLst/>
          </a:prstGeom>
        </p:spPr>
        <p:txBody>
          <a:bodyPr anchorCtr="0" anchor="t" bIns="91425" lIns="91425" spcFirstLastPara="1" rIns="91425" wrap="square" tIns="91425">
            <a:normAutofit/>
          </a:bodyPr>
          <a:lstStyle/>
          <a:p>
            <a:pPr indent="0" lvl="0" marL="0" rtl="0" algn="l">
              <a:lnSpc>
                <a:spcPct val="80000"/>
              </a:lnSpc>
              <a:spcBef>
                <a:spcPts val="1000"/>
              </a:spcBef>
              <a:spcAft>
                <a:spcPts val="0"/>
              </a:spcAft>
              <a:buNone/>
            </a:pPr>
            <a:r>
              <a:rPr lang="en" sz="1300">
                <a:solidFill>
                  <a:schemeClr val="dk1"/>
                </a:solidFill>
                <a:latin typeface="Times New Roman"/>
                <a:ea typeface="Times New Roman"/>
                <a:cs typeface="Times New Roman"/>
                <a:sym typeface="Times New Roman"/>
              </a:rPr>
              <a:t>   In equation:</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50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fatal_index, determined by number of death in each incident (assigned ranks based on distribution). Range: [0,1]</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wounded_index, determined by number of injured in each incident </a:t>
            </a:r>
            <a:r>
              <a:rPr lang="en" sz="1300">
                <a:solidFill>
                  <a:schemeClr val="dk1"/>
                </a:solidFill>
                <a:latin typeface="Times New Roman"/>
                <a:ea typeface="Times New Roman"/>
                <a:cs typeface="Times New Roman"/>
                <a:sym typeface="Times New Roman"/>
              </a:rPr>
              <a:t>(same above)</a:t>
            </a:r>
            <a:r>
              <a:rPr lang="en" sz="1300">
                <a:solidFill>
                  <a:schemeClr val="dk1"/>
                </a:solidFill>
                <a:latin typeface="Times New Roman"/>
                <a:ea typeface="Times New Roman"/>
                <a:cs typeface="Times New Roman"/>
                <a:sym typeface="Times New Roman"/>
              </a:rPr>
              <a:t>. Range: [0,1]</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hostage_index, determined by the number of victims and days being kidnapped. Range: [0,1]</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success weight, determined by whether the incident is succeeded. Range: 0. 5 or 1</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suicide_weight, determined by whether the perpetrator(s) is suicide. Range: 1 or 2.</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individual_weight, determined by whether the perpetrator(s) belong to a terrorist group. Range: 0.75 or 1</a:t>
            </a:r>
            <a:endParaRPr sz="1300">
              <a:solidFill>
                <a:schemeClr val="dk1"/>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sz="1300">
                <a:solidFill>
                  <a:schemeClr val="dk1"/>
                </a:solidFill>
                <a:latin typeface="Times New Roman"/>
                <a:ea typeface="Times New Roman"/>
                <a:cs typeface="Times New Roman"/>
                <a:sym typeface="Times New Roman"/>
              </a:rPr>
              <a:t>        is classification index, determined by:</a:t>
            </a:r>
            <a:endParaRPr sz="1300">
              <a:solidFill>
                <a:schemeClr val="dk1"/>
              </a:solidFill>
              <a:latin typeface="Times New Roman"/>
              <a:ea typeface="Times New Roman"/>
              <a:cs typeface="Times New Roman"/>
              <a:sym typeface="Times New Roman"/>
            </a:endParaRPr>
          </a:p>
          <a:p>
            <a:pPr indent="-292100" lvl="1" marL="914400" rtl="0" algn="l">
              <a:lnSpc>
                <a:spcPct val="80000"/>
              </a:lnSpc>
              <a:spcBef>
                <a:spcPts val="0"/>
              </a:spcBef>
              <a:spcAft>
                <a:spcPts val="0"/>
              </a:spcAft>
              <a:buSzPts val="1000"/>
              <a:buFont typeface="Times New Roman"/>
              <a:buChar char="○"/>
            </a:pPr>
            <a:r>
              <a:rPr lang="en" sz="1300">
                <a:solidFill>
                  <a:schemeClr val="dk1"/>
                </a:solidFill>
                <a:latin typeface="Times New Roman"/>
                <a:ea typeface="Times New Roman"/>
                <a:cs typeface="Times New Roman"/>
                <a:sym typeface="Times New Roman"/>
              </a:rPr>
              <a:t>the incident is aimed at attaining a political, economic, religious, or social goal</a:t>
            </a:r>
            <a:endParaRPr sz="1300">
              <a:solidFill>
                <a:schemeClr val="dk1"/>
              </a:solidFill>
              <a:latin typeface="Times New Roman"/>
              <a:ea typeface="Times New Roman"/>
              <a:cs typeface="Times New Roman"/>
              <a:sym typeface="Times New Roman"/>
            </a:endParaRPr>
          </a:p>
          <a:p>
            <a:pPr indent="-292100" lvl="1" marL="914400" rtl="0" algn="l">
              <a:lnSpc>
                <a:spcPct val="80000"/>
              </a:lnSpc>
              <a:spcBef>
                <a:spcPts val="0"/>
              </a:spcBef>
              <a:spcAft>
                <a:spcPts val="0"/>
              </a:spcAft>
              <a:buSzPts val="1000"/>
              <a:buFont typeface="Times New Roman"/>
              <a:buChar char="○"/>
            </a:pPr>
            <a:r>
              <a:rPr lang="en" sz="1300">
                <a:solidFill>
                  <a:schemeClr val="dk1"/>
                </a:solidFill>
                <a:latin typeface="Times New Roman"/>
                <a:ea typeface="Times New Roman"/>
                <a:cs typeface="Times New Roman"/>
                <a:sym typeface="Times New Roman"/>
              </a:rPr>
              <a:t>the incident is an intention to coerce, intimidate, or publicize to a larger audience(s)</a:t>
            </a:r>
            <a:endParaRPr sz="1300">
              <a:solidFill>
                <a:schemeClr val="dk1"/>
              </a:solidFill>
              <a:latin typeface="Times New Roman"/>
              <a:ea typeface="Times New Roman"/>
              <a:cs typeface="Times New Roman"/>
              <a:sym typeface="Times New Roman"/>
            </a:endParaRPr>
          </a:p>
          <a:p>
            <a:pPr indent="-292100" lvl="1" marL="914400" rtl="0" algn="l">
              <a:lnSpc>
                <a:spcPct val="80000"/>
              </a:lnSpc>
              <a:spcBef>
                <a:spcPts val="0"/>
              </a:spcBef>
              <a:spcAft>
                <a:spcPts val="0"/>
              </a:spcAft>
              <a:buSzPts val="1000"/>
              <a:buFont typeface="Times New Roman"/>
              <a:buChar char="○"/>
            </a:pPr>
            <a:r>
              <a:rPr lang="en" sz="1300">
                <a:solidFill>
                  <a:schemeClr val="dk1"/>
                </a:solidFill>
                <a:latin typeface="Times New Roman"/>
                <a:ea typeface="Times New Roman"/>
                <a:cs typeface="Times New Roman"/>
                <a:sym typeface="Times New Roman"/>
              </a:rPr>
              <a:t>the incident is targeted non-combatants </a:t>
            </a:r>
            <a:endParaRPr/>
          </a:p>
        </p:txBody>
      </p:sp>
      <p:pic>
        <p:nvPicPr>
          <p:cNvPr id="167" name="Google Shape;167;p30"/>
          <p:cNvPicPr preferRelativeResize="0"/>
          <p:nvPr/>
        </p:nvPicPr>
        <p:blipFill>
          <a:blip r:embed="rId3">
            <a:alphaModFix/>
          </a:blip>
          <a:stretch>
            <a:fillRect/>
          </a:stretch>
        </p:blipFill>
        <p:spPr>
          <a:xfrm>
            <a:off x="342450" y="1149238"/>
            <a:ext cx="8459102" cy="572700"/>
          </a:xfrm>
          <a:prstGeom prst="rect">
            <a:avLst/>
          </a:prstGeom>
          <a:noFill/>
          <a:ln cap="flat" cmpd="sng" w="19050">
            <a:solidFill>
              <a:srgbClr val="595959"/>
            </a:solidFill>
            <a:prstDash val="solid"/>
            <a:round/>
            <a:headEnd len="sm" w="sm" type="none"/>
            <a:tailEnd len="sm" w="sm" type="none"/>
          </a:ln>
        </p:spPr>
      </p:pic>
      <p:pic>
        <p:nvPicPr>
          <p:cNvPr id="168" name="Google Shape;168;p30"/>
          <p:cNvPicPr preferRelativeResize="0"/>
          <p:nvPr/>
        </p:nvPicPr>
        <p:blipFill>
          <a:blip r:embed="rId4">
            <a:alphaModFix/>
          </a:blip>
          <a:stretch>
            <a:fillRect/>
          </a:stretch>
        </p:blipFill>
        <p:spPr>
          <a:xfrm>
            <a:off x="821188" y="2151113"/>
            <a:ext cx="264775" cy="264775"/>
          </a:xfrm>
          <a:prstGeom prst="rect">
            <a:avLst/>
          </a:prstGeom>
          <a:noFill/>
          <a:ln>
            <a:noFill/>
          </a:ln>
        </p:spPr>
      </p:pic>
      <p:pic>
        <p:nvPicPr>
          <p:cNvPr id="169" name="Google Shape;169;p30"/>
          <p:cNvPicPr preferRelativeResize="0"/>
          <p:nvPr/>
        </p:nvPicPr>
        <p:blipFill>
          <a:blip r:embed="rId5">
            <a:alphaModFix/>
          </a:blip>
          <a:stretch>
            <a:fillRect/>
          </a:stretch>
        </p:blipFill>
        <p:spPr>
          <a:xfrm>
            <a:off x="844038" y="2404875"/>
            <a:ext cx="219075" cy="228600"/>
          </a:xfrm>
          <a:prstGeom prst="rect">
            <a:avLst/>
          </a:prstGeom>
          <a:noFill/>
          <a:ln>
            <a:noFill/>
          </a:ln>
        </p:spPr>
      </p:pic>
      <p:pic>
        <p:nvPicPr>
          <p:cNvPr id="170" name="Google Shape;170;p30"/>
          <p:cNvPicPr preferRelativeResize="0"/>
          <p:nvPr/>
        </p:nvPicPr>
        <p:blipFill>
          <a:blip r:embed="rId6">
            <a:alphaModFix/>
          </a:blip>
          <a:stretch>
            <a:fillRect/>
          </a:stretch>
        </p:blipFill>
        <p:spPr>
          <a:xfrm>
            <a:off x="829738" y="2625975"/>
            <a:ext cx="247650" cy="219075"/>
          </a:xfrm>
          <a:prstGeom prst="rect">
            <a:avLst/>
          </a:prstGeom>
          <a:noFill/>
          <a:ln>
            <a:noFill/>
          </a:ln>
        </p:spPr>
      </p:pic>
      <p:pic>
        <p:nvPicPr>
          <p:cNvPr id="171" name="Google Shape;171;p30"/>
          <p:cNvPicPr preferRelativeResize="0"/>
          <p:nvPr/>
        </p:nvPicPr>
        <p:blipFill>
          <a:blip r:embed="rId7">
            <a:alphaModFix/>
          </a:blip>
          <a:stretch>
            <a:fillRect/>
          </a:stretch>
        </p:blipFill>
        <p:spPr>
          <a:xfrm>
            <a:off x="780388" y="2845050"/>
            <a:ext cx="346375" cy="83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82825" y="287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50">
                <a:latin typeface="Times New Roman"/>
                <a:ea typeface="Times New Roman"/>
                <a:cs typeface="Times New Roman"/>
                <a:sym typeface="Times New Roman"/>
              </a:rPr>
              <a:t>Confidential System: </a:t>
            </a:r>
            <a:endParaRPr b="1" sz="2550"/>
          </a:p>
        </p:txBody>
      </p:sp>
      <p:sp>
        <p:nvSpPr>
          <p:cNvPr id="177" name="Google Shape;177;p31"/>
          <p:cNvSpPr txBox="1"/>
          <p:nvPr>
            <p:ph idx="1" type="body"/>
          </p:nvPr>
        </p:nvSpPr>
        <p:spPr>
          <a:xfrm>
            <a:off x="147675" y="1311800"/>
            <a:ext cx="4076400" cy="32589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b="1" lang="en" sz="1300">
                <a:solidFill>
                  <a:srgbClr val="0D0D0D"/>
                </a:solidFill>
                <a:highlight>
                  <a:schemeClr val="lt1"/>
                </a:highlight>
                <a:latin typeface="Times New Roman"/>
                <a:ea typeface="Times New Roman"/>
                <a:cs typeface="Times New Roman"/>
                <a:sym typeface="Times New Roman"/>
              </a:rPr>
              <a:t>System Mechanism:</a:t>
            </a:r>
            <a:endParaRPr b="1"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50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Operates on a previously developed assessment model.</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Inputs are 3 level geographical </a:t>
            </a:r>
            <a:r>
              <a:rPr lang="en" sz="1300">
                <a:solidFill>
                  <a:srgbClr val="0D0D0D"/>
                </a:solidFill>
                <a:highlight>
                  <a:schemeClr val="lt1"/>
                </a:highlight>
                <a:latin typeface="Times New Roman"/>
                <a:ea typeface="Times New Roman"/>
                <a:cs typeface="Times New Roman"/>
                <a:sym typeface="Times New Roman"/>
              </a:rPr>
              <a:t>information</a:t>
            </a:r>
            <a:r>
              <a:rPr lang="en" sz="1300">
                <a:solidFill>
                  <a:srgbClr val="0D0D0D"/>
                </a:solidFill>
                <a:highlight>
                  <a:schemeClr val="lt1"/>
                </a:highlight>
                <a:latin typeface="Times New Roman"/>
                <a:ea typeface="Times New Roman"/>
                <a:cs typeface="Times New Roman"/>
                <a:sym typeface="Times New Roman"/>
              </a:rPr>
              <a:t>: Country, State, City. </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Users can mixed up different level: </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E.g: [United States, New Jersey State] &amp; [</a:t>
            </a:r>
            <a:r>
              <a:rPr lang="en" sz="1300">
                <a:solidFill>
                  <a:srgbClr val="0D0D0D"/>
                </a:solidFill>
                <a:highlight>
                  <a:schemeClr val="lt1"/>
                </a:highlight>
                <a:latin typeface="Times New Roman"/>
                <a:ea typeface="Times New Roman"/>
                <a:cs typeface="Times New Roman"/>
                <a:sym typeface="Times New Roman"/>
              </a:rPr>
              <a:t>United States, New York City]</a:t>
            </a:r>
            <a:endParaRPr sz="1300">
              <a:solidFill>
                <a:srgbClr val="0D0D0D"/>
              </a:solidFill>
              <a:highlight>
                <a:schemeClr val="lt1"/>
              </a:highlight>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b="1" lang="en" sz="1300">
                <a:solidFill>
                  <a:srgbClr val="0D0D0D"/>
                </a:solidFill>
                <a:highlight>
                  <a:schemeClr val="lt1"/>
                </a:highlight>
                <a:latin typeface="Times New Roman"/>
                <a:ea typeface="Times New Roman"/>
                <a:cs typeface="Times New Roman"/>
                <a:sym typeface="Times New Roman"/>
              </a:rPr>
              <a:t>System Outcome:</a:t>
            </a:r>
            <a:endParaRPr b="1"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50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Generates a report providing insights on the user-selected location regarding target type.</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Top 5 Mono-Gram/Bi-Gram: </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Top 5 most </a:t>
            </a:r>
            <a:r>
              <a:rPr lang="en" sz="1300">
                <a:solidFill>
                  <a:srgbClr val="0D0D0D"/>
                </a:solidFill>
                <a:highlight>
                  <a:schemeClr val="lt1"/>
                </a:highlight>
                <a:latin typeface="Times New Roman"/>
                <a:ea typeface="Times New Roman"/>
                <a:cs typeface="Times New Roman"/>
                <a:sym typeface="Times New Roman"/>
              </a:rPr>
              <a:t>occurred</a:t>
            </a:r>
            <a:r>
              <a:rPr lang="en" sz="1300">
                <a:solidFill>
                  <a:srgbClr val="0D0D0D"/>
                </a:solidFill>
                <a:highlight>
                  <a:schemeClr val="lt1"/>
                </a:highlight>
                <a:latin typeface="Times New Roman"/>
                <a:ea typeface="Times New Roman"/>
                <a:cs typeface="Times New Roman"/>
                <a:sym typeface="Times New Roman"/>
              </a:rPr>
              <a:t> words/phrases within the summary and news titles collected. </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Gang Index: </a:t>
            </a:r>
            <a:endParaRPr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How many time the terrorist group(s) attack these targets within the area </a:t>
            </a:r>
            <a:r>
              <a:rPr lang="en" sz="1300">
                <a:solidFill>
                  <a:srgbClr val="0D0D0D"/>
                </a:solidFill>
                <a:highlight>
                  <a:schemeClr val="lt1"/>
                </a:highlight>
                <a:latin typeface="Times New Roman"/>
                <a:ea typeface="Times New Roman"/>
                <a:cs typeface="Times New Roman"/>
                <a:sym typeface="Times New Roman"/>
              </a:rPr>
              <a:t>input</a:t>
            </a:r>
            <a:r>
              <a:rPr lang="en" sz="1300">
                <a:solidFill>
                  <a:srgbClr val="0D0D0D"/>
                </a:solidFill>
                <a:highlight>
                  <a:schemeClr val="lt1"/>
                </a:highlight>
                <a:latin typeface="Times New Roman"/>
                <a:ea typeface="Times New Roman"/>
                <a:cs typeface="Times New Roman"/>
                <a:sym typeface="Times New Roman"/>
              </a:rPr>
              <a:t>. </a:t>
            </a:r>
            <a:endParaRPr sz="1300">
              <a:solidFill>
                <a:srgbClr val="0D0D0D"/>
              </a:solidFill>
              <a:highlight>
                <a:schemeClr val="lt1"/>
              </a:highlight>
              <a:latin typeface="Times New Roman"/>
              <a:ea typeface="Times New Roman"/>
              <a:cs typeface="Times New Roman"/>
              <a:sym typeface="Times New Roman"/>
            </a:endParaRPr>
          </a:p>
        </p:txBody>
      </p:sp>
      <p:pic>
        <p:nvPicPr>
          <p:cNvPr id="178" name="Google Shape;178;p31"/>
          <p:cNvPicPr preferRelativeResize="0"/>
          <p:nvPr/>
        </p:nvPicPr>
        <p:blipFill rotWithShape="1">
          <a:blip r:embed="rId3">
            <a:alphaModFix/>
          </a:blip>
          <a:srcRect b="29062" l="0" r="0" t="0"/>
          <a:stretch/>
        </p:blipFill>
        <p:spPr>
          <a:xfrm>
            <a:off x="4224075" y="1394298"/>
            <a:ext cx="4714575" cy="2800975"/>
          </a:xfrm>
          <a:prstGeom prst="rect">
            <a:avLst/>
          </a:prstGeom>
          <a:noFill/>
          <a:ln cap="flat" cmpd="sng" w="19050">
            <a:solidFill>
              <a:schemeClr val="dk2"/>
            </a:solidFill>
            <a:prstDash val="solid"/>
            <a:round/>
            <a:headEnd len="sm" w="sm" type="none"/>
            <a:tailEnd len="sm" w="sm" type="none"/>
          </a:ln>
        </p:spPr>
      </p:pic>
      <p:sp>
        <p:nvSpPr>
          <p:cNvPr id="179" name="Google Shape;179;p31"/>
          <p:cNvSpPr txBox="1"/>
          <p:nvPr/>
        </p:nvSpPr>
        <p:spPr>
          <a:xfrm>
            <a:off x="147675" y="745400"/>
            <a:ext cx="8790900" cy="64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 sz="1300">
                <a:solidFill>
                  <a:srgbClr val="0D0D0D"/>
                </a:solidFill>
                <a:highlight>
                  <a:schemeClr val="lt1"/>
                </a:highlight>
                <a:latin typeface="Times New Roman"/>
                <a:ea typeface="Times New Roman"/>
                <a:cs typeface="Times New Roman"/>
                <a:sym typeface="Times New Roman"/>
              </a:rPr>
              <a:t>Outcome Goal:</a:t>
            </a:r>
            <a:endParaRPr b="1" sz="1300">
              <a:solidFill>
                <a:srgbClr val="0D0D0D"/>
              </a:solidFill>
              <a:highlight>
                <a:schemeClr val="lt1"/>
              </a:highlight>
              <a:latin typeface="Times New Roman"/>
              <a:ea typeface="Times New Roman"/>
              <a:cs typeface="Times New Roman"/>
              <a:sym typeface="Times New Roman"/>
            </a:endParaRPr>
          </a:p>
          <a:p>
            <a:pPr indent="-311150" lvl="0" marL="457200" rtl="0" algn="l">
              <a:lnSpc>
                <a:spcPct val="90000"/>
              </a:lnSpc>
              <a:spcBef>
                <a:spcPts val="500"/>
              </a:spcBef>
              <a:spcAft>
                <a:spcPts val="0"/>
              </a:spcAft>
              <a:buClr>
                <a:srgbClr val="0D0D0D"/>
              </a:buClr>
              <a:buSzPts val="1300"/>
              <a:buFont typeface="Times New Roman"/>
              <a:buChar char="●"/>
            </a:pPr>
            <a:r>
              <a:rPr lang="en" sz="1300">
                <a:solidFill>
                  <a:srgbClr val="0D0D0D"/>
                </a:solidFill>
                <a:highlight>
                  <a:schemeClr val="lt1"/>
                </a:highlight>
                <a:latin typeface="Times New Roman"/>
                <a:ea typeface="Times New Roman"/>
                <a:cs typeface="Times New Roman"/>
                <a:sym typeface="Times New Roman"/>
              </a:rPr>
              <a:t>Aid local counter-terrorism agencies in decision-making by leveraging insights from local historical and global GTD data.</a:t>
            </a:r>
            <a:endParaRPr sz="1800">
              <a:solidFill>
                <a:schemeClr val="dk2"/>
              </a:solidFill>
            </a:endParaRPr>
          </a:p>
        </p:txBody>
      </p:sp>
      <p:pic>
        <p:nvPicPr>
          <p:cNvPr id="180" name="Google Shape;180;p31"/>
          <p:cNvPicPr preferRelativeResize="0"/>
          <p:nvPr/>
        </p:nvPicPr>
        <p:blipFill>
          <a:blip r:embed="rId4">
            <a:alphaModFix/>
          </a:blip>
          <a:stretch>
            <a:fillRect/>
          </a:stretch>
        </p:blipFill>
        <p:spPr>
          <a:xfrm>
            <a:off x="1010113" y="4388950"/>
            <a:ext cx="7343775" cy="685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Introduction</a:t>
            </a:r>
            <a:endParaRPr b="1" sz="2220">
              <a:latin typeface="Times New Roman"/>
              <a:ea typeface="Times New Roman"/>
              <a:cs typeface="Times New Roman"/>
              <a:sym typeface="Times New Roman"/>
            </a:endParaRPr>
          </a:p>
        </p:txBody>
      </p:sp>
      <p:sp>
        <p:nvSpPr>
          <p:cNvPr id="61" name="Google Shape;61;p14"/>
          <p:cNvSpPr txBox="1"/>
          <p:nvPr>
            <p:ph idx="1" type="body"/>
          </p:nvPr>
        </p:nvSpPr>
        <p:spPr>
          <a:xfrm>
            <a:off x="0" y="490500"/>
            <a:ext cx="9144000" cy="4570800"/>
          </a:xfrm>
          <a:prstGeom prst="rect">
            <a:avLst/>
          </a:prstGeom>
        </p:spPr>
        <p:txBody>
          <a:bodyPr anchorCtr="0" anchor="ctr" bIns="91425" lIns="91425" spcFirstLastPara="1" rIns="91425" wrap="square" tIns="91425">
            <a:norm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Terrorism refers to the multiple groups or individuals who commit some violent acts for achieving some personal objectives and impose some fear and disruption among </a:t>
            </a:r>
            <a:r>
              <a:rPr lang="en" sz="1600">
                <a:latin typeface="Times New Roman"/>
                <a:ea typeface="Times New Roman"/>
                <a:cs typeface="Times New Roman"/>
                <a:sym typeface="Times New Roman"/>
              </a:rPr>
              <a:t>the</a:t>
            </a:r>
            <a:r>
              <a:rPr lang="en" sz="1600">
                <a:latin typeface="Times New Roman"/>
                <a:ea typeface="Times New Roman"/>
                <a:cs typeface="Times New Roman"/>
                <a:sym typeface="Times New Roman"/>
              </a:rPr>
              <a:t> society.</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Terrorism surpasses geographical, ethnic, and religious boundaries, and its tactics and objectives vary, encompassing attacks on civilians as well as critical infrastructure.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Global terrorism is a threat that cuts beyond national borders and impacts all levels of society, from individual people to governments and international institutions.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Technological advances and globalization have allowed terrorist ideologies to spread more quickly and widely. </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These factors also facilitate the recruitment, planning, and execution of terrorist attacks across borders.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Nations are facing many issues in safeguarding their people from the terrorist attacks which includes political unrest and social injustice.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Some countries may face terrorist attacks due to the difference between the groups based on their religion and cultural conflicts, aiming to promote their religion as the greatest in the world.</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Local Risk Level by Target type</a:t>
            </a:r>
            <a:endParaRPr b="1">
              <a:latin typeface="Times New Roman"/>
              <a:ea typeface="Times New Roman"/>
              <a:cs typeface="Times New Roman"/>
              <a:sym typeface="Times New Roman"/>
            </a:endParaRPr>
          </a:p>
        </p:txBody>
      </p:sp>
      <p:sp>
        <p:nvSpPr>
          <p:cNvPr id="186" name="Google Shape;186;p32"/>
          <p:cNvSpPr txBox="1"/>
          <p:nvPr>
            <p:ph idx="1" type="body"/>
          </p:nvPr>
        </p:nvSpPr>
        <p:spPr>
          <a:xfrm>
            <a:off x="55375" y="948950"/>
            <a:ext cx="1905000" cy="3619800"/>
          </a:xfrm>
          <a:prstGeom prst="rect">
            <a:avLst/>
          </a:prstGeom>
        </p:spPr>
        <p:txBody>
          <a:bodyPr anchorCtr="0" anchor="ctr" bIns="91425" lIns="91425" spcFirstLastPara="1" rIns="91425" wrap="square" tIns="91425">
            <a:normAutofit/>
          </a:bodyPr>
          <a:lstStyle/>
          <a:p>
            <a:pPr indent="-313055" lvl="0" marL="457200" rtl="0" algn="l">
              <a:lnSpc>
                <a:spcPct val="105000"/>
              </a:lnSpc>
              <a:spcBef>
                <a:spcPts val="0"/>
              </a:spcBef>
              <a:spcAft>
                <a:spcPts val="0"/>
              </a:spcAft>
              <a:buSzPts val="1330"/>
              <a:buFont typeface="Times New Roman"/>
              <a:buChar char="●"/>
            </a:pPr>
            <a:r>
              <a:rPr lang="en" sz="1330">
                <a:latin typeface="Times New Roman"/>
                <a:ea typeface="Times New Roman"/>
                <a:cs typeface="Times New Roman"/>
                <a:sym typeface="Times New Roman"/>
              </a:rPr>
              <a:t>There are 4 target types with an Extreme risk level</a:t>
            </a:r>
            <a:endParaRPr sz="1330">
              <a:latin typeface="Times New Roman"/>
              <a:ea typeface="Times New Roman"/>
              <a:cs typeface="Times New Roman"/>
              <a:sym typeface="Times New Roman"/>
            </a:endParaRPr>
          </a:p>
          <a:p>
            <a:pPr indent="-313055" lvl="0" marL="457200" rtl="0" algn="l">
              <a:lnSpc>
                <a:spcPct val="105000"/>
              </a:lnSpc>
              <a:spcBef>
                <a:spcPts val="0"/>
              </a:spcBef>
              <a:spcAft>
                <a:spcPts val="0"/>
              </a:spcAft>
              <a:buSzPts val="1330"/>
              <a:buFont typeface="Times New Roman"/>
              <a:buChar char="●"/>
            </a:pPr>
            <a:r>
              <a:rPr lang="en" sz="1330">
                <a:latin typeface="Times New Roman"/>
                <a:ea typeface="Times New Roman"/>
                <a:cs typeface="Times New Roman"/>
                <a:sym typeface="Times New Roman"/>
              </a:rPr>
              <a:t>Most of the targets have a High risk level</a:t>
            </a:r>
            <a:endParaRPr sz="1330">
              <a:latin typeface="Times New Roman"/>
              <a:ea typeface="Times New Roman"/>
              <a:cs typeface="Times New Roman"/>
              <a:sym typeface="Times New Roman"/>
            </a:endParaRPr>
          </a:p>
          <a:p>
            <a:pPr indent="-313055" lvl="0" marL="457200" rtl="0" algn="l">
              <a:lnSpc>
                <a:spcPct val="105000"/>
              </a:lnSpc>
              <a:spcBef>
                <a:spcPts val="0"/>
              </a:spcBef>
              <a:spcAft>
                <a:spcPts val="0"/>
              </a:spcAft>
              <a:buSzPts val="1330"/>
              <a:buFont typeface="Times New Roman"/>
              <a:buChar char="●"/>
            </a:pPr>
            <a:r>
              <a:rPr lang="en" sz="1330">
                <a:latin typeface="Times New Roman"/>
                <a:ea typeface="Times New Roman"/>
                <a:cs typeface="Times New Roman"/>
                <a:sym typeface="Times New Roman"/>
              </a:rPr>
              <a:t>Only a couple of the target types have a Medium/Lower level of risk</a:t>
            </a:r>
            <a:endParaRPr sz="1330">
              <a:latin typeface="Times New Roman"/>
              <a:ea typeface="Times New Roman"/>
              <a:cs typeface="Times New Roman"/>
              <a:sym typeface="Times New Roman"/>
            </a:endParaRPr>
          </a:p>
        </p:txBody>
      </p:sp>
      <p:pic>
        <p:nvPicPr>
          <p:cNvPr id="187" name="Google Shape;187;p32"/>
          <p:cNvPicPr preferRelativeResize="0"/>
          <p:nvPr/>
        </p:nvPicPr>
        <p:blipFill rotWithShape="1">
          <a:blip r:embed="rId3">
            <a:alphaModFix/>
          </a:blip>
          <a:srcRect b="4021" l="0" r="0" t="0"/>
          <a:stretch/>
        </p:blipFill>
        <p:spPr>
          <a:xfrm>
            <a:off x="1960375" y="789125"/>
            <a:ext cx="7183627" cy="40513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17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Global Risk Index Difference</a:t>
            </a:r>
            <a:endParaRPr b="1">
              <a:latin typeface="Times New Roman"/>
              <a:ea typeface="Times New Roman"/>
              <a:cs typeface="Times New Roman"/>
              <a:sym typeface="Times New Roman"/>
            </a:endParaRPr>
          </a:p>
        </p:txBody>
      </p:sp>
      <p:sp>
        <p:nvSpPr>
          <p:cNvPr id="193" name="Google Shape;193;p33"/>
          <p:cNvSpPr txBox="1"/>
          <p:nvPr>
            <p:ph idx="1" type="body"/>
          </p:nvPr>
        </p:nvSpPr>
        <p:spPr>
          <a:xfrm>
            <a:off x="55375" y="872750"/>
            <a:ext cx="2260500" cy="3696000"/>
          </a:xfrm>
          <a:prstGeom prst="rect">
            <a:avLst/>
          </a:prstGeom>
        </p:spPr>
        <p:txBody>
          <a:bodyPr anchorCtr="0" anchor="t" bIns="91425" lIns="91425" spcFirstLastPara="1" rIns="91425" wrap="square" tIns="91425">
            <a:noAutofit/>
          </a:bodyPr>
          <a:lstStyle/>
          <a:p>
            <a:pPr indent="-311785" lvl="0" marL="457200" rtl="0" algn="l">
              <a:lnSpc>
                <a:spcPct val="95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“Telecommunication” and “Other” targets have a very large negative index; even though they have medium and high global levels respectively.</a:t>
            </a:r>
            <a:endParaRPr sz="1310">
              <a:latin typeface="Times New Roman"/>
              <a:ea typeface="Times New Roman"/>
              <a:cs typeface="Times New Roman"/>
              <a:sym typeface="Times New Roman"/>
            </a:endParaRPr>
          </a:p>
          <a:p>
            <a:pPr indent="-311785" lvl="0" marL="457200" rtl="0" algn="l">
              <a:lnSpc>
                <a:spcPct val="95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All targets having extreme local risks have a high global risk with a positive difference.</a:t>
            </a:r>
            <a:endParaRPr sz="1310">
              <a:latin typeface="Times New Roman"/>
              <a:ea typeface="Times New Roman"/>
              <a:cs typeface="Times New Roman"/>
              <a:sym typeface="Times New Roman"/>
            </a:endParaRPr>
          </a:p>
          <a:p>
            <a:pPr indent="-311785" lvl="0" marL="457200" rtl="0" algn="l">
              <a:lnSpc>
                <a:spcPct val="95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Only </a:t>
            </a:r>
            <a:r>
              <a:rPr lang="en" sz="1310">
                <a:latin typeface="Times New Roman"/>
                <a:ea typeface="Times New Roman"/>
                <a:cs typeface="Times New Roman"/>
                <a:sym typeface="Times New Roman"/>
              </a:rPr>
              <a:t>religious targets have extreme risk levels on both local and global scales; Maritime has a high local but an extreme global risk.</a:t>
            </a:r>
            <a:endParaRPr sz="1310">
              <a:latin typeface="Times New Roman"/>
              <a:ea typeface="Times New Roman"/>
              <a:cs typeface="Times New Roman"/>
              <a:sym typeface="Times New Roman"/>
            </a:endParaRPr>
          </a:p>
        </p:txBody>
      </p:sp>
      <p:pic>
        <p:nvPicPr>
          <p:cNvPr id="194" name="Google Shape;194;p33"/>
          <p:cNvPicPr preferRelativeResize="0"/>
          <p:nvPr/>
        </p:nvPicPr>
        <p:blipFill rotWithShape="1">
          <a:blip r:embed="rId3">
            <a:alphaModFix/>
          </a:blip>
          <a:srcRect b="4450" l="0" r="0" t="3016"/>
          <a:stretch/>
        </p:blipFill>
        <p:spPr>
          <a:xfrm>
            <a:off x="2387350" y="872750"/>
            <a:ext cx="6680448" cy="34772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7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Top 5 Monograms by Target type</a:t>
            </a:r>
            <a:endParaRPr b="1">
              <a:latin typeface="Times New Roman"/>
              <a:ea typeface="Times New Roman"/>
              <a:cs typeface="Times New Roman"/>
              <a:sym typeface="Times New Roman"/>
            </a:endParaRPr>
          </a:p>
        </p:txBody>
      </p:sp>
      <p:sp>
        <p:nvSpPr>
          <p:cNvPr id="200" name="Google Shape;200;p34"/>
          <p:cNvSpPr txBox="1"/>
          <p:nvPr>
            <p:ph idx="1" type="body"/>
          </p:nvPr>
        </p:nvSpPr>
        <p:spPr>
          <a:xfrm>
            <a:off x="68075" y="1152475"/>
            <a:ext cx="2044800" cy="3416400"/>
          </a:xfrm>
          <a:prstGeom prst="rect">
            <a:avLst/>
          </a:prstGeom>
        </p:spPr>
        <p:txBody>
          <a:bodyPr anchorCtr="0" anchor="ctr" bIns="91425" lIns="91425" spcFirstLastPara="1" rIns="91425" wrap="square" tIns="91425">
            <a:noAutofit/>
          </a:bodyPr>
          <a:lstStyle/>
          <a:p>
            <a:pPr indent="-317500" lvl="0" marL="457200" rtl="0" algn="l">
              <a:lnSpc>
                <a:spcPct val="8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Most frequently used words: bomb, attack, incident, store, device</a:t>
            </a:r>
            <a:endParaRPr sz="1400">
              <a:latin typeface="Times New Roman"/>
              <a:ea typeface="Times New Roman"/>
              <a:cs typeface="Times New Roman"/>
              <a:sym typeface="Times New Roman"/>
            </a:endParaRPr>
          </a:p>
          <a:p>
            <a:pPr indent="-317500" lvl="0" marL="457200" rtl="0" algn="l">
              <a:lnSpc>
                <a:spcPct val="8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first 3 words have been used in 7-13 target types</a:t>
            </a:r>
            <a:endParaRPr sz="1400">
              <a:latin typeface="Times New Roman"/>
              <a:ea typeface="Times New Roman"/>
              <a:cs typeface="Times New Roman"/>
              <a:sym typeface="Times New Roman"/>
            </a:endParaRPr>
          </a:p>
          <a:p>
            <a:pPr indent="-317500" lvl="0" marL="457200" rtl="0" algn="l">
              <a:lnSpc>
                <a:spcPct val="8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top 5 words have most commonly been used for the “Business” target type</a:t>
            </a:r>
            <a:endParaRPr sz="1400">
              <a:latin typeface="Times New Roman"/>
              <a:ea typeface="Times New Roman"/>
              <a:cs typeface="Times New Roman"/>
              <a:sym typeface="Times New Roman"/>
            </a:endParaRPr>
          </a:p>
          <a:p>
            <a:pPr indent="-317500" lvl="0" marL="457200" rtl="0" algn="l">
              <a:lnSpc>
                <a:spcPct val="8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Abortion: abortion, clinic, woman</a:t>
            </a:r>
            <a:endParaRPr sz="1400">
              <a:latin typeface="Times New Roman"/>
              <a:ea typeface="Times New Roman"/>
              <a:cs typeface="Times New Roman"/>
              <a:sym typeface="Times New Roman"/>
            </a:endParaRPr>
          </a:p>
        </p:txBody>
      </p:sp>
      <p:pic>
        <p:nvPicPr>
          <p:cNvPr id="201" name="Google Shape;201;p34"/>
          <p:cNvPicPr preferRelativeResize="0"/>
          <p:nvPr/>
        </p:nvPicPr>
        <p:blipFill rotWithShape="1">
          <a:blip r:embed="rId3">
            <a:alphaModFix/>
          </a:blip>
          <a:srcRect b="5105" l="0" r="0" t="0"/>
          <a:stretch/>
        </p:blipFill>
        <p:spPr>
          <a:xfrm>
            <a:off x="2267300" y="943100"/>
            <a:ext cx="6736699" cy="36257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19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Times New Roman"/>
                <a:ea typeface="Times New Roman"/>
                <a:cs typeface="Times New Roman"/>
                <a:sym typeface="Times New Roman"/>
              </a:rPr>
              <a:t>Top 5 Bigrams by Target type</a:t>
            </a:r>
            <a:endParaRPr>
              <a:latin typeface="Times New Roman"/>
              <a:ea typeface="Times New Roman"/>
              <a:cs typeface="Times New Roman"/>
              <a:sym typeface="Times New Roman"/>
            </a:endParaRPr>
          </a:p>
        </p:txBody>
      </p:sp>
      <p:sp>
        <p:nvSpPr>
          <p:cNvPr id="207" name="Google Shape;207;p35"/>
          <p:cNvSpPr txBox="1"/>
          <p:nvPr>
            <p:ph idx="1" type="body"/>
          </p:nvPr>
        </p:nvSpPr>
        <p:spPr>
          <a:xfrm>
            <a:off x="55375" y="987050"/>
            <a:ext cx="2019300" cy="3581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Top bigrams: </a:t>
            </a:r>
            <a:r>
              <a:rPr lang="en" sz="1400">
                <a:latin typeface="Times New Roman"/>
                <a:ea typeface="Times New Roman"/>
                <a:cs typeface="Times New Roman"/>
                <a:sym typeface="Times New Roman"/>
              </a:rPr>
              <a:t>department store, incendiary device, puerto rican - “Business” target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i="1" lang="en" sz="1400">
                <a:latin typeface="Times New Roman"/>
                <a:ea typeface="Times New Roman"/>
                <a:cs typeface="Times New Roman"/>
                <a:sym typeface="Times New Roman"/>
              </a:rPr>
              <a:t>Abortion: </a:t>
            </a:r>
            <a:r>
              <a:rPr lang="en" sz="1400">
                <a:latin typeface="Times New Roman"/>
                <a:ea typeface="Times New Roman"/>
                <a:cs typeface="Times New Roman"/>
                <a:sym typeface="Times New Roman"/>
              </a:rPr>
              <a:t>abortion clinic; </a:t>
            </a:r>
            <a:r>
              <a:rPr b="1" i="1" lang="en" sz="1400">
                <a:latin typeface="Times New Roman"/>
                <a:ea typeface="Times New Roman"/>
                <a:cs typeface="Times New Roman"/>
                <a:sym typeface="Times New Roman"/>
              </a:rPr>
              <a:t>Airports: </a:t>
            </a:r>
            <a:r>
              <a:rPr lang="en" sz="1400">
                <a:latin typeface="Times New Roman"/>
                <a:ea typeface="Times New Roman"/>
                <a:cs typeface="Times New Roman"/>
                <a:sym typeface="Times New Roman"/>
              </a:rPr>
              <a:t>john kennedy; </a:t>
            </a:r>
            <a:r>
              <a:rPr b="1" i="1" lang="en" sz="1400">
                <a:latin typeface="Times New Roman"/>
                <a:ea typeface="Times New Roman"/>
                <a:cs typeface="Times New Roman"/>
                <a:sym typeface="Times New Roman"/>
              </a:rPr>
              <a:t>Military: </a:t>
            </a:r>
            <a:r>
              <a:rPr lang="en" sz="1400">
                <a:latin typeface="Times New Roman"/>
                <a:ea typeface="Times New Roman"/>
                <a:cs typeface="Times New Roman"/>
                <a:sym typeface="Times New Roman"/>
              </a:rPr>
              <a:t>army reserve; </a:t>
            </a:r>
            <a:r>
              <a:rPr b="1" i="1" lang="en" sz="1400">
                <a:latin typeface="Times New Roman"/>
                <a:ea typeface="Times New Roman"/>
                <a:cs typeface="Times New Roman"/>
                <a:sym typeface="Times New Roman"/>
              </a:rPr>
              <a:t>Transportation: </a:t>
            </a:r>
            <a:r>
              <a:rPr lang="en" sz="1400">
                <a:latin typeface="Times New Roman"/>
                <a:ea typeface="Times New Roman"/>
                <a:cs typeface="Times New Roman"/>
                <a:sym typeface="Times New Roman"/>
              </a:rPr>
              <a:t>port authority</a:t>
            </a:r>
            <a:endParaRPr i="1" sz="1400">
              <a:latin typeface="Times New Roman"/>
              <a:ea typeface="Times New Roman"/>
              <a:cs typeface="Times New Roman"/>
              <a:sym typeface="Times New Roman"/>
            </a:endParaRPr>
          </a:p>
        </p:txBody>
      </p:sp>
      <p:pic>
        <p:nvPicPr>
          <p:cNvPr id="208" name="Google Shape;208;p35"/>
          <p:cNvPicPr preferRelativeResize="0"/>
          <p:nvPr/>
        </p:nvPicPr>
        <p:blipFill rotWithShape="1">
          <a:blip r:embed="rId3">
            <a:alphaModFix/>
          </a:blip>
          <a:srcRect b="3428" l="0" r="0" t="0"/>
          <a:stretch/>
        </p:blipFill>
        <p:spPr>
          <a:xfrm>
            <a:off x="2151000" y="923550"/>
            <a:ext cx="6825350" cy="39364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16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Domestic New York Gangs</a:t>
            </a:r>
            <a:endParaRPr b="1">
              <a:latin typeface="Times New Roman"/>
              <a:ea typeface="Times New Roman"/>
              <a:cs typeface="Times New Roman"/>
              <a:sym typeface="Times New Roman"/>
            </a:endParaRPr>
          </a:p>
        </p:txBody>
      </p:sp>
      <p:sp>
        <p:nvSpPr>
          <p:cNvPr id="214" name="Google Shape;214;p36"/>
          <p:cNvSpPr txBox="1"/>
          <p:nvPr>
            <p:ph idx="1" type="body"/>
          </p:nvPr>
        </p:nvSpPr>
        <p:spPr>
          <a:xfrm>
            <a:off x="0" y="1034200"/>
            <a:ext cx="2189100" cy="3772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Jewish Defense League (JDL) has actively attacked New York with no specific target in mind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Armed Revolutionary Independence Movement (MIRA) has actively and specifically targeted Businesses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Rest of the gangs also have specific targets</a:t>
            </a:r>
            <a:endParaRPr sz="1300">
              <a:latin typeface="Times New Roman"/>
              <a:ea typeface="Times New Roman"/>
              <a:cs typeface="Times New Roman"/>
              <a:sym typeface="Times New Roman"/>
            </a:endParaRPr>
          </a:p>
        </p:txBody>
      </p:sp>
      <p:pic>
        <p:nvPicPr>
          <p:cNvPr id="215" name="Google Shape;215;p36"/>
          <p:cNvPicPr preferRelativeResize="0"/>
          <p:nvPr/>
        </p:nvPicPr>
        <p:blipFill rotWithShape="1">
          <a:blip r:embed="rId3">
            <a:alphaModFix/>
          </a:blip>
          <a:srcRect b="5294" l="0" r="0" t="0"/>
          <a:stretch/>
        </p:blipFill>
        <p:spPr>
          <a:xfrm>
            <a:off x="2239800" y="1081225"/>
            <a:ext cx="6904200" cy="36781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112075" y="11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Future Analysis</a:t>
            </a:r>
            <a:endParaRPr b="1">
              <a:latin typeface="Times New Roman"/>
              <a:ea typeface="Times New Roman"/>
              <a:cs typeface="Times New Roman"/>
              <a:sym typeface="Times New Roman"/>
            </a:endParaRPr>
          </a:p>
        </p:txBody>
      </p:sp>
      <p:sp>
        <p:nvSpPr>
          <p:cNvPr id="221" name="Google Shape;221;p37"/>
          <p:cNvSpPr txBox="1"/>
          <p:nvPr>
            <p:ph idx="1" type="body"/>
          </p:nvPr>
        </p:nvSpPr>
        <p:spPr>
          <a:xfrm>
            <a:off x="112200" y="657600"/>
            <a:ext cx="9031800" cy="4485900"/>
          </a:xfrm>
          <a:prstGeom prst="rect">
            <a:avLst/>
          </a:prstGeom>
        </p:spPr>
        <p:txBody>
          <a:bodyPr anchorCtr="0" anchor="ctr" bIns="91425" lIns="91425" spcFirstLastPara="1" rIns="91425" wrap="square" tIns="91425">
            <a:norm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Counter terrorism can be identified using predictive analytics, Where ML models can be used to identify patterns and predict future terrorist events based on datasets.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As the data volume increases with change of time, the ability to process and analyse information for decision making becomes crucial</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Integrating the data from various sources can provide a clear view of threat and can be used for analyzing the pattern of attacks.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To analyze the data and predict the upcoming terrorist attacks in future, involves using statistical techniques, ML models.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Further, we identify features from the data which indicate the potential threat of terrorist attacks based on the activities.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Based on the potential threats, the preventive measures are implemented to safeguard the innocent people from such attacks.</a:t>
            </a:r>
            <a:endParaRPr sz="16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123800" y="17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7" name="Google Shape;227;p38"/>
          <p:cNvSpPr txBox="1"/>
          <p:nvPr>
            <p:ph idx="1" type="body"/>
          </p:nvPr>
        </p:nvSpPr>
        <p:spPr>
          <a:xfrm>
            <a:off x="287225" y="880000"/>
            <a:ext cx="8520600" cy="41391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What are the emerging trends in Terrorist activities globally over a decade?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Bombing leads the most attack type perpetrated since 1970, Armed Assaults next. Both increased during the Arab Spring.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Unknown attack type increased to the third since pandemic, possibly due to lack of law enforcement.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How to assess the past risk levels of terrorist activities?</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designed our unique assessment model based on the distribution of the data and the casualty.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How can we support counter terrorism decision making regionally using Global Terrorism Database(GTD)?</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implemented an ad-hoc report generation system based on the processed and risk level labeled GTD, output the report and visualization of comparison of risk level between user input area and globe, top words that occurred in related news, and the most active terrorist group(s) related. </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Overview of Global Terrorism Database(GTD) </a:t>
            </a:r>
            <a:endParaRPr b="1" sz="2200">
              <a:latin typeface="Times New Roman"/>
              <a:ea typeface="Times New Roman"/>
              <a:cs typeface="Times New Roman"/>
              <a:sym typeface="Times New Roman"/>
            </a:endParaRPr>
          </a:p>
        </p:txBody>
      </p:sp>
      <p:sp>
        <p:nvSpPr>
          <p:cNvPr id="67" name="Google Shape;67;p15"/>
          <p:cNvSpPr txBox="1"/>
          <p:nvPr>
            <p:ph idx="1" type="body"/>
          </p:nvPr>
        </p:nvSpPr>
        <p:spPr>
          <a:xfrm>
            <a:off x="0" y="572700"/>
            <a:ext cx="9144000" cy="4570800"/>
          </a:xfrm>
          <a:prstGeom prst="rect">
            <a:avLst/>
          </a:prstGeom>
        </p:spPr>
        <p:txBody>
          <a:bodyPr anchorCtr="0" anchor="ctr" bIns="91425" lIns="91425" spcFirstLastPara="1" rIns="91425" wrap="square" tIns="91425">
            <a:normAutofit/>
          </a:bodyPr>
          <a:lstStyle/>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GTD is an open source database which consists of information related to terrorist attacks occurred across the world from 1970 to 2020 and consists of info about 200,000 Terrorist Attacks which has 88,000 bombings, 19,000 assassinations and 11,000 kidnappings since 1970.</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This database is useful for researchers,security analysts </a:t>
            </a:r>
            <a:r>
              <a:rPr lang="en" sz="1600">
                <a:latin typeface="Times New Roman"/>
                <a:ea typeface="Times New Roman"/>
                <a:cs typeface="Times New Roman"/>
                <a:sym typeface="Times New Roman"/>
              </a:rPr>
              <a:t>and policymakers to identify and access the threats caused due to terrorist attacks and recognize the pattern of attacks and mitigate them in future.</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GTD initially was organized in 2001 when researchers at University of Maryland obtained the large database which was collected from Pinkerton Global Intelligence Services (PGIS),was maintained by National Consortium for the Study of Terrorism and Responses to Terrorism (START).</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Overall, The GTD is accessible to public and useful in analyzing the patterns, tactics used by terrorists and change of terrorism over the years.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Business</a:t>
            </a:r>
            <a:r>
              <a:rPr b="1" lang="en">
                <a:latin typeface="Times New Roman"/>
                <a:ea typeface="Times New Roman"/>
                <a:cs typeface="Times New Roman"/>
                <a:sym typeface="Times New Roman"/>
              </a:rPr>
              <a:t> Question</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What are the emerging trends in Terrorist activities globally over a decade?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How to assess the </a:t>
            </a:r>
            <a:r>
              <a:rPr lang="en">
                <a:solidFill>
                  <a:schemeClr val="dk1"/>
                </a:solidFill>
                <a:latin typeface="Times New Roman"/>
                <a:ea typeface="Times New Roman"/>
                <a:cs typeface="Times New Roman"/>
                <a:sym typeface="Times New Roman"/>
              </a:rPr>
              <a:t>past risk levels of terrorist activities?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Identify the most prominent terrorist groups based on the damage they are causing at a global/regional level and the casualty rates.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How can we support counter terrorism decision making regionally using Global Terrorism Database(GTD)?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81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50">
                <a:latin typeface="Times New Roman"/>
                <a:ea typeface="Times New Roman"/>
                <a:cs typeface="Times New Roman"/>
                <a:sym typeface="Times New Roman"/>
              </a:rPr>
              <a:t>Data Description</a:t>
            </a:r>
            <a:endParaRPr b="1" sz="2550">
              <a:latin typeface="Times New Roman"/>
              <a:ea typeface="Times New Roman"/>
              <a:cs typeface="Times New Roman"/>
              <a:sym typeface="Times New Roman"/>
            </a:endParaRPr>
          </a:p>
        </p:txBody>
      </p:sp>
      <p:sp>
        <p:nvSpPr>
          <p:cNvPr id="79" name="Google Shape;79;p17"/>
          <p:cNvSpPr txBox="1"/>
          <p:nvPr>
            <p:ph idx="1" type="body"/>
          </p:nvPr>
        </p:nvSpPr>
        <p:spPr>
          <a:xfrm>
            <a:off x="311700" y="2479400"/>
            <a:ext cx="8520600" cy="249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latin typeface="Times New Roman"/>
                <a:ea typeface="Times New Roman"/>
                <a:cs typeface="Times New Roman"/>
                <a:sym typeface="Times New Roman"/>
              </a:rPr>
              <a:t>There are 135 </a:t>
            </a:r>
            <a:r>
              <a:rPr lang="en" sz="1300">
                <a:latin typeface="Times New Roman"/>
                <a:ea typeface="Times New Roman"/>
                <a:cs typeface="Times New Roman"/>
                <a:sym typeface="Times New Roman"/>
              </a:rPr>
              <a:t>columns and 209,706 rows in our dataset, out of which we picked these to determine the risk factor:</a:t>
            </a:r>
            <a:endParaRPr sz="1300">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sz="1300">
                <a:latin typeface="Times New Roman"/>
                <a:ea typeface="Times New Roman"/>
                <a:cs typeface="Times New Roman"/>
                <a:sym typeface="Times New Roman"/>
              </a:rPr>
              <a:t>crit1, crit2, crit3 </a:t>
            </a:r>
            <a:r>
              <a:rPr b="1" i="1" lang="en" sz="1300">
                <a:latin typeface="Times New Roman"/>
                <a:ea typeface="Times New Roman"/>
                <a:cs typeface="Times New Roman"/>
                <a:sym typeface="Times New Roman"/>
              </a:rPr>
              <a:t>(binary)</a:t>
            </a:r>
            <a:r>
              <a:rPr lang="en" sz="1300">
                <a:latin typeface="Times New Roman"/>
                <a:ea typeface="Times New Roman"/>
                <a:cs typeface="Times New Roman"/>
                <a:sym typeface="Times New Roman"/>
              </a:rPr>
              <a:t>: indicates whether certain criteria are met for the attack to be considered a terrorist one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success </a:t>
            </a:r>
            <a:r>
              <a:rPr b="1" i="1" lang="en" sz="1300">
                <a:latin typeface="Times New Roman"/>
                <a:ea typeface="Times New Roman"/>
                <a:cs typeface="Times New Roman"/>
                <a:sym typeface="Times New Roman"/>
              </a:rPr>
              <a:t>(binary)</a:t>
            </a:r>
            <a:r>
              <a:rPr lang="en" sz="1300">
                <a:latin typeface="Times New Roman"/>
                <a:ea typeface="Times New Roman"/>
                <a:cs typeface="Times New Roman"/>
                <a:sym typeface="Times New Roman"/>
              </a:rPr>
              <a:t>: indicates whether the attack was a success or not</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suicide </a:t>
            </a:r>
            <a:r>
              <a:rPr b="1" i="1" lang="en" sz="1300">
                <a:latin typeface="Times New Roman"/>
                <a:ea typeface="Times New Roman"/>
                <a:cs typeface="Times New Roman"/>
                <a:sym typeface="Times New Roman"/>
              </a:rPr>
              <a:t>(binary)</a:t>
            </a: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indicates whether it was a suicide/non-suicidal attack</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attacktype1_txt </a:t>
            </a:r>
            <a:r>
              <a:rPr b="1" i="1" lang="en" sz="1300">
                <a:latin typeface="Times New Roman"/>
                <a:ea typeface="Times New Roman"/>
                <a:cs typeface="Times New Roman"/>
                <a:sym typeface="Times New Roman"/>
              </a:rPr>
              <a:t>(categorical)</a:t>
            </a:r>
            <a:r>
              <a:rPr lang="en" sz="1300">
                <a:latin typeface="Times New Roman"/>
                <a:ea typeface="Times New Roman"/>
                <a:cs typeface="Times New Roman"/>
                <a:sym typeface="Times New Roman"/>
              </a:rPr>
              <a:t>: describes what type of attack occurred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weaptype1_txt </a:t>
            </a:r>
            <a:r>
              <a:rPr b="1" i="1" lang="en" sz="1300">
                <a:latin typeface="Times New Roman"/>
                <a:ea typeface="Times New Roman"/>
                <a:cs typeface="Times New Roman"/>
                <a:sym typeface="Times New Roman"/>
              </a:rPr>
              <a:t>(categorical)</a:t>
            </a:r>
            <a:r>
              <a:rPr lang="en" sz="1300">
                <a:latin typeface="Times New Roman"/>
                <a:ea typeface="Times New Roman"/>
                <a:cs typeface="Times New Roman"/>
                <a:sym typeface="Times New Roman"/>
              </a:rPr>
              <a:t>: describes the primary weapon used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individual </a:t>
            </a:r>
            <a:r>
              <a:rPr b="1" i="1" lang="en" sz="1300">
                <a:latin typeface="Times New Roman"/>
                <a:ea typeface="Times New Roman"/>
                <a:cs typeface="Times New Roman"/>
                <a:sym typeface="Times New Roman"/>
              </a:rPr>
              <a:t>(binary)</a:t>
            </a: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indicates whether it was carried out by an individual or group</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nkill </a:t>
            </a:r>
            <a:r>
              <a:rPr b="1" i="1" lang="en" sz="1300">
                <a:latin typeface="Times New Roman"/>
                <a:ea typeface="Times New Roman"/>
                <a:cs typeface="Times New Roman"/>
                <a:sym typeface="Times New Roman"/>
              </a:rPr>
              <a:t>(numerical)</a:t>
            </a:r>
            <a:r>
              <a:rPr lang="en" sz="1300">
                <a:latin typeface="Times New Roman"/>
                <a:ea typeface="Times New Roman"/>
                <a:cs typeface="Times New Roman"/>
                <a:sym typeface="Times New Roman"/>
              </a:rPr>
              <a:t>: number of people who died, including the perpetrators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nwound </a:t>
            </a:r>
            <a:r>
              <a:rPr b="1" i="1" lang="en" sz="1300">
                <a:latin typeface="Times New Roman"/>
                <a:ea typeface="Times New Roman"/>
                <a:cs typeface="Times New Roman"/>
                <a:sym typeface="Times New Roman"/>
              </a:rPr>
              <a:t>(numerical)</a:t>
            </a:r>
            <a:r>
              <a:rPr lang="en" sz="1300">
                <a:latin typeface="Times New Roman"/>
                <a:ea typeface="Times New Roman"/>
                <a:cs typeface="Times New Roman"/>
                <a:sym typeface="Times New Roman"/>
              </a:rPr>
              <a:t>: number of people who were critically/severely wounded, including the perpetrators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ishostkid </a:t>
            </a:r>
            <a:r>
              <a:rPr b="1" i="1" lang="en" sz="1300">
                <a:latin typeface="Times New Roman"/>
                <a:ea typeface="Times New Roman"/>
                <a:cs typeface="Times New Roman"/>
                <a:sym typeface="Times New Roman"/>
              </a:rPr>
              <a:t>(binary)</a:t>
            </a:r>
            <a:r>
              <a:rPr lang="en" sz="1300">
                <a:latin typeface="Times New Roman"/>
                <a:ea typeface="Times New Roman"/>
                <a:cs typeface="Times New Roman"/>
                <a:sym typeface="Times New Roman"/>
              </a:rPr>
              <a:t>: indicates whether it was a hostage taking/kidnapping situation</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ndays</a:t>
            </a:r>
            <a:r>
              <a:rPr lang="en" sz="1300">
                <a:latin typeface="Times New Roman"/>
                <a:ea typeface="Times New Roman"/>
                <a:cs typeface="Times New Roman"/>
                <a:sym typeface="Times New Roman"/>
              </a:rPr>
              <a:t> </a:t>
            </a:r>
            <a:r>
              <a:rPr b="1" i="1" lang="en" sz="1300">
                <a:latin typeface="Times New Roman"/>
                <a:ea typeface="Times New Roman"/>
                <a:cs typeface="Times New Roman"/>
                <a:sym typeface="Times New Roman"/>
              </a:rPr>
              <a:t>(numerical)</a:t>
            </a:r>
            <a:r>
              <a:rPr lang="en" sz="1300">
                <a:latin typeface="Times New Roman"/>
                <a:ea typeface="Times New Roman"/>
                <a:cs typeface="Times New Roman"/>
                <a:sym typeface="Times New Roman"/>
              </a:rPr>
              <a:t>: in case of a hostage situation, this indicates the number of days individual(s) were held hostage</a:t>
            </a:r>
            <a:endParaRPr sz="1300">
              <a:latin typeface="Times New Roman"/>
              <a:ea typeface="Times New Roman"/>
              <a:cs typeface="Times New Roman"/>
              <a:sym typeface="Times New Roman"/>
            </a:endParaRPr>
          </a:p>
        </p:txBody>
      </p:sp>
      <p:pic>
        <p:nvPicPr>
          <p:cNvPr id="80" name="Google Shape;80;p17"/>
          <p:cNvPicPr preferRelativeResize="0"/>
          <p:nvPr/>
        </p:nvPicPr>
        <p:blipFill rotWithShape="1">
          <a:blip r:embed="rId3">
            <a:alphaModFix/>
          </a:blip>
          <a:srcRect b="23078" l="24606" r="27688" t="60578"/>
          <a:stretch/>
        </p:blipFill>
        <p:spPr>
          <a:xfrm>
            <a:off x="614550" y="885450"/>
            <a:ext cx="7914902" cy="1362201"/>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33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latin typeface="Times New Roman"/>
                <a:ea typeface="Times New Roman"/>
                <a:cs typeface="Times New Roman"/>
                <a:sym typeface="Times New Roman"/>
              </a:rPr>
              <a:t>EDA: Overview</a:t>
            </a:r>
            <a:endParaRPr>
              <a:latin typeface="Times New Roman"/>
              <a:ea typeface="Times New Roman"/>
              <a:cs typeface="Times New Roman"/>
              <a:sym typeface="Times New Roman"/>
            </a:endParaRPr>
          </a:p>
        </p:txBody>
      </p:sp>
      <p:sp>
        <p:nvSpPr>
          <p:cNvPr id="86" name="Google Shape;86;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Iraq, Afghanistan, Pakistan, India and Colombia are top five most targeted country.</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South &amp; Middle-East Asia and South America are most targeted region</a:t>
            </a:r>
            <a:endParaRPr sz="13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089025" y="1709075"/>
            <a:ext cx="7917475" cy="3310675"/>
          </a:xfrm>
          <a:prstGeom prst="rect">
            <a:avLst/>
          </a:prstGeom>
          <a:noFill/>
          <a:ln>
            <a:noFill/>
          </a:ln>
        </p:spPr>
      </p:pic>
      <p:pic>
        <p:nvPicPr>
          <p:cNvPr id="88" name="Google Shape;88;p18"/>
          <p:cNvPicPr preferRelativeResize="0"/>
          <p:nvPr/>
        </p:nvPicPr>
        <p:blipFill>
          <a:blip r:embed="rId4">
            <a:alphaModFix/>
          </a:blip>
          <a:stretch>
            <a:fillRect/>
          </a:stretch>
        </p:blipFill>
        <p:spPr>
          <a:xfrm>
            <a:off x="136200" y="3649350"/>
            <a:ext cx="1884300" cy="1370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2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latin typeface="Times New Roman"/>
                <a:ea typeface="Times New Roman"/>
                <a:cs typeface="Times New Roman"/>
                <a:sym typeface="Times New Roman"/>
              </a:rPr>
              <a:t>EDA: Overview</a:t>
            </a:r>
            <a:endParaRPr>
              <a:latin typeface="Times New Roman"/>
              <a:ea typeface="Times New Roman"/>
              <a:cs typeface="Times New Roman"/>
              <a:sym typeface="Times New Roman"/>
            </a:endParaRPr>
          </a:p>
        </p:txBody>
      </p:sp>
      <p:sp>
        <p:nvSpPr>
          <p:cNvPr id="94" name="Google Shape;94;p19"/>
          <p:cNvSpPr txBox="1"/>
          <p:nvPr>
            <p:ph idx="1" type="body"/>
          </p:nvPr>
        </p:nvSpPr>
        <p:spPr>
          <a:xfrm>
            <a:off x="209100" y="736950"/>
            <a:ext cx="8623200" cy="36696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highlight>
                  <a:srgbClr val="FFFFFF"/>
                </a:highlight>
                <a:latin typeface="Times New Roman"/>
                <a:ea typeface="Times New Roman"/>
                <a:cs typeface="Times New Roman"/>
                <a:sym typeface="Times New Roman"/>
              </a:rPr>
              <a:t>Impact of the Arab Spring on Terrorism, Began with rallies, riots, and rebellions across the Middle East in late 2010.</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highlight>
                  <a:srgbClr val="FFFFFF"/>
                </a:highlight>
                <a:latin typeface="Times New Roman"/>
                <a:ea typeface="Times New Roman"/>
                <a:cs typeface="Times New Roman"/>
                <a:sym typeface="Times New Roman"/>
              </a:rPr>
              <a:t>Map shows terrorist activity intensity by color. High frequency of attacks with Iraq being the most affected.</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highlight>
                  <a:srgbClr val="FFFFFF"/>
                </a:highlight>
                <a:latin typeface="Times New Roman"/>
                <a:ea typeface="Times New Roman"/>
                <a:cs typeface="Times New Roman"/>
                <a:sym typeface="Times New Roman"/>
              </a:rPr>
              <a:t>Countries with violent conflicts and politically unstable during the Arab Spring, like Yemen, experienced a significant increase in terrorism.</a:t>
            </a:r>
            <a:endParaRPr sz="1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95" name="Google Shape;95;p19"/>
          <p:cNvPicPr preferRelativeResize="0"/>
          <p:nvPr/>
        </p:nvPicPr>
        <p:blipFill rotWithShape="1">
          <a:blip r:embed="rId3">
            <a:alphaModFix/>
          </a:blip>
          <a:srcRect b="0" l="0" r="0" t="4534"/>
          <a:stretch/>
        </p:blipFill>
        <p:spPr>
          <a:xfrm>
            <a:off x="662775" y="1684925"/>
            <a:ext cx="8169525" cy="3458575"/>
          </a:xfrm>
          <a:prstGeom prst="rect">
            <a:avLst/>
          </a:prstGeom>
          <a:noFill/>
          <a:ln>
            <a:noFill/>
          </a:ln>
        </p:spPr>
      </p:pic>
      <p:pic>
        <p:nvPicPr>
          <p:cNvPr id="96" name="Google Shape;96;p19"/>
          <p:cNvPicPr preferRelativeResize="0"/>
          <p:nvPr/>
        </p:nvPicPr>
        <p:blipFill>
          <a:blip r:embed="rId4">
            <a:alphaModFix/>
          </a:blip>
          <a:stretch>
            <a:fillRect/>
          </a:stretch>
        </p:blipFill>
        <p:spPr>
          <a:xfrm>
            <a:off x="96650" y="3578525"/>
            <a:ext cx="1432400" cy="1469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latin typeface="Times New Roman"/>
                <a:ea typeface="Times New Roman"/>
                <a:cs typeface="Times New Roman"/>
                <a:sym typeface="Times New Roman"/>
              </a:rPr>
              <a:t>EDA: Target Type</a:t>
            </a:r>
            <a:endParaRPr>
              <a:latin typeface="Times New Roman"/>
              <a:ea typeface="Times New Roman"/>
              <a:cs typeface="Times New Roman"/>
              <a:sym typeface="Times New Roman"/>
            </a:endParaRPr>
          </a:p>
        </p:txBody>
      </p:sp>
      <p:sp>
        <p:nvSpPr>
          <p:cNvPr id="102" name="Google Shape;102;p20"/>
          <p:cNvSpPr txBox="1"/>
          <p:nvPr>
            <p:ph idx="1" type="body"/>
          </p:nvPr>
        </p:nvSpPr>
        <p:spPr>
          <a:xfrm>
            <a:off x="311700" y="715225"/>
            <a:ext cx="8520600" cy="34164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global distribution of terrorist attacks targets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Top Five: private citizens and property, military, police, government, and business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distribution of terrorist attacks targets in top targeted countries: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E.g: Iraq - Private citizens &amp; Property, Somalia - Military, US - Business</a:t>
            </a:r>
            <a:endParaRPr sz="13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 y="1810075"/>
            <a:ext cx="4320375" cy="33334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320375" y="1810075"/>
            <a:ext cx="4823624" cy="3333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2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latin typeface="Times New Roman"/>
                <a:ea typeface="Times New Roman"/>
                <a:cs typeface="Times New Roman"/>
                <a:sym typeface="Times New Roman"/>
              </a:rPr>
              <a:t>EDA: Attack Type</a:t>
            </a:r>
            <a:endParaRPr>
              <a:latin typeface="Times New Roman"/>
              <a:ea typeface="Times New Roman"/>
              <a:cs typeface="Times New Roman"/>
              <a:sym typeface="Times New Roman"/>
            </a:endParaRPr>
          </a:p>
        </p:txBody>
      </p:sp>
      <p:sp>
        <p:nvSpPr>
          <p:cNvPr id="110" name="Google Shape;110;p21"/>
          <p:cNvSpPr txBox="1"/>
          <p:nvPr>
            <p:ph idx="1" type="body"/>
          </p:nvPr>
        </p:nvSpPr>
        <p:spPr>
          <a:xfrm>
            <a:off x="311700" y="715225"/>
            <a:ext cx="8520600" cy="3551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Top five methods terrorism attack: Bombing, Armed Assault, Assassination, Kidnaping, Infrastructure attack.</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Mostly aim to cause massive fatality</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Bombing and Armed Assault increased since Arab Spring (dictators overthrown).</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Dropped after 2014 when regional politics trended to stable. </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0" y="1824338"/>
            <a:ext cx="9144000" cy="3319174"/>
          </a:xfrm>
          <a:prstGeom prst="rect">
            <a:avLst/>
          </a:prstGeom>
          <a:noFill/>
          <a:ln>
            <a:noFill/>
          </a:ln>
        </p:spPr>
      </p:pic>
      <p:pic>
        <p:nvPicPr>
          <p:cNvPr id="112" name="Google Shape;112;p21"/>
          <p:cNvPicPr preferRelativeResize="0"/>
          <p:nvPr/>
        </p:nvPicPr>
        <p:blipFill>
          <a:blip r:embed="rId4">
            <a:alphaModFix/>
          </a:blip>
          <a:stretch>
            <a:fillRect/>
          </a:stretch>
        </p:blipFill>
        <p:spPr>
          <a:xfrm>
            <a:off x="8984700" y="152400"/>
            <a:ext cx="6900" cy="13800"/>
          </a:xfrm>
          <a:prstGeom prst="rect">
            <a:avLst/>
          </a:prstGeom>
          <a:noFill/>
          <a:ln>
            <a:noFill/>
          </a:ln>
        </p:spPr>
      </p:pic>
      <p:pic>
        <p:nvPicPr>
          <p:cNvPr id="113" name="Google Shape;113;p21"/>
          <p:cNvPicPr preferRelativeResize="0"/>
          <p:nvPr/>
        </p:nvPicPr>
        <p:blipFill>
          <a:blip r:embed="rId4">
            <a:alphaModFix/>
          </a:blip>
          <a:stretch>
            <a:fillRect/>
          </a:stretch>
        </p:blipFill>
        <p:spPr>
          <a:xfrm>
            <a:off x="7097950" y="2508076"/>
            <a:ext cx="331150" cy="662300"/>
          </a:xfrm>
          <a:prstGeom prst="rect">
            <a:avLst/>
          </a:prstGeom>
          <a:noFill/>
          <a:ln>
            <a:noFill/>
          </a:ln>
        </p:spPr>
      </p:pic>
      <p:pic>
        <p:nvPicPr>
          <p:cNvPr id="114" name="Google Shape;114;p21"/>
          <p:cNvPicPr preferRelativeResize="0"/>
          <p:nvPr/>
        </p:nvPicPr>
        <p:blipFill>
          <a:blip r:embed="rId5">
            <a:alphaModFix/>
          </a:blip>
          <a:stretch>
            <a:fillRect/>
          </a:stretch>
        </p:blipFill>
        <p:spPr>
          <a:xfrm>
            <a:off x="6274624" y="1990725"/>
            <a:ext cx="1827100" cy="58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