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87" r:id="rId2"/>
    <p:sldId id="257" r:id="rId3"/>
    <p:sldId id="293" r:id="rId4"/>
    <p:sldId id="286" r:id="rId5"/>
    <p:sldId id="333" r:id="rId6"/>
    <p:sldId id="284" r:id="rId7"/>
    <p:sldId id="285" r:id="rId8"/>
    <p:sldId id="334" r:id="rId9"/>
    <p:sldId id="335" r:id="rId10"/>
    <p:sldId id="336" r:id="rId11"/>
    <p:sldId id="337" r:id="rId12"/>
    <p:sldId id="338" r:id="rId13"/>
    <p:sldId id="339" r:id="rId14"/>
    <p:sldId id="340" r:id="rId15"/>
    <p:sldId id="341" r:id="rId16"/>
    <p:sldId id="34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alentina Larrañaga" initials="VL" lastIdx="4" clrIdx="0">
    <p:extLst>
      <p:ext uri="{19B8F6BF-5375-455C-9EA6-DF929625EA0E}">
        <p15:presenceInfo xmlns:p15="http://schemas.microsoft.com/office/powerpoint/2012/main" userId="Valentina Larrañag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34" autoAdjust="0"/>
    <p:restoredTop sz="94660"/>
  </p:normalViewPr>
  <p:slideViewPr>
    <p:cSldViewPr snapToGrid="0">
      <p:cViewPr>
        <p:scale>
          <a:sx n="90" d="100"/>
          <a:sy n="90" d="100"/>
        </p:scale>
        <p:origin x="1326" y="5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FE02D2-7644-4555-98FC-62F6EC12BD8A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30101B-9117-40D3-A1ED-486F4D5DB0C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722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9F49A96-794F-4E8B-8A89-B88983886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AAEE1415-C559-44E4-9410-A29B710484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7D011A1-8883-408F-93DC-D7C76BEC8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B434A-239D-4AED-989D-80A3F89D00F5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D715914-5106-46D4-A97F-71CBD7850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DEF1598-1B1B-4666-A649-C68515645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25534-BB4B-42BC-A4DC-42648D41320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042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12DDBB9-20B4-4AEE-B5E3-E981814C2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8940441A-5011-4C0C-855A-C6C666485B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23F73A8-0942-476C-8949-D26A3773C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B434A-239D-4AED-989D-80A3F89D00F5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2B62F03-210C-4FF0-ACFC-877E540F9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F260D32-7EE9-4691-AC26-D45689CED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25534-BB4B-42BC-A4DC-42648D41320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252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F4385129-48C4-41C5-B3D4-D72611B676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DC60EB3D-9FCF-4AD2-BC3F-88DFA7DA9F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3731746-65D1-4686-851F-B49DE0F55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B434A-239D-4AED-989D-80A3F89D00F5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728E6A3-75A0-4A3D-8CDF-B2996B04C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47433CA-136A-4EFB-80E0-D33611F6C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25534-BB4B-42BC-A4DC-42648D41320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50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6CD4AA2-DA7E-42B2-9D41-1252267B5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4C6B962-190A-4C22-B941-422C21AB0D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6361E36-A200-4478-A035-A23D4465A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B434A-239D-4AED-989D-80A3F89D00F5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27BA3CC-9896-448F-8246-6CA8E4B99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0236B8F-87BF-4A77-AC62-4E2106F69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25534-BB4B-42BC-A4DC-42648D41320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116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235BA12-FC35-43C4-818A-12898AFE1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B95DE8A4-683C-4F71-BEA3-F35AAC1203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AF3450D-71DE-400F-9020-5D9C367CF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B434A-239D-4AED-989D-80A3F89D00F5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BE919CA-5687-486B-9527-C34BDE538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39097F4-CB67-4E6A-8345-A9EBE8479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25534-BB4B-42BC-A4DC-42648D41320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014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8ABE90D-5AED-4F0A-848D-C654403F5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B4F7160-99E9-499A-8FF4-096C9284AD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CF2D18F2-379E-48B7-B615-6E002008DC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8EB8E61A-63AD-4A5E-8DD1-2CAD6B679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B434A-239D-4AED-989D-80A3F89D00F5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317B63D3-E48C-4A2D-B4F9-497CC4AA3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F48EC056-D1A7-4745-9E4B-BA78B8DB9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25534-BB4B-42BC-A4DC-42648D41320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090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C7E04BD-0ABA-4BF5-8897-5B6387E4A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052F6D88-105F-41F5-8FD6-59C6F4A31C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6B270571-991A-4435-8DA5-FD4D87361D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03177CC2-941C-4A01-9E5E-6E3AD1EDD2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168E1734-C5FB-4E19-A56C-787E8A13F7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D628E034-A4F0-4016-AAA4-F49AF0AA6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B434A-239D-4AED-989D-80A3F89D00F5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B13AFB03-4AB5-46B8-AA5E-E58A5EFE2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49460243-FF32-49CE-B53D-16C9572EF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25534-BB4B-42BC-A4DC-42648D41320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050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370D691-0515-4C89-910F-3FECD9CE1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65DFC39C-5D0C-4B8A-8706-ACA0E2C48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B434A-239D-4AED-989D-80A3F89D00F5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9F33C51E-AA83-456F-8480-D2C24909D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3C23893E-906B-4530-BF48-2928712C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25534-BB4B-42BC-A4DC-42648D41320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966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9FC746D0-B6CF-49A8-A575-B9E1B7A1E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B434A-239D-4AED-989D-80A3F89D00F5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0404CEFE-E821-4FDD-B90A-07ACC8642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7901D005-DA83-42C6-9CB0-52EF9BFBF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25534-BB4B-42BC-A4DC-42648D41320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007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FDBF3AE-F375-49CF-8F93-0FAA818C7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C40F315-BCEF-45C4-9FBE-ECAC06FB48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F50C17CD-1E55-4D51-AD3E-A0D295B5E8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383AC9E6-A404-4C30-9859-FC2776C17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B434A-239D-4AED-989D-80A3F89D00F5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1B5C0A6F-ACC1-422F-BA2B-32371734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BBC4367D-6A9C-4B2C-80BE-491C72845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25534-BB4B-42BC-A4DC-42648D41320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513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7EBFBF3-141E-4720-9D76-C3B3E6133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F241DE3C-9756-41B0-BEEB-A02337EFD5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40FDE559-C6E9-429F-8402-AB23F8DE93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CE9223BD-F9BE-40B5-8CCA-FB0A8A46A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B434A-239D-4AED-989D-80A3F89D00F5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1D79FB8D-4AA0-44EB-BDE1-BC8477FE7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47EACADB-2B47-4877-8E92-CDF918E6E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25534-BB4B-42BC-A4DC-42648D41320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749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3B7805CA-9866-488B-8318-4AD60BA16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293E470A-9FED-4024-8CE7-42A2785FFD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DB3FAC8-8225-408C-B853-95393EDB00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BB434A-239D-4AED-989D-80A3F89D00F5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29F08C5-0D23-439A-8120-99355C158A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C9C5F97-1D8B-48B2-9FA5-ADC75172A1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B25534-BB4B-42BC-A4DC-42648D41320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162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microsoft.com/office/2007/relationships/hdphoto" Target="../media/hdphoto3.wdp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microsoft.com/office/2007/relationships/hdphoto" Target="../media/hdphoto3.wdp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microsoft.com/office/2007/relationships/hdphoto" Target="../media/hdphoto3.wdp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s.r4ds.hadley.nz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rstudio.cloud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hyperlink" Target="https://rmarkdown.rstudio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50FF52E-04FF-4903-A2F8-8DA8F3B9B9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Ciencia</a:t>
            </a:r>
            <a:r>
              <a:rPr lang="en-US" dirty="0"/>
              <a:t> de </a:t>
            </a:r>
            <a:r>
              <a:rPr lang="en-US" dirty="0" err="1"/>
              <a:t>datos</a:t>
            </a:r>
            <a:r>
              <a:rPr lang="en-US" dirty="0"/>
              <a:t> para </a:t>
            </a:r>
            <a:r>
              <a:rPr lang="en-US" dirty="0" err="1"/>
              <a:t>Políticas</a:t>
            </a:r>
            <a:r>
              <a:rPr lang="en-US" dirty="0"/>
              <a:t> </a:t>
            </a:r>
            <a:r>
              <a:rPr lang="en-US" dirty="0" err="1"/>
              <a:t>Públicas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C588D33C-5940-4BB5-A566-5F7ACF9095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61262"/>
            <a:ext cx="9144000" cy="907209"/>
          </a:xfrm>
        </p:spPr>
        <p:txBody>
          <a:bodyPr/>
          <a:lstStyle/>
          <a:p>
            <a:r>
              <a:rPr lang="x-none" dirty="0"/>
              <a:t>Universidad Diego Portales</a:t>
            </a:r>
          </a:p>
          <a:p>
            <a:r>
              <a:rPr lang="x-none" dirty="0"/>
              <a:t>Pablo Javier Aguirre </a:t>
            </a:r>
            <a:r>
              <a:rPr lang="x-none" dirty="0" err="1"/>
              <a:t>Hörmann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4537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o 6"/>
          <p:cNvGrpSpPr/>
          <p:nvPr/>
        </p:nvGrpSpPr>
        <p:grpSpPr>
          <a:xfrm>
            <a:off x="733025" y="516491"/>
            <a:ext cx="10239775" cy="5841779"/>
            <a:chOff x="1721854" y="1409626"/>
            <a:chExt cx="8673024" cy="4691297"/>
          </a:xfrm>
        </p:grpSpPr>
        <p:pic>
          <p:nvPicPr>
            <p:cNvPr id="4" name="Imagen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21854" y="1409626"/>
              <a:ext cx="8673024" cy="4691297"/>
            </a:xfrm>
            <a:prstGeom prst="rect">
              <a:avLst/>
            </a:prstGeom>
          </p:spPr>
        </p:pic>
        <p:sp>
          <p:nvSpPr>
            <p:cNvPr id="5" name="Rectángulo 4"/>
            <p:cNvSpPr/>
            <p:nvPr/>
          </p:nvSpPr>
          <p:spPr>
            <a:xfrm>
              <a:off x="1730480" y="1958640"/>
              <a:ext cx="693743" cy="172529"/>
            </a:xfrm>
            <a:prstGeom prst="rect">
              <a:avLst/>
            </a:prstGeom>
            <a:noFill/>
            <a:ln w="38100">
              <a:solidFill>
                <a:srgbClr val="C67373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pic>
          <p:nvPicPr>
            <p:cNvPr id="6" name="Imagen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13726" y="2852448"/>
              <a:ext cx="2459135" cy="204467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18210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209" y="516490"/>
            <a:ext cx="10239715" cy="5841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7020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743208" y="516490"/>
            <a:ext cx="10239715" cy="5841780"/>
            <a:chOff x="212031" y="1377729"/>
            <a:chExt cx="8681388" cy="4691297"/>
          </a:xfrm>
        </p:grpSpPr>
        <p:pic>
          <p:nvPicPr>
            <p:cNvPr id="5" name="Imagen 4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-25000"/>
                      </a14:imgEffect>
                      <a14:imgEffect>
                        <a14:brightnessContrast bright="-20000" contrast="-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12031" y="1377729"/>
              <a:ext cx="8681388" cy="4691297"/>
            </a:xfrm>
            <a:prstGeom prst="rect">
              <a:avLst/>
            </a:prstGeom>
          </p:spPr>
        </p:pic>
        <p:cxnSp>
          <p:nvCxnSpPr>
            <p:cNvPr id="6" name="Conector recto 5"/>
            <p:cNvCxnSpPr/>
            <p:nvPr/>
          </p:nvCxnSpPr>
          <p:spPr>
            <a:xfrm flipH="1">
              <a:off x="242493" y="1610642"/>
              <a:ext cx="276972" cy="113501"/>
            </a:xfrm>
            <a:prstGeom prst="line">
              <a:avLst/>
            </a:prstGeom>
            <a:ln w="6350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recto 6"/>
            <p:cNvCxnSpPr/>
            <p:nvPr/>
          </p:nvCxnSpPr>
          <p:spPr>
            <a:xfrm flipH="1" flipV="1">
              <a:off x="242493" y="4271750"/>
              <a:ext cx="276972" cy="1145638"/>
            </a:xfrm>
            <a:prstGeom prst="line">
              <a:avLst/>
            </a:prstGeom>
            <a:ln w="6350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8" name="Imagen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19465" y="1610642"/>
              <a:ext cx="5772559" cy="380674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342301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743207" y="516490"/>
            <a:ext cx="10239715" cy="5841780"/>
            <a:chOff x="212031" y="1377729"/>
            <a:chExt cx="8681388" cy="4691297"/>
          </a:xfrm>
        </p:grpSpPr>
        <p:pic>
          <p:nvPicPr>
            <p:cNvPr id="5" name="Imagen 4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-25000"/>
                      </a14:imgEffect>
                      <a14:imgEffect>
                        <a14:brightnessContrast bright="-20000" contrast="-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12031" y="1377729"/>
              <a:ext cx="8681388" cy="4691297"/>
            </a:xfrm>
            <a:prstGeom prst="rect">
              <a:avLst/>
            </a:prstGeom>
          </p:spPr>
        </p:pic>
        <p:pic>
          <p:nvPicPr>
            <p:cNvPr id="6" name="Imagen 5"/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-50000"/>
                      </a14:imgEffect>
                      <a14:imgEffect>
                        <a14:brightnessContrast bright="-2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19465" y="1610642"/>
              <a:ext cx="5772559" cy="3806746"/>
            </a:xfrm>
            <a:prstGeom prst="rect">
              <a:avLst/>
            </a:prstGeom>
          </p:spPr>
        </p:pic>
        <p:cxnSp>
          <p:nvCxnSpPr>
            <p:cNvPr id="7" name="Conector recto 6"/>
            <p:cNvCxnSpPr/>
            <p:nvPr/>
          </p:nvCxnSpPr>
          <p:spPr>
            <a:xfrm flipH="1">
              <a:off x="242493" y="1610642"/>
              <a:ext cx="276972" cy="113501"/>
            </a:xfrm>
            <a:prstGeom prst="line">
              <a:avLst/>
            </a:prstGeom>
            <a:ln w="6350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ctor recto 7"/>
            <p:cNvCxnSpPr/>
            <p:nvPr/>
          </p:nvCxnSpPr>
          <p:spPr>
            <a:xfrm flipH="1" flipV="1">
              <a:off x="242493" y="4271750"/>
              <a:ext cx="276972" cy="1145638"/>
            </a:xfrm>
            <a:prstGeom prst="line">
              <a:avLst/>
            </a:prstGeom>
            <a:ln w="6350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9" name="Imagen 8"/>
            <p:cNvPicPr>
              <a:picLocks noChangeAspect="1"/>
            </p:cNvPicPr>
            <p:nvPr/>
          </p:nvPicPr>
          <p:blipFill rotWithShape="1">
            <a:blip r:embed="rId6"/>
            <a:srcRect t="8421" r="144" b="76206"/>
            <a:stretch/>
          </p:blipFill>
          <p:spPr>
            <a:xfrm>
              <a:off x="519465" y="1931213"/>
              <a:ext cx="5764292" cy="585216"/>
            </a:xfrm>
            <a:prstGeom prst="rect">
              <a:avLst/>
            </a:prstGeom>
          </p:spPr>
        </p:pic>
        <p:sp>
          <p:nvSpPr>
            <p:cNvPr id="10" name="Rectángulo 9"/>
            <p:cNvSpPr/>
            <p:nvPr/>
          </p:nvSpPr>
          <p:spPr>
            <a:xfrm>
              <a:off x="4944995" y="1885291"/>
              <a:ext cx="133402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ES_tradnl" b="1" dirty="0" smtClean="0">
                  <a:solidFill>
                    <a:srgbClr val="C67373"/>
                  </a:solidFill>
                  <a:latin typeface="Open Sans" charset="0"/>
                  <a:ea typeface="Open Sans" charset="0"/>
                  <a:cs typeface="Open Sans" charset="0"/>
                </a:rPr>
                <a:t>Metadatos</a:t>
              </a:r>
              <a:endParaRPr lang="es-ES_tradnl" b="1" dirty="0">
                <a:solidFill>
                  <a:srgbClr val="C67373"/>
                </a:solidFill>
                <a:latin typeface="Open Sans" charset="0"/>
                <a:ea typeface="Open Sans" charset="0"/>
                <a:cs typeface="Open San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798587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o 10"/>
          <p:cNvGrpSpPr/>
          <p:nvPr/>
        </p:nvGrpSpPr>
        <p:grpSpPr>
          <a:xfrm>
            <a:off x="743206" y="516490"/>
            <a:ext cx="10239715" cy="5841780"/>
            <a:chOff x="212031" y="1377729"/>
            <a:chExt cx="8681388" cy="4691297"/>
          </a:xfrm>
        </p:grpSpPr>
        <p:pic>
          <p:nvPicPr>
            <p:cNvPr id="12" name="Imagen 11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-25000"/>
                      </a14:imgEffect>
                      <a14:imgEffect>
                        <a14:brightnessContrast bright="-20000" contrast="-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12031" y="1377729"/>
              <a:ext cx="8681388" cy="4691297"/>
            </a:xfrm>
            <a:prstGeom prst="rect">
              <a:avLst/>
            </a:prstGeom>
          </p:spPr>
        </p:pic>
        <p:pic>
          <p:nvPicPr>
            <p:cNvPr id="13" name="Imagen 12"/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-50000"/>
                      </a14:imgEffect>
                      <a14:imgEffect>
                        <a14:brightnessContrast bright="-2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19465" y="1610642"/>
              <a:ext cx="5772559" cy="3806746"/>
            </a:xfrm>
            <a:prstGeom prst="rect">
              <a:avLst/>
            </a:prstGeom>
          </p:spPr>
        </p:pic>
        <p:pic>
          <p:nvPicPr>
            <p:cNvPr id="14" name="Imagen 13"/>
            <p:cNvPicPr>
              <a:picLocks noChangeAspect="1"/>
            </p:cNvPicPr>
            <p:nvPr/>
          </p:nvPicPr>
          <p:blipFill rotWithShape="1">
            <a:blip r:embed="rId6"/>
            <a:srcRect t="88745" r="-3" b="4914"/>
            <a:stretch/>
          </p:blipFill>
          <p:spPr>
            <a:xfrm>
              <a:off x="511100" y="4988966"/>
              <a:ext cx="5772657" cy="241402"/>
            </a:xfrm>
            <a:prstGeom prst="rect">
              <a:avLst/>
            </a:prstGeom>
          </p:spPr>
        </p:pic>
        <p:cxnSp>
          <p:nvCxnSpPr>
            <p:cNvPr id="15" name="Conector recto 14"/>
            <p:cNvCxnSpPr/>
            <p:nvPr/>
          </p:nvCxnSpPr>
          <p:spPr>
            <a:xfrm flipH="1">
              <a:off x="242493" y="1610642"/>
              <a:ext cx="276972" cy="113501"/>
            </a:xfrm>
            <a:prstGeom prst="line">
              <a:avLst/>
            </a:prstGeom>
            <a:ln w="6350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cto 15"/>
            <p:cNvCxnSpPr/>
            <p:nvPr/>
          </p:nvCxnSpPr>
          <p:spPr>
            <a:xfrm flipH="1" flipV="1">
              <a:off x="242493" y="4271750"/>
              <a:ext cx="276972" cy="1145638"/>
            </a:xfrm>
            <a:prstGeom prst="line">
              <a:avLst/>
            </a:prstGeom>
            <a:ln w="6350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Imagen 16"/>
            <p:cNvPicPr>
              <a:picLocks noChangeAspect="1"/>
            </p:cNvPicPr>
            <p:nvPr/>
          </p:nvPicPr>
          <p:blipFill rotWithShape="1">
            <a:blip r:embed="rId6"/>
            <a:srcRect t="67031" r="16" b="21247"/>
            <a:stretch/>
          </p:blipFill>
          <p:spPr>
            <a:xfrm>
              <a:off x="519463" y="4162349"/>
              <a:ext cx="5771609" cy="446228"/>
            </a:xfrm>
            <a:prstGeom prst="rect">
              <a:avLst/>
            </a:prstGeom>
          </p:spPr>
        </p:pic>
        <p:pic>
          <p:nvPicPr>
            <p:cNvPr id="18" name="Imagen 17"/>
            <p:cNvPicPr>
              <a:picLocks noChangeAspect="1"/>
            </p:cNvPicPr>
            <p:nvPr/>
          </p:nvPicPr>
          <p:blipFill rotWithShape="1">
            <a:blip r:embed="rId6"/>
            <a:srcRect t="34364" r="142" b="43345"/>
            <a:stretch/>
          </p:blipFill>
          <p:spPr>
            <a:xfrm>
              <a:off x="519464" y="2918765"/>
              <a:ext cx="5764294" cy="848564"/>
            </a:xfrm>
            <a:prstGeom prst="rect">
              <a:avLst/>
            </a:prstGeom>
          </p:spPr>
        </p:pic>
        <p:sp>
          <p:nvSpPr>
            <p:cNvPr id="19" name="Rectángulo 18"/>
            <p:cNvSpPr/>
            <p:nvPr/>
          </p:nvSpPr>
          <p:spPr>
            <a:xfrm>
              <a:off x="5510213" y="2882194"/>
              <a:ext cx="76508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ES_tradnl" b="1" dirty="0" smtClean="0">
                  <a:solidFill>
                    <a:srgbClr val="C67373"/>
                  </a:solidFill>
                  <a:latin typeface="Open Sans" charset="0"/>
                  <a:ea typeface="Open Sans" charset="0"/>
                  <a:cs typeface="Open Sans" charset="0"/>
                </a:rPr>
                <a:t>Texto</a:t>
              </a:r>
              <a:endParaRPr lang="es-ES_tradnl" b="1" dirty="0">
                <a:solidFill>
                  <a:srgbClr val="C67373"/>
                </a:solidFill>
                <a:latin typeface="Open Sans" charset="0"/>
                <a:ea typeface="Open Sans" charset="0"/>
                <a:cs typeface="Open San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179094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743205" y="516490"/>
            <a:ext cx="10239715" cy="5841780"/>
            <a:chOff x="212031" y="1377729"/>
            <a:chExt cx="8681388" cy="4691297"/>
          </a:xfrm>
        </p:grpSpPr>
        <p:pic>
          <p:nvPicPr>
            <p:cNvPr id="5" name="Imagen 4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-25000"/>
                      </a14:imgEffect>
                      <a14:imgEffect>
                        <a14:brightnessContrast bright="-20000" contrast="-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12031" y="1377729"/>
              <a:ext cx="8681388" cy="4691297"/>
            </a:xfrm>
            <a:prstGeom prst="rect">
              <a:avLst/>
            </a:prstGeom>
          </p:spPr>
        </p:pic>
        <p:pic>
          <p:nvPicPr>
            <p:cNvPr id="6" name="Imagen 5"/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-50000"/>
                      </a14:imgEffect>
                      <a14:imgEffect>
                        <a14:brightnessContrast bright="-2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19465" y="1610642"/>
              <a:ext cx="5772559" cy="3806746"/>
            </a:xfrm>
            <a:prstGeom prst="rect">
              <a:avLst/>
            </a:prstGeom>
          </p:spPr>
        </p:pic>
        <p:cxnSp>
          <p:nvCxnSpPr>
            <p:cNvPr id="7" name="Conector recto 6"/>
            <p:cNvCxnSpPr/>
            <p:nvPr/>
          </p:nvCxnSpPr>
          <p:spPr>
            <a:xfrm flipH="1">
              <a:off x="242493" y="1610642"/>
              <a:ext cx="276972" cy="113501"/>
            </a:xfrm>
            <a:prstGeom prst="line">
              <a:avLst/>
            </a:prstGeom>
            <a:ln w="6350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ctor recto 7"/>
            <p:cNvCxnSpPr/>
            <p:nvPr/>
          </p:nvCxnSpPr>
          <p:spPr>
            <a:xfrm flipH="1" flipV="1">
              <a:off x="242493" y="4271750"/>
              <a:ext cx="276972" cy="1145638"/>
            </a:xfrm>
            <a:prstGeom prst="line">
              <a:avLst/>
            </a:prstGeom>
            <a:ln w="6350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9" name="Imagen 8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461512" y="3106147"/>
              <a:ext cx="2262097" cy="1234459"/>
            </a:xfrm>
            <a:prstGeom prst="rect">
              <a:avLst/>
            </a:prstGeom>
          </p:spPr>
        </p:pic>
        <p:pic>
          <p:nvPicPr>
            <p:cNvPr id="10" name="Imagen 9"/>
            <p:cNvPicPr>
              <a:picLocks noChangeAspect="1"/>
            </p:cNvPicPr>
            <p:nvPr/>
          </p:nvPicPr>
          <p:blipFill rotWithShape="1">
            <a:blip r:embed="rId7"/>
            <a:srcRect t="26293" r="-110" b="64675"/>
            <a:stretch/>
          </p:blipFill>
          <p:spPr>
            <a:xfrm>
              <a:off x="519465" y="2611526"/>
              <a:ext cx="5778922" cy="343815"/>
            </a:xfrm>
            <a:prstGeom prst="rect">
              <a:avLst/>
            </a:prstGeom>
          </p:spPr>
        </p:pic>
        <p:pic>
          <p:nvPicPr>
            <p:cNvPr id="11" name="Imagen 10"/>
            <p:cNvPicPr>
              <a:picLocks noChangeAspect="1"/>
            </p:cNvPicPr>
            <p:nvPr/>
          </p:nvPicPr>
          <p:blipFill rotWithShape="1">
            <a:blip r:embed="rId7"/>
            <a:srcRect t="78369" r="11" b="12791"/>
            <a:stretch/>
          </p:blipFill>
          <p:spPr>
            <a:xfrm>
              <a:off x="519143" y="4593946"/>
              <a:ext cx="5771929" cy="336499"/>
            </a:xfrm>
            <a:prstGeom prst="rect">
              <a:avLst/>
            </a:prstGeom>
          </p:spPr>
        </p:pic>
        <p:pic>
          <p:nvPicPr>
            <p:cNvPr id="12" name="Imagen 11"/>
            <p:cNvPicPr>
              <a:picLocks noChangeAspect="1"/>
            </p:cNvPicPr>
            <p:nvPr/>
          </p:nvPicPr>
          <p:blipFill rotWithShape="1">
            <a:blip r:embed="rId7"/>
            <a:srcRect l="-1" t="57615" r="137" b="32969"/>
            <a:stretch/>
          </p:blipFill>
          <p:spPr>
            <a:xfrm>
              <a:off x="519143" y="3803904"/>
              <a:ext cx="5764614" cy="358445"/>
            </a:xfrm>
            <a:prstGeom prst="rect">
              <a:avLst/>
            </a:prstGeom>
          </p:spPr>
        </p:pic>
        <p:sp>
          <p:nvSpPr>
            <p:cNvPr id="13" name="Rectángulo 12"/>
            <p:cNvSpPr/>
            <p:nvPr/>
          </p:nvSpPr>
          <p:spPr>
            <a:xfrm>
              <a:off x="5366097" y="2555826"/>
              <a:ext cx="93487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ES_tradnl" b="1" dirty="0" smtClean="0">
                  <a:solidFill>
                    <a:srgbClr val="C67373"/>
                  </a:solidFill>
                  <a:latin typeface="Open Sans" charset="0"/>
                  <a:ea typeface="Open Sans" charset="0"/>
                  <a:cs typeface="Open Sans" charset="0"/>
                </a:rPr>
                <a:t>Código</a:t>
              </a:r>
              <a:endParaRPr lang="es-ES_tradnl" b="1" dirty="0">
                <a:solidFill>
                  <a:srgbClr val="C67373"/>
                </a:solidFill>
                <a:latin typeface="Open Sans" charset="0"/>
                <a:ea typeface="Open Sans" charset="0"/>
                <a:cs typeface="Open San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109275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2259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93DE043-98EA-4FBC-9BD1-72A9EA9FF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dirty="0"/>
              <a:t>El proceso de “data science” y lo que veremos en este curso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D9893B36-CBE7-4B64-963E-AFA43FA51E2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b="7492"/>
          <a:stretch/>
        </p:blipFill>
        <p:spPr>
          <a:xfrm>
            <a:off x="1453533" y="2409871"/>
            <a:ext cx="9128649" cy="314824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40ABE866-1061-492C-B77E-EDB4E68E55EE}"/>
              </a:ext>
            </a:extLst>
          </p:cNvPr>
          <p:cNvSpPr txBox="1"/>
          <p:nvPr/>
        </p:nvSpPr>
        <p:spPr>
          <a:xfrm>
            <a:off x="0" y="6580399"/>
            <a:ext cx="20777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hlinkClick r:id="rId4"/>
              </a:rPr>
              <a:t>https://es.r4ds.hadley.nz/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95568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3">
            <a:extLst>
              <a:ext uri="{FF2B5EF4-FFF2-40B4-BE49-F238E27FC236}">
                <a16:creationId xmlns="" xmlns:a16="http://schemas.microsoft.com/office/drawing/2014/main" id="{314F21D4-A233-478A-9AB8-79B9AF0E6BB3}"/>
              </a:ext>
            </a:extLst>
          </p:cNvPr>
          <p:cNvSpPr txBox="1"/>
          <p:nvPr/>
        </p:nvSpPr>
        <p:spPr>
          <a:xfrm>
            <a:off x="668578" y="1456618"/>
            <a:ext cx="10515600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800" b="1" dirty="0">
                <a:latin typeface="+mj-lt"/>
                <a:ea typeface="Open Sans" charset="0"/>
                <a:cs typeface="Open Sans" charset="0"/>
              </a:rPr>
              <a:t>Lenguaje y plataforma </a:t>
            </a:r>
          </a:p>
          <a:p>
            <a:pPr marL="742928" lvl="1" indent="-285750">
              <a:buFont typeface="Arial" panose="020B0604020202020204" pitchFamily="34" charset="0"/>
              <a:buChar char="•"/>
            </a:pPr>
            <a:r>
              <a:rPr lang="es-ES_tradnl" sz="2800" dirty="0">
                <a:latin typeface="+mj-lt"/>
                <a:ea typeface="Open Sans" charset="0"/>
                <a:cs typeface="Open Sans" charset="0"/>
              </a:rPr>
              <a:t>Lenguaje de programación estadística</a:t>
            </a:r>
          </a:p>
          <a:p>
            <a:pPr marL="742928" lvl="1" indent="-285750">
              <a:buFont typeface="Arial" panose="020B0604020202020204" pitchFamily="34" charset="0"/>
              <a:buChar char="•"/>
            </a:pPr>
            <a:r>
              <a:rPr lang="es-ES_tradnl" sz="2800" dirty="0">
                <a:latin typeface="+mj-lt"/>
                <a:ea typeface="Open Sans" charset="0"/>
                <a:cs typeface="Open Sans" charset="0"/>
              </a:rPr>
              <a:t>Herramienta de visualización de datos</a:t>
            </a:r>
          </a:p>
          <a:p>
            <a:pPr marL="742928" lvl="1" indent="-285750">
              <a:buFont typeface="Arial" panose="020B0604020202020204" pitchFamily="34" charset="0"/>
              <a:buChar char="•"/>
            </a:pPr>
            <a:r>
              <a:rPr lang="es-ES_tradnl" sz="2800" u="sng" dirty="0">
                <a:latin typeface="+mj-lt"/>
                <a:ea typeface="Open Sans" charset="0"/>
                <a:cs typeface="Open Sans" charset="0"/>
              </a:rPr>
              <a:t>Gratuito</a:t>
            </a:r>
          </a:p>
          <a:p>
            <a:endParaRPr lang="es-ES_tradnl" sz="2800" dirty="0">
              <a:latin typeface="+mj-lt"/>
              <a:ea typeface="Open Sans" charset="0"/>
              <a:cs typeface="Open Sans" charset="0"/>
            </a:endParaRPr>
          </a:p>
          <a:p>
            <a:r>
              <a:rPr lang="es-ES_tradnl" sz="2800" b="1" dirty="0">
                <a:latin typeface="+mj-lt"/>
                <a:ea typeface="Open Sans" charset="0"/>
                <a:cs typeface="Open Sans" charset="0"/>
              </a:rPr>
              <a:t>Ecosistema</a:t>
            </a:r>
          </a:p>
          <a:p>
            <a:pPr marL="742928" lvl="1" indent="-285750">
              <a:buFont typeface="Arial" panose="020B0604020202020204" pitchFamily="34" charset="0"/>
              <a:buChar char="•"/>
            </a:pPr>
            <a:r>
              <a:rPr lang="es-ES_tradnl" sz="2800" dirty="0">
                <a:latin typeface="+mj-lt"/>
                <a:ea typeface="Open Sans" charset="0"/>
                <a:cs typeface="Open Sans" charset="0"/>
              </a:rPr>
              <a:t>Muchas aplicaciones e integraciones con otras plataformas</a:t>
            </a:r>
          </a:p>
          <a:p>
            <a:pPr marL="742928" lvl="1" indent="-285750">
              <a:buFont typeface="Arial" panose="020B0604020202020204" pitchFamily="34" charset="0"/>
              <a:buChar char="•"/>
            </a:pPr>
            <a:r>
              <a:rPr lang="es-ES_tradnl" sz="2800" dirty="0">
                <a:latin typeface="+mj-lt"/>
                <a:ea typeface="Open Sans" charset="0"/>
                <a:cs typeface="Open Sans" charset="0"/>
              </a:rPr>
              <a:t>12.000+ librerías gratuitas disponibles</a:t>
            </a:r>
          </a:p>
          <a:p>
            <a:endParaRPr lang="es-ES_tradnl" sz="2800" dirty="0">
              <a:latin typeface="+mj-lt"/>
              <a:ea typeface="Open Sans" charset="0"/>
              <a:cs typeface="Open Sans" charset="0"/>
            </a:endParaRPr>
          </a:p>
          <a:p>
            <a:r>
              <a:rPr lang="es-ES_tradnl" sz="2800" b="1" dirty="0">
                <a:latin typeface="+mj-lt"/>
                <a:ea typeface="Open Sans" charset="0"/>
                <a:cs typeface="Open Sans" charset="0"/>
              </a:rPr>
              <a:t>Comunidad</a:t>
            </a:r>
          </a:p>
          <a:p>
            <a:pPr marL="742928" lvl="1" indent="-285750">
              <a:buFont typeface="Arial" panose="020B0604020202020204" pitchFamily="34" charset="0"/>
              <a:buChar char="•"/>
            </a:pPr>
            <a:r>
              <a:rPr lang="es-ES_tradnl" sz="2800" dirty="0">
                <a:latin typeface="+mj-lt"/>
                <a:ea typeface="Open Sans" charset="0"/>
                <a:cs typeface="Open Sans" charset="0"/>
              </a:rPr>
              <a:t>2.5+ millones de usuarios</a:t>
            </a:r>
          </a:p>
          <a:p>
            <a:pPr marL="742928" lvl="1" indent="-285750">
              <a:buFont typeface="Arial" panose="020B0604020202020204" pitchFamily="34" charset="0"/>
              <a:buChar char="•"/>
            </a:pPr>
            <a:r>
              <a:rPr lang="es-ES_tradnl" sz="2800" dirty="0">
                <a:latin typeface="+mj-lt"/>
                <a:ea typeface="Open Sans" charset="0"/>
                <a:cs typeface="Open Sans" charset="0"/>
              </a:rPr>
              <a:t>Muchos y diversos grupos de usuarios a nivel mundial</a:t>
            </a:r>
            <a:r>
              <a:rPr lang="es-ES_tradnl" dirty="0">
                <a:solidFill>
                  <a:srgbClr val="41567F"/>
                </a:solidFill>
              </a:rPr>
              <a:t/>
            </a:r>
            <a:br>
              <a:rPr lang="es-ES_tradnl" dirty="0">
                <a:solidFill>
                  <a:srgbClr val="41567F"/>
                </a:solidFill>
              </a:rPr>
            </a:br>
            <a:endParaRPr lang="es-ES_tradnl" dirty="0">
              <a:solidFill>
                <a:srgbClr val="41567F"/>
              </a:solidFill>
            </a:endParaRPr>
          </a:p>
        </p:txBody>
      </p:sp>
      <p:pic>
        <p:nvPicPr>
          <p:cNvPr id="7" name="Picture 6" descr="Resultado de imagen de R programming logo no background">
            <a:extLst>
              <a:ext uri="{FF2B5EF4-FFF2-40B4-BE49-F238E27FC236}">
                <a16:creationId xmlns="" xmlns:a16="http://schemas.microsoft.com/office/drawing/2014/main" id="{5166898F-E049-43E2-90A7-814BCA73BE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9699" y="541471"/>
            <a:ext cx="915147" cy="915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>
            <a:extLst>
              <a:ext uri="{FF2B5EF4-FFF2-40B4-BE49-F238E27FC236}">
                <a16:creationId xmlns="" xmlns:a16="http://schemas.microsoft.com/office/drawing/2014/main" id="{8CD25FE8-945F-4DBB-947F-25A426EBE267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L" dirty="0"/>
              <a:t>¿Qué es     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180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4">
            <a:extLst>
              <a:ext uri="{FF2B5EF4-FFF2-40B4-BE49-F238E27FC236}">
                <a16:creationId xmlns="" xmlns:a16="http://schemas.microsoft.com/office/drawing/2014/main" id="{BF0A9532-B459-4B0E-941E-FA47E7D82F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8"/>
          <a:stretch/>
        </p:blipFill>
        <p:spPr>
          <a:xfrm>
            <a:off x="1189372" y="981074"/>
            <a:ext cx="9813255" cy="5531777"/>
          </a:xfrm>
          <a:prstGeom prst="rect">
            <a:avLst/>
          </a:prstGeom>
        </p:spPr>
      </p:pic>
      <p:pic>
        <p:nvPicPr>
          <p:cNvPr id="6" name="Picture 4" descr="Resultado de imagen para r software">
            <a:extLst>
              <a:ext uri="{FF2B5EF4-FFF2-40B4-BE49-F238E27FC236}">
                <a16:creationId xmlns="" xmlns:a16="http://schemas.microsoft.com/office/drawing/2014/main" id="{439D6F3B-A3CB-4F08-AE7E-88338D3C9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3749" y="24861"/>
            <a:ext cx="712227" cy="566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3137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="" xmlns:a16="http://schemas.microsoft.com/office/drawing/2014/main" id="{8CD25FE8-945F-4DBB-947F-25A426EBE267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L" dirty="0"/>
              <a:t>¿Qué es               ?</a:t>
            </a:r>
            <a:endParaRPr lang="en-US" dirty="0"/>
          </a:p>
        </p:txBody>
      </p:sp>
      <p:pic>
        <p:nvPicPr>
          <p:cNvPr id="6" name="Picture 2" descr="Resultado de imagen de RsTUDIO LOGO">
            <a:extLst>
              <a:ext uri="{FF2B5EF4-FFF2-40B4-BE49-F238E27FC236}">
                <a16:creationId xmlns="" xmlns:a16="http://schemas.microsoft.com/office/drawing/2014/main" id="{6D9A2CDD-4D9C-4574-82E1-0D0AF5290B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3013" y="675259"/>
            <a:ext cx="1806137" cy="634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uadroTexto 3">
            <a:extLst>
              <a:ext uri="{FF2B5EF4-FFF2-40B4-BE49-F238E27FC236}">
                <a16:creationId xmlns="" xmlns:a16="http://schemas.microsoft.com/office/drawing/2014/main" id="{4D1A296D-B2FE-46D7-8D98-3CEBDE418BF7}"/>
              </a:ext>
            </a:extLst>
          </p:cNvPr>
          <p:cNvSpPr txBox="1"/>
          <p:nvPr/>
        </p:nvSpPr>
        <p:spPr>
          <a:xfrm>
            <a:off x="683069" y="1395472"/>
            <a:ext cx="1082586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400" b="1" dirty="0">
                <a:latin typeface="+mj-lt"/>
                <a:ea typeface="Open Sans" charset="0"/>
                <a:cs typeface="Open Sans" charset="0"/>
              </a:rPr>
              <a:t>IDE para R: </a:t>
            </a:r>
            <a:r>
              <a:rPr lang="es-ES_tradnl" sz="2400" i="1" dirty="0">
                <a:latin typeface="+mj-lt"/>
                <a:ea typeface="Open Sans" charset="0"/>
                <a:cs typeface="Open Sans" charset="0"/>
              </a:rPr>
              <a:t>Entorno de desarrollo integrado</a:t>
            </a:r>
          </a:p>
          <a:p>
            <a:endParaRPr lang="es-ES_tradnl" sz="2400" b="1" dirty="0">
              <a:latin typeface="+mj-lt"/>
              <a:ea typeface="Open Sans" charset="0"/>
              <a:cs typeface="Open Sans" charset="0"/>
            </a:endParaRPr>
          </a:p>
          <a:p>
            <a:r>
              <a:rPr lang="es-ES_tradnl" sz="2400" b="1" dirty="0">
                <a:latin typeface="+mj-lt"/>
                <a:ea typeface="Open Sans" charset="0"/>
                <a:cs typeface="Open Sans" charset="0"/>
              </a:rPr>
              <a:t>Consola</a:t>
            </a:r>
          </a:p>
          <a:p>
            <a:endParaRPr lang="es-ES_tradnl" sz="2400" b="1" dirty="0">
              <a:latin typeface="+mj-lt"/>
              <a:ea typeface="Open Sans" charset="0"/>
              <a:cs typeface="Open Sans" charset="0"/>
            </a:endParaRPr>
          </a:p>
          <a:p>
            <a:r>
              <a:rPr lang="es-ES_tradnl" sz="2400" b="1" dirty="0">
                <a:latin typeface="+mj-lt"/>
                <a:ea typeface="Open Sans" charset="0"/>
                <a:cs typeface="Open Sans" charset="0"/>
              </a:rPr>
              <a:t>Editor de código</a:t>
            </a:r>
          </a:p>
          <a:p>
            <a:pPr marL="622300" lvl="2" indent="-285750">
              <a:buFont typeface="Arial" panose="020B0604020202020204" pitchFamily="34" charset="0"/>
              <a:buChar char="•"/>
            </a:pPr>
            <a:r>
              <a:rPr lang="es-ES_tradnl" sz="2400" dirty="0">
                <a:latin typeface="+mj-lt"/>
                <a:ea typeface="Open Sans" charset="0"/>
                <a:cs typeface="Open Sans" charset="0"/>
              </a:rPr>
              <a:t>Auto-</a:t>
            </a:r>
            <a:r>
              <a:rPr lang="es-ES_tradnl" sz="2400" dirty="0" err="1">
                <a:latin typeface="+mj-lt"/>
                <a:ea typeface="Open Sans" charset="0"/>
                <a:cs typeface="Open Sans" charset="0"/>
              </a:rPr>
              <a:t>completación</a:t>
            </a:r>
            <a:endParaRPr lang="es-ES_tradnl" sz="2400" dirty="0">
              <a:latin typeface="+mj-lt"/>
              <a:ea typeface="Open Sans" charset="0"/>
              <a:cs typeface="Open Sans" charset="0"/>
            </a:endParaRPr>
          </a:p>
          <a:p>
            <a:pPr marL="622300" lvl="2" indent="-285750">
              <a:buFont typeface="Arial" panose="020B0604020202020204" pitchFamily="34" charset="0"/>
              <a:buChar char="•"/>
            </a:pPr>
            <a:r>
              <a:rPr lang="es-ES_tradnl" sz="2400" dirty="0">
                <a:latin typeface="+mj-lt"/>
                <a:ea typeface="Open Sans" charset="0"/>
                <a:cs typeface="Open Sans" charset="0"/>
              </a:rPr>
              <a:t>Ayuda de sintaxis</a:t>
            </a:r>
          </a:p>
          <a:p>
            <a:pPr marL="622300" lvl="2" indent="-285750">
              <a:buFont typeface="Arial" panose="020B0604020202020204" pitchFamily="34" charset="0"/>
              <a:buChar char="•"/>
            </a:pPr>
            <a:r>
              <a:rPr lang="es-ES_tradnl" sz="2400" dirty="0">
                <a:latin typeface="+mj-lt"/>
                <a:ea typeface="Open Sans" charset="0"/>
                <a:cs typeface="Open Sans" charset="0"/>
              </a:rPr>
              <a:t>Ejecución directa</a:t>
            </a:r>
            <a:endParaRPr lang="es-ES_tradnl" sz="2400" b="1" dirty="0">
              <a:latin typeface="+mj-lt"/>
              <a:ea typeface="Open Sans" charset="0"/>
              <a:cs typeface="Open Sans" charset="0"/>
            </a:endParaRPr>
          </a:p>
          <a:p>
            <a:endParaRPr lang="es-ES_tradnl" sz="2400" b="1" dirty="0">
              <a:latin typeface="+mj-lt"/>
              <a:ea typeface="Open Sans" charset="0"/>
              <a:cs typeface="Open Sans" charset="0"/>
            </a:endParaRPr>
          </a:p>
          <a:p>
            <a:r>
              <a:rPr lang="es-ES_tradnl" sz="2400" b="1" dirty="0">
                <a:latin typeface="+mj-lt"/>
                <a:ea typeface="Open Sans" charset="0"/>
                <a:cs typeface="Open Sans" charset="0"/>
              </a:rPr>
              <a:t>Herramientas para distintas tareas</a:t>
            </a:r>
          </a:p>
          <a:p>
            <a:pPr marL="622300" lvl="2" indent="-285750">
              <a:buFont typeface="Arial" panose="020B0604020202020204" pitchFamily="34" charset="0"/>
              <a:buChar char="•"/>
            </a:pPr>
            <a:r>
              <a:rPr lang="es-ES_tradnl" sz="2400" dirty="0">
                <a:latin typeface="+mj-lt"/>
                <a:ea typeface="Open Sans" charset="0"/>
                <a:cs typeface="Open Sans" charset="0"/>
              </a:rPr>
              <a:t>Visualización</a:t>
            </a:r>
          </a:p>
          <a:p>
            <a:pPr marL="622300" lvl="2" indent="-285750">
              <a:buFont typeface="Arial" panose="020B0604020202020204" pitchFamily="34" charset="0"/>
              <a:buChar char="•"/>
            </a:pPr>
            <a:r>
              <a:rPr lang="es-ES_tradnl" sz="2400" dirty="0">
                <a:latin typeface="+mj-lt"/>
                <a:ea typeface="Open Sans" charset="0"/>
                <a:cs typeface="Open Sans" charset="0"/>
              </a:rPr>
              <a:t>Conexión con otras plataformas</a:t>
            </a:r>
          </a:p>
          <a:p>
            <a:pPr marL="622300" lvl="2" indent="-285750">
              <a:buFont typeface="Arial" panose="020B0604020202020204" pitchFamily="34" charset="0"/>
              <a:buChar char="•"/>
            </a:pPr>
            <a:r>
              <a:rPr lang="es-ES_tradnl" sz="2400" dirty="0">
                <a:latin typeface="+mj-lt"/>
                <a:ea typeface="Open Sans" charset="0"/>
                <a:cs typeface="Open Sans" charset="0"/>
              </a:rPr>
              <a:t>Depuración de  código</a:t>
            </a:r>
          </a:p>
          <a:p>
            <a:pPr marL="622300" lvl="2" indent="-285750">
              <a:buFont typeface="Arial" panose="020B0604020202020204" pitchFamily="34" charset="0"/>
              <a:buChar char="•"/>
            </a:pPr>
            <a:r>
              <a:rPr lang="es-ES_tradnl" sz="2400" dirty="0">
                <a:latin typeface="+mj-lt"/>
                <a:ea typeface="Open Sans" charset="0"/>
                <a:cs typeface="Open Sans" charset="0"/>
              </a:rPr>
              <a:t>Manejo del ambiente de trabajo</a:t>
            </a:r>
          </a:p>
        </p:txBody>
      </p:sp>
    </p:spTree>
    <p:extLst>
      <p:ext uri="{BB962C8B-B14F-4D97-AF65-F5344CB8AC3E}">
        <p14:creationId xmlns:p14="http://schemas.microsoft.com/office/powerpoint/2010/main" val="4191277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Resultado de imagen para RStudio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6892" y="95716"/>
            <a:ext cx="1838217" cy="645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Imagen 13">
            <a:extLst>
              <a:ext uri="{FF2B5EF4-FFF2-40B4-BE49-F238E27FC236}">
                <a16:creationId xmlns="" xmlns:a16="http://schemas.microsoft.com/office/drawing/2014/main" id="{71278F5B-D724-469F-9650-214EE2D011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9372" y="981075"/>
            <a:ext cx="9813255" cy="5531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6527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6" descr="Resultado de imagen para RStudio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6892" y="95716"/>
            <a:ext cx="1838217" cy="645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Imagen 13">
            <a:extLst>
              <a:ext uri="{FF2B5EF4-FFF2-40B4-BE49-F238E27FC236}">
                <a16:creationId xmlns="" xmlns:a16="http://schemas.microsoft.com/office/drawing/2014/main" id="{73A6106E-8BF9-4AA9-B9F8-98FA2B37FC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9372" y="981075"/>
            <a:ext cx="9813255" cy="5531776"/>
          </a:xfrm>
          <a:prstGeom prst="rect">
            <a:avLst/>
          </a:prstGeom>
        </p:spPr>
      </p:pic>
      <p:sp>
        <p:nvSpPr>
          <p:cNvPr id="16" name="Rectángulo 14">
            <a:extLst>
              <a:ext uri="{FF2B5EF4-FFF2-40B4-BE49-F238E27FC236}">
                <a16:creationId xmlns="" xmlns:a16="http://schemas.microsoft.com/office/drawing/2014/main" id="{8805809E-1299-43DD-B5E8-A7ACE6AF761B}"/>
              </a:ext>
            </a:extLst>
          </p:cNvPr>
          <p:cNvSpPr/>
          <p:nvPr/>
        </p:nvSpPr>
        <p:spPr>
          <a:xfrm>
            <a:off x="2291954" y="5267488"/>
            <a:ext cx="29755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_tradnl" b="1" u="sng" dirty="0">
                <a:latin typeface="+mj-lt"/>
                <a:ea typeface="Open Sans" charset="0"/>
                <a:cs typeface="Open Sans" charset="0"/>
              </a:rPr>
              <a:t>Consola</a:t>
            </a:r>
            <a:r>
              <a:rPr lang="es-ES_tradnl" b="1" dirty="0">
                <a:latin typeface="+mj-lt"/>
                <a:ea typeface="Open Sans" charset="0"/>
                <a:cs typeface="Open Sans" charset="0"/>
              </a:rPr>
              <a:t>: ejecución de código</a:t>
            </a:r>
            <a:endParaRPr lang="es-CL" dirty="0">
              <a:latin typeface="+mj-lt"/>
            </a:endParaRPr>
          </a:p>
        </p:txBody>
      </p:sp>
      <p:sp>
        <p:nvSpPr>
          <p:cNvPr id="17" name="Rectángulo 17">
            <a:extLst>
              <a:ext uri="{FF2B5EF4-FFF2-40B4-BE49-F238E27FC236}">
                <a16:creationId xmlns="" xmlns:a16="http://schemas.microsoft.com/office/drawing/2014/main" id="{92443ADF-BCA2-432B-9FCD-AEECCA597EB9}"/>
              </a:ext>
            </a:extLst>
          </p:cNvPr>
          <p:cNvSpPr/>
          <p:nvPr/>
        </p:nvSpPr>
        <p:spPr>
          <a:xfrm>
            <a:off x="8001227" y="5781017"/>
            <a:ext cx="28059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_tradnl" b="1" u="sng" dirty="0">
                <a:latin typeface="+mj-lt"/>
                <a:ea typeface="Open Sans" charset="0"/>
                <a:cs typeface="Open Sans" charset="0"/>
              </a:rPr>
              <a:t>Gráficos, Ventana de ayuda, Archivos, Librerías/Paquetes</a:t>
            </a:r>
            <a:endParaRPr lang="es-CL" dirty="0">
              <a:latin typeface="+mj-lt"/>
            </a:endParaRPr>
          </a:p>
        </p:txBody>
      </p:sp>
      <p:sp>
        <p:nvSpPr>
          <p:cNvPr id="18" name="Rectángulo 16">
            <a:extLst>
              <a:ext uri="{FF2B5EF4-FFF2-40B4-BE49-F238E27FC236}">
                <a16:creationId xmlns="" xmlns:a16="http://schemas.microsoft.com/office/drawing/2014/main" id="{CA16DA8F-4D3B-402E-A726-A6A2FF91D934}"/>
              </a:ext>
            </a:extLst>
          </p:cNvPr>
          <p:cNvSpPr/>
          <p:nvPr/>
        </p:nvSpPr>
        <p:spPr>
          <a:xfrm>
            <a:off x="6291903" y="2503883"/>
            <a:ext cx="45869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_tradnl" b="1" u="sng" dirty="0" err="1">
                <a:latin typeface="+mj-lt"/>
                <a:ea typeface="Open Sans" charset="0"/>
                <a:cs typeface="Open Sans" charset="0"/>
              </a:rPr>
              <a:t>Environment</a:t>
            </a:r>
            <a:r>
              <a:rPr lang="es-ES_tradnl" b="1" dirty="0">
                <a:latin typeface="+mj-lt"/>
                <a:ea typeface="Open Sans" charset="0"/>
                <a:cs typeface="Open Sans" charset="0"/>
              </a:rPr>
              <a:t>: almacenamiento de objetos/datos</a:t>
            </a:r>
            <a:endParaRPr lang="es-CL" dirty="0">
              <a:latin typeface="+mj-lt"/>
            </a:endParaRPr>
          </a:p>
        </p:txBody>
      </p:sp>
      <p:sp>
        <p:nvSpPr>
          <p:cNvPr id="19" name="Rectángulo 15">
            <a:extLst>
              <a:ext uri="{FF2B5EF4-FFF2-40B4-BE49-F238E27FC236}">
                <a16:creationId xmlns="" xmlns:a16="http://schemas.microsoft.com/office/drawing/2014/main" id="{77151984-7E78-4841-B0CD-0FBCABDAC108}"/>
              </a:ext>
            </a:extLst>
          </p:cNvPr>
          <p:cNvSpPr/>
          <p:nvPr/>
        </p:nvSpPr>
        <p:spPr>
          <a:xfrm>
            <a:off x="2462015" y="2688549"/>
            <a:ext cx="26354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_tradnl" b="1" u="sng" dirty="0">
                <a:latin typeface="+mj-lt"/>
                <a:ea typeface="Open Sans" charset="0"/>
                <a:cs typeface="Open Sans" charset="0"/>
              </a:rPr>
              <a:t>Script</a:t>
            </a:r>
            <a:r>
              <a:rPr lang="es-ES_tradnl" b="1" dirty="0">
                <a:latin typeface="+mj-lt"/>
                <a:ea typeface="Open Sans" charset="0"/>
                <a:cs typeface="Open Sans" charset="0"/>
              </a:rPr>
              <a:t>: escritura de código</a:t>
            </a:r>
            <a:endParaRPr lang="es-CL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157253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9E1D6676-EFB7-444D-9DD5-8043FAC5EA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152" y="1045711"/>
            <a:ext cx="10675696" cy="528248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691EFB92-0594-448E-8441-EA4EB48F89B3}"/>
              </a:ext>
            </a:extLst>
          </p:cNvPr>
          <p:cNvSpPr/>
          <p:nvPr/>
        </p:nvSpPr>
        <p:spPr>
          <a:xfrm>
            <a:off x="3505355" y="160475"/>
            <a:ext cx="518129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hlinkClick r:id="rId3"/>
              </a:rPr>
              <a:t>https://rstudio.cloud/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3270415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5308" y="3658827"/>
            <a:ext cx="6981571" cy="1328299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641684" y="1476191"/>
            <a:ext cx="692452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400" b="1" dirty="0">
                <a:latin typeface="+mj-lt"/>
                <a:ea typeface="Open Sans" charset="0"/>
                <a:cs typeface="Open Sans" charset="0"/>
              </a:rPr>
              <a:t>Entorno para la </a:t>
            </a:r>
            <a:r>
              <a:rPr lang="es-ES_tradnl" sz="2400" b="1" dirty="0">
                <a:latin typeface="+mj-lt"/>
                <a:ea typeface="Open Sans" charset="0"/>
                <a:cs typeface="Open Sans" charset="0"/>
              </a:rPr>
              <a:t>creación</a:t>
            </a:r>
            <a:r>
              <a:rPr lang="es-ES_tradnl" sz="2400" b="1" dirty="0">
                <a:latin typeface="+mj-lt"/>
                <a:ea typeface="Open Sans" charset="0"/>
                <a:cs typeface="Open Sans" charset="0"/>
              </a:rPr>
              <a:t> de reportes/documentos</a:t>
            </a:r>
          </a:p>
          <a:p>
            <a:pPr marL="622300" lvl="2" indent="-285750">
              <a:buFont typeface="Arial" panose="020B0604020202020204" pitchFamily="34" charset="0"/>
              <a:buChar char="•"/>
            </a:pPr>
            <a:r>
              <a:rPr lang="es-ES_tradnl" u="sng" dirty="0">
                <a:latin typeface="+mj-lt"/>
                <a:ea typeface="Open Sans" charset="0"/>
                <a:cs typeface="Open Sans" charset="0"/>
              </a:rPr>
              <a:t>Microsoft </a:t>
            </a:r>
            <a:r>
              <a:rPr lang="es-ES_tradnl" u="sng" dirty="0" smtClean="0">
                <a:latin typeface="+mj-lt"/>
                <a:ea typeface="Open Sans" charset="0"/>
                <a:cs typeface="Open Sans" charset="0"/>
              </a:rPr>
              <a:t>Word</a:t>
            </a:r>
            <a:endParaRPr lang="es-ES_tradnl" dirty="0" smtClean="0">
              <a:latin typeface="+mj-lt"/>
              <a:ea typeface="Open Sans" charset="0"/>
              <a:cs typeface="Open Sans" charset="0"/>
            </a:endParaRPr>
          </a:p>
          <a:p>
            <a:pPr marL="622300" lvl="2" indent="-285750">
              <a:buFont typeface="Arial" panose="020B0604020202020204" pitchFamily="34" charset="0"/>
              <a:buChar char="•"/>
            </a:pPr>
            <a:r>
              <a:rPr lang="es-ES_tradnl" dirty="0" smtClean="0">
                <a:latin typeface="+mj-lt"/>
                <a:ea typeface="Open Sans" charset="0"/>
                <a:cs typeface="Open Sans" charset="0"/>
              </a:rPr>
              <a:t>HTML</a:t>
            </a:r>
            <a:endParaRPr lang="es-ES_tradnl" dirty="0">
              <a:latin typeface="+mj-lt"/>
              <a:ea typeface="Open Sans" charset="0"/>
              <a:cs typeface="Open Sans" charset="0"/>
            </a:endParaRPr>
          </a:p>
          <a:p>
            <a:pPr marL="622300" lvl="2" indent="-285750">
              <a:buFont typeface="Arial" panose="020B0604020202020204" pitchFamily="34" charset="0"/>
              <a:buChar char="•"/>
            </a:pPr>
            <a:r>
              <a:rPr lang="es-ES_tradnl" dirty="0" smtClean="0">
                <a:latin typeface="+mj-lt"/>
                <a:ea typeface="Open Sans" charset="0"/>
                <a:cs typeface="Open Sans" charset="0"/>
              </a:rPr>
              <a:t>PDF</a:t>
            </a:r>
            <a:endParaRPr lang="es-ES_tradnl" dirty="0">
              <a:latin typeface="+mj-lt"/>
              <a:ea typeface="Open Sans" charset="0"/>
              <a:cs typeface="Open Sans" charset="0"/>
            </a:endParaRPr>
          </a:p>
          <a:p>
            <a:pPr marL="622300" lvl="2" indent="-285750">
              <a:buFont typeface="Arial" panose="020B0604020202020204" pitchFamily="34" charset="0"/>
              <a:buChar char="•"/>
            </a:pPr>
            <a:r>
              <a:rPr lang="es-ES_tradnl" dirty="0" err="1" smtClean="0">
                <a:latin typeface="+mj-lt"/>
                <a:ea typeface="Open Sans" charset="0"/>
                <a:cs typeface="Open Sans" charset="0"/>
              </a:rPr>
              <a:t>Power</a:t>
            </a:r>
            <a:r>
              <a:rPr lang="es-ES_tradnl" dirty="0" smtClean="0">
                <a:latin typeface="+mj-lt"/>
                <a:ea typeface="Open Sans" charset="0"/>
                <a:cs typeface="Open Sans" charset="0"/>
              </a:rPr>
              <a:t> Point</a:t>
            </a:r>
          </a:p>
          <a:p>
            <a:pPr marL="622300" lvl="2" indent="-285750">
              <a:buFont typeface="Arial" panose="020B0604020202020204" pitchFamily="34" charset="0"/>
              <a:buChar char="•"/>
            </a:pPr>
            <a:r>
              <a:rPr lang="es-ES_tradnl" dirty="0" smtClean="0">
                <a:latin typeface="+mj-lt"/>
                <a:ea typeface="Open Sans" charset="0"/>
                <a:cs typeface="Open Sans" charset="0"/>
              </a:rPr>
              <a:t>Y más…</a:t>
            </a:r>
            <a:endParaRPr lang="es-ES_tradnl" dirty="0">
              <a:latin typeface="+mj-lt"/>
              <a:ea typeface="Open Sans" charset="0"/>
              <a:cs typeface="Open Sans" charset="0"/>
            </a:endParaRPr>
          </a:p>
          <a:p>
            <a:endParaRPr lang="es-ES_tradnl" dirty="0">
              <a:solidFill>
                <a:srgbClr val="41567F"/>
              </a:solidFill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9081" y="5046104"/>
            <a:ext cx="5074023" cy="851966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4728647" y="6143952"/>
            <a:ext cx="3554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4"/>
              </a:rPr>
              <a:t>https://rmarkdown.rstudio.com</a:t>
            </a:r>
            <a:endParaRPr lang="es-CL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9" name="Picture 2" descr="Resultado de imagen para rmarkdown knitr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92575"/>
            <a:ext cx="820188" cy="924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>
            <a:extLst>
              <a:ext uri="{FF2B5EF4-FFF2-40B4-BE49-F238E27FC236}">
                <a16:creationId xmlns="" xmlns:a16="http://schemas.microsoft.com/office/drawing/2014/main" id="{8CD25FE8-945F-4DBB-947F-25A426EBE267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¿Qué es R </a:t>
            </a:r>
            <a:r>
              <a:rPr lang="es-ES" dirty="0" err="1"/>
              <a:t>Markdown</a:t>
            </a:r>
            <a:r>
              <a:rPr lang="es-ES" dirty="0"/>
              <a:t>?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6790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</TotalTime>
  <Words>170</Words>
  <Application>Microsoft Office PowerPoint</Application>
  <PresentationFormat>Panorámica</PresentationFormat>
  <Paragraphs>49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Open Sans</vt:lpstr>
      <vt:lpstr>Office Theme</vt:lpstr>
      <vt:lpstr>Ciencia de datos para Políticas Públicas</vt:lpstr>
      <vt:lpstr>El proceso de “data science” y lo que veremos en este curso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Valentina Larrañaga</dc:creator>
  <cp:lastModifiedBy>Pablo Aguirre Hörmann</cp:lastModifiedBy>
  <cp:revision>22</cp:revision>
  <dcterms:created xsi:type="dcterms:W3CDTF">2019-07-31T01:37:20Z</dcterms:created>
  <dcterms:modified xsi:type="dcterms:W3CDTF">2019-11-20T16:22:09Z</dcterms:modified>
</cp:coreProperties>
</file>