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88" r:id="rId3"/>
    <p:sldId id="289" r:id="rId4"/>
    <p:sldId id="290" r:id="rId5"/>
    <p:sldId id="259" r:id="rId6"/>
    <p:sldId id="260" r:id="rId7"/>
    <p:sldId id="256" r:id="rId8"/>
    <p:sldId id="257" r:id="rId9"/>
    <p:sldId id="261" r:id="rId10"/>
    <p:sldId id="291" r:id="rId11"/>
    <p:sldId id="293" r:id="rId12"/>
    <p:sldId id="274" r:id="rId13"/>
    <p:sldId id="275" r:id="rId14"/>
    <p:sldId id="292" r:id="rId15"/>
    <p:sldId id="277" r:id="rId16"/>
    <p:sldId id="278" r:id="rId17"/>
    <p:sldId id="279" r:id="rId18"/>
    <p:sldId id="280" r:id="rId19"/>
    <p:sldId id="333" r:id="rId20"/>
    <p:sldId id="286" r:id="rId21"/>
    <p:sldId id="284" r:id="rId22"/>
    <p:sldId id="285" r:id="rId23"/>
    <p:sldId id="334" r:id="rId24"/>
    <p:sldId id="335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a Larrañaga" initials="VL" lastIdx="4" clrIdx="0">
    <p:extLst>
      <p:ext uri="{19B8F6BF-5375-455C-9EA6-DF929625EA0E}">
        <p15:presenceInfo xmlns:p15="http://schemas.microsoft.com/office/powerpoint/2012/main" userId="Valentina Larraña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E02D2-7644-4555-98FC-62F6EC12BD8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101B-9117-40D3-A1ED-486F4D5DB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Anets</a:t>
            </a:r>
            <a:r>
              <a:rPr lang="es-CL" dirty="0"/>
              <a:t> de seguir..</a:t>
            </a:r>
            <a:r>
              <a:rPr lang="es-CL" baseline="0" dirty="0"/>
              <a:t> A medida que se vayan metiendo más en el tema se encontrarán probablemente con esta </a:t>
            </a:r>
            <a:r>
              <a:rPr lang="es-CL" baseline="0" dirty="0" err="1"/>
              <a:t>pregutna</a:t>
            </a:r>
            <a:r>
              <a:rPr lang="es-CL" baseline="0" dirty="0"/>
              <a:t> de si </a:t>
            </a:r>
            <a:r>
              <a:rPr lang="es-CL" baseline="0" dirty="0" err="1"/>
              <a:t>python</a:t>
            </a:r>
            <a:r>
              <a:rPr lang="es-CL" baseline="0" dirty="0"/>
              <a:t> o R.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221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 en realidad se ha convertido en una batalla</a:t>
            </a:r>
            <a:r>
              <a:rPr lang="es-CL" baseline="0" dirty="0"/>
              <a:t> de R vs </a:t>
            </a:r>
            <a:r>
              <a:rPr lang="es-CL" baseline="0" dirty="0" err="1"/>
              <a:t>python</a:t>
            </a:r>
            <a:r>
              <a:rPr lang="es-CL" baseline="0" dirty="0"/>
              <a:t>…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38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 en realidad se ha convertido en una batalla</a:t>
            </a:r>
            <a:r>
              <a:rPr lang="es-CL" baseline="0" dirty="0"/>
              <a:t> de R vs </a:t>
            </a:r>
            <a:r>
              <a:rPr lang="es-CL" baseline="0" dirty="0" err="1"/>
              <a:t>python</a:t>
            </a:r>
            <a:r>
              <a:rPr lang="es-CL" baseline="0" dirty="0"/>
              <a:t>…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8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Algunos números… al</a:t>
            </a:r>
            <a:r>
              <a:rPr lang="es-CL" baseline="0" dirty="0"/>
              <a:t> parecer </a:t>
            </a:r>
            <a:r>
              <a:rPr lang="es-CL" baseline="0" dirty="0" err="1"/>
              <a:t>python</a:t>
            </a:r>
            <a:r>
              <a:rPr lang="es-CL" baseline="0" dirty="0"/>
              <a:t> va ganando la carrera de popularidad…</a:t>
            </a:r>
          </a:p>
          <a:p>
            <a:endParaRPr lang="es-CL" baseline="0" dirty="0"/>
          </a:p>
          <a:p>
            <a:r>
              <a:rPr lang="es-CL" baseline="0" dirty="0"/>
              <a:t>El tema es que estos ranking son más especializados en programación “pura y dura”.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16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bien</a:t>
            </a:r>
            <a:r>
              <a:rPr lang="es-CL" baseline="0" dirty="0"/>
              <a:t> (con datos de USA) al parecer R es más cotizado por los empleadores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764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Dicho todo lo anterior… hay que transitar hacia un pensamiento de </a:t>
            </a:r>
            <a:r>
              <a:rPr lang="es-CL" dirty="0" err="1"/>
              <a:t>complementaridad</a:t>
            </a:r>
            <a:r>
              <a:rPr lang="es-CL" dirty="0"/>
              <a:t> entre distintas herramientas.. No es uno u otro sino como</a:t>
            </a:r>
            <a:r>
              <a:rPr lang="es-CL" baseline="0" dirty="0"/>
              <a:t> uno me sirve para algunas cosas y el otro para otro.. Como sacar lo mejor de las distintas herramientas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86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bien, un gran plus de R es la denominada “comunidad”.. Que toma muchas formas.</a:t>
            </a:r>
          </a:p>
          <a:p>
            <a:endParaRPr lang="es-CL" dirty="0"/>
          </a:p>
          <a:p>
            <a:r>
              <a:rPr lang="es-CL" dirty="0"/>
              <a:t>Hay</a:t>
            </a:r>
            <a:r>
              <a:rPr lang="es-CL" baseline="0" dirty="0"/>
              <a:t> que aprovechar esta comunidad!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2C400-3423-48D6-9A1B-A11238A282A8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49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49A96-794F-4E8B-8A89-B8898388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EE1415-C559-44E4-9410-A29B7104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011A1-8883-408F-93DC-D7C76BE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715914-5106-46D4-A97F-71CBD785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EF1598-1B1B-4666-A649-C685156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DBB9-20B4-4AEE-B5E3-E981814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0441A-5011-4C0C-855A-C6C66648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3F73A8-0942-476C-8949-D26A3773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B62F03-210C-4FF0-ACFC-877E540F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260D32-7EE9-4691-AC26-D45689C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385129-48C4-41C5-B3D4-D72611B67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60EB3D-9FCF-4AD2-BC3F-88DFA7DA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31746-65D1-4686-851F-B49DE0F5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8E6A3-75A0-4A3D-8CDF-B2996B04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433CA-136A-4EFB-80E0-D33611F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D4AA2-DA7E-42B2-9D41-1252267B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6B962-190A-4C22-B941-422C21AB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361E36-A200-4478-A035-A23D4465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A3CC-9896-448F-8246-6CA8E4B9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236B8F-87BF-4A77-AC62-4E2106F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5BA12-FC35-43C4-818A-12898AFE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5DE8A4-683C-4F71-BEA3-F35AAC12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F3450D-71DE-400F-9020-5D9C367C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E919CA-5687-486B-9527-C34BDE5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9097F4-CB67-4E6A-8345-A9EBE847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BE90D-5AED-4F0A-848D-C654403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F7160-99E9-499A-8FF4-096C9284A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2D18F2-379E-48B7-B615-6E002008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B8E61A-63AD-4A5E-8DD1-2CAD6B67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B63D3-E48C-4A2D-B4F9-497CC4AA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8EC056-D1A7-4745-9E4B-BA78B8D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E04BD-0ABA-4BF5-8897-5B6387E4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2F6D88-105F-41F5-8FD6-59C6F4A3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270571-991A-4435-8DA5-FD4D8736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177CC2-941C-4A01-9E5E-6E3AD1ED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8E1734-C5FB-4E19-A56C-787E8A13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28E034-A4F0-4016-AAA4-F49AF0AA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3AFB03-4AB5-46B8-AA5E-E58A5EF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460243-FF32-49CE-B53D-16C9572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D691-0515-4C89-910F-3FECD9C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DFC39C-5D0C-4B8A-8706-ACA0E2C4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33C51E-AA83-456F-8480-D2C24909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23893E-906B-4530-BF48-2928712C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C746D0-B6CF-49A8-A575-B9E1B7A1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404CEFE-E821-4FDD-B90A-07ACC864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01D005-DA83-42C6-9CB0-52EF9BF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BF3AE-F375-49CF-8F93-0FAA818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0F315-BCEF-45C4-9FBE-ECAC06FB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0C17CD-1E55-4D51-AD3E-A0D295B5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3AC9E6-A404-4C30-9859-FC2776C1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5C0A6F-ACC1-422F-BA2B-3237173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C4367D-6A9C-4B2C-80BE-491C7284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BFBF3-141E-4720-9D76-C3B3E613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41DE3C-9756-41B0-BEEB-A02337EFD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FDE559-C6E9-429F-8402-AB23F8DE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9223BD-F9BE-40B5-8CCA-FB0A8A4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79FB8D-4AA0-44EB-BDE1-BC8477F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EACADB-2B47-4877-8E92-CDF918E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B7805CA-9866-488B-8318-4AD60BA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3E470A-9FED-4024-8CE7-42A2785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B3FAC8-8225-408C-B853-95393EDB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434A-239D-4AED-989D-80A3F89D00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9F08C5-0D23-439A-8120-99355C15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C5F97-1D8B-48B2-9FA5-ADC75172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5534-BB4B-42BC-A4DC-42648D4132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monk.com/sogrady/2018/08/10/language-rankings-6-18/" TargetMode="External"/><Relationship Id="rId5" Type="http://schemas.openxmlformats.org/officeDocument/2006/relationships/hyperlink" Target="https://spectrum.ieee.org/at-work/innovation/the-2018-top-programming-languages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deed.cl/?r=u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from-r-vs-python-to-r-and-python-aa25db33ce17" TargetMode="External"/><Relationship Id="rId11" Type="http://schemas.openxmlformats.org/officeDocument/2006/relationships/hyperlink" Target="https://www.datacamp.com/community/news/is-sql-needed-to-be-a-data-scientist-2t8ty3x5lz7" TargetMode="External"/><Relationship Id="rId5" Type="http://schemas.openxmlformats.org/officeDocument/2006/relationships/hyperlink" Target="https://medium.com/@data_driven/python-vs-r-for-data-science-and-the-winner-is-3ebb1a968197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twitter.com/PAguirre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jaguirreh" TargetMode="External"/><Relationship Id="rId5" Type="http://schemas.openxmlformats.org/officeDocument/2006/relationships/hyperlink" Target="https://github.com/pjaguirreh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tinyurl.com/y4dwwky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tinyurl.com/y4dwwky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dhureshkumar.wordpress.com/2015/06/14/data-scientist-defination-and-qualities-of-a-good-data-scientis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r4ds.hadley.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hyperlink" Target="https://es.r4ds.hadley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FF52E-04FF-4903-A2F8-8DA8F3B9B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Políticas</a:t>
            </a:r>
            <a:r>
              <a:rPr lang="en-US" dirty="0"/>
              <a:t> </a:t>
            </a:r>
            <a:r>
              <a:rPr lang="en-US" dirty="0" err="1"/>
              <a:t>Públicas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88D33C-5940-4BB5-A566-5F7ACF90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262"/>
            <a:ext cx="9144000" cy="907209"/>
          </a:xfrm>
        </p:spPr>
        <p:txBody>
          <a:bodyPr/>
          <a:lstStyle/>
          <a:p>
            <a:r>
              <a:rPr lang="x-none" dirty="0"/>
              <a:t>Universidad Diego Portales</a:t>
            </a:r>
          </a:p>
          <a:p>
            <a:r>
              <a:rPr lang="x-none" dirty="0"/>
              <a:t>Pablo Javier Aguirre </a:t>
            </a:r>
            <a:r>
              <a:rPr lang="x-none" dirty="0" err="1"/>
              <a:t>Hörmann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5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ACC8F11-9995-4416-8DB9-D01B1740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61211"/>
              </p:ext>
            </p:extLst>
          </p:nvPr>
        </p:nvGraphicFramePr>
        <p:xfrm>
          <a:off x="1628214" y="1555135"/>
          <a:ext cx="8935571" cy="5219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756">
                  <a:extLst>
                    <a:ext uri="{9D8B030D-6E8A-4147-A177-3AD203B41FA5}">
                      <a16:colId xmlns:a16="http://schemas.microsoft.com/office/drawing/2014/main" xmlns="" val="3919171186"/>
                    </a:ext>
                  </a:extLst>
                </a:gridCol>
                <a:gridCol w="573635">
                  <a:extLst>
                    <a:ext uri="{9D8B030D-6E8A-4147-A177-3AD203B41FA5}">
                      <a16:colId xmlns:a16="http://schemas.microsoft.com/office/drawing/2014/main" xmlns="" val="3896491026"/>
                    </a:ext>
                  </a:extLst>
                </a:gridCol>
                <a:gridCol w="4769400">
                  <a:extLst>
                    <a:ext uri="{9D8B030D-6E8A-4147-A177-3AD203B41FA5}">
                      <a16:colId xmlns:a16="http://schemas.microsoft.com/office/drawing/2014/main" xmlns="" val="639570291"/>
                    </a:ext>
                  </a:extLst>
                </a:gridCol>
                <a:gridCol w="1814236">
                  <a:extLst>
                    <a:ext uri="{9D8B030D-6E8A-4147-A177-3AD203B41FA5}">
                      <a16:colId xmlns:a16="http://schemas.microsoft.com/office/drawing/2014/main" xmlns="" val="965021255"/>
                    </a:ext>
                  </a:extLst>
                </a:gridCol>
                <a:gridCol w="1107544">
                  <a:extLst>
                    <a:ext uri="{9D8B030D-6E8A-4147-A177-3AD203B41FA5}">
                      <a16:colId xmlns:a16="http://schemas.microsoft.com/office/drawing/2014/main" xmlns="" val="587540962"/>
                    </a:ext>
                  </a:extLst>
                </a:gridCol>
              </a:tblGrid>
              <a:tr h="360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Semana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Fecha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Contenidos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Lectura</a:t>
                      </a:r>
                      <a:r>
                        <a:rPr lang="en-US" sz="1300" dirty="0">
                          <a:effectLst/>
                        </a:rPr>
                        <a:t> previa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Evaluación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1309286167"/>
                  </a:ext>
                </a:extLst>
              </a:tr>
              <a:tr h="19133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dirty="0">
                          <a:effectLst/>
                        </a:rPr>
                        <a:t>Parte I: Introducción a la programación / Manejo de datos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3222998397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30/10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Descripción del curso e introducción al uso de datos para políticas públicas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Introducción a R: R y </a:t>
                      </a:r>
                      <a:r>
                        <a:rPr lang="es-CL" sz="1400" dirty="0" err="1">
                          <a:effectLst/>
                        </a:rPr>
                        <a:t>RStudio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dirty="0" err="1">
                          <a:effectLst/>
                        </a:rPr>
                        <a:t>Shmueli</a:t>
                      </a:r>
                      <a:r>
                        <a:rPr lang="x-none" sz="1300" dirty="0">
                          <a:effectLst/>
                        </a:rPr>
                        <a:t>, 2010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dirty="0">
                          <a:effectLst/>
                        </a:rPr>
                        <a:t>ISL: 2.1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dirty="0" err="1">
                          <a:effectLst/>
                        </a:rPr>
                        <a:t>IaR</a:t>
                      </a:r>
                      <a:r>
                        <a:rPr lang="x-none" sz="1300" dirty="0">
                          <a:effectLst/>
                        </a:rPr>
                        <a:t>: 2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dirty="0">
                          <a:effectLst/>
                        </a:rPr>
                        <a:t>ADP: 2.1 y 2.2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1462341373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06/11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>
                          <a:effectLst/>
                        </a:rPr>
                        <a:t>Introducción a R: Tipo de datos y sintaxis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IaR: 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2888312918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13/11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>
                          <a:effectLst/>
                        </a:rPr>
                        <a:t>Manejo de datos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R4DS: 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Tarea 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48556288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20/11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>
                          <a:effectLst/>
                        </a:rPr>
                        <a:t>Manejo de datos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R4DS: 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4257741749"/>
                  </a:ext>
                </a:extLst>
              </a:tr>
              <a:tr h="391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27/11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>
                          <a:effectLst/>
                        </a:rPr>
                        <a:t>Visualización de datos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IaR: 12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R4DS: 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Tarea 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2698919659"/>
                  </a:ext>
                </a:extLst>
              </a:tr>
              <a:tr h="19133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Parte II: Modelos/Machine </a:t>
                      </a:r>
                      <a:r>
                        <a:rPr lang="es-CL" sz="1400" dirty="0" err="1">
                          <a:effectLst/>
                        </a:rPr>
                        <a:t>Learning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300703703"/>
                  </a:ext>
                </a:extLst>
              </a:tr>
              <a:tr h="394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04/12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Regresión Lineal y logística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ISL: 3.1 a 3.3;  4.1 a 4.3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ADP: 6.1 a 6.4; 7.1 y 7.2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300">
                          <a:effectLst/>
                        </a:rPr>
                        <a:t>Tarea 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1367430081"/>
                  </a:ext>
                </a:extLst>
              </a:tr>
              <a:tr h="391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11/12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>
                          <a:effectLst/>
                        </a:rPr>
                        <a:t>Dilema varianza sesgo y Métodos de remuestreo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ISL: 2.2; 5.1 y 5.2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Informe preliminar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1349045133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18/12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>
                          <a:effectLst/>
                        </a:rPr>
                        <a:t>Regularización de modelos lineales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>
                          <a:effectLst/>
                        </a:rPr>
                        <a:t>Regresión “stepwise”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Análisis de componentes principales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ISL: 6.1 a 6.4 y 10.2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ADP: 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Tarea 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1067928794"/>
                  </a:ext>
                </a:extLst>
              </a:tr>
              <a:tr h="391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08/01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Árboles</a:t>
                      </a:r>
                      <a:r>
                        <a:rPr lang="en-US" sz="1400" dirty="0">
                          <a:effectLst/>
                        </a:rPr>
                        <a:t> de decision, Bagging y Random Forest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ISL: 8.1 y 8.2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Tarea 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4244156844"/>
                  </a:ext>
                </a:extLst>
              </a:tr>
              <a:tr h="394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13/01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Presentación trabajo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Informe Final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Presentación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32" marR="60132" marT="0" marB="0"/>
                </a:tc>
                <a:extLst>
                  <a:ext uri="{0D108BD9-81ED-4DB2-BD59-A6C34878D82A}">
                    <a16:rowId xmlns:a16="http://schemas.microsoft.com/office/drawing/2014/main" xmlns="" val="41316310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54D053-AF2B-46D1-A01C-59B95047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x-none" dirty="0"/>
              <a:t>En específico…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>
            <a:extLst>
              <a:ext uri="{FF2B5EF4-FFF2-40B4-BE49-F238E27FC236}">
                <a16:creationId xmlns:a16="http://schemas.microsoft.com/office/drawing/2014/main" xmlns="" id="{314F21D4-A233-478A-9AB8-79B9AF0E6BB3}"/>
              </a:ext>
            </a:extLst>
          </p:cNvPr>
          <p:cNvSpPr txBox="1"/>
          <p:nvPr/>
        </p:nvSpPr>
        <p:spPr>
          <a:xfrm>
            <a:off x="668578" y="1456618"/>
            <a:ext cx="10515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Lenguaje y plataforma 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Lenguaje de programación estadística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Herramienta de visualización de datos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u="sng" dirty="0">
                <a:latin typeface="+mj-lt"/>
                <a:ea typeface="Open Sans" charset="0"/>
                <a:cs typeface="Open Sans" charset="0"/>
              </a:rPr>
              <a:t>Gratuito</a:t>
            </a:r>
          </a:p>
          <a:p>
            <a:endParaRPr lang="es-ES_tradnl" sz="2800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Ecosistema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Muchas aplicaciones e integraciones con otras plataformas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12.000+ librerías gratuitas disponibles</a:t>
            </a:r>
          </a:p>
          <a:p>
            <a:endParaRPr lang="es-ES_tradnl" sz="2800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800" b="1" dirty="0">
                <a:latin typeface="+mj-lt"/>
                <a:ea typeface="Open Sans" charset="0"/>
                <a:cs typeface="Open Sans" charset="0"/>
              </a:rPr>
              <a:t>Comunidad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2.5+ millones de usuarios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s-ES_tradnl" sz="2800" dirty="0">
                <a:latin typeface="+mj-lt"/>
                <a:ea typeface="Open Sans" charset="0"/>
                <a:cs typeface="Open Sans" charset="0"/>
              </a:rPr>
              <a:t>Muchos y diversos grupos de usuarios a nivel mundial</a:t>
            </a:r>
            <a:r>
              <a:rPr lang="es-ES_tradnl" dirty="0">
                <a:solidFill>
                  <a:srgbClr val="41567F"/>
                </a:solidFill>
              </a:rPr>
              <a:t/>
            </a:r>
            <a:br>
              <a:rPr lang="es-ES_tradnl" dirty="0">
                <a:solidFill>
                  <a:srgbClr val="41567F"/>
                </a:solidFill>
              </a:rPr>
            </a:br>
            <a:endParaRPr lang="es-ES_tradnl" dirty="0">
              <a:solidFill>
                <a:srgbClr val="41567F"/>
              </a:solidFill>
            </a:endParaRPr>
          </a:p>
        </p:txBody>
      </p:sp>
      <p:pic>
        <p:nvPicPr>
          <p:cNvPr id="7" name="Picture 6" descr="Resultado de imagen de R programming logo no background">
            <a:extLst>
              <a:ext uri="{FF2B5EF4-FFF2-40B4-BE49-F238E27FC236}">
                <a16:creationId xmlns:a16="http://schemas.microsoft.com/office/drawing/2014/main" xmlns="" id="{5166898F-E049-43E2-90A7-814BCA73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541471"/>
            <a:ext cx="915147" cy="9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CD25FE8-945F-4DBB-947F-25A426EBE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es    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36904" cy="67875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89539" y="22288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7" name="Rectángulo 6"/>
          <p:cNvSpPr/>
          <p:nvPr/>
        </p:nvSpPr>
        <p:spPr>
          <a:xfrm>
            <a:off x="7538546" y="23431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10" name="AutoShape 2" descr="Resultado de imagen para r software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L" sz="1350"/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xmlns="" id="{38EA440D-AFB0-4334-8505-9A4166A9D578}"/>
              </a:ext>
            </a:extLst>
          </p:cNvPr>
          <p:cNvSpPr/>
          <p:nvPr/>
        </p:nvSpPr>
        <p:spPr>
          <a:xfrm>
            <a:off x="59620" y="1726409"/>
            <a:ext cx="4099217" cy="37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4" descr="Resultado de imagen para r software">
            <a:extLst>
              <a:ext uri="{FF2B5EF4-FFF2-40B4-BE49-F238E27FC236}">
                <a16:creationId xmlns:a16="http://schemas.microsoft.com/office/drawing/2014/main" xmlns="" id="{90BEFD18-94F7-46E8-ADEA-D67D9114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21" y="2228850"/>
            <a:ext cx="2944210" cy="23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3">
            <a:extLst>
              <a:ext uri="{FF2B5EF4-FFF2-40B4-BE49-F238E27FC236}">
                <a16:creationId xmlns:a16="http://schemas.microsoft.com/office/drawing/2014/main" xmlns="" id="{7F6E2E9D-A552-4ED6-85A1-E80A5E59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51812" y="33537"/>
            <a:ext cx="5536904" cy="6787564"/>
          </a:xfrm>
          <a:prstGeom prst="rect">
            <a:avLst/>
          </a:prstGeom>
        </p:spPr>
      </p:pic>
      <p:sp>
        <p:nvSpPr>
          <p:cNvPr id="14" name="Rectángulo 18">
            <a:extLst>
              <a:ext uri="{FF2B5EF4-FFF2-40B4-BE49-F238E27FC236}">
                <a16:creationId xmlns:a16="http://schemas.microsoft.com/office/drawing/2014/main" xmlns="" id="{0F298119-4EAC-43C0-A4D0-FD5F94F8DBD8}"/>
              </a:ext>
            </a:extLst>
          </p:cNvPr>
          <p:cNvSpPr/>
          <p:nvPr/>
        </p:nvSpPr>
        <p:spPr>
          <a:xfrm>
            <a:off x="7826266" y="1654691"/>
            <a:ext cx="4099217" cy="37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5" name="Picture 8" descr="Resultado de imagen para python">
            <a:extLst>
              <a:ext uri="{FF2B5EF4-FFF2-40B4-BE49-F238E27FC236}">
                <a16:creationId xmlns:a16="http://schemas.microsoft.com/office/drawing/2014/main" xmlns="" id="{E56745CE-74C5-4023-AD9D-2CEB9109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82" y="2305610"/>
            <a:ext cx="2169459" cy="23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1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689539" y="22288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7" name="Rectángulo 6"/>
          <p:cNvSpPr/>
          <p:nvPr/>
        </p:nvSpPr>
        <p:spPr>
          <a:xfrm>
            <a:off x="7538546" y="23431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10" name="AutoShape 2" descr="Resultado de imagen para r software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L" sz="1350"/>
          </a:p>
        </p:txBody>
      </p:sp>
      <p:pic>
        <p:nvPicPr>
          <p:cNvPr id="1036" name="Picture 12" descr="Resultado de imagen para R or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689539" y="22288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7" name="Rectángulo 6"/>
          <p:cNvSpPr/>
          <p:nvPr/>
        </p:nvSpPr>
        <p:spPr>
          <a:xfrm>
            <a:off x="7538546" y="2343150"/>
            <a:ext cx="2944210" cy="276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10" name="AutoShape 2" descr="Resultado de imagen para r software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L" sz="1350"/>
          </a:p>
        </p:txBody>
      </p:sp>
      <p:pic>
        <p:nvPicPr>
          <p:cNvPr id="1036" name="Picture 12" descr="Resultado de imagen para R or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0">
            <a:extLst>
              <a:ext uri="{FF2B5EF4-FFF2-40B4-BE49-F238E27FC236}">
                <a16:creationId xmlns:a16="http://schemas.microsoft.com/office/drawing/2014/main" xmlns="" id="{D1D490F3-FF1C-4902-B9EF-0D6AEB07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" y="1652832"/>
            <a:ext cx="5388445" cy="3552336"/>
          </a:xfrm>
          <a:prstGeom prst="rect">
            <a:avLst/>
          </a:prstGeom>
        </p:spPr>
      </p:pic>
      <p:pic>
        <p:nvPicPr>
          <p:cNvPr id="9" name="Imagen 12">
            <a:extLst>
              <a:ext uri="{FF2B5EF4-FFF2-40B4-BE49-F238E27FC236}">
                <a16:creationId xmlns:a16="http://schemas.microsoft.com/office/drawing/2014/main" xmlns="" id="{ECED8DF4-663A-4E53-8963-6E2F20C9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15" y="2843300"/>
            <a:ext cx="4838378" cy="2941392"/>
          </a:xfrm>
          <a:prstGeom prst="rect">
            <a:avLst/>
          </a:prstGeom>
        </p:spPr>
      </p:pic>
      <p:pic>
        <p:nvPicPr>
          <p:cNvPr id="11" name="Imagen 16">
            <a:extLst>
              <a:ext uri="{FF2B5EF4-FFF2-40B4-BE49-F238E27FC236}">
                <a16:creationId xmlns:a16="http://schemas.microsoft.com/office/drawing/2014/main" xmlns="" id="{75EA022B-4090-417E-A975-A6E67B8D8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59099">
            <a:off x="3503411" y="1549510"/>
            <a:ext cx="8498018" cy="1145608"/>
          </a:xfrm>
          <a:prstGeom prst="rect">
            <a:avLst/>
          </a:prstGeom>
        </p:spPr>
      </p:pic>
      <p:pic>
        <p:nvPicPr>
          <p:cNvPr id="12" name="Imagen 13">
            <a:extLst>
              <a:ext uri="{FF2B5EF4-FFF2-40B4-BE49-F238E27FC236}">
                <a16:creationId xmlns:a16="http://schemas.microsoft.com/office/drawing/2014/main" xmlns="" id="{E3B79732-A811-4FAA-9B5B-14273C5B3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75827">
            <a:off x="2431079" y="4284204"/>
            <a:ext cx="3984507" cy="2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2" y="2241185"/>
            <a:ext cx="5570308" cy="32066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26" y="2241185"/>
            <a:ext cx="5490882" cy="337928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11071" y="1775988"/>
            <a:ext cx="279955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75" dirty="0">
                <a:latin typeface="+mj-lt"/>
                <a:hlinkClick r:id="rId5"/>
              </a:rPr>
              <a:t>IEEE </a:t>
            </a:r>
            <a:r>
              <a:rPr lang="es-CL" sz="1875" dirty="0" err="1">
                <a:latin typeface="+mj-lt"/>
                <a:hlinkClick r:id="rId5"/>
              </a:rPr>
              <a:t>Spectrum</a:t>
            </a:r>
            <a:r>
              <a:rPr lang="es-CL" sz="1875" dirty="0">
                <a:latin typeface="+mj-lt"/>
                <a:hlinkClick r:id="rId5"/>
              </a:rPr>
              <a:t>, Julio 2018</a:t>
            </a:r>
            <a:endParaRPr lang="es-CL" sz="1875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42995" y="1775988"/>
            <a:ext cx="235574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75" dirty="0" err="1">
                <a:latin typeface="+mj-lt"/>
                <a:hlinkClick r:id="rId6"/>
              </a:rPr>
              <a:t>Redmonk</a:t>
            </a:r>
            <a:r>
              <a:rPr lang="es-CL" sz="1875" dirty="0">
                <a:latin typeface="+mj-lt"/>
                <a:hlinkClick r:id="rId6"/>
              </a:rPr>
              <a:t>, Junio 2018</a:t>
            </a:r>
            <a:endParaRPr lang="es-CL" sz="1875" dirty="0"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C18E4C4-C57B-4835-862C-8147925C6C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dicen los usuarios?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17" y="1604378"/>
            <a:ext cx="9767318" cy="411937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634685" y="5723751"/>
            <a:ext cx="21767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350" dirty="0">
                <a:latin typeface="+mj-lt"/>
                <a:hlinkClick r:id="rId4"/>
              </a:rPr>
              <a:t>https://www.indeed.cl/?r=us</a:t>
            </a:r>
            <a:endParaRPr lang="es-CL" sz="1350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B14DA32-7F83-43F1-8E63-184A48B94C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dicen los empleadores?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96" y="2915082"/>
            <a:ext cx="5987233" cy="8528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396" y="902168"/>
            <a:ext cx="5728711" cy="16438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14456" y="2562592"/>
            <a:ext cx="2760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50" dirty="0">
                <a:latin typeface="+mj-lt"/>
                <a:hlinkClick r:id="rId5"/>
              </a:rPr>
              <a:t>Medium, Junio 2018</a:t>
            </a:r>
            <a:endParaRPr lang="es-CL" sz="135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10269" y="3780604"/>
            <a:ext cx="2760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50" dirty="0">
                <a:latin typeface="+mj-lt"/>
                <a:hlinkClick r:id="rId6"/>
              </a:rPr>
              <a:t>Medium, Marzo 2019</a:t>
            </a:r>
            <a:endParaRPr lang="es-CL" sz="1350" dirty="0">
              <a:latin typeface="+mj-lt"/>
            </a:endParaRPr>
          </a:p>
        </p:txBody>
      </p:sp>
      <p:pic>
        <p:nvPicPr>
          <p:cNvPr id="2058" name="Picture 10" descr="Resultado de imagen para 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04" y="1061006"/>
            <a:ext cx="1708876" cy="17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r softwa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986" y="4503239"/>
            <a:ext cx="1431320" cy="11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para pyth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93" y="2966168"/>
            <a:ext cx="1144499" cy="11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6396" y="4139343"/>
            <a:ext cx="4906297" cy="135213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010269" y="5491473"/>
            <a:ext cx="27601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50" dirty="0" err="1">
                <a:latin typeface="+mj-lt"/>
                <a:hlinkClick r:id="rId11"/>
              </a:rPr>
              <a:t>Datacamp</a:t>
            </a:r>
            <a:r>
              <a:rPr lang="es-CL" sz="1350" dirty="0">
                <a:latin typeface="+mj-lt"/>
                <a:hlinkClick r:id="rId11"/>
              </a:rPr>
              <a:t>, 2018</a:t>
            </a:r>
            <a:endParaRPr lang="es-CL" sz="13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4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1B2B21-9E67-476F-B5B3-10CE0F16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31" y="1507935"/>
            <a:ext cx="3444851" cy="144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A1286F-A29D-419E-994F-179885DDB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663" y="4387504"/>
            <a:ext cx="3247137" cy="1457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977589-D210-449D-98E6-D51F083E6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32" y="4864848"/>
            <a:ext cx="5241576" cy="82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F1E2864-0DA1-4E55-8156-A25E7B316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246" y="2960729"/>
            <a:ext cx="3324652" cy="1119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B5F002-4B48-4B31-A894-46447DAE7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113" y="1267967"/>
            <a:ext cx="3700941" cy="962577"/>
          </a:xfrm>
          <a:prstGeom prst="rect">
            <a:avLst/>
          </a:prstGeom>
        </p:spPr>
      </p:pic>
      <p:pic>
        <p:nvPicPr>
          <p:cNvPr id="2050" name="Picture 2" descr="Resultado de imagen para R ladies">
            <a:extLst>
              <a:ext uri="{FF2B5EF4-FFF2-40B4-BE49-F238E27FC236}">
                <a16:creationId xmlns:a16="http://schemas.microsoft.com/office/drawing/2014/main" xmlns="" id="{83089A4A-5E83-4B30-BDF9-3EF80225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02" y="2368777"/>
            <a:ext cx="3357574" cy="11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3FA05-E721-4E8F-9069-414F12C5B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831" y="3258435"/>
            <a:ext cx="3938298" cy="1331256"/>
          </a:xfrm>
          <a:prstGeom prst="rect">
            <a:avLst/>
          </a:prstGeom>
        </p:spPr>
      </p:pic>
      <p:pic>
        <p:nvPicPr>
          <p:cNvPr id="1026" name="Picture 2" descr="Resultado de imagen para latinR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523" r="8712" b="8998"/>
          <a:stretch/>
        </p:blipFill>
        <p:spPr bwMode="auto">
          <a:xfrm>
            <a:off x="5987769" y="4540250"/>
            <a:ext cx="1833176" cy="184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DA03074-6668-489C-ABE8-D22C094D94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“La comunidad de 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1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8CD25FE8-945F-4DBB-947F-25A426EBE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es               ?</a:t>
            </a:r>
            <a:endParaRPr lang="en-US" dirty="0"/>
          </a:p>
        </p:txBody>
      </p:sp>
      <p:pic>
        <p:nvPicPr>
          <p:cNvPr id="6" name="Picture 2" descr="Resultado de imagen de RsTUDIO LOGO">
            <a:extLst>
              <a:ext uri="{FF2B5EF4-FFF2-40B4-BE49-F238E27FC236}">
                <a16:creationId xmlns:a16="http://schemas.microsoft.com/office/drawing/2014/main" xmlns="" id="{6D9A2CDD-4D9C-4574-82E1-0D0AF529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13" y="675259"/>
            <a:ext cx="1806137" cy="6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3">
            <a:extLst>
              <a:ext uri="{FF2B5EF4-FFF2-40B4-BE49-F238E27FC236}">
                <a16:creationId xmlns:a16="http://schemas.microsoft.com/office/drawing/2014/main" xmlns="" id="{4D1A296D-B2FE-46D7-8D98-3CEBDE418BF7}"/>
              </a:ext>
            </a:extLst>
          </p:cNvPr>
          <p:cNvSpPr txBox="1"/>
          <p:nvPr/>
        </p:nvSpPr>
        <p:spPr>
          <a:xfrm>
            <a:off x="683069" y="1395472"/>
            <a:ext cx="10825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IDE para R: </a:t>
            </a:r>
            <a:r>
              <a:rPr lang="es-ES_tradnl" sz="2400" i="1" dirty="0">
                <a:latin typeface="+mj-lt"/>
                <a:ea typeface="Open Sans" charset="0"/>
                <a:cs typeface="Open Sans" charset="0"/>
              </a:rPr>
              <a:t>Entorno de desarrollo integrado</a:t>
            </a: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Consola</a:t>
            </a: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Editor de código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Auto-</a:t>
            </a:r>
            <a:r>
              <a:rPr lang="es-ES_tradnl" sz="2400" dirty="0" err="1">
                <a:latin typeface="+mj-lt"/>
                <a:ea typeface="Open Sans" charset="0"/>
                <a:cs typeface="Open Sans" charset="0"/>
              </a:rPr>
              <a:t>completación</a:t>
            </a:r>
            <a:endParaRPr lang="es-ES_tradnl" sz="2400" dirty="0">
              <a:latin typeface="+mj-lt"/>
              <a:ea typeface="Open Sans" charset="0"/>
              <a:cs typeface="Open Sans" charset="0"/>
            </a:endParaRP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Ayuda de sintaxis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Ejecución directa</a:t>
            </a:r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endParaRPr lang="es-ES_tradnl" sz="2400" b="1" dirty="0">
              <a:latin typeface="+mj-lt"/>
              <a:ea typeface="Open Sans" charset="0"/>
              <a:cs typeface="Open Sans" charset="0"/>
            </a:endParaRPr>
          </a:p>
          <a:p>
            <a:r>
              <a:rPr lang="es-ES_tradnl" sz="2400" b="1" dirty="0">
                <a:latin typeface="+mj-lt"/>
                <a:ea typeface="Open Sans" charset="0"/>
                <a:cs typeface="Open Sans" charset="0"/>
              </a:rPr>
              <a:t>Herramientas para distintas tareas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Visualización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Conexión con otras plataformas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Depuración de  código</a:t>
            </a:r>
          </a:p>
          <a:p>
            <a:pPr marL="622300" lvl="2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+mj-lt"/>
                <a:ea typeface="Open Sans" charset="0"/>
                <a:cs typeface="Open Sans" charset="0"/>
              </a:rPr>
              <a:t>Manejo del ambiente de trabajo</a:t>
            </a:r>
          </a:p>
        </p:txBody>
      </p:sp>
    </p:spTree>
    <p:extLst>
      <p:ext uri="{BB962C8B-B14F-4D97-AF65-F5344CB8AC3E}">
        <p14:creationId xmlns:p14="http://schemas.microsoft.com/office/powerpoint/2010/main" val="4191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CCCA8-EA47-40FB-8777-737FC7E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Sobre mí…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1D9D4-0668-405B-8C6D-C7E289B8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51774"/>
          </a:xfrm>
        </p:spPr>
        <p:txBody>
          <a:bodyPr/>
          <a:lstStyle/>
          <a:p>
            <a:r>
              <a:rPr lang="x-none" dirty="0"/>
              <a:t>Consultor Data Science/Business </a:t>
            </a:r>
            <a:r>
              <a:rPr lang="x-none" dirty="0" err="1"/>
              <a:t>Intelligence</a:t>
            </a:r>
            <a:r>
              <a:rPr lang="x-none" dirty="0"/>
              <a:t> – Superintendencia del Medio Ambiente</a:t>
            </a:r>
          </a:p>
          <a:p>
            <a:pPr marL="0" indent="0">
              <a:buNone/>
            </a:pPr>
            <a:endParaRPr lang="x-none" dirty="0"/>
          </a:p>
          <a:p>
            <a:r>
              <a:rPr lang="x-none" dirty="0"/>
              <a:t>Profesor Universitario (UAI, PUC)</a:t>
            </a:r>
          </a:p>
          <a:p>
            <a:pPr marL="0" indent="0">
              <a:buNone/>
            </a:pPr>
            <a:endParaRPr lang="x-none" dirty="0"/>
          </a:p>
          <a:p>
            <a:r>
              <a:rPr lang="x-none" dirty="0"/>
              <a:t>Magíster en Políticas Públicas – Universidad de Chicago</a:t>
            </a:r>
          </a:p>
          <a:p>
            <a:pPr marL="0" indent="0">
              <a:buNone/>
            </a:pPr>
            <a:endParaRPr lang="x-none" dirty="0"/>
          </a:p>
          <a:p>
            <a:r>
              <a:rPr lang="x-none" dirty="0"/>
              <a:t>Ingeniero Agrónomo - PUC</a:t>
            </a:r>
            <a:endParaRPr lang="en-US" dirty="0"/>
          </a:p>
        </p:txBody>
      </p:sp>
      <p:pic>
        <p:nvPicPr>
          <p:cNvPr id="1026" name="Picture 2" descr="Resultado de imagen para github">
            <a:extLst>
              <a:ext uri="{FF2B5EF4-FFF2-40B4-BE49-F238E27FC236}">
                <a16:creationId xmlns:a16="http://schemas.microsoft.com/office/drawing/2014/main" xmlns="" id="{B9971384-BC9B-4AE5-AF81-D16B43AC9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7" r="17800" b="-2162"/>
          <a:stretch/>
        </p:blipFill>
        <p:spPr bwMode="auto">
          <a:xfrm>
            <a:off x="995643" y="5961900"/>
            <a:ext cx="663389" cy="5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witter">
            <a:extLst>
              <a:ext uri="{FF2B5EF4-FFF2-40B4-BE49-F238E27FC236}">
                <a16:creationId xmlns:a16="http://schemas.microsoft.com/office/drawing/2014/main" xmlns="" id="{F1978343-7CC6-40C9-BD76-68800F85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621" y="6011482"/>
            <a:ext cx="6000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inkedin">
            <a:extLst>
              <a:ext uri="{FF2B5EF4-FFF2-40B4-BE49-F238E27FC236}">
                <a16:creationId xmlns:a16="http://schemas.microsoft.com/office/drawing/2014/main" xmlns="" id="{907F4F9D-6D44-4DD2-B0EC-F1D3D303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59" y="5988795"/>
            <a:ext cx="6000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FEAB4A-BC63-4195-A6DB-713417C5EF71}"/>
              </a:ext>
            </a:extLst>
          </p:cNvPr>
          <p:cNvSpPr/>
          <p:nvPr/>
        </p:nvSpPr>
        <p:spPr>
          <a:xfrm>
            <a:off x="1596958" y="6011482"/>
            <a:ext cx="1761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linkClick r:id="rId5"/>
              </a:rPr>
              <a:t>@</a:t>
            </a:r>
            <a:r>
              <a:rPr lang="en-US" sz="2400" dirty="0" err="1">
                <a:hlinkClick r:id="rId5"/>
              </a:rPr>
              <a:t>pjaguirreh</a:t>
            </a:r>
            <a:endParaRPr lang="en-US" sz="2200" b="1" i="0" dirty="0">
              <a:solidFill>
                <a:srgbClr val="666666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88527C-FA15-4E21-ADF7-F33BC6439D8F}"/>
              </a:ext>
            </a:extLst>
          </p:cNvPr>
          <p:cNvSpPr/>
          <p:nvPr/>
        </p:nvSpPr>
        <p:spPr>
          <a:xfrm>
            <a:off x="5539534" y="6038377"/>
            <a:ext cx="17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pjaguirreh</a:t>
            </a:r>
            <a:endParaRPr lang="en-US" sz="2200" b="1" i="0" dirty="0">
              <a:solidFill>
                <a:srgbClr val="666666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40176B5-09A5-4750-91D2-E8DE88DBDD1F}"/>
              </a:ext>
            </a:extLst>
          </p:cNvPr>
          <p:cNvSpPr/>
          <p:nvPr/>
        </p:nvSpPr>
        <p:spPr>
          <a:xfrm>
            <a:off x="9458696" y="6031104"/>
            <a:ext cx="17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linkClick r:id="rId7"/>
              </a:rPr>
              <a:t>@</a:t>
            </a:r>
            <a:r>
              <a:rPr lang="en-US" sz="2400" dirty="0" err="1">
                <a:hlinkClick r:id="rId7"/>
              </a:rPr>
              <a:t>PAguirreH</a:t>
            </a:r>
            <a:endParaRPr lang="en-US" sz="2200" b="1" i="0" dirty="0">
              <a:solidFill>
                <a:srgbClr val="666666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55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BF0A9532-B459-4B0E-941E-FA47E7D8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/>
          <a:stretch/>
        </p:blipFill>
        <p:spPr>
          <a:xfrm>
            <a:off x="1189372" y="981074"/>
            <a:ext cx="9813255" cy="5531777"/>
          </a:xfrm>
          <a:prstGeom prst="rect">
            <a:avLst/>
          </a:prstGeom>
        </p:spPr>
      </p:pic>
      <p:pic>
        <p:nvPicPr>
          <p:cNvPr id="6" name="Picture 4" descr="Resultado de imagen para r software">
            <a:extLst>
              <a:ext uri="{FF2B5EF4-FFF2-40B4-BE49-F238E27FC236}">
                <a16:creationId xmlns:a16="http://schemas.microsoft.com/office/drawing/2014/main" xmlns="" id="{439D6F3B-A3CB-4F08-AE7E-88338D3C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49" y="24861"/>
            <a:ext cx="712227" cy="5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3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sultado de imagen para RStud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92" y="95716"/>
            <a:ext cx="1838217" cy="6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xmlns="" id="{71278F5B-D724-469F-9650-214EE2D0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72" y="981075"/>
            <a:ext cx="9813255" cy="55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Resultado de imagen para RStud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92" y="95716"/>
            <a:ext cx="1838217" cy="6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xmlns="" id="{73A6106E-8BF9-4AA9-B9F8-98FA2B37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72" y="981075"/>
            <a:ext cx="9813255" cy="5531776"/>
          </a:xfrm>
          <a:prstGeom prst="rect">
            <a:avLst/>
          </a:prstGeom>
        </p:spPr>
      </p:pic>
      <p:sp>
        <p:nvSpPr>
          <p:cNvPr id="16" name="Rectángulo 14">
            <a:extLst>
              <a:ext uri="{FF2B5EF4-FFF2-40B4-BE49-F238E27FC236}">
                <a16:creationId xmlns:a16="http://schemas.microsoft.com/office/drawing/2014/main" xmlns="" id="{8805809E-1299-43DD-B5E8-A7ACE6AF761B}"/>
              </a:ext>
            </a:extLst>
          </p:cNvPr>
          <p:cNvSpPr/>
          <p:nvPr/>
        </p:nvSpPr>
        <p:spPr>
          <a:xfrm>
            <a:off x="2291954" y="5267488"/>
            <a:ext cx="2975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Consola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ejecución de código</a:t>
            </a:r>
            <a:endParaRPr lang="es-CL" dirty="0">
              <a:latin typeface="+mj-lt"/>
            </a:endParaRPr>
          </a:p>
        </p:txBody>
      </p:sp>
      <p:sp>
        <p:nvSpPr>
          <p:cNvPr id="17" name="Rectángulo 17">
            <a:extLst>
              <a:ext uri="{FF2B5EF4-FFF2-40B4-BE49-F238E27FC236}">
                <a16:creationId xmlns:a16="http://schemas.microsoft.com/office/drawing/2014/main" xmlns="" id="{92443ADF-BCA2-432B-9FCD-AEECCA597EB9}"/>
              </a:ext>
            </a:extLst>
          </p:cNvPr>
          <p:cNvSpPr/>
          <p:nvPr/>
        </p:nvSpPr>
        <p:spPr>
          <a:xfrm>
            <a:off x="8001227" y="5781017"/>
            <a:ext cx="2805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Gráficos, Ventana de ayuda, Archivos, Librerías/Paquetes</a:t>
            </a:r>
            <a:endParaRPr lang="es-CL" dirty="0">
              <a:latin typeface="+mj-lt"/>
            </a:endParaRPr>
          </a:p>
        </p:txBody>
      </p:sp>
      <p:sp>
        <p:nvSpPr>
          <p:cNvPr id="18" name="Rectángulo 16">
            <a:extLst>
              <a:ext uri="{FF2B5EF4-FFF2-40B4-BE49-F238E27FC236}">
                <a16:creationId xmlns:a16="http://schemas.microsoft.com/office/drawing/2014/main" xmlns="" id="{CA16DA8F-4D3B-402E-A726-A6A2FF91D934}"/>
              </a:ext>
            </a:extLst>
          </p:cNvPr>
          <p:cNvSpPr/>
          <p:nvPr/>
        </p:nvSpPr>
        <p:spPr>
          <a:xfrm>
            <a:off x="6291903" y="2503883"/>
            <a:ext cx="4586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 err="1">
                <a:latin typeface="+mj-lt"/>
                <a:ea typeface="Open Sans" charset="0"/>
                <a:cs typeface="Open Sans" charset="0"/>
              </a:rPr>
              <a:t>Environment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almacenamiento de objetos/datos</a:t>
            </a:r>
            <a:endParaRPr lang="es-CL" dirty="0">
              <a:latin typeface="+mj-lt"/>
            </a:endParaRPr>
          </a:p>
        </p:txBody>
      </p:sp>
      <p:sp>
        <p:nvSpPr>
          <p:cNvPr id="19" name="Rectángulo 15">
            <a:extLst>
              <a:ext uri="{FF2B5EF4-FFF2-40B4-BE49-F238E27FC236}">
                <a16:creationId xmlns:a16="http://schemas.microsoft.com/office/drawing/2014/main" xmlns="" id="{77151984-7E78-4841-B0CD-0FBCABDAC108}"/>
              </a:ext>
            </a:extLst>
          </p:cNvPr>
          <p:cNvSpPr/>
          <p:nvPr/>
        </p:nvSpPr>
        <p:spPr>
          <a:xfrm>
            <a:off x="2462015" y="2688549"/>
            <a:ext cx="2635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u="sng" dirty="0">
                <a:latin typeface="+mj-lt"/>
                <a:ea typeface="Open Sans" charset="0"/>
                <a:cs typeface="Open Sans" charset="0"/>
              </a:rPr>
              <a:t>Script</a:t>
            </a:r>
            <a:r>
              <a:rPr lang="es-ES_tradnl" b="1" dirty="0">
                <a:latin typeface="+mj-lt"/>
                <a:ea typeface="Open Sans" charset="0"/>
                <a:cs typeface="Open Sans" charset="0"/>
              </a:rPr>
              <a:t>: escritura de código</a:t>
            </a:r>
            <a:endParaRPr lang="es-C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72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1D6676-EFB7-444D-9DD5-8043FAC5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2" y="1045711"/>
            <a:ext cx="10675696" cy="5282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1EFB92-0594-448E-8441-EA4EB48F89B3}"/>
              </a:ext>
            </a:extLst>
          </p:cNvPr>
          <p:cNvSpPr/>
          <p:nvPr/>
        </p:nvSpPr>
        <p:spPr>
          <a:xfrm>
            <a:off x="3505355" y="160475"/>
            <a:ext cx="5181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3"/>
              </a:rPr>
              <a:t>https://rstudio.cloud/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704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5D3A02-AE48-4195-9BB0-7F86EAD2EA67}"/>
              </a:ext>
            </a:extLst>
          </p:cNvPr>
          <p:cNvSpPr/>
          <p:nvPr/>
        </p:nvSpPr>
        <p:spPr>
          <a:xfrm>
            <a:off x="0" y="0"/>
            <a:ext cx="294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hlinkClick r:id="rId2"/>
              </a:rPr>
              <a:t>https://tinyurl.com/y4dwwkyf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457A1F-0CFB-433A-B6C3-9FE37967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3" y="3812157"/>
            <a:ext cx="5648867" cy="29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9F7249-8D6D-4B34-BFF1-9C2EE473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9" y="716854"/>
            <a:ext cx="5128480" cy="239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D680DC-4936-4B49-91F3-EF5BF5AC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883" y="2190227"/>
            <a:ext cx="5128479" cy="2477545"/>
          </a:xfrm>
          <a:prstGeom prst="rect">
            <a:avLst/>
          </a:prstGeom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xmlns="" id="{08143C82-E9E6-4852-A533-0F0B8F255881}"/>
              </a:ext>
            </a:extLst>
          </p:cNvPr>
          <p:cNvSpPr/>
          <p:nvPr/>
        </p:nvSpPr>
        <p:spPr>
          <a:xfrm rot="17302830">
            <a:off x="7556315" y="-928491"/>
            <a:ext cx="582705" cy="4082136"/>
          </a:xfrm>
          <a:prstGeom prst="curvedLeftArrow">
            <a:avLst>
              <a:gd name="adj1" fmla="val 67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5923709E-B7B5-45C7-B816-8EB52EDCA301}"/>
              </a:ext>
            </a:extLst>
          </p:cNvPr>
          <p:cNvSpPr/>
          <p:nvPr/>
        </p:nvSpPr>
        <p:spPr>
          <a:xfrm rot="4404537">
            <a:off x="7394589" y="3596287"/>
            <a:ext cx="582705" cy="4397783"/>
          </a:xfrm>
          <a:prstGeom prst="curvedLeftArrow">
            <a:avLst>
              <a:gd name="adj1" fmla="val 67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5D3A02-AE48-4195-9BB0-7F86EAD2EA67}"/>
              </a:ext>
            </a:extLst>
          </p:cNvPr>
          <p:cNvSpPr/>
          <p:nvPr/>
        </p:nvSpPr>
        <p:spPr>
          <a:xfrm>
            <a:off x="0" y="0"/>
            <a:ext cx="294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hlinkClick r:id="rId2"/>
              </a:rPr>
              <a:t>https://tinyurl.com/y4dwwkyf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9F7249-8D6D-4B34-BFF1-9C2EE473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9" y="716854"/>
            <a:ext cx="5128480" cy="239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D680DC-4936-4B49-91F3-EF5BF5AC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883" y="2190227"/>
            <a:ext cx="5128479" cy="2477545"/>
          </a:xfrm>
          <a:prstGeom prst="rect">
            <a:avLst/>
          </a:prstGeom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xmlns="" id="{08143C82-E9E6-4852-A533-0F0B8F255881}"/>
              </a:ext>
            </a:extLst>
          </p:cNvPr>
          <p:cNvSpPr/>
          <p:nvPr/>
        </p:nvSpPr>
        <p:spPr>
          <a:xfrm rot="17302830">
            <a:off x="7556315" y="-928491"/>
            <a:ext cx="582705" cy="4082136"/>
          </a:xfrm>
          <a:prstGeom prst="curvedLeftArrow">
            <a:avLst>
              <a:gd name="adj1" fmla="val 67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34DE0D-52A3-4E87-8142-46FDD64F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38" y="3608747"/>
            <a:ext cx="5128479" cy="3017723"/>
          </a:xfrm>
          <a:prstGeom prst="rect">
            <a:avLst/>
          </a:prstGeom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xmlns="" id="{DABDF63D-D290-4090-9049-0198DBF07F86}"/>
              </a:ext>
            </a:extLst>
          </p:cNvPr>
          <p:cNvSpPr/>
          <p:nvPr/>
        </p:nvSpPr>
        <p:spPr>
          <a:xfrm rot="4302080">
            <a:off x="7667240" y="3732772"/>
            <a:ext cx="582705" cy="4166294"/>
          </a:xfrm>
          <a:prstGeom prst="curvedLeftArrow">
            <a:avLst>
              <a:gd name="adj1" fmla="val 67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FF52E-04FF-4903-A2F8-8DA8F3B9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2612"/>
            <a:ext cx="9144000" cy="1072776"/>
          </a:xfrm>
        </p:spPr>
        <p:txBody>
          <a:bodyPr/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ustedes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88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CCCA8-EA47-40FB-8777-737FC7E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Sobre este curso…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1D9D4-0668-405B-8C6D-C7E289B8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51774"/>
          </a:xfrm>
        </p:spPr>
        <p:txBody>
          <a:bodyPr>
            <a:normAutofit fontScale="92500"/>
          </a:bodyPr>
          <a:lstStyle/>
          <a:p>
            <a:pPr algn="just"/>
            <a:r>
              <a:rPr lang="es-CL" b="1" dirty="0"/>
              <a:t>Objetivos</a:t>
            </a:r>
            <a:r>
              <a:rPr lang="es-CL" dirty="0"/>
              <a:t>:</a:t>
            </a:r>
            <a:r>
              <a:rPr lang="es-CL" b="1" dirty="0"/>
              <a:t> </a:t>
            </a:r>
            <a:r>
              <a:rPr lang="es-CL" dirty="0"/>
              <a:t>El fin de este curso es hacer de los estudiantes mejores productores y consumidores de herramientas relacionadas a lo que conoce como </a:t>
            </a:r>
            <a:r>
              <a:rPr lang="es-CL" i="1" dirty="0"/>
              <a:t>“</a:t>
            </a:r>
            <a:r>
              <a:rPr lang="es-CL" i="1" dirty="0" err="1"/>
              <a:t>big</a:t>
            </a:r>
            <a:r>
              <a:rPr lang="es-CL" i="1" dirty="0"/>
              <a:t> data”</a:t>
            </a:r>
            <a:r>
              <a:rPr lang="es-CL" dirty="0"/>
              <a:t>, </a:t>
            </a:r>
            <a:r>
              <a:rPr lang="es-CL" i="1" dirty="0"/>
              <a:t>“data science”,</a:t>
            </a:r>
            <a:r>
              <a:rPr lang="es-CL" dirty="0"/>
              <a:t> y “</a:t>
            </a:r>
            <a:r>
              <a:rPr lang="es-CL" i="1" dirty="0"/>
              <a:t>machine </a:t>
            </a:r>
            <a:r>
              <a:rPr lang="es-CL" i="1" dirty="0" err="1"/>
              <a:t>learning</a:t>
            </a:r>
            <a:r>
              <a:rPr lang="es-CL" dirty="0"/>
              <a:t>” en el ámbito de problemas vinculados a las políticas públicas. </a:t>
            </a:r>
          </a:p>
          <a:p>
            <a:pPr algn="just"/>
            <a:endParaRPr lang="en-US" dirty="0"/>
          </a:p>
          <a:p>
            <a:pPr algn="just"/>
            <a:r>
              <a:rPr lang="es-CL" b="1" dirty="0"/>
              <a:t>Metodología</a:t>
            </a:r>
            <a:r>
              <a:rPr lang="es-CL" dirty="0"/>
              <a:t>: Clases expositivas y demostraciones prácticas. La primera parte del curso se concentrará en enseñar a utilizar el lenguaje y ambiente de programación R mientras que el resto del curso se revisarán distintas herramientas relacionadas a </a:t>
            </a:r>
            <a:r>
              <a:rPr lang="es-CL" b="1" i="1" dirty="0">
                <a:solidFill>
                  <a:srgbClr val="FF0000"/>
                </a:solidFill>
              </a:rPr>
              <a:t>”</a:t>
            </a:r>
            <a:r>
              <a:rPr lang="es-CL" b="1" i="1" dirty="0" err="1">
                <a:solidFill>
                  <a:srgbClr val="FF0000"/>
                </a:solidFill>
              </a:rPr>
              <a:t>big</a:t>
            </a:r>
            <a:r>
              <a:rPr lang="es-CL" b="1" i="1" dirty="0">
                <a:solidFill>
                  <a:srgbClr val="FF0000"/>
                </a:solidFill>
              </a:rPr>
              <a:t> data”</a:t>
            </a:r>
            <a:r>
              <a:rPr lang="es-CL" dirty="0"/>
              <a:t>, </a:t>
            </a:r>
            <a:r>
              <a:rPr lang="es-CL" b="1" i="1" dirty="0">
                <a:solidFill>
                  <a:srgbClr val="FF0000"/>
                </a:solidFill>
              </a:rPr>
              <a:t>“data science”</a:t>
            </a:r>
            <a:r>
              <a:rPr lang="es-CL" dirty="0"/>
              <a:t>, y/o </a:t>
            </a:r>
            <a:r>
              <a:rPr lang="es-CL" b="1" i="1" dirty="0">
                <a:solidFill>
                  <a:srgbClr val="FF0000"/>
                </a:solidFill>
              </a:rPr>
              <a:t>“machine </a:t>
            </a:r>
            <a:r>
              <a:rPr lang="es-CL" b="1" i="1" dirty="0" err="1">
                <a:solidFill>
                  <a:srgbClr val="FF0000"/>
                </a:solidFill>
              </a:rPr>
              <a:t>learning</a:t>
            </a:r>
            <a:r>
              <a:rPr lang="es-CL" b="1" i="1" dirty="0">
                <a:solidFill>
                  <a:srgbClr val="FF0000"/>
                </a:solidFill>
              </a:rPr>
              <a:t>”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dirty="0"/>
              <a:t>y cómo implementar estas a través de 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EE7EEE0-B9D3-4B9D-9368-A48A053A3433}"/>
              </a:ext>
            </a:extLst>
          </p:cNvPr>
          <p:cNvSpPr txBox="1">
            <a:spLocks/>
          </p:cNvSpPr>
          <p:nvPr/>
        </p:nvSpPr>
        <p:spPr>
          <a:xfrm>
            <a:off x="472439" y="1145381"/>
            <a:ext cx="6558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x-none" dirty="0"/>
              <a:t>Big Data: </a:t>
            </a:r>
          </a:p>
          <a:p>
            <a:pPr algn="just"/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Volumen: planilla con MUCHÍSIMAS filas y MUCHÍSIMAS columnas lo cual dificulta su manejo con softwares tradicionales (por ej. Excel)</a:t>
            </a:r>
          </a:p>
          <a:p>
            <a:pPr lvl="1" algn="just"/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Velocidad: la planilla suma rápidamente (por ej. cada segundo) nuevas filas con información y, por ende, hace más lento cualquier cálculo/manejo que se quieran hacer</a:t>
            </a:r>
          </a:p>
          <a:p>
            <a:pPr lvl="1" algn="just"/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Variedad: la planilla no solo suma filas nuevas si no que columnas particulares para algunas de estas… también de vez en cuando agrega una foto, o un video… o ambas. Lo anterior dificulta como manejar la información.</a:t>
            </a:r>
          </a:p>
        </p:txBody>
      </p:sp>
      <p:pic>
        <p:nvPicPr>
          <p:cNvPr id="2050" name="Picture 2" descr="Resultado de imagen para hadoop">
            <a:extLst>
              <a:ext uri="{FF2B5EF4-FFF2-40B4-BE49-F238E27FC236}">
                <a16:creationId xmlns:a16="http://schemas.microsoft.com/office/drawing/2014/main" xmlns="" id="{7C886AF7-042C-45A7-8BB7-82661B8F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0" y="712200"/>
            <a:ext cx="4253825" cy="3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park apache">
            <a:extLst>
              <a:ext uri="{FF2B5EF4-FFF2-40B4-BE49-F238E27FC236}">
                <a16:creationId xmlns:a16="http://schemas.microsoft.com/office/drawing/2014/main" xmlns="" id="{E643AC81-1CE7-449F-85F7-9E3340AC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159" y="3429000"/>
            <a:ext cx="3436645" cy="17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260569-0A17-4EAE-AB68-1173F5A3AA62}"/>
              </a:ext>
            </a:extLst>
          </p:cNvPr>
          <p:cNvSpPr txBox="1"/>
          <p:nvPr/>
        </p:nvSpPr>
        <p:spPr>
          <a:xfrm>
            <a:off x="792035" y="1361281"/>
            <a:ext cx="266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</a:rPr>
              <a:t>“el trabajo duro y sucio”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ensor flow">
            <a:extLst>
              <a:ext uri="{FF2B5EF4-FFF2-40B4-BE49-F238E27FC236}">
                <a16:creationId xmlns:a16="http://schemas.microsoft.com/office/drawing/2014/main" xmlns="" id="{1BB3B378-AC78-4657-B9D5-D211BFB3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38" y="967420"/>
            <a:ext cx="2823580" cy="23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xmlns="" id="{AE866DC9-3637-4399-9EA9-BECC41E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12" y="3428999"/>
            <a:ext cx="2609765" cy="26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54D0DBF-D842-426F-9071-33CF2523CBBC}"/>
              </a:ext>
            </a:extLst>
          </p:cNvPr>
          <p:cNvSpPr txBox="1">
            <a:spLocks/>
          </p:cNvSpPr>
          <p:nvPr/>
        </p:nvSpPr>
        <p:spPr>
          <a:xfrm>
            <a:off x="570094" y="1184756"/>
            <a:ext cx="61315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x-none" dirty="0"/>
              <a:t>Machine </a:t>
            </a:r>
            <a:r>
              <a:rPr lang="x-none" dirty="0" err="1"/>
              <a:t>Learning</a:t>
            </a:r>
            <a:r>
              <a:rPr lang="x-none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Predicción! 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Ejemplos: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x-none" dirty="0"/>
              <a:t>Netflix recomendándote una serie o película a ver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x-none" dirty="0"/>
              <a:t>Filtro del correo electrónico (¿es spam o no?)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x-none" dirty="0"/>
              <a:t>Not Mayo </a:t>
            </a:r>
            <a:r>
              <a:rPr lang="x-none" dirty="0" smtClean="0"/>
              <a:t>(</a:t>
            </a:r>
            <a:r>
              <a:rPr lang="es-CL" dirty="0" smtClean="0"/>
              <a:t>¿</a:t>
            </a:r>
            <a:r>
              <a:rPr lang="x-none" dirty="0" smtClean="0"/>
              <a:t>?)</a:t>
            </a:r>
            <a:endParaRPr lang="x-none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x-none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x-none" dirty="0"/>
              <a:t>Modelos </a:t>
            </a:r>
            <a:r>
              <a:rPr lang="x-none" dirty="0" smtClean="0"/>
              <a:t>(</a:t>
            </a:r>
            <a:r>
              <a:rPr lang="es-CL" dirty="0" smtClean="0"/>
              <a:t>regresiones, árboles, redes neuronales, </a:t>
            </a:r>
            <a:r>
              <a:rPr lang="es-CL" dirty="0" err="1" smtClean="0"/>
              <a:t>etc</a:t>
            </a:r>
            <a:r>
              <a:rPr lang="x-none" dirty="0" smtClean="0"/>
              <a:t>), </a:t>
            </a:r>
            <a:r>
              <a:rPr lang="x-none" dirty="0"/>
              <a:t>datos de entrenamiento, datos de prueba, datos de validación.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91D10E-D0F2-4058-B48F-A32A940666B2}"/>
              </a:ext>
            </a:extLst>
          </p:cNvPr>
          <p:cNvSpPr txBox="1"/>
          <p:nvPr/>
        </p:nvSpPr>
        <p:spPr>
          <a:xfrm>
            <a:off x="880812" y="1485568"/>
            <a:ext cx="266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</a:rPr>
              <a:t>“la parte más estadística”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7C27B60-9363-4419-9C7E-3967BBFC686E}"/>
              </a:ext>
            </a:extLst>
          </p:cNvPr>
          <p:cNvGrpSpPr/>
          <p:nvPr/>
        </p:nvGrpSpPr>
        <p:grpSpPr>
          <a:xfrm>
            <a:off x="30827" y="-581791"/>
            <a:ext cx="7133515" cy="6918861"/>
            <a:chOff x="2450609" y="-717017"/>
            <a:chExt cx="7358200" cy="71654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A36CD54D-65DC-413C-9C01-DB57E2ABA87E}"/>
                </a:ext>
              </a:extLst>
            </p:cNvPr>
            <p:cNvSpPr/>
            <p:nvPr/>
          </p:nvSpPr>
          <p:spPr>
            <a:xfrm>
              <a:off x="2450609" y="146229"/>
              <a:ext cx="4660962" cy="4403787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227B5E3-54B7-4D8D-BB76-BA9A5DA534A7}"/>
                </a:ext>
              </a:extLst>
            </p:cNvPr>
            <p:cNvSpPr/>
            <p:nvPr/>
          </p:nvSpPr>
          <p:spPr>
            <a:xfrm>
              <a:off x="5097039" y="148656"/>
              <a:ext cx="4660962" cy="4403787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8D6E3D6-95CB-4402-ABA9-8DA1C1C93C8B}"/>
                </a:ext>
              </a:extLst>
            </p:cNvPr>
            <p:cNvSpPr/>
            <p:nvPr/>
          </p:nvSpPr>
          <p:spPr>
            <a:xfrm>
              <a:off x="3768802" y="2044638"/>
              <a:ext cx="4660962" cy="4403787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3427E12-462C-4AA6-B628-3A188B8EBA19}"/>
                </a:ext>
              </a:extLst>
            </p:cNvPr>
            <p:cNvSpPr txBox="1"/>
            <p:nvPr/>
          </p:nvSpPr>
          <p:spPr>
            <a:xfrm rot="18843539">
              <a:off x="2646411" y="709139"/>
              <a:ext cx="3252423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sz="2000" dirty="0"/>
                <a:t>Habilidades de programación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EEEA9A8-612F-458A-8856-4EC51E8A6A17}"/>
                </a:ext>
              </a:extLst>
            </p:cNvPr>
            <p:cNvSpPr txBox="1"/>
            <p:nvPr/>
          </p:nvSpPr>
          <p:spPr>
            <a:xfrm rot="2521065">
              <a:off x="6747749" y="1371864"/>
              <a:ext cx="3061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2000" dirty="0"/>
                <a:t>Conocimiento matemático y estadístico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F37D39F-87F7-40C9-BA1D-D34FC740A3A7}"/>
                </a:ext>
              </a:extLst>
            </p:cNvPr>
            <p:cNvSpPr txBox="1"/>
            <p:nvPr/>
          </p:nvSpPr>
          <p:spPr>
            <a:xfrm>
              <a:off x="4565470" y="5205893"/>
              <a:ext cx="3061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2000" dirty="0"/>
                <a:t>Conocimiento temático</a:t>
              </a:r>
              <a:endParaRPr 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12E4024-DD20-419E-B0C5-7A7B61BC0A1B}"/>
                </a:ext>
              </a:extLst>
            </p:cNvPr>
            <p:cNvSpPr txBox="1"/>
            <p:nvPr/>
          </p:nvSpPr>
          <p:spPr>
            <a:xfrm>
              <a:off x="5163931" y="965078"/>
              <a:ext cx="18641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1500" dirty="0"/>
                <a:t>Machine </a:t>
              </a:r>
            </a:p>
            <a:p>
              <a:pPr algn="ctr"/>
              <a:r>
                <a:rPr lang="x-none" sz="1500" dirty="0" err="1"/>
                <a:t>Learning</a:t>
              </a:r>
              <a:r>
                <a:rPr lang="x-none" sz="1500" dirty="0"/>
                <a:t> / Programación estadística</a:t>
              </a:r>
              <a:endParaRPr lang="en-US" sz="1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BCF75A1-47DD-418B-879C-AAE8F14B6085}"/>
                </a:ext>
              </a:extLst>
            </p:cNvPr>
            <p:cNvSpPr txBox="1"/>
            <p:nvPr/>
          </p:nvSpPr>
          <p:spPr>
            <a:xfrm rot="3066960">
              <a:off x="6198970" y="3349157"/>
              <a:ext cx="30610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1500" dirty="0"/>
                <a:t>Investigación “clásica”</a:t>
              </a:r>
              <a:endParaRPr lang="en-US" sz="15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549D6EE-B2EB-45D3-98BB-CC4B2B148387}"/>
                </a:ext>
              </a:extLst>
            </p:cNvPr>
            <p:cNvSpPr txBox="1"/>
            <p:nvPr/>
          </p:nvSpPr>
          <p:spPr>
            <a:xfrm rot="18418219">
              <a:off x="3536996" y="3133843"/>
              <a:ext cx="2175275" cy="80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1500" dirty="0"/>
                <a:t>Desarrollo de software</a:t>
              </a:r>
            </a:p>
            <a:p>
              <a:pPr algn="ctr"/>
              <a:r>
                <a:rPr lang="x-none" sz="1500" dirty="0"/>
                <a:t>(o a veces el “área peligrosa”)</a:t>
              </a:r>
              <a:endParaRPr lang="en-US" sz="1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B89906D-65C2-4CA9-B94D-6E15586321FE}"/>
                </a:ext>
              </a:extLst>
            </p:cNvPr>
            <p:cNvSpPr txBox="1"/>
            <p:nvPr/>
          </p:nvSpPr>
          <p:spPr>
            <a:xfrm>
              <a:off x="5082882" y="2560291"/>
              <a:ext cx="19906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2500" b="1" dirty="0"/>
                <a:t>CIENCIA DE DATOS</a:t>
              </a:r>
              <a:endParaRPr lang="en-US" sz="2500" b="1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6B429A6-BD46-4E85-A6DD-05600DCF9CD1}"/>
              </a:ext>
            </a:extLst>
          </p:cNvPr>
          <p:cNvSpPr/>
          <p:nvPr/>
        </p:nvSpPr>
        <p:spPr>
          <a:xfrm>
            <a:off x="7808305" y="1320868"/>
            <a:ext cx="357449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effectLst/>
                <a:latin typeface="+mj-lt"/>
              </a:rPr>
              <a:t>Los/as </a:t>
            </a:r>
            <a:r>
              <a:rPr lang="en-US" sz="2200" b="0" i="0" dirty="0" err="1">
                <a:effectLst/>
                <a:latin typeface="+mj-lt"/>
              </a:rPr>
              <a:t>científicos</a:t>
            </a:r>
            <a:r>
              <a:rPr lang="en-US" sz="2200" b="0" i="0" dirty="0">
                <a:effectLst/>
                <a:latin typeface="+mj-lt"/>
              </a:rPr>
              <a:t>/as de </a:t>
            </a:r>
            <a:r>
              <a:rPr lang="en-US" sz="2200" b="0" i="0" dirty="0" err="1">
                <a:effectLst/>
                <a:latin typeface="+mj-lt"/>
              </a:rPr>
              <a:t>datos</a:t>
            </a:r>
            <a:r>
              <a:rPr lang="en-US" sz="2200" b="0" i="0" dirty="0">
                <a:effectLst/>
                <a:latin typeface="+mj-lt"/>
              </a:rPr>
              <a:t> (“data scientists”) son </a:t>
            </a:r>
            <a:r>
              <a:rPr lang="en-US" sz="2200" b="0" i="0" dirty="0" err="1">
                <a:effectLst/>
                <a:latin typeface="+mj-lt"/>
              </a:rPr>
              <a:t>profesionales</a:t>
            </a:r>
            <a:r>
              <a:rPr lang="en-US" sz="2200" b="0" i="0" dirty="0">
                <a:effectLst/>
                <a:latin typeface="+mj-lt"/>
              </a:rPr>
              <a:t> con las </a:t>
            </a:r>
            <a:r>
              <a:rPr lang="en-US" sz="2200" b="0" i="0" dirty="0" err="1">
                <a:effectLst/>
                <a:latin typeface="+mj-lt"/>
              </a:rPr>
              <a:t>habilidades</a:t>
            </a:r>
            <a:r>
              <a:rPr lang="en-US" sz="2200" b="0" i="0" dirty="0">
                <a:effectLst/>
                <a:latin typeface="+mj-lt"/>
              </a:rPr>
              <a:t> para “</a:t>
            </a:r>
            <a:r>
              <a:rPr lang="en-US" sz="2200" b="0" i="0" dirty="0" err="1">
                <a:effectLst/>
                <a:latin typeface="+mj-lt"/>
              </a:rPr>
              <a:t>bucear</a:t>
            </a:r>
            <a:r>
              <a:rPr lang="en-US" sz="2200" b="0" i="0" dirty="0">
                <a:effectLst/>
                <a:latin typeface="+mj-lt"/>
              </a:rPr>
              <a:t>” a </a:t>
            </a:r>
            <a:r>
              <a:rPr lang="en-US" sz="2200" b="0" i="0" dirty="0" err="1">
                <a:effectLst/>
                <a:latin typeface="+mj-lt"/>
              </a:rPr>
              <a:t>través</a:t>
            </a:r>
            <a:r>
              <a:rPr lang="en-US" sz="2200" b="0" i="0" dirty="0">
                <a:effectLst/>
                <a:latin typeface="+mj-lt"/>
              </a:rPr>
              <a:t> de </a:t>
            </a:r>
            <a:r>
              <a:rPr lang="en-US" sz="2200" b="0" i="0" dirty="0" err="1">
                <a:effectLst/>
                <a:latin typeface="+mj-lt"/>
              </a:rPr>
              <a:t>grandes</a:t>
            </a:r>
            <a:r>
              <a:rPr lang="en-US" sz="2200" b="0" i="0" dirty="0">
                <a:effectLst/>
                <a:latin typeface="+mj-lt"/>
              </a:rPr>
              <a:t> </a:t>
            </a:r>
            <a:r>
              <a:rPr lang="en-US" sz="2200" b="0" i="0" dirty="0" err="1">
                <a:effectLst/>
                <a:latin typeface="+mj-lt"/>
              </a:rPr>
              <a:t>volumenes</a:t>
            </a:r>
            <a:r>
              <a:rPr lang="en-US" sz="2200" b="0" i="0" dirty="0">
                <a:effectLst/>
                <a:latin typeface="+mj-lt"/>
              </a:rPr>
              <a:t> de </a:t>
            </a:r>
            <a:r>
              <a:rPr lang="en-US" sz="2200" b="0" i="0" dirty="0" err="1">
                <a:effectLst/>
                <a:latin typeface="+mj-lt"/>
              </a:rPr>
              <a:t>información</a:t>
            </a:r>
            <a:r>
              <a:rPr lang="en-US" sz="2200" b="0" i="0" dirty="0">
                <a:effectLst/>
                <a:latin typeface="+mj-lt"/>
              </a:rPr>
              <a:t>, </a:t>
            </a:r>
            <a:r>
              <a:rPr lang="en-US" sz="2200" b="1" i="0" dirty="0" err="1">
                <a:effectLst/>
                <a:latin typeface="+mj-lt"/>
              </a:rPr>
              <a:t>encontrar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patrones</a:t>
            </a:r>
            <a:r>
              <a:rPr lang="en-US" sz="2200" b="1" i="0" dirty="0">
                <a:effectLst/>
                <a:latin typeface="+mj-lt"/>
              </a:rPr>
              <a:t>, y </a:t>
            </a:r>
            <a:r>
              <a:rPr lang="en-US" sz="2200" b="1" i="0" dirty="0" err="1">
                <a:effectLst/>
                <a:latin typeface="+mj-lt"/>
              </a:rPr>
              <a:t>extraer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hallazgos</a:t>
            </a:r>
            <a:r>
              <a:rPr lang="en-US" sz="2200" b="1" i="0" dirty="0">
                <a:effectLst/>
                <a:latin typeface="+mj-lt"/>
              </a:rPr>
              <a:t> que </a:t>
            </a:r>
            <a:r>
              <a:rPr lang="en-US" sz="2200" b="1" i="0" dirty="0" err="1">
                <a:effectLst/>
                <a:latin typeface="+mj-lt"/>
              </a:rPr>
              <a:t>permitan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entender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mejor</a:t>
            </a:r>
            <a:r>
              <a:rPr lang="en-US" sz="2200" b="1" i="0" dirty="0">
                <a:effectLst/>
                <a:latin typeface="+mj-lt"/>
              </a:rPr>
              <a:t> un </a:t>
            </a:r>
            <a:r>
              <a:rPr lang="en-US" sz="2200" b="1" i="0" dirty="0" err="1">
                <a:effectLst/>
                <a:latin typeface="+mj-lt"/>
              </a:rPr>
              <a:t>problema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proponer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soluciones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i="0" dirty="0">
                <a:effectLst/>
                <a:latin typeface="+mj-lt"/>
              </a:rPr>
              <a:t>y/u </a:t>
            </a:r>
            <a:r>
              <a:rPr lang="en-US" sz="2200" b="1" i="0" dirty="0" err="1">
                <a:effectLst/>
                <a:latin typeface="+mj-lt"/>
              </a:rPr>
              <a:t>optimizar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algún</a:t>
            </a:r>
            <a:r>
              <a:rPr lang="en-US" sz="2200" b="1" i="0" dirty="0">
                <a:effectLst/>
                <a:latin typeface="+mj-lt"/>
              </a:rPr>
              <a:t> </a:t>
            </a:r>
            <a:r>
              <a:rPr lang="en-US" sz="2200" b="1" i="0" dirty="0" err="1">
                <a:effectLst/>
                <a:latin typeface="+mj-lt"/>
              </a:rPr>
              <a:t>proceso</a:t>
            </a:r>
            <a:endParaRPr lang="en-US" sz="2200" b="1" i="0" dirty="0">
              <a:effectLst/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AA9949-01E0-4A80-BAC5-D4C629545CE6}"/>
              </a:ext>
            </a:extLst>
          </p:cNvPr>
          <p:cNvSpPr txBox="1"/>
          <p:nvPr/>
        </p:nvSpPr>
        <p:spPr>
          <a:xfrm>
            <a:off x="-23220" y="6605827"/>
            <a:ext cx="938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https://madhureshkumar.wordpress.com/2015/06/14/data-scientist-defination-and-qualities-of-a-good-data-scientist/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42189D-F0B8-44B8-BC12-A2823F5AEEF1}"/>
              </a:ext>
            </a:extLst>
          </p:cNvPr>
          <p:cNvSpPr txBox="1"/>
          <p:nvPr/>
        </p:nvSpPr>
        <p:spPr>
          <a:xfrm>
            <a:off x="2966136" y="3301549"/>
            <a:ext cx="119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b="1" dirty="0">
                <a:solidFill>
                  <a:srgbClr val="FF0000"/>
                </a:solidFill>
              </a:rPr>
              <a:t>“Un poquito de todo”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3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DE043-98EA-4FBC-9BD1-72A9EA9F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El proceso de “data science” y lo que veremos en este curso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893B36-CBE7-4B64-963E-AFA43FA51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492"/>
          <a:stretch/>
        </p:blipFill>
        <p:spPr>
          <a:xfrm>
            <a:off x="1453533" y="2409871"/>
            <a:ext cx="9128649" cy="3148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ABE866-1061-492C-B77E-EDB4E68E55EE}"/>
              </a:ext>
            </a:extLst>
          </p:cNvPr>
          <p:cNvSpPr txBox="1"/>
          <p:nvPr/>
        </p:nvSpPr>
        <p:spPr>
          <a:xfrm>
            <a:off x="0" y="6580399"/>
            <a:ext cx="207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https://es.r4ds.hadley.nz/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5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DE043-98EA-4FBC-9BD1-72A9EA9F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El proceso de “data science” y lo que veremos en este curso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893B36-CBE7-4B64-963E-AFA43FA5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3" y="2409871"/>
            <a:ext cx="9128649" cy="340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ABE866-1061-492C-B77E-EDB4E68E55EE}"/>
              </a:ext>
            </a:extLst>
          </p:cNvPr>
          <p:cNvSpPr txBox="1"/>
          <p:nvPr/>
        </p:nvSpPr>
        <p:spPr>
          <a:xfrm>
            <a:off x="0" y="6580399"/>
            <a:ext cx="207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https://es.r4ds.hadley.nz/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6F360A-8D86-4671-8D9E-24C7902F1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85"/>
            <a:ext cx="12192000" cy="6842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920E06-30B0-4C06-8E84-3178EF720F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86142" r="56250" b="7452"/>
          <a:stretch/>
        </p:blipFill>
        <p:spPr>
          <a:xfrm>
            <a:off x="276484" y="5561558"/>
            <a:ext cx="5334000" cy="43833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54FDFE1-A79E-405B-8AD8-255BE020469B}"/>
              </a:ext>
            </a:extLst>
          </p:cNvPr>
          <p:cNvSpPr txBox="1">
            <a:spLocks/>
          </p:cNvSpPr>
          <p:nvPr/>
        </p:nvSpPr>
        <p:spPr>
          <a:xfrm rot="19743118">
            <a:off x="2234026" y="2958762"/>
            <a:ext cx="6752916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7500" b="1" dirty="0">
                <a:solidFill>
                  <a:srgbClr val="FF0000"/>
                </a:solidFill>
              </a:rPr>
              <a:t>PROGRAMACIÓN</a:t>
            </a:r>
          </a:p>
        </p:txBody>
      </p:sp>
      <p:pic>
        <p:nvPicPr>
          <p:cNvPr id="8" name="Picture 4" descr="Resultado de imagen para r software">
            <a:extLst>
              <a:ext uri="{FF2B5EF4-FFF2-40B4-BE49-F238E27FC236}">
                <a16:creationId xmlns:a16="http://schemas.microsoft.com/office/drawing/2014/main" xmlns="" id="{45E18760-BA1C-48A4-A5A1-EF5251E8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1483"/>
            <a:ext cx="2443590" cy="19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986</Words>
  <Application>Microsoft Office PowerPoint</Application>
  <PresentationFormat>Panorámica</PresentationFormat>
  <Paragraphs>189</Paragraphs>
  <Slides>25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Times New Roman</vt:lpstr>
      <vt:lpstr>Office Theme</vt:lpstr>
      <vt:lpstr>Ciencia de datos para Políticas Públicas</vt:lpstr>
      <vt:lpstr>Sobre mí…</vt:lpstr>
      <vt:lpstr>Ahora ustedes…</vt:lpstr>
      <vt:lpstr>Sobre este curso…</vt:lpstr>
      <vt:lpstr>Presentación de PowerPoint</vt:lpstr>
      <vt:lpstr>Presentación de PowerPoint</vt:lpstr>
      <vt:lpstr>Presentación de PowerPoint</vt:lpstr>
      <vt:lpstr>El proceso de “data science” y lo que veremos en este curso</vt:lpstr>
      <vt:lpstr>El proceso de “data science” y lo que veremos en este curso</vt:lpstr>
      <vt:lpstr>En específico…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 Larrañaga</dc:creator>
  <cp:lastModifiedBy>Pablo Aguirre Hörmann</cp:lastModifiedBy>
  <cp:revision>20</cp:revision>
  <dcterms:created xsi:type="dcterms:W3CDTF">2019-07-31T01:37:20Z</dcterms:created>
  <dcterms:modified xsi:type="dcterms:W3CDTF">2019-11-13T17:31:20Z</dcterms:modified>
</cp:coreProperties>
</file>