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media/image5.png" ContentType="image/png"/>
  <Override PartName="/ppt/media/image3.png" ContentType="image/png"/>
  <Override PartName="/ppt/media/image2.svg" ContentType="image/svg"/>
  <Override PartName="/ppt/media/image4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3004800" cy="9753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90831D-BFA8-4BA3-AB88-36DB8D68F76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B3E9DFE-2188-4719-96C6-64E501D93DA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D7F51FF-6225-4304-BA26-6827DC7D1AE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A78DB2-7677-4B70-9F45-AB66DAEFB90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F0831-0A47-4A79-AE8E-FB57328AD40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00E7E3-CFAE-45BB-B097-4B13BEEDB75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EB0F80-E60E-4A55-AF60-D235ED94EF9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5E3CD2-FABA-453C-A156-3AD37219875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4311BB-56CF-42C9-A5A0-CEAD98BDECB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C524A79-319A-4A89-8562-878EEA02B61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41A1AD-FE4B-4C5A-9213-75FF0B0668B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B5A135-49D0-4FBD-A927-2CDA72D7611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10464480" cy="11300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Thin"/>
                <a:ea typeface="Helvetica Neue Thin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0A1FCFDB-6B53-4A26-8EB1-3B629D26B7F7}" type="slidenum">
              <a:rPr b="0" lang="en-US" sz="1600" spc="-1" strike="noStrike">
                <a:solidFill>
                  <a:srgbClr val="000000"/>
                </a:solidFill>
                <a:latin typeface="Helvetica Neue Thin"/>
                <a:ea typeface="Helvetica Neue Thin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4086360" y="2586600"/>
            <a:ext cx="9429480" cy="628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952560" y="2590920"/>
            <a:ext cx="533376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3430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1" marL="68580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2" marL="10288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3" marL="137160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4" marL="17146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10"/>
          </p:nvPr>
        </p:nvSpPr>
        <p:spPr>
          <a:xfrm>
            <a:off x="6328800" y="9296280"/>
            <a:ext cx="339840" cy="3427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Light"/>
                <a:ea typeface="Helvetica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26606544-FA5E-4202-8550-2DAA447EA7DB}" type="slidenum">
              <a:rPr b="0" lang="en-US" sz="1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952560" y="1270080"/>
            <a:ext cx="11099520" cy="7213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888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3334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780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2226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11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7082B88A-C5DA-4B96-AC59-170A42A1C412}" type="slidenum">
              <a: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6680160" y="5029200"/>
            <a:ext cx="6054480" cy="403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502320" y="888840"/>
            <a:ext cx="5866920" cy="39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-2374920" y="888840"/>
            <a:ext cx="11982240" cy="798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12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2C56D1A8-90FF-49C2-A380-D95568F300AE}" type="slidenum">
              <a: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–</a:t>
            </a:r>
            <a:r>
              <a:rPr b="0" i="1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Johnny Appleseed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70080" y="1692720"/>
            <a:ext cx="10464480" cy="5758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“</a:t>
            </a:r>
            <a:r>
              <a:rPr b="0" lang="en-US" sz="34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Type a quote here.” </a:t>
            </a:r>
            <a:endParaRPr b="0" lang="en-US" sz="3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7E426588-B385-41BE-A1C9-0F018B3A0761}" type="slidenum">
              <a: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-949680" y="0"/>
            <a:ext cx="14904000" cy="9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3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1CBCC96D-7F2E-4895-9A6C-D63C6B49517B}" type="slidenum">
              <a: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4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8BFDD899-18CE-43FA-A5B2-9652960A7014}" type="slidenum">
              <a: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body"/>
          </p:nvPr>
        </p:nvSpPr>
        <p:spPr>
          <a:xfrm>
            <a:off x="1622160" y="289080"/>
            <a:ext cx="9753120" cy="650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1270080" y="6718320"/>
            <a:ext cx="10464480" cy="1422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70080" y="8153280"/>
            <a:ext cx="10464480" cy="11300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5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87147195-DE74-4C47-B3A9-2CEBC4948436}" type="slidenum">
              <a: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6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D6ED1587-24AC-405D-8054-D4251B90CC05}" type="slidenum">
              <a: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body"/>
          </p:nvPr>
        </p:nvSpPr>
        <p:spPr>
          <a:xfrm>
            <a:off x="2263680" y="613800"/>
            <a:ext cx="12401280" cy="826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952560" y="635040"/>
            <a:ext cx="5333760" cy="3987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6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52560" y="4724280"/>
            <a:ext cx="5333760" cy="41144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7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76C5DB4B-4DE5-4F7F-8364-EA7134F21C4F}" type="slidenum">
              <a: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8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3308F4E0-97C9-474F-8E48-0252355A48F8}" type="slidenum">
              <a: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888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3334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780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2226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9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 defTabSz="584280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fld id="{BAF50E1D-FCF5-4464-A7CE-F00772B7EA0F}" type="slidenum">
              <a:rPr b="0" lang="en-US" sz="1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oit.uci.edu/reg" TargetMode="External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70080" y="507960"/>
            <a:ext cx="10464480" cy="3301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rmAutofit fontScale="87381"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Southern California R User Group </a:t>
            </a:r>
            <a:br>
              <a:rPr sz="8000"/>
            </a:b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Hackathon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270080" y="3911760"/>
            <a:ext cx="10464480" cy="11300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algn="ctr" defTabSz="467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96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April 27 — 28, 2024</a:t>
            </a:r>
            <a:br>
              <a:rPr sz="2960"/>
            </a:br>
            <a:r>
              <a:rPr b="0" lang="en-US" sz="296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Paul Merage Business School • University of California, Irvine</a:t>
            </a:r>
            <a:endParaRPr b="0" lang="en-US" sz="29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raphic 3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257360" y="5143680"/>
            <a:ext cx="4489920" cy="448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Logistics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rmAutofit fontScale="81242"/>
          </a:bodyPr>
          <a:p>
            <a:pPr marL="351000" indent="-351000" defTabSz="46152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53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Masks are optional but encouraged.</a:t>
            </a: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  <a:p>
            <a:pPr marL="351000" indent="-351000" defTabSz="46152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53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No food or drink (other that water) in the classrooms.</a:t>
            </a: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  <a:p>
            <a:pPr marL="351000" indent="-351000" defTabSz="46152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53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Please clean up your mess or any mess that you see.</a:t>
            </a: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  <a:p>
            <a:pPr marL="351000" indent="-351000" defTabSz="46152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53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Pull the latest hackathon GIT repo before starting.</a:t>
            </a: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  <a:p>
            <a:pPr marL="351000" indent="-351000" defTabSz="46152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53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There is a ton of information about the hackathon in the README file.</a:t>
            </a: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  <a:p>
            <a:pPr marL="351000" indent="-351000" defTabSz="46152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53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Updates to the hackathon repo will be made throughout the event.</a:t>
            </a: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  <a:p>
            <a:pPr marL="351000" indent="-351000" defTabSz="46152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53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Meals will generally be on the patio.</a:t>
            </a: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  <a:p>
            <a:pPr marL="351000" indent="-351000" defTabSz="46152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53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Coffee, tea, water, soda and snacks will be available.</a:t>
            </a: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  <a:p>
            <a:pPr marL="351000" indent="-351000" defTabSz="461520">
              <a:lnSpc>
                <a:spcPct val="100000"/>
              </a:lnSpc>
              <a:spcBef>
                <a:spcPts val="33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53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Please fill out the post-event feedback survey.</a:t>
            </a: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WiFi Setup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Connect to SSID: UCInet Mobile.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Go to 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Helvetica Neue"/>
                <a:ea typeface="Helvetica Neue"/>
                <a:hlinkClick r:id="rId1"/>
              </a:rPr>
              <a:t>https://oit.uci.edu/reg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Register your device as a guest.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If you have problems: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OIT support line at (949) 824-2222 option 3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Merage IT support line at (949)824-0852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indent="0" defTabSz="461520">
              <a:lnSpc>
                <a:spcPct val="100000"/>
              </a:lnSpc>
              <a:spcBef>
                <a:spcPts val="3300"/>
              </a:spcBef>
              <a:buNone/>
            </a:pP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Slack Setup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52800" y="2605680"/>
            <a:ext cx="1228356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Slack Group Sign-up: https://tinyurl.com/socalrug-slack-invite3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Slack channel: https://socalrug.slack.com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Join: hackathon-2024-04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indent="0" defTabSz="461520">
              <a:lnSpc>
                <a:spcPct val="100000"/>
              </a:lnSpc>
              <a:spcBef>
                <a:spcPts val="3300"/>
              </a:spcBef>
              <a:buNone/>
            </a:pPr>
            <a:endParaRPr b="0" lang="en-US" sz="253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The PacMan Rule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89" name="pacman.png" descr="pacman.png"/>
          <p:cNvPicPr/>
          <p:nvPr/>
        </p:nvPicPr>
        <p:blipFill>
          <a:blip r:embed="rId1"/>
          <a:stretch/>
        </p:blipFill>
        <p:spPr>
          <a:xfrm>
            <a:off x="4176360" y="4135680"/>
            <a:ext cx="4651560" cy="4902480"/>
          </a:xfrm>
          <a:prstGeom prst="rect">
            <a:avLst/>
          </a:prstGeom>
          <a:ln w="12700">
            <a:noFill/>
          </a:ln>
        </p:spPr>
      </p:pic>
      <p:sp>
        <p:nvSpPr>
          <p:cNvPr id="90" name="When standing as a group of people, always leave room for 1 person to join your group."/>
          <p:cNvSpPr/>
          <p:nvPr/>
        </p:nvSpPr>
        <p:spPr>
          <a:xfrm>
            <a:off x="2628360" y="2455920"/>
            <a:ext cx="7747560" cy="954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When standing as a group of people, always leave room for 1 person to join your group.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Leave some space here"/>
          <p:cNvSpPr/>
          <p:nvPr/>
        </p:nvSpPr>
        <p:spPr>
          <a:xfrm>
            <a:off x="9171360" y="6170760"/>
            <a:ext cx="2507760" cy="832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Leave some space here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Line"/>
          <p:cNvSpPr/>
          <p:nvPr/>
        </p:nvSpPr>
        <p:spPr>
          <a:xfrm flipH="1">
            <a:off x="8775360" y="6586920"/>
            <a:ext cx="620280" cy="0"/>
          </a:xfrm>
          <a:prstGeom prst="line">
            <a:avLst/>
          </a:prstGeom>
          <a:ln w="635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0" bIns="0" anchor="ctr">
            <a:noAutofit/>
          </a:bodyPr>
          <a:p>
            <a:endParaRPr b="0" lang="en-US" sz="2200" spc="-1" strike="noStrike">
              <a:solidFill>
                <a:srgbClr val="ffffff"/>
              </a:solidFill>
              <a:latin typeface="Helvetica Neue Medium"/>
              <a:ea typeface="Helvetica Neue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5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6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Thanks to our Sponsors!</a:t>
            </a:r>
            <a:endParaRPr b="0" lang="en-US" sz="76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4" name="Image" descr="Image"/>
          <p:cNvPicPr/>
          <p:nvPr/>
        </p:nvPicPr>
        <p:blipFill>
          <a:blip r:embed="rId1"/>
          <a:stretch/>
        </p:blipFill>
        <p:spPr>
          <a:xfrm>
            <a:off x="3867480" y="3429000"/>
            <a:ext cx="5276520" cy="18673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083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96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Thanks to our Volunteers!!!</a:t>
            </a:r>
            <a:endParaRPr b="0" lang="en-US" sz="696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6" name="👏"/>
          <p:cNvSpPr/>
          <p:nvPr/>
        </p:nvSpPr>
        <p:spPr>
          <a:xfrm>
            <a:off x="6451200" y="3219480"/>
            <a:ext cx="102240" cy="3949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1" lang="en-US" sz="25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pic>
        <p:nvPicPr>
          <p:cNvPr id="97" name="Picture 2" descr="Chart, bubbl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600200" y="4984920"/>
            <a:ext cx="3162600" cy="3930480"/>
          </a:xfrm>
          <a:prstGeom prst="rect">
            <a:avLst/>
          </a:prstGeom>
          <a:ln w="0">
            <a:noFill/>
          </a:ln>
        </p:spPr>
      </p:pic>
      <p:sp>
        <p:nvSpPr>
          <p:cNvPr id="98" name="Feel free to come and go as you like.   IMPORTANT: Building door locks at 10 PM…"/>
          <p:cNvSpPr/>
          <p:nvPr/>
        </p:nvSpPr>
        <p:spPr>
          <a:xfrm>
            <a:off x="952560" y="2278080"/>
            <a:ext cx="10934640" cy="61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222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Organizers</a:t>
            </a:r>
            <a:endParaRPr b="0" lang="en-US" sz="3040" spc="-1" strike="noStrike">
              <a:solidFill>
                <a:srgbClr val="000000"/>
              </a:solidFill>
              <a:latin typeface="Arial"/>
            </a:endParaRPr>
          </a:p>
          <a:p>
            <a:pPr lvl="1" marL="8668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Pablo Barajas, Javier Orraca, Rebecca Butler, Jintian He, Emil </a:t>
            </a: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Hvitfeldt, Chelsea Parlett</a:t>
            </a:r>
            <a:endParaRPr b="0" lang="en-US" sz="3040" spc="-1" strike="noStrike">
              <a:solidFill>
                <a:srgbClr val="000000"/>
              </a:solidFill>
              <a:latin typeface="Arial"/>
            </a:endParaRPr>
          </a:p>
          <a:p>
            <a:pPr marL="4222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endParaRPr b="0" lang="en-US" sz="3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eel free to come and go as you like.   IMPORTANT: Building door locks at 10 PM…"/>
          <p:cNvSpPr/>
          <p:nvPr/>
        </p:nvSpPr>
        <p:spPr>
          <a:xfrm>
            <a:off x="952560" y="6433560"/>
            <a:ext cx="2704680" cy="30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555120">
              <a:lnSpc>
                <a:spcPct val="100000"/>
              </a:lnSpc>
              <a:spcBef>
                <a:spcPts val="3900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Questions?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1" name="Twitter: oc_rug"/>
          <p:cNvSpPr/>
          <p:nvPr/>
        </p:nvSpPr>
        <p:spPr>
          <a:xfrm>
            <a:off x="5117400" y="9047880"/>
            <a:ext cx="102240" cy="471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1" lang="en-US" sz="24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2" name="Tweet about our event with #OCRUG"/>
          <p:cNvSpPr/>
          <p:nvPr/>
        </p:nvSpPr>
        <p:spPr>
          <a:xfrm>
            <a:off x="9435600" y="9047880"/>
            <a:ext cx="102240" cy="471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1" i="1" lang="en-US" sz="24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785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919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Goals of the Hackathon</a:t>
            </a:r>
            <a:endParaRPr b="0" lang="en-US" sz="7919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399960" indent="-399960" defTabSz="525600">
              <a:lnSpc>
                <a:spcPct val="100000"/>
              </a:lnSpc>
              <a:spcBef>
                <a:spcPts val="36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The focus is on </a:t>
            </a:r>
            <a:r>
              <a:rPr b="1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education</a:t>
            </a:r>
            <a:r>
              <a:rPr b="0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&amp; </a:t>
            </a:r>
            <a:r>
              <a:rPr b="1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teamwork</a:t>
            </a:r>
            <a:r>
              <a:rPr b="1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.</a:t>
            </a:r>
            <a:endParaRPr b="0" lang="en-US" sz="2880" spc="-1" strike="noStrike">
              <a:solidFill>
                <a:srgbClr val="000000"/>
              </a:solidFill>
              <a:latin typeface="Helvetica Neue"/>
            </a:endParaRPr>
          </a:p>
          <a:p>
            <a:pPr marL="399960" indent="-399960" defTabSz="525600">
              <a:lnSpc>
                <a:spcPct val="100000"/>
              </a:lnSpc>
              <a:spcBef>
                <a:spcPts val="36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Competition is used to frame the event, give a concrete goal to work toward.</a:t>
            </a:r>
            <a:endParaRPr b="0" lang="en-US" sz="2880" spc="-1" strike="noStrike">
              <a:solidFill>
                <a:srgbClr val="000000"/>
              </a:solidFill>
              <a:latin typeface="Helvetica Neue"/>
            </a:endParaRPr>
          </a:p>
          <a:p>
            <a:pPr marL="399960" indent="-399960" defTabSz="525600">
              <a:lnSpc>
                <a:spcPct val="100000"/>
              </a:lnSpc>
              <a:spcBef>
                <a:spcPts val="36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Please freely share your experience and expertise, help others when you can.</a:t>
            </a:r>
            <a:endParaRPr b="0" lang="en-US" sz="2880" spc="-1" strike="noStrike">
              <a:solidFill>
                <a:srgbClr val="000000"/>
              </a:solidFill>
              <a:latin typeface="Helvetica Neue"/>
            </a:endParaRPr>
          </a:p>
          <a:p>
            <a:pPr marL="399960" indent="-399960" defTabSz="525600">
              <a:lnSpc>
                <a:spcPct val="100000"/>
              </a:lnSpc>
              <a:spcBef>
                <a:spcPts val="36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What might success look like?</a:t>
            </a:r>
            <a:endParaRPr b="0" lang="en-US" sz="2880" spc="-1" strike="noStrike">
              <a:solidFill>
                <a:srgbClr val="000000"/>
              </a:solidFill>
              <a:latin typeface="Helvetica Neue"/>
            </a:endParaRPr>
          </a:p>
          <a:p>
            <a:pPr lvl="1" marL="800280" indent="-399960" defTabSz="525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You’ve tackled a real world data set, and done something interesting with it.</a:t>
            </a:r>
            <a:endParaRPr b="0" lang="en-US" sz="2880" spc="-1" strike="noStrike">
              <a:solidFill>
                <a:srgbClr val="000000"/>
              </a:solidFill>
              <a:latin typeface="Helvetica Neue"/>
            </a:endParaRPr>
          </a:p>
          <a:p>
            <a:pPr lvl="1" marL="800280" indent="-399960" defTabSz="525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You’ve learned something new about data analysis.</a:t>
            </a:r>
            <a:endParaRPr b="0" lang="en-US" sz="2880" spc="-1" strike="noStrike">
              <a:solidFill>
                <a:srgbClr val="000000"/>
              </a:solidFill>
              <a:latin typeface="Helvetica Neue"/>
            </a:endParaRPr>
          </a:p>
          <a:p>
            <a:pPr lvl="1" marL="800280" indent="-399960" defTabSz="525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8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You’ve connected with others and grown from the experience.</a:t>
            </a:r>
            <a:endParaRPr b="0" lang="en-US" sz="288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Rules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52560" y="2590920"/>
            <a:ext cx="1130184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All participants must abide by our code of conduct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.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All work presented by the teams must be based upon work performed at the hackathon.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Feel free to help others, even across teams.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Please be courteous of the facilities, handle your trash, etc.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https://github.com/ocrug/hackathon-2019-11/blob/master/code-of-conduct.md"/>
          <p:cNvSpPr/>
          <p:nvPr/>
        </p:nvSpPr>
        <p:spPr>
          <a:xfrm>
            <a:off x="1344600" y="3163680"/>
            <a:ext cx="11076840" cy="466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Helvetica Neue"/>
                <a:ea typeface="Helvetica Neue"/>
              </a:rPr>
              <a:t>https://github.com/socalrug/hackathon-2024-04/blob/main/code-of-conduct.md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Schedule</a:t>
            </a: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 - Saturday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69" name="Picture 3" descr="A screenshot of a schedule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2606760" y="1922400"/>
            <a:ext cx="7791120" cy="757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Schedule</a:t>
            </a: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 - Sunday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71" name="Picture 3" descr="A screenshot of a web page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332000" y="2805480"/>
            <a:ext cx="10340280" cy="569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Awards Categories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marL="444600" indent="-444600" defTabSz="584280">
              <a:lnSpc>
                <a:spcPct val="100000"/>
              </a:lnSpc>
              <a:spcBef>
                <a:spcPts val="22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Best Insight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22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Best Visualization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22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Best 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Analysis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22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Best Presentation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4" name="https://github.com/ocrug/hackathon-2019-11/blob/master/admin/judging_guidelines.md"/>
          <p:cNvSpPr/>
          <p:nvPr/>
        </p:nvSpPr>
        <p:spPr>
          <a:xfrm>
            <a:off x="376920" y="7138800"/>
            <a:ext cx="12250440" cy="466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Helvetica Neue"/>
                <a:ea typeface="Helvetica Neue"/>
              </a:rPr>
              <a:t>https://github.com/socalrug/hackathon-2024-04/blob/main/admin/judging_guidelines.md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More info on the judging guidelines:"/>
          <p:cNvSpPr/>
          <p:nvPr/>
        </p:nvSpPr>
        <p:spPr>
          <a:xfrm>
            <a:off x="3722400" y="6522840"/>
            <a:ext cx="5305680" cy="466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More info on the judging guidelines: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Team Formation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rmAutofit/>
          </a:bodyPr>
          <a:p>
            <a:pPr marL="444600" indent="-444600" defTabSz="584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Everyone needs to be on a team with 2 — 5 people</a:t>
            </a:r>
            <a:r>
              <a:rPr b="0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.</a:t>
            </a: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We encourage teams to have 5 people.</a:t>
            </a: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For teams already formed with less than 5 people, consider inviting additional people to join you.</a:t>
            </a: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Let the organizers know if you need help finding a team.</a:t>
            </a: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Presentations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All teams will submit a </a:t>
            </a:r>
            <a:r>
              <a:rPr b="1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short 2 - 3 page PDF summary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of their findings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Teams will have </a:t>
            </a:r>
            <a:r>
              <a:rPr b="1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5 minutes to present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their work.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The panel of judges will review the work and decide on the awards.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Try to have a good idea about what you’ll be presenting by Saturday night!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Logistics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rmAutofit fontScale="62493"/>
          </a:bodyPr>
          <a:p>
            <a:pPr marL="4222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Building door locks at 10 PM</a:t>
            </a: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.</a:t>
            </a:r>
            <a:endParaRPr b="0" lang="en-US" sz="3040" spc="-1" strike="noStrike">
              <a:solidFill>
                <a:srgbClr val="000000"/>
              </a:solidFill>
              <a:latin typeface="Helvetica Neue"/>
            </a:endParaRPr>
          </a:p>
          <a:p>
            <a:pPr marL="4222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Sunday the building is locked. Doors are open between 8:30-9:00. </a:t>
            </a:r>
            <a:endParaRPr b="0" lang="en-US" sz="3040" spc="-1" strike="noStrike">
              <a:solidFill>
                <a:srgbClr val="000000"/>
              </a:solidFill>
              <a:latin typeface="Helvetica Neue"/>
            </a:endParaRPr>
          </a:p>
          <a:p>
            <a:pPr lvl="1" marL="8668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If you leave, please arrange to have someone from your team let you in.</a:t>
            </a:r>
            <a:endParaRPr b="0" lang="en-US" sz="3040" spc="-1" strike="noStrike">
              <a:solidFill>
                <a:srgbClr val="000000"/>
              </a:solidFill>
              <a:latin typeface="Helvetica Neue"/>
            </a:endParaRPr>
          </a:p>
          <a:p>
            <a:pPr marL="4222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We have several breakout rooms for teams to us. Please keep the door open.</a:t>
            </a:r>
            <a:endParaRPr b="0" lang="en-US" sz="3040" spc="-1" strike="noStrike">
              <a:solidFill>
                <a:srgbClr val="000000"/>
              </a:solidFill>
              <a:latin typeface="Helvetica Neue"/>
            </a:endParaRPr>
          </a:p>
          <a:p>
            <a:pPr marL="4222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The patio can be used throughout the event.</a:t>
            </a:r>
            <a:endParaRPr b="0" lang="en-US" sz="3040" spc="-1" strike="noStrike">
              <a:solidFill>
                <a:srgbClr val="000000"/>
              </a:solidFill>
              <a:latin typeface="Helvetica Neue"/>
            </a:endParaRPr>
          </a:p>
          <a:p>
            <a:pPr marL="4222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Please be mindful of others in the building.</a:t>
            </a:r>
            <a:endParaRPr b="0" lang="en-US" sz="3040" spc="-1" strike="noStrike">
              <a:solidFill>
                <a:srgbClr val="000000"/>
              </a:solidFill>
              <a:latin typeface="Helvetica Neue"/>
            </a:endParaRPr>
          </a:p>
          <a:p>
            <a:pPr marL="4222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Let us know if you see anything that might need our attention.</a:t>
            </a:r>
            <a:endParaRPr b="0" lang="en-US" sz="3040" spc="-1" strike="noStrike">
              <a:solidFill>
                <a:srgbClr val="000000"/>
              </a:solidFill>
              <a:latin typeface="Helvetica Neue"/>
            </a:endParaRPr>
          </a:p>
          <a:p>
            <a:pPr marL="422280" indent="-422280" defTabSz="555120">
              <a:lnSpc>
                <a:spcPct val="100000"/>
              </a:lnSpc>
              <a:spcBef>
                <a:spcPts val="39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The Slack channel </a:t>
            </a:r>
            <a:r>
              <a:rPr b="1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#hackathon-2024-04</a:t>
            </a:r>
            <a:r>
              <a:rPr b="0" lang="en-US" sz="304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will be used for announcements and you are encouraged to post  questions / comments</a:t>
            </a:r>
            <a:endParaRPr b="0" lang="en-US" sz="304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LibreOffice/24.2.2.2$MacOSX_AARCH64 LibreOffice_project/d56cc158d8a96260b836f100ef4b4ef25d6f1a01</Application>
  <AppVersion>15.0000</AppVersion>
  <Words>716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2024-04-25T15:34:21Z</dcterms:modified>
  <cp:revision>16</cp:revision>
  <dc:subject/>
  <dc:title>Southern California R User Group  Hackathon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Custom</vt:lpwstr>
  </property>
  <property fmtid="{D5CDD505-2E9C-101B-9397-08002B2CF9AE}" pid="4" name="Slides">
    <vt:i4>16</vt:i4>
  </property>
</Properties>
</file>