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3E8A82B-C4D1-4A09-9EC8-5D93EACE1CF0}"/>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262" imgH="262" progId="TCLayout.ActiveDocument.1">
                      <p:embed/>
                    </p:oleObj>
                  </mc:Choice>
                  <mc:Fallback>
                    <p:oleObj name="think-cell Slide" r:id="rId4" imgW="262" imgH="262" progId="TCLayout.ActiveDocument.1">
                      <p:embed/>
                      <p:pic>
                        <p:nvPicPr>
                          <p:cNvPr id="4" name="Object 3" hidden="1">
                            <a:extLst>
                              <a:ext uri="{FF2B5EF4-FFF2-40B4-BE49-F238E27FC236}">
                                <a16:creationId xmlns:a16="http://schemas.microsoft.com/office/drawing/2014/main" id="{23E8A82B-C4D1-4A09-9EC8-5D93EACE1CF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23" name="Title 1">
                <a:extLst>
                  <a:ext uri="{FF2B5EF4-FFF2-40B4-BE49-F238E27FC236}">
                    <a16:creationId xmlns:a16="http://schemas.microsoft.com/office/drawing/2014/main" id="{D59545F7-0203-C7F3-1C53-BE4FF3E604E7}"/>
                  </a:ext>
                </a:extLst>
              </p:cNvPr>
              <p:cNvSpPr txBox="1">
                <a:spLocks/>
              </p:cNvSpPr>
              <p:nvPr/>
            </p:nvSpPr>
            <p:spPr>
              <a:xfrm>
                <a:off x="338546" y="207092"/>
                <a:ext cx="11641970" cy="776139"/>
              </a:xfrm>
              <a:prstGeom prst="rect">
                <a:avLst/>
              </a:prstGeom>
            </p:spPr>
            <p:txBody>
              <a:bodyPr vert="horz" wrap="square" lIns="0" tIns="0" rIns="0" bIns="0" rtlCol="0" anchor="t" anchorCtr="0">
                <a:noAutofit/>
              </a:bodyPr>
              <a:lstStyle>
                <a:lvl1pPr indent="0">
                  <a:lnSpc>
                    <a:spcPct val="80000"/>
                  </a:lnSpc>
                  <a:spcBef>
                    <a:spcPct val="0"/>
                  </a:spcBef>
                  <a:spcAft>
                    <a:spcPts val="0"/>
                  </a:spcAft>
                  <a:buFontTx/>
                  <a:buNone/>
                  <a:tabLst>
                    <a:tab pos="1879600" algn="l"/>
                  </a:tabLst>
                  <a:defRPr sz="3600" b="1" i="0">
                    <a:solidFill>
                      <a:schemeClr val="accent2"/>
                    </a:solidFill>
                    <a:latin typeface="Graphik Semibold" panose="020B0703030202060203" pitchFamily="34" charset="0"/>
                    <a:ea typeface="+mj-ea"/>
                    <a:cs typeface="+mj-cs"/>
                  </a:defRPr>
                </a:lvl1pPr>
              </a:lstStyle>
              <a:p>
                <a:r>
                  <a:rPr lang="en-US"/>
                  <a:t>We support </a:t>
                </a:r>
                <a:r>
                  <a:rPr lang="pl-PL">
                    <a:solidFill>
                      <a:schemeClr val="tx1"/>
                    </a:solidFill>
                  </a:rPr>
                  <a:t>all</a:t>
                </a:r>
                <a:r>
                  <a:rPr lang="en-US">
                    <a:solidFill>
                      <a:schemeClr val="tx1"/>
                    </a:solidFill>
                  </a:rPr>
                  <a:t> industries</a:t>
                </a:r>
              </a:p>
            </p:txBody>
          </p:sp>
          <p:sp>
            <p:nvSpPr>
              <p:cNvPr id="2" name="Slide Number Placeholder 5">
                <a:extLst>
                  <a:ext uri="{FF2B5EF4-FFF2-40B4-BE49-F238E27FC236}">
                    <a16:creationId xmlns:a16="http://schemas.microsoft.com/office/drawing/2014/main" id="{9210C829-5FFF-4553-FDE7-348E7C6BD414}"/>
                  </a:ext>
                </a:extLst>
              </p:cNvPr>
              <p:cNvSpPr txBox="1">
                <a:spLocks/>
              </p:cNvSpPr>
              <p:nvPr/>
            </p:nvSpPr>
            <p:spPr>
              <a:xfrm>
                <a:off x="11427813" y="6480578"/>
                <a:ext cx="381600" cy="132523"/>
              </a:xfrm>
              <a:prstGeom prst="rect">
                <a:avLst/>
              </a:prstGeom>
            </p:spPr>
            <p:txBody>
              <a:bodyPr/>
              <a:ls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3668" fontAlgn="base">
                  <a:spcBef>
                    <a:spcPct val="0"/>
                  </a:spcBef>
                  <a:spcAft>
                    <a:spcPct val="0"/>
                  </a:spcAft>
                  <a:defRPr/>
                </a:pPr>
                <a:fld id="{90CBDC3A-D49F-4631-A8C7-55D59B33E5FA}" type="slidenum">
                  <a:rPr lang="en-US" smtClean="0">
                    <a:solidFill>
                      <a:srgbClr val="000000">
                        <a:alpha val="50000"/>
                      </a:srgbClr>
                    </a:solidFill>
                    <a:latin typeface="Arial"/>
                  </a:rPr>
                  <a:pPr defTabSz="913668" fontAlgn="base">
                    <a:spcBef>
                      <a:spcPct val="0"/>
                    </a:spcBef>
                    <a:spcAft>
                      <a:spcPct val="0"/>
                    </a:spcAft>
                    <a:defRPr/>
                  </a:pPr>
                  <a:t>109</a:t>
                </a:fld>
                <a:endParaRPr lang="en-US">
                  <a:solidFill>
                    <a:srgbClr val="000000">
                      <a:alpha val="50000"/>
                    </a:srgbClr>
                  </a:solidFill>
                  <a:latin typeface="Arial"/>
                </a:endParaRPr>
              </a:p>
            </p:txBody>
          </p:sp>
          <p:sp>
            <p:nvSpPr>
              <p:cNvPr id="3" name="Slide Number Placeholder 5">
                <a:extLst>
                  <a:ext uri="{FF2B5EF4-FFF2-40B4-BE49-F238E27FC236}">
                    <a16:creationId xmlns:a16="http://schemas.microsoft.com/office/drawing/2014/main" id="{9AE54555-96AC-5F0C-6560-D59D3D8D037D}"/>
                  </a:ext>
                </a:extLst>
              </p:cNvPr>
              <p:cNvSpPr txBox="1">
                <a:spLocks/>
              </p:cNvSpPr>
              <p:nvPr/>
            </p:nvSpPr>
            <p:spPr>
              <a:xfrm flipH="1">
                <a:off x="11610136" y="6535542"/>
                <a:ext cx="215816" cy="161788"/>
              </a:xfrm>
              <a:prstGeom prst="rect">
                <a:avLst/>
              </a:prstGeom>
            </p:spPr>
            <p:txBody>
              <a:bodyPr vert="horz" wrap="square" lIns="0" tIns="60892" rIns="0" bIns="60892" numCol="1" anchor="ctr" anchorCtr="0" compatLnSpc="1">
                <a:prstTxWarp prst="textNoShape">
                  <a:avLst/>
                </a:prstTxWarp>
                <a:noAutofit/>
              </a:bodyPr>
              <a:lstStyle>
                <a:defPPr>
                  <a:defRPr lang="en-US"/>
                </a:defPPr>
                <a:lvl1pPr algn="r" rtl="0" fontAlgn="base">
                  <a:spcBef>
                    <a:spcPct val="0"/>
                  </a:spcBef>
                  <a:spcAft>
                    <a:spcPct val="0"/>
                  </a:spcAft>
                  <a:defRPr sz="800" kern="1200">
                    <a:solidFill>
                      <a:schemeClr val="bg1">
                        <a:alpha val="50000"/>
                      </a:schemeClr>
                    </a:solidFill>
                    <a:latin typeface="+mn-lt"/>
                    <a:ea typeface="Roboto Light" panose="02000000000000000000" pitchFamily="2" charset="0"/>
                    <a:cs typeface="Gotham Medium" pitchFamily="2" charset="0"/>
                  </a:defRPr>
                </a:lvl1pPr>
                <a:lvl2pPr marL="609443" algn="l" rtl="0" fontAlgn="base">
                  <a:spcBef>
                    <a:spcPct val="0"/>
                  </a:spcBef>
                  <a:spcAft>
                    <a:spcPct val="0"/>
                  </a:spcAft>
                  <a:defRPr kern="1200">
                    <a:solidFill>
                      <a:schemeClr val="tx1"/>
                    </a:solidFill>
                    <a:latin typeface="Arial" charset="0"/>
                    <a:ea typeface="+mn-ea"/>
                    <a:cs typeface="Arial" charset="0"/>
                  </a:defRPr>
                </a:lvl2pPr>
                <a:lvl3pPr marL="1218885" algn="l" rtl="0" fontAlgn="base">
                  <a:spcBef>
                    <a:spcPct val="0"/>
                  </a:spcBef>
                  <a:spcAft>
                    <a:spcPct val="0"/>
                  </a:spcAft>
                  <a:defRPr kern="1200">
                    <a:solidFill>
                      <a:schemeClr val="tx1"/>
                    </a:solidFill>
                    <a:latin typeface="Arial" charset="0"/>
                    <a:ea typeface="+mn-ea"/>
                    <a:cs typeface="Arial" charset="0"/>
                  </a:defRPr>
                </a:lvl3pPr>
                <a:lvl4pPr marL="1828328" algn="l" rtl="0" fontAlgn="base">
                  <a:spcBef>
                    <a:spcPct val="0"/>
                  </a:spcBef>
                  <a:spcAft>
                    <a:spcPct val="0"/>
                  </a:spcAft>
                  <a:defRPr kern="1200">
                    <a:solidFill>
                      <a:schemeClr val="tx1"/>
                    </a:solidFill>
                    <a:latin typeface="Arial" charset="0"/>
                    <a:ea typeface="+mn-ea"/>
                    <a:cs typeface="Arial" charset="0"/>
                  </a:defRPr>
                </a:lvl4pPr>
                <a:lvl5pPr marL="2437771" algn="l" rtl="0" fontAlgn="base">
                  <a:spcBef>
                    <a:spcPct val="0"/>
                  </a:spcBef>
                  <a:spcAft>
                    <a:spcPct val="0"/>
                  </a:spcAft>
                  <a:defRPr kern="1200">
                    <a:solidFill>
                      <a:schemeClr val="tx1"/>
                    </a:solidFill>
                    <a:latin typeface="Arial" charset="0"/>
                    <a:ea typeface="+mn-ea"/>
                    <a:cs typeface="Arial" charset="0"/>
                  </a:defRPr>
                </a:lvl5pPr>
                <a:lvl6pPr marL="3047213" algn="l" defTabSz="1218885" rtl="0" eaLnBrk="1" latinLnBrk="0" hangingPunct="1">
                  <a:defRPr kern="1200">
                    <a:solidFill>
                      <a:schemeClr val="tx1"/>
                    </a:solidFill>
                    <a:latin typeface="Arial" charset="0"/>
                    <a:ea typeface="+mn-ea"/>
                    <a:cs typeface="Arial" charset="0"/>
                  </a:defRPr>
                </a:lvl6pPr>
                <a:lvl7pPr marL="3656656" algn="l" defTabSz="1218885" rtl="0" eaLnBrk="1" latinLnBrk="0" hangingPunct="1">
                  <a:defRPr kern="1200">
                    <a:solidFill>
                      <a:schemeClr val="tx1"/>
                    </a:solidFill>
                    <a:latin typeface="Arial" charset="0"/>
                    <a:ea typeface="+mn-ea"/>
                    <a:cs typeface="Arial" charset="0"/>
                  </a:defRPr>
                </a:lvl7pPr>
                <a:lvl8pPr marL="4266097" algn="l" defTabSz="1218885" rtl="0" eaLnBrk="1" latinLnBrk="0" hangingPunct="1">
                  <a:defRPr kern="1200">
                    <a:solidFill>
                      <a:schemeClr val="tx1"/>
                    </a:solidFill>
                    <a:latin typeface="Arial" charset="0"/>
                    <a:ea typeface="+mn-ea"/>
                    <a:cs typeface="Arial" charset="0"/>
                  </a:defRPr>
                </a:lvl8pPr>
                <a:lvl9pPr marL="4875541" algn="l" defTabSz="1218885" rtl="0" eaLnBrk="1" latinLnBrk="0" hangingPunct="1">
                  <a:defRPr kern="1200">
                    <a:solidFill>
                      <a:schemeClr val="tx1"/>
                    </a:solidFill>
                    <a:latin typeface="Arial" charset="0"/>
                    <a:ea typeface="+mn-ea"/>
                    <a:cs typeface="Arial" charset="0"/>
                  </a:defRPr>
                </a:lvl9pPr>
              </a:lstStyle>
              <a:p>
                <a:pPr defTabSz="913668">
                  <a:defRPr/>
                </a:pPr>
                <a:fld id="{90CBDC3A-D49F-4631-A8C7-55D59B33E5FA}" type="slidenum">
                  <a:rPr lang="en-US">
                    <a:solidFill>
                      <a:srgbClr val="8A8A8A">
                        <a:alpha val="50000"/>
                      </a:srgbClr>
                    </a:solidFill>
                    <a:latin typeface="Arial" panose="020B0604020202020204" pitchFamily="34" charset="0"/>
                  </a:rPr>
                  <a:pPr defTabSz="913668">
                    <a:defRPr/>
                  </a:pPr>
                  <a:t>109</a:t>
                </a:fld>
                <a:endParaRPr lang="en-US">
                  <a:solidFill>
                    <a:srgbClr val="8A8A8A">
                      <a:alpha val="50000"/>
                    </a:srgbClr>
                  </a:solidFill>
                  <a:latin typeface="Arial" panose="020B0604020202020204" pitchFamily="34" charset="0"/>
                </a:endParaRPr>
              </a:p>
            </p:txBody>
          </p:sp>
          <p:sp>
            <p:nvSpPr>
              <p:cNvPr id="5" name="Footer Placeholder 3">
                <a:extLst>
                  <a:ext uri="{FF2B5EF4-FFF2-40B4-BE49-F238E27FC236}">
                    <a16:creationId xmlns:a16="http://schemas.microsoft.com/office/drawing/2014/main" id="{67FF26C9-A56C-7F46-6FCB-04618B1D72EA}"/>
                  </a:ext>
                </a:extLst>
              </p:cNvPr>
              <p:cNvSpPr txBox="1">
                <a:spLocks/>
              </p:cNvSpPr>
              <p:nvPr/>
            </p:nvSpPr>
            <p:spPr>
              <a:xfrm>
                <a:off x="7495798" y="6508824"/>
                <a:ext cx="4141956" cy="161962"/>
              </a:xfrm>
              <a:prstGeom prst="rect">
                <a:avLst/>
              </a:prstGeom>
            </p:spPr>
            <p:txBody>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913668" fontAlgn="base">
                  <a:spcBef>
                    <a:spcPct val="0"/>
                  </a:spcBef>
                  <a:spcAft>
                    <a:spcPct val="0"/>
                  </a:spcAft>
                </a:pPr>
                <a:r>
                  <a:rPr lang="en-GB" sz="800">
                    <a:solidFill>
                      <a:schemeClr val="tx1">
                        <a:alpha val="50000"/>
                      </a:schemeClr>
                    </a:solidFill>
                    <a:latin typeface="Arial"/>
                  </a:rPr>
                  <a:t>Copyright © 202</a:t>
                </a:r>
                <a:r>
                  <a:rPr lang="pl-PL" sz="800">
                    <a:solidFill>
                      <a:schemeClr val="tx1">
                        <a:alpha val="50000"/>
                      </a:schemeClr>
                    </a:solidFill>
                    <a:latin typeface="Arial"/>
                  </a:rPr>
                  <a:t>2</a:t>
                </a:r>
                <a:r>
                  <a:rPr lang="en-GB" sz="800">
                    <a:solidFill>
                      <a:schemeClr val="tx1">
                        <a:alpha val="50000"/>
                      </a:schemeClr>
                    </a:solidFill>
                    <a:latin typeface="Arial"/>
                  </a:rPr>
                  <a:t> Accenture. All rights reserved.</a:t>
                </a:r>
              </a:p>
            </p:txBody>
          </p:sp>
          <p:graphicFrame>
            <p:nvGraphicFramePr>
              <p:cNvPr id="6" name="Object 2">
                <a:extLst>
                  <a:ext uri="{FF2B5EF4-FFF2-40B4-BE49-F238E27FC236}">
                    <a16:creationId xmlns:a16="http://schemas.microsoft.com/office/drawing/2014/main" id="{0DBA7A88-A2F3-7107-F0F4-E3C0B978F537}"/>
                  </a:ext>
                </a:extLst>
              </p:cNvPr>
              <p:cNvGraphicFramePr>
                <a:graphicFrameLocks/>
              </p:cNvGraphicFramePr>
              <p:nvPr/>
            </p:nvGraphicFramePr>
            <p:xfrm>
              <a:off x="381000" y="1701757"/>
              <a:ext cx="11437938" cy="4536141"/>
            </p:xfrm>
            <a:graphic>
              <a:graphicData uri="http://schemas.openxmlformats.org/drawingml/2006/chart">
                <c:chart xmlns:c="http://schemas.openxmlformats.org/drawingml/2006/chart" r:id="rId6"/>
              </a:graphicData>
            </a:graphic>
          </p:graphicFrame>
          <p:grpSp>
            <p:nvGrpSpPr>
              <p:cNvPr id="7" name="Group 6">
                <a:extLst>
                  <a:ext uri="{FF2B5EF4-FFF2-40B4-BE49-F238E27FC236}">
                    <a16:creationId xmlns:a16="http://schemas.microsoft.com/office/drawing/2014/main" id="{F613C63A-8142-288C-D46E-2A743357035E}"/>
                  </a:ext>
                </a:extLst>
              </p:cNvPr>
              <p:cNvGrpSpPr/>
              <p:nvPr/>
            </p:nvGrpSpPr>
            <p:grpSpPr>
              <a:xfrm>
                <a:off x="445855" y="4576539"/>
                <a:ext cx="3345095" cy="1458467"/>
                <a:chOff x="357188" y="4941081"/>
                <a:chExt cx="3345095" cy="1458467"/>
              </a:xfrm>
            </p:grpSpPr>
            <p:sp>
              <p:nvSpPr>
                <p:cNvPr id="8" name="TextBox 7">
                  <a:extLst>
                    <a:ext uri="{FF2B5EF4-FFF2-40B4-BE49-F238E27FC236}">
                      <a16:creationId xmlns:a16="http://schemas.microsoft.com/office/drawing/2014/main" id="{FF58B489-2415-556A-198B-270F3874920D}"/>
                    </a:ext>
                  </a:extLst>
                </p:cNvPr>
                <p:cNvSpPr txBox="1"/>
                <p:nvPr/>
              </p:nvSpPr>
              <p:spPr>
                <a:xfrm>
                  <a:off x="729186" y="4952998"/>
                  <a:ext cx="2973097" cy="1446550"/>
                </a:xfrm>
                <a:prstGeom prst="rect">
                  <a:avLst/>
                </a:prstGeom>
                <a:noFill/>
              </p:spPr>
              <p:txBody>
                <a:bodyPr wrap="square" rtlCol="0">
                  <a:spAutoFit/>
                </a:bodyPr>
                <a:lstStyle/>
                <a:p>
                  <a:pPr defTabSz="914217" fontAlgn="base">
                    <a:spcBef>
                      <a:spcPct val="0"/>
                    </a:spcBef>
                    <a:spcAft>
                      <a:spcPct val="0"/>
                    </a:spcAft>
                    <a:defRPr/>
                  </a:pPr>
                  <a:r>
                    <a:rPr lang="en-GB" b="1">
                      <a:solidFill>
                        <a:srgbClr val="7030A0"/>
                      </a:solidFill>
                      <a:cs typeface="Arial" charset="0"/>
                    </a:rPr>
                    <a:t>H&amp;PS</a:t>
                  </a:r>
                </a:p>
                <a:p>
                  <a:pPr defTabSz="914217" fontAlgn="base">
                    <a:spcBef>
                      <a:spcPct val="0"/>
                    </a:spcBef>
                    <a:spcAft>
                      <a:spcPct val="0"/>
                    </a:spcAft>
                    <a:defRPr/>
                  </a:pPr>
                  <a:r>
                    <a:rPr lang="pl-PL" sz="1400" err="1">
                      <a:cs typeface="Arial" charset="0"/>
                    </a:rPr>
                    <a:t>Our</a:t>
                  </a:r>
                  <a:r>
                    <a:rPr lang="pl-PL" sz="1400">
                      <a:cs typeface="Arial" charset="0"/>
                    </a:rPr>
                    <a:t> </a:t>
                  </a:r>
                  <a:r>
                    <a:rPr lang="pl-PL" sz="1400" err="1">
                      <a:cs typeface="Arial" charset="0"/>
                    </a:rPr>
                    <a:t>competences</a:t>
                  </a:r>
                  <a:r>
                    <a:rPr lang="pl-PL" sz="1400">
                      <a:cs typeface="Arial" charset="0"/>
                    </a:rPr>
                    <a:t> </a:t>
                  </a:r>
                  <a:r>
                    <a:rPr lang="en-GB" sz="1400">
                      <a:cs typeface="Arial" charset="0"/>
                    </a:rPr>
                    <a:t>in </a:t>
                  </a:r>
                  <a:r>
                    <a:rPr lang="en-GB" sz="1400" b="1">
                      <a:solidFill>
                        <a:srgbClr val="7030A0"/>
                      </a:solidFill>
                      <a:cs typeface="Arial" charset="0"/>
                    </a:rPr>
                    <a:t>public sector</a:t>
                  </a:r>
                  <a:r>
                    <a:rPr lang="pl-PL" sz="1400" b="1">
                      <a:solidFill>
                        <a:srgbClr val="7030A0"/>
                      </a:solidFill>
                      <a:cs typeface="Arial" charset="0"/>
                    </a:rPr>
                    <a:t> </a:t>
                  </a:r>
                  <a:r>
                    <a:rPr lang="pl-PL" sz="1400" err="1">
                      <a:cs typeface="Arial" charset="0"/>
                    </a:rPr>
                    <a:t>are</a:t>
                  </a:r>
                  <a:r>
                    <a:rPr lang="pl-PL" sz="1400">
                      <a:cs typeface="Arial" charset="0"/>
                    </a:rPr>
                    <a:t> </a:t>
                  </a:r>
                  <a:r>
                    <a:rPr lang="pl-PL" sz="1400" err="1">
                      <a:cs typeface="Arial" charset="0"/>
                    </a:rPr>
                    <a:t>growing</a:t>
                  </a:r>
                  <a:r>
                    <a:rPr lang="pl-PL" sz="1400">
                      <a:cs typeface="Arial" charset="0"/>
                    </a:rPr>
                    <a:t> </a:t>
                  </a:r>
                  <a:r>
                    <a:rPr lang="pl-PL" sz="1400" err="1">
                      <a:cs typeface="Arial" charset="0"/>
                    </a:rPr>
                    <a:t>thanks</a:t>
                  </a:r>
                  <a:r>
                    <a:rPr lang="pl-PL" sz="1400">
                      <a:cs typeface="Arial" charset="0"/>
                    </a:rPr>
                    <a:t> to </a:t>
                  </a:r>
                  <a:r>
                    <a:rPr lang="pl-PL" sz="1400" err="1">
                      <a:cs typeface="Arial" charset="0"/>
                    </a:rPr>
                    <a:t>several</a:t>
                  </a:r>
                  <a:r>
                    <a:rPr lang="pl-PL" sz="1400">
                      <a:cs typeface="Arial" charset="0"/>
                    </a:rPr>
                    <a:t> </a:t>
                  </a:r>
                  <a:r>
                    <a:rPr lang="pl-PL" sz="1400" err="1">
                      <a:cs typeface="Arial" charset="0"/>
                    </a:rPr>
                    <a:t>project</a:t>
                  </a:r>
                  <a:r>
                    <a:rPr lang="pl-PL" sz="1400">
                      <a:cs typeface="Arial" charset="0"/>
                    </a:rPr>
                    <a:t> we </a:t>
                  </a:r>
                  <a:r>
                    <a:rPr lang="pl-PL" sz="1400" err="1">
                      <a:cs typeface="Arial" charset="0"/>
                    </a:rPr>
                    <a:t>are</a:t>
                  </a:r>
                  <a:r>
                    <a:rPr lang="pl-PL" sz="1400">
                      <a:cs typeface="Arial" charset="0"/>
                    </a:rPr>
                    <a:t> </a:t>
                  </a:r>
                  <a:r>
                    <a:rPr lang="pl-PL" sz="1400" err="1">
                      <a:cs typeface="Arial" charset="0"/>
                    </a:rPr>
                    <a:t>delivering</a:t>
                  </a:r>
                  <a:r>
                    <a:rPr lang="pl-PL" sz="1400">
                      <a:cs typeface="Arial" charset="0"/>
                    </a:rPr>
                    <a:t> </a:t>
                  </a:r>
                  <a:r>
                    <a:rPr lang="pl-PL" sz="1400" err="1">
                      <a:cs typeface="Arial" charset="0"/>
                    </a:rPr>
                    <a:t>including</a:t>
                  </a:r>
                  <a:r>
                    <a:rPr lang="pl-PL" sz="1400">
                      <a:cs typeface="Arial" charset="0"/>
                    </a:rPr>
                    <a:t> </a:t>
                  </a:r>
                  <a:r>
                    <a:rPr lang="pl-PL" sz="1400" err="1">
                      <a:cs typeface="Arial" charset="0"/>
                    </a:rPr>
                    <a:t>projects</a:t>
                  </a:r>
                  <a:r>
                    <a:rPr lang="pl-PL" sz="1400">
                      <a:cs typeface="Arial" charset="0"/>
                    </a:rPr>
                    <a:t> for Police </a:t>
                  </a:r>
                  <a:r>
                    <a:rPr lang="pl-PL" sz="1400" err="1">
                      <a:cs typeface="Arial" charset="0"/>
                    </a:rPr>
                    <a:t>Forces</a:t>
                  </a:r>
                  <a:r>
                    <a:rPr lang="pl-PL" sz="1400">
                      <a:cs typeface="Arial" charset="0"/>
                    </a:rPr>
                    <a:t>.</a:t>
                  </a:r>
                  <a:endParaRPr lang="en-GB" sz="1400">
                    <a:cs typeface="Arial" charset="0"/>
                  </a:endParaRPr>
                </a:p>
              </p:txBody>
            </p:sp>
            <p:grpSp>
              <p:nvGrpSpPr>
                <p:cNvPr id="9" name="Group 8">
                  <a:extLst>
                    <a:ext uri="{FF2B5EF4-FFF2-40B4-BE49-F238E27FC236}">
                      <a16:creationId xmlns:a16="http://schemas.microsoft.com/office/drawing/2014/main" id="{DCF5A3F0-E888-A82E-778B-D55C83DA8F59}"/>
                    </a:ext>
                  </a:extLst>
                </p:cNvPr>
                <p:cNvGrpSpPr/>
                <p:nvPr/>
              </p:nvGrpSpPr>
              <p:grpSpPr>
                <a:xfrm>
                  <a:off x="357188" y="4941081"/>
                  <a:ext cx="396000" cy="396000"/>
                  <a:chOff x="448427" y="4522940"/>
                  <a:chExt cx="396000" cy="396000"/>
                </a:xfrm>
              </p:grpSpPr>
              <p:sp>
                <p:nvSpPr>
                  <p:cNvPr id="10" name="Shape 251">
                    <a:extLst>
                      <a:ext uri="{FF2B5EF4-FFF2-40B4-BE49-F238E27FC236}">
                        <a16:creationId xmlns:a16="http://schemas.microsoft.com/office/drawing/2014/main" id="{C56BD288-03CB-ABBE-7FE8-884C801B7FCB}"/>
                      </a:ext>
                    </a:extLst>
                  </p:cNvPr>
                  <p:cNvSpPr/>
                  <p:nvPr/>
                </p:nvSpPr>
                <p:spPr>
                  <a:xfrm>
                    <a:off x="448427" y="4522940"/>
                    <a:ext cx="396000" cy="396000"/>
                  </a:xfrm>
                  <a:prstGeom prst="ellipse">
                    <a:avLst/>
                  </a:prstGeom>
                  <a:solidFill>
                    <a:srgbClr val="7030A0"/>
                  </a:solidFill>
                  <a:ln>
                    <a:noFill/>
                  </a:ln>
                </p:spPr>
                <p:txBody>
                  <a:bodyPr lIns="91404" tIns="45689" rIns="91404" bIns="45689" anchor="ctr" anchorCtr="0">
                    <a:noAutofit/>
                  </a:bodyPr>
                  <a:lstStyle/>
                  <a:p>
                    <a:pPr algn="ctr" defTabSz="914217" fontAlgn="base">
                      <a:buClr>
                        <a:srgbClr val="000000"/>
                      </a:buClr>
                      <a:defRPr/>
                    </a:pPr>
                    <a:endParaRPr lang="en-GB" sz="600">
                      <a:solidFill>
                        <a:srgbClr val="FFFFFF"/>
                      </a:solidFill>
                      <a:ea typeface="Arial"/>
                      <a:cs typeface="Arial"/>
                      <a:sym typeface="Arial"/>
                    </a:endParaRPr>
                  </a:p>
                </p:txBody>
              </p:sp>
              <p:pic>
                <p:nvPicPr>
                  <p:cNvPr id="11" name="Obraz 42" descr="ACC-ikonki do PPT-waga.png">
                    <a:extLst>
                      <a:ext uri="{FF2B5EF4-FFF2-40B4-BE49-F238E27FC236}">
                        <a16:creationId xmlns:a16="http://schemas.microsoft.com/office/drawing/2014/main" id="{A5F1E536-2C6A-C90E-4447-33069730C628}"/>
                      </a:ext>
                    </a:extLst>
                  </p:cNvPr>
                  <p:cNvPicPr>
                    <a:picLocks noChangeAspect="1"/>
                  </p:cNvPicPr>
                  <p:nvPr/>
                </p:nvPicPr>
                <p:blipFill>
                  <a:blip r:embed="rId7">
                    <a:lum bright="100000" contrast="100000"/>
                  </a:blip>
                  <a:stretch>
                    <a:fillRect/>
                  </a:stretch>
                </p:blipFill>
                <p:spPr>
                  <a:xfrm>
                    <a:off x="528720" y="4612878"/>
                    <a:ext cx="236059" cy="205362"/>
                  </a:xfrm>
                  <a:prstGeom prst="rect">
                    <a:avLst/>
                  </a:prstGeom>
                </p:spPr>
              </p:pic>
            </p:grpSp>
          </p:grpSp>
          <p:grpSp>
            <p:nvGrpSpPr>
              <p:cNvPr id="12" name="Group 11">
                <a:extLst>
                  <a:ext uri="{FF2B5EF4-FFF2-40B4-BE49-F238E27FC236}">
                    <a16:creationId xmlns:a16="http://schemas.microsoft.com/office/drawing/2014/main" id="{822BB3D9-8B38-F04E-77EA-95A3EB8A7780}"/>
                  </a:ext>
                </a:extLst>
              </p:cNvPr>
              <p:cNvGrpSpPr/>
              <p:nvPr/>
            </p:nvGrpSpPr>
            <p:grpSpPr>
              <a:xfrm>
                <a:off x="3342810" y="953725"/>
                <a:ext cx="4639768" cy="1033191"/>
                <a:chOff x="539478" y="2245538"/>
                <a:chExt cx="4639768" cy="1033191"/>
              </a:xfrm>
            </p:grpSpPr>
            <p:sp>
              <p:nvSpPr>
                <p:cNvPr id="13" name="TextBox 12">
                  <a:extLst>
                    <a:ext uri="{FF2B5EF4-FFF2-40B4-BE49-F238E27FC236}">
                      <a16:creationId xmlns:a16="http://schemas.microsoft.com/office/drawing/2014/main" id="{AE899A3F-80F7-8702-5E6F-7F7A7C876ED1}"/>
                    </a:ext>
                  </a:extLst>
                </p:cNvPr>
                <p:cNvSpPr txBox="1"/>
                <p:nvPr/>
              </p:nvSpPr>
              <p:spPr>
                <a:xfrm>
                  <a:off x="928647" y="2263066"/>
                  <a:ext cx="4250599" cy="1015663"/>
                </a:xfrm>
                <a:prstGeom prst="rect">
                  <a:avLst/>
                </a:prstGeom>
                <a:noFill/>
              </p:spPr>
              <p:txBody>
                <a:bodyPr wrap="square" rtlCol="0">
                  <a:spAutoFit/>
                </a:bodyPr>
                <a:lstStyle/>
                <a:p>
                  <a:pPr defTabSz="914217" fontAlgn="base">
                    <a:spcBef>
                      <a:spcPct val="0"/>
                    </a:spcBef>
                    <a:spcAft>
                      <a:spcPct val="0"/>
                    </a:spcAft>
                    <a:defRPr/>
                  </a:pPr>
                  <a:r>
                    <a:rPr lang="en-GB" b="1">
                      <a:solidFill>
                        <a:srgbClr val="7030A0"/>
                      </a:solidFill>
                      <a:cs typeface="Arial" charset="0"/>
                    </a:rPr>
                    <a:t>CMT</a:t>
                  </a:r>
                </a:p>
                <a:p>
                  <a:pPr defTabSz="914217" fontAlgn="base">
                    <a:spcBef>
                      <a:spcPct val="0"/>
                    </a:spcBef>
                    <a:spcAft>
                      <a:spcPct val="0"/>
                    </a:spcAft>
                    <a:defRPr/>
                  </a:pPr>
                  <a:r>
                    <a:rPr lang="en-GB" sz="1400" b="1">
                      <a:solidFill>
                        <a:srgbClr val="7030A0"/>
                      </a:solidFill>
                      <a:cs typeface="Arial" charset="0"/>
                    </a:rPr>
                    <a:t>Telecoms </a:t>
                  </a:r>
                  <a:r>
                    <a:rPr lang="en-GB" sz="1400">
                      <a:cs typeface="Arial" charset="0"/>
                    </a:rPr>
                    <a:t>are one of our core industries</a:t>
                  </a:r>
                  <a:r>
                    <a:rPr lang="pl-PL" sz="1400">
                      <a:cs typeface="Arial" charset="0"/>
                    </a:rPr>
                    <a:t> where we are engaged in numerous projects on Customer Analytics and Data management.</a:t>
                  </a:r>
                  <a:endParaRPr lang="en-GB" sz="1400">
                    <a:cs typeface="Arial" charset="0"/>
                  </a:endParaRPr>
                </a:p>
              </p:txBody>
            </p:sp>
            <p:grpSp>
              <p:nvGrpSpPr>
                <p:cNvPr id="14" name="Group 13">
                  <a:extLst>
                    <a:ext uri="{FF2B5EF4-FFF2-40B4-BE49-F238E27FC236}">
                      <a16:creationId xmlns:a16="http://schemas.microsoft.com/office/drawing/2014/main" id="{BFBC68FF-CFA1-4771-46DD-5C214D8569C6}"/>
                    </a:ext>
                  </a:extLst>
                </p:cNvPr>
                <p:cNvGrpSpPr/>
                <p:nvPr/>
              </p:nvGrpSpPr>
              <p:grpSpPr>
                <a:xfrm>
                  <a:off x="539478" y="2245538"/>
                  <a:ext cx="396000" cy="396000"/>
                  <a:chOff x="459080" y="2245538"/>
                  <a:chExt cx="396000" cy="396000"/>
                </a:xfrm>
              </p:grpSpPr>
              <p:sp>
                <p:nvSpPr>
                  <p:cNvPr id="15" name="Shape 251">
                    <a:extLst>
                      <a:ext uri="{FF2B5EF4-FFF2-40B4-BE49-F238E27FC236}">
                        <a16:creationId xmlns:a16="http://schemas.microsoft.com/office/drawing/2014/main" id="{F44892DE-BE7C-3BB5-E6CE-2983BBAF3463}"/>
                      </a:ext>
                    </a:extLst>
                  </p:cNvPr>
                  <p:cNvSpPr/>
                  <p:nvPr/>
                </p:nvSpPr>
                <p:spPr>
                  <a:xfrm>
                    <a:off x="459080" y="2245538"/>
                    <a:ext cx="396000" cy="396000"/>
                  </a:xfrm>
                  <a:prstGeom prst="ellipse">
                    <a:avLst/>
                  </a:prstGeom>
                  <a:solidFill>
                    <a:srgbClr val="7030A0"/>
                  </a:solidFill>
                  <a:ln>
                    <a:noFill/>
                  </a:ln>
                </p:spPr>
                <p:txBody>
                  <a:bodyPr lIns="91404" tIns="45689" rIns="91404" bIns="45689" anchor="ctr" anchorCtr="0">
                    <a:noAutofit/>
                  </a:bodyPr>
                  <a:lstStyle/>
                  <a:p>
                    <a:pPr algn="ctr" defTabSz="914217" fontAlgn="base">
                      <a:buClr>
                        <a:srgbClr val="000000"/>
                      </a:buClr>
                      <a:defRPr/>
                    </a:pPr>
                    <a:endParaRPr lang="en-GB" sz="600">
                      <a:solidFill>
                        <a:srgbClr val="FFFFFF"/>
                      </a:solidFill>
                      <a:ea typeface="Arial"/>
                      <a:cs typeface="Arial"/>
                      <a:sym typeface="Arial"/>
                    </a:endParaRPr>
                  </a:p>
                </p:txBody>
              </p:sp>
              <p:pic>
                <p:nvPicPr>
                  <p:cNvPr id="16" name="Obraz 22" descr="ACC-ikonki do PPT-antena.png">
                    <a:extLst>
                      <a:ext uri="{FF2B5EF4-FFF2-40B4-BE49-F238E27FC236}">
                        <a16:creationId xmlns:a16="http://schemas.microsoft.com/office/drawing/2014/main" id="{3D8BE355-8080-B292-C876-361D1529C6E8}"/>
                      </a:ext>
                    </a:extLst>
                  </p:cNvPr>
                  <p:cNvPicPr>
                    <a:picLocks noChangeAspect="1"/>
                  </p:cNvPicPr>
                  <p:nvPr/>
                </p:nvPicPr>
                <p:blipFill>
                  <a:blip r:embed="rId8">
                    <a:lum bright="100000" contrast="100000"/>
                  </a:blip>
                  <a:stretch>
                    <a:fillRect/>
                  </a:stretch>
                </p:blipFill>
                <p:spPr>
                  <a:xfrm>
                    <a:off x="560469" y="2337716"/>
                    <a:ext cx="213836" cy="215720"/>
                  </a:xfrm>
                  <a:prstGeom prst="rect">
                    <a:avLst/>
                  </a:prstGeom>
                </p:spPr>
              </p:pic>
            </p:grpSp>
          </p:grpSp>
          <p:grpSp>
            <p:nvGrpSpPr>
              <p:cNvPr id="17" name="Group 16">
                <a:extLst>
                  <a:ext uri="{FF2B5EF4-FFF2-40B4-BE49-F238E27FC236}">
                    <a16:creationId xmlns:a16="http://schemas.microsoft.com/office/drawing/2014/main" id="{3983A956-6088-15CA-F59F-3E5011ADD621}"/>
                  </a:ext>
                </a:extLst>
              </p:cNvPr>
              <p:cNvGrpSpPr/>
              <p:nvPr/>
            </p:nvGrpSpPr>
            <p:grpSpPr>
              <a:xfrm>
                <a:off x="445855" y="2587273"/>
                <a:ext cx="3181765" cy="1250684"/>
                <a:chOff x="4019383" y="1203641"/>
                <a:chExt cx="3181765" cy="1250684"/>
              </a:xfrm>
            </p:grpSpPr>
            <p:sp>
              <p:nvSpPr>
                <p:cNvPr id="18" name="TextBox 17">
                  <a:extLst>
                    <a:ext uri="{FF2B5EF4-FFF2-40B4-BE49-F238E27FC236}">
                      <a16:creationId xmlns:a16="http://schemas.microsoft.com/office/drawing/2014/main" id="{3BE986D7-A577-64CB-1037-93033C3D1BAA}"/>
                    </a:ext>
                  </a:extLst>
                </p:cNvPr>
                <p:cNvSpPr txBox="1"/>
                <p:nvPr/>
              </p:nvSpPr>
              <p:spPr>
                <a:xfrm>
                  <a:off x="4397900" y="1223219"/>
                  <a:ext cx="2803248" cy="1231106"/>
                </a:xfrm>
                <a:prstGeom prst="rect">
                  <a:avLst/>
                </a:prstGeom>
                <a:noFill/>
              </p:spPr>
              <p:txBody>
                <a:bodyPr wrap="square" rtlCol="0">
                  <a:spAutoFit/>
                </a:bodyPr>
                <a:lstStyle/>
                <a:p>
                  <a:pPr defTabSz="914217" fontAlgn="base">
                    <a:spcBef>
                      <a:spcPct val="0"/>
                    </a:spcBef>
                    <a:spcAft>
                      <a:spcPct val="0"/>
                    </a:spcAft>
                    <a:defRPr/>
                  </a:pPr>
                  <a:r>
                    <a:rPr lang="pl-PL" b="1">
                      <a:solidFill>
                        <a:srgbClr val="7030A0"/>
                      </a:solidFill>
                      <a:cs typeface="Arial" charset="0"/>
                    </a:rPr>
                    <a:t>Products</a:t>
                  </a:r>
                  <a:endParaRPr lang="en-GB" b="1">
                    <a:solidFill>
                      <a:srgbClr val="7030A0"/>
                    </a:solidFill>
                    <a:cs typeface="Arial" charset="0"/>
                  </a:endParaRPr>
                </a:p>
                <a:p>
                  <a:pPr defTabSz="914217" fontAlgn="base">
                    <a:spcBef>
                      <a:spcPct val="0"/>
                    </a:spcBef>
                    <a:spcAft>
                      <a:spcPct val="0"/>
                    </a:spcAft>
                    <a:defRPr/>
                  </a:pPr>
                  <a:r>
                    <a:rPr lang="pl-PL" sz="1400">
                      <a:cs typeface="Arial" charset="0"/>
                    </a:rPr>
                    <a:t>We realized projects </a:t>
                  </a:r>
                  <a:r>
                    <a:rPr lang="en-GB" sz="1400">
                      <a:cs typeface="Arial" charset="0"/>
                    </a:rPr>
                    <a:t>for </a:t>
                  </a:r>
                  <a:r>
                    <a:rPr lang="en-GB" sz="1400" b="1">
                      <a:solidFill>
                        <a:srgbClr val="7030A0"/>
                      </a:solidFill>
                      <a:cs typeface="Arial" charset="0"/>
                    </a:rPr>
                    <a:t>retail</a:t>
                  </a:r>
                  <a:r>
                    <a:rPr lang="en-GB" sz="1400" b="1">
                      <a:solidFill>
                        <a:srgbClr val="FFFFFF"/>
                      </a:solidFill>
                      <a:cs typeface="Arial" charset="0"/>
                    </a:rPr>
                    <a:t> </a:t>
                  </a:r>
                  <a:r>
                    <a:rPr lang="en-GB" sz="1400">
                      <a:cs typeface="Arial" charset="0"/>
                    </a:rPr>
                    <a:t>and </a:t>
                  </a:r>
                  <a:r>
                    <a:rPr lang="en-GB" sz="1400" b="1">
                      <a:solidFill>
                        <a:srgbClr val="7030A0"/>
                      </a:solidFill>
                      <a:cs typeface="Arial" charset="0"/>
                    </a:rPr>
                    <a:t>health &amp; life sciences</a:t>
                  </a:r>
                  <a:r>
                    <a:rPr lang="en-GB" sz="1400">
                      <a:solidFill>
                        <a:srgbClr val="7030A0"/>
                      </a:solidFill>
                      <a:cs typeface="Arial" charset="0"/>
                    </a:rPr>
                    <a:t> </a:t>
                  </a:r>
                  <a:r>
                    <a:rPr lang="en-GB" sz="1400">
                      <a:cs typeface="Arial" charset="0"/>
                    </a:rPr>
                    <a:t>industries</a:t>
                  </a:r>
                  <a:r>
                    <a:rPr lang="pl-PL" sz="1400">
                      <a:cs typeface="Arial" charset="0"/>
                    </a:rPr>
                    <a:t> in Customer and Marketing space.</a:t>
                  </a:r>
                  <a:endParaRPr lang="en-GB" sz="1400">
                    <a:cs typeface="Arial" charset="0"/>
                  </a:endParaRPr>
                </a:p>
              </p:txBody>
            </p:sp>
            <p:grpSp>
              <p:nvGrpSpPr>
                <p:cNvPr id="19" name="Group 18">
                  <a:extLst>
                    <a:ext uri="{FF2B5EF4-FFF2-40B4-BE49-F238E27FC236}">
                      <a16:creationId xmlns:a16="http://schemas.microsoft.com/office/drawing/2014/main" id="{D8E8344E-62CA-106A-F448-30146ED5949C}"/>
                    </a:ext>
                  </a:extLst>
                </p:cNvPr>
                <p:cNvGrpSpPr/>
                <p:nvPr/>
              </p:nvGrpSpPr>
              <p:grpSpPr>
                <a:xfrm>
                  <a:off x="4019383" y="1203641"/>
                  <a:ext cx="396000" cy="396000"/>
                  <a:chOff x="3990808" y="1260791"/>
                  <a:chExt cx="396000" cy="396000"/>
                </a:xfrm>
              </p:grpSpPr>
              <p:sp>
                <p:nvSpPr>
                  <p:cNvPr id="20" name="Shape 251">
                    <a:extLst>
                      <a:ext uri="{FF2B5EF4-FFF2-40B4-BE49-F238E27FC236}">
                        <a16:creationId xmlns:a16="http://schemas.microsoft.com/office/drawing/2014/main" id="{8A1881F1-4E5F-6243-7AB6-5A274A9F0E03}"/>
                      </a:ext>
                    </a:extLst>
                  </p:cNvPr>
                  <p:cNvSpPr/>
                  <p:nvPr/>
                </p:nvSpPr>
                <p:spPr>
                  <a:xfrm>
                    <a:off x="3990808" y="1260791"/>
                    <a:ext cx="396000" cy="396000"/>
                  </a:xfrm>
                  <a:prstGeom prst="ellipse">
                    <a:avLst/>
                  </a:prstGeom>
                  <a:solidFill>
                    <a:srgbClr val="7030A0"/>
                  </a:solidFill>
                  <a:ln>
                    <a:noFill/>
                  </a:ln>
                </p:spPr>
                <p:txBody>
                  <a:bodyPr lIns="91404" tIns="45689" rIns="91404" bIns="45689" anchor="ctr" anchorCtr="0">
                    <a:noAutofit/>
                  </a:bodyPr>
                  <a:lstStyle/>
                  <a:p>
                    <a:pPr algn="ctr" defTabSz="914217" fontAlgn="base">
                      <a:buClr>
                        <a:srgbClr val="000000"/>
                      </a:buClr>
                      <a:defRPr/>
                    </a:pPr>
                    <a:endParaRPr lang="en-GB" sz="600">
                      <a:solidFill>
                        <a:srgbClr val="FFFFFF"/>
                      </a:solidFill>
                      <a:ea typeface="Arial"/>
                      <a:cs typeface="Arial"/>
                      <a:sym typeface="Arial"/>
                    </a:endParaRPr>
                  </a:p>
                </p:txBody>
              </p:sp>
              <p:pic>
                <p:nvPicPr>
                  <p:cNvPr id="21" name="Obraz 32" descr="ACC-ikonki do PPT-produkt.png">
                    <a:extLst>
                      <a:ext uri="{FF2B5EF4-FFF2-40B4-BE49-F238E27FC236}">
                        <a16:creationId xmlns:a16="http://schemas.microsoft.com/office/drawing/2014/main" id="{0DDA2718-8C03-26EE-EC8C-DB919AFC37E6}"/>
                      </a:ext>
                    </a:extLst>
                  </p:cNvPr>
                  <p:cNvPicPr>
                    <a:picLocks noChangeAspect="1"/>
                  </p:cNvPicPr>
                  <p:nvPr/>
                </p:nvPicPr>
                <p:blipFill>
                  <a:blip r:embed="rId9">
                    <a:lum bright="100000" contrast="100000"/>
                  </a:blip>
                  <a:stretch>
                    <a:fillRect/>
                  </a:stretch>
                </p:blipFill>
                <p:spPr>
                  <a:xfrm>
                    <a:off x="4082979" y="1339464"/>
                    <a:ext cx="209947" cy="204338"/>
                  </a:xfrm>
                  <a:prstGeom prst="rect">
                    <a:avLst/>
                  </a:prstGeom>
                </p:spPr>
              </p:pic>
            </p:grpSp>
          </p:grpSp>
          <p:grpSp>
            <p:nvGrpSpPr>
              <p:cNvPr id="22" name="Group 21">
                <a:extLst>
                  <a:ext uri="{FF2B5EF4-FFF2-40B4-BE49-F238E27FC236}">
                    <a16:creationId xmlns:a16="http://schemas.microsoft.com/office/drawing/2014/main" id="{78CC38A1-B149-986D-012C-88D146ACECDD}"/>
                  </a:ext>
                </a:extLst>
              </p:cNvPr>
              <p:cNvGrpSpPr/>
              <p:nvPr/>
            </p:nvGrpSpPr>
            <p:grpSpPr>
              <a:xfrm>
                <a:off x="7602485" y="4514189"/>
                <a:ext cx="4244276" cy="1453302"/>
                <a:chOff x="8720903" y="2138745"/>
                <a:chExt cx="4244276" cy="1453302"/>
              </a:xfrm>
            </p:grpSpPr>
            <p:sp>
              <p:nvSpPr>
                <p:cNvPr id="23" name="TextBox 22">
                  <a:extLst>
                    <a:ext uri="{FF2B5EF4-FFF2-40B4-BE49-F238E27FC236}">
                      <a16:creationId xmlns:a16="http://schemas.microsoft.com/office/drawing/2014/main" id="{B7696B20-C7BC-AA6E-019B-EED1089A2278}"/>
                    </a:ext>
                  </a:extLst>
                </p:cNvPr>
                <p:cNvSpPr txBox="1"/>
                <p:nvPr/>
              </p:nvSpPr>
              <p:spPr>
                <a:xfrm>
                  <a:off x="9090680" y="2145497"/>
                  <a:ext cx="3874499" cy="1446550"/>
                </a:xfrm>
                <a:prstGeom prst="rect">
                  <a:avLst/>
                </a:prstGeom>
                <a:noFill/>
              </p:spPr>
              <p:txBody>
                <a:bodyPr wrap="square" lIns="91440" tIns="45720" rIns="91440" bIns="45720" rtlCol="0" anchor="t">
                  <a:spAutoFit/>
                </a:bodyPr>
                <a:lstStyle/>
                <a:p>
                  <a:pPr defTabSz="914217" fontAlgn="base">
                    <a:spcBef>
                      <a:spcPct val="0"/>
                    </a:spcBef>
                    <a:spcAft>
                      <a:spcPct val="0"/>
                    </a:spcAft>
                    <a:defRPr/>
                  </a:pPr>
                  <a:r>
                    <a:rPr lang="pl-PL" b="1">
                      <a:solidFill>
                        <a:srgbClr val="7030A0"/>
                      </a:solidFill>
                      <a:cs typeface="Arial"/>
                    </a:rPr>
                    <a:t>Financial Services</a:t>
                  </a:r>
                  <a:endParaRPr lang="en-GB" b="1">
                    <a:solidFill>
                      <a:srgbClr val="7030A0"/>
                    </a:solidFill>
                    <a:cs typeface="Arial"/>
                  </a:endParaRPr>
                </a:p>
                <a:p>
                  <a:pPr defTabSz="914217" fontAlgn="base">
                    <a:spcBef>
                      <a:spcPct val="0"/>
                    </a:spcBef>
                    <a:spcAft>
                      <a:spcPct val="0"/>
                    </a:spcAft>
                    <a:defRPr/>
                  </a:pPr>
                  <a:r>
                    <a:rPr lang="pl-PL" sz="1400">
                      <a:cs typeface="Arial"/>
                    </a:rPr>
                    <a:t>O</a:t>
                  </a:r>
                  <a:r>
                    <a:rPr lang="en-GB" sz="1400" err="1">
                      <a:cs typeface="Arial"/>
                    </a:rPr>
                    <a:t>ur</a:t>
                  </a:r>
                  <a:r>
                    <a:rPr lang="en-GB" sz="1400">
                      <a:cs typeface="Arial"/>
                    </a:rPr>
                    <a:t> main area of experience is</a:t>
                  </a:r>
                  <a:r>
                    <a:rPr lang="en-GB" sz="1400" b="1">
                      <a:cs typeface="Arial"/>
                    </a:rPr>
                    <a:t> </a:t>
                  </a:r>
                  <a:r>
                    <a:rPr lang="en-GB" sz="1400" b="1">
                      <a:solidFill>
                        <a:srgbClr val="7030A0"/>
                      </a:solidFill>
                      <a:cs typeface="Arial"/>
                    </a:rPr>
                    <a:t>Banking</a:t>
                  </a:r>
                  <a:r>
                    <a:rPr lang="en-GB" sz="1400" b="1">
                      <a:solidFill>
                        <a:srgbClr val="FFFFFF"/>
                      </a:solidFill>
                      <a:cs typeface="Arial"/>
                    </a:rPr>
                    <a:t> </a:t>
                  </a:r>
                  <a:r>
                    <a:rPr lang="en-GB" sz="1400">
                      <a:cs typeface="Arial"/>
                    </a:rPr>
                    <a:t>sector</a:t>
                  </a:r>
                  <a:r>
                    <a:rPr lang="pl-PL" sz="1400">
                      <a:cs typeface="Arial"/>
                    </a:rPr>
                    <a:t> (</a:t>
                  </a:r>
                  <a:r>
                    <a:rPr lang="pl-PL" sz="1400" err="1">
                      <a:cs typeface="Arial"/>
                    </a:rPr>
                    <a:t>Risk</a:t>
                  </a:r>
                  <a:r>
                    <a:rPr lang="pl-PL" sz="1400">
                      <a:cs typeface="Arial"/>
                    </a:rPr>
                    <a:t>, Fraud, AML, </a:t>
                  </a:r>
                  <a:r>
                    <a:rPr lang="pl-PL" sz="1400" err="1">
                      <a:cs typeface="Arial"/>
                    </a:rPr>
                    <a:t>Customer</a:t>
                  </a:r>
                  <a:r>
                    <a:rPr lang="pl-PL" sz="1400">
                      <a:cs typeface="Arial"/>
                    </a:rPr>
                    <a:t> Analytics), </a:t>
                  </a:r>
                  <a:r>
                    <a:rPr lang="pl-PL" sz="1400" err="1">
                      <a:cs typeface="Arial"/>
                    </a:rPr>
                    <a:t>however</a:t>
                  </a:r>
                  <a:r>
                    <a:rPr lang="pl-PL" sz="1400">
                      <a:cs typeface="Arial"/>
                    </a:rPr>
                    <a:t> we </a:t>
                  </a:r>
                  <a:r>
                    <a:rPr lang="pl-PL" sz="1400" err="1">
                      <a:cs typeface="Arial"/>
                    </a:rPr>
                    <a:t>have</a:t>
                  </a:r>
                  <a:r>
                    <a:rPr lang="pl-PL" sz="1400">
                      <a:cs typeface="Arial"/>
                    </a:rPr>
                    <a:t> </a:t>
                  </a:r>
                  <a:r>
                    <a:rPr lang="pl-PL" sz="1400" err="1">
                      <a:cs typeface="Arial"/>
                    </a:rPr>
                    <a:t>hardened</a:t>
                  </a:r>
                  <a:r>
                    <a:rPr lang="pl-PL" sz="1400">
                      <a:cs typeface="Arial"/>
                    </a:rPr>
                    <a:t> </a:t>
                  </a:r>
                  <a:r>
                    <a:rPr lang="pl-PL" sz="1400" err="1">
                      <a:cs typeface="Arial"/>
                    </a:rPr>
                    <a:t>position</a:t>
                  </a:r>
                  <a:r>
                    <a:rPr lang="pl-PL" sz="1400">
                      <a:cs typeface="Arial"/>
                    </a:rPr>
                    <a:t> </a:t>
                  </a:r>
                  <a:r>
                    <a:rPr lang="en-GB" sz="1400">
                      <a:cs typeface="Arial"/>
                    </a:rPr>
                    <a:t>with</a:t>
                  </a:r>
                  <a:r>
                    <a:rPr lang="pl-PL" sz="1400">
                      <a:cs typeface="Arial"/>
                    </a:rPr>
                    <a:t>in</a:t>
                  </a:r>
                  <a:r>
                    <a:rPr lang="en-GB" sz="1400">
                      <a:cs typeface="Arial"/>
                    </a:rPr>
                    <a:t> </a:t>
                  </a:r>
                  <a:r>
                    <a:rPr lang="en-GB" sz="1400" b="1">
                      <a:solidFill>
                        <a:srgbClr val="7030A0"/>
                      </a:solidFill>
                      <a:cs typeface="Arial"/>
                    </a:rPr>
                    <a:t>Insurance</a:t>
                  </a:r>
                  <a:r>
                    <a:rPr lang="en-GB" sz="1400">
                      <a:solidFill>
                        <a:srgbClr val="FFFFFF"/>
                      </a:solidFill>
                      <a:cs typeface="Arial"/>
                    </a:rPr>
                    <a:t> </a:t>
                  </a:r>
                  <a:r>
                    <a:rPr lang="en-GB" sz="1400">
                      <a:cs typeface="Arial"/>
                    </a:rPr>
                    <a:t>industry</a:t>
                  </a:r>
                  <a:r>
                    <a:rPr lang="pl-PL" sz="1400">
                      <a:cs typeface="Arial"/>
                    </a:rPr>
                    <a:t> </a:t>
                  </a:r>
                  <a:r>
                    <a:rPr lang="pl-PL" sz="1400" err="1">
                      <a:cs typeface="Arial"/>
                    </a:rPr>
                    <a:t>providing</a:t>
                  </a:r>
                  <a:r>
                    <a:rPr lang="pl-PL" sz="1400">
                      <a:cs typeface="Arial"/>
                    </a:rPr>
                    <a:t> </a:t>
                  </a:r>
                  <a:r>
                    <a:rPr lang="pl-PL" sz="1400" err="1">
                      <a:cs typeface="Arial"/>
                    </a:rPr>
                    <a:t>analytics</a:t>
                  </a:r>
                  <a:r>
                    <a:rPr lang="pl-PL" sz="1400">
                      <a:cs typeface="Arial"/>
                    </a:rPr>
                    <a:t> </a:t>
                  </a:r>
                  <a:r>
                    <a:rPr lang="pl-PL" sz="1400" err="1">
                      <a:cs typeface="Arial"/>
                    </a:rPr>
                    <a:t>strategies</a:t>
                  </a:r>
                  <a:r>
                    <a:rPr lang="pl-PL" sz="1400">
                      <a:cs typeface="Arial"/>
                    </a:rPr>
                    <a:t>, data-</a:t>
                  </a:r>
                  <a:r>
                    <a:rPr lang="pl-PL" sz="1400" err="1">
                      <a:cs typeface="Arial"/>
                    </a:rPr>
                    <a:t>driven</a:t>
                  </a:r>
                  <a:r>
                    <a:rPr lang="pl-PL" sz="1400">
                      <a:cs typeface="Arial"/>
                    </a:rPr>
                    <a:t> </a:t>
                  </a:r>
                  <a:r>
                    <a:rPr lang="pl-PL" sz="1400" err="1">
                      <a:cs typeface="Arial"/>
                    </a:rPr>
                    <a:t>processes</a:t>
                  </a:r>
                  <a:r>
                    <a:rPr lang="pl-PL" sz="1400">
                      <a:cs typeface="Arial"/>
                    </a:rPr>
                    <a:t> </a:t>
                  </a:r>
                  <a:r>
                    <a:rPr lang="pl-PL" sz="1400" err="1">
                      <a:cs typeface="Arial"/>
                    </a:rPr>
                    <a:t>optimization</a:t>
                  </a:r>
                  <a:r>
                    <a:rPr lang="pl-PL" sz="1400">
                      <a:cs typeface="Arial"/>
                    </a:rPr>
                    <a:t>, </a:t>
                  </a:r>
                  <a:r>
                    <a:rPr lang="pl-PL" sz="1400" err="1">
                      <a:cs typeface="Arial"/>
                    </a:rPr>
                    <a:t>among</a:t>
                  </a:r>
                  <a:r>
                    <a:rPr lang="pl-PL" sz="1400">
                      <a:cs typeface="Arial"/>
                    </a:rPr>
                    <a:t> </a:t>
                  </a:r>
                  <a:r>
                    <a:rPr lang="pl-PL" sz="1400" err="1">
                      <a:cs typeface="Arial"/>
                    </a:rPr>
                    <a:t>others</a:t>
                  </a:r>
                  <a:r>
                    <a:rPr lang="pl-PL" sz="1400">
                      <a:cs typeface="Arial"/>
                    </a:rPr>
                    <a:t>.</a:t>
                  </a:r>
                  <a:endParaRPr lang="en-GB" sz="1400">
                    <a:cs typeface="Arial"/>
                  </a:endParaRPr>
                </a:p>
              </p:txBody>
            </p:sp>
            <p:grpSp>
              <p:nvGrpSpPr>
                <p:cNvPr id="24" name="Group 23">
                  <a:extLst>
                    <a:ext uri="{FF2B5EF4-FFF2-40B4-BE49-F238E27FC236}">
                      <a16:creationId xmlns:a16="http://schemas.microsoft.com/office/drawing/2014/main" id="{EDC0A93C-2D00-72FF-82F1-28448F9250CC}"/>
                    </a:ext>
                  </a:extLst>
                </p:cNvPr>
                <p:cNvGrpSpPr/>
                <p:nvPr/>
              </p:nvGrpSpPr>
              <p:grpSpPr>
                <a:xfrm>
                  <a:off x="8720903" y="2138745"/>
                  <a:ext cx="396000" cy="396000"/>
                  <a:chOff x="8672493" y="2176845"/>
                  <a:chExt cx="396000" cy="396000"/>
                </a:xfrm>
              </p:grpSpPr>
              <p:sp>
                <p:nvSpPr>
                  <p:cNvPr id="25" name="Shape 251">
                    <a:extLst>
                      <a:ext uri="{FF2B5EF4-FFF2-40B4-BE49-F238E27FC236}">
                        <a16:creationId xmlns:a16="http://schemas.microsoft.com/office/drawing/2014/main" id="{2897F3BA-FDCF-6F1A-C255-E6D9885F30A1}"/>
                      </a:ext>
                    </a:extLst>
                  </p:cNvPr>
                  <p:cNvSpPr/>
                  <p:nvPr/>
                </p:nvSpPr>
                <p:spPr>
                  <a:xfrm>
                    <a:off x="8672493" y="2176845"/>
                    <a:ext cx="396000" cy="396000"/>
                  </a:xfrm>
                  <a:prstGeom prst="ellipse">
                    <a:avLst/>
                  </a:prstGeom>
                  <a:solidFill>
                    <a:srgbClr val="7030A0"/>
                  </a:solidFill>
                  <a:ln>
                    <a:noFill/>
                  </a:ln>
                </p:spPr>
                <p:txBody>
                  <a:bodyPr lIns="91404" tIns="45689" rIns="91404" bIns="45689" anchor="ctr" anchorCtr="0">
                    <a:noAutofit/>
                  </a:bodyPr>
                  <a:lstStyle/>
                  <a:p>
                    <a:pPr algn="ctr" defTabSz="914217" fontAlgn="base">
                      <a:buClr>
                        <a:srgbClr val="000000"/>
                      </a:buClr>
                      <a:defRPr/>
                    </a:pPr>
                    <a:endParaRPr lang="en-GB" sz="600">
                      <a:solidFill>
                        <a:srgbClr val="FFFFFF"/>
                      </a:solidFill>
                      <a:ea typeface="Arial"/>
                      <a:cs typeface="Arial"/>
                      <a:sym typeface="Arial"/>
                    </a:endParaRPr>
                  </a:p>
                </p:txBody>
              </p:sp>
              <p:pic>
                <p:nvPicPr>
                  <p:cNvPr id="26" name="Obraz 27" descr="ACC-ikonki do PPT-wykres.png">
                    <a:extLst>
                      <a:ext uri="{FF2B5EF4-FFF2-40B4-BE49-F238E27FC236}">
                        <a16:creationId xmlns:a16="http://schemas.microsoft.com/office/drawing/2014/main" id="{4626C1A4-EED3-3BD9-BA48-2D2D3AE42C9E}"/>
                      </a:ext>
                    </a:extLst>
                  </p:cNvPr>
                  <p:cNvPicPr>
                    <a:picLocks noChangeAspect="1"/>
                  </p:cNvPicPr>
                  <p:nvPr/>
                </p:nvPicPr>
                <p:blipFill>
                  <a:blip r:embed="rId10">
                    <a:lum bright="100000" contrast="100000"/>
                  </a:blip>
                  <a:stretch>
                    <a:fillRect/>
                  </a:stretch>
                </p:blipFill>
                <p:spPr>
                  <a:xfrm>
                    <a:off x="8747033" y="2267385"/>
                    <a:ext cx="246921" cy="214921"/>
                  </a:xfrm>
                  <a:prstGeom prst="rect">
                    <a:avLst/>
                  </a:prstGeom>
                </p:spPr>
              </p:pic>
            </p:grpSp>
          </p:grpSp>
          <p:grpSp>
            <p:nvGrpSpPr>
              <p:cNvPr id="27" name="Group 26">
                <a:extLst>
                  <a:ext uri="{FF2B5EF4-FFF2-40B4-BE49-F238E27FC236}">
                    <a16:creationId xmlns:a16="http://schemas.microsoft.com/office/drawing/2014/main" id="{50AD3D14-F331-E9D4-75B6-90310C9CD307}"/>
                  </a:ext>
                </a:extLst>
              </p:cNvPr>
              <p:cNvGrpSpPr/>
              <p:nvPr/>
            </p:nvGrpSpPr>
            <p:grpSpPr>
              <a:xfrm>
                <a:off x="7621430" y="2543627"/>
                <a:ext cx="4204522" cy="1231106"/>
                <a:chOff x="8720903" y="4227234"/>
                <a:chExt cx="4204522" cy="1231106"/>
              </a:xfrm>
            </p:grpSpPr>
            <p:sp>
              <p:nvSpPr>
                <p:cNvPr id="28" name="TextBox 27">
                  <a:extLst>
                    <a:ext uri="{FF2B5EF4-FFF2-40B4-BE49-F238E27FC236}">
                      <a16:creationId xmlns:a16="http://schemas.microsoft.com/office/drawing/2014/main" id="{A9DC606A-1AC2-93C8-2DC9-7F5BB996610A}"/>
                    </a:ext>
                  </a:extLst>
                </p:cNvPr>
                <p:cNvSpPr txBox="1"/>
                <p:nvPr/>
              </p:nvSpPr>
              <p:spPr>
                <a:xfrm>
                  <a:off x="9089109" y="4227234"/>
                  <a:ext cx="3836316" cy="1231106"/>
                </a:xfrm>
                <a:prstGeom prst="rect">
                  <a:avLst/>
                </a:prstGeom>
                <a:noFill/>
              </p:spPr>
              <p:txBody>
                <a:bodyPr wrap="square" rtlCol="0">
                  <a:spAutoFit/>
                </a:bodyPr>
                <a:lstStyle/>
                <a:p>
                  <a:pPr defTabSz="914217" fontAlgn="base">
                    <a:spcBef>
                      <a:spcPct val="0"/>
                    </a:spcBef>
                    <a:spcAft>
                      <a:spcPct val="0"/>
                    </a:spcAft>
                    <a:defRPr/>
                  </a:pPr>
                  <a:r>
                    <a:rPr lang="en-GB" b="1">
                      <a:solidFill>
                        <a:srgbClr val="7030A0"/>
                      </a:solidFill>
                      <a:cs typeface="Arial" charset="0"/>
                    </a:rPr>
                    <a:t>Resources</a:t>
                  </a:r>
                </a:p>
                <a:p>
                  <a:pPr defTabSz="914217" fontAlgn="base">
                    <a:spcBef>
                      <a:spcPct val="0"/>
                    </a:spcBef>
                    <a:spcAft>
                      <a:spcPct val="0"/>
                    </a:spcAft>
                    <a:defRPr/>
                  </a:pPr>
                  <a:r>
                    <a:rPr lang="en-GB" sz="1400">
                      <a:cs typeface="Arial" charset="0"/>
                    </a:rPr>
                    <a:t>We have</a:t>
                  </a:r>
                  <a:r>
                    <a:rPr lang="pl-PL" sz="1400">
                      <a:cs typeface="Arial" charset="0"/>
                    </a:rPr>
                    <a:t> experience gained by</a:t>
                  </a:r>
                  <a:r>
                    <a:rPr lang="en-GB" sz="1400">
                      <a:cs typeface="Arial" charset="0"/>
                    </a:rPr>
                    <a:t> deliver</a:t>
                  </a:r>
                  <a:r>
                    <a:rPr lang="pl-PL" sz="1400">
                      <a:cs typeface="Arial" charset="0"/>
                    </a:rPr>
                    <a:t>ing </a:t>
                  </a:r>
                  <a:r>
                    <a:rPr lang="en-GB" sz="1400">
                      <a:cs typeface="Arial" charset="0"/>
                    </a:rPr>
                    <a:t>several innovative projects for </a:t>
                  </a:r>
                  <a:r>
                    <a:rPr lang="en-GB" sz="1400" b="1">
                      <a:solidFill>
                        <a:srgbClr val="7030A0"/>
                      </a:solidFill>
                      <a:cs typeface="Arial" charset="0"/>
                    </a:rPr>
                    <a:t>natural resources </a:t>
                  </a:r>
                  <a:r>
                    <a:rPr lang="en-GB" sz="1400">
                      <a:cs typeface="Arial" charset="0"/>
                    </a:rPr>
                    <a:t>sector. We also participate in multiple</a:t>
                  </a:r>
                  <a:r>
                    <a:rPr lang="en-GB" sz="1400">
                      <a:solidFill>
                        <a:srgbClr val="FFFFFF"/>
                      </a:solidFill>
                      <a:cs typeface="Arial" charset="0"/>
                    </a:rPr>
                    <a:t> </a:t>
                  </a:r>
                  <a:r>
                    <a:rPr lang="en-GB" sz="1400" b="1">
                      <a:solidFill>
                        <a:srgbClr val="7030A0"/>
                      </a:solidFill>
                      <a:cs typeface="Arial" charset="0"/>
                    </a:rPr>
                    <a:t>energy</a:t>
                  </a:r>
                  <a:r>
                    <a:rPr lang="en-GB" sz="1400" b="1">
                      <a:solidFill>
                        <a:srgbClr val="FFFFFF"/>
                      </a:solidFill>
                      <a:cs typeface="Arial" charset="0"/>
                    </a:rPr>
                    <a:t> </a:t>
                  </a:r>
                  <a:r>
                    <a:rPr lang="en-GB" sz="1400">
                      <a:cs typeface="Arial" charset="0"/>
                    </a:rPr>
                    <a:t>and </a:t>
                  </a:r>
                  <a:r>
                    <a:rPr lang="en-GB" sz="1400" b="1">
                      <a:solidFill>
                        <a:srgbClr val="7030A0"/>
                      </a:solidFill>
                      <a:cs typeface="Arial" charset="0"/>
                    </a:rPr>
                    <a:t>utilities</a:t>
                  </a:r>
                  <a:r>
                    <a:rPr lang="en-GB" sz="1400" b="1">
                      <a:solidFill>
                        <a:srgbClr val="FFFFFF"/>
                      </a:solidFill>
                      <a:cs typeface="Arial" charset="0"/>
                    </a:rPr>
                    <a:t> </a:t>
                  </a:r>
                  <a:r>
                    <a:rPr lang="pl-PL" sz="1400">
                      <a:cs typeface="Arial" charset="0"/>
                    </a:rPr>
                    <a:t>initiatives.</a:t>
                  </a:r>
                  <a:endParaRPr lang="en-GB" sz="1400">
                    <a:cs typeface="Arial" charset="0"/>
                  </a:endParaRPr>
                </a:p>
              </p:txBody>
            </p:sp>
            <p:grpSp>
              <p:nvGrpSpPr>
                <p:cNvPr id="29" name="Group 28">
                  <a:extLst>
                    <a:ext uri="{FF2B5EF4-FFF2-40B4-BE49-F238E27FC236}">
                      <a16:creationId xmlns:a16="http://schemas.microsoft.com/office/drawing/2014/main" id="{6C19F378-48F0-EF9E-45E1-003A882B98BA}"/>
                    </a:ext>
                  </a:extLst>
                </p:cNvPr>
                <p:cNvGrpSpPr/>
                <p:nvPr/>
              </p:nvGrpSpPr>
              <p:grpSpPr>
                <a:xfrm>
                  <a:off x="8720903" y="4228099"/>
                  <a:ext cx="396000" cy="396000"/>
                  <a:chOff x="8674064" y="4275724"/>
                  <a:chExt cx="396000" cy="396000"/>
                </a:xfrm>
              </p:grpSpPr>
              <p:sp>
                <p:nvSpPr>
                  <p:cNvPr id="30" name="Shape 251">
                    <a:extLst>
                      <a:ext uri="{FF2B5EF4-FFF2-40B4-BE49-F238E27FC236}">
                        <a16:creationId xmlns:a16="http://schemas.microsoft.com/office/drawing/2014/main" id="{EE14256F-1B4B-2C1F-6653-05962DA48650}"/>
                      </a:ext>
                    </a:extLst>
                  </p:cNvPr>
                  <p:cNvSpPr/>
                  <p:nvPr/>
                </p:nvSpPr>
                <p:spPr>
                  <a:xfrm>
                    <a:off x="8674064" y="4275724"/>
                    <a:ext cx="396000" cy="396000"/>
                  </a:xfrm>
                  <a:prstGeom prst="ellipse">
                    <a:avLst/>
                  </a:prstGeom>
                  <a:solidFill>
                    <a:srgbClr val="7030A0"/>
                  </a:solidFill>
                  <a:ln>
                    <a:noFill/>
                  </a:ln>
                </p:spPr>
                <p:txBody>
                  <a:bodyPr lIns="91404" tIns="45689" rIns="91404" bIns="45689" anchor="ctr" anchorCtr="0">
                    <a:noAutofit/>
                  </a:bodyPr>
                  <a:lstStyle/>
                  <a:p>
                    <a:pPr algn="ctr" defTabSz="914217" fontAlgn="base">
                      <a:buClr>
                        <a:srgbClr val="000000"/>
                      </a:buClr>
                      <a:defRPr/>
                    </a:pPr>
                    <a:endParaRPr lang="en-GB" sz="600">
                      <a:solidFill>
                        <a:srgbClr val="FFFFFF"/>
                      </a:solidFill>
                      <a:ea typeface="Arial"/>
                      <a:cs typeface="Arial"/>
                      <a:sym typeface="Arial"/>
                    </a:endParaRPr>
                  </a:p>
                </p:txBody>
              </p:sp>
              <p:pic>
                <p:nvPicPr>
                  <p:cNvPr id="31" name="Obraz 37" descr="ACC-ikonki do PPT-rura.png">
                    <a:extLst>
                      <a:ext uri="{FF2B5EF4-FFF2-40B4-BE49-F238E27FC236}">
                        <a16:creationId xmlns:a16="http://schemas.microsoft.com/office/drawing/2014/main" id="{2224010E-48C8-56E8-82E6-A567F700096B}"/>
                      </a:ext>
                    </a:extLst>
                  </p:cNvPr>
                  <p:cNvPicPr>
                    <a:picLocks noChangeAspect="1"/>
                  </p:cNvPicPr>
                  <p:nvPr/>
                </p:nvPicPr>
                <p:blipFill>
                  <a:blip r:embed="rId11">
                    <a:lum bright="100000" contrast="100000"/>
                  </a:blip>
                  <a:stretch>
                    <a:fillRect/>
                  </a:stretch>
                </p:blipFill>
                <p:spPr>
                  <a:xfrm>
                    <a:off x="8755717" y="4356059"/>
                    <a:ext cx="232695" cy="235331"/>
                  </a:xfrm>
                  <a:prstGeom prst="rect">
                    <a:avLst/>
                  </a:prstGeom>
                </p:spPr>
              </p:pic>
            </p:grpSp>
          </p:grpSp>
          <p:sp>
            <p:nvSpPr>
              <p:cNvPr id="32" name="TextBox 31">
                <a:extLst>
                  <a:ext uri="{FF2B5EF4-FFF2-40B4-BE49-F238E27FC236}">
                    <a16:creationId xmlns:a16="http://schemas.microsoft.com/office/drawing/2014/main" id="{10FF85C0-BDA3-8EAC-082A-EA4E2E7E23C8}"/>
                  </a:ext>
                </a:extLst>
              </p:cNvPr>
              <p:cNvSpPr txBox="1"/>
              <p:nvPr/>
            </p:nvSpPr>
            <p:spPr>
              <a:xfrm>
                <a:off x="13134109" y="1971577"/>
                <a:ext cx="65" cy="276999"/>
              </a:xfrm>
              <a:prstGeom prst="rect">
                <a:avLst/>
              </a:prstGeom>
              <a:noFill/>
            </p:spPr>
            <p:txBody>
              <a:bodyPr wrap="none" lIns="0" tIns="0" rIns="0" bIns="0" rtlCol="0">
                <a:spAutoFit/>
              </a:bodyPr>
              <a:lstStyle/>
              <a:p>
                <a:pPr marL="0" algn="l"/>
                <a:endParaRPr lang="en-US"/>
              </a:p>
            </p:txBody>
          </p:sp>
        </p:spTree>
        <p:extLst>
          <p:ext uri="{BB962C8B-B14F-4D97-AF65-F5344CB8AC3E}">
            <p14:creationId xmlns:p14="http://schemas.microsoft.com/office/powerpoint/2010/main" val="2183524872"/>
          </p:ext>
        </p:extLst>
      </p:cSld>
      <p:clrMapOvr>
        <a:masterClrMapping/>
      </p:clrMapOvr>
    </p:sld>
    <p:sld>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3E8A82B-C4D1-4A09-9EC8-5D93EACE1CF0}"/>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262" imgH="262" progId="TCLayout.ActiveDocument.1">
                      <p:embed/>
                    </p:oleObj>
                  </mc:Choice>
                  <mc:Fallback>
                    <p:oleObj name="think-cell Slide" r:id="rId4" imgW="262" imgH="262" progId="TCLayout.ActiveDocument.1">
                      <p:embed/>
                      <p:pic>
                        <p:nvPicPr>
                          <p:cNvPr id="4" name="Object 3" hidden="1">
                            <a:extLst>
                              <a:ext uri="{FF2B5EF4-FFF2-40B4-BE49-F238E27FC236}">
                                <a16:creationId xmlns:a16="http://schemas.microsoft.com/office/drawing/2014/main" id="{23E8A82B-C4D1-4A09-9EC8-5D93EACE1CF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23" name="Title 1">
                <a:extLst>
                  <a:ext uri="{FF2B5EF4-FFF2-40B4-BE49-F238E27FC236}">
                    <a16:creationId xmlns:a16="http://schemas.microsoft.com/office/drawing/2014/main" id="{D59545F7-0203-C7F3-1C53-BE4FF3E604E7}"/>
                  </a:ext>
                </a:extLst>
              </p:cNvPr>
              <p:cNvSpPr txBox="1">
                <a:spLocks/>
              </p:cNvSpPr>
              <p:nvPr/>
            </p:nvSpPr>
            <p:spPr>
              <a:xfrm>
                <a:off x="338546" y="207092"/>
                <a:ext cx="11641970" cy="776139"/>
              </a:xfrm>
              <a:prstGeom prst="rect">
                <a:avLst/>
              </a:prstGeom>
            </p:spPr>
            <p:txBody>
              <a:bodyPr vert="horz" wrap="square" lIns="0" tIns="0" rIns="0" bIns="0" rtlCol="0" anchor="t" anchorCtr="0">
                <a:noAutofit/>
              </a:bodyPr>
              <a:lstStyle>
                <a:lvl1pPr indent="0">
                  <a:lnSpc>
                    <a:spcPct val="80000"/>
                  </a:lnSpc>
                  <a:spcBef>
                    <a:spcPct val="0"/>
                  </a:spcBef>
                  <a:spcAft>
                    <a:spcPts val="0"/>
                  </a:spcAft>
                  <a:buFontTx/>
                  <a:buNone/>
                  <a:tabLst>
                    <a:tab pos="1879600" algn="l"/>
                  </a:tabLst>
                  <a:defRPr sz="3600" b="1" i="0">
                    <a:solidFill>
                      <a:schemeClr val="accent2"/>
                    </a:solidFill>
                    <a:latin typeface="Graphik Semibold" panose="020B0703030202060203" pitchFamily="34" charset="0"/>
                    <a:ea typeface="+mj-ea"/>
                    <a:cs typeface="+mj-cs"/>
                  </a:defRPr>
                </a:lvl1pPr>
              </a:lstStyle>
              <a:p>
                <a:r>
                  <a:rPr lang="en-US"/>
                  <a:t>O</a:t>
                </a:r>
                <a:r>
                  <a:rPr lang="pl-PL"/>
                  <a:t>ur</a:t>
                </a:r>
                <a:r>
                  <a:rPr lang="en-US"/>
                  <a:t> </a:t>
                </a:r>
                <a:r>
                  <a:rPr lang="pl-PL"/>
                  <a:t>tools </a:t>
                </a:r>
                <a:r>
                  <a:rPr lang="en-US"/>
                  <a:t>and </a:t>
                </a:r>
                <a:r>
                  <a:rPr lang="en-US">
                    <a:solidFill>
                      <a:schemeClr val="tx1"/>
                    </a:solidFill>
                  </a:rPr>
                  <a:t>expertise areas</a:t>
                </a:r>
              </a:p>
            </p:txBody>
          </p:sp>
          <p:grpSp>
            <p:nvGrpSpPr>
              <p:cNvPr id="3" name="Group 2">
                <a:extLst>
                  <a:ext uri="{FF2B5EF4-FFF2-40B4-BE49-F238E27FC236}">
                    <a16:creationId xmlns:a16="http://schemas.microsoft.com/office/drawing/2014/main" id="{C73ECA41-BBBB-6A62-36F0-3D9E960E6943}"/>
                  </a:ext>
                </a:extLst>
              </p:cNvPr>
              <p:cNvGrpSpPr/>
              <p:nvPr/>
            </p:nvGrpSpPr>
            <p:grpSpPr>
              <a:xfrm>
                <a:off x="6618027" y="5072501"/>
                <a:ext cx="758936" cy="879448"/>
                <a:chOff x="8785109" y="2648998"/>
                <a:chExt cx="1185728" cy="1518562"/>
              </a:xfrm>
            </p:grpSpPr>
            <p:sp>
              <p:nvSpPr>
                <p:cNvPr id="5" name="Rectangle: Rounded Corners 4">
                  <a:extLst>
                    <a:ext uri="{FF2B5EF4-FFF2-40B4-BE49-F238E27FC236}">
                      <a16:creationId xmlns:a16="http://schemas.microsoft.com/office/drawing/2014/main" id="{D6CF5EF9-0903-657C-EFB7-78B72EE69CB5}"/>
                    </a:ext>
                  </a:extLst>
                </p:cNvPr>
                <p:cNvSpPr/>
                <p:nvPr/>
              </p:nvSpPr>
              <p:spPr>
                <a:xfrm>
                  <a:off x="8785109" y="2981832"/>
                  <a:ext cx="1185728" cy="1185728"/>
                </a:xfrm>
                <a:prstGeom prst="roundRect">
                  <a:avLst/>
                </a:prstGeom>
                <a:solidFill>
                  <a:schemeClr val="bg1">
                    <a:lumMod val="85000"/>
                  </a:schemeClr>
                </a:solidFill>
                <a:ln>
                  <a:noFill/>
                </a:ln>
                <a:scene3d>
                  <a:camera prst="isometricTopUp"/>
                  <a:lightRig rig="threePt" dir="t"/>
                </a:scene3d>
                <a:sp3d extrusionH="101600">
                  <a:extrusionClr>
                    <a:schemeClr val="bg1">
                      <a:lumMod val="6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2DA0B359-37C8-F8E1-C18E-F17A70FB82F5}"/>
                    </a:ext>
                  </a:extLst>
                </p:cNvPr>
                <p:cNvSpPr/>
                <p:nvPr/>
              </p:nvSpPr>
              <p:spPr>
                <a:xfrm>
                  <a:off x="8944095" y="2648998"/>
                  <a:ext cx="1026742" cy="1026742"/>
                </a:xfrm>
                <a:prstGeom prst="roundRect">
                  <a:avLst/>
                </a:prstGeom>
                <a:solidFill>
                  <a:schemeClr val="accent1">
                    <a:lumMod val="60000"/>
                    <a:lumOff val="40000"/>
                  </a:schemeClr>
                </a:solidFill>
                <a:ln>
                  <a:noFill/>
                </a:ln>
                <a:effectLst>
                  <a:outerShdw blurRad="127000" dist="342900" dir="4920000" sx="83000" sy="83000" rotWithShape="0">
                    <a:schemeClr val="tx1">
                      <a:alpha val="40000"/>
                    </a:schemeClr>
                  </a:outerShdw>
                </a:effectLst>
                <a:scene3d>
                  <a:camera prst="isometricRightUp"/>
                  <a:lightRig rig="threePt" dir="t"/>
                </a:scene3d>
                <a:sp3d extrusionH="152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60</a:t>
                  </a:r>
                </a:p>
              </p:txBody>
            </p:sp>
            <p:sp>
              <p:nvSpPr>
                <p:cNvPr id="7" name="Graphic 12" descr="Cloud">
                  <a:extLst>
                    <a:ext uri="{FF2B5EF4-FFF2-40B4-BE49-F238E27FC236}">
                      <a16:creationId xmlns:a16="http://schemas.microsoft.com/office/drawing/2014/main" id="{41F6358A-7BC8-7063-32DA-F0D308257A99}"/>
                    </a:ext>
                  </a:extLst>
                </p:cNvPr>
                <p:cNvSpPr/>
                <p:nvPr/>
              </p:nvSpPr>
              <p:spPr>
                <a:xfrm>
                  <a:off x="9090993" y="2923746"/>
                  <a:ext cx="756000" cy="445038"/>
                </a:xfrm>
                <a:custGeom>
                  <a:avLst/>
                  <a:gdLst>
                    <a:gd name="connsiteX0" fmla="*/ 689427 w 802774"/>
                    <a:gd name="connsiteY0" fmla="*/ 227507 h 457059"/>
                    <a:gd name="connsiteX1" fmla="*/ 679902 w 802774"/>
                    <a:gd name="connsiteY1" fmla="*/ 227507 h 457059"/>
                    <a:gd name="connsiteX2" fmla="*/ 679902 w 802774"/>
                    <a:gd name="connsiteY2" fmla="*/ 227507 h 457059"/>
                    <a:gd name="connsiteX3" fmla="*/ 619895 w 802774"/>
                    <a:gd name="connsiteY3" fmla="*/ 111302 h 457059"/>
                    <a:gd name="connsiteX4" fmla="*/ 489403 w 802774"/>
                    <a:gd name="connsiteY4" fmla="*/ 93204 h 457059"/>
                    <a:gd name="connsiteX5" fmla="*/ 296998 w 802774"/>
                    <a:gd name="connsiteY5" fmla="*/ 4622 h 457059"/>
                    <a:gd name="connsiteX6" fmla="*/ 165552 w 802774"/>
                    <a:gd name="connsiteY6" fmla="*/ 170357 h 457059"/>
                    <a:gd name="connsiteX7" fmla="*/ 165552 w 802774"/>
                    <a:gd name="connsiteY7" fmla="*/ 172262 h 457059"/>
                    <a:gd name="connsiteX8" fmla="*/ 28392 w 802774"/>
                    <a:gd name="connsiteY8" fmla="*/ 227507 h 457059"/>
                    <a:gd name="connsiteX9" fmla="*/ 13152 w 802774"/>
                    <a:gd name="connsiteY9" fmla="*/ 374192 h 457059"/>
                    <a:gd name="connsiteX10" fmla="*/ 136025 w 802774"/>
                    <a:gd name="connsiteY10" fmla="*/ 456107 h 457059"/>
                    <a:gd name="connsiteX11" fmla="*/ 136025 w 802774"/>
                    <a:gd name="connsiteY11" fmla="*/ 457059 h 457059"/>
                    <a:gd name="connsiteX12" fmla="*/ 688475 w 802774"/>
                    <a:gd name="connsiteY12" fmla="*/ 457059 h 457059"/>
                    <a:gd name="connsiteX13" fmla="*/ 802775 w 802774"/>
                    <a:gd name="connsiteY13" fmla="*/ 342759 h 457059"/>
                    <a:gd name="connsiteX14" fmla="*/ 689427 w 802774"/>
                    <a:gd name="connsiteY14" fmla="*/ 227507 h 457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2774" h="457059">
                      <a:moveTo>
                        <a:pt x="689427" y="227507"/>
                      </a:moveTo>
                      <a:cubicBezTo>
                        <a:pt x="686570" y="227507"/>
                        <a:pt x="682760" y="227507"/>
                        <a:pt x="679902" y="227507"/>
                      </a:cubicBezTo>
                      <a:cubicBezTo>
                        <a:pt x="679902" y="227507"/>
                        <a:pt x="679902" y="227507"/>
                        <a:pt x="679902" y="227507"/>
                      </a:cubicBezTo>
                      <a:cubicBezTo>
                        <a:pt x="679902" y="180834"/>
                        <a:pt x="657043" y="137972"/>
                        <a:pt x="619895" y="111302"/>
                      </a:cubicBezTo>
                      <a:cubicBezTo>
                        <a:pt x="581795" y="84632"/>
                        <a:pt x="533218" y="77964"/>
                        <a:pt x="489403" y="93204"/>
                      </a:cubicBezTo>
                      <a:cubicBezTo>
                        <a:pt x="453208" y="22719"/>
                        <a:pt x="373198" y="-13476"/>
                        <a:pt x="296998" y="4622"/>
                      </a:cubicBezTo>
                      <a:cubicBezTo>
                        <a:pt x="220797" y="22719"/>
                        <a:pt x="165552" y="91299"/>
                        <a:pt x="165552" y="170357"/>
                      </a:cubicBezTo>
                      <a:cubicBezTo>
                        <a:pt x="165552" y="170357"/>
                        <a:pt x="165552" y="171309"/>
                        <a:pt x="165552" y="172262"/>
                      </a:cubicBezTo>
                      <a:cubicBezTo>
                        <a:pt x="113165" y="163689"/>
                        <a:pt x="60777" y="185597"/>
                        <a:pt x="28392" y="227507"/>
                      </a:cubicBezTo>
                      <a:cubicBezTo>
                        <a:pt x="-3040" y="270369"/>
                        <a:pt x="-8755" y="326567"/>
                        <a:pt x="13152" y="374192"/>
                      </a:cubicBezTo>
                      <a:cubicBezTo>
                        <a:pt x="36012" y="421817"/>
                        <a:pt x="83637" y="453249"/>
                        <a:pt x="136025" y="456107"/>
                      </a:cubicBezTo>
                      <a:lnTo>
                        <a:pt x="136025" y="457059"/>
                      </a:lnTo>
                      <a:lnTo>
                        <a:pt x="688475" y="457059"/>
                      </a:lnTo>
                      <a:cubicBezTo>
                        <a:pt x="751340" y="457059"/>
                        <a:pt x="802775" y="405624"/>
                        <a:pt x="802775" y="342759"/>
                      </a:cubicBezTo>
                      <a:cubicBezTo>
                        <a:pt x="802775" y="279894"/>
                        <a:pt x="752293" y="227507"/>
                        <a:pt x="689427" y="227507"/>
                      </a:cubicBezTo>
                      <a:close/>
                    </a:path>
                  </a:pathLst>
                </a:custGeom>
                <a:solidFill>
                  <a:schemeClr val="bg1"/>
                </a:solidFill>
                <a:ln w="9525" cap="flat">
                  <a:noFill/>
                  <a:prstDash val="solid"/>
                  <a:miter/>
                </a:ln>
                <a:scene3d>
                  <a:camera prst="isometricRightUp"/>
                  <a:lightRig rig="threePt" dir="t"/>
                </a:scene3d>
              </p:spPr>
              <p:txBody>
                <a:bodyPr rtlCol="0" anchor="ctr"/>
                <a:lstStyle/>
                <a:p>
                  <a:endParaRPr lang="en-US"/>
                </a:p>
              </p:txBody>
            </p:sp>
          </p:grpSp>
          <p:grpSp>
            <p:nvGrpSpPr>
              <p:cNvPr id="8" name="Group 7">
                <a:extLst>
                  <a:ext uri="{FF2B5EF4-FFF2-40B4-BE49-F238E27FC236}">
                    <a16:creationId xmlns:a16="http://schemas.microsoft.com/office/drawing/2014/main" id="{9C56B3E7-EFE3-BC59-E077-5ED5F734F04A}"/>
                  </a:ext>
                </a:extLst>
              </p:cNvPr>
              <p:cNvGrpSpPr/>
              <p:nvPr/>
            </p:nvGrpSpPr>
            <p:grpSpPr>
              <a:xfrm>
                <a:off x="905266" y="3275603"/>
                <a:ext cx="759921" cy="878398"/>
                <a:chOff x="3476145" y="3257163"/>
                <a:chExt cx="1185728" cy="1518562"/>
              </a:xfrm>
            </p:grpSpPr>
            <p:sp>
              <p:nvSpPr>
                <p:cNvPr id="9" name="Rectangle: Rounded Corners 8">
                  <a:extLst>
                    <a:ext uri="{FF2B5EF4-FFF2-40B4-BE49-F238E27FC236}">
                      <a16:creationId xmlns:a16="http://schemas.microsoft.com/office/drawing/2014/main" id="{D81C960A-B7C0-511E-FC51-8FC03FF414A5}"/>
                    </a:ext>
                  </a:extLst>
                </p:cNvPr>
                <p:cNvSpPr/>
                <p:nvPr/>
              </p:nvSpPr>
              <p:spPr>
                <a:xfrm>
                  <a:off x="3476145" y="3589997"/>
                  <a:ext cx="1185728" cy="1185728"/>
                </a:xfrm>
                <a:prstGeom prst="roundRect">
                  <a:avLst/>
                </a:prstGeom>
                <a:solidFill>
                  <a:schemeClr val="bg1">
                    <a:lumMod val="85000"/>
                  </a:schemeClr>
                </a:solidFill>
                <a:ln>
                  <a:noFill/>
                </a:ln>
                <a:scene3d>
                  <a:camera prst="isometricTopUp"/>
                  <a:lightRig rig="threePt" dir="t"/>
                </a:scene3d>
                <a:sp3d extrusionH="101600">
                  <a:extrusionClr>
                    <a:schemeClr val="bg1">
                      <a:lumMod val="6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3CC03820-D45F-5111-A35E-6D0F4E670A11}"/>
                    </a:ext>
                  </a:extLst>
                </p:cNvPr>
                <p:cNvSpPr/>
                <p:nvPr/>
              </p:nvSpPr>
              <p:spPr>
                <a:xfrm>
                  <a:off x="3635131" y="3257163"/>
                  <a:ext cx="1026742" cy="1026742"/>
                </a:xfrm>
                <a:prstGeom prst="roundRect">
                  <a:avLst/>
                </a:prstGeom>
                <a:solidFill>
                  <a:schemeClr val="accent2">
                    <a:lumMod val="60000"/>
                    <a:lumOff val="40000"/>
                  </a:schemeClr>
                </a:solidFill>
                <a:ln>
                  <a:noFill/>
                </a:ln>
                <a:effectLst>
                  <a:outerShdw blurRad="127000" dist="342900" dir="4920000" sx="83000" sy="83000" rotWithShape="0">
                    <a:schemeClr val="tx1">
                      <a:alpha val="40000"/>
                    </a:schemeClr>
                  </a:outerShdw>
                </a:effectLst>
                <a:scene3d>
                  <a:camera prst="isometricRightUp"/>
                  <a:lightRig rig="threePt" dir="t"/>
                </a:scene3d>
                <a:sp3d extrusionH="152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Database">
                  <a:extLst>
                    <a:ext uri="{FF2B5EF4-FFF2-40B4-BE49-F238E27FC236}">
                      <a16:creationId xmlns:a16="http://schemas.microsoft.com/office/drawing/2014/main" id="{10188073-6AE0-6E4A-F1A7-09E48C47756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69949" y="3384247"/>
                  <a:ext cx="756000" cy="756000"/>
                </a:xfrm>
                <a:prstGeom prst="rect">
                  <a:avLst/>
                </a:prstGeom>
                <a:scene3d>
                  <a:camera prst="isometricRightUp"/>
                  <a:lightRig rig="threePt" dir="t"/>
                </a:scene3d>
              </p:spPr>
            </p:pic>
          </p:grpSp>
          <p:grpSp>
            <p:nvGrpSpPr>
              <p:cNvPr id="22" name="Group 21">
                <a:extLst>
                  <a:ext uri="{FF2B5EF4-FFF2-40B4-BE49-F238E27FC236}">
                    <a16:creationId xmlns:a16="http://schemas.microsoft.com/office/drawing/2014/main" id="{5FBC47F0-6B0D-426D-FDD3-510367A8AABF}"/>
                  </a:ext>
                </a:extLst>
              </p:cNvPr>
              <p:cNvGrpSpPr/>
              <p:nvPr/>
            </p:nvGrpSpPr>
            <p:grpSpPr>
              <a:xfrm>
                <a:off x="6623171" y="1432503"/>
                <a:ext cx="758936" cy="879448"/>
                <a:chOff x="6408819" y="4264505"/>
                <a:chExt cx="1185728" cy="1550738"/>
              </a:xfrm>
            </p:grpSpPr>
            <p:sp>
              <p:nvSpPr>
                <p:cNvPr id="28" name="Rectangle: Rounded Corners 27">
                  <a:extLst>
                    <a:ext uri="{FF2B5EF4-FFF2-40B4-BE49-F238E27FC236}">
                      <a16:creationId xmlns:a16="http://schemas.microsoft.com/office/drawing/2014/main" id="{0655D028-5524-D8F8-8BEE-76A874A1D266}"/>
                    </a:ext>
                  </a:extLst>
                </p:cNvPr>
                <p:cNvSpPr/>
                <p:nvPr/>
              </p:nvSpPr>
              <p:spPr>
                <a:xfrm>
                  <a:off x="6408819" y="4629515"/>
                  <a:ext cx="1185728" cy="1185728"/>
                </a:xfrm>
                <a:prstGeom prst="roundRect">
                  <a:avLst/>
                </a:prstGeom>
                <a:solidFill>
                  <a:schemeClr val="bg1">
                    <a:lumMod val="85000"/>
                  </a:schemeClr>
                </a:solidFill>
                <a:ln>
                  <a:noFill/>
                </a:ln>
                <a:scene3d>
                  <a:camera prst="isometricTopUp"/>
                  <a:lightRig rig="threePt" dir="t"/>
                </a:scene3d>
                <a:sp3d extrusionH="101600">
                  <a:extrusionClr>
                    <a:schemeClr val="bg1">
                      <a:lumMod val="6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EDD779CE-8E1C-A3F1-5BD7-A9AEC93F450F}"/>
                    </a:ext>
                  </a:extLst>
                </p:cNvPr>
                <p:cNvSpPr/>
                <p:nvPr/>
              </p:nvSpPr>
              <p:spPr>
                <a:xfrm>
                  <a:off x="6542807" y="4264505"/>
                  <a:ext cx="1026742" cy="1026742"/>
                </a:xfrm>
                <a:prstGeom prst="roundRect">
                  <a:avLst/>
                </a:prstGeom>
                <a:solidFill>
                  <a:schemeClr val="accent6">
                    <a:lumMod val="60000"/>
                    <a:lumOff val="40000"/>
                  </a:schemeClr>
                </a:solidFill>
                <a:ln>
                  <a:noFill/>
                </a:ln>
                <a:effectLst>
                  <a:outerShdw blurRad="127000" dist="342900" dir="4920000" sx="83000" sy="83000" rotWithShape="0">
                    <a:schemeClr val="tx1">
                      <a:alpha val="40000"/>
                    </a:schemeClr>
                  </a:outerShdw>
                </a:effectLst>
                <a:scene3d>
                  <a:camera prst="isometricRightUp"/>
                  <a:lightRig rig="threePt" dir="t"/>
                </a:scene3d>
                <a:sp3d extrusionH="152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Graphic 29" descr="Bar chart">
                  <a:extLst>
                    <a:ext uri="{FF2B5EF4-FFF2-40B4-BE49-F238E27FC236}">
                      <a16:creationId xmlns:a16="http://schemas.microsoft.com/office/drawing/2014/main" id="{B8717BA5-43B3-B3E5-8028-CBEB1592FCF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695653" y="4407184"/>
                  <a:ext cx="756000" cy="756000"/>
                </a:xfrm>
                <a:prstGeom prst="rect">
                  <a:avLst/>
                </a:prstGeom>
                <a:scene3d>
                  <a:camera prst="isometricRightUp"/>
                  <a:lightRig rig="threePt" dir="t"/>
                </a:scene3d>
              </p:spPr>
            </p:pic>
          </p:grpSp>
          <p:grpSp>
            <p:nvGrpSpPr>
              <p:cNvPr id="32" name="Group 31">
                <a:extLst>
                  <a:ext uri="{FF2B5EF4-FFF2-40B4-BE49-F238E27FC236}">
                    <a16:creationId xmlns:a16="http://schemas.microsoft.com/office/drawing/2014/main" id="{1F24E771-3347-87D4-CEE7-6C4CF056617C}"/>
                  </a:ext>
                </a:extLst>
              </p:cNvPr>
              <p:cNvGrpSpPr/>
              <p:nvPr/>
            </p:nvGrpSpPr>
            <p:grpSpPr>
              <a:xfrm>
                <a:off x="907290" y="5068644"/>
                <a:ext cx="757897" cy="879448"/>
                <a:chOff x="4584429" y="4266426"/>
                <a:chExt cx="1185728" cy="1548817"/>
              </a:xfrm>
            </p:grpSpPr>
            <p:sp>
              <p:nvSpPr>
                <p:cNvPr id="33" name="Rectangle: Rounded Corners 32">
                  <a:extLst>
                    <a:ext uri="{FF2B5EF4-FFF2-40B4-BE49-F238E27FC236}">
                      <a16:creationId xmlns:a16="http://schemas.microsoft.com/office/drawing/2014/main" id="{682FC1C3-77A9-3679-BF23-CCAE9FF81629}"/>
                    </a:ext>
                  </a:extLst>
                </p:cNvPr>
                <p:cNvSpPr/>
                <p:nvPr/>
              </p:nvSpPr>
              <p:spPr>
                <a:xfrm>
                  <a:off x="4584429" y="4629515"/>
                  <a:ext cx="1185728" cy="1185728"/>
                </a:xfrm>
                <a:prstGeom prst="roundRect">
                  <a:avLst/>
                </a:prstGeom>
                <a:solidFill>
                  <a:schemeClr val="bg1">
                    <a:lumMod val="85000"/>
                  </a:schemeClr>
                </a:solidFill>
                <a:ln>
                  <a:noFill/>
                </a:ln>
                <a:scene3d>
                  <a:camera prst="isometricTopUp"/>
                  <a:lightRig rig="threePt" dir="t"/>
                </a:scene3d>
                <a:sp3d extrusionH="101600">
                  <a:extrusionClr>
                    <a:schemeClr val="bg1">
                      <a:lumMod val="6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9D8A4C23-3FA7-DD66-F223-EC0B74ADD1DD}"/>
                    </a:ext>
                  </a:extLst>
                </p:cNvPr>
                <p:cNvSpPr/>
                <p:nvPr/>
              </p:nvSpPr>
              <p:spPr>
                <a:xfrm>
                  <a:off x="4699242" y="4266426"/>
                  <a:ext cx="1026742" cy="1026742"/>
                </a:xfrm>
                <a:prstGeom prst="roundRect">
                  <a:avLst/>
                </a:prstGeom>
                <a:solidFill>
                  <a:schemeClr val="accent3">
                    <a:lumMod val="60000"/>
                    <a:lumOff val="40000"/>
                  </a:schemeClr>
                </a:solidFill>
                <a:ln>
                  <a:noFill/>
                </a:ln>
                <a:effectLst>
                  <a:outerShdw blurRad="127000" dist="342900" dir="4920000" sx="83000" sy="83000" rotWithShape="0">
                    <a:schemeClr val="tx1">
                      <a:alpha val="40000"/>
                    </a:schemeClr>
                  </a:outerShdw>
                </a:effectLst>
                <a:scene3d>
                  <a:camera prst="isometricRightUp"/>
                  <a:lightRig rig="threePt" dir="t"/>
                </a:scene3d>
                <a:sp3d extrusionH="152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Graphic 34" descr="User network">
                  <a:extLst>
                    <a:ext uri="{FF2B5EF4-FFF2-40B4-BE49-F238E27FC236}">
                      <a16:creationId xmlns:a16="http://schemas.microsoft.com/office/drawing/2014/main" id="{27F43E0C-8511-96B2-6EA9-19FB75599CF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846140" y="4396697"/>
                  <a:ext cx="756000" cy="756000"/>
                </a:xfrm>
                <a:prstGeom prst="rect">
                  <a:avLst/>
                </a:prstGeom>
                <a:scene3d>
                  <a:camera prst="isometricRightUp"/>
                  <a:lightRig rig="threePt" dir="t"/>
                </a:scene3d>
              </p:spPr>
            </p:pic>
          </p:grpSp>
          <p:sp>
            <p:nvSpPr>
              <p:cNvPr id="36" name="Rectangle 35">
                <a:extLst>
                  <a:ext uri="{FF2B5EF4-FFF2-40B4-BE49-F238E27FC236}">
                    <a16:creationId xmlns:a16="http://schemas.microsoft.com/office/drawing/2014/main" id="{9357EA27-2208-2ECD-E4CD-85641F0219DC}"/>
                  </a:ext>
                </a:extLst>
              </p:cNvPr>
              <p:cNvSpPr/>
              <p:nvPr/>
            </p:nvSpPr>
            <p:spPr>
              <a:xfrm>
                <a:off x="213604" y="6041963"/>
                <a:ext cx="2049385" cy="304628"/>
              </a:xfrm>
              <a:prstGeom prst="rect">
                <a:avLst/>
              </a:prstGeom>
              <a:noFill/>
            </p:spPr>
            <p:txBody>
              <a:bodyPr wrap="square" lIns="0" tIns="0" rIns="0" bIns="0">
                <a:noAutofit/>
              </a:bodyPr>
              <a:lstStyle/>
              <a:p>
                <a:pPr algn="ctr" defTabSz="914217" fontAlgn="base">
                  <a:lnSpc>
                    <a:spcPct val="110000"/>
                  </a:lnSpc>
                  <a:spcBef>
                    <a:spcPts val="800"/>
                  </a:spcBef>
                </a:pPr>
                <a:r>
                  <a:rPr lang="pl-PL" sz="1200" b="1" cap="all">
                    <a:latin typeface="Arial" charset="0"/>
                    <a:cs typeface="Arial" charset="0"/>
                  </a:rPr>
                  <a:t>Data science</a:t>
                </a:r>
                <a:endParaRPr lang="nn-NO" sz="1200" b="1" cap="all">
                  <a:latin typeface="Arial" charset="0"/>
                  <a:cs typeface="Arial" charset="0"/>
                </a:endParaRPr>
              </a:p>
            </p:txBody>
          </p:sp>
          <p:sp>
            <p:nvSpPr>
              <p:cNvPr id="37" name="Rectangle 36">
                <a:extLst>
                  <a:ext uri="{FF2B5EF4-FFF2-40B4-BE49-F238E27FC236}">
                    <a16:creationId xmlns:a16="http://schemas.microsoft.com/office/drawing/2014/main" id="{E8692602-34D2-7FD0-9F58-9A9C8ADC31FC}"/>
                  </a:ext>
                </a:extLst>
              </p:cNvPr>
              <p:cNvSpPr/>
              <p:nvPr/>
            </p:nvSpPr>
            <p:spPr>
              <a:xfrm>
                <a:off x="358567" y="4250156"/>
                <a:ext cx="1942251" cy="304628"/>
              </a:xfrm>
              <a:prstGeom prst="rect">
                <a:avLst/>
              </a:prstGeom>
              <a:noFill/>
            </p:spPr>
            <p:txBody>
              <a:bodyPr wrap="square" lIns="0" tIns="0" rIns="0" bIns="0">
                <a:noAutofit/>
              </a:bodyPr>
              <a:lstStyle/>
              <a:p>
                <a:pPr algn="ctr" defTabSz="914217" fontAlgn="base">
                  <a:lnSpc>
                    <a:spcPct val="110000"/>
                  </a:lnSpc>
                  <a:spcBef>
                    <a:spcPts val="800"/>
                  </a:spcBef>
                </a:pPr>
                <a:r>
                  <a:rPr lang="pl-PL" sz="1200" b="1" cap="all">
                    <a:latin typeface="Arial" charset="0"/>
                    <a:cs typeface="Arial" charset="0"/>
                  </a:rPr>
                  <a:t>Data Engineering</a:t>
                </a:r>
                <a:endParaRPr lang="nn-NO" sz="1200" b="1" cap="all">
                  <a:latin typeface="Arial" charset="0"/>
                  <a:cs typeface="Arial" charset="0"/>
                </a:endParaRPr>
              </a:p>
            </p:txBody>
          </p:sp>
          <p:sp>
            <p:nvSpPr>
              <p:cNvPr id="38" name="Rectangle 37">
                <a:extLst>
                  <a:ext uri="{FF2B5EF4-FFF2-40B4-BE49-F238E27FC236}">
                    <a16:creationId xmlns:a16="http://schemas.microsoft.com/office/drawing/2014/main" id="{479E506B-B078-05CE-3171-EE214197FECF}"/>
                  </a:ext>
                </a:extLst>
              </p:cNvPr>
              <p:cNvSpPr/>
              <p:nvPr/>
            </p:nvSpPr>
            <p:spPr>
              <a:xfrm>
                <a:off x="6047774" y="5999819"/>
                <a:ext cx="1942251" cy="304628"/>
              </a:xfrm>
              <a:prstGeom prst="rect">
                <a:avLst/>
              </a:prstGeom>
              <a:noFill/>
            </p:spPr>
            <p:txBody>
              <a:bodyPr wrap="square" lIns="0" tIns="0" rIns="0" bIns="0">
                <a:noAutofit/>
              </a:bodyPr>
              <a:lstStyle/>
              <a:p>
                <a:pPr algn="ctr" defTabSz="914217" fontAlgn="base">
                  <a:lnSpc>
                    <a:spcPct val="110000"/>
                  </a:lnSpc>
                  <a:spcBef>
                    <a:spcPts val="800"/>
                  </a:spcBef>
                </a:pPr>
                <a:r>
                  <a:rPr lang="en-GB" sz="1200" b="1" cap="all" err="1">
                    <a:latin typeface="Arial" charset="0"/>
                    <a:cs typeface="Arial" charset="0"/>
                  </a:rPr>
                  <a:t>Ml</a:t>
                </a:r>
                <a:r>
                  <a:rPr lang="en-GB" sz="1200" b="1" cap="all">
                    <a:latin typeface="Arial" charset="0"/>
                    <a:cs typeface="Arial" charset="0"/>
                  </a:rPr>
                  <a:t> Ops &amp; cloud</a:t>
                </a:r>
              </a:p>
            </p:txBody>
          </p:sp>
          <p:sp>
            <p:nvSpPr>
              <p:cNvPr id="39" name="Rectangle 38">
                <a:extLst>
                  <a:ext uri="{FF2B5EF4-FFF2-40B4-BE49-F238E27FC236}">
                    <a16:creationId xmlns:a16="http://schemas.microsoft.com/office/drawing/2014/main" id="{1F1CAECC-B7EC-C041-123A-651EE43818F3}"/>
                  </a:ext>
                </a:extLst>
              </p:cNvPr>
              <p:cNvSpPr/>
              <p:nvPr/>
            </p:nvSpPr>
            <p:spPr>
              <a:xfrm>
                <a:off x="6283244" y="2384755"/>
                <a:ext cx="1942251" cy="304628"/>
              </a:xfrm>
              <a:prstGeom prst="rect">
                <a:avLst/>
              </a:prstGeom>
              <a:noFill/>
            </p:spPr>
            <p:txBody>
              <a:bodyPr wrap="square" lIns="0" tIns="0" rIns="0" bIns="0">
                <a:noAutofit/>
              </a:bodyPr>
              <a:lstStyle/>
              <a:p>
                <a:pPr defTabSz="914217" fontAlgn="base">
                  <a:lnSpc>
                    <a:spcPct val="110000"/>
                  </a:lnSpc>
                  <a:spcBef>
                    <a:spcPts val="800"/>
                  </a:spcBef>
                </a:pPr>
                <a:r>
                  <a:rPr lang="en-GB" sz="1200" b="1" cap="all">
                    <a:latin typeface="Arial" charset="0"/>
                    <a:cs typeface="Arial" charset="0"/>
                  </a:rPr>
                  <a:t>Visual analytics</a:t>
                </a:r>
              </a:p>
            </p:txBody>
          </p:sp>
          <p:pic>
            <p:nvPicPr>
              <p:cNvPr id="40" name="Picture 6" descr="Logo&#10;&#10;Description automatically generated">
                <a:extLst>
                  <a:ext uri="{FF2B5EF4-FFF2-40B4-BE49-F238E27FC236}">
                    <a16:creationId xmlns:a16="http://schemas.microsoft.com/office/drawing/2014/main" id="{4F697446-2033-82A1-DD07-B7561518134F}"/>
                  </a:ext>
                </a:extLst>
              </p:cNvPr>
              <p:cNvPicPr>
                <a:picLocks noChangeAspect="1"/>
              </p:cNvPicPr>
              <p:nvPr/>
            </p:nvPicPr>
            <p:blipFill>
              <a:blip r:embed="rId12"/>
              <a:stretch>
                <a:fillRect/>
              </a:stretch>
            </p:blipFill>
            <p:spPr>
              <a:xfrm>
                <a:off x="3868260" y="4940511"/>
                <a:ext cx="996952" cy="696385"/>
              </a:xfrm>
              <a:prstGeom prst="rect">
                <a:avLst/>
              </a:prstGeom>
            </p:spPr>
          </p:pic>
          <p:pic>
            <p:nvPicPr>
              <p:cNvPr id="41" name="Picture 17" descr="Logo&#10;&#10;Description automatically generated">
                <a:extLst>
                  <a:ext uri="{FF2B5EF4-FFF2-40B4-BE49-F238E27FC236}">
                    <a16:creationId xmlns:a16="http://schemas.microsoft.com/office/drawing/2014/main" id="{00EFD2E9-8AC2-D913-2E8B-D515DF4F4FC6}"/>
                  </a:ext>
                </a:extLst>
              </p:cNvPr>
              <p:cNvPicPr>
                <a:picLocks noChangeAspect="1"/>
              </p:cNvPicPr>
              <p:nvPr/>
            </p:nvPicPr>
            <p:blipFill>
              <a:blip r:embed="rId13"/>
              <a:stretch>
                <a:fillRect/>
              </a:stretch>
            </p:blipFill>
            <p:spPr>
              <a:xfrm flipH="1">
                <a:off x="2886128" y="5028272"/>
                <a:ext cx="643466" cy="584361"/>
              </a:xfrm>
              <a:prstGeom prst="rect">
                <a:avLst/>
              </a:prstGeom>
            </p:spPr>
          </p:pic>
          <p:pic>
            <p:nvPicPr>
              <p:cNvPr id="42" name="Graphic 18">
                <a:extLst>
                  <a:ext uri="{FF2B5EF4-FFF2-40B4-BE49-F238E27FC236}">
                    <a16:creationId xmlns:a16="http://schemas.microsoft.com/office/drawing/2014/main" id="{B885E74A-767A-AB1B-EE1F-11A7ED0C0958}"/>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505324" y="4801521"/>
                <a:ext cx="1483784" cy="1003300"/>
              </a:xfrm>
              <a:prstGeom prst="rect">
                <a:avLst/>
              </a:prstGeom>
            </p:spPr>
          </p:pic>
          <p:pic>
            <p:nvPicPr>
              <p:cNvPr id="43" name="Graphic 19">
                <a:extLst>
                  <a:ext uri="{FF2B5EF4-FFF2-40B4-BE49-F238E27FC236}">
                    <a16:creationId xmlns:a16="http://schemas.microsoft.com/office/drawing/2014/main" id="{0CABDEF8-4042-7081-E2AE-8540C2E65E29}"/>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262372" y="5695571"/>
                <a:ext cx="880533" cy="531060"/>
              </a:xfrm>
              <a:prstGeom prst="rect">
                <a:avLst/>
              </a:prstGeom>
            </p:spPr>
          </p:pic>
          <p:pic>
            <p:nvPicPr>
              <p:cNvPr id="44" name="Picture 20" descr="A picture containing text, vector graphics&#10;&#10;Description automatically generated">
                <a:extLst>
                  <a:ext uri="{FF2B5EF4-FFF2-40B4-BE49-F238E27FC236}">
                    <a16:creationId xmlns:a16="http://schemas.microsoft.com/office/drawing/2014/main" id="{EE4504FE-1EA1-0FCC-4446-62D99C70D808}"/>
                  </a:ext>
                </a:extLst>
              </p:cNvPr>
              <p:cNvPicPr>
                <a:picLocks noChangeAspect="1"/>
              </p:cNvPicPr>
              <p:nvPr/>
            </p:nvPicPr>
            <p:blipFill>
              <a:blip r:embed="rId18"/>
              <a:stretch>
                <a:fillRect/>
              </a:stretch>
            </p:blipFill>
            <p:spPr>
              <a:xfrm>
                <a:off x="3307346" y="5662972"/>
                <a:ext cx="1018117" cy="415630"/>
              </a:xfrm>
              <a:prstGeom prst="rect">
                <a:avLst/>
              </a:prstGeom>
            </p:spPr>
          </p:pic>
          <p:pic>
            <p:nvPicPr>
              <p:cNvPr id="45" name="Graphic 21">
                <a:extLst>
                  <a:ext uri="{FF2B5EF4-FFF2-40B4-BE49-F238E27FC236}">
                    <a16:creationId xmlns:a16="http://schemas.microsoft.com/office/drawing/2014/main" id="{DD254C42-0D6F-A520-109B-322080E62845}"/>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9173950" y="5191719"/>
                <a:ext cx="2245785" cy="1532468"/>
              </a:xfrm>
              <a:prstGeom prst="rect">
                <a:avLst/>
              </a:prstGeom>
            </p:spPr>
          </p:pic>
          <p:pic>
            <p:nvPicPr>
              <p:cNvPr id="47" name="Picture 22" descr="Logo&#10;&#10;Description automatically generated">
                <a:extLst>
                  <a:ext uri="{FF2B5EF4-FFF2-40B4-BE49-F238E27FC236}">
                    <a16:creationId xmlns:a16="http://schemas.microsoft.com/office/drawing/2014/main" id="{EEE319E4-C1A4-759C-1641-A797B0579A16}"/>
                  </a:ext>
                </a:extLst>
              </p:cNvPr>
              <p:cNvPicPr>
                <a:picLocks noChangeAspect="1"/>
              </p:cNvPicPr>
              <p:nvPr/>
            </p:nvPicPr>
            <p:blipFill>
              <a:blip r:embed="rId21"/>
              <a:stretch>
                <a:fillRect/>
              </a:stretch>
            </p:blipFill>
            <p:spPr>
              <a:xfrm>
                <a:off x="8222408" y="1750752"/>
                <a:ext cx="1563714" cy="312226"/>
              </a:xfrm>
              <a:prstGeom prst="rect">
                <a:avLst/>
              </a:prstGeom>
            </p:spPr>
          </p:pic>
          <p:pic>
            <p:nvPicPr>
              <p:cNvPr id="48" name="Picture 23" descr="Logo&#10;&#10;Description automatically generated">
                <a:extLst>
                  <a:ext uri="{FF2B5EF4-FFF2-40B4-BE49-F238E27FC236}">
                    <a16:creationId xmlns:a16="http://schemas.microsoft.com/office/drawing/2014/main" id="{EA0AAB4F-B337-631C-BF9D-D5C8ACABD50B}"/>
                  </a:ext>
                </a:extLst>
              </p:cNvPr>
              <p:cNvPicPr>
                <a:picLocks noChangeAspect="1"/>
              </p:cNvPicPr>
              <p:nvPr/>
            </p:nvPicPr>
            <p:blipFill>
              <a:blip r:embed="rId22"/>
              <a:stretch>
                <a:fillRect/>
              </a:stretch>
            </p:blipFill>
            <p:spPr>
              <a:xfrm>
                <a:off x="8419170" y="1300045"/>
                <a:ext cx="1208772" cy="327107"/>
              </a:xfrm>
              <a:prstGeom prst="rect">
                <a:avLst/>
              </a:prstGeom>
            </p:spPr>
          </p:pic>
          <p:pic>
            <p:nvPicPr>
              <p:cNvPr id="68" name="Picture 33">
                <a:extLst>
                  <a:ext uri="{FF2B5EF4-FFF2-40B4-BE49-F238E27FC236}">
                    <a16:creationId xmlns:a16="http://schemas.microsoft.com/office/drawing/2014/main" id="{8C6235C6-7FE5-7591-9CBC-6F05051B10E8}"/>
                  </a:ext>
                </a:extLst>
              </p:cNvPr>
              <p:cNvPicPr>
                <a:picLocks noChangeAspect="1"/>
              </p:cNvPicPr>
              <p:nvPr/>
            </p:nvPicPr>
            <p:blipFill>
              <a:blip r:embed="rId23"/>
              <a:stretch>
                <a:fillRect/>
              </a:stretch>
            </p:blipFill>
            <p:spPr>
              <a:xfrm>
                <a:off x="8786541" y="2052208"/>
                <a:ext cx="1372219" cy="736201"/>
              </a:xfrm>
              <a:prstGeom prst="rect">
                <a:avLst/>
              </a:prstGeom>
            </p:spPr>
          </p:pic>
          <p:pic>
            <p:nvPicPr>
              <p:cNvPr id="69" name="Picture 48" descr="Logo&#10;&#10;Description automatically generated">
                <a:extLst>
                  <a:ext uri="{FF2B5EF4-FFF2-40B4-BE49-F238E27FC236}">
                    <a16:creationId xmlns:a16="http://schemas.microsoft.com/office/drawing/2014/main" id="{0D6EB42A-853E-CBAB-73BE-3414C1CE6EFA}"/>
                  </a:ext>
                </a:extLst>
              </p:cNvPr>
              <p:cNvPicPr>
                <a:picLocks noChangeAspect="1"/>
              </p:cNvPicPr>
              <p:nvPr/>
            </p:nvPicPr>
            <p:blipFill>
              <a:blip r:embed="rId24"/>
              <a:stretch>
                <a:fillRect/>
              </a:stretch>
            </p:blipFill>
            <p:spPr>
              <a:xfrm>
                <a:off x="2341606" y="2958222"/>
                <a:ext cx="1115814" cy="754052"/>
              </a:xfrm>
              <a:prstGeom prst="rect">
                <a:avLst/>
              </a:prstGeom>
            </p:spPr>
          </p:pic>
          <p:pic>
            <p:nvPicPr>
              <p:cNvPr id="70" name="Picture 50" descr="Text&#10;&#10;Description automatically generated">
                <a:extLst>
                  <a:ext uri="{FF2B5EF4-FFF2-40B4-BE49-F238E27FC236}">
                    <a16:creationId xmlns:a16="http://schemas.microsoft.com/office/drawing/2014/main" id="{C04A799D-0ADA-5A6D-35E4-29DA9515ECA6}"/>
                  </a:ext>
                </a:extLst>
              </p:cNvPr>
              <p:cNvPicPr>
                <a:picLocks noChangeAspect="1"/>
              </p:cNvPicPr>
              <p:nvPr/>
            </p:nvPicPr>
            <p:blipFill>
              <a:blip r:embed="rId25"/>
              <a:stretch>
                <a:fillRect/>
              </a:stretch>
            </p:blipFill>
            <p:spPr>
              <a:xfrm>
                <a:off x="3361861" y="3989342"/>
                <a:ext cx="895816" cy="493974"/>
              </a:xfrm>
              <a:prstGeom prst="rect">
                <a:avLst/>
              </a:prstGeom>
            </p:spPr>
          </p:pic>
          <p:pic>
            <p:nvPicPr>
              <p:cNvPr id="71" name="Picture 51" descr="Logo, company name&#10;&#10;Description automatically generated">
                <a:extLst>
                  <a:ext uri="{FF2B5EF4-FFF2-40B4-BE49-F238E27FC236}">
                    <a16:creationId xmlns:a16="http://schemas.microsoft.com/office/drawing/2014/main" id="{440D994B-4E4F-AF84-FDC1-0E325AFA6789}"/>
                  </a:ext>
                </a:extLst>
              </p:cNvPr>
              <p:cNvPicPr>
                <a:picLocks noChangeAspect="1"/>
              </p:cNvPicPr>
              <p:nvPr/>
            </p:nvPicPr>
            <p:blipFill>
              <a:blip r:embed="rId26"/>
              <a:stretch>
                <a:fillRect/>
              </a:stretch>
            </p:blipFill>
            <p:spPr>
              <a:xfrm>
                <a:off x="2133162" y="3546025"/>
                <a:ext cx="1240368" cy="688764"/>
              </a:xfrm>
              <a:prstGeom prst="rect">
                <a:avLst/>
              </a:prstGeom>
            </p:spPr>
          </p:pic>
          <p:pic>
            <p:nvPicPr>
              <p:cNvPr id="72" name="Picture 52" descr="Logo, company name&#10;&#10;Description automatically generated">
                <a:extLst>
                  <a:ext uri="{FF2B5EF4-FFF2-40B4-BE49-F238E27FC236}">
                    <a16:creationId xmlns:a16="http://schemas.microsoft.com/office/drawing/2014/main" id="{04F352B0-C34D-1A01-D911-8C7047904E96}"/>
                  </a:ext>
                </a:extLst>
              </p:cNvPr>
              <p:cNvPicPr>
                <a:picLocks noChangeAspect="1"/>
              </p:cNvPicPr>
              <p:nvPr/>
            </p:nvPicPr>
            <p:blipFill>
              <a:blip r:embed="rId27"/>
              <a:stretch>
                <a:fillRect/>
              </a:stretch>
            </p:blipFill>
            <p:spPr>
              <a:xfrm>
                <a:off x="3560571" y="3048488"/>
                <a:ext cx="808618" cy="431222"/>
              </a:xfrm>
              <a:prstGeom prst="rect">
                <a:avLst/>
              </a:prstGeom>
            </p:spPr>
          </p:pic>
          <p:pic>
            <p:nvPicPr>
              <p:cNvPr id="73" name="Picture 53" descr="Logo&#10;&#10;Description automatically generated">
                <a:extLst>
                  <a:ext uri="{FF2B5EF4-FFF2-40B4-BE49-F238E27FC236}">
                    <a16:creationId xmlns:a16="http://schemas.microsoft.com/office/drawing/2014/main" id="{63ED4B0A-4963-4AE5-6C96-7855C6F2C342}"/>
                  </a:ext>
                </a:extLst>
              </p:cNvPr>
              <p:cNvPicPr>
                <a:picLocks noChangeAspect="1"/>
              </p:cNvPicPr>
              <p:nvPr/>
            </p:nvPicPr>
            <p:blipFill>
              <a:blip r:embed="rId28"/>
              <a:stretch>
                <a:fillRect/>
              </a:stretch>
            </p:blipFill>
            <p:spPr>
              <a:xfrm>
                <a:off x="3529180" y="3555439"/>
                <a:ext cx="996125" cy="453129"/>
              </a:xfrm>
              <a:prstGeom prst="rect">
                <a:avLst/>
              </a:prstGeom>
            </p:spPr>
          </p:pic>
          <p:pic>
            <p:nvPicPr>
              <p:cNvPr id="74" name="Picture 54" descr="Logo&#10;&#10;Description automatically generated">
                <a:extLst>
                  <a:ext uri="{FF2B5EF4-FFF2-40B4-BE49-F238E27FC236}">
                    <a16:creationId xmlns:a16="http://schemas.microsoft.com/office/drawing/2014/main" id="{3F99C305-B48B-B58B-EB00-4BDBC729F4D1}"/>
                  </a:ext>
                </a:extLst>
              </p:cNvPr>
              <p:cNvPicPr>
                <a:picLocks noChangeAspect="1"/>
              </p:cNvPicPr>
              <p:nvPr/>
            </p:nvPicPr>
            <p:blipFill>
              <a:blip r:embed="rId29"/>
              <a:stretch>
                <a:fillRect/>
              </a:stretch>
            </p:blipFill>
            <p:spPr>
              <a:xfrm>
                <a:off x="4480649" y="4111233"/>
                <a:ext cx="1193232" cy="303858"/>
              </a:xfrm>
              <a:prstGeom prst="rect">
                <a:avLst/>
              </a:prstGeom>
            </p:spPr>
          </p:pic>
          <p:pic>
            <p:nvPicPr>
              <p:cNvPr id="75" name="Picture 55" descr="Text, logo&#10;&#10;Description automatically generated">
                <a:extLst>
                  <a:ext uri="{FF2B5EF4-FFF2-40B4-BE49-F238E27FC236}">
                    <a16:creationId xmlns:a16="http://schemas.microsoft.com/office/drawing/2014/main" id="{6A8FE20E-F628-E7E4-1C27-15A8097D01E6}"/>
                  </a:ext>
                </a:extLst>
              </p:cNvPr>
              <p:cNvPicPr>
                <a:picLocks noChangeAspect="1"/>
              </p:cNvPicPr>
              <p:nvPr/>
            </p:nvPicPr>
            <p:blipFill>
              <a:blip r:embed="rId30"/>
              <a:stretch>
                <a:fillRect/>
              </a:stretch>
            </p:blipFill>
            <p:spPr>
              <a:xfrm>
                <a:off x="9974508" y="1338148"/>
                <a:ext cx="989825" cy="394622"/>
              </a:xfrm>
              <a:prstGeom prst="rect">
                <a:avLst/>
              </a:prstGeom>
            </p:spPr>
          </p:pic>
          <p:pic>
            <p:nvPicPr>
              <p:cNvPr id="76" name="Picture 28" descr="Logo, company name&#10;&#10;Description automatically generated">
                <a:extLst>
                  <a:ext uri="{FF2B5EF4-FFF2-40B4-BE49-F238E27FC236}">
                    <a16:creationId xmlns:a16="http://schemas.microsoft.com/office/drawing/2014/main" id="{7594BF30-DDE8-AEB7-2F56-CFD73F92076E}"/>
                  </a:ext>
                </a:extLst>
              </p:cNvPr>
              <p:cNvPicPr>
                <a:picLocks noChangeAspect="1"/>
              </p:cNvPicPr>
              <p:nvPr/>
            </p:nvPicPr>
            <p:blipFill>
              <a:blip r:embed="rId31"/>
              <a:stretch>
                <a:fillRect/>
              </a:stretch>
            </p:blipFill>
            <p:spPr>
              <a:xfrm>
                <a:off x="10213950" y="1760759"/>
                <a:ext cx="1035494" cy="569848"/>
              </a:xfrm>
              <a:prstGeom prst="rect">
                <a:avLst/>
              </a:prstGeom>
            </p:spPr>
          </p:pic>
          <p:pic>
            <p:nvPicPr>
              <p:cNvPr id="77" name="Picture 10" descr="Microsoft SQL Server Logo PNG Vector (SVG) Free Download">
                <a:extLst>
                  <a:ext uri="{FF2B5EF4-FFF2-40B4-BE49-F238E27FC236}">
                    <a16:creationId xmlns:a16="http://schemas.microsoft.com/office/drawing/2014/main" id="{9B2F44C4-66CF-ABC9-BC1E-F001C449574D}"/>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678805" y="3090044"/>
                <a:ext cx="749748" cy="607296"/>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77">
                <a:extLst>
                  <a:ext uri="{FF2B5EF4-FFF2-40B4-BE49-F238E27FC236}">
                    <a16:creationId xmlns:a16="http://schemas.microsoft.com/office/drawing/2014/main" id="{2DF6FA2E-D3AB-02F6-C1A5-96FE35AA242E}"/>
                  </a:ext>
                </a:extLst>
              </p:cNvPr>
              <p:cNvPicPr>
                <a:picLocks noChangeAspect="1"/>
              </p:cNvPicPr>
              <p:nvPr/>
            </p:nvPicPr>
            <p:blipFill>
              <a:blip r:embed="rId33"/>
              <a:stretch>
                <a:fillRect/>
              </a:stretch>
            </p:blipFill>
            <p:spPr>
              <a:xfrm>
                <a:off x="4759480" y="3754473"/>
                <a:ext cx="925551" cy="252946"/>
              </a:xfrm>
              <a:prstGeom prst="rect">
                <a:avLst/>
              </a:prstGeom>
            </p:spPr>
          </p:pic>
          <p:sp>
            <p:nvSpPr>
              <p:cNvPr id="79" name="Rectangle 78">
                <a:extLst>
                  <a:ext uri="{FF2B5EF4-FFF2-40B4-BE49-F238E27FC236}">
                    <a16:creationId xmlns:a16="http://schemas.microsoft.com/office/drawing/2014/main" id="{7ABBAECF-015E-0E6D-0AA3-2B2A3AEBF0F1}"/>
                  </a:ext>
                </a:extLst>
              </p:cNvPr>
              <p:cNvSpPr/>
              <p:nvPr/>
            </p:nvSpPr>
            <p:spPr>
              <a:xfrm>
                <a:off x="484850" y="2991676"/>
                <a:ext cx="5311699" cy="1530000"/>
              </a:xfrm>
              <a:prstGeom prst="rect">
                <a:avLst/>
              </a:prstGeom>
              <a:noFill/>
              <a:ln w="19050">
                <a:solidFill>
                  <a:schemeClr val="accent1">
                    <a:lumMod val="40000"/>
                    <a:lumOff val="60000"/>
                  </a:schemeClr>
                </a:solidFill>
                <a:prstDash val="dash"/>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80" name="Rectangle 79">
                <a:extLst>
                  <a:ext uri="{FF2B5EF4-FFF2-40B4-BE49-F238E27FC236}">
                    <a16:creationId xmlns:a16="http://schemas.microsoft.com/office/drawing/2014/main" id="{59963E45-962C-5A9D-3D30-2DA0D03430D3}"/>
                  </a:ext>
                </a:extLst>
              </p:cNvPr>
              <p:cNvSpPr/>
              <p:nvPr/>
            </p:nvSpPr>
            <p:spPr>
              <a:xfrm>
                <a:off x="484850" y="4850220"/>
                <a:ext cx="5300548" cy="1530000"/>
              </a:xfrm>
              <a:prstGeom prst="rect">
                <a:avLst/>
              </a:prstGeom>
              <a:noFill/>
              <a:ln w="19050">
                <a:solidFill>
                  <a:schemeClr val="accent3"/>
                </a:solidFill>
                <a:prstDash val="dash"/>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81" name="Rectangle 80">
                <a:extLst>
                  <a:ext uri="{FF2B5EF4-FFF2-40B4-BE49-F238E27FC236}">
                    <a16:creationId xmlns:a16="http://schemas.microsoft.com/office/drawing/2014/main" id="{7DF7E8C6-802B-E3A2-3716-9C3F5FAD9ADC}"/>
                  </a:ext>
                </a:extLst>
              </p:cNvPr>
              <p:cNvSpPr/>
              <p:nvPr/>
            </p:nvSpPr>
            <p:spPr>
              <a:xfrm>
                <a:off x="6185208" y="4860117"/>
                <a:ext cx="5313600" cy="1530000"/>
              </a:xfrm>
              <a:prstGeom prst="rect">
                <a:avLst/>
              </a:prstGeom>
              <a:noFill/>
              <a:ln w="19050">
                <a:solidFill>
                  <a:schemeClr val="accent1">
                    <a:lumMod val="60000"/>
                    <a:lumOff val="40000"/>
                  </a:schemeClr>
                </a:solidFill>
                <a:prstDash val="dash"/>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82" name="Rectangle 81">
                <a:extLst>
                  <a:ext uri="{FF2B5EF4-FFF2-40B4-BE49-F238E27FC236}">
                    <a16:creationId xmlns:a16="http://schemas.microsoft.com/office/drawing/2014/main" id="{2248CC45-13DE-6235-8174-1F0E9E740751}"/>
                  </a:ext>
                </a:extLst>
              </p:cNvPr>
              <p:cNvSpPr/>
              <p:nvPr/>
            </p:nvSpPr>
            <p:spPr>
              <a:xfrm>
                <a:off x="6185208" y="1133709"/>
                <a:ext cx="5313600" cy="1530000"/>
              </a:xfrm>
              <a:prstGeom prst="rect">
                <a:avLst/>
              </a:prstGeom>
              <a:noFill/>
              <a:ln w="19050">
                <a:solidFill>
                  <a:schemeClr val="accent5"/>
                </a:solidFill>
                <a:prstDash val="dash"/>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83" name="Rectangle 82">
                <a:extLst>
                  <a:ext uri="{FF2B5EF4-FFF2-40B4-BE49-F238E27FC236}">
                    <a16:creationId xmlns:a16="http://schemas.microsoft.com/office/drawing/2014/main" id="{E1AAAD5F-E12F-BF46-39F4-E88F8B9B423C}"/>
                  </a:ext>
                </a:extLst>
              </p:cNvPr>
              <p:cNvSpPr/>
              <p:nvPr/>
            </p:nvSpPr>
            <p:spPr>
              <a:xfrm>
                <a:off x="6383608" y="4174348"/>
                <a:ext cx="1942251" cy="304628"/>
              </a:xfrm>
              <a:prstGeom prst="rect">
                <a:avLst/>
              </a:prstGeom>
              <a:noFill/>
            </p:spPr>
            <p:txBody>
              <a:bodyPr wrap="square" lIns="0" tIns="0" rIns="0" bIns="0">
                <a:noAutofit/>
              </a:bodyPr>
              <a:lstStyle/>
              <a:p>
                <a:pPr defTabSz="914217" fontAlgn="base">
                  <a:lnSpc>
                    <a:spcPct val="110000"/>
                  </a:lnSpc>
                  <a:spcBef>
                    <a:spcPts val="800"/>
                  </a:spcBef>
                </a:pPr>
                <a:r>
                  <a:rPr lang="pl-PL" sz="1200" b="1" cap="all">
                    <a:latin typeface="Arial" charset="0"/>
                    <a:cs typeface="Arial" charset="0"/>
                  </a:rPr>
                  <a:t>AML</a:t>
                </a:r>
                <a:r>
                  <a:rPr lang="en-GB" sz="1200" b="1" cap="all">
                    <a:latin typeface="Arial" charset="0"/>
                    <a:cs typeface="Arial" charset="0"/>
                  </a:rPr>
                  <a:t> analytics</a:t>
                </a:r>
              </a:p>
            </p:txBody>
          </p:sp>
          <p:sp>
            <p:nvSpPr>
              <p:cNvPr id="84" name="Rectangle 83">
                <a:extLst>
                  <a:ext uri="{FF2B5EF4-FFF2-40B4-BE49-F238E27FC236}">
                    <a16:creationId xmlns:a16="http://schemas.microsoft.com/office/drawing/2014/main" id="{BE602BFC-2063-C456-CE5A-C7626246B7C4}"/>
                  </a:ext>
                </a:extLst>
              </p:cNvPr>
              <p:cNvSpPr/>
              <p:nvPr/>
            </p:nvSpPr>
            <p:spPr>
              <a:xfrm>
                <a:off x="6185208" y="2984819"/>
                <a:ext cx="5313600" cy="1530000"/>
              </a:xfrm>
              <a:prstGeom prst="rect">
                <a:avLst/>
              </a:prstGeom>
              <a:noFill/>
              <a:ln w="19050">
                <a:solidFill>
                  <a:schemeClr val="accent6"/>
                </a:solidFill>
                <a:prstDash val="dash"/>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pic>
            <p:nvPicPr>
              <p:cNvPr id="85" name="Picture 84">
                <a:extLst>
                  <a:ext uri="{FF2B5EF4-FFF2-40B4-BE49-F238E27FC236}">
                    <a16:creationId xmlns:a16="http://schemas.microsoft.com/office/drawing/2014/main" id="{8F60C147-95CD-FC3C-5D9D-55624E794033}"/>
                  </a:ext>
                </a:extLst>
              </p:cNvPr>
              <p:cNvPicPr>
                <a:picLocks noChangeAspect="1"/>
              </p:cNvPicPr>
              <p:nvPr/>
            </p:nvPicPr>
            <p:blipFill>
              <a:blip r:embed="rId34"/>
              <a:stretch>
                <a:fillRect/>
              </a:stretch>
            </p:blipFill>
            <p:spPr>
              <a:xfrm>
                <a:off x="9879980" y="3233873"/>
                <a:ext cx="1395063" cy="428727"/>
              </a:xfrm>
              <a:prstGeom prst="rect">
                <a:avLst/>
              </a:prstGeom>
            </p:spPr>
          </p:pic>
          <p:pic>
            <p:nvPicPr>
              <p:cNvPr id="86" name="Picture 85">
                <a:extLst>
                  <a:ext uri="{FF2B5EF4-FFF2-40B4-BE49-F238E27FC236}">
                    <a16:creationId xmlns:a16="http://schemas.microsoft.com/office/drawing/2014/main" id="{93ADA1B9-75A8-7A51-0D79-921FA9936174}"/>
                  </a:ext>
                </a:extLst>
              </p:cNvPr>
              <p:cNvPicPr>
                <a:picLocks noChangeAspect="1"/>
              </p:cNvPicPr>
              <p:nvPr/>
            </p:nvPicPr>
            <p:blipFill>
              <a:blip r:embed="rId35"/>
              <a:stretch>
                <a:fillRect/>
              </a:stretch>
            </p:blipFill>
            <p:spPr>
              <a:xfrm>
                <a:off x="9179756" y="3725769"/>
                <a:ext cx="1630424" cy="567451"/>
              </a:xfrm>
              <a:prstGeom prst="rect">
                <a:avLst/>
              </a:prstGeom>
            </p:spPr>
          </p:pic>
          <p:pic>
            <p:nvPicPr>
              <p:cNvPr id="87" name="Picture 86">
                <a:extLst>
                  <a:ext uri="{FF2B5EF4-FFF2-40B4-BE49-F238E27FC236}">
                    <a16:creationId xmlns:a16="http://schemas.microsoft.com/office/drawing/2014/main" id="{7E494E1F-E8E9-BF3E-4822-A81E804B7318}"/>
                  </a:ext>
                </a:extLst>
              </p:cNvPr>
              <p:cNvPicPr>
                <a:picLocks noChangeAspect="1"/>
              </p:cNvPicPr>
              <p:nvPr/>
            </p:nvPicPr>
            <p:blipFill>
              <a:blip r:embed="rId36"/>
              <a:stretch>
                <a:fillRect/>
              </a:stretch>
            </p:blipFill>
            <p:spPr>
              <a:xfrm>
                <a:off x="8107496" y="3364583"/>
                <a:ext cx="1738603" cy="360842"/>
              </a:xfrm>
              <a:prstGeom prst="rect">
                <a:avLst/>
              </a:prstGeom>
            </p:spPr>
          </p:pic>
          <p:grpSp>
            <p:nvGrpSpPr>
              <p:cNvPr id="88" name="Group 87">
                <a:extLst>
                  <a:ext uri="{FF2B5EF4-FFF2-40B4-BE49-F238E27FC236}">
                    <a16:creationId xmlns:a16="http://schemas.microsoft.com/office/drawing/2014/main" id="{8FCF8A2D-DDBF-5B8F-13AC-505AB92787C0}"/>
                  </a:ext>
                </a:extLst>
              </p:cNvPr>
              <p:cNvGrpSpPr/>
              <p:nvPr/>
            </p:nvGrpSpPr>
            <p:grpSpPr>
              <a:xfrm>
                <a:off x="6623171" y="3203243"/>
                <a:ext cx="758936" cy="879448"/>
                <a:chOff x="6408819" y="2063593"/>
                <a:chExt cx="1210726" cy="1532529"/>
              </a:xfrm>
            </p:grpSpPr>
            <p:sp>
              <p:nvSpPr>
                <p:cNvPr id="89" name="Rectangle: Rounded Corners 88">
                  <a:extLst>
                    <a:ext uri="{FF2B5EF4-FFF2-40B4-BE49-F238E27FC236}">
                      <a16:creationId xmlns:a16="http://schemas.microsoft.com/office/drawing/2014/main" id="{71741680-63E0-5726-2C4F-926D3134C50D}"/>
                    </a:ext>
                  </a:extLst>
                </p:cNvPr>
                <p:cNvSpPr/>
                <p:nvPr/>
              </p:nvSpPr>
              <p:spPr>
                <a:xfrm>
                  <a:off x="6408819" y="2410394"/>
                  <a:ext cx="1185728" cy="1185728"/>
                </a:xfrm>
                <a:prstGeom prst="roundRect">
                  <a:avLst/>
                </a:prstGeom>
                <a:solidFill>
                  <a:schemeClr val="bg1">
                    <a:lumMod val="85000"/>
                  </a:schemeClr>
                </a:solidFill>
                <a:ln>
                  <a:noFill/>
                </a:ln>
                <a:scene3d>
                  <a:camera prst="isometricTopUp"/>
                  <a:lightRig rig="threePt" dir="t"/>
                </a:scene3d>
                <a:sp3d extrusionH="101600">
                  <a:extrusionClr>
                    <a:schemeClr val="bg1">
                      <a:lumMod val="6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Rounded Corners 89">
                  <a:extLst>
                    <a:ext uri="{FF2B5EF4-FFF2-40B4-BE49-F238E27FC236}">
                      <a16:creationId xmlns:a16="http://schemas.microsoft.com/office/drawing/2014/main" id="{B5E8495C-F515-52C0-370E-1518A8B85FC7}"/>
                    </a:ext>
                  </a:extLst>
                </p:cNvPr>
                <p:cNvSpPr/>
                <p:nvPr/>
              </p:nvSpPr>
              <p:spPr>
                <a:xfrm>
                  <a:off x="6592803" y="2063593"/>
                  <a:ext cx="1026742" cy="1026742"/>
                </a:xfrm>
                <a:prstGeom prst="roundRect">
                  <a:avLst/>
                </a:prstGeom>
                <a:solidFill>
                  <a:schemeClr val="accent4">
                    <a:lumMod val="60000"/>
                    <a:lumOff val="40000"/>
                  </a:schemeClr>
                </a:solidFill>
                <a:ln>
                  <a:noFill/>
                </a:ln>
                <a:effectLst>
                  <a:outerShdw blurRad="127000" dist="342900" dir="4920000" sx="83000" sy="83000" rotWithShape="0">
                    <a:schemeClr val="tx1">
                      <a:alpha val="40000"/>
                    </a:schemeClr>
                  </a:outerShdw>
                </a:effectLst>
                <a:scene3d>
                  <a:camera prst="isometricRightUp"/>
                  <a:lightRig rig="threePt" dir="t"/>
                </a:scene3d>
                <a:sp3d extrusionH="152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1" name="Graphic 90" descr="Money outline">
                  <a:extLst>
                    <a:ext uri="{FF2B5EF4-FFF2-40B4-BE49-F238E27FC236}">
                      <a16:creationId xmlns:a16="http://schemas.microsoft.com/office/drawing/2014/main" id="{6DB43C54-65A4-E068-C677-1D5A014D62A1}"/>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rcRect/>
                <a:stretch/>
              </p:blipFill>
              <p:spPr>
                <a:xfrm>
                  <a:off x="6757922" y="2153673"/>
                  <a:ext cx="746598" cy="815538"/>
                </a:xfrm>
                <a:prstGeom prst="rect">
                  <a:avLst/>
                </a:prstGeom>
                <a:scene3d>
                  <a:camera prst="isometricRightUp"/>
                  <a:lightRig rig="threePt" dir="t"/>
                </a:scene3d>
              </p:spPr>
            </p:pic>
          </p:grpSp>
          <p:sp>
            <p:nvSpPr>
              <p:cNvPr id="92" name="Rectangle 91">
                <a:extLst>
                  <a:ext uri="{FF2B5EF4-FFF2-40B4-BE49-F238E27FC236}">
                    <a16:creationId xmlns:a16="http://schemas.microsoft.com/office/drawing/2014/main" id="{2898626F-8F88-BA8E-3D89-029BD86DAAD9}"/>
                  </a:ext>
                </a:extLst>
              </p:cNvPr>
              <p:cNvSpPr/>
              <p:nvPr/>
            </p:nvSpPr>
            <p:spPr>
              <a:xfrm>
                <a:off x="447956" y="1158123"/>
                <a:ext cx="5300548" cy="1530000"/>
              </a:xfrm>
              <a:prstGeom prst="rect">
                <a:avLst/>
              </a:prstGeom>
              <a:noFill/>
              <a:ln w="19050">
                <a:solidFill>
                  <a:schemeClr val="accent3"/>
                </a:solidFill>
                <a:prstDash val="dash"/>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grpSp>
            <p:nvGrpSpPr>
              <p:cNvPr id="93" name="Group 92">
                <a:extLst>
                  <a:ext uri="{FF2B5EF4-FFF2-40B4-BE49-F238E27FC236}">
                    <a16:creationId xmlns:a16="http://schemas.microsoft.com/office/drawing/2014/main" id="{C6FF6072-679F-B827-A829-274F76C76291}"/>
                  </a:ext>
                </a:extLst>
              </p:cNvPr>
              <p:cNvGrpSpPr/>
              <p:nvPr/>
            </p:nvGrpSpPr>
            <p:grpSpPr>
              <a:xfrm>
                <a:off x="853619" y="1412200"/>
                <a:ext cx="757897" cy="879448"/>
                <a:chOff x="4584429" y="4266426"/>
                <a:chExt cx="1185728" cy="1548817"/>
              </a:xfrm>
            </p:grpSpPr>
            <p:sp>
              <p:nvSpPr>
                <p:cNvPr id="94" name="Rectangle: Rounded Corners 93">
                  <a:extLst>
                    <a:ext uri="{FF2B5EF4-FFF2-40B4-BE49-F238E27FC236}">
                      <a16:creationId xmlns:a16="http://schemas.microsoft.com/office/drawing/2014/main" id="{40E1CE72-37BE-40BF-28C3-BEC1C83663A2}"/>
                    </a:ext>
                  </a:extLst>
                </p:cNvPr>
                <p:cNvSpPr/>
                <p:nvPr/>
              </p:nvSpPr>
              <p:spPr>
                <a:xfrm>
                  <a:off x="4584429" y="4629515"/>
                  <a:ext cx="1185728" cy="1185728"/>
                </a:xfrm>
                <a:prstGeom prst="roundRect">
                  <a:avLst/>
                </a:prstGeom>
                <a:solidFill>
                  <a:schemeClr val="bg1">
                    <a:lumMod val="85000"/>
                  </a:schemeClr>
                </a:solidFill>
                <a:ln>
                  <a:noFill/>
                </a:ln>
                <a:scene3d>
                  <a:camera prst="isometricTopUp"/>
                  <a:lightRig rig="threePt" dir="t"/>
                </a:scene3d>
                <a:sp3d extrusionH="101600">
                  <a:extrusionClr>
                    <a:schemeClr val="bg1">
                      <a:lumMod val="6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Rounded Corners 94">
                  <a:extLst>
                    <a:ext uri="{FF2B5EF4-FFF2-40B4-BE49-F238E27FC236}">
                      <a16:creationId xmlns:a16="http://schemas.microsoft.com/office/drawing/2014/main" id="{1F80EBE0-52BD-23D3-5289-8EEB25DE77C7}"/>
                    </a:ext>
                  </a:extLst>
                </p:cNvPr>
                <p:cNvSpPr/>
                <p:nvPr/>
              </p:nvSpPr>
              <p:spPr>
                <a:xfrm>
                  <a:off x="4699242" y="4266426"/>
                  <a:ext cx="1026742" cy="1026742"/>
                </a:xfrm>
                <a:prstGeom prst="roundRect">
                  <a:avLst/>
                </a:prstGeom>
                <a:solidFill>
                  <a:schemeClr val="accent6">
                    <a:lumMod val="25000"/>
                  </a:schemeClr>
                </a:solidFill>
                <a:ln>
                  <a:noFill/>
                </a:ln>
                <a:effectLst>
                  <a:outerShdw blurRad="127000" dist="342900" dir="4920000" sx="83000" sy="83000" rotWithShape="0">
                    <a:schemeClr val="tx1">
                      <a:alpha val="40000"/>
                    </a:schemeClr>
                  </a:outerShdw>
                </a:effectLst>
                <a:scene3d>
                  <a:camera prst="isometricRightUp"/>
                  <a:lightRig rig="threePt" dir="t"/>
                </a:scene3d>
                <a:sp3d extrusionH="152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6" name="Rectangle 95">
                <a:extLst>
                  <a:ext uri="{FF2B5EF4-FFF2-40B4-BE49-F238E27FC236}">
                    <a16:creationId xmlns:a16="http://schemas.microsoft.com/office/drawing/2014/main" id="{52D64EEA-9067-A363-F86C-EFD385E9315C}"/>
                  </a:ext>
                </a:extLst>
              </p:cNvPr>
              <p:cNvSpPr/>
              <p:nvPr/>
            </p:nvSpPr>
            <p:spPr>
              <a:xfrm>
                <a:off x="278054" y="2384755"/>
                <a:ext cx="2049385" cy="304628"/>
              </a:xfrm>
              <a:prstGeom prst="rect">
                <a:avLst/>
              </a:prstGeom>
              <a:noFill/>
            </p:spPr>
            <p:txBody>
              <a:bodyPr wrap="square" lIns="0" tIns="0" rIns="0" bIns="0">
                <a:noAutofit/>
              </a:bodyPr>
              <a:lstStyle/>
              <a:p>
                <a:pPr algn="ctr" defTabSz="914217" fontAlgn="base">
                  <a:lnSpc>
                    <a:spcPct val="110000"/>
                  </a:lnSpc>
                  <a:spcBef>
                    <a:spcPts val="800"/>
                  </a:spcBef>
                </a:pPr>
                <a:r>
                  <a:rPr lang="pl-PL" sz="1200" b="1" cap="all">
                    <a:latin typeface="Arial" charset="0"/>
                    <a:cs typeface="Arial" charset="0"/>
                  </a:rPr>
                  <a:t>Gen.AI</a:t>
                </a:r>
                <a:endParaRPr lang="nn-NO" sz="1200" b="1" cap="all">
                  <a:latin typeface="Arial" charset="0"/>
                  <a:cs typeface="Arial" charset="0"/>
                </a:endParaRPr>
              </a:p>
            </p:txBody>
          </p:sp>
          <p:pic>
            <p:nvPicPr>
              <p:cNvPr id="97" name="Picture 96">
                <a:extLst>
                  <a:ext uri="{FF2B5EF4-FFF2-40B4-BE49-F238E27FC236}">
                    <a16:creationId xmlns:a16="http://schemas.microsoft.com/office/drawing/2014/main" id="{5971086F-C45F-A73D-31AF-BBEDC281C2D4}"/>
                  </a:ext>
                </a:extLst>
              </p:cNvPr>
              <p:cNvPicPr>
                <a:picLocks noChangeAspect="1"/>
              </p:cNvPicPr>
              <p:nvPr/>
            </p:nvPicPr>
            <p:blipFill>
              <a:blip r:embed="rId39"/>
              <a:stretch>
                <a:fillRect/>
              </a:stretch>
            </p:blipFill>
            <p:spPr>
              <a:xfrm>
                <a:off x="2367508" y="1313300"/>
                <a:ext cx="2612515" cy="644046"/>
              </a:xfrm>
              <a:prstGeom prst="rect">
                <a:avLst/>
              </a:prstGeom>
            </p:spPr>
          </p:pic>
          <p:pic>
            <p:nvPicPr>
              <p:cNvPr id="98" name="Picture 97" descr="A purple and black logo&#10;&#10;Description automatically generated">
                <a:extLst>
                  <a:ext uri="{FF2B5EF4-FFF2-40B4-BE49-F238E27FC236}">
                    <a16:creationId xmlns:a16="http://schemas.microsoft.com/office/drawing/2014/main" id="{DAEE4C2D-0765-601D-6308-F8E9D84D5997}"/>
                  </a:ext>
                </a:extLst>
              </p:cNvPr>
              <p:cNvPicPr>
                <a:picLocks noChangeAspect="1"/>
              </p:cNvPicPr>
              <p:nvPr/>
            </p:nvPicPr>
            <p:blipFill>
              <a:blip r:embed="rId40"/>
              <a:stretch>
                <a:fillRect/>
              </a:stretch>
            </p:blipFill>
            <p:spPr>
              <a:xfrm>
                <a:off x="3224129" y="2014158"/>
                <a:ext cx="856924" cy="703982"/>
              </a:xfrm>
              <a:prstGeom prst="rect">
                <a:avLst/>
              </a:prstGeom>
              <a:effectLst/>
            </p:spPr>
          </p:pic>
          <p:pic>
            <p:nvPicPr>
              <p:cNvPr id="99" name="Picture 36" descr="Brand assets - Hugging Face">
                <a:extLst>
                  <a:ext uri="{FF2B5EF4-FFF2-40B4-BE49-F238E27FC236}">
                    <a16:creationId xmlns:a16="http://schemas.microsoft.com/office/drawing/2014/main" id="{1C15A16F-3F64-9E03-B712-62B58433B920}"/>
                  </a:ext>
                </a:extLst>
              </p:cNvPr>
              <p:cNvPicPr>
                <a:picLocks noChangeAspect="1" noChangeArrowheads="1"/>
              </p:cNvPicPr>
              <p:nvPr/>
            </p:nvPicPr>
            <p:blipFill rotWithShape="1">
              <a:blip r:embed="rId41">
                <a:extLst>
                  <a:ext uri="{28A0092B-C50C-407E-A947-70E740481C1C}">
                    <a14:useLocalDpi xmlns:a14="http://schemas.microsoft.com/office/drawing/2010/main" val="0"/>
                  </a:ext>
                </a:extLst>
              </a:blip>
              <a:srcRect t="8622" b="8622"/>
              <a:stretch/>
            </p:blipFill>
            <p:spPr bwMode="auto">
              <a:xfrm>
                <a:off x="4154809" y="2182734"/>
                <a:ext cx="1472495" cy="324000"/>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
                <a:extLst>
                  <a:ext uri="{FF2B5EF4-FFF2-40B4-BE49-F238E27FC236}">
                    <a16:creationId xmlns:a16="http://schemas.microsoft.com/office/drawing/2014/main" id="{460BF306-B141-F6A4-87B0-687C2BF83E82}"/>
                  </a:ext>
                </a:extLst>
              </p:cNvPr>
              <p:cNvPicPr>
                <a:picLocks noChangeAspect="1" noChangeArrowheads="1"/>
              </p:cNvPicPr>
              <p:nvPr/>
            </p:nvPicPr>
            <p:blipFill>
              <a:blip r:embed="rId42"/>
              <a:srcRect/>
              <a:stretch/>
            </p:blipFill>
            <p:spPr bwMode="auto">
              <a:xfrm>
                <a:off x="1821638" y="2086043"/>
                <a:ext cx="503062" cy="503062"/>
              </a:xfrm>
              <a:prstGeom prst="rect">
                <a:avLst/>
              </a:prstGeom>
              <a:noFill/>
              <a:extLst>
                <a:ext uri="{909E8E84-426E-40DD-AFC4-6F175D3DCCD1}">
                  <a14:hiddenFill xmlns:a14="http://schemas.microsoft.com/office/drawing/2010/main">
                    <a:solidFill>
                      <a:srgbClr val="FFFFFF"/>
                    </a:solidFill>
                  </a14:hiddenFill>
                </a:ext>
              </a:extLst>
            </p:spPr>
          </p:pic>
          <p:sp>
            <p:nvSpPr>
              <p:cNvPr id="101" name="Rectangle: Rounded Corners 100">
                <a:extLst>
                  <a:ext uri="{FF2B5EF4-FFF2-40B4-BE49-F238E27FC236}">
                    <a16:creationId xmlns:a16="http://schemas.microsoft.com/office/drawing/2014/main" id="{7D578A7D-4E29-8D41-91FA-958C78900F9C}"/>
                  </a:ext>
                </a:extLst>
              </p:cNvPr>
              <p:cNvSpPr/>
              <p:nvPr/>
            </p:nvSpPr>
            <p:spPr>
              <a:xfrm>
                <a:off x="2085072" y="2172213"/>
                <a:ext cx="1204378" cy="5821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b="1" i="0" u="none" strike="noStrike" kern="1200" cap="none" spc="0" normalizeH="0" baseline="0" noProof="0">
                    <a:ln>
                      <a:noFill/>
                    </a:ln>
                    <a:solidFill>
                      <a:srgbClr val="460073"/>
                    </a:solidFill>
                    <a:effectLst/>
                    <a:uLnTx/>
                    <a:uFillTx/>
                    <a:latin typeface="Graphik"/>
                    <a:ea typeface="+mn-ea"/>
                    <a:cs typeface="+mn-cs"/>
                  </a:rPr>
                  <a:t>PaLM2</a:t>
                </a:r>
              </a:p>
            </p:txBody>
          </p:sp>
          <p:pic>
            <p:nvPicPr>
              <p:cNvPr id="102" name="Picture 101">
                <a:extLst>
                  <a:ext uri="{FF2B5EF4-FFF2-40B4-BE49-F238E27FC236}">
                    <a16:creationId xmlns:a16="http://schemas.microsoft.com/office/drawing/2014/main" id="{5F28692C-7F16-1164-42D7-F9C744C104BB}"/>
                  </a:ext>
                </a:extLst>
              </p:cNvPr>
              <p:cNvPicPr>
                <a:picLocks noChangeAspect="1"/>
              </p:cNvPicPr>
              <p:nvPr/>
            </p:nvPicPr>
            <p:blipFill rotWithShape="1">
              <a:blip r:embed="rId39">
                <a:clrChange>
                  <a:clrFrom>
                    <a:srgbClr val="FFFFFF"/>
                  </a:clrFrom>
                  <a:clrTo>
                    <a:srgbClr val="FFFFFF">
                      <a:alpha val="0"/>
                    </a:srgbClr>
                  </a:clrTo>
                </a:clrChange>
                <a:lum bright="70000" contrast="-70000"/>
              </a:blip>
              <a:srcRect r="73044" b="17228"/>
              <a:stretch/>
            </p:blipFill>
            <p:spPr>
              <a:xfrm>
                <a:off x="910381" y="1457098"/>
                <a:ext cx="704221" cy="533091"/>
              </a:xfrm>
              <a:prstGeom prst="rect">
                <a:avLst/>
              </a:prstGeom>
              <a:scene3d>
                <a:camera prst="isometricRightUp">
                  <a:rot lat="2100000" lon="18899996" rev="0"/>
                </a:camera>
                <a:lightRig rig="threePt" dir="t"/>
              </a:scene3d>
            </p:spPr>
          </p:pic>
          <p:pic>
            <p:nvPicPr>
              <p:cNvPr id="103" name="Picture 51" descr="Logo, company name&#10;&#10;Description automatically generated">
                <a:extLst>
                  <a:ext uri="{FF2B5EF4-FFF2-40B4-BE49-F238E27FC236}">
                    <a16:creationId xmlns:a16="http://schemas.microsoft.com/office/drawing/2014/main" id="{D0E16EB6-72AC-48F5-3AED-A309697045A5}"/>
                  </a:ext>
                </a:extLst>
              </p:cNvPr>
              <p:cNvPicPr>
                <a:picLocks noChangeAspect="1"/>
              </p:cNvPicPr>
              <p:nvPr/>
            </p:nvPicPr>
            <p:blipFill>
              <a:blip r:embed="rId26"/>
              <a:stretch>
                <a:fillRect/>
              </a:stretch>
            </p:blipFill>
            <p:spPr>
              <a:xfrm>
                <a:off x="8304421" y="4975951"/>
                <a:ext cx="1240368" cy="688764"/>
              </a:xfrm>
              <a:prstGeom prst="rect">
                <a:avLst/>
              </a:prstGeom>
            </p:spPr>
          </p:pic>
          <p:pic>
            <p:nvPicPr>
              <p:cNvPr id="104" name="Picture 2" descr="[资源分享] TensorFlow 官方中文版教程来了 - 知乎">
                <a:extLst>
                  <a:ext uri="{FF2B5EF4-FFF2-40B4-BE49-F238E27FC236}">
                    <a16:creationId xmlns:a16="http://schemas.microsoft.com/office/drawing/2014/main" id="{846A5627-08CB-1681-EDF3-A8F26C87C6D6}"/>
                  </a:ext>
                </a:extLst>
              </p:cNvPr>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4553903" y="5474312"/>
                <a:ext cx="1032994" cy="661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5117205"/>
          </p:ext>
        </p:extLst>
      </p:cSld>
      <p:clrMapOvr>
        <a:masterClrMapping/>
      </p:clrMapOvr>
    </p:sld>
    <p:sld>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3F63B5-DB9A-97EA-580C-E694963932CE}"/>
                  </a:ext>
                </a:extLst>
              </p:cNvPr>
              <p:cNvSpPr>
                <a:spLocks noGrp="1"/>
              </p:cNvSpPr>
              <p:nvPr>
                <p:ph type="body" sz="quarter" idx="11"/>
              </p:nvPr>
            </p:nvSpPr>
            <p:spPr/>
            <p:txBody>
              <a:bodyPr vert="horz" lIns="54000" tIns="36000" rIns="36000" bIns="36000" rtlCol="0" anchor="t">
                <a:noAutofit/>
              </a:bodyPr>
              <a:lstStyle/>
              <a:p>
                <a:r>
                  <a:rPr lang="en-US"/>
                  <a:t>Michał is a Data Scientist/ Data Engineer with professional experience within finance and telecom</a:t>
                </a:r>
                <a:r>
                  <a:rPr lang="en-US">
                    <a:latin typeface="Graphik"/>
                  </a:rPr>
                  <a:t> industries, with focus on the big picture and being the communicator between the technology and business.</a:t>
                </a:r>
                <a:endParaRPr lang="en-US"/>
              </a:p>
            </p:txBody>
          </p:sp>
          <p:sp>
            <p:nvSpPr>
              <p:cNvPr id="3" name="Text Placeholder 2">
                <a:extLst>
                  <a:ext uri="{FF2B5EF4-FFF2-40B4-BE49-F238E27FC236}">
                    <a16:creationId xmlns:a16="http://schemas.microsoft.com/office/drawing/2014/main" id="{DCFD345E-4365-A305-FDD0-59C2DEC7F263}"/>
                  </a:ext>
                </a:extLst>
              </p:cNvPr>
              <p:cNvSpPr>
                <a:spLocks noGrp="1"/>
              </p:cNvSpPr>
              <p:nvPr>
                <p:ph type="body" sz="quarter" idx="12"/>
              </p:nvPr>
            </p:nvSpPr>
            <p:spPr/>
            <p:txBody>
              <a:bodyPr/>
              <a:lstStyle/>
              <a:p>
                <a:r>
                  <a:rPr lang="en-US"/>
                  <a:t>Telecom</a:t>
                </a:r>
              </a:p>
              <a:p>
                <a:endParaRPr lang="en-US"/>
              </a:p>
              <a:p>
                <a:endParaRPr lang="en-US"/>
              </a:p>
              <a:p>
                <a:endParaRPr lang="en-US"/>
              </a:p>
              <a:p>
                <a:r>
                  <a:rPr lang="en-US"/>
                  <a:t>Banking</a:t>
                </a:r>
              </a:p>
              <a:p>
                <a:endParaRPr lang="en-US"/>
              </a:p>
              <a:p>
                <a:endParaRPr lang="en-US"/>
              </a:p>
            </p:txBody>
          </p:sp>
          <p:sp>
            <p:nvSpPr>
              <p:cNvPr id="4" name="Text Placeholder 3">
                <a:extLst>
                  <a:ext uri="{FF2B5EF4-FFF2-40B4-BE49-F238E27FC236}">
                    <a16:creationId xmlns:a16="http://schemas.microsoft.com/office/drawing/2014/main" id="{144B88A1-7C39-6219-897E-B799CA1FBF20}"/>
                  </a:ext>
                </a:extLst>
              </p:cNvPr>
              <p:cNvSpPr>
                <a:spLocks noGrp="1"/>
              </p:cNvSpPr>
              <p:nvPr>
                <p:ph type="body" sz="quarter" idx="18"/>
              </p:nvPr>
            </p:nvSpPr>
            <p:spPr/>
            <p:txBody>
              <a:bodyPr/>
              <a:lstStyle/>
              <a:p>
                <a:r>
                  <a:rPr lang="en-US" sz="3500" err="1">
                    <a:latin typeface="Graphik Black"/>
                  </a:rPr>
                  <a:t>Michał</a:t>
                </a:r>
                <a:r>
                  <a:rPr lang="en-US" sz="3500">
                    <a:latin typeface="Graphik Black"/>
                  </a:rPr>
                  <a:t> </a:t>
                </a:r>
                <a:r>
                  <a:rPr lang="en-US" sz="3500" err="1">
                    <a:latin typeface="Graphik Black"/>
                  </a:rPr>
                  <a:t>Antczak</a:t>
                </a:r>
                <a:endParaRPr lang="en-US" sz="3500">
                  <a:latin typeface="Graphik Black"/>
                </a:endParaRPr>
              </a:p>
            </p:txBody>
          </p:sp>
          <p:sp>
            <p:nvSpPr>
              <p:cNvPr id="5" name="Text Placeholder 4">
                <a:extLst>
                  <a:ext uri="{FF2B5EF4-FFF2-40B4-BE49-F238E27FC236}">
                    <a16:creationId xmlns:a16="http://schemas.microsoft.com/office/drawing/2014/main" id="{A6F04D3C-B66B-23F4-A2D0-DF04EEB97684}"/>
                  </a:ext>
                </a:extLst>
              </p:cNvPr>
              <p:cNvSpPr>
                <a:spLocks noGrp="1"/>
              </p:cNvSpPr>
              <p:nvPr>
                <p:ph type="body" sz="quarter" idx="14"/>
              </p:nvPr>
            </p:nvSpPr>
            <p:spPr/>
            <p:txBody>
              <a:bodyPr/>
              <a:lstStyle/>
              <a:p>
                <a:r>
                  <a:rPr lang="en-US"/>
                  <a:t>Consultant, Data Science</a:t>
                </a:r>
              </a:p>
            </p:txBody>
          </p:sp>
          <p:pic>
            <p:nvPicPr>
              <p:cNvPr id="12" name="Picture Placeholder 11" descr="A person with his arms crossed&#10;&#10;Description automatically generated with medium confidence">
                <a:extLst>
                  <a:ext uri="{FF2B5EF4-FFF2-40B4-BE49-F238E27FC236}">
                    <a16:creationId xmlns:a16="http://schemas.microsoft.com/office/drawing/2014/main" id="{44311844-708F-A226-13C7-54BB140E7E8E}"/>
                  </a:ext>
                </a:extLst>
              </p:cNvPr>
              <p:cNvPicPr>
                <a:picLocks noGrp="1" noChangeAspect="1"/>
              </p:cNvPicPr>
              <p:nvPr>
                <p:ph type="pic" sz="quarter" idx="10"/>
              </p:nvPr>
            </p:nvPicPr>
            <p:blipFill>
              <a:blip r:embed="rId3"/>
              <a:srcRect t="665" b="665"/>
              <a:stretch>
                <a:fillRect/>
              </a:stretch>
            </p:blipFill>
            <p:spPr>
              <a:xfrm>
                <a:off x="0" y="-2"/>
                <a:ext cx="2642616" cy="2624453"/>
              </a:xfrm>
            </p:spPr>
          </p:pic>
          <p:sp>
            <p:nvSpPr>
              <p:cNvPr id="7" name="Text Placeholder 6">
                <a:extLst>
                  <a:ext uri="{FF2B5EF4-FFF2-40B4-BE49-F238E27FC236}">
                    <a16:creationId xmlns:a16="http://schemas.microsoft.com/office/drawing/2014/main" id="{D26E9E3A-8894-B6E9-6C0F-B23CA89BF176}"/>
                  </a:ext>
                </a:extLst>
              </p:cNvPr>
              <p:cNvSpPr>
                <a:spLocks noGrp="1"/>
              </p:cNvSpPr>
              <p:nvPr>
                <p:ph type="body" sz="quarter" idx="19"/>
              </p:nvPr>
            </p:nvSpPr>
            <p:spPr>
              <a:xfrm>
                <a:off x="9415208" y="1907471"/>
                <a:ext cx="2378250" cy="1106487"/>
              </a:xfrm>
            </p:spPr>
            <p:txBody>
              <a:bodyPr vert="horz" lIns="54000" tIns="36000" rIns="36000" bIns="36000" rtlCol="0" anchor="t">
                <a:noAutofit/>
              </a:bodyPr>
              <a:lstStyle/>
              <a:p>
                <a:r>
                  <a:rPr lang="en-US"/>
                  <a:t>SGH Warsaw School of Economics, Master’s in Data Analysis - Big Data</a:t>
                </a:r>
              </a:p>
              <a:p>
                <a:r>
                  <a:rPr lang="en-US"/>
                  <a:t>University of Lodz, Bachelor’s in Finance and Accounting</a:t>
                </a:r>
              </a:p>
            </p:txBody>
          </p:sp>
          <p:sp>
            <p:nvSpPr>
              <p:cNvPr id="8" name="Text Placeholder 7">
                <a:extLst>
                  <a:ext uri="{FF2B5EF4-FFF2-40B4-BE49-F238E27FC236}">
                    <a16:creationId xmlns:a16="http://schemas.microsoft.com/office/drawing/2014/main" id="{93E41BA6-9344-A5D1-F73E-0E4005F711C3}"/>
                  </a:ext>
                </a:extLst>
              </p:cNvPr>
              <p:cNvSpPr>
                <a:spLocks noGrp="1"/>
              </p:cNvSpPr>
              <p:nvPr>
                <p:ph type="body" sz="quarter" idx="20"/>
              </p:nvPr>
            </p:nvSpPr>
            <p:spPr>
              <a:xfrm>
                <a:off x="9415208" y="3728194"/>
                <a:ext cx="2378250" cy="1865298"/>
              </a:xfrm>
            </p:spPr>
            <p:txBody>
              <a:bodyPr/>
              <a:lstStyle/>
              <a:p>
                <a:pPr algn="just">
                  <a:spcBef>
                    <a:spcPts val="400"/>
                  </a:spcBef>
                </a:pPr>
                <a:r>
                  <a:rPr lang="en-US"/>
                  <a:t>Languages: Python, R, SQL, SAS</a:t>
                </a:r>
              </a:p>
              <a:p>
                <a:pPr algn="just">
                  <a:spcBef>
                    <a:spcPts val="400"/>
                  </a:spcBef>
                </a:pPr>
                <a:r>
                  <a:rPr lang="en-US"/>
                  <a:t>Databases: MSSQL, </a:t>
                </a:r>
                <a:r>
                  <a:rPr lang="en-US" err="1"/>
                  <a:t>OracleSQL</a:t>
                </a:r>
                <a:r>
                  <a:rPr lang="en-US"/>
                  <a:t>, Hive/Hadoop</a:t>
                </a:r>
              </a:p>
              <a:p>
                <a:pPr algn="just">
                  <a:spcBef>
                    <a:spcPts val="400"/>
                  </a:spcBef>
                </a:pPr>
                <a:r>
                  <a:rPr lang="en-US"/>
                  <a:t>Big data and cloud frameworks/ platforms: Spark, AWS (EC2, RDS, S3) </a:t>
                </a:r>
              </a:p>
              <a:p>
                <a:pPr algn="just">
                  <a:spcBef>
                    <a:spcPts val="400"/>
                  </a:spcBef>
                </a:pPr>
                <a:r>
                  <a:rPr lang="en-US"/>
                  <a:t>Other: </a:t>
                </a:r>
                <a:r>
                  <a:rPr lang="en-US" err="1"/>
                  <a:t>PowerBI</a:t>
                </a:r>
                <a:r>
                  <a:rPr lang="en-US"/>
                  <a:t> Docker</a:t>
                </a:r>
              </a:p>
            </p:txBody>
          </p:sp>
          <p:sp>
            <p:nvSpPr>
              <p:cNvPr id="9" name="Text Placeholder 8">
                <a:extLst>
                  <a:ext uri="{FF2B5EF4-FFF2-40B4-BE49-F238E27FC236}">
                    <a16:creationId xmlns:a16="http://schemas.microsoft.com/office/drawing/2014/main" id="{F4E36C7B-C537-912E-1F37-B7227CFBE3FC}"/>
                  </a:ext>
                </a:extLst>
              </p:cNvPr>
              <p:cNvSpPr>
                <a:spLocks noGrp="1"/>
              </p:cNvSpPr>
              <p:nvPr>
                <p:ph type="body" sz="quarter" idx="21"/>
              </p:nvPr>
            </p:nvSpPr>
            <p:spPr/>
            <p:txBody>
              <a:bodyPr/>
              <a:lstStyle/>
              <a:p>
                <a:r>
                  <a:rPr lang="en-US"/>
                  <a:t>English	Polish		German</a:t>
                </a:r>
              </a:p>
            </p:txBody>
          </p:sp>
          <p:sp>
            <p:nvSpPr>
              <p:cNvPr id="10" name="Text Placeholder 9">
                <a:extLst>
                  <a:ext uri="{FF2B5EF4-FFF2-40B4-BE49-F238E27FC236}">
                    <a16:creationId xmlns:a16="http://schemas.microsoft.com/office/drawing/2014/main" id="{A004E5B0-E7EC-3413-16FD-505F7871D475}"/>
                  </a:ext>
                </a:extLst>
              </p:cNvPr>
              <p:cNvSpPr>
                <a:spLocks noGrp="1"/>
              </p:cNvSpPr>
              <p:nvPr>
                <p:ph type="body" sz="quarter" idx="22"/>
              </p:nvPr>
            </p:nvSpPr>
            <p:spPr/>
            <p:txBody>
              <a:bodyPr vert="horz" lIns="54000" tIns="36000" rIns="36000" bIns="36000" numCol="2" spcCol="252000" rtlCol="0" anchor="t">
                <a:noAutofit/>
              </a:bodyPr>
              <a:lstStyle/>
              <a:p>
                <a:pPr algn="just"/>
                <a:r>
                  <a:rPr lang="en-US" b="1"/>
                  <a:t>Major Financial Institution – Data Science Consultant</a:t>
                </a:r>
                <a:endParaRPr lang="en-US"/>
              </a:p>
              <a:p>
                <a:pPr algn="just"/>
                <a:r>
                  <a:rPr lang="en-US"/>
                  <a:t>Overseeing process for regular creation of production data for fraud detection. Conducting testing and validation of production code after migration (Python, SQL). Gathering requirements for a design of an automated dashboard design for data analytics. </a:t>
                </a:r>
              </a:p>
              <a:p>
                <a:pPr algn="just"/>
                <a:r>
                  <a:rPr lang="en-US" b="1"/>
                  <a:t>Major Telecommunication Company - Data Science / Data Engineering Senior Specialist</a:t>
                </a:r>
                <a:endParaRPr lang="en-US"/>
              </a:p>
              <a:p>
                <a:pPr algn="just"/>
                <a:r>
                  <a:rPr lang="en-US"/>
                  <a:t>Constructing segmentation models for marketing campaigns – from creating data pipelines combining data from different infrastructures (SQL and  Hadoop/Hive) to creation of final models, for the purpose of aiding marketing decisions. </a:t>
                </a:r>
              </a:p>
              <a:p>
                <a:pPr algn="just"/>
                <a:r>
                  <a:rPr lang="en-US" b="1"/>
                  <a:t>Major Finance Institution - Data Science Specialist</a:t>
                </a:r>
                <a:endParaRPr lang="en-US"/>
              </a:p>
              <a:p>
                <a:pPr algn="just"/>
                <a:r>
                  <a:rPr lang="en-US"/>
                  <a:t>R&amp;D of a new big data infrastructure: exploring and benchmarking a variety of ML tools, frameworks, methods and algorithms to evaluate their usability and business potential. Development of the new infrastructure – transformation from the previous single-server based infrastructure, to the big data infrastructure; Participating in big data infrastructure procurement process and decisions as a technology specialist; Building risk management models, mostly focused on credit risk assessment with ML methods (R, Python, SAS); Gathering requirements and then creating monitoring tools to evaluate model performance in time (</a:t>
                </a:r>
                <a:r>
                  <a:rPr lang="en-US" err="1"/>
                  <a:t>PowerBI</a:t>
                </a:r>
                <a:r>
                  <a:rPr lang="en-US"/>
                  <a:t>, Shiny); Conducting performance optimization tasks for existing toolkits; Handling PoC projects (examples: h2o.ai, </a:t>
                </a:r>
                <a:r>
                  <a:rPr lang="en-US" err="1"/>
                  <a:t>MicrosoftML</a:t>
                </a:r>
                <a:r>
                  <a:rPr lang="en-US"/>
                  <a:t>); creating comparative analyses between new potential algorithms and already existing ones; Supervising production of critical level databases for the organization.</a:t>
                </a:r>
              </a:p>
              <a:p>
                <a:pPr algn="just"/>
                <a:r>
                  <a:rPr lang="en-US" b="1"/>
                  <a:t>International Business Consulting Company – Collection/Vendor Query Specialist</a:t>
                </a:r>
                <a:endParaRPr lang="en-US"/>
              </a:p>
              <a:p>
                <a:pPr algn="just"/>
                <a:r>
                  <a:rPr lang="en-US"/>
                  <a:t>Handling of the corporate collection process for multiple regions across Europe and Central Asia; Leading conference calls and meetings with regional sales managers; </a:t>
                </a:r>
              </a:p>
              <a:p>
                <a:pPr algn="just"/>
                <a:endParaRPr lang="en-US" b="1"/>
              </a:p>
            </p:txBody>
          </p:sp>
        </p:spTree>
        <p:extLst>
          <p:ext uri="{BB962C8B-B14F-4D97-AF65-F5344CB8AC3E}">
            <p14:creationId xmlns:p14="http://schemas.microsoft.com/office/powerpoint/2010/main" val="2838923465"/>
          </p:ext>
        </p:extLst>
      </p:cSld>
      <p:clrMapOvr>
        <a:masterClrMapping/>
      </p:clrMapOvr>
      <mc:AlternateContent xmlns:mc="http://schemas.openxmlformats.org/markup-compatibility/2006" xmlns:p14="http://schemas.microsoft.com/office/powerpoint/2010/main">
        <mc:Choice Requires="p14">
          <p:transition spd="slow" p14:dur="2000" advTm="2336"/>
        </mc:Choice>
        <mc:Fallback xmlns="">
          <p:transition spd="slow" advTm="2336"/>
        </mc:Fallback>
      </mc:AlternateContent>
    </p:sld>
    <p:sld>
      <p:cSld>
        <p:bg>
          <p:bgPr>
            <a:solidFill>
              <a:schemeClr val="bg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1674FA-AAB1-290E-AC82-CA87E6310AA5}"/>
                  </a:ext>
                </a:extLst>
              </p:cNvPr>
              <p:cNvSpPr>
                <a:spLocks noGrp="1"/>
              </p:cNvSpPr>
              <p:nvPr>
                <p:ph type="body" sz="quarter" idx="11"/>
              </p:nvPr>
            </p:nvSpPr>
            <p:spPr/>
            <p:txBody>
              <a:bodyPr/>
              <a:lstStyle/>
              <a:p>
                <a:r>
                  <a:rPr lang="en-US" sz="900"/>
                  <a:t>Experienced management consulting professional having over 13 years of experience at Accenture in business &amp; technology consulting.</a:t>
                </a:r>
              </a:p>
              <a:p>
                <a:r>
                  <a:rPr lang="en-US" sz="900"/>
                  <a:t>8+ year experience in Delivery lead roles with focus on Data IT delivery, Data monetization projects covering E2E lifecycle.</a:t>
                </a:r>
              </a:p>
              <a:p>
                <a:r>
                  <a:rPr lang="en-US" sz="900"/>
                  <a:t>Experienced in both waterfall &amp; Agile methodologies</a:t>
                </a:r>
              </a:p>
            </p:txBody>
          </p:sp>
          <p:sp>
            <p:nvSpPr>
              <p:cNvPr id="3" name="Text Placeholder 2">
                <a:extLst>
                  <a:ext uri="{FF2B5EF4-FFF2-40B4-BE49-F238E27FC236}">
                    <a16:creationId xmlns:a16="http://schemas.microsoft.com/office/drawing/2014/main" id="{24306D85-71DB-A43C-EE9F-A05E2C3B843E}"/>
                  </a:ext>
                </a:extLst>
              </p:cNvPr>
              <p:cNvSpPr>
                <a:spLocks noGrp="1"/>
              </p:cNvSpPr>
              <p:nvPr>
                <p:ph type="body" sz="quarter" idx="12"/>
              </p:nvPr>
            </p:nvSpPr>
            <p:spPr>
              <a:xfrm>
                <a:off x="154816" y="5297679"/>
                <a:ext cx="2473184" cy="477479"/>
              </a:xfrm>
            </p:spPr>
            <p:txBody>
              <a:bodyPr vert="horz" lIns="54000" tIns="36000" rIns="36000" bIns="36000" numCol="2" rtlCol="0" anchor="t">
                <a:noAutofit/>
              </a:bodyPr>
              <a:lstStyle/>
              <a:p>
                <a:r>
                  <a:rPr lang="en-US"/>
                  <a:t>Automotive</a:t>
                </a:r>
              </a:p>
              <a:p>
                <a:r>
                  <a:rPr lang="en-US"/>
                  <a:t>Banking</a:t>
                </a:r>
              </a:p>
              <a:p>
                <a:r>
                  <a:rPr lang="en-US"/>
                  <a:t>Telco</a:t>
                </a:r>
              </a:p>
              <a:p>
                <a:r>
                  <a:rPr lang="en-US"/>
                  <a:t>Energy</a:t>
                </a:r>
              </a:p>
            </p:txBody>
          </p:sp>
          <p:sp>
            <p:nvSpPr>
              <p:cNvPr id="4" name="Text Placeholder 3">
                <a:extLst>
                  <a:ext uri="{FF2B5EF4-FFF2-40B4-BE49-F238E27FC236}">
                    <a16:creationId xmlns:a16="http://schemas.microsoft.com/office/drawing/2014/main" id="{6F381516-F3F1-5803-258D-A281CE214469}"/>
                  </a:ext>
                </a:extLst>
              </p:cNvPr>
              <p:cNvSpPr>
                <a:spLocks noGrp="1"/>
              </p:cNvSpPr>
              <p:nvPr>
                <p:ph type="body" sz="quarter" idx="18"/>
              </p:nvPr>
            </p:nvSpPr>
            <p:spPr/>
            <p:txBody>
              <a:bodyPr/>
              <a:lstStyle/>
              <a:p>
                <a:r>
                  <a:rPr lang="en-US"/>
                  <a:t>Peter Bena</a:t>
                </a:r>
                <a:r>
                  <a:rPr lang="sk-SK"/>
                  <a:t>k</a:t>
                </a:r>
                <a:endParaRPr lang="en-US"/>
              </a:p>
            </p:txBody>
          </p:sp>
          <p:sp>
            <p:nvSpPr>
              <p:cNvPr id="5" name="Text Placeholder 4">
                <a:extLst>
                  <a:ext uri="{FF2B5EF4-FFF2-40B4-BE49-F238E27FC236}">
                    <a16:creationId xmlns:a16="http://schemas.microsoft.com/office/drawing/2014/main" id="{731985F1-A854-FF0C-23C8-8306F6E942BE}"/>
                  </a:ext>
                </a:extLst>
              </p:cNvPr>
              <p:cNvSpPr>
                <a:spLocks noGrp="1"/>
              </p:cNvSpPr>
              <p:nvPr>
                <p:ph type="body" sz="quarter" idx="14"/>
              </p:nvPr>
            </p:nvSpPr>
            <p:spPr>
              <a:xfrm>
                <a:off x="2880848" y="1030842"/>
                <a:ext cx="5034119" cy="399600"/>
              </a:xfrm>
            </p:spPr>
            <p:txBody>
              <a:bodyPr/>
              <a:lstStyle/>
              <a:p>
                <a:r>
                  <a:rPr lang="en-US"/>
                  <a:t>Senior Manager, </a:t>
                </a:r>
                <a:r>
                  <a:rPr lang="en-US">
                    <a:latin typeface="GT Sectra Fine Rg"/>
                    <a:ea typeface="Roboto Medium"/>
                  </a:rPr>
                  <a:t>Data Analytics &amp; Visualization</a:t>
                </a:r>
                <a:endParaRPr lang="en-US"/>
              </a:p>
            </p:txBody>
          </p:sp>
          <p:sp>
            <p:nvSpPr>
              <p:cNvPr id="7" name="Text Placeholder 6">
                <a:extLst>
                  <a:ext uri="{FF2B5EF4-FFF2-40B4-BE49-F238E27FC236}">
                    <a16:creationId xmlns:a16="http://schemas.microsoft.com/office/drawing/2014/main" id="{96CAE378-94B4-0269-C4D1-EBD2C607BCC3}"/>
                  </a:ext>
                </a:extLst>
              </p:cNvPr>
              <p:cNvSpPr>
                <a:spLocks noGrp="1"/>
              </p:cNvSpPr>
              <p:nvPr>
                <p:ph type="body" sz="quarter" idx="19"/>
              </p:nvPr>
            </p:nvSpPr>
            <p:spPr/>
            <p:txBody>
              <a:bodyPr/>
              <a:lstStyle/>
              <a:p>
                <a:pPr algn="l"/>
                <a:r>
                  <a:rPr lang="en-US"/>
                  <a:t>Comenius university in Bratislava, Slovakia – Faculty of mathematics, physics &amp; informatics – specialization Economical &amp; managerial mathematics.</a:t>
                </a:r>
              </a:p>
              <a:p>
                <a:pPr algn="l"/>
                <a:endParaRPr lang="en-US"/>
              </a:p>
            </p:txBody>
          </p:sp>
          <p:sp>
            <p:nvSpPr>
              <p:cNvPr id="8" name="Text Placeholder 7">
                <a:extLst>
                  <a:ext uri="{FF2B5EF4-FFF2-40B4-BE49-F238E27FC236}">
                    <a16:creationId xmlns:a16="http://schemas.microsoft.com/office/drawing/2014/main" id="{A9D0EDE1-319C-F7C6-A99B-9FCF1CAD96E2}"/>
                  </a:ext>
                </a:extLst>
              </p:cNvPr>
              <p:cNvSpPr>
                <a:spLocks noGrp="1"/>
              </p:cNvSpPr>
              <p:nvPr>
                <p:ph type="body" sz="quarter" idx="20"/>
              </p:nvPr>
            </p:nvSpPr>
            <p:spPr/>
            <p:txBody>
              <a:bodyPr/>
              <a:lstStyle/>
              <a:p>
                <a:r>
                  <a:rPr lang="en-US"/>
                  <a:t>Lean Six Sigma Green belt certified </a:t>
                </a:r>
              </a:p>
              <a:p>
                <a:r>
                  <a:rPr lang="en-US"/>
                  <a:t>Leading </a:t>
                </a:r>
                <a:r>
                  <a:rPr lang="en-US" err="1"/>
                  <a:t>SAFe</a:t>
                </a:r>
                <a:r>
                  <a:rPr lang="en-US"/>
                  <a:t> &amp; Agile fundamentals certified</a:t>
                </a:r>
              </a:p>
              <a:p>
                <a:r>
                  <a:rPr lang="en-US"/>
                  <a:t>Business ideation &amp; use case design, business case build</a:t>
                </a:r>
              </a:p>
              <a:p>
                <a:r>
                  <a:rPr lang="en-US"/>
                  <a:t>Knowledge of data analytical tools &amp; solutions:</a:t>
                </a:r>
              </a:p>
              <a:p>
                <a:pPr lvl="1"/>
                <a:r>
                  <a:rPr lang="en-US" sz="1100"/>
                  <a:t>BI reporting tools </a:t>
                </a:r>
              </a:p>
              <a:p>
                <a:pPr lvl="1"/>
                <a:r>
                  <a:rPr lang="en-US" sz="1100"/>
                  <a:t>Big data solutions (Google, Teradata, Azure based, AWS)</a:t>
                </a:r>
              </a:p>
            </p:txBody>
          </p:sp>
          <p:sp>
            <p:nvSpPr>
              <p:cNvPr id="9" name="Text Placeholder 8">
                <a:extLst>
                  <a:ext uri="{FF2B5EF4-FFF2-40B4-BE49-F238E27FC236}">
                    <a16:creationId xmlns:a16="http://schemas.microsoft.com/office/drawing/2014/main" id="{698ADF03-8FE6-EE63-15FA-BCDD7A6C1908}"/>
                  </a:ext>
                </a:extLst>
              </p:cNvPr>
              <p:cNvSpPr>
                <a:spLocks noGrp="1"/>
              </p:cNvSpPr>
              <p:nvPr>
                <p:ph type="body" sz="quarter" idx="21"/>
              </p:nvPr>
            </p:nvSpPr>
            <p:spPr/>
            <p:txBody>
              <a:bodyPr/>
              <a:lstStyle/>
              <a:p>
                <a:r>
                  <a:rPr lang="en-US"/>
                  <a:t>English, Slovak, Czech, French</a:t>
                </a:r>
              </a:p>
            </p:txBody>
          </p:sp>
          <p:sp>
            <p:nvSpPr>
              <p:cNvPr id="10" name="Text Placeholder 9">
                <a:extLst>
                  <a:ext uri="{FF2B5EF4-FFF2-40B4-BE49-F238E27FC236}">
                    <a16:creationId xmlns:a16="http://schemas.microsoft.com/office/drawing/2014/main" id="{68D47195-2257-27FD-9554-F23924FA4345}"/>
                  </a:ext>
                </a:extLst>
              </p:cNvPr>
              <p:cNvSpPr>
                <a:spLocks noGrp="1"/>
              </p:cNvSpPr>
              <p:nvPr>
                <p:ph type="body" sz="quarter" idx="22"/>
              </p:nvPr>
            </p:nvSpPr>
            <p:spPr>
              <a:xfrm>
                <a:off x="2832107" y="1861782"/>
                <a:ext cx="6282000" cy="4819869"/>
              </a:xfrm>
            </p:spPr>
            <p:txBody>
              <a:bodyPr vert="horz" lIns="54000" tIns="36000" rIns="36000" bIns="36000" numCol="2" spcCol="252000" rtlCol="0" anchor="t">
                <a:normAutofit fontScale="92500" lnSpcReduction="20000"/>
              </a:bodyPr>
              <a:lstStyle/>
              <a:p>
                <a:pPr algn="just"/>
                <a:r>
                  <a:rPr lang="en-US" b="1"/>
                  <a:t>CEE Automotive company – Products manager (program level)</a:t>
                </a:r>
                <a:endParaRPr lang="en-US"/>
              </a:p>
              <a:p>
                <a:r>
                  <a:rPr lang="en-US"/>
                  <a:t>As a Program level member – having responsibility for 4 analytical products processing data, reporting, recommendation engine &amp; web personalization.</a:t>
                </a:r>
              </a:p>
              <a:p>
                <a:r>
                  <a:rPr lang="en-US"/>
                  <a:t>Responsible for analysis of Epics coming from Portfolio level together with Epic owner, its split into impacted products &amp; creating feature backlog for them.</a:t>
                </a:r>
              </a:p>
              <a:p>
                <a:r>
                  <a:rPr lang="en-US"/>
                  <a:t>Facilitating PI planning ceremonies (features prioritization, commitments, creation of objective, dependencies identification &amp; resolution, </a:t>
                </a:r>
                <a:r>
                  <a:rPr lang="en-US" err="1"/>
                  <a:t>etc</a:t>
                </a:r>
                <a:r>
                  <a:rPr lang="en-US"/>
                  <a:t>…)</a:t>
                </a:r>
              </a:p>
              <a:p>
                <a:r>
                  <a:rPr lang="en-US"/>
                  <a:t>Responsible for Program performance measurement – measuring business impact of each Product increment cycle and reporting to head of departments.</a:t>
                </a:r>
              </a:p>
              <a:p>
                <a:pPr algn="just"/>
                <a:endParaRPr lang="en-US" b="1"/>
              </a:p>
              <a:p>
                <a:pPr algn="just"/>
                <a:r>
                  <a:rPr lang="en-US" b="1"/>
                  <a:t>CEE Automotive company - Lead-2-Sales project </a:t>
                </a:r>
              </a:p>
              <a:p>
                <a:pPr algn="just"/>
                <a:r>
                  <a:rPr lang="en-US"/>
                  <a:t>Project aimed to measure Lead to sales funnel across markets and propose improvements in the funnel.</a:t>
                </a:r>
              </a:p>
              <a:p>
                <a:pPr algn="just"/>
                <a:r>
                  <a:rPr lang="en-US"/>
                  <a:t>As a Technical member of a team, responsible for defining data request to get data from market CRMs, design dashboard &amp; KPIs to visualize it.</a:t>
                </a:r>
              </a:p>
              <a:p>
                <a:pPr algn="just"/>
                <a:r>
                  <a:rPr lang="en-US" b="1"/>
                  <a:t>CEE Automotive company - Data driven Aftersales use cases - Business and Functional Design</a:t>
                </a:r>
              </a:p>
              <a:p>
                <a:pPr algn="just"/>
                <a:r>
                  <a:rPr lang="en-US"/>
                  <a:t>Client aimed to monetize Car &amp; Customer data in Aftersales area.</a:t>
                </a:r>
              </a:p>
              <a:p>
                <a:pPr algn="just"/>
                <a:r>
                  <a:rPr lang="en-US"/>
                  <a:t>Project's scope was to create business &amp; functional design including business case for prioritized data driven use cases, including – identifying business potential, </a:t>
                </a:r>
              </a:p>
              <a:p>
                <a:pPr algn="just"/>
                <a:r>
                  <a:rPr lang="en-US"/>
                  <a:t>In the role of delivery lead Peter lead team of 5 people to:</a:t>
                </a:r>
              </a:p>
              <a:p>
                <a:pPr marL="171450" indent="-171450" algn="just">
                  <a:buFont typeface="Arial" panose="020B0604020202020204" pitchFamily="34" charset="0"/>
                  <a:buChar char="•"/>
                </a:pPr>
                <a:r>
                  <a:rPr lang="en-US"/>
                  <a:t>identify business potential across Skoda and daughter companies in abovementioned UC</a:t>
                </a:r>
              </a:p>
              <a:p>
                <a:pPr marL="171450" indent="-171450" algn="just">
                  <a:buFont typeface="Arial" panose="020B0604020202020204" pitchFamily="34" charset="0"/>
                  <a:buChar char="•"/>
                </a:pPr>
                <a:r>
                  <a:rPr lang="en-US"/>
                  <a:t>define business and functional requirements</a:t>
                </a:r>
              </a:p>
              <a:p>
                <a:pPr marL="171450" indent="-171450" algn="just">
                  <a:buFont typeface="Arial" panose="020B0604020202020204" pitchFamily="34" charset="0"/>
                  <a:buChar char="•"/>
                </a:pPr>
                <a:r>
                  <a:rPr lang="en-US"/>
                  <a:t>created residual value/ buy back calculation using car telematics &amp; service data history</a:t>
                </a:r>
              </a:p>
              <a:p>
                <a:pPr marL="171450" indent="-171450" algn="just">
                  <a:buFont typeface="Arial" panose="020B0604020202020204" pitchFamily="34" charset="0"/>
                  <a:buChar char="•"/>
                </a:pPr>
                <a:r>
                  <a:rPr lang="en-US"/>
                  <a:t>calculated business case for each use case</a:t>
                </a:r>
              </a:p>
              <a:p>
                <a:pPr algn="just"/>
                <a:r>
                  <a:rPr lang="en-US" b="1"/>
                  <a:t>Banking sector – CEE, French, Italian &amp; UK banks  - Project/ program manager</a:t>
                </a:r>
              </a:p>
              <a:p>
                <a:pPr algn="just"/>
                <a:r>
                  <a:rPr lang="en-US"/>
                  <a:t>Various Project manager / stream lead roles for French, Italian and UK banking groups</a:t>
                </a:r>
              </a:p>
              <a:p>
                <a:pPr algn="just"/>
                <a:r>
                  <a:rPr lang="en-US"/>
                  <a:t>IT project manager role responsible for project preparation &amp; execution of evolution of core banking system.</a:t>
                </a:r>
              </a:p>
              <a:p>
                <a:pPr algn="just"/>
                <a:r>
                  <a:rPr lang="en-US"/>
                  <a:t>Data business migration lead in Core banking system migration program</a:t>
                </a:r>
              </a:p>
              <a:p>
                <a:pPr algn="just"/>
                <a:r>
                  <a:rPr lang="en-US"/>
                  <a:t>Program management of Customer experience related projects enhancing B2C Customer journey</a:t>
                </a:r>
              </a:p>
            </p:txBody>
          </p:sp>
          <p:pic>
            <p:nvPicPr>
              <p:cNvPr id="12" name="Picture 11">
                <a:extLst>
                  <a:ext uri="{FF2B5EF4-FFF2-40B4-BE49-F238E27FC236}">
                    <a16:creationId xmlns:a16="http://schemas.microsoft.com/office/drawing/2014/main" id="{D44FBF9B-429F-A85E-4F84-6EBF185B52CC}"/>
                  </a:ext>
                </a:extLst>
              </p:cNvPr>
              <p:cNvPicPr>
                <a:picLocks noChangeAspect="1"/>
              </p:cNvPicPr>
              <p:nvPr/>
            </p:nvPicPr>
            <p:blipFill>
              <a:blip r:embed="rId3"/>
              <a:stretch>
                <a:fillRect/>
              </a:stretch>
            </p:blipFill>
            <p:spPr>
              <a:xfrm>
                <a:off x="232518" y="184481"/>
                <a:ext cx="2195999" cy="2252068"/>
              </a:xfrm>
              <a:prstGeom prst="ellipse">
                <a:avLst/>
              </a:prstGeom>
            </p:spPr>
          </p:pic>
          <p:pic>
            <p:nvPicPr>
              <p:cNvPr id="11" name="Picture 10">
                <a:extLst>
                  <a:ext uri="{FF2B5EF4-FFF2-40B4-BE49-F238E27FC236}">
                    <a16:creationId xmlns:a16="http://schemas.microsoft.com/office/drawing/2014/main" id="{B5DE615F-666A-E3BC-3C33-66058203B6EE}"/>
                  </a:ext>
                </a:extLst>
              </p:cNvPr>
              <p:cNvPicPr>
                <a:picLocks noChangeAspect="1"/>
              </p:cNvPicPr>
              <p:nvPr/>
            </p:nvPicPr>
            <p:blipFill>
              <a:blip r:embed="rId4"/>
              <a:stretch>
                <a:fillRect/>
              </a:stretch>
            </p:blipFill>
            <p:spPr>
              <a:xfrm>
                <a:off x="5413189" y="3322311"/>
                <a:ext cx="1365622" cy="213378"/>
              </a:xfrm>
              <a:prstGeom prst="rect">
                <a:avLst/>
              </a:prstGeom>
            </p:spPr>
          </p:pic>
        </p:spTree>
        <p:extLst>
          <p:ext uri="{BB962C8B-B14F-4D97-AF65-F5344CB8AC3E}">
            <p14:creationId xmlns:p14="http://schemas.microsoft.com/office/powerpoint/2010/main" val="1733477518"/>
          </p:ext>
        </p:extLst>
      </p:cSld>
      <p:clrMapOvr>
        <a:masterClrMapping/>
      </p:clrMapOvr>
    </p:sld>
    <p:sld>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544F642-4FD7-D49B-CDFE-2E39F605B09B}"/>
                  </a:ext>
                </a:extLst>
              </p:cNvPr>
              <p:cNvSpPr>
                <a:spLocks noGrp="1"/>
              </p:cNvSpPr>
              <p:nvPr>
                <p:ph type="body" sz="quarter" idx="22"/>
              </p:nvPr>
            </p:nvSpPr>
            <p:spPr>
              <a:xfrm>
                <a:off x="2880849" y="1861782"/>
                <a:ext cx="6282000" cy="4996218"/>
              </a:xfrm>
            </p:spPr>
            <p:txBody>
              <a:bodyPr vert="horz" lIns="54000" tIns="36000" rIns="36000" bIns="36000" numCol="2" spcCol="252000" rtlCol="0" anchor="t">
                <a:noAutofit/>
              </a:bodyPr>
              <a:lstStyle/>
              <a:p>
                <a:pPr algn="just"/>
                <a:r>
                  <a:rPr lang="pl-PL" sz="900" b="1">
                    <a:ea typeface="+mn-lt"/>
                    <a:cs typeface="+mn-lt"/>
                  </a:rPr>
                  <a:t>Global FMCG company</a:t>
                </a:r>
              </a:p>
              <a:p>
                <a:pPr algn="just"/>
                <a:r>
                  <a:rPr lang="pl-PL" sz="900">
                    <a:ea typeface="+mn-lt"/>
                    <a:cs typeface="+mn-lt"/>
                  </a:rPr>
                  <a:t>Development of internal MLOps Python libraries (multi-cloud AI accellerators). Technologies used: multiple cloud environments (Azure, GCP, AWS) and Databricks platform as well as CI/CD (GitHub Actions, Docker, PyTest, Great Expectations),  and ML-related tools (e.g., MLflow, Kubeflow).</a:t>
                </a:r>
              </a:p>
              <a:p>
                <a:pPr algn="just"/>
                <a:r>
                  <a:rPr lang="en-US" sz="900" b="1">
                    <a:ea typeface="+mn-lt"/>
                    <a:cs typeface="+mn-lt"/>
                  </a:rPr>
                  <a:t>Germany-based international Retailer </a:t>
                </a:r>
                <a:endParaRPr lang="pl-PL" sz="900" b="1">
                  <a:ea typeface="+mn-lt"/>
                  <a:cs typeface="+mn-lt"/>
                </a:endParaRPr>
              </a:p>
              <a:p>
                <a:pPr algn="just"/>
                <a:r>
                  <a:rPr lang="en-US" sz="900">
                    <a:ea typeface="+mn-lt"/>
                    <a:cs typeface="+mn-lt"/>
                  </a:rPr>
                  <a:t>Development of M</a:t>
                </a:r>
                <a:r>
                  <a:rPr lang="pl-PL" sz="900">
                    <a:ea typeface="+mn-lt"/>
                    <a:cs typeface="+mn-lt"/>
                  </a:rPr>
                  <a:t>L </a:t>
                </a:r>
                <a:r>
                  <a:rPr lang="en-US" sz="900">
                    <a:ea typeface="+mn-lt"/>
                    <a:cs typeface="+mn-lt"/>
                  </a:rPr>
                  <a:t>project focused on demand forecasting for products in stores around Christmas </a:t>
                </a:r>
                <a:r>
                  <a:rPr lang="pl-PL" sz="900">
                    <a:ea typeface="+mn-lt"/>
                    <a:cs typeface="+mn-lt"/>
                  </a:rPr>
                  <a:t>on</a:t>
                </a:r>
                <a:r>
                  <a:rPr lang="en-US" sz="900">
                    <a:ea typeface="+mn-lt"/>
                    <a:cs typeface="+mn-lt"/>
                  </a:rPr>
                  <a:t> Databricks platform. Enhancement of the logic and consideration of feedback from end users (store planners). Review of forecasting methods (Python, FB Prophet, M</a:t>
                </a:r>
                <a:r>
                  <a:rPr lang="pl-PL" sz="900">
                    <a:ea typeface="+mn-lt"/>
                    <a:cs typeface="+mn-lt"/>
                  </a:rPr>
                  <a:t>L</a:t>
                </a:r>
                <a:r>
                  <a:rPr lang="en-US" sz="900">
                    <a:ea typeface="+mn-lt"/>
                    <a:cs typeface="+mn-lt"/>
                  </a:rPr>
                  <a:t>flow) aimed at optimization of calculations. Delivery of many data analyses (</a:t>
                </a:r>
                <a:r>
                  <a:rPr lang="pl-PL" sz="900">
                    <a:ea typeface="+mn-lt"/>
                    <a:cs typeface="+mn-lt"/>
                  </a:rPr>
                  <a:t>e.g.,</a:t>
                </a:r>
                <a:r>
                  <a:rPr lang="en-US" sz="900">
                    <a:ea typeface="+mn-lt"/>
                    <a:cs typeface="+mn-lt"/>
                  </a:rPr>
                  <a:t> outlier analysis</a:t>
                </a:r>
                <a:r>
                  <a:rPr lang="pl-PL" sz="900">
                    <a:ea typeface="+mn-lt"/>
                    <a:cs typeface="+mn-lt"/>
                  </a:rPr>
                  <a:t>,</a:t>
                </a:r>
                <a:r>
                  <a:rPr lang="en-US" sz="900">
                    <a:ea typeface="+mn-lt"/>
                    <a:cs typeface="+mn-lt"/>
                  </a:rPr>
                  <a:t> comparing forecasts coming from different experiments). Daily cooperation with data scientists in the stream. Development of the logic for handling multiple opening scenarios using forecasts from one model per region.</a:t>
                </a:r>
                <a:endParaRPr lang="pl-PL" sz="900">
                  <a:ea typeface="+mn-lt"/>
                  <a:cs typeface="+mn-lt"/>
                </a:endParaRPr>
              </a:p>
              <a:p>
                <a:pPr algn="just"/>
                <a:r>
                  <a:rPr lang="en-US" sz="900" b="1">
                    <a:ea typeface="+mn-lt"/>
                    <a:cs typeface="+mn-lt"/>
                  </a:rPr>
                  <a:t>Global technology company that powers travel industry - Machine Learning Engineer</a:t>
                </a:r>
              </a:p>
              <a:p>
                <a:pPr algn="just"/>
                <a:r>
                  <a:rPr lang="en-US" sz="900">
                    <a:ea typeface="+mn-lt"/>
                    <a:cs typeface="+mn-lt"/>
                  </a:rPr>
                  <a:t>Development of predictive models for demand forecasting and recommendations on GCP.</a:t>
                </a:r>
                <a:endParaRPr lang="en-US" sz="900"/>
              </a:p>
              <a:p>
                <a:pPr algn="just"/>
                <a:r>
                  <a:rPr lang="en-US" sz="900" b="1"/>
                  <a:t>Global health information technology and clinical research provider - Senior Data Scientist</a:t>
                </a:r>
                <a:endParaRPr lang="en-US" sz="900"/>
              </a:p>
              <a:p>
                <a:pPr algn="just"/>
                <a:r>
                  <a:rPr lang="en-US" sz="900"/>
                  <a:t>Development of machine learning models and econometric models for projects executed by Data Science and Advanced Analytics team.</a:t>
                </a:r>
                <a:br>
                  <a:rPr lang="pl-PL" sz="900"/>
                </a:br>
                <a:br>
                  <a:rPr lang="pl-PL" sz="900"/>
                </a:br>
                <a:r>
                  <a:rPr lang="en-US" sz="900" b="1"/>
                  <a:t>Leading supercomputing and networking center - Machine Learning Engineer </a:t>
                </a:r>
              </a:p>
              <a:p>
                <a:pPr algn="just"/>
                <a:r>
                  <a:rPr lang="en-US" sz="900"/>
                  <a:t>Applications of </a:t>
                </a:r>
                <a:r>
                  <a:rPr lang="pl-PL" sz="900"/>
                  <a:t>ML</a:t>
                </a:r>
                <a:r>
                  <a:rPr lang="en-US" sz="900"/>
                  <a:t> techniques related to detection of anomalies, predictive maintenance, preference learning, recommender systems, as well as image segmentation and classification. Predicting and preventing incidents and potential failures with anomaly detection techniques. Supporting human workers in planning services and repairs. </a:t>
                </a:r>
                <a:r>
                  <a:rPr lang="en-US" sz="900">
                    <a:ea typeface="+mn-lt"/>
                    <a:cs typeface="+mn-lt"/>
                  </a:rPr>
                  <a:t>Detection of anomalous </a:t>
                </a:r>
                <a:r>
                  <a:rPr lang="en-US" sz="900" err="1">
                    <a:ea typeface="+mn-lt"/>
                    <a:cs typeface="+mn-lt"/>
                  </a:rPr>
                  <a:t>behaviour</a:t>
                </a:r>
                <a:r>
                  <a:rPr lang="en-US" sz="900">
                    <a:ea typeface="+mn-lt"/>
                    <a:cs typeface="+mn-lt"/>
                  </a:rPr>
                  <a:t> and prediction of energy consumption and heat generation in data center; electric energy consumption in buildings. </a:t>
                </a:r>
                <a:r>
                  <a:rPr lang="en-US" sz="900"/>
                  <a:t>/ Technologies used: Python, scikit-learn, TensorFlow, </a:t>
                </a:r>
                <a:r>
                  <a:rPr lang="en-US" sz="900" err="1"/>
                  <a:t>Keras</a:t>
                </a:r>
                <a:r>
                  <a:rPr lang="en-US" sz="900"/>
                  <a:t>, </a:t>
                </a:r>
                <a:r>
                  <a:rPr lang="en-US" sz="900" err="1"/>
                  <a:t>MLflow</a:t>
                </a:r>
                <a:r>
                  <a:rPr lang="en-US" sz="900"/>
                  <a:t>, Apache Spark.  Construction of ranking (ordinal classification) of security alerts used by computer security incident response team’s (CSIRT). Ordinal classification by models implemented in </a:t>
                </a:r>
                <a:r>
                  <a:rPr lang="en-US" sz="900" err="1"/>
                  <a:t>ruleLearn</a:t>
                </a:r>
                <a:r>
                  <a:rPr lang="en-US" sz="900"/>
                  <a:t> library (co-authored). / Technologies used: Java, spring, GitHub, Gradle, </a:t>
                </a:r>
                <a:r>
                  <a:rPr lang="en-US" sz="900" err="1"/>
                  <a:t>JitPack</a:t>
                </a:r>
                <a:r>
                  <a:rPr lang="en-US" sz="900"/>
                  <a:t>, Docker, Liquibase. Detection of network traffic anomalies and DDoS in the center’s network using various machine learning approaches including deep learning with adversarial examples. / Technologies used: Python</a:t>
                </a:r>
                <a:r>
                  <a:rPr lang="pl-PL" sz="900"/>
                  <a:t>, </a:t>
                </a:r>
                <a:r>
                  <a:rPr lang="en-US" sz="900"/>
                  <a:t>scikit-learn, TensorFlow, </a:t>
                </a:r>
                <a:r>
                  <a:rPr lang="en-US" sz="900" err="1"/>
                  <a:t>Keras</a:t>
                </a:r>
                <a:r>
                  <a:rPr lang="en-US" sz="900"/>
                  <a:t>, Apache Spark, Docker.</a:t>
                </a:r>
              </a:p>
              <a:p>
                <a:pPr algn="just"/>
                <a:r>
                  <a:rPr lang="en-US" sz="900" b="1"/>
                  <a:t>Polish technical research institute – Research Assistant / Assistant Professor</a:t>
                </a:r>
              </a:p>
              <a:p>
                <a:pPr algn="just"/>
                <a:r>
                  <a:rPr lang="en-US" sz="900"/>
                  <a:t>Research within the Laboratory of Intelligent Decision Support Systems: Preference Learning and Multicriteria Decision Analysis, Machine Learning, Artificial Intelligence in Medicine, Granular and Soft Computing, Decision Support, Data Mining and Knowledge Discovery. Teaching activities: Decision Support Systems, Data Analysis and Statistics.</a:t>
                </a:r>
              </a:p>
              <a:p>
                <a:pPr algn="just"/>
                <a:r>
                  <a:rPr lang="en-US" sz="900" b="1"/>
                  <a:t>IT Company - Software Developer</a:t>
                </a:r>
              </a:p>
              <a:p>
                <a:pPr algn="just"/>
                <a:r>
                  <a:rPr lang="en-US" sz="900"/>
                  <a:t>PHP and SQL programming, GUI design, database design, requirements engineering. </a:t>
                </a:r>
              </a:p>
              <a:p>
                <a:pPr algn="just"/>
                <a:endParaRPr lang="en-US" sz="900"/>
              </a:p>
            </p:txBody>
          </p:sp>
          <p:sp>
            <p:nvSpPr>
              <p:cNvPr id="2" name="Text Placeholder 1">
                <a:extLst>
                  <a:ext uri="{FF2B5EF4-FFF2-40B4-BE49-F238E27FC236}">
                    <a16:creationId xmlns:a16="http://schemas.microsoft.com/office/drawing/2014/main" id="{1692525E-A870-A45E-6DDE-5DA273AC6EED}"/>
                  </a:ext>
                </a:extLst>
              </p:cNvPr>
              <p:cNvSpPr>
                <a:spLocks noGrp="1"/>
              </p:cNvSpPr>
              <p:nvPr>
                <p:ph type="body" sz="quarter" idx="11"/>
              </p:nvPr>
            </p:nvSpPr>
            <p:spPr>
              <a:xfrm>
                <a:off x="154816" y="3100890"/>
                <a:ext cx="2196000" cy="1250950"/>
              </a:xfrm>
            </p:spPr>
            <p:txBody>
              <a:bodyPr/>
              <a:lstStyle/>
              <a:p>
                <a:r>
                  <a:rPr lang="en-US" sz="810"/>
                  <a:t>Jerzy is a researcher with over 15 years of experience in data analysis, construction and application of predictive models in wide set of domains including medicine, chemistry, economics, security, and networks. He is also an engineer with expertise in design and implementation of various parts of software projects using different frameworks. He  has a thorough understanding of methods of data analysis from both theoretical point of view, as well as effective application. He tends to prefer interpretable models.    He has strong skills in technical analysis and design of software.</a:t>
                </a:r>
              </a:p>
            </p:txBody>
          </p:sp>
          <p:sp>
            <p:nvSpPr>
              <p:cNvPr id="3" name="Text Placeholder 2">
                <a:extLst>
                  <a:ext uri="{FF2B5EF4-FFF2-40B4-BE49-F238E27FC236}">
                    <a16:creationId xmlns:a16="http://schemas.microsoft.com/office/drawing/2014/main" id="{66CC37AE-8AAF-7900-9240-93D574D86204}"/>
                  </a:ext>
                </a:extLst>
              </p:cNvPr>
              <p:cNvSpPr>
                <a:spLocks noGrp="1"/>
              </p:cNvSpPr>
              <p:nvPr>
                <p:ph type="body" sz="quarter" idx="12"/>
              </p:nvPr>
            </p:nvSpPr>
            <p:spPr/>
            <p:txBody>
              <a:bodyPr/>
              <a:lstStyle/>
              <a:p>
                <a:r>
                  <a:rPr lang="en-US"/>
                  <a:t>Life Science</a:t>
                </a:r>
              </a:p>
              <a:p>
                <a:r>
                  <a:rPr lang="en-US"/>
                  <a:t>Pharma</a:t>
                </a:r>
              </a:p>
              <a:p>
                <a:r>
                  <a:rPr lang="en-US"/>
                  <a:t>Medicine</a:t>
                </a:r>
              </a:p>
              <a:p>
                <a:r>
                  <a:rPr lang="en-US"/>
                  <a:t>Chemistry</a:t>
                </a:r>
              </a:p>
              <a:p>
                <a:r>
                  <a:rPr lang="en-US"/>
                  <a:t>Security</a:t>
                </a:r>
              </a:p>
              <a:p>
                <a:endParaRPr lang="en-US"/>
              </a:p>
            </p:txBody>
          </p:sp>
          <p:sp>
            <p:nvSpPr>
              <p:cNvPr id="4" name="Text Placeholder 3">
                <a:extLst>
                  <a:ext uri="{FF2B5EF4-FFF2-40B4-BE49-F238E27FC236}">
                    <a16:creationId xmlns:a16="http://schemas.microsoft.com/office/drawing/2014/main" id="{A43141BC-27B9-3206-0BA5-5F19599F51DE}"/>
                  </a:ext>
                </a:extLst>
              </p:cNvPr>
              <p:cNvSpPr>
                <a:spLocks noGrp="1"/>
              </p:cNvSpPr>
              <p:nvPr>
                <p:ph type="body" sz="quarter" idx="18"/>
              </p:nvPr>
            </p:nvSpPr>
            <p:spPr/>
            <p:txBody>
              <a:bodyPr/>
              <a:lstStyle/>
              <a:p>
                <a:r>
                  <a:rPr lang="en-US" sz="3550">
                    <a:latin typeface="Arial Black"/>
                    <a:ea typeface="Roboto Black"/>
                    <a:cs typeface="Arial"/>
                  </a:rPr>
                  <a:t>Jerzy </a:t>
                </a:r>
                <a:r>
                  <a:rPr lang="en-US" sz="3550" err="1">
                    <a:latin typeface="Arial Black"/>
                    <a:ea typeface="Roboto Black"/>
                  </a:rPr>
                  <a:t>Błaszczyński</a:t>
                </a:r>
                <a:r>
                  <a:rPr lang="en-US" sz="3550">
                    <a:latin typeface="Arial Black"/>
                    <a:ea typeface="Roboto Black"/>
                  </a:rPr>
                  <a:t>, Ph.D.</a:t>
                </a:r>
                <a:endParaRPr lang="en-US"/>
              </a:p>
            </p:txBody>
          </p:sp>
          <p:sp>
            <p:nvSpPr>
              <p:cNvPr id="5" name="Text Placeholder 4">
                <a:extLst>
                  <a:ext uri="{FF2B5EF4-FFF2-40B4-BE49-F238E27FC236}">
                    <a16:creationId xmlns:a16="http://schemas.microsoft.com/office/drawing/2014/main" id="{766F8E67-1E56-9DD3-15A5-5C00632E52B7}"/>
                  </a:ext>
                </a:extLst>
              </p:cNvPr>
              <p:cNvSpPr>
                <a:spLocks noGrp="1"/>
              </p:cNvSpPr>
              <p:nvPr>
                <p:ph type="body" sz="quarter" idx="14"/>
              </p:nvPr>
            </p:nvSpPr>
            <p:spPr/>
            <p:txBody>
              <a:bodyPr/>
              <a:lstStyle/>
              <a:p>
                <a:r>
                  <a:rPr lang="en-US"/>
                  <a:t>Consultant, Data Science</a:t>
                </a:r>
              </a:p>
            </p:txBody>
          </p:sp>
          <p:pic>
            <p:nvPicPr>
              <p:cNvPr id="12" name="Picture Placeholder 11" descr="A person wearing glasses&#10;&#10;Description automatically generated with medium confidence">
                <a:extLst>
                  <a:ext uri="{FF2B5EF4-FFF2-40B4-BE49-F238E27FC236}">
                    <a16:creationId xmlns:a16="http://schemas.microsoft.com/office/drawing/2014/main" id="{90ADF74C-97E6-7E5A-56E2-6D57818E2331}"/>
                  </a:ext>
                </a:extLst>
              </p:cNvPr>
              <p:cNvPicPr>
                <a:picLocks noGrp="1"/>
              </p:cNvPicPr>
              <p:nvPr>
                <p:ph type="pic" sz="quarter" idx="10"/>
              </p:nvPr>
            </p:nvPicPr>
            <p:blipFill rotWithShape="1">
              <a:blip r:embed="rId3"/>
              <a:srcRect l="400" t="266" r="1615" b="1311"/>
              <a:stretch/>
            </p:blipFill>
            <p:spPr>
              <a:xfrm>
                <a:off x="0" y="-1"/>
                <a:ext cx="2642400" cy="2642400"/>
              </a:xfrm>
            </p:spPr>
          </p:pic>
          <p:sp>
            <p:nvSpPr>
              <p:cNvPr id="7" name="Text Placeholder 6">
                <a:extLst>
                  <a:ext uri="{FF2B5EF4-FFF2-40B4-BE49-F238E27FC236}">
                    <a16:creationId xmlns:a16="http://schemas.microsoft.com/office/drawing/2014/main" id="{33BC7E8F-321D-D3EA-93F2-9277C71CE905}"/>
                  </a:ext>
                </a:extLst>
              </p:cNvPr>
              <p:cNvSpPr>
                <a:spLocks noGrp="1"/>
              </p:cNvSpPr>
              <p:nvPr>
                <p:ph type="body" sz="quarter" idx="19"/>
              </p:nvPr>
            </p:nvSpPr>
            <p:spPr/>
            <p:txBody>
              <a:bodyPr/>
              <a:lstStyle/>
              <a:p>
                <a:r>
                  <a:rPr lang="en-US"/>
                  <a:t>Ph.D. in Computer Science – Artificial Intelligence (with </a:t>
                </a:r>
                <a:r>
                  <a:rPr lang="en-US" err="1"/>
                  <a:t>honours</a:t>
                </a:r>
                <a:r>
                  <a:rPr lang="en-US"/>
                  <a:t>) – Poznan University of Technology, Poland</a:t>
                </a:r>
              </a:p>
              <a:p>
                <a:r>
                  <a:rPr lang="en-US"/>
                  <a:t>M.Sc. in Computer Science – Poznan University of Technology, Poland /  </a:t>
                </a:r>
                <a:r>
                  <a:rPr lang="en-US" err="1"/>
                  <a:t>Universite</a:t>
                </a:r>
                <a:r>
                  <a:rPr lang="en-US"/>
                  <a:t> Paris Dauphine, France</a:t>
                </a:r>
              </a:p>
              <a:p>
                <a:endParaRPr lang="en-US"/>
              </a:p>
              <a:p>
                <a:endParaRPr lang="en-US"/>
              </a:p>
              <a:p>
                <a:endParaRPr lang="en-US"/>
              </a:p>
            </p:txBody>
          </p:sp>
          <p:sp>
            <p:nvSpPr>
              <p:cNvPr id="8" name="Text Placeholder 7">
                <a:extLst>
                  <a:ext uri="{FF2B5EF4-FFF2-40B4-BE49-F238E27FC236}">
                    <a16:creationId xmlns:a16="http://schemas.microsoft.com/office/drawing/2014/main" id="{21B27FAC-F4D8-14FA-E816-E0F5A6718CC9}"/>
                  </a:ext>
                </a:extLst>
              </p:cNvPr>
              <p:cNvSpPr>
                <a:spLocks noGrp="1"/>
              </p:cNvSpPr>
              <p:nvPr>
                <p:ph type="body" sz="quarter" idx="20"/>
              </p:nvPr>
            </p:nvSpPr>
            <p:spPr>
              <a:xfrm>
                <a:off x="9415208" y="3728194"/>
                <a:ext cx="2700000" cy="1106487"/>
              </a:xfrm>
            </p:spPr>
            <p:txBody>
              <a:bodyPr/>
              <a:lstStyle/>
              <a:p>
                <a:pPr>
                  <a:spcBef>
                    <a:spcPts val="400"/>
                  </a:spcBef>
                </a:pPr>
                <a:r>
                  <a:rPr lang="en-US" sz="900"/>
                  <a:t>machine learning, anomaly detection, learning from imbalanced data, preference learning, ensemble models </a:t>
                </a:r>
              </a:p>
              <a:p>
                <a:pPr>
                  <a:spcBef>
                    <a:spcPts val="400"/>
                  </a:spcBef>
                </a:pPr>
                <a:r>
                  <a:rPr lang="en-US" sz="900"/>
                  <a:t>data analysis &amp; support, multicriteria decision analysis,  </a:t>
                </a:r>
              </a:p>
              <a:p>
                <a:pPr>
                  <a:spcBef>
                    <a:spcPts val="400"/>
                  </a:spcBef>
                </a:pPr>
                <a:r>
                  <a:rPr lang="en-US" sz="900"/>
                  <a:t>scikit-learn, TensorFlow, </a:t>
                </a:r>
                <a:r>
                  <a:rPr lang="en-US" sz="900" err="1"/>
                  <a:t>Keras</a:t>
                </a:r>
                <a:r>
                  <a:rPr lang="en-US" sz="900"/>
                  <a:t>, </a:t>
                </a:r>
                <a:r>
                  <a:rPr lang="pl-PL" sz="900"/>
                  <a:t>VertexAI, </a:t>
                </a:r>
                <a:r>
                  <a:rPr lang="en-US" sz="900"/>
                  <a:t>Apache Spark </a:t>
                </a:r>
              </a:p>
              <a:p>
                <a:pPr>
                  <a:spcBef>
                    <a:spcPts val="400"/>
                  </a:spcBef>
                </a:pPr>
                <a:r>
                  <a:rPr lang="en-US" sz="900"/>
                  <a:t>Python, Java, SQL, R, </a:t>
                </a:r>
                <a:r>
                  <a:rPr lang="en-US" sz="900" err="1"/>
                  <a:t>MLflow</a:t>
                </a:r>
                <a:r>
                  <a:rPr lang="en-US" sz="900"/>
                  <a:t>, Docker, PostgreSQL, Liquibase, Spring, Gradle, git, </a:t>
                </a:r>
                <a:r>
                  <a:rPr lang="en-US" sz="900" err="1"/>
                  <a:t>JitPack</a:t>
                </a:r>
                <a:endParaRPr lang="pl-PL" sz="900"/>
              </a:p>
              <a:p>
                <a:pPr>
                  <a:spcBef>
                    <a:spcPts val="400"/>
                  </a:spcBef>
                </a:pPr>
                <a:r>
                  <a:rPr lang="pl-PL" sz="900"/>
                  <a:t>Cloud, GCP / MLOps (Git, Github, Mlflow, Kubeflow, Docker)</a:t>
                </a:r>
                <a:endParaRPr lang="en-US" sz="900"/>
              </a:p>
            </p:txBody>
          </p:sp>
          <p:sp>
            <p:nvSpPr>
              <p:cNvPr id="9" name="Text Placeholder 8">
                <a:extLst>
                  <a:ext uri="{FF2B5EF4-FFF2-40B4-BE49-F238E27FC236}">
                    <a16:creationId xmlns:a16="http://schemas.microsoft.com/office/drawing/2014/main" id="{EFA473DF-7A5B-64B0-18C7-104850EA02E3}"/>
                  </a:ext>
                </a:extLst>
              </p:cNvPr>
              <p:cNvSpPr>
                <a:spLocks noGrp="1"/>
              </p:cNvSpPr>
              <p:nvPr>
                <p:ph type="body" sz="quarter" idx="21"/>
              </p:nvPr>
            </p:nvSpPr>
            <p:spPr/>
            <p:txBody>
              <a:bodyPr/>
              <a:lstStyle/>
              <a:p>
                <a:r>
                  <a:rPr lang="en-US"/>
                  <a:t>English		Polish			French</a:t>
                </a:r>
              </a:p>
            </p:txBody>
          </p:sp>
        </p:spTree>
        <p:extLst>
          <p:ext uri="{BB962C8B-B14F-4D97-AF65-F5344CB8AC3E}">
            <p14:creationId xmlns:p14="http://schemas.microsoft.com/office/powerpoint/2010/main" val="2962901384"/>
          </p:ext>
        </p:extLst>
      </p:cSld>
      <p:clrMapOvr>
        <a:masterClrMapping/>
      </p:clrMapOvr>
    </p:sld>
    <p:sld>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544F642-4FD7-D49B-CDFE-2E39F605B09B}"/>
                  </a:ext>
                </a:extLst>
              </p:cNvPr>
              <p:cNvSpPr>
                <a:spLocks noGrp="1"/>
              </p:cNvSpPr>
              <p:nvPr>
                <p:ph type="body" sz="quarter" idx="22"/>
              </p:nvPr>
            </p:nvSpPr>
            <p:spPr>
              <a:xfrm>
                <a:off x="2880849" y="1861782"/>
                <a:ext cx="6282000" cy="4996218"/>
              </a:xfrm>
            </p:spPr>
            <p:txBody>
              <a:bodyPr vert="horz" lIns="54000" tIns="36000" rIns="36000" bIns="36000" numCol="2" spcCol="252000" rtlCol="0" anchor="t">
                <a:noAutofit/>
              </a:bodyPr>
              <a:lstStyle/>
              <a:p>
                <a:pPr algn="just"/>
                <a:r>
                  <a:rPr lang="pl-PL" sz="900" b="1">
                    <a:ea typeface="+mn-lt"/>
                    <a:cs typeface="+mn-lt"/>
                  </a:rPr>
                  <a:t>Multinational Healthcare Company – </a:t>
                </a:r>
              </a:p>
              <a:p>
                <a:pPr algn="just"/>
                <a:r>
                  <a:rPr lang="pl-PL" sz="900" b="1">
                    <a:ea typeface="+mn-lt"/>
                    <a:cs typeface="+mn-lt"/>
                  </a:rPr>
                  <a:t>R developer/Senior Data Scientist</a:t>
                </a:r>
              </a:p>
              <a:p>
                <a:pPr algn="just"/>
                <a:r>
                  <a:rPr lang="pl-PL" sz="900">
                    <a:ea typeface="+mn-lt"/>
                    <a:cs typeface="+mn-lt"/>
                  </a:rPr>
                  <a:t>Project NEST, part of Insight Engineering: tools for statistical analysis in clinical research: development and maintenance; development of R packages, analysis of sales and promotional data, development of modelling pipelines (R/Python), mostly Bayesian framework, time series analysis; managing small team of Data Scientists.</a:t>
                </a:r>
              </a:p>
              <a:p>
                <a:pPr algn="just"/>
                <a:r>
                  <a:rPr lang="pl-PL" sz="900" b="1">
                    <a:ea typeface="+mn-lt"/>
                    <a:cs typeface="+mn-lt"/>
                  </a:rPr>
                  <a:t>American advertising company – Senior Data Scientist</a:t>
                </a:r>
                <a:endParaRPr lang="en-US" sz="900" b="1">
                  <a:ea typeface="+mn-lt"/>
                  <a:cs typeface="+mn-lt"/>
                </a:endParaRPr>
              </a:p>
              <a:p>
                <a:pPr algn="just"/>
                <a:r>
                  <a:rPr lang="pl-PL" sz="900"/>
                  <a:t>Development of methodology and statistical software (R/Python), particularly in the field of Market Mix Modelling (MMM); campaign outcome forecast and budget allocation; market insight and segmentation, Multi-Touch Attribution; applying Bayesian methodology (MCMC); methodological and technical support, ad-hoc MMM for different clients</a:t>
                </a:r>
                <a:endParaRPr lang="en-US" sz="900"/>
              </a:p>
              <a:p>
                <a:pPr algn="just"/>
                <a:r>
                  <a:rPr lang="pl-PL" sz="900" b="1"/>
                  <a:t>Global Marketing Agency </a:t>
                </a:r>
                <a:r>
                  <a:rPr lang="en-US" sz="900" b="1"/>
                  <a:t>- Data Scientist</a:t>
                </a:r>
                <a:endParaRPr lang="en-US" sz="900"/>
              </a:p>
              <a:p>
                <a:pPr algn="just"/>
                <a:r>
                  <a:rPr lang="pl-PL" sz="900"/>
                  <a:t>Methodology development: marketing data analysis (TV, online); lookalike modelling and segmentation, machine learning and deep learning methods, working with GCP.</a:t>
                </a:r>
              </a:p>
              <a:p>
                <a:pPr algn="just"/>
                <a:r>
                  <a:rPr lang="pl-PL" sz="900" b="1"/>
                  <a:t>International Market Research Company – Data Scientist</a:t>
                </a:r>
                <a:endParaRPr lang="en-US" sz="900" b="1"/>
              </a:p>
              <a:p>
                <a:pPr algn="just"/>
                <a:r>
                  <a:rPr lang="pl-PL" sz="900"/>
                  <a:t>Modelling based on internet traffic data; working with survey and panel data; development of machine learning solutions based on media and demographic data; support for other branches and teams abroad.</a:t>
                </a:r>
              </a:p>
              <a:p>
                <a:pPr algn="just"/>
                <a:endParaRPr lang="en-US" sz="900"/>
              </a:p>
              <a:p>
                <a:pPr algn="just"/>
                <a:r>
                  <a:rPr lang="pl-PL" sz="900" b="1"/>
                  <a:t>Interdisciplinary Centre for Mathematical and Computational Modelling, Top Polish University</a:t>
                </a:r>
                <a:endParaRPr lang="en-US" sz="900" b="1"/>
              </a:p>
              <a:p>
                <a:pPr algn="just"/>
                <a:r>
                  <a:rPr lang="pl-PL" sz="900"/>
                  <a:t>Preparing the quantitative part of the project (survey among entrepreneurs); job market analysis; analysis of own and existing data; preparing reports and publications, data visualizations and graphics; preparing materials for online courses; speeches during seminars.</a:t>
                </a:r>
                <a:endParaRPr lang="en-US" sz="900"/>
              </a:p>
              <a:p>
                <a:pPr algn="just"/>
                <a:r>
                  <a:rPr lang="pl-PL" sz="900" b="1"/>
                  <a:t>Real Estate Research Institute</a:t>
                </a:r>
                <a:endParaRPr lang="en-US" sz="900" b="1"/>
              </a:p>
              <a:p>
                <a:pPr algn="just"/>
                <a:r>
                  <a:rPr lang="pl-PL" sz="900"/>
                  <a:t>Real estate market analytics</a:t>
                </a:r>
                <a:endParaRPr lang="en-US" sz="900"/>
              </a:p>
              <a:p>
                <a:pPr algn="just"/>
                <a:endParaRPr lang="en-US" sz="900"/>
              </a:p>
            </p:txBody>
          </p:sp>
          <p:sp>
            <p:nvSpPr>
              <p:cNvPr id="2" name="Text Placeholder 1">
                <a:extLst>
                  <a:ext uri="{FF2B5EF4-FFF2-40B4-BE49-F238E27FC236}">
                    <a16:creationId xmlns:a16="http://schemas.microsoft.com/office/drawing/2014/main" id="{1692525E-A870-A45E-6DDE-5DA273AC6EED}"/>
                  </a:ext>
                </a:extLst>
              </p:cNvPr>
              <p:cNvSpPr>
                <a:spLocks noGrp="1"/>
              </p:cNvSpPr>
              <p:nvPr>
                <p:ph type="body" sz="quarter" idx="11"/>
              </p:nvPr>
            </p:nvSpPr>
            <p:spPr>
              <a:xfrm>
                <a:off x="154816" y="3100890"/>
                <a:ext cx="2196000" cy="1250950"/>
              </a:xfrm>
            </p:spPr>
            <p:txBody>
              <a:bodyPr/>
              <a:lstStyle/>
              <a:p>
                <a:r>
                  <a:rPr lang="en-US"/>
                  <a:t>Marek is a Data Scientist with 10 years of professional experience across projects in various industries. He has experience in marketing mix modelling, segmentation, sales and promotion data analytics and market research.</a:t>
                </a:r>
              </a:p>
            </p:txBody>
          </p:sp>
          <p:sp>
            <p:nvSpPr>
              <p:cNvPr id="3" name="Text Placeholder 2">
                <a:extLst>
                  <a:ext uri="{FF2B5EF4-FFF2-40B4-BE49-F238E27FC236}">
                    <a16:creationId xmlns:a16="http://schemas.microsoft.com/office/drawing/2014/main" id="{66CC37AE-8AAF-7900-9240-93D574D86204}"/>
                  </a:ext>
                </a:extLst>
              </p:cNvPr>
              <p:cNvSpPr>
                <a:spLocks noGrp="1"/>
              </p:cNvSpPr>
              <p:nvPr>
                <p:ph type="body" sz="quarter" idx="12"/>
              </p:nvPr>
            </p:nvSpPr>
            <p:spPr/>
            <p:txBody>
              <a:bodyPr/>
              <a:lstStyle/>
              <a:p>
                <a:r>
                  <a:rPr lang="pl-PL"/>
                  <a:t>Real estate</a:t>
                </a:r>
              </a:p>
              <a:p>
                <a:r>
                  <a:rPr lang="pl-PL"/>
                  <a:t>Job market</a:t>
                </a:r>
              </a:p>
              <a:p>
                <a:r>
                  <a:rPr lang="pl-PL"/>
                  <a:t>Healthcare</a:t>
                </a:r>
              </a:p>
              <a:p>
                <a:r>
                  <a:rPr lang="pl-PL"/>
                  <a:t>Market Research</a:t>
                </a:r>
              </a:p>
              <a:p>
                <a:r>
                  <a:rPr lang="pl-PL"/>
                  <a:t>Marketing</a:t>
                </a:r>
              </a:p>
            </p:txBody>
          </p:sp>
          <p:sp>
            <p:nvSpPr>
              <p:cNvPr id="4" name="Text Placeholder 3">
                <a:extLst>
                  <a:ext uri="{FF2B5EF4-FFF2-40B4-BE49-F238E27FC236}">
                    <a16:creationId xmlns:a16="http://schemas.microsoft.com/office/drawing/2014/main" id="{A43141BC-27B9-3206-0BA5-5F19599F51DE}"/>
                  </a:ext>
                </a:extLst>
              </p:cNvPr>
              <p:cNvSpPr>
                <a:spLocks noGrp="1"/>
              </p:cNvSpPr>
              <p:nvPr>
                <p:ph type="body" sz="quarter" idx="18"/>
              </p:nvPr>
            </p:nvSpPr>
            <p:spPr/>
            <p:txBody>
              <a:bodyPr/>
              <a:lstStyle/>
              <a:p>
                <a:r>
                  <a:rPr lang="pl-PL" sz="3550">
                    <a:latin typeface="Arial Black"/>
                    <a:ea typeface="Roboto Black"/>
                    <a:cs typeface="Arial"/>
                  </a:rPr>
                  <a:t>Marek Błażewicz</a:t>
                </a:r>
                <a:r>
                  <a:rPr lang="pl-PL" sz="3550">
                    <a:latin typeface="Arial Black"/>
                    <a:ea typeface="Roboto Black"/>
                  </a:rPr>
                  <a:t>, Ph.D.</a:t>
                </a:r>
              </a:p>
            </p:txBody>
          </p:sp>
          <p:sp>
            <p:nvSpPr>
              <p:cNvPr id="5" name="Text Placeholder 4">
                <a:extLst>
                  <a:ext uri="{FF2B5EF4-FFF2-40B4-BE49-F238E27FC236}">
                    <a16:creationId xmlns:a16="http://schemas.microsoft.com/office/drawing/2014/main" id="{766F8E67-1E56-9DD3-15A5-5C00632E52B7}"/>
                  </a:ext>
                </a:extLst>
              </p:cNvPr>
              <p:cNvSpPr>
                <a:spLocks noGrp="1"/>
              </p:cNvSpPr>
              <p:nvPr>
                <p:ph type="body" sz="quarter" idx="14"/>
              </p:nvPr>
            </p:nvSpPr>
            <p:spPr/>
            <p:txBody>
              <a:bodyPr/>
              <a:lstStyle/>
              <a:p>
                <a:r>
                  <a:rPr lang="pl-PL"/>
                  <a:t>Associate Manager, Data Science</a:t>
                </a:r>
              </a:p>
            </p:txBody>
          </p:sp>
          <p:pic>
            <p:nvPicPr>
              <p:cNvPr id="12" name="Picture Placeholder 11">
                <a:extLst>
                  <a:ext uri="{FF2B5EF4-FFF2-40B4-BE49-F238E27FC236}">
                    <a16:creationId xmlns:a16="http://schemas.microsoft.com/office/drawing/2014/main" id="{90ADF74C-97E6-7E5A-56E2-6D57818E2331}"/>
                  </a:ext>
                </a:extLst>
              </p:cNvPr>
              <p:cNvPicPr>
                <a:picLocks noGrp="1"/>
              </p:cNvPicPr>
              <p:nvPr>
                <p:ph type="pic" sz="quarter" idx="10"/>
              </p:nvPr>
            </p:nvPicPr>
            <p:blipFill rotWithShape="1">
              <a:blip r:embed="rId3"/>
              <a:srcRect/>
              <a:stretch/>
            </p:blipFill>
            <p:spPr>
              <a:xfrm>
                <a:off x="0" y="-1"/>
                <a:ext cx="2642400" cy="2642400"/>
              </a:xfrm>
            </p:spPr>
          </p:pic>
          <p:sp>
            <p:nvSpPr>
              <p:cNvPr id="7" name="Text Placeholder 6">
                <a:extLst>
                  <a:ext uri="{FF2B5EF4-FFF2-40B4-BE49-F238E27FC236}">
                    <a16:creationId xmlns:a16="http://schemas.microsoft.com/office/drawing/2014/main" id="{33BC7E8F-321D-D3EA-93F2-9277C71CE905}"/>
                  </a:ext>
                </a:extLst>
              </p:cNvPr>
              <p:cNvSpPr>
                <a:spLocks noGrp="1"/>
              </p:cNvSpPr>
              <p:nvPr>
                <p:ph type="body" sz="quarter" idx="19"/>
              </p:nvPr>
            </p:nvSpPr>
            <p:spPr/>
            <p:txBody>
              <a:bodyPr/>
              <a:lstStyle/>
              <a:p>
                <a:r>
                  <a:rPr lang="en-US" sz="900"/>
                  <a:t>Ph.D. in </a:t>
                </a:r>
                <a:r>
                  <a:rPr lang="pl-PL" sz="900"/>
                  <a:t>Social Psychology</a:t>
                </a:r>
                <a:r>
                  <a:rPr lang="en-US" sz="900"/>
                  <a:t> – </a:t>
                </a:r>
                <a:r>
                  <a:rPr lang="pl-PL" sz="900"/>
                  <a:t>Institute for Social Studies</a:t>
                </a:r>
                <a:r>
                  <a:rPr lang="en-US" sz="900"/>
                  <a:t> – </a:t>
                </a:r>
                <a:r>
                  <a:rPr lang="pl-PL" sz="900"/>
                  <a:t>University of Warsaw</a:t>
                </a:r>
                <a:r>
                  <a:rPr lang="en-US" sz="900"/>
                  <a:t>, Poland</a:t>
                </a:r>
              </a:p>
              <a:p>
                <a:r>
                  <a:rPr lang="en-US" sz="900"/>
                  <a:t>M.Sc. in </a:t>
                </a:r>
                <a:r>
                  <a:rPr lang="pl-PL" sz="900"/>
                  <a:t>Psychology, specialized it psychometrics </a:t>
                </a:r>
                <a:r>
                  <a:rPr lang="en-US" sz="900"/>
                  <a:t>– </a:t>
                </a:r>
                <a:r>
                  <a:rPr lang="pl-PL" sz="900"/>
                  <a:t>University of Warsaw</a:t>
                </a:r>
                <a:r>
                  <a:rPr lang="en-US" sz="900"/>
                  <a:t>, Poland</a:t>
                </a:r>
                <a:endParaRPr lang="pl-PL" sz="900"/>
              </a:p>
              <a:p>
                <a:r>
                  <a:rPr lang="pl-PL" sz="900"/>
                  <a:t>B. Sc. In Mathematics </a:t>
                </a:r>
                <a:r>
                  <a:rPr lang="en-US" sz="900"/>
                  <a:t>– </a:t>
                </a:r>
                <a:r>
                  <a:rPr lang="pl-PL" sz="900"/>
                  <a:t>Cardinal Stefa Wyszyński University in Warsaw, Poland</a:t>
                </a:r>
                <a:endParaRPr lang="en-US" sz="900"/>
              </a:p>
            </p:txBody>
          </p:sp>
          <p:sp>
            <p:nvSpPr>
              <p:cNvPr id="8" name="Text Placeholder 7">
                <a:extLst>
                  <a:ext uri="{FF2B5EF4-FFF2-40B4-BE49-F238E27FC236}">
                    <a16:creationId xmlns:a16="http://schemas.microsoft.com/office/drawing/2014/main" id="{21B27FAC-F4D8-14FA-E816-E0F5A6718CC9}"/>
                  </a:ext>
                </a:extLst>
              </p:cNvPr>
              <p:cNvSpPr>
                <a:spLocks noGrp="1"/>
              </p:cNvSpPr>
              <p:nvPr>
                <p:ph type="body" sz="quarter" idx="20"/>
              </p:nvPr>
            </p:nvSpPr>
            <p:spPr>
              <a:xfrm>
                <a:off x="9415208" y="3655042"/>
                <a:ext cx="2700000" cy="1106487"/>
              </a:xfrm>
            </p:spPr>
            <p:txBody>
              <a:bodyPr/>
              <a:lstStyle/>
              <a:p>
                <a:pPr>
                  <a:spcBef>
                    <a:spcPts val="400"/>
                  </a:spcBef>
                </a:pPr>
                <a:r>
                  <a:rPr lang="pl-PL" sz="1000"/>
                  <a:t>Marketing Mix Modelling, sales &amp; promotion data analytics </a:t>
                </a:r>
              </a:p>
              <a:p>
                <a:pPr>
                  <a:spcBef>
                    <a:spcPts val="400"/>
                  </a:spcBef>
                </a:pPr>
                <a:r>
                  <a:rPr lang="pl-PL" sz="1000"/>
                  <a:t>Data science, statistics &amp; data analytics, machine learning, Bayesian data analysis</a:t>
                </a:r>
              </a:p>
              <a:p>
                <a:pPr>
                  <a:spcBef>
                    <a:spcPts val="400"/>
                  </a:spcBef>
                </a:pPr>
                <a:r>
                  <a:rPr lang="pl-PL" sz="1000"/>
                  <a:t>R, tidyverse, caret, rshiny, rmarkdown, rstan</a:t>
                </a:r>
              </a:p>
              <a:p>
                <a:pPr>
                  <a:spcBef>
                    <a:spcPts val="400"/>
                  </a:spcBef>
                </a:pPr>
                <a:r>
                  <a:rPr lang="pl-PL" sz="1000"/>
                  <a:t>Python, pandas, numpy, sklearn, pystan, Prophet</a:t>
                </a:r>
              </a:p>
              <a:p>
                <a:pPr>
                  <a:spcBef>
                    <a:spcPts val="400"/>
                  </a:spcBef>
                </a:pPr>
                <a:r>
                  <a:rPr lang="pl-PL" sz="1000"/>
                  <a:t>SQL, Snowflake, various database systems</a:t>
                </a:r>
              </a:p>
              <a:p>
                <a:pPr>
                  <a:spcBef>
                    <a:spcPts val="400"/>
                  </a:spcBef>
                </a:pPr>
                <a:r>
                  <a:rPr lang="pl-PL" sz="1000"/>
                  <a:t>Github, Gitlab, Jira</a:t>
                </a:r>
              </a:p>
              <a:p>
                <a:pPr>
                  <a:spcBef>
                    <a:spcPts val="400"/>
                  </a:spcBef>
                </a:pPr>
                <a:r>
                  <a:rPr lang="pl-PL" sz="1000"/>
                  <a:t>Google Cloud Platform, AWS</a:t>
                </a:r>
                <a:endParaRPr lang="en-US" sz="1000"/>
              </a:p>
            </p:txBody>
          </p:sp>
          <p:sp>
            <p:nvSpPr>
              <p:cNvPr id="9" name="Text Placeholder 8">
                <a:extLst>
                  <a:ext uri="{FF2B5EF4-FFF2-40B4-BE49-F238E27FC236}">
                    <a16:creationId xmlns:a16="http://schemas.microsoft.com/office/drawing/2014/main" id="{EFA473DF-7A5B-64B0-18C7-104850EA02E3}"/>
                  </a:ext>
                </a:extLst>
              </p:cNvPr>
              <p:cNvSpPr>
                <a:spLocks noGrp="1"/>
              </p:cNvSpPr>
              <p:nvPr>
                <p:ph type="body" sz="quarter" idx="21"/>
              </p:nvPr>
            </p:nvSpPr>
            <p:spPr/>
            <p:txBody>
              <a:bodyPr/>
              <a:lstStyle/>
              <a:p>
                <a:r>
                  <a:rPr lang="en-US"/>
                  <a:t>English		Polish</a:t>
                </a:r>
              </a:p>
            </p:txBody>
          </p:sp>
        </p:spTree>
        <p:extLst>
          <p:ext uri="{BB962C8B-B14F-4D97-AF65-F5344CB8AC3E}">
            <p14:creationId xmlns:p14="http://schemas.microsoft.com/office/powerpoint/2010/main" val="3202719610"/>
          </p:ext>
        </p:extLst>
      </p:cSld>
      <p:clrMapOvr>
        <a:masterClrMapping/>
      </p:clrMapOvr>
    </p:sld>
    <p:sld>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23F6B1D-07AD-4A2A-99E9-644660C62D42}"/>
                  </a:ext>
                </a:extLst>
              </p:cNvPr>
              <p:cNvSpPr>
                <a:spLocks noGrp="1"/>
              </p:cNvSpPr>
              <p:nvPr>
                <p:ph type="body" sz="quarter" idx="11"/>
              </p:nvPr>
            </p:nvSpPr>
            <p:spPr/>
            <p:txBody>
              <a:bodyPr/>
              <a:lstStyle/>
              <a:p>
                <a:pPr marL="0" indent="0">
                  <a:buNone/>
                </a:pPr>
                <a:r>
                  <a:rPr lang="en-US" kern="0">
                    <a:solidFill>
                      <a:schemeClr val="bg1"/>
                    </a:solidFill>
                  </a:rPr>
                  <a:t>Joanna is a business-oriented data science senior manager focused on developing retail analytics practice in Poland. Over the past 10 years she has worked with clients across many industries and managed various analytical teams, including international ones.</a:t>
                </a:r>
              </a:p>
              <a:p>
                <a:endParaRPr lang="en-US" kern="0">
                  <a:solidFill>
                    <a:schemeClr val="bg1"/>
                  </a:solidFill>
                </a:endParaRPr>
              </a:p>
              <a:p>
                <a:endParaRPr lang="en-US"/>
              </a:p>
            </p:txBody>
          </p:sp>
          <p:sp>
            <p:nvSpPr>
              <p:cNvPr id="3" name="Text Placeholder 2">
                <a:extLst>
                  <a:ext uri="{FF2B5EF4-FFF2-40B4-BE49-F238E27FC236}">
                    <a16:creationId xmlns:a16="http://schemas.microsoft.com/office/drawing/2014/main" id="{550A54BC-5457-4E43-8EB5-5FCBDFDE655C}"/>
                  </a:ext>
                </a:extLst>
              </p:cNvPr>
              <p:cNvSpPr>
                <a:spLocks noGrp="1"/>
              </p:cNvSpPr>
              <p:nvPr>
                <p:ph type="body" sz="quarter" idx="12"/>
              </p:nvPr>
            </p:nvSpPr>
            <p:spPr/>
            <p:txBody>
              <a:bodyPr/>
              <a:lstStyle/>
              <a:p>
                <a:pPr algn="just"/>
                <a:r>
                  <a:rPr lang="en-US">
                    <a:solidFill>
                      <a:schemeClr val="bg1"/>
                    </a:solidFill>
                  </a:rPr>
                  <a:t>Retail</a:t>
                </a:r>
              </a:p>
              <a:p>
                <a:pPr algn="just"/>
                <a:r>
                  <a:rPr lang="en-US">
                    <a:solidFill>
                      <a:schemeClr val="bg1"/>
                    </a:solidFill>
                  </a:rPr>
                  <a:t>FMCG</a:t>
                </a:r>
              </a:p>
              <a:p>
                <a:pPr algn="just"/>
                <a:r>
                  <a:rPr lang="en-US">
                    <a:solidFill>
                      <a:schemeClr val="bg1"/>
                    </a:solidFill>
                  </a:rPr>
                  <a:t>Banking</a:t>
                </a:r>
              </a:p>
              <a:p>
                <a:pPr algn="just"/>
                <a:r>
                  <a:rPr lang="en-US">
                    <a:solidFill>
                      <a:schemeClr val="bg1"/>
                    </a:solidFill>
                  </a:rPr>
                  <a:t>Automotive</a:t>
                </a:r>
              </a:p>
              <a:p>
                <a:pPr algn="just"/>
                <a:r>
                  <a:rPr lang="en-US">
                    <a:solidFill>
                      <a:schemeClr val="bg1"/>
                    </a:solidFill>
                  </a:rPr>
                  <a:t>Teleco</a:t>
                </a:r>
              </a:p>
              <a:p>
                <a:pPr algn="just"/>
                <a:r>
                  <a:rPr lang="en-US">
                    <a:solidFill>
                      <a:schemeClr val="bg1"/>
                    </a:solidFill>
                  </a:rPr>
                  <a:t>Pharma</a:t>
                </a:r>
              </a:p>
              <a:p>
                <a:pPr algn="just"/>
                <a:r>
                  <a:rPr lang="en-US">
                    <a:solidFill>
                      <a:schemeClr val="bg1"/>
                    </a:solidFill>
                  </a:rPr>
                  <a:t>E-commerce</a:t>
                </a:r>
              </a:p>
              <a:p>
                <a:endParaRPr lang="en-US"/>
              </a:p>
            </p:txBody>
          </p:sp>
          <p:sp>
            <p:nvSpPr>
              <p:cNvPr id="4" name="Text Placeholder 3">
                <a:extLst>
                  <a:ext uri="{FF2B5EF4-FFF2-40B4-BE49-F238E27FC236}">
                    <a16:creationId xmlns:a16="http://schemas.microsoft.com/office/drawing/2014/main" id="{681459B8-5662-4D9C-B11F-E3F2A4D06D28}"/>
                  </a:ext>
                </a:extLst>
              </p:cNvPr>
              <p:cNvSpPr>
                <a:spLocks noGrp="1"/>
              </p:cNvSpPr>
              <p:nvPr>
                <p:ph type="body" sz="quarter" idx="18"/>
              </p:nvPr>
            </p:nvSpPr>
            <p:spPr/>
            <p:txBody>
              <a:bodyPr/>
              <a:lstStyle/>
              <a:p>
                <a:pPr>
                  <a:spcAft>
                    <a:spcPts val="0"/>
                  </a:spcAft>
                </a:pPr>
                <a:r>
                  <a:rPr lang="en-US" sz="3549">
                    <a:latin typeface="Arial Black"/>
                    <a:cs typeface="Arial"/>
                  </a:rPr>
                  <a:t>Joanna Biolik</a:t>
                </a:r>
                <a:endParaRPr lang="en-US"/>
              </a:p>
            </p:txBody>
          </p:sp>
          <p:sp>
            <p:nvSpPr>
              <p:cNvPr id="5" name="Text Placeholder 4">
                <a:extLst>
                  <a:ext uri="{FF2B5EF4-FFF2-40B4-BE49-F238E27FC236}">
                    <a16:creationId xmlns:a16="http://schemas.microsoft.com/office/drawing/2014/main" id="{E2992566-11BD-4CF3-B8FE-2047EF71428C}"/>
                  </a:ext>
                </a:extLst>
              </p:cNvPr>
              <p:cNvSpPr>
                <a:spLocks noGrp="1"/>
              </p:cNvSpPr>
              <p:nvPr>
                <p:ph type="body" sz="quarter" idx="14"/>
              </p:nvPr>
            </p:nvSpPr>
            <p:spPr/>
            <p:txBody>
              <a:bodyPr/>
              <a:lstStyle/>
              <a:p>
                <a:r>
                  <a:rPr lang="en-US" b="0">
                    <a:solidFill>
                      <a:schemeClr val="accent3"/>
                    </a:solidFill>
                    <a:latin typeface="GT Sectra Fine Rg" panose="00000500000000000000" pitchFamily="50" charset="0"/>
                    <a:ea typeface="+mn-ea"/>
                  </a:rPr>
                  <a:t>Senior Manager, Data Science</a:t>
                </a:r>
                <a:endParaRPr lang="en-US"/>
              </a:p>
            </p:txBody>
          </p:sp>
          <p:sp>
            <p:nvSpPr>
              <p:cNvPr id="7" name="Text Placeholder 6">
                <a:extLst>
                  <a:ext uri="{FF2B5EF4-FFF2-40B4-BE49-F238E27FC236}">
                    <a16:creationId xmlns:a16="http://schemas.microsoft.com/office/drawing/2014/main" id="{0A9CE026-0B77-4ECA-81DB-38F50F6F3B0B}"/>
                  </a:ext>
                </a:extLst>
              </p:cNvPr>
              <p:cNvSpPr>
                <a:spLocks noGrp="1"/>
              </p:cNvSpPr>
              <p:nvPr>
                <p:ph type="body" sz="quarter" idx="19"/>
              </p:nvPr>
            </p:nvSpPr>
            <p:spPr/>
            <p:txBody>
              <a:bodyPr/>
              <a:lstStyle/>
              <a:p>
                <a:pPr algn="just"/>
                <a:r>
                  <a:rPr lang="en-US" kern="0">
                    <a:solidFill>
                      <a:srgbClr val="000000"/>
                    </a:solidFill>
                    <a:latin typeface="+mn-lt"/>
                    <a:cs typeface="Arial"/>
                  </a:rPr>
                  <a:t>Warsaw School of Economics, MA in Quantitative Methods in Economics and Information Systems</a:t>
                </a:r>
                <a:endParaRPr lang="en-US" kern="0">
                  <a:solidFill>
                    <a:srgbClr val="000000"/>
                  </a:solidFill>
                  <a:latin typeface="+mn-lt"/>
                </a:endParaRPr>
              </a:p>
              <a:p>
                <a:pPr algn="just"/>
                <a:endParaRPr lang="en-US"/>
              </a:p>
            </p:txBody>
          </p:sp>
          <p:sp>
            <p:nvSpPr>
              <p:cNvPr id="8" name="Text Placeholder 7">
                <a:extLst>
                  <a:ext uri="{FF2B5EF4-FFF2-40B4-BE49-F238E27FC236}">
                    <a16:creationId xmlns:a16="http://schemas.microsoft.com/office/drawing/2014/main" id="{948F5F9F-A948-4A36-8EEB-A973FAA7FE83}"/>
                  </a:ext>
                </a:extLst>
              </p:cNvPr>
              <p:cNvSpPr>
                <a:spLocks noGrp="1"/>
              </p:cNvSpPr>
              <p:nvPr>
                <p:ph type="body" sz="quarter" idx="20"/>
              </p:nvPr>
            </p:nvSpPr>
            <p:spPr/>
            <p:txBody>
              <a:bodyPr/>
              <a:lstStyle/>
              <a:p>
                <a:pPr marL="0" indent="0" algn="just">
                  <a:spcBef>
                    <a:spcPts val="400"/>
                  </a:spcBef>
                  <a:buNone/>
                </a:pPr>
                <a:r>
                  <a:rPr lang="en-US">
                    <a:solidFill>
                      <a:schemeClr val="tx1"/>
                    </a:solidFill>
                    <a:latin typeface="+mn-lt"/>
                    <a:cs typeface="Arial"/>
                  </a:rPr>
                  <a:t>Retail Analytics</a:t>
                </a:r>
              </a:p>
              <a:p>
                <a:pPr marL="0" indent="0" algn="just">
                  <a:spcBef>
                    <a:spcPts val="400"/>
                  </a:spcBef>
                  <a:buNone/>
                </a:pPr>
                <a:r>
                  <a:rPr lang="en-US">
                    <a:solidFill>
                      <a:schemeClr val="tx1"/>
                    </a:solidFill>
                    <a:latin typeface="+mn-lt"/>
                    <a:cs typeface="Arial"/>
                  </a:rPr>
                  <a:t>Data Modeling, Statistical Analysis</a:t>
                </a:r>
              </a:p>
              <a:p>
                <a:pPr marL="0" indent="0" algn="just">
                  <a:spcBef>
                    <a:spcPts val="400"/>
                  </a:spcBef>
                  <a:buNone/>
                </a:pPr>
                <a:r>
                  <a:rPr lang="en-US">
                    <a:solidFill>
                      <a:schemeClr val="tx1"/>
                    </a:solidFill>
                    <a:latin typeface="+mn-lt"/>
                    <a:cs typeface="Arial"/>
                  </a:rPr>
                  <a:t>Data reporting and visualization</a:t>
                </a:r>
              </a:p>
              <a:p>
                <a:pPr marL="0" indent="0" algn="just">
                  <a:spcBef>
                    <a:spcPts val="400"/>
                  </a:spcBef>
                  <a:buNone/>
                </a:pPr>
                <a:r>
                  <a:rPr lang="en-US">
                    <a:solidFill>
                      <a:schemeClr val="tx1"/>
                    </a:solidFill>
                    <a:latin typeface="+mn-lt"/>
                    <a:cs typeface="Arial"/>
                  </a:rPr>
                  <a:t>Digital Marketing Analytics </a:t>
                </a:r>
              </a:p>
              <a:p>
                <a:pPr marL="0" indent="0" algn="just">
                  <a:spcBef>
                    <a:spcPts val="400"/>
                  </a:spcBef>
                  <a:buNone/>
                </a:pPr>
                <a:r>
                  <a:rPr lang="en-US">
                    <a:solidFill>
                      <a:schemeClr val="tx1"/>
                    </a:solidFill>
                    <a:latin typeface="+mn-lt"/>
                    <a:cs typeface="Arial"/>
                  </a:rPr>
                  <a:t>Azure (AZ-900 Certification), Databricks, Python, </a:t>
                </a:r>
                <a:r>
                  <a:rPr lang="en-US" err="1">
                    <a:solidFill>
                      <a:schemeClr val="tx1"/>
                    </a:solidFill>
                    <a:latin typeface="+mn-lt"/>
                    <a:cs typeface="Arial"/>
                  </a:rPr>
                  <a:t>PySpark</a:t>
                </a:r>
                <a:r>
                  <a:rPr lang="en-US">
                    <a:solidFill>
                      <a:schemeClr val="tx1"/>
                    </a:solidFill>
                    <a:latin typeface="+mn-lt"/>
                    <a:cs typeface="Arial"/>
                  </a:rPr>
                  <a:t>,</a:t>
                </a:r>
                <a:br>
                  <a:rPr lang="en-US">
                    <a:solidFill>
                      <a:schemeClr val="tx1"/>
                    </a:solidFill>
                    <a:latin typeface="+mn-lt"/>
                    <a:cs typeface="Arial"/>
                  </a:rPr>
                </a:br>
                <a:r>
                  <a:rPr lang="en-US">
                    <a:solidFill>
                      <a:schemeClr val="tx1"/>
                    </a:solidFill>
                    <a:latin typeface="+mn-lt"/>
                    <a:cs typeface="Arial"/>
                  </a:rPr>
                  <a:t>SAS, SQL</a:t>
                </a:r>
              </a:p>
              <a:p>
                <a:pPr marL="0" indent="0" algn="just">
                  <a:spcBef>
                    <a:spcPts val="400"/>
                  </a:spcBef>
                  <a:buNone/>
                </a:pPr>
                <a:r>
                  <a:rPr lang="en-US">
                    <a:solidFill>
                      <a:schemeClr val="tx1"/>
                    </a:solidFill>
                    <a:latin typeface="+mn-lt"/>
                    <a:cs typeface="Arial"/>
                  </a:rPr>
                  <a:t>Teams, projects and stakeholders’ management </a:t>
                </a:r>
              </a:p>
              <a:p>
                <a:endParaRPr lang="en-US"/>
              </a:p>
            </p:txBody>
          </p:sp>
          <p:sp>
            <p:nvSpPr>
              <p:cNvPr id="9" name="Text Placeholder 8">
                <a:extLst>
                  <a:ext uri="{FF2B5EF4-FFF2-40B4-BE49-F238E27FC236}">
                    <a16:creationId xmlns:a16="http://schemas.microsoft.com/office/drawing/2014/main" id="{DB2676DE-74D3-4D84-9801-A0A9FF634489}"/>
                  </a:ext>
                </a:extLst>
              </p:cNvPr>
              <p:cNvSpPr>
                <a:spLocks noGrp="1"/>
              </p:cNvSpPr>
              <p:nvPr>
                <p:ph type="body" sz="quarter" idx="21"/>
              </p:nvPr>
            </p:nvSpPr>
            <p:spPr/>
            <p:txBody>
              <a:bodyPr/>
              <a:lstStyle/>
              <a:p>
                <a:pPr algn="just"/>
                <a:r>
                  <a:rPr lang="en-US" sz="1100"/>
                  <a:t>Polish English Spanish German</a:t>
                </a:r>
                <a:br>
                  <a:rPr lang="en-US" sz="1100"/>
                </a:br>
                <a:endParaRPr lang="en-US" sz="1100"/>
              </a:p>
              <a:p>
                <a:pPr algn="just"/>
                <a:endParaRPr lang="en-US"/>
              </a:p>
            </p:txBody>
          </p:sp>
          <p:sp>
            <p:nvSpPr>
              <p:cNvPr id="10" name="Text Placeholder 9">
                <a:extLst>
                  <a:ext uri="{FF2B5EF4-FFF2-40B4-BE49-F238E27FC236}">
                    <a16:creationId xmlns:a16="http://schemas.microsoft.com/office/drawing/2014/main" id="{5D5A9FED-2985-405F-BD0D-DEF755999805}"/>
                  </a:ext>
                </a:extLst>
              </p:cNvPr>
              <p:cNvSpPr>
                <a:spLocks noGrp="1"/>
              </p:cNvSpPr>
              <p:nvPr>
                <p:ph type="body" sz="quarter" idx="22"/>
              </p:nvPr>
            </p:nvSpPr>
            <p:spPr/>
            <p:txBody>
              <a:bodyPr/>
              <a:lstStyle/>
              <a:p>
                <a:pPr marL="0" marR="0" lvl="0" indent="0" algn="just" defTabSz="913851" rtl="0" eaLnBrk="0" fontAlgn="base" latinLnBrk="0" hangingPunct="0">
                  <a:lnSpc>
                    <a:spcPct val="100000"/>
                  </a:lnSpc>
                  <a:spcBef>
                    <a:spcPts val="600"/>
                  </a:spcBef>
                  <a:spcAft>
                    <a:spcPts val="0"/>
                  </a:spcAft>
                  <a:buClr>
                    <a:srgbClr val="96968C"/>
                  </a:buClr>
                  <a:buSzPct val="100000"/>
                  <a:buFontTx/>
                  <a:buNone/>
                  <a:tabLst>
                    <a:tab pos="182454" algn="l"/>
                  </a:tabLst>
                  <a:defRPr/>
                </a:pPr>
                <a:r>
                  <a:rPr kumimoji="0" lang="en-US" sz="1000" b="1" i="0" u="none" strike="noStrike" kern="0" cap="none" spc="0" normalizeH="0" baseline="0" noProof="0">
                    <a:ln>
                      <a:noFill/>
                    </a:ln>
                    <a:solidFill>
                      <a:srgbClr val="000000">
                        <a:lumMod val="85000"/>
                        <a:lumOff val="15000"/>
                      </a:srgbClr>
                    </a:solidFill>
                    <a:effectLst/>
                    <a:uLnTx/>
                    <a:uFillTx/>
                    <a:latin typeface="Graphik"/>
                    <a:ea typeface="+mn-ea"/>
                    <a:cs typeface="Arial"/>
                  </a:rPr>
                  <a:t>International Retailer – Senior Data Scientist &amp; Team Lead</a:t>
                </a:r>
              </a:p>
              <a:p>
                <a:pPr marL="0" marR="0" lvl="0" indent="0" algn="just" defTabSz="913851" rtl="0" eaLnBrk="0" fontAlgn="base" latinLnBrk="0" hangingPunct="0">
                  <a:lnSpc>
                    <a:spcPct val="100000"/>
                  </a:lnSpc>
                  <a:spcBef>
                    <a:spcPts val="300"/>
                  </a:spcBef>
                  <a:spcAft>
                    <a:spcPts val="0"/>
                  </a:spcAft>
                  <a:buClr>
                    <a:srgbClr val="96968C"/>
                  </a:buClr>
                  <a:buSzPct val="100000"/>
                  <a:buFontTx/>
                  <a:buNone/>
                  <a:tabLst>
                    <a:tab pos="182454" algn="l"/>
                  </a:tabLst>
                  <a:defRPr/>
                </a:pPr>
                <a:r>
                  <a:rPr kumimoji="0" lang="en-US" sz="1000" b="0" i="0" u="none" strike="noStrike" kern="0" cap="none" spc="0" normalizeH="0" baseline="0" noProof="0">
                    <a:ln>
                      <a:noFill/>
                    </a:ln>
                    <a:solidFill>
                      <a:srgbClr val="000000">
                        <a:lumMod val="85000"/>
                        <a:lumOff val="15000"/>
                      </a:srgbClr>
                    </a:solidFill>
                    <a:effectLst/>
                    <a:uLnTx/>
                    <a:uFillTx/>
                    <a:latin typeface="Graphik"/>
                    <a:ea typeface="+mn-ea"/>
                    <a:cs typeface="Arial"/>
                  </a:rPr>
                  <a:t>Leading data science Accenture team cooperating closely with the Client on various analytical and modelling topics, among others: pricing optimization, supply chain analytics, international testing guidelines, fraud detection, market basket analysis, assortment optimization. Driving an initiative of implementing a data science architecture allowing for machine learning solutions industrialization. Technologies: Azure, Databricks, Python, </a:t>
                </a:r>
                <a:r>
                  <a:rPr kumimoji="0" lang="en-US" sz="1000" b="0" i="0" u="none" strike="noStrike" kern="0" cap="none" spc="0" normalizeH="0" baseline="0" noProof="0" err="1">
                    <a:ln>
                      <a:noFill/>
                    </a:ln>
                    <a:solidFill>
                      <a:srgbClr val="000000">
                        <a:lumMod val="85000"/>
                        <a:lumOff val="15000"/>
                      </a:srgbClr>
                    </a:solidFill>
                    <a:effectLst/>
                    <a:uLnTx/>
                    <a:uFillTx/>
                    <a:latin typeface="Graphik"/>
                    <a:ea typeface="+mn-ea"/>
                    <a:cs typeface="Arial"/>
                  </a:rPr>
                  <a:t>PySpark</a:t>
                </a:r>
                <a:r>
                  <a:rPr kumimoji="0" lang="en-US" sz="1000" b="0" i="0" u="none" strike="noStrike" kern="0" cap="none" spc="0" normalizeH="0" baseline="0" noProof="0">
                    <a:ln>
                      <a:noFill/>
                    </a:ln>
                    <a:solidFill>
                      <a:srgbClr val="000000">
                        <a:lumMod val="85000"/>
                        <a:lumOff val="15000"/>
                      </a:srgbClr>
                    </a:solidFill>
                    <a:effectLst/>
                    <a:uLnTx/>
                    <a:uFillTx/>
                    <a:latin typeface="Graphik"/>
                    <a:ea typeface="+mn-ea"/>
                    <a:cs typeface="Arial"/>
                  </a:rPr>
                  <a:t>, R, SQL.</a:t>
                </a:r>
              </a:p>
              <a:p>
                <a:pPr marL="0" marR="0" lvl="0" indent="0" algn="just" defTabSz="913851" rtl="0" eaLnBrk="0" fontAlgn="base" latinLnBrk="0" hangingPunct="0">
                  <a:lnSpc>
                    <a:spcPct val="100000"/>
                  </a:lnSpc>
                  <a:spcBef>
                    <a:spcPts val="600"/>
                  </a:spcBef>
                  <a:spcAft>
                    <a:spcPts val="0"/>
                  </a:spcAft>
                  <a:buClr>
                    <a:srgbClr val="96968C"/>
                  </a:buClr>
                  <a:buSzPct val="100000"/>
                  <a:buFontTx/>
                  <a:buNone/>
                  <a:tabLst>
                    <a:tab pos="182454" algn="l"/>
                  </a:tabLst>
                  <a:defRPr/>
                </a:pPr>
                <a:r>
                  <a:rPr kumimoji="0" lang="en-US" sz="1000" b="1" i="0" u="none" strike="noStrike" kern="0" cap="none" spc="0" normalizeH="0" baseline="0" noProof="0">
                    <a:ln>
                      <a:noFill/>
                    </a:ln>
                    <a:solidFill>
                      <a:srgbClr val="000000">
                        <a:lumMod val="85000"/>
                        <a:lumOff val="15000"/>
                      </a:srgbClr>
                    </a:solidFill>
                    <a:effectLst/>
                    <a:uLnTx/>
                    <a:uFillTx/>
                    <a:latin typeface="Graphik"/>
                    <a:ea typeface="+mn-ea"/>
                    <a:cs typeface="Arial"/>
                  </a:rPr>
                  <a:t>International Cruise Line – Project Lead</a:t>
                </a:r>
              </a:p>
              <a:p>
                <a:pPr marL="0" marR="0" lvl="0" indent="0" algn="just" defTabSz="913851" rtl="0" eaLnBrk="0" fontAlgn="base" latinLnBrk="0" hangingPunct="0">
                  <a:lnSpc>
                    <a:spcPct val="100000"/>
                  </a:lnSpc>
                  <a:spcBef>
                    <a:spcPts val="300"/>
                  </a:spcBef>
                  <a:spcAft>
                    <a:spcPts val="0"/>
                  </a:spcAft>
                  <a:buClr>
                    <a:srgbClr val="96968C"/>
                  </a:buClr>
                  <a:buSzPct val="100000"/>
                  <a:buFontTx/>
                  <a:buNone/>
                  <a:tabLst>
                    <a:tab pos="182454" algn="l"/>
                  </a:tabLst>
                  <a:defRPr/>
                </a:pPr>
                <a:r>
                  <a:rPr kumimoji="0" lang="en-US" sz="1000" b="0" i="0" u="none" strike="noStrike" kern="0" cap="none" spc="0" normalizeH="0" baseline="0" noProof="0">
                    <a:ln>
                      <a:noFill/>
                    </a:ln>
                    <a:solidFill>
                      <a:srgbClr val="000000">
                        <a:lumMod val="85000"/>
                        <a:lumOff val="15000"/>
                      </a:srgbClr>
                    </a:solidFill>
                    <a:effectLst/>
                    <a:uLnTx/>
                    <a:uFillTx/>
                    <a:latin typeface="Graphik"/>
                    <a:ea typeface="+mn-ea"/>
                    <a:cs typeface="Arial"/>
                  </a:rPr>
                  <a:t>Leading analytical team designing solution for casino offers assignments using SAS Viya and SAS Intelligent Decisioning. The solution involved casino and brand reservation data analytics in order to apply optimal decisioning. </a:t>
                </a:r>
              </a:p>
              <a:p>
                <a:pPr marL="0" marR="0" lvl="0" indent="0" algn="just" defTabSz="913851" rtl="0" eaLnBrk="0" fontAlgn="base" latinLnBrk="0" hangingPunct="0">
                  <a:lnSpc>
                    <a:spcPct val="100000"/>
                  </a:lnSpc>
                  <a:spcAft>
                    <a:spcPts val="0"/>
                  </a:spcAft>
                  <a:buClr>
                    <a:srgbClr val="96968C"/>
                  </a:buClr>
                  <a:buSzPct val="100000"/>
                  <a:buFontTx/>
                  <a:buNone/>
                  <a:tabLst>
                    <a:tab pos="182454" algn="l"/>
                  </a:tabLst>
                  <a:defRPr/>
                </a:pPr>
                <a:r>
                  <a:rPr kumimoji="0" lang="en-US" sz="1000" b="1" i="0" u="none" strike="noStrike" kern="0" cap="none" spc="0" normalizeH="0" baseline="0" noProof="0">
                    <a:ln>
                      <a:noFill/>
                    </a:ln>
                    <a:solidFill>
                      <a:srgbClr val="000000">
                        <a:lumMod val="85000"/>
                        <a:lumOff val="15000"/>
                      </a:srgbClr>
                    </a:solidFill>
                    <a:effectLst/>
                    <a:uLnTx/>
                    <a:uFillTx/>
                    <a:latin typeface="Graphik"/>
                    <a:ea typeface="+mn-ea"/>
                    <a:cs typeface="Arial"/>
                  </a:rPr>
                  <a:t>Global Digital Media Agency – Client Performance Director</a:t>
                </a:r>
              </a:p>
              <a:p>
                <a:pPr marL="0" marR="0" lvl="0" indent="0" algn="just" defTabSz="913851" rtl="0" eaLnBrk="0" fontAlgn="base" latinLnBrk="0" hangingPunct="0">
                  <a:lnSpc>
                    <a:spcPct val="100000"/>
                  </a:lnSpc>
                  <a:spcBef>
                    <a:spcPts val="300"/>
                  </a:spcBef>
                  <a:spcAft>
                    <a:spcPts val="0"/>
                  </a:spcAft>
                  <a:buClr>
                    <a:srgbClr val="96968C"/>
                  </a:buClr>
                  <a:buSzPct val="100000"/>
                  <a:buFontTx/>
                  <a:buNone/>
                  <a:tabLst>
                    <a:tab pos="182454" algn="l"/>
                  </a:tabLst>
                  <a:defRPr/>
                </a:pPr>
                <a:r>
                  <a:rPr kumimoji="0" lang="en-US" sz="1000" b="0" i="0" u="none" strike="noStrike" kern="0" cap="none" spc="0" normalizeH="0" baseline="0" noProof="0">
                    <a:ln>
                      <a:noFill/>
                    </a:ln>
                    <a:solidFill>
                      <a:srgbClr val="000000">
                        <a:lumMod val="85000"/>
                        <a:lumOff val="15000"/>
                      </a:srgbClr>
                    </a:solidFill>
                    <a:effectLst/>
                    <a:uLnTx/>
                    <a:uFillTx/>
                    <a:latin typeface="Graphik"/>
                    <a:ea typeface="+mn-ea"/>
                    <a:cs typeface="Arial"/>
                  </a:rPr>
                  <a:t>Managing team of around 20 consultants and project managers servicing the company's biggest clients in digital advertising area (mainly performance marketing) Building relationship with key clients and supporting the team in formulating and solving clients' business problems.</a:t>
                </a:r>
              </a:p>
              <a:p>
                <a:pPr marL="0" marR="0" lvl="0" indent="0" algn="just" defTabSz="913851" rtl="0" eaLnBrk="0" fontAlgn="base" latinLnBrk="0" hangingPunct="0">
                  <a:lnSpc>
                    <a:spcPct val="100000"/>
                  </a:lnSpc>
                  <a:spcBef>
                    <a:spcPts val="300"/>
                  </a:spcBef>
                  <a:spcAft>
                    <a:spcPts val="0"/>
                  </a:spcAft>
                  <a:buClr>
                    <a:srgbClr val="96968C"/>
                  </a:buClr>
                  <a:buSzPct val="100000"/>
                  <a:buFontTx/>
                  <a:buNone/>
                  <a:tabLst>
                    <a:tab pos="182454" algn="l"/>
                  </a:tabLst>
                  <a:defRPr/>
                </a:pPr>
                <a:endParaRPr lang="en-US" sz="1000" b="1" kern="0" noProof="0">
                  <a:solidFill>
                    <a:srgbClr val="000000">
                      <a:lumMod val="85000"/>
                      <a:lumOff val="15000"/>
                    </a:srgbClr>
                  </a:solidFill>
                  <a:latin typeface="Graphik"/>
                  <a:cs typeface="Arial"/>
                </a:endParaRPr>
              </a:p>
              <a:p>
                <a:pPr marL="0" marR="0" lvl="0" indent="0" algn="just" defTabSz="913851" rtl="0" eaLnBrk="0" fontAlgn="base" latinLnBrk="0" hangingPunct="0">
                  <a:lnSpc>
                    <a:spcPct val="100000"/>
                  </a:lnSpc>
                  <a:spcBef>
                    <a:spcPts val="300"/>
                  </a:spcBef>
                  <a:spcAft>
                    <a:spcPts val="0"/>
                  </a:spcAft>
                  <a:buClr>
                    <a:srgbClr val="96968C"/>
                  </a:buClr>
                  <a:buSzPct val="100000"/>
                  <a:buFontTx/>
                  <a:buNone/>
                  <a:tabLst>
                    <a:tab pos="182454" algn="l"/>
                  </a:tabLst>
                  <a:defRPr/>
                </a:pPr>
                <a:endParaRPr lang="en-US" sz="1000" b="1" kern="0">
                  <a:solidFill>
                    <a:srgbClr val="000000">
                      <a:lumMod val="85000"/>
                      <a:lumOff val="15000"/>
                    </a:srgbClr>
                  </a:solidFill>
                  <a:latin typeface="Graphik"/>
                  <a:cs typeface="Arial"/>
                </a:endParaRPr>
              </a:p>
              <a:p>
                <a:pPr marL="0" marR="0" lvl="0" indent="0" algn="just" defTabSz="913851" rtl="0" eaLnBrk="0" fontAlgn="base" latinLnBrk="0" hangingPunct="0">
                  <a:lnSpc>
                    <a:spcPct val="100000"/>
                  </a:lnSpc>
                  <a:spcBef>
                    <a:spcPts val="300"/>
                  </a:spcBef>
                  <a:spcAft>
                    <a:spcPts val="0"/>
                  </a:spcAft>
                  <a:buClr>
                    <a:srgbClr val="96968C"/>
                  </a:buClr>
                  <a:buSzPct val="100000"/>
                  <a:buFontTx/>
                  <a:buNone/>
                  <a:tabLst>
                    <a:tab pos="182454" algn="l"/>
                  </a:tabLst>
                  <a:defRPr/>
                </a:pPr>
                <a:endParaRPr lang="en-US" sz="1000" b="1" kern="0" noProof="0">
                  <a:solidFill>
                    <a:srgbClr val="000000">
                      <a:lumMod val="85000"/>
                      <a:lumOff val="15000"/>
                    </a:srgbClr>
                  </a:solidFill>
                  <a:latin typeface="Graphik"/>
                  <a:cs typeface="Arial"/>
                </a:endParaRPr>
              </a:p>
              <a:p>
                <a:pPr marL="0" marR="0" lvl="0" indent="0" algn="just" defTabSz="913851" rtl="0" eaLnBrk="0" fontAlgn="base" latinLnBrk="0" hangingPunct="0">
                  <a:lnSpc>
                    <a:spcPct val="100000"/>
                  </a:lnSpc>
                  <a:spcBef>
                    <a:spcPts val="300"/>
                  </a:spcBef>
                  <a:spcAft>
                    <a:spcPts val="0"/>
                  </a:spcAft>
                  <a:buClr>
                    <a:srgbClr val="96968C"/>
                  </a:buClr>
                  <a:buSzPct val="100000"/>
                  <a:buFontTx/>
                  <a:buNone/>
                  <a:tabLst>
                    <a:tab pos="182454" algn="l"/>
                  </a:tabLst>
                  <a:defRPr/>
                </a:pPr>
                <a:endParaRPr lang="en-US" sz="1000" b="1" kern="0">
                  <a:solidFill>
                    <a:srgbClr val="000000">
                      <a:lumMod val="85000"/>
                      <a:lumOff val="15000"/>
                    </a:srgbClr>
                  </a:solidFill>
                  <a:latin typeface="Graphik"/>
                  <a:cs typeface="Arial"/>
                </a:endParaRPr>
              </a:p>
              <a:p>
                <a:pPr marL="0" marR="0" lvl="0" indent="0" algn="just" defTabSz="913851" rtl="0" eaLnBrk="0" fontAlgn="base" latinLnBrk="0" hangingPunct="0">
                  <a:lnSpc>
                    <a:spcPct val="100000"/>
                  </a:lnSpc>
                  <a:spcBef>
                    <a:spcPts val="300"/>
                  </a:spcBef>
                  <a:spcAft>
                    <a:spcPts val="0"/>
                  </a:spcAft>
                  <a:buClr>
                    <a:srgbClr val="96968C"/>
                  </a:buClr>
                  <a:buSzPct val="100000"/>
                  <a:buFontTx/>
                  <a:buNone/>
                  <a:tabLst>
                    <a:tab pos="182454" algn="l"/>
                  </a:tabLst>
                  <a:defRPr/>
                </a:pPr>
                <a:endParaRPr lang="en-US" sz="1000" b="1" kern="0" noProof="0">
                  <a:solidFill>
                    <a:srgbClr val="000000">
                      <a:lumMod val="85000"/>
                      <a:lumOff val="15000"/>
                    </a:srgbClr>
                  </a:solidFill>
                  <a:latin typeface="Graphik"/>
                  <a:cs typeface="Arial"/>
                </a:endParaRPr>
              </a:p>
              <a:p>
                <a:pPr marL="0" marR="0" lvl="0" indent="0" algn="just" defTabSz="913851" rtl="0" eaLnBrk="0" fontAlgn="base" latinLnBrk="0" hangingPunct="0">
                  <a:lnSpc>
                    <a:spcPct val="100000"/>
                  </a:lnSpc>
                  <a:spcBef>
                    <a:spcPts val="0"/>
                  </a:spcBef>
                  <a:spcAft>
                    <a:spcPts val="0"/>
                  </a:spcAft>
                  <a:buClr>
                    <a:srgbClr val="96968C"/>
                  </a:buClr>
                  <a:buSzPct val="100000"/>
                  <a:buFontTx/>
                  <a:buNone/>
                  <a:tabLst>
                    <a:tab pos="182454" algn="l"/>
                  </a:tabLst>
                  <a:defRPr/>
                </a:pPr>
                <a:r>
                  <a:rPr kumimoji="0" lang="en-US" sz="1000" b="1" i="0" u="none" strike="noStrike" kern="0" cap="none" spc="0" normalizeH="0" baseline="0" noProof="0">
                    <a:ln>
                      <a:noFill/>
                    </a:ln>
                    <a:solidFill>
                      <a:srgbClr val="000000">
                        <a:lumMod val="85000"/>
                        <a:lumOff val="15000"/>
                      </a:srgbClr>
                    </a:solidFill>
                    <a:effectLst/>
                    <a:uLnTx/>
                    <a:uFillTx/>
                    <a:latin typeface="Graphik"/>
                    <a:ea typeface="+mn-ea"/>
                    <a:cs typeface="Arial"/>
                  </a:rPr>
                  <a:t>Top Tier UK Bank – Lead Data Analyst</a:t>
                </a:r>
              </a:p>
              <a:p>
                <a:pPr marL="0" marR="0" lvl="0" indent="0" algn="just" defTabSz="913851" rtl="0" eaLnBrk="0" fontAlgn="base" latinLnBrk="0" hangingPunct="0">
                  <a:lnSpc>
                    <a:spcPct val="100000"/>
                  </a:lnSpc>
                  <a:spcBef>
                    <a:spcPts val="300"/>
                  </a:spcBef>
                  <a:buClr>
                    <a:srgbClr val="96968C"/>
                  </a:buClr>
                  <a:buSzPct val="100000"/>
                  <a:buFontTx/>
                  <a:buNone/>
                  <a:tabLst>
                    <a:tab pos="182454" algn="l"/>
                  </a:tabLst>
                  <a:defRPr/>
                </a:pPr>
                <a:r>
                  <a:rPr kumimoji="0" lang="en-US" sz="1000" b="0" i="0" u="none" strike="noStrike" kern="0" cap="none" spc="0" normalizeH="0" baseline="0" noProof="0">
                    <a:ln>
                      <a:noFill/>
                    </a:ln>
                    <a:solidFill>
                      <a:srgbClr val="000000">
                        <a:lumMod val="85000"/>
                        <a:lumOff val="15000"/>
                      </a:srgbClr>
                    </a:solidFill>
                    <a:effectLst/>
                    <a:uLnTx/>
                    <a:uFillTx/>
                    <a:latin typeface="Graphik"/>
                    <a:ea typeface="+mn-ea"/>
                    <a:cs typeface="Arial"/>
                  </a:rPr>
                  <a:t>Leading team of analysts implementing a new Anti-Money Laundering strategic solution. Customer and transaction data analytics. </a:t>
                </a:r>
              </a:p>
              <a:p>
                <a:pPr marL="0" marR="0" lvl="0" indent="0" algn="just" defTabSz="913851" rtl="0" eaLnBrk="0" fontAlgn="base" latinLnBrk="0" hangingPunct="0">
                  <a:lnSpc>
                    <a:spcPct val="100000"/>
                  </a:lnSpc>
                  <a:spcBef>
                    <a:spcPts val="600"/>
                  </a:spcBef>
                  <a:spcAft>
                    <a:spcPts val="0"/>
                  </a:spcAft>
                  <a:buClr>
                    <a:srgbClr val="96968C"/>
                  </a:buClr>
                  <a:buSzPct val="100000"/>
                  <a:buFontTx/>
                  <a:buNone/>
                  <a:tabLst>
                    <a:tab pos="182454" algn="l"/>
                  </a:tabLst>
                  <a:defRPr/>
                </a:pPr>
                <a:r>
                  <a:rPr kumimoji="0" lang="en-US" sz="1000" b="1" i="0" u="none" strike="noStrike" kern="0" cap="none" spc="0" normalizeH="0" baseline="0" noProof="0">
                    <a:ln>
                      <a:noFill/>
                    </a:ln>
                    <a:solidFill>
                      <a:srgbClr val="000000">
                        <a:lumMod val="85000"/>
                        <a:lumOff val="15000"/>
                      </a:srgbClr>
                    </a:solidFill>
                    <a:effectLst/>
                    <a:uLnTx/>
                    <a:uFillTx/>
                    <a:latin typeface="Graphik"/>
                    <a:ea typeface="+mn-ea"/>
                    <a:cs typeface="Arial"/>
                  </a:rPr>
                  <a:t>Leading European Bank – Lead Business Analyst</a:t>
                </a:r>
              </a:p>
              <a:p>
                <a:pPr marL="0" marR="0" lvl="0" indent="0" algn="just" defTabSz="913851" rtl="0" eaLnBrk="0" fontAlgn="base" latinLnBrk="0" hangingPunct="0">
                  <a:lnSpc>
                    <a:spcPct val="100000"/>
                  </a:lnSpc>
                  <a:spcBef>
                    <a:spcPts val="300"/>
                  </a:spcBef>
                  <a:spcAft>
                    <a:spcPts val="0"/>
                  </a:spcAft>
                  <a:buClr>
                    <a:srgbClr val="96968C"/>
                  </a:buClr>
                  <a:buSzPct val="100000"/>
                  <a:buFontTx/>
                  <a:buNone/>
                  <a:tabLst>
                    <a:tab pos="182454" algn="l"/>
                  </a:tabLst>
                  <a:defRPr/>
                </a:pPr>
                <a:r>
                  <a:rPr kumimoji="0" lang="en-US" sz="1000" b="0" i="0" u="none" strike="noStrike" kern="0" cap="none" spc="0" normalizeH="0" baseline="0" noProof="0">
                    <a:ln>
                      <a:noFill/>
                    </a:ln>
                    <a:solidFill>
                      <a:srgbClr val="000000">
                        <a:lumMod val="85000"/>
                        <a:lumOff val="15000"/>
                      </a:srgbClr>
                    </a:solidFill>
                    <a:effectLst/>
                    <a:uLnTx/>
                    <a:uFillTx/>
                    <a:latin typeface="Graphik"/>
                    <a:ea typeface="+mn-ea"/>
                    <a:cs typeface="Arial"/>
                  </a:rPr>
                  <a:t>Leading team of business analysts delivering a regulatory reporting program. Development of big data analytics and reporting approach towards unique undertaking in the investment banking industry – a central trades repository. Trade data analytics, business reporting and visualization.</a:t>
                </a:r>
              </a:p>
              <a:p>
                <a:pPr marL="0" marR="0" lvl="0" indent="0" algn="just" defTabSz="913851" rtl="0" eaLnBrk="0" fontAlgn="base" latinLnBrk="0" hangingPunct="0">
                  <a:lnSpc>
                    <a:spcPct val="100000"/>
                  </a:lnSpc>
                  <a:spcBef>
                    <a:spcPts val="600"/>
                  </a:spcBef>
                  <a:spcAft>
                    <a:spcPts val="0"/>
                  </a:spcAft>
                  <a:buClr>
                    <a:srgbClr val="96968C"/>
                  </a:buClr>
                  <a:buSzPct val="100000"/>
                  <a:buFontTx/>
                  <a:buNone/>
                  <a:tabLst>
                    <a:tab pos="182454" algn="l"/>
                  </a:tabLst>
                  <a:defRPr/>
                </a:pPr>
                <a:r>
                  <a:rPr kumimoji="0" lang="en-US" sz="1000" b="1" i="0" u="none" strike="noStrike" kern="0" cap="none" spc="0" normalizeH="0" baseline="0" noProof="0">
                    <a:ln>
                      <a:noFill/>
                    </a:ln>
                    <a:solidFill>
                      <a:srgbClr val="000000">
                        <a:lumMod val="85000"/>
                        <a:lumOff val="15000"/>
                      </a:srgbClr>
                    </a:solidFill>
                    <a:effectLst/>
                    <a:uLnTx/>
                    <a:uFillTx/>
                    <a:latin typeface="Graphik"/>
                    <a:ea typeface="+mn-ea"/>
                    <a:cs typeface="Arial"/>
                  </a:rPr>
                  <a:t>Major Polish Bank – Customer Analyst</a:t>
                </a:r>
              </a:p>
              <a:p>
                <a:pPr marL="0" marR="0" lvl="0" indent="0" algn="just" defTabSz="913851" rtl="0" eaLnBrk="0" fontAlgn="base" latinLnBrk="0" hangingPunct="0">
                  <a:lnSpc>
                    <a:spcPct val="100000"/>
                  </a:lnSpc>
                  <a:spcBef>
                    <a:spcPts val="300"/>
                  </a:spcBef>
                  <a:spcAft>
                    <a:spcPts val="0"/>
                  </a:spcAft>
                  <a:buClr>
                    <a:srgbClr val="96968C"/>
                  </a:buClr>
                  <a:buSzPct val="100000"/>
                  <a:buFontTx/>
                  <a:buNone/>
                  <a:tabLst>
                    <a:tab pos="182454" algn="l"/>
                  </a:tabLst>
                  <a:defRPr/>
                </a:pPr>
                <a:r>
                  <a:rPr kumimoji="0" lang="en-US" sz="1000" b="0" i="0" u="none" strike="noStrike" kern="0" cap="none" spc="0" normalizeH="0" baseline="0" noProof="0">
                    <a:ln>
                      <a:noFill/>
                    </a:ln>
                    <a:solidFill>
                      <a:srgbClr val="000000">
                        <a:lumMod val="85000"/>
                        <a:lumOff val="15000"/>
                      </a:srgbClr>
                    </a:solidFill>
                    <a:effectLst/>
                    <a:uLnTx/>
                    <a:uFillTx/>
                    <a:latin typeface="Graphik"/>
                    <a:ea typeface="+mn-ea"/>
                    <a:cs typeface="Arial"/>
                  </a:rPr>
                  <a:t>Customer insights generation and visualization. Mass-market customer micro-segmentation and profiling. Propensity modeling - customer scoring for cash loan campaign design, monitoring and evaluation.</a:t>
                </a:r>
              </a:p>
              <a:p>
                <a:pPr marL="0" marR="0" lvl="0" indent="0" algn="just" defTabSz="913851" rtl="0" eaLnBrk="0" fontAlgn="base" latinLnBrk="0" hangingPunct="0">
                  <a:lnSpc>
                    <a:spcPct val="100000"/>
                  </a:lnSpc>
                  <a:spcBef>
                    <a:spcPts val="600"/>
                  </a:spcBef>
                  <a:spcAft>
                    <a:spcPts val="0"/>
                  </a:spcAft>
                  <a:buClr>
                    <a:srgbClr val="96968C"/>
                  </a:buClr>
                  <a:buSzPct val="100000"/>
                  <a:buFontTx/>
                  <a:buNone/>
                  <a:tabLst>
                    <a:tab pos="182454" algn="l"/>
                  </a:tabLst>
                  <a:defRPr/>
                </a:pPr>
                <a:r>
                  <a:rPr kumimoji="0" lang="en-US" sz="1000" b="1" i="0" u="none" strike="noStrike" kern="0" cap="none" spc="0" normalizeH="0" baseline="0" noProof="0">
                    <a:ln>
                      <a:noFill/>
                    </a:ln>
                    <a:solidFill>
                      <a:srgbClr val="000000">
                        <a:lumMod val="85000"/>
                        <a:lumOff val="15000"/>
                      </a:srgbClr>
                    </a:solidFill>
                    <a:effectLst/>
                    <a:uLnTx/>
                    <a:uFillTx/>
                    <a:latin typeface="Graphik"/>
                    <a:ea typeface="+mn-ea"/>
                    <a:cs typeface="Arial"/>
                  </a:rPr>
                  <a:t>Global Market Research Company – Research Manager</a:t>
                </a:r>
              </a:p>
              <a:p>
                <a:pPr marL="0" marR="0" lvl="0" indent="0" algn="just" defTabSz="913851" rtl="0" eaLnBrk="0" fontAlgn="base" latinLnBrk="0" hangingPunct="0">
                  <a:lnSpc>
                    <a:spcPct val="100000"/>
                  </a:lnSpc>
                  <a:spcBef>
                    <a:spcPts val="300"/>
                  </a:spcBef>
                  <a:spcAft>
                    <a:spcPts val="0"/>
                  </a:spcAft>
                  <a:buClr>
                    <a:srgbClr val="96968C"/>
                  </a:buClr>
                  <a:buSzPct val="100000"/>
                  <a:buFontTx/>
                  <a:buNone/>
                  <a:tabLst>
                    <a:tab pos="182454" algn="l"/>
                  </a:tabLst>
                  <a:defRPr/>
                </a:pPr>
                <a:r>
                  <a:rPr kumimoji="0" lang="en-US" sz="1000" b="0" i="0" u="none" strike="noStrike" kern="0" cap="none" spc="0" normalizeH="0" baseline="0" noProof="0">
                    <a:ln>
                      <a:noFill/>
                    </a:ln>
                    <a:solidFill>
                      <a:srgbClr val="000000">
                        <a:lumMod val="85000"/>
                        <a:lumOff val="15000"/>
                      </a:srgbClr>
                    </a:solidFill>
                    <a:effectLst/>
                    <a:uLnTx/>
                    <a:uFillTx/>
                    <a:latin typeface="Graphik"/>
                    <a:ea typeface="+mn-ea"/>
                    <a:cs typeface="Arial"/>
                  </a:rPr>
                  <a:t>Managing various research projects for the biggest brands of FMCG, Banking, Automotive, Telco and Pharmaceutical markets. Client service, building relations with clients, delivering results presentations, preparing offers and deal negotiations. Quantitative research design and analytics in usage &amp; attitude and pricing areas.</a:t>
                </a:r>
              </a:p>
              <a:p>
                <a:pPr marL="0" marR="0" lvl="0" indent="0" algn="just" defTabSz="913851" rtl="0" eaLnBrk="0" fontAlgn="base" latinLnBrk="0" hangingPunct="0">
                  <a:lnSpc>
                    <a:spcPct val="100000"/>
                  </a:lnSpc>
                  <a:spcBef>
                    <a:spcPts val="1200"/>
                  </a:spcBef>
                  <a:spcAft>
                    <a:spcPts val="0"/>
                  </a:spcAft>
                  <a:buClr>
                    <a:srgbClr val="96968C"/>
                  </a:buClr>
                  <a:buSzPct val="100000"/>
                  <a:buFontTx/>
                  <a:buNone/>
                  <a:tabLst>
                    <a:tab pos="182454" algn="l"/>
                  </a:tabLst>
                  <a:defRPr/>
                </a:pPr>
                <a:endParaRPr kumimoji="0" lang="en-US" sz="1000" b="1" i="0" u="none" strike="noStrike" kern="0" cap="none" spc="0" normalizeH="0" baseline="0" noProof="0">
                  <a:ln>
                    <a:noFill/>
                  </a:ln>
                  <a:solidFill>
                    <a:srgbClr val="000000">
                      <a:lumMod val="85000"/>
                      <a:lumOff val="15000"/>
                    </a:srgbClr>
                  </a:solidFill>
                  <a:effectLst/>
                  <a:uLnTx/>
                  <a:uFillTx/>
                  <a:latin typeface="Graphik"/>
                  <a:ea typeface="+mn-ea"/>
                  <a:cs typeface="Arial"/>
                </a:endParaRPr>
              </a:p>
              <a:p>
                <a:endParaRPr lang="en-US"/>
              </a:p>
            </p:txBody>
          </p:sp>
          <p:pic>
            <p:nvPicPr>
              <p:cNvPr id="11" name="Picture Placeholder 17">
                <a:extLst>
                  <a:ext uri="{FF2B5EF4-FFF2-40B4-BE49-F238E27FC236}">
                    <a16:creationId xmlns:a16="http://schemas.microsoft.com/office/drawing/2014/main" id="{3C93E7A7-D497-4203-B316-4357C3783B2C}"/>
                  </a:ext>
                </a:extLst>
              </p:cNvPr>
              <p:cNvPicPr>
                <a:picLocks noChangeAspect="1"/>
              </p:cNvPicPr>
              <p:nvPr/>
            </p:nvPicPr>
            <p:blipFill rotWithShape="1">
              <a:blip r:embed="rId3"/>
              <a:srcRect l="3916" r="3916"/>
              <a:stretch/>
            </p:blipFill>
            <p:spPr>
              <a:xfrm>
                <a:off x="0" y="-19666"/>
                <a:ext cx="2642616" cy="2641045"/>
              </a:xfrm>
              <a:prstGeom prst="rect">
                <a:avLst/>
              </a:prstGeom>
              <a:noFill/>
            </p:spPr>
          </p:pic>
        </p:spTree>
        <p:extLst>
          <p:ext uri="{BB962C8B-B14F-4D97-AF65-F5344CB8AC3E}">
            <p14:creationId xmlns:p14="http://schemas.microsoft.com/office/powerpoint/2010/main" val="3651327801"/>
          </p:ext>
        </p:extLst>
      </p:cSld>
      <p:clrMapOvr>
        <a:masterClrMapping/>
      </p:clrMapOvr>
    </p:sld>
    <p:sld>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692525E-A870-A45E-6DDE-5DA273AC6EED}"/>
                  </a:ext>
                </a:extLst>
              </p:cNvPr>
              <p:cNvSpPr>
                <a:spLocks noGrp="1"/>
              </p:cNvSpPr>
              <p:nvPr>
                <p:ph type="body" sz="quarter" idx="11"/>
              </p:nvPr>
            </p:nvSpPr>
            <p:spPr/>
            <p:txBody>
              <a:bodyPr vert="horz" lIns="54000" tIns="36000" rIns="36000" bIns="36000" rtlCol="0" anchor="t">
                <a:noAutofit/>
              </a:bodyPr>
              <a:lstStyle/>
              <a:p>
                <a:r>
                  <a:rPr lang="en-US"/>
                  <a:t>Tomasz is a Data Scientist with 10 years of professional experience in data preparation, analysis and team management. H</a:t>
                </a:r>
                <a:r>
                  <a:rPr lang="en-US">
                    <a:latin typeface="Graphik"/>
                  </a:rPr>
                  <a:t>e </a:t>
                </a:r>
                <a:r>
                  <a:rPr lang="en-US"/>
                  <a:t>find easily common language with both business and technical partners. He also has PhD degree in material science. </a:t>
                </a:r>
              </a:p>
            </p:txBody>
          </p:sp>
          <p:sp>
            <p:nvSpPr>
              <p:cNvPr id="3" name="Text Placeholder 2">
                <a:extLst>
                  <a:ext uri="{FF2B5EF4-FFF2-40B4-BE49-F238E27FC236}">
                    <a16:creationId xmlns:a16="http://schemas.microsoft.com/office/drawing/2014/main" id="{66CC37AE-8AAF-7900-9240-93D574D86204}"/>
                  </a:ext>
                </a:extLst>
              </p:cNvPr>
              <p:cNvSpPr>
                <a:spLocks noGrp="1"/>
              </p:cNvSpPr>
              <p:nvPr>
                <p:ph type="body" sz="quarter" idx="12"/>
              </p:nvPr>
            </p:nvSpPr>
            <p:spPr/>
            <p:txBody>
              <a:bodyPr/>
              <a:lstStyle/>
              <a:p>
                <a:r>
                  <a:rPr lang="en-US"/>
                  <a:t>Engineering</a:t>
                </a:r>
              </a:p>
              <a:p>
                <a:r>
                  <a:rPr lang="en-US"/>
                  <a:t>Marketing</a:t>
                </a:r>
              </a:p>
              <a:p>
                <a:r>
                  <a:rPr lang="en-US"/>
                  <a:t>AGD/RTV</a:t>
                </a:r>
              </a:p>
              <a:p>
                <a:r>
                  <a:rPr lang="en-US"/>
                  <a:t>Energy</a:t>
                </a:r>
              </a:p>
              <a:p>
                <a:endParaRPr lang="en-US"/>
              </a:p>
              <a:p>
                <a:endParaRPr lang="en-US"/>
              </a:p>
            </p:txBody>
          </p:sp>
          <p:sp>
            <p:nvSpPr>
              <p:cNvPr id="4" name="Text Placeholder 3">
                <a:extLst>
                  <a:ext uri="{FF2B5EF4-FFF2-40B4-BE49-F238E27FC236}">
                    <a16:creationId xmlns:a16="http://schemas.microsoft.com/office/drawing/2014/main" id="{A43141BC-27B9-3206-0BA5-5F19599F51DE}"/>
                  </a:ext>
                </a:extLst>
              </p:cNvPr>
              <p:cNvSpPr>
                <a:spLocks noGrp="1"/>
              </p:cNvSpPr>
              <p:nvPr>
                <p:ph type="body" sz="quarter" idx="18"/>
              </p:nvPr>
            </p:nvSpPr>
            <p:spPr/>
            <p:txBody>
              <a:bodyPr/>
              <a:lstStyle/>
              <a:p>
                <a:r>
                  <a:rPr lang="en-US" sz="3500">
                    <a:latin typeface="Graphik Black"/>
                  </a:rPr>
                  <a:t>Tomasz Boguszewski, Ph.D.</a:t>
                </a:r>
                <a:endParaRPr lang="en-US"/>
              </a:p>
            </p:txBody>
          </p:sp>
          <p:sp>
            <p:nvSpPr>
              <p:cNvPr id="5" name="Text Placeholder 4">
                <a:extLst>
                  <a:ext uri="{FF2B5EF4-FFF2-40B4-BE49-F238E27FC236}">
                    <a16:creationId xmlns:a16="http://schemas.microsoft.com/office/drawing/2014/main" id="{766F8E67-1E56-9DD3-15A5-5C00632E52B7}"/>
                  </a:ext>
                </a:extLst>
              </p:cNvPr>
              <p:cNvSpPr>
                <a:spLocks noGrp="1"/>
              </p:cNvSpPr>
              <p:nvPr>
                <p:ph type="body" sz="quarter" idx="14"/>
              </p:nvPr>
            </p:nvSpPr>
            <p:spPr/>
            <p:txBody>
              <a:bodyPr/>
              <a:lstStyle/>
              <a:p>
                <a:r>
                  <a:rPr lang="en-US"/>
                  <a:t>Consultant, Data Science</a:t>
                </a:r>
              </a:p>
            </p:txBody>
          </p:sp>
          <p:sp>
            <p:nvSpPr>
              <p:cNvPr id="7" name="Text Placeholder 6">
                <a:extLst>
                  <a:ext uri="{FF2B5EF4-FFF2-40B4-BE49-F238E27FC236}">
                    <a16:creationId xmlns:a16="http://schemas.microsoft.com/office/drawing/2014/main" id="{33BC7E8F-321D-D3EA-93F2-9277C71CE905}"/>
                  </a:ext>
                </a:extLst>
              </p:cNvPr>
              <p:cNvSpPr>
                <a:spLocks noGrp="1"/>
              </p:cNvSpPr>
              <p:nvPr>
                <p:ph type="body" sz="quarter" idx="19"/>
              </p:nvPr>
            </p:nvSpPr>
            <p:spPr/>
            <p:txBody>
              <a:bodyPr/>
              <a:lstStyle/>
              <a:p>
                <a:r>
                  <a:rPr lang="en-US"/>
                  <a:t>University of Warsaw, Post-grad in economic</a:t>
                </a:r>
              </a:p>
              <a:p>
                <a:r>
                  <a:rPr lang="en-US"/>
                  <a:t>Warsaw University of Technology, PhD in composite material engineering</a:t>
                </a:r>
              </a:p>
              <a:p>
                <a:r>
                  <a:rPr lang="en-US"/>
                  <a:t>Warsaw University of Technology, M.Sc. in aeronautical engineering</a:t>
                </a:r>
              </a:p>
            </p:txBody>
          </p:sp>
          <p:sp>
            <p:nvSpPr>
              <p:cNvPr id="8" name="Text Placeholder 7">
                <a:extLst>
                  <a:ext uri="{FF2B5EF4-FFF2-40B4-BE49-F238E27FC236}">
                    <a16:creationId xmlns:a16="http://schemas.microsoft.com/office/drawing/2014/main" id="{21B27FAC-F4D8-14FA-E816-E0F5A6718CC9}"/>
                  </a:ext>
                </a:extLst>
              </p:cNvPr>
              <p:cNvSpPr>
                <a:spLocks noGrp="1"/>
              </p:cNvSpPr>
              <p:nvPr>
                <p:ph type="body" sz="quarter" idx="20"/>
              </p:nvPr>
            </p:nvSpPr>
            <p:spPr/>
            <p:txBody>
              <a:bodyPr vert="horz" lIns="54000" tIns="36000" rIns="36000" bIns="36000" rtlCol="0" anchor="t">
                <a:noAutofit/>
              </a:bodyPr>
              <a:lstStyle/>
              <a:p>
                <a:pPr algn="just">
                  <a:spcBef>
                    <a:spcPts val="400"/>
                  </a:spcBef>
                </a:pPr>
                <a:r>
                  <a:rPr lang="en-US">
                    <a:ea typeface="+mn-lt"/>
                    <a:cs typeface="+mn-lt"/>
                  </a:rPr>
                  <a:t>Data analysis: visualization, supervised / unsupervised learning, anomaly detection, predictive analysis, survival analysis, text mining, attribution, churn, DOE</a:t>
                </a:r>
              </a:p>
              <a:p>
                <a:pPr algn="just">
                  <a:spcBef>
                    <a:spcPts val="400"/>
                  </a:spcBef>
                </a:pPr>
                <a:r>
                  <a:rPr lang="en-US">
                    <a:ea typeface="+mn-lt"/>
                    <a:cs typeface="+mn-lt"/>
                  </a:rPr>
                  <a:t>Technical: Jira, Confluence, Python, </a:t>
                </a:r>
                <a:r>
                  <a:rPr lang="en-US" err="1">
                    <a:ea typeface="+mn-lt"/>
                    <a:cs typeface="+mn-lt"/>
                  </a:rPr>
                  <a:t>Jupyter</a:t>
                </a:r>
                <a:r>
                  <a:rPr lang="en-US">
                    <a:ea typeface="+mn-lt"/>
                    <a:cs typeface="+mn-lt"/>
                  </a:rPr>
                  <a:t>, R, SQL, GCP, Fortran,  JMP</a:t>
                </a:r>
              </a:p>
              <a:p>
                <a:pPr algn="just"/>
                <a:r>
                  <a:rPr lang="en-US">
                    <a:ea typeface="+mn-lt"/>
                    <a:cs typeface="+mn-lt"/>
                  </a:rPr>
                  <a:t>Certificate: Google Cloud Certified - Associate Cloud Engineer, Azure AI Fundamentals</a:t>
                </a:r>
                <a:endParaRPr lang="en-US"/>
              </a:p>
              <a:p>
                <a:pPr algn="just">
                  <a:spcBef>
                    <a:spcPts val="400"/>
                  </a:spcBef>
                </a:pPr>
                <a:endParaRPr lang="en-US">
                  <a:ea typeface="+mn-lt"/>
                  <a:cs typeface="+mn-lt"/>
                </a:endParaRPr>
              </a:p>
            </p:txBody>
          </p:sp>
          <p:sp>
            <p:nvSpPr>
              <p:cNvPr id="9" name="Text Placeholder 8">
                <a:extLst>
                  <a:ext uri="{FF2B5EF4-FFF2-40B4-BE49-F238E27FC236}">
                    <a16:creationId xmlns:a16="http://schemas.microsoft.com/office/drawing/2014/main" id="{EFA473DF-7A5B-64B0-18C7-104850EA02E3}"/>
                  </a:ext>
                </a:extLst>
              </p:cNvPr>
              <p:cNvSpPr>
                <a:spLocks noGrp="1"/>
              </p:cNvSpPr>
              <p:nvPr>
                <p:ph type="body" sz="quarter" idx="21"/>
              </p:nvPr>
            </p:nvSpPr>
            <p:spPr/>
            <p:txBody>
              <a:bodyPr/>
              <a:lstStyle/>
              <a:p>
                <a:r>
                  <a:rPr lang="en-US"/>
                  <a:t>Polish		English</a:t>
                </a:r>
              </a:p>
            </p:txBody>
          </p:sp>
          <p:sp>
            <p:nvSpPr>
              <p:cNvPr id="10" name="Text Placeholder 9">
                <a:extLst>
                  <a:ext uri="{FF2B5EF4-FFF2-40B4-BE49-F238E27FC236}">
                    <a16:creationId xmlns:a16="http://schemas.microsoft.com/office/drawing/2014/main" id="{6544F642-4FD7-D49B-CDFE-2E39F605B09B}"/>
                  </a:ext>
                </a:extLst>
              </p:cNvPr>
              <p:cNvSpPr>
                <a:spLocks noGrp="1"/>
              </p:cNvSpPr>
              <p:nvPr>
                <p:ph type="body" sz="quarter" idx="22"/>
              </p:nvPr>
            </p:nvSpPr>
            <p:spPr>
              <a:xfrm>
                <a:off x="2832107" y="1861782"/>
                <a:ext cx="6282000" cy="4644472"/>
              </a:xfrm>
            </p:spPr>
            <p:txBody>
              <a:bodyPr vert="horz" lIns="54000" tIns="36000" rIns="36000" bIns="36000" numCol="2" spcCol="252000" rtlCol="0" anchor="t">
                <a:noAutofit/>
              </a:bodyPr>
              <a:lstStyle/>
              <a:p>
                <a:pPr algn="just"/>
                <a:r>
                  <a:rPr lang="en-US" b="1">
                    <a:ea typeface="+mn-lt"/>
                    <a:cs typeface="+mn-lt"/>
                  </a:rPr>
                  <a:t>Consulting – Data Scientist</a:t>
                </a:r>
                <a:endParaRPr lang="en-US">
                  <a:ea typeface="+mn-lt"/>
                  <a:cs typeface="+mn-lt"/>
                </a:endParaRPr>
              </a:p>
              <a:p>
                <a:pPr algn="just"/>
                <a:r>
                  <a:rPr lang="en-US">
                    <a:ea typeface="+mn-lt"/>
                    <a:cs typeface="+mn-lt"/>
                  </a:rPr>
                  <a:t>Developing and </a:t>
                </a:r>
                <a:r>
                  <a:rPr lang="en-US">
                    <a:solidFill>
                      <a:srgbClr val="000000"/>
                    </a:solidFill>
                    <a:ea typeface="+mn-lt"/>
                    <a:cs typeface="+mn-lt"/>
                  </a:rPr>
                  <a:t>operationalization </a:t>
                </a:r>
                <a:r>
                  <a:rPr lang="en-US">
                    <a:ea typeface="+mn-lt"/>
                    <a:cs typeface="+mn-lt"/>
                  </a:rPr>
                  <a:t>of models for support information system based on NLP.</a:t>
                </a:r>
                <a:endParaRPr lang="en-US"/>
              </a:p>
              <a:p>
                <a:pPr algn="just"/>
                <a:r>
                  <a:rPr lang="en-US" b="1">
                    <a:ea typeface="+mn-lt"/>
                    <a:cs typeface="+mn-lt"/>
                  </a:rPr>
                  <a:t>FMCG – Watson developer</a:t>
                </a:r>
                <a:endParaRPr lang="en-US">
                  <a:ea typeface="+mn-lt"/>
                  <a:cs typeface="+mn-lt"/>
                </a:endParaRPr>
              </a:p>
              <a:p>
                <a:pPr algn="just"/>
                <a:r>
                  <a:rPr lang="en-US">
                    <a:ea typeface="+mn-lt"/>
                    <a:cs typeface="+mn-lt"/>
                  </a:rPr>
                  <a:t>Developing Intelligent Email Assistant in IBM Watson based on Natural Language Understanding module.  </a:t>
                </a:r>
              </a:p>
              <a:p>
                <a:pPr algn="just"/>
                <a:r>
                  <a:rPr lang="en-US" b="1">
                    <a:ea typeface="+mn-lt"/>
                    <a:cs typeface="+mn-lt"/>
                  </a:rPr>
                  <a:t>International Marketing Company - Data Science Team Leader</a:t>
                </a:r>
                <a:endParaRPr lang="en-US">
                  <a:ea typeface="+mn-lt"/>
                  <a:cs typeface="+mn-lt"/>
                </a:endParaRPr>
              </a:p>
              <a:p>
                <a:pPr algn="just"/>
                <a:r>
                  <a:rPr lang="en-US">
                    <a:ea typeface="+mn-lt"/>
                    <a:cs typeface="+mn-lt"/>
                  </a:rPr>
                  <a:t>Leading data science and data engineering team. Support customer service in web analytics and marketing campaign. </a:t>
                </a:r>
              </a:p>
              <a:p>
                <a:pPr algn="just"/>
                <a:r>
                  <a:rPr lang="en-US">
                    <a:ea typeface="+mn-lt"/>
                    <a:cs typeface="+mn-lt"/>
                  </a:rPr>
                  <a:t>Collecting customer requirements, providing proposal solution, implementing analysis and deliver insights. </a:t>
                </a:r>
              </a:p>
              <a:p>
                <a:pPr algn="just"/>
                <a:r>
                  <a:rPr lang="en-US" b="1">
                    <a:ea typeface="+mn-lt"/>
                    <a:cs typeface="+mn-lt"/>
                  </a:rPr>
                  <a:t>Major Global AGD and RTV Company - Data Scientist Project Leader</a:t>
                </a:r>
                <a:endParaRPr lang="en-US">
                  <a:ea typeface="+mn-lt"/>
                  <a:cs typeface="+mn-lt"/>
                </a:endParaRPr>
              </a:p>
              <a:p>
                <a:pPr algn="just"/>
                <a:r>
                  <a:rPr lang="en-US">
                    <a:ea typeface="+mn-lt"/>
                    <a:cs typeface="+mn-lt"/>
                  </a:rPr>
                  <a:t>Leading analytics team dedicated for supporting launch of voice assistant (Bixby) in Europe. Support of European teams in custom data analysis, coordinating project, gathering requests from stakeholders. Reporting demanded system analysis and recommendation to local developer teams in Europe and Korean Headquarters. Presenting results during multinational meetings across Europe. </a:t>
                </a:r>
              </a:p>
              <a:p>
                <a:pPr algn="just"/>
                <a:r>
                  <a:rPr lang="en-US">
                    <a:ea typeface="+mn-lt"/>
                    <a:cs typeface="+mn-lt"/>
                  </a:rPr>
                  <a:t>Anomaly detection, churn, usage and system performance analysis. </a:t>
                </a:r>
              </a:p>
              <a:p>
                <a:pPr algn="just"/>
                <a:r>
                  <a:rPr lang="en-US">
                    <a:ea typeface="+mn-lt"/>
                    <a:cs typeface="+mn-lt"/>
                  </a:rPr>
                  <a:t>Working in Agile methodology based on Jira and Confluence tools. </a:t>
                </a:r>
              </a:p>
              <a:p>
                <a:pPr algn="just"/>
                <a:r>
                  <a:rPr lang="en-US" b="1">
                    <a:ea typeface="+mn-lt"/>
                    <a:cs typeface="+mn-lt"/>
                  </a:rPr>
                  <a:t>Major Aviation Company - Data Scientist</a:t>
                </a:r>
                <a:endParaRPr lang="en-US">
                  <a:ea typeface="+mn-lt"/>
                  <a:cs typeface="+mn-lt"/>
                </a:endParaRPr>
              </a:p>
              <a:p>
                <a:pPr algn="just"/>
                <a:r>
                  <a:rPr lang="en-US">
                    <a:ea typeface="+mn-lt"/>
                    <a:cs typeface="+mn-lt"/>
                  </a:rPr>
                  <a:t>Working as part of gas turbine Life Cycle Management team. Data analysis for condition-based maintenance of gas turbine and locomotive. Proposing maintenance optimization based on various source of data and according to requirements.  Performing process optimization according to Six Sigma approach.</a:t>
                </a:r>
              </a:p>
              <a:p>
                <a:pPr algn="just"/>
                <a:r>
                  <a:rPr lang="en-US">
                    <a:ea typeface="+mn-lt"/>
                    <a:cs typeface="+mn-lt"/>
                  </a:rPr>
                  <a:t>Analysis of gas turbines parts failure based on whether data. </a:t>
                </a:r>
              </a:p>
              <a:p>
                <a:pPr algn="just"/>
                <a:r>
                  <a:rPr lang="en-US">
                    <a:ea typeface="+mn-lt"/>
                    <a:cs typeface="+mn-lt"/>
                  </a:rPr>
                  <a:t>Providing failure root cause analysis based on operation data, anomaly detection, predictive and risk modeling for gas turbine. Process automation for data collecting and measurement results for gas turbine blades. </a:t>
                </a:r>
              </a:p>
              <a:p>
                <a:pPr algn="just"/>
                <a:r>
                  <a:rPr lang="en-US" b="1">
                    <a:ea typeface="+mn-lt"/>
                    <a:cs typeface="+mn-lt"/>
                  </a:rPr>
                  <a:t>Academic Experience</a:t>
                </a:r>
                <a:endParaRPr lang="en-US">
                  <a:ea typeface="+mn-lt"/>
                  <a:cs typeface="+mn-lt"/>
                </a:endParaRPr>
              </a:p>
              <a:p>
                <a:pPr algn="just"/>
                <a:r>
                  <a:rPr lang="en-US">
                    <a:ea typeface="+mn-lt"/>
                    <a:cs typeface="+mn-lt"/>
                  </a:rPr>
                  <a:t>Numerical modeling for </a:t>
                </a:r>
                <a:r>
                  <a:rPr lang="en-US" err="1">
                    <a:ea typeface="+mn-lt"/>
                    <a:cs typeface="+mn-lt"/>
                  </a:rPr>
                  <a:t>Wendelstein</a:t>
                </a:r>
                <a:r>
                  <a:rPr lang="en-US">
                    <a:ea typeface="+mn-lt"/>
                    <a:cs typeface="+mn-lt"/>
                  </a:rPr>
                  <a:t> 7-X stellarator project. Design structure and heat transfer analysis of composite materials.</a:t>
                </a:r>
                <a:endParaRPr lang="en-US"/>
              </a:p>
              <a:p>
                <a:pPr algn="just"/>
                <a:endParaRPr lang="en-US"/>
              </a:p>
            </p:txBody>
          </p:sp>
          <p:pic>
            <p:nvPicPr>
              <p:cNvPr id="14" name="Picture Placeholder 13" descr="A picture containing person, person, wall, wearing&#10;&#10;Description automatically generated">
                <a:extLst>
                  <a:ext uri="{FF2B5EF4-FFF2-40B4-BE49-F238E27FC236}">
                    <a16:creationId xmlns:a16="http://schemas.microsoft.com/office/drawing/2014/main" id="{0E9423FC-3D33-479E-1DC1-5ECF6FF2BDCA}"/>
                  </a:ext>
                </a:extLst>
              </p:cNvPr>
              <p:cNvPicPr>
                <a:picLocks noGrp="1"/>
              </p:cNvPicPr>
              <p:nvPr>
                <p:ph type="pic" sz="quarter" idx="10"/>
              </p:nvPr>
            </p:nvPicPr>
            <p:blipFill>
              <a:blip r:embed="rId3"/>
              <a:srcRect t="14607" b="14607"/>
              <a:stretch>
                <a:fillRect/>
              </a:stretch>
            </p:blipFill>
            <p:spPr>
              <a:xfrm>
                <a:off x="0" y="-1"/>
                <a:ext cx="2628000" cy="2642400"/>
              </a:xfrm>
            </p:spPr>
          </p:pic>
        </p:spTree>
        <p:extLst>
          <p:ext uri="{BB962C8B-B14F-4D97-AF65-F5344CB8AC3E}">
            <p14:creationId xmlns:p14="http://schemas.microsoft.com/office/powerpoint/2010/main" val="210554779"/>
          </p:ext>
        </p:extLst>
      </p:cSld>
      <p:clrMapOvr>
        <a:masterClrMapping/>
      </p:clrMapOvr>
    </p:sld>
    <p:sld>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692525E-A870-A45E-6DDE-5DA273AC6EED}"/>
                  </a:ext>
                </a:extLst>
              </p:cNvPr>
              <p:cNvSpPr>
                <a:spLocks noGrp="1"/>
              </p:cNvSpPr>
              <p:nvPr>
                <p:ph type="body" sz="quarter" idx="11"/>
              </p:nvPr>
            </p:nvSpPr>
            <p:spPr/>
            <p:txBody>
              <a:bodyPr/>
              <a:lstStyle/>
              <a:p>
                <a:r>
                  <a:rPr lang="en-US"/>
                  <a:t>Karol is an experienced Data Engineer with over 3 years of professional experience in data management projects in fields such as banking and FMCG.</a:t>
                </a:r>
              </a:p>
              <a:p>
                <a:r>
                  <a:rPr lang="en-US"/>
                  <a:t>His main area of focus is designing and implementing modern data pipelines for data transformation and cloud scaling analytical solutions.</a:t>
                </a:r>
              </a:p>
            </p:txBody>
          </p:sp>
          <p:sp>
            <p:nvSpPr>
              <p:cNvPr id="3" name="Text Placeholder 2">
                <a:extLst>
                  <a:ext uri="{FF2B5EF4-FFF2-40B4-BE49-F238E27FC236}">
                    <a16:creationId xmlns:a16="http://schemas.microsoft.com/office/drawing/2014/main" id="{66CC37AE-8AAF-7900-9240-93D574D86204}"/>
                  </a:ext>
                </a:extLst>
              </p:cNvPr>
              <p:cNvSpPr>
                <a:spLocks noGrp="1"/>
              </p:cNvSpPr>
              <p:nvPr>
                <p:ph type="body" sz="quarter" idx="12"/>
              </p:nvPr>
            </p:nvSpPr>
            <p:spPr/>
            <p:txBody>
              <a:bodyPr/>
              <a:lstStyle/>
              <a:p>
                <a:r>
                  <a:rPr lang="en-US"/>
                  <a:t>Banking</a:t>
                </a:r>
              </a:p>
              <a:p>
                <a:endParaRPr lang="en-US"/>
              </a:p>
              <a:p>
                <a:r>
                  <a:rPr lang="en-US"/>
                  <a:t>FMCG</a:t>
                </a:r>
              </a:p>
              <a:p>
                <a:endParaRPr lang="en-US"/>
              </a:p>
            </p:txBody>
          </p:sp>
          <p:sp>
            <p:nvSpPr>
              <p:cNvPr id="4" name="Text Placeholder 3">
                <a:extLst>
                  <a:ext uri="{FF2B5EF4-FFF2-40B4-BE49-F238E27FC236}">
                    <a16:creationId xmlns:a16="http://schemas.microsoft.com/office/drawing/2014/main" id="{A43141BC-27B9-3206-0BA5-5F19599F51DE}"/>
                  </a:ext>
                </a:extLst>
              </p:cNvPr>
              <p:cNvSpPr>
                <a:spLocks noGrp="1"/>
              </p:cNvSpPr>
              <p:nvPr>
                <p:ph type="body" sz="quarter" idx="18"/>
              </p:nvPr>
            </p:nvSpPr>
            <p:spPr/>
            <p:txBody>
              <a:bodyPr/>
              <a:lstStyle/>
              <a:p>
                <a:r>
                  <a:rPr lang="en-US"/>
                  <a:t>Karol </a:t>
                </a:r>
                <a:r>
                  <a:rPr lang="en-US" err="1"/>
                  <a:t>Chrzastek</a:t>
                </a:r>
                <a:r>
                  <a:rPr lang="en-US"/>
                  <a:t> </a:t>
                </a:r>
              </a:p>
            </p:txBody>
          </p:sp>
          <p:sp>
            <p:nvSpPr>
              <p:cNvPr id="5" name="Text Placeholder 4">
                <a:extLst>
                  <a:ext uri="{FF2B5EF4-FFF2-40B4-BE49-F238E27FC236}">
                    <a16:creationId xmlns:a16="http://schemas.microsoft.com/office/drawing/2014/main" id="{766F8E67-1E56-9DD3-15A5-5C00632E52B7}"/>
                  </a:ext>
                </a:extLst>
              </p:cNvPr>
              <p:cNvSpPr>
                <a:spLocks noGrp="1"/>
              </p:cNvSpPr>
              <p:nvPr>
                <p:ph type="body" sz="quarter" idx="14"/>
              </p:nvPr>
            </p:nvSpPr>
            <p:spPr/>
            <p:txBody>
              <a:bodyPr/>
              <a:lstStyle/>
              <a:p>
                <a:r>
                  <a:rPr lang="en-US"/>
                  <a:t>Consultant, Data Engineer</a:t>
                </a:r>
              </a:p>
            </p:txBody>
          </p:sp>
          <p:pic>
            <p:nvPicPr>
              <p:cNvPr id="12" name="Picture Placeholder 11" descr="A picture containing person, person, indoor, shirt&#10;&#10;Description automatically generated">
                <a:extLst>
                  <a:ext uri="{FF2B5EF4-FFF2-40B4-BE49-F238E27FC236}">
                    <a16:creationId xmlns:a16="http://schemas.microsoft.com/office/drawing/2014/main" id="{5842C681-0950-E9F7-9590-20EE74F04CBE}"/>
                  </a:ext>
                </a:extLst>
              </p:cNvPr>
              <p:cNvPicPr>
                <a:picLocks noGrp="1"/>
              </p:cNvPicPr>
              <p:nvPr>
                <p:ph type="pic" sz="quarter" idx="10"/>
              </p:nvPr>
            </p:nvPicPr>
            <p:blipFill>
              <a:blip r:embed="rId3"/>
              <a:srcRect t="665" b="665"/>
              <a:stretch>
                <a:fillRect/>
              </a:stretch>
            </p:blipFill>
            <p:spPr>
              <a:xfrm>
                <a:off x="0" y="-1"/>
                <a:ext cx="2642400" cy="2642400"/>
              </a:xfrm>
            </p:spPr>
          </p:pic>
          <p:sp>
            <p:nvSpPr>
              <p:cNvPr id="7" name="Text Placeholder 6">
                <a:extLst>
                  <a:ext uri="{FF2B5EF4-FFF2-40B4-BE49-F238E27FC236}">
                    <a16:creationId xmlns:a16="http://schemas.microsoft.com/office/drawing/2014/main" id="{33BC7E8F-321D-D3EA-93F2-9277C71CE905}"/>
                  </a:ext>
                </a:extLst>
              </p:cNvPr>
              <p:cNvSpPr>
                <a:spLocks noGrp="1"/>
              </p:cNvSpPr>
              <p:nvPr>
                <p:ph type="body" sz="quarter" idx="19"/>
              </p:nvPr>
            </p:nvSpPr>
            <p:spPr/>
            <p:txBody>
              <a:bodyPr/>
              <a:lstStyle/>
              <a:p>
                <a:r>
                  <a:rPr lang="en-US"/>
                  <a:t>SGH Warsaw School of Economics, Master degree, Finance</a:t>
                </a:r>
              </a:p>
              <a:p>
                <a:r>
                  <a:rPr lang="en-US"/>
                  <a:t>UJ Jagiellonian University, Bachelor degree,  Mathematics and Computer Science</a:t>
                </a:r>
              </a:p>
            </p:txBody>
          </p:sp>
          <p:sp>
            <p:nvSpPr>
              <p:cNvPr id="8" name="Text Placeholder 7">
                <a:extLst>
                  <a:ext uri="{FF2B5EF4-FFF2-40B4-BE49-F238E27FC236}">
                    <a16:creationId xmlns:a16="http://schemas.microsoft.com/office/drawing/2014/main" id="{21B27FAC-F4D8-14FA-E816-E0F5A6718CC9}"/>
                  </a:ext>
                </a:extLst>
              </p:cNvPr>
              <p:cNvSpPr>
                <a:spLocks noGrp="1"/>
              </p:cNvSpPr>
              <p:nvPr>
                <p:ph type="body" sz="quarter" idx="20"/>
              </p:nvPr>
            </p:nvSpPr>
            <p:spPr/>
            <p:txBody>
              <a:bodyPr/>
              <a:lstStyle/>
              <a:p>
                <a:pPr algn="just">
                  <a:spcBef>
                    <a:spcPts val="400"/>
                  </a:spcBef>
                </a:pPr>
                <a:r>
                  <a:rPr lang="en-US"/>
                  <a:t>Python, SQL, Java, C/C++, Spark</a:t>
                </a:r>
              </a:p>
              <a:p>
                <a:pPr algn="just">
                  <a:spcBef>
                    <a:spcPts val="400"/>
                  </a:spcBef>
                </a:pPr>
                <a:r>
                  <a:rPr lang="en-US"/>
                  <a:t>AWS – Lambda, Glue, </a:t>
                </a:r>
                <a:r>
                  <a:rPr lang="en-US" err="1"/>
                  <a:t>CodePipeline</a:t>
                </a:r>
                <a:r>
                  <a:rPr lang="en-US"/>
                  <a:t>, Athena, S3, CloudFormation, SQS, IAM, Redshift</a:t>
                </a:r>
              </a:p>
              <a:p>
                <a:pPr algn="just">
                  <a:spcBef>
                    <a:spcPts val="400"/>
                  </a:spcBef>
                </a:pPr>
                <a:r>
                  <a:rPr lang="en-US"/>
                  <a:t>Snowflake, PostgreSQL, MongoDB, Oracle, Microsoft SQL Server</a:t>
                </a:r>
              </a:p>
              <a:p>
                <a:pPr algn="just">
                  <a:spcBef>
                    <a:spcPts val="400"/>
                  </a:spcBef>
                </a:pPr>
                <a:r>
                  <a:rPr lang="en-US"/>
                  <a:t>Apache - Hadoop, Airflow, Hive</a:t>
                </a:r>
              </a:p>
              <a:p>
                <a:pPr algn="just">
                  <a:spcBef>
                    <a:spcPts val="400"/>
                  </a:spcBef>
                </a:pPr>
                <a:r>
                  <a:rPr lang="en-US"/>
                  <a:t>Pandas, NumPy, React, Node.js</a:t>
                </a:r>
              </a:p>
              <a:p>
                <a:pPr algn="just">
                  <a:spcBef>
                    <a:spcPts val="400"/>
                  </a:spcBef>
                </a:pPr>
                <a:r>
                  <a:rPr lang="en-US"/>
                  <a:t>IntelliJ, Git, Visual Studio </a:t>
                </a:r>
              </a:p>
            </p:txBody>
          </p:sp>
          <p:sp>
            <p:nvSpPr>
              <p:cNvPr id="9" name="Text Placeholder 8">
                <a:extLst>
                  <a:ext uri="{FF2B5EF4-FFF2-40B4-BE49-F238E27FC236}">
                    <a16:creationId xmlns:a16="http://schemas.microsoft.com/office/drawing/2014/main" id="{EFA473DF-7A5B-64B0-18C7-104850EA02E3}"/>
                  </a:ext>
                </a:extLst>
              </p:cNvPr>
              <p:cNvSpPr>
                <a:spLocks noGrp="1"/>
              </p:cNvSpPr>
              <p:nvPr>
                <p:ph type="body" sz="quarter" idx="21"/>
              </p:nvPr>
            </p:nvSpPr>
            <p:spPr/>
            <p:txBody>
              <a:bodyPr/>
              <a:lstStyle/>
              <a:p>
                <a:r>
                  <a:rPr lang="en-US"/>
                  <a:t>Polish		English</a:t>
                </a:r>
              </a:p>
            </p:txBody>
          </p:sp>
          <p:sp>
            <p:nvSpPr>
              <p:cNvPr id="10" name="Text Placeholder 9">
                <a:extLst>
                  <a:ext uri="{FF2B5EF4-FFF2-40B4-BE49-F238E27FC236}">
                    <a16:creationId xmlns:a16="http://schemas.microsoft.com/office/drawing/2014/main" id="{6544F642-4FD7-D49B-CDFE-2E39F605B09B}"/>
                  </a:ext>
                </a:extLst>
              </p:cNvPr>
              <p:cNvSpPr>
                <a:spLocks noGrp="1"/>
              </p:cNvSpPr>
              <p:nvPr>
                <p:ph type="body" sz="quarter" idx="22"/>
              </p:nvPr>
            </p:nvSpPr>
            <p:spPr>
              <a:xfrm>
                <a:off x="2832107" y="1861782"/>
                <a:ext cx="6282000" cy="4996218"/>
              </a:xfrm>
            </p:spPr>
            <p:txBody>
              <a:bodyPr vert="horz" lIns="54000" tIns="36000" rIns="36000" bIns="36000" numCol="2" spcCol="252000" rtlCol="0" anchor="t">
                <a:noAutofit/>
              </a:bodyPr>
              <a:lstStyle/>
              <a:p>
                <a:pPr algn="just"/>
                <a:r>
                  <a:rPr lang="en-US" b="1"/>
                  <a:t>Major banking group in UK – Data Engineer</a:t>
                </a:r>
              </a:p>
              <a:p>
                <a:pPr algn="just"/>
                <a:r>
                  <a:rPr lang="en-US"/>
                  <a:t>Worked remotely in an Agile framework with a team located entirely in the United Kingdom. Maintained, modified and implemented multiple business processes in SQL and Python. Used AWS Athena, Hadoop and Snowflake to </a:t>
                </a:r>
                <a:r>
                  <a:rPr lang="en-US" err="1"/>
                  <a:t>analyse</a:t>
                </a:r>
                <a:r>
                  <a:rPr lang="en-US"/>
                  <a:t> and modify data, run scripts. Interacted with stakeholders to understand requirements and develop ETL processes.</a:t>
                </a:r>
              </a:p>
              <a:p>
                <a:pPr algn="just"/>
                <a:r>
                  <a:rPr lang="en-US" b="1"/>
                  <a:t>American tabaco company – Data Engineer</a:t>
                </a:r>
              </a:p>
              <a:p>
                <a:pPr algn="just"/>
                <a:r>
                  <a:rPr lang="en-US"/>
                  <a:t>Implemented custom business logic in Python including backups, restore processes. Deployed as shell jobs in AWS Glue. Configured stack resources, policies and security roles using YAML for AWS CloudFormation to facilitate deployment. Implemented integration tests for multiple components of the system. Contributed various functionality to a common library. Monitored logs of processes using SQL queries on AWS Athena and Snowflake. Interacted with clients to provision resources and fix problems with the platform. Onboarded an external team designated to provide monitoring over a certain part of the system.</a:t>
                </a:r>
              </a:p>
              <a:p>
                <a:pPr algn="just"/>
                <a:r>
                  <a:rPr lang="en-US" b="1"/>
                  <a:t>Major banking holding in UK – Data Engineer</a:t>
                </a:r>
              </a:p>
              <a:p>
                <a:pPr algn="just"/>
                <a:r>
                  <a:rPr lang="en-US" err="1"/>
                  <a:t>Analysed</a:t>
                </a:r>
                <a:r>
                  <a:rPr lang="en-US"/>
                  <a:t> various financial data of corporations to identify predictive indicators of bankruptcy. Participated in meetings with teams located in Hong Kong and New York to receive guidance and feedback on the project.</a:t>
                </a:r>
              </a:p>
              <a:p>
                <a:pPr algn="just"/>
                <a:endParaRPr lang="en-US"/>
              </a:p>
            </p:txBody>
          </p:sp>
        </p:spTree>
        <p:extLst>
          <p:ext uri="{BB962C8B-B14F-4D97-AF65-F5344CB8AC3E}">
            <p14:creationId xmlns:p14="http://schemas.microsoft.com/office/powerpoint/2010/main" val="2957726531"/>
          </p:ext>
        </p:extLst>
      </p:cSld>
      <p:clrMapOvr>
        <a:masterClrMapping/>
      </p:clrMapOvr>
    </p:sld>
    <p:sld>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692525E-A870-A45E-6DDE-5DA273AC6EED}"/>
                  </a:ext>
                </a:extLst>
              </p:cNvPr>
              <p:cNvSpPr>
                <a:spLocks noGrp="1"/>
              </p:cNvSpPr>
              <p:nvPr>
                <p:ph type="body" sz="quarter" idx="11"/>
              </p:nvPr>
            </p:nvSpPr>
            <p:spPr/>
            <p:txBody>
              <a:bodyPr/>
              <a:lstStyle/>
              <a:p>
                <a:r>
                  <a:rPr lang="en-US" sz="1050"/>
                  <a:t>Kaja has over 7 years of experience in Customer Analytics, mostly in communications industry. She went through different roles on a complex NBA project and combines data mining knowledge with business skills. She has experience in data processing, data analysis and marketing automation. </a:t>
                </a:r>
              </a:p>
              <a:p>
                <a:endParaRPr lang="en-US" sz="1050"/>
              </a:p>
            </p:txBody>
          </p:sp>
          <p:sp>
            <p:nvSpPr>
              <p:cNvPr id="3" name="Text Placeholder 2">
                <a:extLst>
                  <a:ext uri="{FF2B5EF4-FFF2-40B4-BE49-F238E27FC236}">
                    <a16:creationId xmlns:a16="http://schemas.microsoft.com/office/drawing/2014/main" id="{66CC37AE-8AAF-7900-9240-93D574D86204}"/>
                  </a:ext>
                </a:extLst>
              </p:cNvPr>
              <p:cNvSpPr>
                <a:spLocks noGrp="1"/>
              </p:cNvSpPr>
              <p:nvPr>
                <p:ph type="body" sz="quarter" idx="12"/>
              </p:nvPr>
            </p:nvSpPr>
            <p:spPr/>
            <p:txBody>
              <a:bodyPr/>
              <a:lstStyle/>
              <a:p>
                <a:r>
                  <a:rPr lang="en-US"/>
                  <a:t>Insurance</a:t>
                </a:r>
              </a:p>
              <a:p>
                <a:r>
                  <a:rPr lang="en-US"/>
                  <a:t>Banking</a:t>
                </a:r>
              </a:p>
              <a:p>
                <a:endParaRPr lang="en-US"/>
              </a:p>
              <a:p>
                <a:r>
                  <a:rPr lang="en-US"/>
                  <a:t>Telecommuni-cations</a:t>
                </a:r>
              </a:p>
              <a:p>
                <a:endParaRPr lang="en-US"/>
              </a:p>
            </p:txBody>
          </p:sp>
          <p:sp>
            <p:nvSpPr>
              <p:cNvPr id="4" name="Text Placeholder 3">
                <a:extLst>
                  <a:ext uri="{FF2B5EF4-FFF2-40B4-BE49-F238E27FC236}">
                    <a16:creationId xmlns:a16="http://schemas.microsoft.com/office/drawing/2014/main" id="{A43141BC-27B9-3206-0BA5-5F19599F51DE}"/>
                  </a:ext>
                </a:extLst>
              </p:cNvPr>
              <p:cNvSpPr>
                <a:spLocks noGrp="1"/>
              </p:cNvSpPr>
              <p:nvPr>
                <p:ph type="body" sz="quarter" idx="18"/>
              </p:nvPr>
            </p:nvSpPr>
            <p:spPr/>
            <p:txBody>
              <a:bodyPr/>
              <a:lstStyle/>
              <a:p>
                <a:r>
                  <a:rPr lang="en-US"/>
                  <a:t>Kaja Cieślukowska</a:t>
                </a:r>
              </a:p>
            </p:txBody>
          </p:sp>
          <p:sp>
            <p:nvSpPr>
              <p:cNvPr id="5" name="Text Placeholder 4">
                <a:extLst>
                  <a:ext uri="{FF2B5EF4-FFF2-40B4-BE49-F238E27FC236}">
                    <a16:creationId xmlns:a16="http://schemas.microsoft.com/office/drawing/2014/main" id="{766F8E67-1E56-9DD3-15A5-5C00632E52B7}"/>
                  </a:ext>
                </a:extLst>
              </p:cNvPr>
              <p:cNvSpPr>
                <a:spLocks noGrp="1"/>
              </p:cNvSpPr>
              <p:nvPr>
                <p:ph type="body" sz="quarter" idx="14"/>
              </p:nvPr>
            </p:nvSpPr>
            <p:spPr/>
            <p:txBody>
              <a:bodyPr/>
              <a:lstStyle/>
              <a:p>
                <a:r>
                  <a:rPr lang="en-US"/>
                  <a:t>Manager, Customer Analytics</a:t>
                </a:r>
              </a:p>
            </p:txBody>
          </p:sp>
          <p:pic>
            <p:nvPicPr>
              <p:cNvPr id="12" name="Picture Placeholder 11">
                <a:extLst>
                  <a:ext uri="{FF2B5EF4-FFF2-40B4-BE49-F238E27FC236}">
                    <a16:creationId xmlns:a16="http://schemas.microsoft.com/office/drawing/2014/main" id="{75E68825-087B-C5BE-3BCC-E3DF5E9C5746}"/>
                  </a:ext>
                </a:extLst>
              </p:cNvPr>
              <p:cNvPicPr>
                <a:picLocks noGrp="1"/>
              </p:cNvPicPr>
              <p:nvPr>
                <p:ph type="pic" sz="quarter" idx="10"/>
              </p:nvPr>
            </p:nvPicPr>
            <p:blipFill>
              <a:blip r:embed="rId3"/>
              <a:srcRect l="15784" r="15784"/>
              <a:stretch/>
            </p:blipFill>
            <p:spPr>
              <a:xfrm>
                <a:off x="0" y="-1"/>
                <a:ext cx="2646000" cy="2609753"/>
              </a:xfrm>
            </p:spPr>
          </p:pic>
          <p:sp>
            <p:nvSpPr>
              <p:cNvPr id="7" name="Text Placeholder 6">
                <a:extLst>
                  <a:ext uri="{FF2B5EF4-FFF2-40B4-BE49-F238E27FC236}">
                    <a16:creationId xmlns:a16="http://schemas.microsoft.com/office/drawing/2014/main" id="{33BC7E8F-321D-D3EA-93F2-9277C71CE905}"/>
                  </a:ext>
                </a:extLst>
              </p:cNvPr>
              <p:cNvSpPr>
                <a:spLocks noGrp="1"/>
              </p:cNvSpPr>
              <p:nvPr>
                <p:ph type="body" sz="quarter" idx="19"/>
              </p:nvPr>
            </p:nvSpPr>
            <p:spPr/>
            <p:txBody>
              <a:bodyPr/>
              <a:lstStyle/>
              <a:p>
                <a:r>
                  <a:rPr lang="en-US"/>
                  <a:t>University of Warsaw, Computer Science and Econometrics, MA</a:t>
                </a:r>
              </a:p>
              <a:p>
                <a:r>
                  <a:rPr lang="en-US"/>
                  <a:t>University of Warsaw, Mathematics, BSc</a:t>
                </a:r>
              </a:p>
            </p:txBody>
          </p:sp>
          <p:sp>
            <p:nvSpPr>
              <p:cNvPr id="8" name="Text Placeholder 7">
                <a:extLst>
                  <a:ext uri="{FF2B5EF4-FFF2-40B4-BE49-F238E27FC236}">
                    <a16:creationId xmlns:a16="http://schemas.microsoft.com/office/drawing/2014/main" id="{21B27FAC-F4D8-14FA-E816-E0F5A6718CC9}"/>
                  </a:ext>
                </a:extLst>
              </p:cNvPr>
              <p:cNvSpPr>
                <a:spLocks noGrp="1"/>
              </p:cNvSpPr>
              <p:nvPr>
                <p:ph type="body" sz="quarter" idx="20"/>
              </p:nvPr>
            </p:nvSpPr>
            <p:spPr/>
            <p:txBody>
              <a:bodyPr/>
              <a:lstStyle/>
              <a:p>
                <a:pPr algn="just"/>
                <a:r>
                  <a:rPr lang="en-US"/>
                  <a:t>SAS CI360</a:t>
                </a:r>
              </a:p>
              <a:p>
                <a:pPr algn="just"/>
                <a:r>
                  <a:rPr lang="en-US"/>
                  <a:t>Customer Intelligence, Campaign Management, Marketing Automation, Real-Time Decision Manager</a:t>
                </a:r>
              </a:p>
              <a:p>
                <a:pPr algn="just"/>
                <a:r>
                  <a:rPr lang="en-US"/>
                  <a:t>Complex Event Processing</a:t>
                </a:r>
              </a:p>
              <a:p>
                <a:pPr algn="just"/>
                <a:r>
                  <a:rPr lang="en-US"/>
                  <a:t>Data analytics, statistical modelling, data mining, econometrics</a:t>
                </a:r>
              </a:p>
              <a:p>
                <a:pPr algn="just"/>
                <a:r>
                  <a:rPr lang="en-US"/>
                  <a:t>Statistical programming tools: SAS (4GL, EM, MC),  R, STATA</a:t>
                </a:r>
              </a:p>
              <a:p>
                <a:pPr algn="just"/>
                <a:r>
                  <a:rPr lang="en-US"/>
                  <a:t>Oracle SQL, Teradata SQL</a:t>
                </a:r>
              </a:p>
            </p:txBody>
          </p:sp>
          <p:sp>
            <p:nvSpPr>
              <p:cNvPr id="9" name="Text Placeholder 8">
                <a:extLst>
                  <a:ext uri="{FF2B5EF4-FFF2-40B4-BE49-F238E27FC236}">
                    <a16:creationId xmlns:a16="http://schemas.microsoft.com/office/drawing/2014/main" id="{EFA473DF-7A5B-64B0-18C7-104850EA02E3}"/>
                  </a:ext>
                </a:extLst>
              </p:cNvPr>
              <p:cNvSpPr>
                <a:spLocks noGrp="1"/>
              </p:cNvSpPr>
              <p:nvPr>
                <p:ph type="body" sz="quarter" idx="21"/>
              </p:nvPr>
            </p:nvSpPr>
            <p:spPr/>
            <p:txBody>
              <a:bodyPr/>
              <a:lstStyle/>
              <a:p>
                <a:r>
                  <a:rPr lang="en-US"/>
                  <a:t>Polish		English</a:t>
                </a:r>
              </a:p>
            </p:txBody>
          </p:sp>
          <p:sp>
            <p:nvSpPr>
              <p:cNvPr id="10" name="Text Placeholder 9">
                <a:extLst>
                  <a:ext uri="{FF2B5EF4-FFF2-40B4-BE49-F238E27FC236}">
                    <a16:creationId xmlns:a16="http://schemas.microsoft.com/office/drawing/2014/main" id="{6544F642-4FD7-D49B-CDFE-2E39F605B09B}"/>
                  </a:ext>
                </a:extLst>
              </p:cNvPr>
              <p:cNvSpPr>
                <a:spLocks noGrp="1"/>
              </p:cNvSpPr>
              <p:nvPr>
                <p:ph type="body" sz="quarter" idx="22"/>
              </p:nvPr>
            </p:nvSpPr>
            <p:spPr>
              <a:xfrm>
                <a:off x="2832107" y="1861782"/>
                <a:ext cx="6282000" cy="4996218"/>
              </a:xfrm>
            </p:spPr>
            <p:txBody>
              <a:bodyPr/>
              <a:lstStyle/>
              <a:p>
                <a:pPr algn="just"/>
                <a:r>
                  <a:rPr lang="en-US" sz="950" b="1"/>
                  <a:t>German Insurance Company</a:t>
                </a:r>
              </a:p>
              <a:p>
                <a:pPr algn="just"/>
                <a:r>
                  <a:rPr lang="en-US" sz="950"/>
                  <a:t>Design and implement new Marketing Campaigns Environment - Designing campaign data model, configure environment and on-Premise - Cloud connection. Integration with contact channels. Customer Journeys implementation (SAS CI360, SAS 4GL). Support and enabling Client to work on the environment. </a:t>
                </a:r>
              </a:p>
              <a:p>
                <a:pPr algn="just"/>
                <a:r>
                  <a:rPr lang="en-US" sz="950" b="1"/>
                  <a:t>Polish Petrol Retailer</a:t>
                </a:r>
              </a:p>
              <a:p>
                <a:pPr algn="just"/>
                <a:r>
                  <a:rPr lang="en-US" sz="950"/>
                  <a:t>Design and implement new Marketing Campaigns Environment - Designing campaign data model and integration with contact channels (SAS 4GL, Java, REST API). Contact channel integration and content personalization implementation (SAS CI, Oracle). Implementation of marketing campaigns, contact rules logic and control groups selection.</a:t>
                </a:r>
              </a:p>
              <a:p>
                <a:pPr algn="just"/>
                <a:r>
                  <a:rPr lang="en-US" sz="950" b="1"/>
                  <a:t>Large Polish Bank</a:t>
                </a:r>
              </a:p>
              <a:p>
                <a:pPr algn="just"/>
                <a:r>
                  <a:rPr lang="en-US" sz="950"/>
                  <a:t>Improvement of Marketing Campaigns Environment – Support in designing new Contact Policy approach. Designing and optimization of Real-Time Campaigns environment architecture with Complex Event Processing integration. Developing and testing Real-Time Campaigns (SAS CI – RTDM, MA). </a:t>
                </a:r>
              </a:p>
              <a:p>
                <a:pPr algn="just"/>
                <a:endParaRPr lang="en-US" sz="950"/>
              </a:p>
              <a:p>
                <a:pPr algn="just"/>
                <a:endParaRPr lang="en-US" sz="950"/>
              </a:p>
              <a:p>
                <a:pPr algn="just"/>
                <a:endParaRPr lang="en-US" sz="950"/>
              </a:p>
              <a:p>
                <a:pPr algn="just"/>
                <a:endParaRPr lang="en-US" sz="950"/>
              </a:p>
              <a:p>
                <a:pPr algn="just"/>
                <a:endParaRPr lang="en-US" sz="950"/>
              </a:p>
              <a:p>
                <a:pPr algn="just"/>
                <a:endParaRPr lang="en-US" sz="950"/>
              </a:p>
              <a:p>
                <a:pPr algn="just"/>
                <a:r>
                  <a:rPr lang="en-US" sz="950" b="1"/>
                  <a:t>Major Polish Communications Company</a:t>
                </a:r>
              </a:p>
              <a:p>
                <a:pPr algn="just"/>
                <a:r>
                  <a:rPr lang="en-US" sz="950"/>
                  <a:t>Next Best Action - Managing customer profile data - preparation of business requirements, development and analytical support during building Data Mart which contains detailed information about clients (Teradata and Oracle SQL). Design and development of precalculated Next Best Offer recommendations for entire client base in multiple contact channels  (SAS CI – Marketing Automation). Event Based Campaigns - Development of solution that enables client to response quickly and automatically to different kinds of customer’s behavior through different communication channels (Oracle SQL, SAS EG, SAS CI). Creating custom nodes which enable personalized integration with various contact channels (4GL). Creating scripts that monitor the quality of data. </a:t>
                </a:r>
                <a:r>
                  <a:rPr lang="en-US" sz="950" err="1"/>
                  <a:t>Analysing</a:t>
                </a:r>
                <a:r>
                  <a:rPr lang="en-US" sz="950"/>
                  <a:t> and developing new events in Complex Event Processing environment. Marketing Automation - Migration of entire B2C and B2B campaign system to SAS CI - gathering requirements for campaign briefs, verifying data completeness, arranging necessary expansion of data mart, environmental optimization and final implementation of campaigns. Conducting trainings for future SAS CI users at the client site. Team leading – managing and coordinating work of the team (planning and delegating tasks, monitoring work progress, identifying risks, helping with troublesome tasks) in B2B part of migration. VoiceBot - Business requirements analysis, project's cost estimating, preparing data for an AI </a:t>
                </a:r>
                <a:r>
                  <a:rPr lang="en-US" sz="950" err="1"/>
                  <a:t>Voicebot</a:t>
                </a:r>
                <a:r>
                  <a:rPr lang="en-US" sz="950"/>
                  <a:t> (Oracle SQL, SAS EG).</a:t>
                </a:r>
              </a:p>
              <a:p>
                <a:pPr algn="just"/>
                <a:endParaRPr lang="en-US" sz="950"/>
              </a:p>
            </p:txBody>
          </p:sp>
        </p:spTree>
        <p:extLst>
          <p:ext uri="{BB962C8B-B14F-4D97-AF65-F5344CB8AC3E}">
            <p14:creationId xmlns:p14="http://schemas.microsoft.com/office/powerpoint/2010/main" val="3976876968"/>
          </p:ext>
        </p:extLst>
      </p:cSld>
      <p:clrMapOvr>
        <a:masterClrMapping/>
      </p:clrMapOvr>
    </p:sld>
    <p:sld>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692525E-A870-A45E-6DDE-5DA273AC6EED}"/>
                  </a:ext>
                </a:extLst>
              </p:cNvPr>
              <p:cNvSpPr>
                <a:spLocks noGrp="1"/>
              </p:cNvSpPr>
              <p:nvPr>
                <p:ph type="body" sz="quarter" idx="11"/>
              </p:nvPr>
            </p:nvSpPr>
            <p:spPr/>
            <p:txBody>
              <a:bodyPr/>
              <a:lstStyle/>
              <a:p>
                <a:r>
                  <a:rPr lang="en-US"/>
                  <a:t>Piotr has over 12 years experience in campaign management, designing and applying analytical solutions, for large clients on Polish and international market.</a:t>
                </a:r>
              </a:p>
              <a:p>
                <a:r>
                  <a:rPr lang="en-US"/>
                  <a:t>He is feeling extremely well in roles where he can apply his business and analytics capabilities at the same time.</a:t>
                </a:r>
              </a:p>
            </p:txBody>
          </p:sp>
          <p:sp>
            <p:nvSpPr>
              <p:cNvPr id="3" name="Text Placeholder 2">
                <a:extLst>
                  <a:ext uri="{FF2B5EF4-FFF2-40B4-BE49-F238E27FC236}">
                    <a16:creationId xmlns:a16="http://schemas.microsoft.com/office/drawing/2014/main" id="{66CC37AE-8AAF-7900-9240-93D574D86204}"/>
                  </a:ext>
                </a:extLst>
              </p:cNvPr>
              <p:cNvSpPr>
                <a:spLocks noGrp="1"/>
              </p:cNvSpPr>
              <p:nvPr>
                <p:ph type="body" sz="quarter" idx="12"/>
              </p:nvPr>
            </p:nvSpPr>
            <p:spPr/>
            <p:txBody>
              <a:bodyPr/>
              <a:lstStyle/>
              <a:p>
                <a:r>
                  <a:rPr lang="en-US"/>
                  <a:t>Insurance</a:t>
                </a:r>
              </a:p>
              <a:p>
                <a:r>
                  <a:rPr lang="en-US"/>
                  <a:t>Telecommu-nication</a:t>
                </a:r>
              </a:p>
              <a:p>
                <a:endParaRPr lang="en-US"/>
              </a:p>
              <a:p>
                <a:r>
                  <a:rPr lang="en-US"/>
                  <a:t>Oil &amp; gas</a:t>
                </a:r>
              </a:p>
              <a:p>
                <a:r>
                  <a:rPr lang="en-US"/>
                  <a:t>Pharmaceuti-cals</a:t>
                </a:r>
              </a:p>
              <a:p>
                <a:endParaRPr lang="en-US"/>
              </a:p>
            </p:txBody>
          </p:sp>
          <p:sp>
            <p:nvSpPr>
              <p:cNvPr id="4" name="Text Placeholder 3">
                <a:extLst>
                  <a:ext uri="{FF2B5EF4-FFF2-40B4-BE49-F238E27FC236}">
                    <a16:creationId xmlns:a16="http://schemas.microsoft.com/office/drawing/2014/main" id="{A43141BC-27B9-3206-0BA5-5F19599F51DE}"/>
                  </a:ext>
                </a:extLst>
              </p:cNvPr>
              <p:cNvSpPr>
                <a:spLocks noGrp="1"/>
              </p:cNvSpPr>
              <p:nvPr>
                <p:ph type="body" sz="quarter" idx="18"/>
              </p:nvPr>
            </p:nvSpPr>
            <p:spPr/>
            <p:txBody>
              <a:bodyPr/>
              <a:lstStyle/>
              <a:p>
                <a:r>
                  <a:rPr lang="en-US"/>
                  <a:t>Piotr </a:t>
                </a:r>
                <a:r>
                  <a:rPr lang="en-US" err="1"/>
                  <a:t>Czetwertyński</a:t>
                </a:r>
                <a:endParaRPr lang="en-US"/>
              </a:p>
            </p:txBody>
          </p:sp>
          <p:sp>
            <p:nvSpPr>
              <p:cNvPr id="5" name="Text Placeholder 4">
                <a:extLst>
                  <a:ext uri="{FF2B5EF4-FFF2-40B4-BE49-F238E27FC236}">
                    <a16:creationId xmlns:a16="http://schemas.microsoft.com/office/drawing/2014/main" id="{766F8E67-1E56-9DD3-15A5-5C00632E52B7}"/>
                  </a:ext>
                </a:extLst>
              </p:cNvPr>
              <p:cNvSpPr>
                <a:spLocks noGrp="1"/>
              </p:cNvSpPr>
              <p:nvPr>
                <p:ph type="body" sz="quarter" idx="14"/>
              </p:nvPr>
            </p:nvSpPr>
            <p:spPr>
              <a:xfrm>
                <a:off x="2880849" y="1122036"/>
                <a:ext cx="4935617" cy="287542"/>
              </a:xfrm>
            </p:spPr>
            <p:txBody>
              <a:bodyPr/>
              <a:lstStyle/>
              <a:p>
                <a:r>
                  <a:rPr lang="en-US"/>
                  <a:t>Data &amp; AI Value Strategy Senior Manager</a:t>
                </a:r>
              </a:p>
            </p:txBody>
          </p:sp>
          <p:pic>
            <p:nvPicPr>
              <p:cNvPr id="12" name="Picture Placeholder 11" descr="A picture containing person, wall, necktie, person&#10;&#10;Description automatically generated">
                <a:extLst>
                  <a:ext uri="{FF2B5EF4-FFF2-40B4-BE49-F238E27FC236}">
                    <a16:creationId xmlns:a16="http://schemas.microsoft.com/office/drawing/2014/main" id="{75505CCE-9857-A0EA-3ECC-8181373FDF09}"/>
                  </a:ext>
                </a:extLst>
              </p:cNvPr>
              <p:cNvPicPr>
                <a:picLocks noGrp="1"/>
              </p:cNvPicPr>
              <p:nvPr>
                <p:ph type="pic" sz="quarter" idx="10"/>
              </p:nvPr>
            </p:nvPicPr>
            <p:blipFill>
              <a:blip r:embed="rId3"/>
              <a:srcRect t="602" b="602"/>
              <a:stretch>
                <a:fillRect/>
              </a:stretch>
            </p:blipFill>
            <p:spPr>
              <a:xfrm>
                <a:off x="0" y="-1"/>
                <a:ext cx="2642400" cy="2642400"/>
              </a:xfrm>
            </p:spPr>
          </p:pic>
          <p:sp>
            <p:nvSpPr>
              <p:cNvPr id="7" name="Text Placeholder 6">
                <a:extLst>
                  <a:ext uri="{FF2B5EF4-FFF2-40B4-BE49-F238E27FC236}">
                    <a16:creationId xmlns:a16="http://schemas.microsoft.com/office/drawing/2014/main" id="{33BC7E8F-321D-D3EA-93F2-9277C71CE905}"/>
                  </a:ext>
                </a:extLst>
              </p:cNvPr>
              <p:cNvSpPr>
                <a:spLocks noGrp="1"/>
              </p:cNvSpPr>
              <p:nvPr>
                <p:ph type="body" sz="quarter" idx="19"/>
              </p:nvPr>
            </p:nvSpPr>
            <p:spPr/>
            <p:txBody>
              <a:bodyPr/>
              <a:lstStyle/>
              <a:p>
                <a:r>
                  <a:rPr lang="en-US"/>
                  <a:t>University of Warsaw: Master Degree in Sociology</a:t>
                </a:r>
              </a:p>
              <a:p>
                <a:r>
                  <a:rPr lang="en-US"/>
                  <a:t>University of Warsaw: Bachelor Degree in Computer Science</a:t>
                </a:r>
              </a:p>
            </p:txBody>
          </p:sp>
          <p:sp>
            <p:nvSpPr>
              <p:cNvPr id="8" name="Text Placeholder 7">
                <a:extLst>
                  <a:ext uri="{FF2B5EF4-FFF2-40B4-BE49-F238E27FC236}">
                    <a16:creationId xmlns:a16="http://schemas.microsoft.com/office/drawing/2014/main" id="{21B27FAC-F4D8-14FA-E816-E0F5A6718CC9}"/>
                  </a:ext>
                </a:extLst>
              </p:cNvPr>
              <p:cNvSpPr>
                <a:spLocks noGrp="1"/>
              </p:cNvSpPr>
              <p:nvPr>
                <p:ph type="body" sz="quarter" idx="20"/>
              </p:nvPr>
            </p:nvSpPr>
            <p:spPr/>
            <p:txBody>
              <a:bodyPr/>
              <a:lstStyle/>
              <a:p>
                <a:pPr algn="just">
                  <a:spcBef>
                    <a:spcPts val="400"/>
                  </a:spcBef>
                </a:pPr>
                <a:r>
                  <a:rPr lang="en-US"/>
                  <a:t>Campaign Management</a:t>
                </a:r>
              </a:p>
              <a:p>
                <a:pPr algn="just">
                  <a:spcBef>
                    <a:spcPts val="400"/>
                  </a:spcBef>
                </a:pPr>
                <a:r>
                  <a:rPr lang="en-US"/>
                  <a:t>System &amp; data architecture</a:t>
                </a:r>
              </a:p>
              <a:p>
                <a:pPr algn="just">
                  <a:spcBef>
                    <a:spcPts val="400"/>
                  </a:spcBef>
                </a:pPr>
                <a:r>
                  <a:rPr lang="en-US"/>
                  <a:t>Customer Analytics</a:t>
                </a:r>
              </a:p>
              <a:p>
                <a:pPr algn="just">
                  <a:spcBef>
                    <a:spcPts val="400"/>
                  </a:spcBef>
                </a:pPr>
                <a:r>
                  <a:rPr lang="en-US"/>
                  <a:t>Data manipulation</a:t>
                </a:r>
              </a:p>
              <a:p>
                <a:pPr algn="just">
                  <a:spcBef>
                    <a:spcPts val="400"/>
                  </a:spcBef>
                </a:pPr>
                <a:r>
                  <a:rPr lang="en-US"/>
                  <a:t>Analytics Strategy/Advisory</a:t>
                </a:r>
              </a:p>
              <a:p>
                <a:pPr algn="just">
                  <a:spcBef>
                    <a:spcPts val="400"/>
                  </a:spcBef>
                </a:pPr>
                <a:r>
                  <a:rPr lang="en-US"/>
                  <a:t>Big data</a:t>
                </a:r>
              </a:p>
              <a:p>
                <a:pPr algn="just">
                  <a:spcBef>
                    <a:spcPts val="400"/>
                  </a:spcBef>
                </a:pPr>
                <a:r>
                  <a:rPr lang="en-US"/>
                  <a:t>Segmentations</a:t>
                </a:r>
              </a:p>
              <a:p>
                <a:pPr algn="just">
                  <a:spcBef>
                    <a:spcPts val="400"/>
                  </a:spcBef>
                </a:pPr>
                <a:r>
                  <a:rPr lang="en-US"/>
                  <a:t>NBA</a:t>
                </a:r>
              </a:p>
              <a:p>
                <a:pPr algn="just">
                  <a:spcBef>
                    <a:spcPts val="400"/>
                  </a:spcBef>
                </a:pPr>
                <a:r>
                  <a:rPr lang="en-US"/>
                  <a:t>Project &amp; team management</a:t>
                </a:r>
              </a:p>
            </p:txBody>
          </p:sp>
          <p:sp>
            <p:nvSpPr>
              <p:cNvPr id="9" name="Text Placeholder 8">
                <a:extLst>
                  <a:ext uri="{FF2B5EF4-FFF2-40B4-BE49-F238E27FC236}">
                    <a16:creationId xmlns:a16="http://schemas.microsoft.com/office/drawing/2014/main" id="{EFA473DF-7A5B-64B0-18C7-104850EA02E3}"/>
                  </a:ext>
                </a:extLst>
              </p:cNvPr>
              <p:cNvSpPr>
                <a:spLocks noGrp="1"/>
              </p:cNvSpPr>
              <p:nvPr>
                <p:ph type="body" sz="quarter" idx="21"/>
              </p:nvPr>
            </p:nvSpPr>
            <p:spPr/>
            <p:txBody>
              <a:bodyPr/>
              <a:lstStyle/>
              <a:p>
                <a:r>
                  <a:rPr lang="en-US"/>
                  <a:t>Polish	  English	Swedish	German</a:t>
                </a:r>
              </a:p>
            </p:txBody>
          </p:sp>
          <p:sp>
            <p:nvSpPr>
              <p:cNvPr id="10" name="Text Placeholder 9">
                <a:extLst>
                  <a:ext uri="{FF2B5EF4-FFF2-40B4-BE49-F238E27FC236}">
                    <a16:creationId xmlns:a16="http://schemas.microsoft.com/office/drawing/2014/main" id="{6544F642-4FD7-D49B-CDFE-2E39F605B09B}"/>
                  </a:ext>
                </a:extLst>
              </p:cNvPr>
              <p:cNvSpPr>
                <a:spLocks noGrp="1"/>
              </p:cNvSpPr>
              <p:nvPr>
                <p:ph type="body" sz="quarter" idx="22"/>
              </p:nvPr>
            </p:nvSpPr>
            <p:spPr>
              <a:xfrm>
                <a:off x="2832107" y="1861782"/>
                <a:ext cx="6282000" cy="4996218"/>
              </a:xfrm>
            </p:spPr>
            <p:txBody>
              <a:bodyPr/>
              <a:lstStyle/>
              <a:p>
                <a:pPr algn="just"/>
                <a:r>
                  <a:rPr lang="en-US" sz="900" b="1"/>
                  <a:t>Leading German Insurance Company - SAS Campaign management architect </a:t>
                </a:r>
              </a:p>
              <a:p>
                <a:pPr algn="just"/>
                <a:r>
                  <a:rPr lang="en-US" sz="900"/>
                  <a:t>Designing and overseeing new installation for full SAS Campaign Management stack (cloud and on-prem).</a:t>
                </a:r>
              </a:p>
              <a:p>
                <a:pPr algn="just"/>
                <a:r>
                  <a:rPr lang="en-US" sz="900" b="1"/>
                  <a:t>Leading Polish Bank - SAS Campaign management architect </a:t>
                </a:r>
              </a:p>
              <a:p>
                <a:pPr algn="just"/>
                <a:r>
                  <a:rPr lang="en-US" sz="900" err="1"/>
                  <a:t>Analysing</a:t>
                </a:r>
                <a:r>
                  <a:rPr lang="en-US" sz="900"/>
                  <a:t> existing system implementation and designing and delivering improvements.</a:t>
                </a:r>
              </a:p>
              <a:p>
                <a:pPr algn="just"/>
                <a:r>
                  <a:rPr lang="en-US" sz="900" b="1"/>
                  <a:t>Leading Brazilian Telecom - Analytics strategy manager</a:t>
                </a:r>
              </a:p>
              <a:p>
                <a:pPr algn="just"/>
                <a:r>
                  <a:rPr lang="en-US" sz="900"/>
                  <a:t>Advisory project planning analytics and campaign management organization transformation (with SAS)</a:t>
                </a:r>
              </a:p>
              <a:p>
                <a:pPr algn="just"/>
                <a:r>
                  <a:rPr lang="en-US" sz="900" b="1"/>
                  <a:t>International Home Appliances - Analytics portfolio manager</a:t>
                </a:r>
              </a:p>
              <a:p>
                <a:pPr algn="just"/>
                <a:r>
                  <a:rPr lang="en-US" sz="900"/>
                  <a:t>Responsible for overseeing of multiple analytics use cases developed by joint  Accenture-client team</a:t>
                </a:r>
              </a:p>
              <a:p>
                <a:pPr algn="just"/>
                <a:r>
                  <a:rPr lang="en-US" sz="900" b="1"/>
                  <a:t>Leading Polish Telecommunication Company - Big data architect</a:t>
                </a:r>
              </a:p>
              <a:p>
                <a:pPr algn="just"/>
                <a:r>
                  <a:rPr lang="en-US" sz="900"/>
                  <a:t>Responsible for design of Customer Data Hub data model and architecture on Hortonworks cluster.</a:t>
                </a:r>
              </a:p>
              <a:p>
                <a:pPr algn="just"/>
                <a:r>
                  <a:rPr lang="en-US" sz="900" b="1"/>
                  <a:t>Polish Telecommunication Company - Real-time campaign business processes stream lead</a:t>
                </a:r>
              </a:p>
              <a:p>
                <a:pPr algn="just"/>
                <a:r>
                  <a:rPr lang="en-US" sz="900"/>
                  <a:t>Responsible for delivery of recommendations of campaign process modifications for SAS Campaign tools.</a:t>
                </a:r>
              </a:p>
              <a:p>
                <a:pPr algn="just"/>
                <a:r>
                  <a:rPr lang="en-US" sz="900" b="1"/>
                  <a:t>International Tobacco Company - BI project architect and lead </a:t>
                </a:r>
              </a:p>
              <a:p>
                <a:pPr algn="just"/>
                <a:r>
                  <a:rPr lang="en-US" sz="900"/>
                  <a:t>Design of BI solution in service desk area.</a:t>
                </a:r>
              </a:p>
              <a:p>
                <a:pPr algn="just"/>
                <a:r>
                  <a:rPr lang="en-US" sz="900" b="1"/>
                  <a:t>International Automotive Parts Company - Analytics strategy manager &amp; delivery lead on Analytics Strategy project</a:t>
                </a:r>
              </a:p>
              <a:p>
                <a:pPr algn="just"/>
                <a:r>
                  <a:rPr lang="en-US" sz="900"/>
                  <a:t>Responsible for overall project delivery, including as-is assessment, design of target state and roadmap creation.</a:t>
                </a:r>
              </a:p>
              <a:p>
                <a:pPr algn="just"/>
                <a:r>
                  <a:rPr lang="en-US" sz="900" b="1"/>
                  <a:t>International Pharma Company - Analytics delivery lead on Customer Analytics POC project</a:t>
                </a:r>
              </a:p>
              <a:p>
                <a:pPr algn="just"/>
                <a:r>
                  <a:rPr lang="en-US" sz="900"/>
                  <a:t>Responsible for development of NBA algorithm in SAS technology, look alike model design and implementation. </a:t>
                </a:r>
                <a:r>
                  <a:rPr lang="en-US" sz="900" err="1"/>
                  <a:t>Behavioural</a:t>
                </a:r>
                <a:r>
                  <a:rPr lang="en-US" sz="900"/>
                  <a:t> patterns recognition algorithm and Customer Analytical Record design &amp; implementation</a:t>
                </a:r>
              </a:p>
              <a:p>
                <a:pPr algn="just"/>
                <a:r>
                  <a:rPr lang="en-US" sz="900" b="1"/>
                  <a:t>International Oil Company - Analytics strategy manager on Analytics Strategy project</a:t>
                </a:r>
              </a:p>
              <a:p>
                <a:pPr algn="just"/>
                <a:r>
                  <a:rPr lang="en-US" sz="900"/>
                  <a:t>Main responsibility was to review current state of analytics and BI in the company and best available market Solutions</a:t>
                </a:r>
              </a:p>
              <a:p>
                <a:pPr algn="just"/>
                <a:r>
                  <a:rPr lang="en-US" sz="900" b="1"/>
                  <a:t>Polish Telecommunication Company - Segment Manager </a:t>
                </a:r>
              </a:p>
              <a:p>
                <a:pPr algn="just"/>
                <a:r>
                  <a:rPr lang="en-US" sz="900"/>
                  <a:t>Responsible for campaign management (budgeting, roadmaps, processes, scripts), Purchasing client databases from market, targeting and base generation (SAS and SQL), analyses of campaign results, management of churn prediction model, Value At Risk and Next Product to Buy models. </a:t>
                </a:r>
              </a:p>
              <a:p>
                <a:pPr algn="just"/>
                <a:endParaRPr lang="en-US" sz="900"/>
              </a:p>
            </p:txBody>
          </p:sp>
        </p:spTree>
        <p:extLst>
          <p:ext uri="{BB962C8B-B14F-4D97-AF65-F5344CB8AC3E}">
            <p14:creationId xmlns:p14="http://schemas.microsoft.com/office/powerpoint/2010/main" val="73773881"/>
          </p:ext>
        </p:extLst>
      </p:cSld>
      <p:clrMapOvr>
        <a:masterClrMapping/>
      </p:clrMapOvr>
    </p:sld>
    <p:sld>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544F642-4FD7-D49B-CDFE-2E39F605B09B}"/>
                  </a:ext>
                </a:extLst>
              </p:cNvPr>
              <p:cNvSpPr>
                <a:spLocks noGrp="1"/>
              </p:cNvSpPr>
              <p:nvPr>
                <p:ph type="body" sz="quarter" idx="22"/>
              </p:nvPr>
            </p:nvSpPr>
            <p:spPr>
              <a:xfrm>
                <a:off x="2832107" y="1861782"/>
                <a:ext cx="6282000" cy="4644472"/>
              </a:xfrm>
            </p:spPr>
            <p:txBody>
              <a:bodyPr vert="horz" lIns="54000" tIns="36000" rIns="36000" bIns="36000" numCol="2" spcCol="252000" rtlCol="0" anchor="t">
                <a:noAutofit/>
              </a:bodyPr>
              <a:lstStyle/>
              <a:p>
                <a:pPr algn="just"/>
                <a:r>
                  <a:rPr lang="en-US" b="1"/>
                  <a:t>Insurance Company – </a:t>
                </a:r>
                <a:r>
                  <a:rPr lang="pl-PL" b="1"/>
                  <a:t>Data Analyst</a:t>
                </a:r>
              </a:p>
              <a:p>
                <a:pPr algn="just"/>
                <a:r>
                  <a:rPr lang="pl-PL"/>
                  <a:t>He took part in designing and creating new reporting environment in PowerBI for british insurance company. During this project he worked on ensuring high Data Quality standards across the company and delivering value to business users. He implemented data profiling and DQ checks for exisitng datasets in Python to ensure high quality reporting.</a:t>
                </a:r>
                <a:endParaRPr lang="en-US"/>
              </a:p>
              <a:p>
                <a:pPr algn="just"/>
                <a:r>
                  <a:rPr lang="en-US" b="1"/>
                  <a:t>Insurance Company - Developer</a:t>
                </a:r>
              </a:p>
              <a:p>
                <a:pPr algn="just"/>
                <a:r>
                  <a:rPr lang="en-US"/>
                  <a:t>He worked on ETL tasks in agile environment. Focus on IFRS standards and implementation. He designed, developed and integrated new tables and data streams in SAS DI Studio, SAS Process Manager. Worked both with DB2 and Oracle databases.</a:t>
                </a:r>
                <a:endParaRPr lang="en-US" b="1"/>
              </a:p>
              <a:p>
                <a:pPr algn="just"/>
                <a:r>
                  <a:rPr lang="en-US" b="1"/>
                  <a:t>Marketing Company</a:t>
                </a:r>
              </a:p>
              <a:p>
                <a:pPr algn="just"/>
                <a:r>
                  <a:rPr lang="en-US"/>
                  <a:t>He participated in preparing strategies in digital marketing for the clients and issued recommendations for Account Managers regarding campaigns and optimization activities. Responsible for analyzing the data and presenting the impact of the actions to the team. Preparation of interactive dashboards using Google Data Studio for ongoing online marketing campaigns. </a:t>
                </a:r>
              </a:p>
              <a:p>
                <a:pPr algn="just"/>
                <a:r>
                  <a:rPr lang="en-US" b="1"/>
                  <a:t>Consulting Company - Intern in Digital Strategy team</a:t>
                </a:r>
              </a:p>
              <a:p>
                <a:pPr algn="just"/>
                <a:r>
                  <a:rPr lang="en-US"/>
                  <a:t>Worked on international banking project designing the scope of data collection and reporting. Developed automated data processing and reporting tool in Python. </a:t>
                </a:r>
              </a:p>
              <a:p>
                <a:pPr algn="just"/>
                <a:r>
                  <a:rPr lang="en-US" b="1"/>
                  <a:t>Spanish Bank - Intern in Centre-Chapter Data Analysis and Reporting</a:t>
                </a:r>
              </a:p>
              <a:p>
                <a:pPr algn="just"/>
                <a:r>
                  <a:rPr lang="en-US"/>
                  <a:t>Worked on maintenance of database and ad-hoc reports for other teams. Worked with Teradata and SAS Enterprise Guide.</a:t>
                </a:r>
              </a:p>
              <a:p>
                <a:pPr algn="just"/>
                <a:endParaRPr lang="en-US"/>
              </a:p>
            </p:txBody>
          </p:sp>
          <p:sp>
            <p:nvSpPr>
              <p:cNvPr id="2" name="Text Placeholder 1">
                <a:extLst>
                  <a:ext uri="{FF2B5EF4-FFF2-40B4-BE49-F238E27FC236}">
                    <a16:creationId xmlns:a16="http://schemas.microsoft.com/office/drawing/2014/main" id="{1692525E-A870-A45E-6DDE-5DA273AC6EED}"/>
                  </a:ext>
                </a:extLst>
              </p:cNvPr>
              <p:cNvSpPr>
                <a:spLocks noGrp="1"/>
              </p:cNvSpPr>
              <p:nvPr>
                <p:ph type="body" sz="quarter" idx="11"/>
              </p:nvPr>
            </p:nvSpPr>
            <p:spPr/>
            <p:txBody>
              <a:bodyPr>
                <a:noAutofit/>
              </a:bodyPr>
              <a:lstStyle/>
              <a:p>
                <a:r>
                  <a:rPr lang="en-US" sz="1000"/>
                  <a:t>Ambitious analyst, with experience at Finance, IT and Marketing industry. </a:t>
                </a:r>
              </a:p>
              <a:p>
                <a:r>
                  <a:rPr lang="en-US" sz="1000"/>
                  <a:t>Interested in Big Data, marketing and role of data analytics in designing and improving business processes. </a:t>
                </a:r>
              </a:p>
              <a:p>
                <a:r>
                  <a:rPr lang="en-US" sz="1000"/>
                  <a:t>Quick learner,  focused on goals and results.</a:t>
                </a:r>
              </a:p>
            </p:txBody>
          </p:sp>
          <p:sp>
            <p:nvSpPr>
              <p:cNvPr id="3" name="Text Placeholder 2">
                <a:extLst>
                  <a:ext uri="{FF2B5EF4-FFF2-40B4-BE49-F238E27FC236}">
                    <a16:creationId xmlns:a16="http://schemas.microsoft.com/office/drawing/2014/main" id="{66CC37AE-8AAF-7900-9240-93D574D86204}"/>
                  </a:ext>
                </a:extLst>
              </p:cNvPr>
              <p:cNvSpPr>
                <a:spLocks noGrp="1"/>
              </p:cNvSpPr>
              <p:nvPr>
                <p:ph type="body" sz="quarter" idx="12"/>
              </p:nvPr>
            </p:nvSpPr>
            <p:spPr/>
            <p:txBody>
              <a:bodyPr>
                <a:noAutofit/>
              </a:bodyPr>
              <a:lstStyle/>
              <a:p>
                <a:r>
                  <a:rPr lang="en-US" sz="1050"/>
                  <a:t>IT</a:t>
                </a:r>
              </a:p>
              <a:p>
                <a:r>
                  <a:rPr lang="en-US" sz="1050"/>
                  <a:t>Finance</a:t>
                </a:r>
              </a:p>
              <a:p>
                <a:endParaRPr lang="en-US" sz="1050"/>
              </a:p>
              <a:p>
                <a:r>
                  <a:rPr lang="en-US" sz="1050"/>
                  <a:t>Marketing &amp; </a:t>
                </a:r>
              </a:p>
              <a:p>
                <a:r>
                  <a:rPr lang="en-US" sz="1050"/>
                  <a:t>e-commerce</a:t>
                </a:r>
              </a:p>
              <a:p>
                <a:endParaRPr lang="en-US" sz="1050"/>
              </a:p>
            </p:txBody>
          </p:sp>
          <p:sp>
            <p:nvSpPr>
              <p:cNvPr id="4" name="Text Placeholder 3">
                <a:extLst>
                  <a:ext uri="{FF2B5EF4-FFF2-40B4-BE49-F238E27FC236}">
                    <a16:creationId xmlns:a16="http://schemas.microsoft.com/office/drawing/2014/main" id="{A43141BC-27B9-3206-0BA5-5F19599F51DE}"/>
                  </a:ext>
                </a:extLst>
              </p:cNvPr>
              <p:cNvSpPr>
                <a:spLocks noGrp="1"/>
              </p:cNvSpPr>
              <p:nvPr>
                <p:ph type="body" sz="quarter" idx="18"/>
              </p:nvPr>
            </p:nvSpPr>
            <p:spPr/>
            <p:txBody>
              <a:bodyPr>
                <a:normAutofit lnSpcReduction="10000"/>
              </a:bodyPr>
              <a:lstStyle/>
              <a:p>
                <a:r>
                  <a:rPr lang="en-US"/>
                  <a:t>Rafał Daniszewski</a:t>
                </a:r>
              </a:p>
            </p:txBody>
          </p:sp>
          <p:sp>
            <p:nvSpPr>
              <p:cNvPr id="5" name="Text Placeholder 4">
                <a:extLst>
                  <a:ext uri="{FF2B5EF4-FFF2-40B4-BE49-F238E27FC236}">
                    <a16:creationId xmlns:a16="http://schemas.microsoft.com/office/drawing/2014/main" id="{766F8E67-1E56-9DD3-15A5-5C00632E52B7}"/>
                  </a:ext>
                </a:extLst>
              </p:cNvPr>
              <p:cNvSpPr>
                <a:spLocks noGrp="1"/>
              </p:cNvSpPr>
              <p:nvPr>
                <p:ph type="body" sz="quarter" idx="14"/>
              </p:nvPr>
            </p:nvSpPr>
            <p:spPr/>
            <p:txBody>
              <a:bodyPr/>
              <a:lstStyle/>
              <a:p>
                <a:r>
                  <a:rPr lang="en-US">
                    <a:latin typeface="GT Sectra Fine Rg"/>
                    <a:ea typeface="Roboto Medium"/>
                  </a:rPr>
                  <a:t>Consultant, Data Science</a:t>
                </a:r>
              </a:p>
            </p:txBody>
          </p:sp>
          <p:pic>
            <p:nvPicPr>
              <p:cNvPr id="12" name="Picture Placeholder 11" descr="A person wearing glasses&#10;&#10;Description automatically generated with medium confidence">
                <a:extLst>
                  <a:ext uri="{FF2B5EF4-FFF2-40B4-BE49-F238E27FC236}">
                    <a16:creationId xmlns:a16="http://schemas.microsoft.com/office/drawing/2014/main" id="{7B8B75FF-2C2F-8DE4-5679-92AF0DB6934E}"/>
                  </a:ext>
                </a:extLst>
              </p:cNvPr>
              <p:cNvPicPr>
                <a:picLocks noGrp="1"/>
              </p:cNvPicPr>
              <p:nvPr>
                <p:ph type="pic" sz="quarter" idx="10"/>
              </p:nvPr>
            </p:nvPicPr>
            <p:blipFill rotWithShape="1">
              <a:blip r:embed="rId3"/>
              <a:srcRect l="2399" t="1205" r="2016" b="1449"/>
              <a:stretch/>
            </p:blipFill>
            <p:spPr>
              <a:xfrm>
                <a:off x="0" y="-1"/>
                <a:ext cx="2642400" cy="2642400"/>
              </a:xfrm>
            </p:spPr>
          </p:pic>
          <p:sp>
            <p:nvSpPr>
              <p:cNvPr id="7" name="Text Placeholder 6">
                <a:extLst>
                  <a:ext uri="{FF2B5EF4-FFF2-40B4-BE49-F238E27FC236}">
                    <a16:creationId xmlns:a16="http://schemas.microsoft.com/office/drawing/2014/main" id="{33BC7E8F-321D-D3EA-93F2-9277C71CE905}"/>
                  </a:ext>
                </a:extLst>
              </p:cNvPr>
              <p:cNvSpPr>
                <a:spLocks noGrp="1"/>
              </p:cNvSpPr>
              <p:nvPr>
                <p:ph type="body" sz="quarter" idx="19"/>
              </p:nvPr>
            </p:nvSpPr>
            <p:spPr/>
            <p:txBody>
              <a:bodyPr/>
              <a:lstStyle/>
              <a:p>
                <a:r>
                  <a:rPr lang="en-US"/>
                  <a:t>Quantitative Methods in Economy and Information Systems,  Warsaw School of Economics </a:t>
                </a:r>
              </a:p>
              <a:p>
                <a:r>
                  <a:rPr lang="en-US"/>
                  <a:t>Data Analysis – Big Data | Warsaw School of Economics in Warsaw</a:t>
                </a:r>
              </a:p>
            </p:txBody>
          </p:sp>
          <p:sp>
            <p:nvSpPr>
              <p:cNvPr id="8" name="Text Placeholder 7">
                <a:extLst>
                  <a:ext uri="{FF2B5EF4-FFF2-40B4-BE49-F238E27FC236}">
                    <a16:creationId xmlns:a16="http://schemas.microsoft.com/office/drawing/2014/main" id="{21B27FAC-F4D8-14FA-E816-E0F5A6718CC9}"/>
                  </a:ext>
                </a:extLst>
              </p:cNvPr>
              <p:cNvSpPr>
                <a:spLocks noGrp="1"/>
              </p:cNvSpPr>
              <p:nvPr>
                <p:ph type="body" sz="quarter" idx="20"/>
              </p:nvPr>
            </p:nvSpPr>
            <p:spPr>
              <a:xfrm>
                <a:off x="9415208" y="3728194"/>
                <a:ext cx="2664000" cy="1476323"/>
              </a:xfrm>
            </p:spPr>
            <p:txBody>
              <a:bodyPr>
                <a:normAutofit fontScale="25000" lnSpcReduction="20000"/>
              </a:bodyPr>
              <a:lstStyle/>
              <a:p>
                <a:pPr algn="just">
                  <a:spcBef>
                    <a:spcPts val="400"/>
                  </a:spcBef>
                </a:pPr>
                <a:r>
                  <a:rPr lang="en-US" sz="3600"/>
                  <a:t>Python (DE&amp;ML libraries)</a:t>
                </a:r>
                <a:r>
                  <a:rPr lang="pl-PL" sz="3600"/>
                  <a:t> </a:t>
                </a:r>
              </a:p>
              <a:p>
                <a:pPr algn="just">
                  <a:spcBef>
                    <a:spcPts val="400"/>
                  </a:spcBef>
                </a:pPr>
                <a:r>
                  <a:rPr lang="pl-PL" sz="3600"/>
                  <a:t>Data analysis and data manipulation in Python</a:t>
                </a:r>
              </a:p>
              <a:p>
                <a:pPr algn="just">
                  <a:spcBef>
                    <a:spcPts val="400"/>
                  </a:spcBef>
                </a:pPr>
                <a:r>
                  <a:rPr lang="en-US" sz="3600"/>
                  <a:t>Azure Data Scientist </a:t>
                </a:r>
                <a:r>
                  <a:rPr lang="pl-PL" sz="3600"/>
                  <a:t>Associate certificate, Azure Data Engineer Associate (in progress)</a:t>
                </a:r>
                <a:endParaRPr lang="en-US" sz="3600"/>
              </a:p>
              <a:p>
                <a:pPr algn="just">
                  <a:spcBef>
                    <a:spcPts val="400"/>
                  </a:spcBef>
                </a:pPr>
                <a:r>
                  <a:rPr lang="pl-PL" sz="3600"/>
                  <a:t>Advanced SQL </a:t>
                </a:r>
              </a:p>
              <a:p>
                <a:pPr algn="just">
                  <a:spcBef>
                    <a:spcPts val="400"/>
                  </a:spcBef>
                </a:pPr>
                <a:r>
                  <a:rPr lang="en-US" sz="3600"/>
                  <a:t>Designing and implementing ETL processes.</a:t>
                </a:r>
              </a:p>
              <a:p>
                <a:pPr algn="just">
                  <a:spcBef>
                    <a:spcPts val="400"/>
                  </a:spcBef>
                </a:pPr>
                <a:r>
                  <a:rPr lang="en-US" sz="3600"/>
                  <a:t>Reporting and visualization of marketing activities. Google’s analytical tools</a:t>
                </a:r>
                <a:endParaRPr lang="pl-PL" sz="3600"/>
              </a:p>
              <a:p>
                <a:pPr algn="just">
                  <a:spcBef>
                    <a:spcPts val="400"/>
                  </a:spcBef>
                </a:pPr>
                <a:r>
                  <a:rPr lang="en-US" sz="3600"/>
                  <a:t>SAS DI Studio, SAS EG</a:t>
                </a:r>
              </a:p>
              <a:p>
                <a:pPr algn="just">
                  <a:spcBef>
                    <a:spcPts val="400"/>
                  </a:spcBef>
                </a:pPr>
                <a:r>
                  <a:rPr lang="en-US" sz="3600"/>
                  <a:t>Attribution models and funnel analysis.</a:t>
                </a:r>
                <a:endParaRPr lang="pl-PL" sz="3600"/>
              </a:p>
              <a:p>
                <a:pPr algn="just">
                  <a:spcBef>
                    <a:spcPts val="400"/>
                  </a:spcBef>
                </a:pPr>
                <a:r>
                  <a:rPr lang="pl-PL" sz="3600"/>
                  <a:t>Git</a:t>
                </a:r>
              </a:p>
              <a:p>
                <a:pPr algn="just">
                  <a:spcBef>
                    <a:spcPts val="400"/>
                  </a:spcBef>
                </a:pPr>
                <a:endParaRPr lang="en-US" sz="1050"/>
              </a:p>
            </p:txBody>
          </p:sp>
          <p:sp>
            <p:nvSpPr>
              <p:cNvPr id="9" name="Text Placeholder 8">
                <a:extLst>
                  <a:ext uri="{FF2B5EF4-FFF2-40B4-BE49-F238E27FC236}">
                    <a16:creationId xmlns:a16="http://schemas.microsoft.com/office/drawing/2014/main" id="{EFA473DF-7A5B-64B0-18C7-104850EA02E3}"/>
                  </a:ext>
                </a:extLst>
              </p:cNvPr>
              <p:cNvSpPr>
                <a:spLocks noGrp="1"/>
              </p:cNvSpPr>
              <p:nvPr>
                <p:ph type="body" sz="quarter" idx="21"/>
              </p:nvPr>
            </p:nvSpPr>
            <p:spPr/>
            <p:txBody>
              <a:bodyPr/>
              <a:lstStyle/>
              <a:p>
                <a:r>
                  <a:rPr lang="en-US"/>
                  <a:t>Polish		English</a:t>
                </a:r>
              </a:p>
            </p:txBody>
          </p:sp>
        </p:spTree>
        <p:extLst>
          <p:ext uri="{BB962C8B-B14F-4D97-AF65-F5344CB8AC3E}">
            <p14:creationId xmlns:p14="http://schemas.microsoft.com/office/powerpoint/2010/main" val="2642955882"/>
          </p:ext>
        </p:extLst>
      </p:cSld>
      <p:clrMapOvr>
        <a:masterClrMapping/>
      </p:clrMapOvr>
    </p:sld>
    <p:sld>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7A6792-CD02-599B-4146-7772C73B01E3}"/>
                  </a:ext>
                </a:extLst>
              </p:cNvPr>
              <p:cNvSpPr>
                <a:spLocks noGrp="1"/>
              </p:cNvSpPr>
              <p:nvPr>
                <p:ph type="body" sz="quarter" idx="11"/>
              </p:nvPr>
            </p:nvSpPr>
            <p:spPr/>
            <p:txBody>
              <a:bodyPr>
                <a:normAutofit/>
              </a:bodyPr>
              <a:lstStyle/>
              <a:p>
                <a:r>
                  <a:rPr lang="pl-PL"/>
                  <a:t>Szymon </a:t>
                </a:r>
                <a:r>
                  <a:rPr lang="en-US"/>
                  <a:t>is a</a:t>
                </a:r>
                <a:r>
                  <a:rPr lang="pl-PL"/>
                  <a:t>n</a:t>
                </a:r>
                <a:r>
                  <a:rPr lang="en-US"/>
                  <a:t> ambitious data scientist </a:t>
                </a:r>
                <a:r>
                  <a:rPr lang="pl-PL" err="1"/>
                  <a:t>interested</a:t>
                </a:r>
                <a:r>
                  <a:rPr lang="pl-PL"/>
                  <a:t> in </a:t>
                </a:r>
                <a:r>
                  <a:rPr lang="pl-PL" err="1"/>
                  <a:t>generating</a:t>
                </a:r>
                <a:r>
                  <a:rPr lang="pl-PL"/>
                  <a:t> business </a:t>
                </a:r>
                <a:r>
                  <a:rPr lang="pl-PL" err="1"/>
                  <a:t>value</a:t>
                </a:r>
                <a:r>
                  <a:rPr lang="pl-PL"/>
                  <a:t> </a:t>
                </a:r>
                <a:r>
                  <a:rPr lang="pl-PL" err="1"/>
                  <a:t>using</a:t>
                </a:r>
                <a:r>
                  <a:rPr lang="pl-PL"/>
                  <a:t> ML </a:t>
                </a:r>
                <a:r>
                  <a:rPr lang="pl-PL" err="1"/>
                  <a:t>models</a:t>
                </a:r>
                <a:r>
                  <a:rPr lang="pl-PL"/>
                  <a:t>. He </a:t>
                </a:r>
                <a:r>
                  <a:rPr lang="pl-PL" err="1"/>
                  <a:t>delivered</a:t>
                </a:r>
                <a:r>
                  <a:rPr lang="pl-PL"/>
                  <a:t> </a:t>
                </a:r>
                <a:r>
                  <a:rPr lang="pl-PL" err="1"/>
                  <a:t>projects</a:t>
                </a:r>
                <a:r>
                  <a:rPr lang="pl-PL"/>
                  <a:t> in </a:t>
                </a:r>
                <a:r>
                  <a:rPr lang="pl-PL" err="1"/>
                  <a:t>Telco</a:t>
                </a:r>
                <a:r>
                  <a:rPr lang="pl-PL"/>
                  <a:t>, </a:t>
                </a:r>
                <a:r>
                  <a:rPr lang="pl-PL" err="1"/>
                  <a:t>Ecommerce</a:t>
                </a:r>
                <a:r>
                  <a:rPr lang="pl-PL"/>
                  <a:t> and Retail </a:t>
                </a:r>
                <a:r>
                  <a:rPr lang="pl-PL" err="1"/>
                  <a:t>industry</a:t>
                </a:r>
                <a:r>
                  <a:rPr lang="pl-PL"/>
                  <a:t>.</a:t>
                </a:r>
                <a:endParaRPr lang="en-US"/>
              </a:p>
            </p:txBody>
          </p:sp>
          <p:sp>
            <p:nvSpPr>
              <p:cNvPr id="3" name="Text Placeholder 2">
                <a:extLst>
                  <a:ext uri="{FF2B5EF4-FFF2-40B4-BE49-F238E27FC236}">
                    <a16:creationId xmlns:a16="http://schemas.microsoft.com/office/drawing/2014/main" id="{AF88C2A4-FF17-0676-87E4-0CC42FB0908B}"/>
                  </a:ext>
                </a:extLst>
              </p:cNvPr>
              <p:cNvSpPr>
                <a:spLocks noGrp="1"/>
              </p:cNvSpPr>
              <p:nvPr>
                <p:ph type="body" sz="quarter" idx="12"/>
              </p:nvPr>
            </p:nvSpPr>
            <p:spPr/>
            <p:txBody>
              <a:bodyPr/>
              <a:lstStyle/>
              <a:p>
                <a:r>
                  <a:rPr lang="pl-PL"/>
                  <a:t>Retail</a:t>
                </a:r>
              </a:p>
              <a:p>
                <a:r>
                  <a:rPr lang="pl-PL"/>
                  <a:t>Ecommerce</a:t>
                </a:r>
              </a:p>
              <a:p>
                <a:r>
                  <a:rPr lang="pl-PL"/>
                  <a:t>Telco</a:t>
                </a:r>
              </a:p>
            </p:txBody>
          </p:sp>
          <p:sp>
            <p:nvSpPr>
              <p:cNvPr id="4" name="Text Placeholder 3">
                <a:extLst>
                  <a:ext uri="{FF2B5EF4-FFF2-40B4-BE49-F238E27FC236}">
                    <a16:creationId xmlns:a16="http://schemas.microsoft.com/office/drawing/2014/main" id="{83DE19E7-8B89-958B-7DE2-178E7A54066F}"/>
                  </a:ext>
                </a:extLst>
              </p:cNvPr>
              <p:cNvSpPr>
                <a:spLocks noGrp="1"/>
              </p:cNvSpPr>
              <p:nvPr>
                <p:ph type="body" sz="quarter" idx="18"/>
              </p:nvPr>
            </p:nvSpPr>
            <p:spPr/>
            <p:txBody>
              <a:bodyPr>
                <a:normAutofit lnSpcReduction="10000"/>
              </a:bodyPr>
              <a:lstStyle/>
              <a:p>
                <a:r>
                  <a:rPr lang="pl-PL"/>
                  <a:t>Szymon Drozd</a:t>
                </a:r>
              </a:p>
            </p:txBody>
          </p:sp>
          <p:sp>
            <p:nvSpPr>
              <p:cNvPr id="7" name="Text Placeholder 6">
                <a:extLst>
                  <a:ext uri="{FF2B5EF4-FFF2-40B4-BE49-F238E27FC236}">
                    <a16:creationId xmlns:a16="http://schemas.microsoft.com/office/drawing/2014/main" id="{83D1AB77-327B-D8C5-CF7B-688095FA023A}"/>
                  </a:ext>
                </a:extLst>
              </p:cNvPr>
              <p:cNvSpPr>
                <a:spLocks noGrp="1"/>
              </p:cNvSpPr>
              <p:nvPr>
                <p:ph type="body" sz="quarter" idx="19"/>
              </p:nvPr>
            </p:nvSpPr>
            <p:spPr/>
            <p:txBody>
              <a:bodyPr>
                <a:normAutofit lnSpcReduction="10000"/>
              </a:bodyPr>
              <a:lstStyle/>
              <a:p>
                <a:r>
                  <a:rPr lang="pl-PL">
                    <a:latin typeface="Graphik" panose="020B0503030202060203" pitchFamily="34" charset="0"/>
                  </a:rPr>
                  <a:t>IE School of Science and Technology in Madrid, </a:t>
                </a:r>
                <a:r>
                  <a:rPr lang="en-US">
                    <a:latin typeface="Graphik" panose="020B0503030202060203" pitchFamily="34" charset="0"/>
                  </a:rPr>
                  <a:t>B</a:t>
                </a:r>
                <a:r>
                  <a:rPr lang="pl-PL">
                    <a:latin typeface="Graphik" panose="020B0503030202060203" pitchFamily="34" charset="0"/>
                  </a:rPr>
                  <a:t>usiness</a:t>
                </a:r>
                <a:r>
                  <a:rPr lang="en-US">
                    <a:latin typeface="Graphik" panose="020B0503030202060203" pitchFamily="34" charset="0"/>
                  </a:rPr>
                  <a:t> </a:t>
                </a:r>
                <a:r>
                  <a:rPr lang="pl-PL">
                    <a:latin typeface="Graphik" panose="020B0503030202060203" pitchFamily="34" charset="0"/>
                  </a:rPr>
                  <a:t>Analytics and Big Data, MSc</a:t>
                </a:r>
              </a:p>
              <a:p>
                <a:r>
                  <a:rPr lang="pl-PL">
                    <a:latin typeface="Graphik" panose="020B0503030202060203" pitchFamily="34" charset="0"/>
                  </a:rPr>
                  <a:t>Richmond University – The American International University in London</a:t>
                </a:r>
                <a:r>
                  <a:rPr lang="en-US">
                    <a:latin typeface="Graphik" panose="020B0503030202060203" pitchFamily="34" charset="0"/>
                  </a:rPr>
                  <a:t>, </a:t>
                </a:r>
                <a:r>
                  <a:rPr lang="pl-PL">
                    <a:latin typeface="Graphik" panose="020B0503030202060203" pitchFamily="34" charset="0"/>
                  </a:rPr>
                  <a:t>Business Management, BSc</a:t>
                </a:r>
                <a:endParaRPr lang="en-US">
                  <a:latin typeface="Graphik" panose="020B0503030202060203" pitchFamily="34" charset="0"/>
                </a:endParaRPr>
              </a:p>
              <a:p>
                <a:endParaRPr lang="pl-PL"/>
              </a:p>
            </p:txBody>
          </p:sp>
          <p:sp>
            <p:nvSpPr>
              <p:cNvPr id="8" name="Text Placeholder 7">
                <a:extLst>
                  <a:ext uri="{FF2B5EF4-FFF2-40B4-BE49-F238E27FC236}">
                    <a16:creationId xmlns:a16="http://schemas.microsoft.com/office/drawing/2014/main" id="{9CFFF608-5DCB-85A5-D2CF-77199B9A17D9}"/>
                  </a:ext>
                </a:extLst>
              </p:cNvPr>
              <p:cNvSpPr>
                <a:spLocks noGrp="1"/>
              </p:cNvSpPr>
              <p:nvPr>
                <p:ph type="body" sz="quarter" idx="20"/>
              </p:nvPr>
            </p:nvSpPr>
            <p:spPr>
              <a:xfrm>
                <a:off x="9415208" y="3728194"/>
                <a:ext cx="2664000" cy="1767350"/>
              </a:xfrm>
            </p:spPr>
            <p:txBody>
              <a:bodyPr vert="horz" lIns="54000" tIns="36000" rIns="36000" bIns="36000" rtlCol="0" anchor="t">
                <a:normAutofit/>
              </a:bodyPr>
              <a:lstStyle/>
              <a:p>
                <a:r>
                  <a:rPr lang="pl-PL">
                    <a:latin typeface="Graphik"/>
                  </a:rPr>
                  <a:t>Machine Learning and Statistics</a:t>
                </a:r>
              </a:p>
              <a:p>
                <a:r>
                  <a:rPr lang="pl-PL">
                    <a:latin typeface="Graphik"/>
                  </a:rPr>
                  <a:t>Python (Pandas, Numpy, Matplotlib, Scikit-learn, Plotly, XGBoost)</a:t>
                </a:r>
              </a:p>
              <a:p>
                <a:r>
                  <a:rPr lang="pl-PL">
                    <a:latin typeface="Graphik"/>
                  </a:rPr>
                  <a:t>Databricks</a:t>
                </a:r>
              </a:p>
              <a:p>
                <a:r>
                  <a:rPr lang="pl-PL">
                    <a:latin typeface="Graphik"/>
                  </a:rPr>
                  <a:t>SQL</a:t>
                </a:r>
              </a:p>
              <a:p>
                <a:r>
                  <a:rPr lang="pl-PL">
                    <a:latin typeface="Graphik"/>
                  </a:rPr>
                  <a:t>AWS</a:t>
                </a:r>
              </a:p>
              <a:p>
                <a:r>
                  <a:rPr lang="pl-PL">
                    <a:latin typeface="Graphik" panose="020B0503030202060203" pitchFamily="34" charset="0"/>
                  </a:rPr>
                  <a:t>AWS Certified Cloud Practitioner</a:t>
                </a:r>
              </a:p>
              <a:p>
                <a:r>
                  <a:rPr lang="pl-PL">
                    <a:latin typeface="Graphik"/>
                  </a:rPr>
                  <a:t>Azure</a:t>
                </a:r>
              </a:p>
              <a:p>
                <a:endParaRPr lang="pl-PL">
                  <a:latin typeface="Graphik" panose="020B0503030202060203" pitchFamily="34" charset="0"/>
                </a:endParaRPr>
              </a:p>
              <a:p>
                <a:endParaRPr lang="pl-PL">
                  <a:latin typeface="Graphik" panose="020B0503030202060203" pitchFamily="34" charset="0"/>
                </a:endParaRPr>
              </a:p>
            </p:txBody>
          </p:sp>
          <p:sp>
            <p:nvSpPr>
              <p:cNvPr id="9" name="Text Placeholder 8">
                <a:extLst>
                  <a:ext uri="{FF2B5EF4-FFF2-40B4-BE49-F238E27FC236}">
                    <a16:creationId xmlns:a16="http://schemas.microsoft.com/office/drawing/2014/main" id="{AC5349C6-BB31-A46D-B3C7-98E655A76F21}"/>
                  </a:ext>
                </a:extLst>
              </p:cNvPr>
              <p:cNvSpPr>
                <a:spLocks noGrp="1"/>
              </p:cNvSpPr>
              <p:nvPr>
                <p:ph type="body" sz="quarter" idx="21"/>
              </p:nvPr>
            </p:nvSpPr>
            <p:spPr/>
            <p:txBody>
              <a:bodyPr/>
              <a:lstStyle/>
              <a:p>
                <a:r>
                  <a:rPr lang="pl-PL">
                    <a:latin typeface="Graphik" panose="020B0503030202060203" pitchFamily="34" charset="0"/>
                  </a:rPr>
                  <a:t>English    Polish</a:t>
                </a:r>
              </a:p>
            </p:txBody>
          </p:sp>
          <p:sp>
            <p:nvSpPr>
              <p:cNvPr id="13" name="Text Placeholder 4">
                <a:extLst>
                  <a:ext uri="{FF2B5EF4-FFF2-40B4-BE49-F238E27FC236}">
                    <a16:creationId xmlns:a16="http://schemas.microsoft.com/office/drawing/2014/main" id="{0CA59ECB-AF25-9F0B-5478-3A1BF0E5855B}"/>
                  </a:ext>
                </a:extLst>
              </p:cNvPr>
              <p:cNvSpPr>
                <a:spLocks noGrp="1"/>
              </p:cNvSpPr>
              <p:nvPr>
                <p:ph type="body" sz="quarter" idx="14"/>
              </p:nvPr>
            </p:nvSpPr>
            <p:spPr>
              <a:xfrm>
                <a:off x="2880849" y="1030842"/>
                <a:ext cx="4140000" cy="399600"/>
              </a:xfrm>
            </p:spPr>
            <p:txBody>
              <a:bodyPr vert="horz" lIns="0" tIns="0" rIns="72000" bIns="36000" rtlCol="0" anchor="b" anchorCtr="0">
                <a:noAutofit/>
              </a:bodyPr>
              <a:lstStyle/>
              <a:p>
                <a:pPr defTabSz="228600">
                  <a:lnSpc>
                    <a:spcPct val="100000"/>
                  </a:lnSpc>
                  <a:spcBef>
                    <a:spcPts val="0"/>
                  </a:spcBef>
                  <a:spcAft>
                    <a:spcPts val="600"/>
                  </a:spcAft>
                </a:pPr>
                <a:r>
                  <a:rPr lang="en-US"/>
                  <a:t>Analyst, Data Science</a:t>
                </a:r>
              </a:p>
            </p:txBody>
          </p:sp>
          <p:pic>
            <p:nvPicPr>
              <p:cNvPr id="5" name="Picture Placeholder 4" descr="A person in a suit with his arms crossed&#10;&#10;Description automatically generated">
                <a:extLst>
                  <a:ext uri="{FF2B5EF4-FFF2-40B4-BE49-F238E27FC236}">
                    <a16:creationId xmlns:a16="http://schemas.microsoft.com/office/drawing/2014/main" id="{CABFD35F-BC46-30D5-C94F-2FE2C38867F9}"/>
                  </a:ext>
                </a:extLst>
              </p:cNvPr>
              <p:cNvPicPr>
                <a:picLocks noGrp="1" noChangeAspect="1"/>
              </p:cNvPicPr>
              <p:nvPr>
                <p:ph type="pic" sz="quarter" idx="10"/>
              </p:nvPr>
            </p:nvPicPr>
            <p:blipFill>
              <a:blip r:embed="rId3"/>
              <a:srcRect t="17110" b="17110"/>
              <a:stretch/>
            </p:blipFill>
            <p:spPr>
              <a:xfrm>
                <a:off x="-1556" y="-1"/>
                <a:ext cx="2640049" cy="2639037"/>
              </a:xfrm>
            </p:spPr>
          </p:pic>
          <p:sp>
            <p:nvSpPr>
              <p:cNvPr id="6" name="Text Placeholder 9">
                <a:extLst>
                  <a:ext uri="{FF2B5EF4-FFF2-40B4-BE49-F238E27FC236}">
                    <a16:creationId xmlns:a16="http://schemas.microsoft.com/office/drawing/2014/main" id="{2815FC6A-DF30-1342-BA29-88AB2931094B}"/>
                  </a:ext>
                </a:extLst>
              </p:cNvPr>
              <p:cNvSpPr txBox="1">
                <a:spLocks/>
              </p:cNvSpPr>
              <p:nvPr/>
            </p:nvSpPr>
            <p:spPr>
              <a:xfrm>
                <a:off x="2832107" y="1861782"/>
                <a:ext cx="6282000" cy="4644472"/>
              </a:xfrm>
              <a:prstGeom prst="rect">
                <a:avLst/>
              </a:prstGeom>
            </p:spPr>
            <p:txBody>
              <a:bodyPr vert="horz" lIns="54000" tIns="36000" rIns="36000" bIns="36000" numCol="2" spcCol="252000" rtlCol="0" anchor="t">
                <a:noAutofit/>
              </a:bodyPr>
              <a:lstStyle>
                <a:lvl1pPr marL="0" indent="0" algn="l" defTabSz="228600" rtl="0" eaLnBrk="1" latinLnBrk="0" hangingPunct="1">
                  <a:lnSpc>
                    <a:spcPct val="100000"/>
                  </a:lnSpc>
                  <a:spcBef>
                    <a:spcPts val="600"/>
                  </a:spcBef>
                  <a:spcAft>
                    <a:spcPts val="0"/>
                  </a:spcAft>
                  <a:buFont typeface="Arial" panose="020B0604020202020204" pitchFamily="34" charset="0"/>
                  <a:buNone/>
                  <a:defRPr sz="1100" b="0" kern="1200">
                    <a:solidFill>
                      <a:schemeClr val="tx1"/>
                    </a:solidFill>
                    <a:latin typeface="+mn-lt"/>
                    <a:ea typeface="+mn-ea"/>
                    <a:cs typeface="+mn-cs"/>
                  </a:defRPr>
                </a:lvl1pPr>
                <a:lvl2pPr marL="457200" indent="-228600" algn="l" defTabSz="228600" rtl="0" eaLnBrk="1" latinLnBrk="0" hangingPunct="1">
                  <a:lnSpc>
                    <a:spcPct val="100000"/>
                  </a:lnSpc>
                  <a:spcBef>
                    <a:spcPts val="0"/>
                  </a:spcBef>
                  <a:spcAft>
                    <a:spcPts val="600"/>
                  </a:spcAft>
                  <a:buClrTx/>
                  <a:buFont typeface="Arial" panose="020B0503030202060203" pitchFamily="34" charset="0"/>
                  <a:buChar char="–"/>
                  <a:defRPr sz="2000" kern="1200">
                    <a:solidFill>
                      <a:schemeClr val="tx1"/>
                    </a:solidFill>
                    <a:latin typeface="+mn-lt"/>
                    <a:ea typeface="+mn-ea"/>
                    <a:cs typeface="+mn-cs"/>
                  </a:defRPr>
                </a:lvl2pPr>
                <a:lvl3pPr marL="685800" indent="-228600" algn="l" defTabSz="2286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3pPr>
                <a:lvl4pPr marL="914400" indent="-228600" algn="l" defTabSz="228600" rtl="0" eaLnBrk="1" latinLnBrk="0" hangingPunct="1">
                  <a:lnSpc>
                    <a:spcPct val="100000"/>
                  </a:lnSpc>
                  <a:spcBef>
                    <a:spcPts val="0"/>
                  </a:spcBef>
                  <a:spcAft>
                    <a:spcPts val="600"/>
                  </a:spcAft>
                  <a:buFont typeface="Arial" panose="020B0503030202060203" pitchFamily="34" charset="0"/>
                  <a:buChar char="–"/>
                  <a:defRPr sz="1800" kern="1200">
                    <a:solidFill>
                      <a:schemeClr val="tx1"/>
                    </a:solidFill>
                    <a:latin typeface="+mn-lt"/>
                    <a:ea typeface="+mn-ea"/>
                    <a:cs typeface="+mn-cs"/>
                  </a:defRPr>
                </a:lvl4pPr>
                <a:lvl5pPr marL="1143000" indent="-228600" algn="l" defTabSz="2286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600"/>
                  </a:spcAft>
                  <a:buFont typeface="Arial"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6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600"/>
                  </a:spcAft>
                  <a:buFont typeface="Arial" panose="020B0604020202020204" pitchFamily="34" charset="0"/>
                  <a:buNone/>
                  <a:defRPr sz="800" kern="1200">
                    <a:solidFill>
                      <a:schemeClr val="tx2"/>
                    </a:solidFill>
                    <a:latin typeface="+mn-lt"/>
                    <a:ea typeface="+mn-ea"/>
                    <a:cs typeface="+mn-cs"/>
                  </a:defRPr>
                </a:lvl9pPr>
              </a:lstStyle>
              <a:p>
                <a:pPr algn="l" defTabSz="228600">
                  <a:spcBef>
                    <a:spcPts val="600"/>
                  </a:spcBef>
                </a:pPr>
                <a:r>
                  <a:rPr lang="en-US" sz="1100" b="1" noProof="0">
                    <a:latin typeface="Graphik" panose="020B0503030202060203" pitchFamily="34" charset="-18"/>
                  </a:rPr>
                  <a:t>Data Science Intern – Retail company</a:t>
                </a:r>
              </a:p>
              <a:p>
                <a:pPr algn="l" defTabSz="228600">
                  <a:spcBef>
                    <a:spcPts val="600"/>
                  </a:spcBef>
                </a:pPr>
                <a:r>
                  <a:rPr lang="en-US" sz="1100" noProof="0">
                    <a:latin typeface="Graphik" panose="020B0503030202060203" pitchFamily="34" charset="-18"/>
                  </a:rPr>
                  <a:t>Leading a project of competition analysis. Gathering and understanding business requirements for the analysis. Collecting relevant data (including web scraping for external data). Conducting EDA, feature engineering and creating ML models for conversion prediction using Databricks with focus on interpretability for business owners</a:t>
                </a:r>
                <a:r>
                  <a:rPr lang="pl-PL" sz="1100" noProof="0">
                    <a:latin typeface="Graphik"/>
                  </a:rPr>
                  <a:t>.</a:t>
                </a:r>
                <a:endParaRPr lang="en-US" sz="1100" noProof="0">
                  <a:latin typeface="Graphik" panose="020B0503030202060203" pitchFamily="34" charset="-18"/>
                </a:endParaRPr>
              </a:p>
              <a:p>
                <a:pPr algn="l" defTabSz="228600">
                  <a:spcBef>
                    <a:spcPts val="600"/>
                  </a:spcBef>
                </a:pPr>
                <a:endParaRPr lang="pl-PL" sz="1100" b="1" noProof="0">
                  <a:latin typeface="Graphik" panose="020B0503030202060203" pitchFamily="34" charset="-18"/>
                </a:endParaRPr>
              </a:p>
              <a:p>
                <a:pPr algn="l" defTabSz="228600">
                  <a:spcBef>
                    <a:spcPts val="600"/>
                  </a:spcBef>
                </a:pPr>
                <a:endParaRPr lang="pl-PL" b="1">
                  <a:latin typeface="Graphik" panose="020B0503030202060203" pitchFamily="34" charset="-18"/>
                </a:endParaRPr>
              </a:p>
              <a:p>
                <a:pPr algn="l" defTabSz="228600">
                  <a:spcBef>
                    <a:spcPts val="600"/>
                  </a:spcBef>
                </a:pPr>
                <a:endParaRPr lang="pl-PL" sz="1100" b="1" noProof="0">
                  <a:latin typeface="Graphik" panose="020B0503030202060203" pitchFamily="34" charset="-18"/>
                </a:endParaRPr>
              </a:p>
              <a:p>
                <a:pPr algn="l" defTabSz="228600">
                  <a:spcBef>
                    <a:spcPts val="600"/>
                  </a:spcBef>
                </a:pPr>
                <a:endParaRPr lang="pl-PL" b="1">
                  <a:latin typeface="Graphik" panose="020B0503030202060203" pitchFamily="34" charset="-18"/>
                </a:endParaRPr>
              </a:p>
              <a:p>
                <a:pPr algn="l" defTabSz="228600">
                  <a:spcBef>
                    <a:spcPts val="600"/>
                  </a:spcBef>
                </a:pPr>
                <a:endParaRPr lang="pl-PL" sz="1100" b="1" noProof="0">
                  <a:latin typeface="Graphik" panose="020B0503030202060203" pitchFamily="34" charset="-18"/>
                </a:endParaRPr>
              </a:p>
              <a:p>
                <a:pPr algn="l" defTabSz="228600">
                  <a:spcBef>
                    <a:spcPts val="600"/>
                  </a:spcBef>
                </a:pPr>
                <a:endParaRPr lang="pl-PL" b="1">
                  <a:latin typeface="Graphik" panose="020B0503030202060203" pitchFamily="34" charset="-18"/>
                </a:endParaRPr>
              </a:p>
              <a:p>
                <a:pPr algn="l" defTabSz="228600">
                  <a:spcBef>
                    <a:spcPts val="600"/>
                  </a:spcBef>
                </a:pPr>
                <a:endParaRPr lang="pl-PL" sz="1100" b="1" noProof="0">
                  <a:latin typeface="Graphik" panose="020B0503030202060203" pitchFamily="34" charset="-18"/>
                </a:endParaRPr>
              </a:p>
              <a:p>
                <a:pPr algn="l" defTabSz="228600">
                  <a:spcBef>
                    <a:spcPts val="600"/>
                  </a:spcBef>
                </a:pPr>
                <a:endParaRPr lang="pl-PL" b="1">
                  <a:latin typeface="Graphik" panose="020B0503030202060203" pitchFamily="34" charset="-18"/>
                </a:endParaRPr>
              </a:p>
              <a:p>
                <a:pPr algn="l" defTabSz="228600">
                  <a:spcBef>
                    <a:spcPts val="600"/>
                  </a:spcBef>
                </a:pPr>
                <a:endParaRPr lang="pl-PL" sz="1100" b="1" noProof="0">
                  <a:latin typeface="Graphik" panose="020B0503030202060203" pitchFamily="34" charset="-18"/>
                </a:endParaRPr>
              </a:p>
              <a:p>
                <a:pPr algn="l" defTabSz="228600">
                  <a:spcBef>
                    <a:spcPts val="600"/>
                  </a:spcBef>
                </a:pPr>
                <a:endParaRPr lang="pl-PL" b="1">
                  <a:latin typeface="Graphik" panose="020B0503030202060203" pitchFamily="34" charset="-18"/>
                </a:endParaRPr>
              </a:p>
              <a:p>
                <a:pPr algn="l" defTabSz="228600">
                  <a:spcBef>
                    <a:spcPts val="600"/>
                  </a:spcBef>
                </a:pPr>
                <a:endParaRPr lang="pl-PL" sz="1100" b="1" noProof="0">
                  <a:latin typeface="Graphik" panose="020B0503030202060203" pitchFamily="34" charset="-18"/>
                </a:endParaRPr>
              </a:p>
              <a:p>
                <a:endParaRPr lang="pl-PL" b="1">
                  <a:latin typeface="Graphik"/>
                </a:endParaRPr>
              </a:p>
              <a:p>
                <a:pPr algn="l" defTabSz="228600">
                  <a:spcBef>
                    <a:spcPts val="600"/>
                  </a:spcBef>
                </a:pPr>
                <a:r>
                  <a:rPr lang="en-US" sz="1100" b="1" noProof="0">
                    <a:latin typeface="Graphik" panose="020B0503030202060203" pitchFamily="34" charset="-18"/>
                  </a:rPr>
                  <a:t>Business analyst – Consulting company –</a:t>
                </a:r>
                <a:r>
                  <a:rPr lang="pl-PL" sz="1100" b="1" noProof="0">
                    <a:latin typeface="Graphik"/>
                  </a:rPr>
                  <a:t> </a:t>
                </a:r>
                <a:r>
                  <a:rPr lang="en-US" sz="1100" b="1" noProof="0">
                    <a:latin typeface="Graphik" panose="020B0503030202060203" pitchFamily="34" charset="-18"/>
                  </a:rPr>
                  <a:t>Project for an Ecommerce company</a:t>
                </a:r>
              </a:p>
              <a:p>
                <a:pPr algn="l" defTabSz="228600">
                  <a:spcBef>
                    <a:spcPts val="600"/>
                  </a:spcBef>
                </a:pPr>
                <a:r>
                  <a:rPr lang="en-US" sz="1100" noProof="0">
                    <a:latin typeface="Graphik" panose="020B0503030202060203" pitchFamily="34" charset="-18"/>
                  </a:rPr>
                  <a:t>Gathering busine</a:t>
                </a:r>
                <a:r>
                  <a:rPr lang="pl-PL" sz="1100" noProof="0">
                    <a:latin typeface="Graphik"/>
                  </a:rPr>
                  <a:t>s</a:t>
                </a:r>
                <a:r>
                  <a:rPr lang="en-US" sz="1100" noProof="0">
                    <a:latin typeface="Graphik" panose="020B0503030202060203" pitchFamily="34" charset="-18"/>
                  </a:rPr>
                  <a:t>s requirements for Salesforce solution implementation</a:t>
                </a:r>
                <a:r>
                  <a:rPr lang="pl-PL" sz="1100" noProof="0">
                    <a:latin typeface="Graphik"/>
                  </a:rPr>
                  <a:t>.</a:t>
                </a:r>
                <a:endParaRPr lang="en-US" sz="1100" noProof="0">
                  <a:latin typeface="Graphik" panose="020B0503030202060203" pitchFamily="34" charset="-18"/>
                </a:endParaRPr>
              </a:p>
              <a:p>
                <a:pPr algn="l" defTabSz="228600">
                  <a:spcBef>
                    <a:spcPts val="600"/>
                  </a:spcBef>
                </a:pPr>
                <a:r>
                  <a:rPr lang="en-US" sz="1100" b="1" noProof="0">
                    <a:latin typeface="Graphik" panose="020B0503030202060203" pitchFamily="34" charset="-18"/>
                  </a:rPr>
                  <a:t>Business analyst – Consulting company – Project for a Telco services provider</a:t>
                </a:r>
              </a:p>
              <a:p>
                <a:pPr algn="l" defTabSz="228600">
                  <a:spcBef>
                    <a:spcPts val="600"/>
                  </a:spcBef>
                </a:pPr>
                <a:r>
                  <a:rPr lang="en-US" sz="1100" noProof="0">
                    <a:latin typeface="Graphik" panose="020B0503030202060203" pitchFamily="34" charset="-18"/>
                  </a:rPr>
                  <a:t>Product catalog creation for the company. Analysis of competitors’ portfolio to define market standards. Benchmarking of offers of telco operators from different countries.</a:t>
                </a:r>
                <a:endParaRPr lang="pl-PL" sz="1100" noProof="0">
                  <a:latin typeface="Graphik"/>
                </a:endParaRPr>
              </a:p>
              <a:p>
                <a:pPr algn="just"/>
                <a:endParaRPr lang="en-US"/>
              </a:p>
            </p:txBody>
          </p:sp>
        </p:spTree>
        <p:extLst>
          <p:ext uri="{BB962C8B-B14F-4D97-AF65-F5344CB8AC3E}">
            <p14:creationId xmlns:p14="http://schemas.microsoft.com/office/powerpoint/2010/main" val="628719752"/>
          </p:ext>
        </p:extLst>
      </p:cSld>
      <p:clrMapOvr>
        <a:masterClrMapping/>
      </p:clrMapOvr>
    </p:sld>
    <p:sld>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544F642-4FD7-D49B-CDFE-2E39F605B09B}"/>
                  </a:ext>
                </a:extLst>
              </p:cNvPr>
              <p:cNvSpPr>
                <a:spLocks noGrp="1"/>
              </p:cNvSpPr>
              <p:nvPr>
                <p:ph type="body" sz="quarter" idx="22"/>
              </p:nvPr>
            </p:nvSpPr>
            <p:spPr>
              <a:xfrm>
                <a:off x="2832107" y="1861782"/>
                <a:ext cx="6282000" cy="4868201"/>
              </a:xfrm>
            </p:spPr>
            <p:txBody>
              <a:bodyPr vert="horz" lIns="54000" tIns="36000" rIns="36000" bIns="36000" numCol="2" spcCol="252000" rtlCol="0" anchor="t">
                <a:noAutofit/>
              </a:bodyPr>
              <a:lstStyle/>
              <a:p>
                <a:pPr algn="just"/>
                <a:r>
                  <a:rPr lang="pl-PL" sz="950" b="1"/>
                  <a:t>International Large Insurance Company – Product Owner</a:t>
                </a:r>
              </a:p>
              <a:p>
                <a:pPr algn="just">
                  <a:spcBef>
                    <a:spcPts val="300"/>
                  </a:spcBef>
                </a:pPr>
                <a:r>
                  <a:rPr lang="pl-PL" sz="950"/>
                  <a:t>Leading implementation of Golden Record real-time solution based on AWS stack. Responsible for concept design, product management, delivery roadmap and execution. </a:t>
                </a:r>
              </a:p>
              <a:p>
                <a:pPr algn="just"/>
                <a:r>
                  <a:rPr lang="en-US" sz="950" b="1"/>
                  <a:t>British Insurance Company – Lab Lane Lead</a:t>
                </a:r>
              </a:p>
              <a:p>
                <a:pPr algn="just">
                  <a:spcBef>
                    <a:spcPts val="300"/>
                  </a:spcBef>
                </a:pPr>
                <a:r>
                  <a:rPr lang="en-US" sz="950"/>
                  <a:t>Leading a Lab Lane delivering modernized Azure Data Platform, including development of Data Platform foundation and reporting use cases. </a:t>
                </a:r>
              </a:p>
              <a:p>
                <a:pPr algn="just"/>
                <a:r>
                  <a:rPr lang="en-US" sz="950" b="1"/>
                  <a:t>International Insurance Company – Data Strategy Architect</a:t>
                </a:r>
              </a:p>
              <a:p>
                <a:pPr algn="just">
                  <a:spcBef>
                    <a:spcPts val="300"/>
                  </a:spcBef>
                </a:pPr>
                <a:r>
                  <a:rPr lang="en-US" sz="950"/>
                  <a:t>Definition of approach, scope and roadmap for post-merger data consolidation, to secure critical regulatory reporting (risk, finance) and continuation of key business processes. </a:t>
                </a:r>
              </a:p>
              <a:p>
                <a:pPr algn="just"/>
                <a:r>
                  <a:rPr lang="en-US" sz="950" b="1"/>
                  <a:t>North American Communications Services Provider - Delivery lead on CRM personalization engine project</a:t>
                </a:r>
              </a:p>
              <a:p>
                <a:pPr algn="just">
                  <a:spcBef>
                    <a:spcPts val="300"/>
                  </a:spcBef>
                </a:pPr>
                <a:r>
                  <a:rPr lang="en-US" sz="950"/>
                  <a:t>Implementing personalized recommendations on ecommerce website and Mobile App.</a:t>
                </a:r>
              </a:p>
              <a:p>
                <a:pPr algn="just"/>
                <a:r>
                  <a:rPr lang="en-US" sz="950" b="1"/>
                  <a:t>Polish Insurance Company – Data Science Lead</a:t>
                </a:r>
              </a:p>
              <a:p>
                <a:pPr algn="just">
                  <a:spcBef>
                    <a:spcPts val="300"/>
                  </a:spcBef>
                </a:pPr>
                <a:r>
                  <a:rPr lang="en-US" sz="950"/>
                  <a:t>Leading set of analytical initiatives, including build of Machine Learning real-time recommendation engine supporting claim settlement process (Python, Docker, Kubernetes, PostgreSQL).</a:t>
                </a:r>
                <a:r>
                  <a:rPr lang="pl-PL" sz="950"/>
                  <a:t> </a:t>
                </a:r>
                <a:r>
                  <a:rPr lang="en-US" sz="950"/>
                  <a:t>Building data products: Customer, Claim, Policy, Vehicle Analytical Records.</a:t>
                </a:r>
                <a:endParaRPr lang="pl-PL" sz="950" b="1"/>
              </a:p>
              <a:p>
                <a:pPr algn="just"/>
                <a:endParaRPr lang="pl-PL" sz="950" b="1"/>
              </a:p>
              <a:p>
                <a:pPr algn="just"/>
                <a:endParaRPr lang="pl-PL" sz="950" b="1"/>
              </a:p>
              <a:p>
                <a:pPr algn="just"/>
                <a:endParaRPr lang="pl-PL" sz="950" b="1"/>
              </a:p>
              <a:p>
                <a:pPr algn="just"/>
                <a:endParaRPr lang="pl-PL" sz="950" b="1"/>
              </a:p>
              <a:p>
                <a:pPr algn="just"/>
                <a:endParaRPr lang="en-US" sz="950" b="1"/>
              </a:p>
              <a:p>
                <a:pPr algn="just"/>
                <a:r>
                  <a:rPr lang="en-US" sz="950" b="1"/>
                  <a:t>Polish Insurance Company - Analytics Lead on Data Driven Strategy project</a:t>
                </a:r>
                <a:endParaRPr lang="en-US"/>
              </a:p>
              <a:p>
                <a:pPr algn="just">
                  <a:spcBef>
                    <a:spcPts val="300"/>
                  </a:spcBef>
                </a:pPr>
                <a:r>
                  <a:rPr lang="en-US" sz="950"/>
                  <a:t>Responsible for assessment of as-is analytics operating model, defining target state and creating roadmap of initiatives to achieve desired analytical maturity within 3 years. </a:t>
                </a:r>
              </a:p>
              <a:p>
                <a:pPr algn="just"/>
                <a:r>
                  <a:rPr lang="en-US" sz="950" b="1"/>
                  <a:t>Global Telecommunication Company – Data Science Lead</a:t>
                </a:r>
              </a:p>
              <a:p>
                <a:pPr algn="just">
                  <a:spcBef>
                    <a:spcPts val="300"/>
                  </a:spcBef>
                </a:pPr>
                <a:r>
                  <a:rPr lang="en-US" sz="950"/>
                  <a:t>Design of approach, frameworks and data requirements for various data science use cases in GCP (including propensity modelling for B2B customers)</a:t>
                </a:r>
                <a:r>
                  <a:rPr lang="pl-PL" sz="950"/>
                  <a:t>.</a:t>
                </a:r>
                <a:endParaRPr lang="pl-PL" sz="950" b="1"/>
              </a:p>
              <a:p>
                <a:pPr algn="just"/>
                <a:r>
                  <a:rPr lang="en-US" sz="950" b="1"/>
                  <a:t>Major British Telecommunication Company - Data Scientist on Customer Analytics project</a:t>
                </a:r>
              </a:p>
              <a:p>
                <a:pPr algn="just">
                  <a:spcBef>
                    <a:spcPts val="300"/>
                  </a:spcBef>
                </a:pPr>
                <a:r>
                  <a:rPr lang="en-US" sz="950"/>
                  <a:t>Designing and delivering a set of analytical solutions for B2B customers: Customer Analytical Record, churn and propensity to buy models. </a:t>
                </a:r>
              </a:p>
              <a:p>
                <a:pPr algn="just"/>
                <a:r>
                  <a:rPr lang="en-US" sz="950" b="1"/>
                  <a:t>Major Polish Bank - Modelling Next Best Action lead on CRM Transformation Program</a:t>
                </a:r>
              </a:p>
              <a:p>
                <a:pPr algn="just">
                  <a:spcBef>
                    <a:spcPts val="300"/>
                  </a:spcBef>
                </a:pPr>
                <a:r>
                  <a:rPr lang="en-US" sz="950"/>
                  <a:t>Design of business concept for Next Best Action modelling solution, delivery of numerous propensity models (X-sell, Up-sell), model factory and model calibration process.</a:t>
                </a:r>
              </a:p>
              <a:p>
                <a:pPr algn="just"/>
                <a:r>
                  <a:rPr lang="en-US" sz="950" b="1"/>
                  <a:t>Major Polish Bank - Subject Matter Expert on CRM Transformation Program</a:t>
                </a:r>
              </a:p>
              <a:p>
                <a:pPr algn="just">
                  <a:spcBef>
                    <a:spcPts val="300"/>
                  </a:spcBef>
                </a:pPr>
                <a:r>
                  <a:rPr lang="en-US" sz="950"/>
                  <a:t>Design and implementation of Real Time Marketing solution (including design of functional process, campaign development, design of RTDM Data Marts: CDM - Common Data Model, CMDM - Customer Marketing Data Mart).</a:t>
                </a:r>
              </a:p>
              <a:p>
                <a:pPr algn="just"/>
                <a:endParaRPr lang="en-US" sz="1000"/>
              </a:p>
            </p:txBody>
          </p:sp>
          <p:sp>
            <p:nvSpPr>
              <p:cNvPr id="2" name="Text Placeholder 1">
                <a:extLst>
                  <a:ext uri="{FF2B5EF4-FFF2-40B4-BE49-F238E27FC236}">
                    <a16:creationId xmlns:a16="http://schemas.microsoft.com/office/drawing/2014/main" id="{1692525E-A870-A45E-6DDE-5DA273AC6EED}"/>
                  </a:ext>
                </a:extLst>
              </p:cNvPr>
              <p:cNvSpPr>
                <a:spLocks noGrp="1"/>
              </p:cNvSpPr>
              <p:nvPr>
                <p:ph type="body" sz="quarter" idx="11"/>
              </p:nvPr>
            </p:nvSpPr>
            <p:spPr>
              <a:xfrm>
                <a:off x="154816" y="3137101"/>
                <a:ext cx="2376190" cy="1773565"/>
              </a:xfrm>
            </p:spPr>
            <p:txBody>
              <a:bodyPr/>
              <a:lstStyle/>
              <a:p>
                <a:r>
                  <a:rPr lang="en-US" sz="1000"/>
                  <a:t>Anna has over 10 years of professional experience in consulting, data science, machine learning and campaign management. Working on numerous programs of analytical and data-driven transformations, implementing recommendation engines, designing and developing Data and ML solutions. Experienced in delivering projects for Insurance, Banking and Telecommunication sectors. </a:t>
                </a:r>
              </a:p>
            </p:txBody>
          </p:sp>
          <p:sp>
            <p:nvSpPr>
              <p:cNvPr id="3" name="Text Placeholder 2">
                <a:extLst>
                  <a:ext uri="{FF2B5EF4-FFF2-40B4-BE49-F238E27FC236}">
                    <a16:creationId xmlns:a16="http://schemas.microsoft.com/office/drawing/2014/main" id="{66CC37AE-8AAF-7900-9240-93D574D86204}"/>
                  </a:ext>
                </a:extLst>
              </p:cNvPr>
              <p:cNvSpPr>
                <a:spLocks noGrp="1"/>
              </p:cNvSpPr>
              <p:nvPr>
                <p:ph type="body" sz="quarter" idx="12"/>
              </p:nvPr>
            </p:nvSpPr>
            <p:spPr>
              <a:xfrm>
                <a:off x="154816" y="5297679"/>
                <a:ext cx="2196000" cy="872115"/>
              </a:xfrm>
            </p:spPr>
            <p:txBody>
              <a:bodyPr numCol="1"/>
              <a:lstStyle/>
              <a:p>
                <a:pPr>
                  <a:defRPr/>
                </a:pPr>
                <a:r>
                  <a:rPr lang="en-US" kern="0"/>
                  <a:t>Insurance</a:t>
                </a:r>
              </a:p>
              <a:p>
                <a:pPr lvl="0">
                  <a:defRPr/>
                </a:pPr>
                <a:r>
                  <a:rPr lang="en-US" kern="0"/>
                  <a:t>Banking</a:t>
                </a:r>
              </a:p>
              <a:p>
                <a:pPr lvl="0">
                  <a:defRPr/>
                </a:pPr>
                <a:r>
                  <a:rPr lang="en-US"/>
                  <a:t>Telecommunications</a:t>
                </a:r>
              </a:p>
              <a:p>
                <a:pPr lvl="0">
                  <a:defRPr/>
                </a:pPr>
                <a:endParaRPr lang="en-US" kern="0"/>
              </a:p>
              <a:p>
                <a:endParaRPr lang="en-US"/>
              </a:p>
            </p:txBody>
          </p:sp>
          <p:sp>
            <p:nvSpPr>
              <p:cNvPr id="4" name="Text Placeholder 3">
                <a:extLst>
                  <a:ext uri="{FF2B5EF4-FFF2-40B4-BE49-F238E27FC236}">
                    <a16:creationId xmlns:a16="http://schemas.microsoft.com/office/drawing/2014/main" id="{A43141BC-27B9-3206-0BA5-5F19599F51DE}"/>
                  </a:ext>
                </a:extLst>
              </p:cNvPr>
              <p:cNvSpPr>
                <a:spLocks noGrp="1"/>
              </p:cNvSpPr>
              <p:nvPr>
                <p:ph type="body" sz="quarter" idx="18"/>
              </p:nvPr>
            </p:nvSpPr>
            <p:spPr/>
            <p:txBody>
              <a:bodyPr/>
              <a:lstStyle/>
              <a:p>
                <a:r>
                  <a:rPr lang="en-US"/>
                  <a:t>Anna </a:t>
                </a:r>
                <a:r>
                  <a:rPr lang="en-US" err="1"/>
                  <a:t>Drożyńska</a:t>
                </a:r>
                <a:endParaRPr lang="en-US"/>
              </a:p>
            </p:txBody>
          </p:sp>
          <p:sp>
            <p:nvSpPr>
              <p:cNvPr id="5" name="Text Placeholder 4">
                <a:extLst>
                  <a:ext uri="{FF2B5EF4-FFF2-40B4-BE49-F238E27FC236}">
                    <a16:creationId xmlns:a16="http://schemas.microsoft.com/office/drawing/2014/main" id="{766F8E67-1E56-9DD3-15A5-5C00632E52B7}"/>
                  </a:ext>
                </a:extLst>
              </p:cNvPr>
              <p:cNvSpPr>
                <a:spLocks noGrp="1"/>
              </p:cNvSpPr>
              <p:nvPr>
                <p:ph type="body" sz="quarter" idx="14"/>
              </p:nvPr>
            </p:nvSpPr>
            <p:spPr/>
            <p:txBody>
              <a:bodyPr/>
              <a:lstStyle/>
              <a:p>
                <a:r>
                  <a:rPr lang="en-US"/>
                  <a:t>Senior Manager, Data Science</a:t>
                </a:r>
              </a:p>
            </p:txBody>
          </p:sp>
          <p:pic>
            <p:nvPicPr>
              <p:cNvPr id="12" name="Picture Placeholder 11" descr="A picture containing wall, person, indoor&#10;&#10;Description automatically generated">
                <a:extLst>
                  <a:ext uri="{FF2B5EF4-FFF2-40B4-BE49-F238E27FC236}">
                    <a16:creationId xmlns:a16="http://schemas.microsoft.com/office/drawing/2014/main" id="{27063FC5-B608-5E69-87AD-EA92F0ADC5DE}"/>
                  </a:ext>
                </a:extLst>
              </p:cNvPr>
              <p:cNvPicPr>
                <a:picLocks noGrp="1"/>
              </p:cNvPicPr>
              <p:nvPr>
                <p:ph type="pic" sz="quarter" idx="10"/>
              </p:nvPr>
            </p:nvPicPr>
            <p:blipFill rotWithShape="1">
              <a:blip r:embed="rId3"/>
              <a:srcRect l="1989" t="665" b="2003"/>
              <a:stretch/>
            </p:blipFill>
            <p:spPr>
              <a:xfrm>
                <a:off x="0" y="-1"/>
                <a:ext cx="2642400" cy="2642400"/>
              </a:xfrm>
            </p:spPr>
          </p:pic>
          <p:sp>
            <p:nvSpPr>
              <p:cNvPr id="7" name="Text Placeholder 6">
                <a:extLst>
                  <a:ext uri="{FF2B5EF4-FFF2-40B4-BE49-F238E27FC236}">
                    <a16:creationId xmlns:a16="http://schemas.microsoft.com/office/drawing/2014/main" id="{33BC7E8F-321D-D3EA-93F2-9277C71CE905}"/>
                  </a:ext>
                </a:extLst>
              </p:cNvPr>
              <p:cNvSpPr>
                <a:spLocks noGrp="1"/>
              </p:cNvSpPr>
              <p:nvPr>
                <p:ph type="body" sz="quarter" idx="19"/>
              </p:nvPr>
            </p:nvSpPr>
            <p:spPr/>
            <p:txBody>
              <a:bodyPr/>
              <a:lstStyle/>
              <a:p>
                <a:r>
                  <a:rPr lang="en-US" sz="1050"/>
                  <a:t>University of Warsaw, Master in Economics, Computer Science and Econometrics</a:t>
                </a:r>
              </a:p>
              <a:p>
                <a:r>
                  <a:rPr lang="en-US" sz="1050"/>
                  <a:t>University of Groningen, Erasmus Student Exchange, Faculty of Business and Economics</a:t>
                </a:r>
              </a:p>
            </p:txBody>
          </p:sp>
          <p:sp>
            <p:nvSpPr>
              <p:cNvPr id="8" name="Text Placeholder 7">
                <a:extLst>
                  <a:ext uri="{FF2B5EF4-FFF2-40B4-BE49-F238E27FC236}">
                    <a16:creationId xmlns:a16="http://schemas.microsoft.com/office/drawing/2014/main" id="{21B27FAC-F4D8-14FA-E816-E0F5A6718CC9}"/>
                  </a:ext>
                </a:extLst>
              </p:cNvPr>
              <p:cNvSpPr>
                <a:spLocks noGrp="1"/>
              </p:cNvSpPr>
              <p:nvPr>
                <p:ph type="body" sz="quarter" idx="20"/>
              </p:nvPr>
            </p:nvSpPr>
            <p:spPr>
              <a:xfrm>
                <a:off x="9293288" y="3689312"/>
                <a:ext cx="2664000" cy="1106487"/>
              </a:xfrm>
            </p:spPr>
            <p:txBody>
              <a:bodyPr/>
              <a:lstStyle/>
              <a:p>
                <a:pPr algn="just">
                  <a:lnSpc>
                    <a:spcPct val="100000"/>
                  </a:lnSpc>
                  <a:spcBef>
                    <a:spcPts val="400"/>
                  </a:spcBef>
                </a:pPr>
                <a:r>
                  <a:rPr lang="en-US" sz="1000"/>
                  <a:t>Data Science, ML, Recommendation engines, Predictive Modelling</a:t>
                </a:r>
              </a:p>
              <a:p>
                <a:pPr algn="just">
                  <a:lnSpc>
                    <a:spcPct val="100000"/>
                  </a:lnSpc>
                  <a:spcBef>
                    <a:spcPts val="400"/>
                  </a:spcBef>
                </a:pPr>
                <a:r>
                  <a:rPr lang="en-US" sz="1000"/>
                  <a:t>Business Analysis, Jira, Confluence, Azure DevOps</a:t>
                </a:r>
              </a:p>
              <a:p>
                <a:pPr algn="just">
                  <a:lnSpc>
                    <a:spcPct val="100000"/>
                  </a:lnSpc>
                  <a:spcBef>
                    <a:spcPts val="400"/>
                  </a:spcBef>
                </a:pPr>
                <a:r>
                  <a:rPr lang="en-US" sz="1000"/>
                  <a:t>Customer and Claim Analytics</a:t>
                </a:r>
              </a:p>
              <a:p>
                <a:pPr algn="just">
                  <a:lnSpc>
                    <a:spcPct val="100000"/>
                  </a:lnSpc>
                  <a:spcBef>
                    <a:spcPts val="400"/>
                  </a:spcBef>
                </a:pPr>
                <a:r>
                  <a:rPr lang="en-US" sz="1000"/>
                  <a:t>Data Driven Strategy</a:t>
                </a:r>
              </a:p>
              <a:p>
                <a:pPr algn="just">
                  <a:lnSpc>
                    <a:spcPct val="100000"/>
                  </a:lnSpc>
                  <a:spcBef>
                    <a:spcPts val="400"/>
                  </a:spcBef>
                </a:pPr>
                <a:r>
                  <a:rPr lang="en-US" sz="1000"/>
                  <a:t>Customer Intelligence, Campaign Management, Real Time Marketing, NBA</a:t>
                </a:r>
              </a:p>
              <a:p>
                <a:pPr algn="just">
                  <a:lnSpc>
                    <a:spcPct val="100000"/>
                  </a:lnSpc>
                  <a:spcBef>
                    <a:spcPts val="400"/>
                  </a:spcBef>
                </a:pPr>
                <a:r>
                  <a:rPr lang="en-US" sz="1000"/>
                  <a:t>Customer Analytical Record, Data Engineering</a:t>
                </a:r>
              </a:p>
              <a:p>
                <a:pPr algn="just">
                  <a:lnSpc>
                    <a:spcPct val="100000"/>
                  </a:lnSpc>
                  <a:spcBef>
                    <a:spcPts val="400"/>
                  </a:spcBef>
                </a:pPr>
                <a:r>
                  <a:rPr lang="en-US" sz="1000"/>
                  <a:t>Azure, Databricks, Python, R, SQL, SAS Customer Intelligence, GCP (in training)</a:t>
                </a:r>
              </a:p>
            </p:txBody>
          </p:sp>
          <p:sp>
            <p:nvSpPr>
              <p:cNvPr id="9" name="Text Placeholder 8">
                <a:extLst>
                  <a:ext uri="{FF2B5EF4-FFF2-40B4-BE49-F238E27FC236}">
                    <a16:creationId xmlns:a16="http://schemas.microsoft.com/office/drawing/2014/main" id="{EFA473DF-7A5B-64B0-18C7-104850EA02E3}"/>
                  </a:ext>
                </a:extLst>
              </p:cNvPr>
              <p:cNvSpPr>
                <a:spLocks noGrp="1"/>
              </p:cNvSpPr>
              <p:nvPr>
                <p:ph type="body" sz="quarter" idx="21"/>
              </p:nvPr>
            </p:nvSpPr>
            <p:spPr/>
            <p:txBody>
              <a:bodyPr/>
              <a:lstStyle/>
              <a:p>
                <a:r>
                  <a:rPr lang="en-US"/>
                  <a:t>Polish		English</a:t>
                </a:r>
              </a:p>
            </p:txBody>
          </p:sp>
        </p:spTree>
        <p:extLst>
          <p:ext uri="{BB962C8B-B14F-4D97-AF65-F5344CB8AC3E}">
            <p14:creationId xmlns:p14="http://schemas.microsoft.com/office/powerpoint/2010/main" val="3323270304"/>
          </p:ext>
        </p:extLst>
      </p:cSld>
      <p:clrMapOvr>
        <a:masterClrMapping/>
      </p:clrMapOvr>
    </p:sld>
    <p:sld>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544F642-4FD7-D49B-CDFE-2E39F605B09B}"/>
                  </a:ext>
                </a:extLst>
              </p:cNvPr>
              <p:cNvSpPr>
                <a:spLocks noGrp="1"/>
              </p:cNvSpPr>
              <p:nvPr>
                <p:ph type="body" sz="quarter" idx="22"/>
              </p:nvPr>
            </p:nvSpPr>
            <p:spPr>
              <a:xfrm>
                <a:off x="2884298" y="1816062"/>
                <a:ext cx="6292438" cy="4885364"/>
              </a:xfrm>
            </p:spPr>
            <p:txBody>
              <a:bodyPr vert="horz" lIns="54000" tIns="36000" rIns="36000" bIns="36000" numCol="2" spcCol="252000" rtlCol="0" anchor="t">
                <a:noAutofit/>
              </a:bodyPr>
              <a:lstStyle/>
              <a:p>
                <a:pPr algn="just"/>
                <a:r>
                  <a:rPr lang="en-US" sz="900" b="1" err="1"/>
                  <a:t>GenAI</a:t>
                </a:r>
                <a:r>
                  <a:rPr lang="en-US" sz="900" b="1"/>
                  <a:t> Lab – Data Scientist</a:t>
                </a:r>
              </a:p>
              <a:p>
                <a:pPr algn="just"/>
                <a:r>
                  <a:rPr lang="en-US" sz="900">
                    <a:ea typeface="+mn-lt"/>
                    <a:cs typeface="+mn-lt"/>
                  </a:rPr>
                  <a:t>Development of the Retrieval Augmented Generation Proofs of Concept. Collecting business requirements for business use case definition, design, prompt engineering and development of the application for document analysis with GPT LLMs.</a:t>
                </a:r>
              </a:p>
              <a:p>
                <a:pPr algn="just"/>
                <a:r>
                  <a:rPr lang="en-US" sz="900">
                    <a:ea typeface="+mn-lt"/>
                    <a:cs typeface="+mn-lt"/>
                  </a:rPr>
                  <a:t>I</a:t>
                </a:r>
                <a:r>
                  <a:rPr lang="en-US" sz="900" b="1"/>
                  <a:t>nternational Retailer - Data Scientist</a:t>
                </a:r>
                <a:endParaRPr lang="en-US"/>
              </a:p>
              <a:p>
                <a:pPr algn="just"/>
                <a:r>
                  <a:rPr lang="en-US" sz="900"/>
                  <a:t>Supporting SCM and Forecasting area with analytics capabilities. Reporting various KPIs around sales, orders, availability, wastage and promotions. Analysis of Bank Holiday impact on sales.  Analysis of weather forecast impact on sales forecasting. Forecast accuracy analysis and defining the root causes for inaccurate forecast.</a:t>
                </a:r>
              </a:p>
              <a:p>
                <a:pPr algn="just"/>
                <a:r>
                  <a:rPr lang="en-US" sz="900" b="1"/>
                  <a:t>Major German Bank - Data Analyst and Data Engineer</a:t>
                </a:r>
                <a:endParaRPr lang="en-US"/>
              </a:p>
              <a:p>
                <a:pPr algn="just"/>
                <a:r>
                  <a:rPr lang="en-US" sz="900"/>
                  <a:t>Performing Data Analysis, Data Engineering for AML solution together with designing Delta logic definition for the framework.</a:t>
                </a:r>
                <a:endParaRPr lang="en-US" sz="900" b="1"/>
              </a:p>
              <a:p>
                <a:pPr algn="just"/>
                <a:r>
                  <a:rPr lang="en-US" sz="900" b="1"/>
                  <a:t>Insurance Company – Data Engineer</a:t>
                </a:r>
              </a:p>
              <a:p>
                <a:pPr algn="just"/>
                <a:r>
                  <a:rPr lang="en-US" sz="900"/>
                  <a:t>Designing, developing and testing ELT and ETL jobs for data processing and data management to meet business requirements and architecture principles. DWH business analysis, implementation of SAS DDS (Detailed Data Store) model for Insurance using SAS Data Integration Studio and DB2 SQL.</a:t>
                </a:r>
                <a:endParaRPr lang="en-US" sz="900" b="1"/>
              </a:p>
              <a:p>
                <a:pPr algn="just"/>
                <a:r>
                  <a:rPr lang="en-US" sz="900" b="1"/>
                  <a:t>Global Developer of Analytics Software – Data Scientist</a:t>
                </a:r>
              </a:p>
              <a:p>
                <a:pPr algn="just"/>
                <a:r>
                  <a:rPr lang="en-US" sz="900"/>
                  <a:t>Fraud Detection System for internal frauds in Major Polish Insurer. Data sources detection and statistical analysis, design and code development of statistical detection algorithms, continuous cooperation with end users of the system – from collecting requirements to implementing, testing the solution and communication of business results. </a:t>
                </a:r>
              </a:p>
              <a:p>
                <a:pPr algn="just"/>
                <a:r>
                  <a:rPr lang="en-US" sz="900"/>
                  <a:t>Fraud Detection Platform for all Insurance Companies in Poland: project and statistical data analysis; data sources detection, project implementation with analytical methods as machine learning models: predictive classification models, segmentation models, fuzzy logic, business rules; analytical model management; development and maintenance of model performance reports; continuous cooperation with the clients – from collecting requirements to implementing, testing solution and communication of the results with business insight. </a:t>
                </a:r>
              </a:p>
              <a:p>
                <a:pPr algn="just"/>
                <a:r>
                  <a:rPr lang="en-US" sz="900"/>
                  <a:t>Development of classification models for real-time campaign management in banking: designing and developing datasets structures and classification models.</a:t>
                </a:r>
              </a:p>
              <a:p>
                <a:pPr algn="just"/>
                <a:r>
                  <a:rPr lang="en-US" sz="900" b="1"/>
                  <a:t>Global Developer of Analytics Software – Associate Analytical Consultant</a:t>
                </a:r>
              </a:p>
              <a:p>
                <a:pPr algn="just"/>
                <a:r>
                  <a:rPr lang="en-US" sz="900"/>
                  <a:t>Analytical detection of uninsured vehicles with classification models (logistic regressions, neural networks, decision trees, random forests, gradient boosting, ensemble models, scorecard models) in Polish Insurance Guarantee Fund. Designing Analytical Base Tables for campaign management. </a:t>
                </a:r>
              </a:p>
              <a:p>
                <a:pPr algn="just"/>
                <a:r>
                  <a:rPr lang="en-US" sz="900"/>
                  <a:t>Fraud Detection System in Major Polish Insurance: project and data analysis, project implementation with analytical methods as development of contextual text mining process, building classification models (logistic regressions, neural networks, decision trees, random forests, gradient boosting, ensemble models, scorecard models), optimization of business rules, ETL testing. Continuous cooperation with end users of the system – from collecting requirements to implementing, testing the solution and communication of business results based on analytical results.</a:t>
                </a:r>
              </a:p>
              <a:p>
                <a:pPr algn="just"/>
                <a:endParaRPr lang="en-US" sz="950"/>
              </a:p>
              <a:p>
                <a:pPr algn="just"/>
                <a:endParaRPr lang="en-US" sz="950"/>
              </a:p>
            </p:txBody>
          </p:sp>
          <p:sp>
            <p:nvSpPr>
              <p:cNvPr id="2" name="Text Placeholder 1">
                <a:extLst>
                  <a:ext uri="{FF2B5EF4-FFF2-40B4-BE49-F238E27FC236}">
                    <a16:creationId xmlns:a16="http://schemas.microsoft.com/office/drawing/2014/main" id="{1692525E-A870-A45E-6DDE-5DA273AC6EED}"/>
                  </a:ext>
                </a:extLst>
              </p:cNvPr>
              <p:cNvSpPr>
                <a:spLocks noGrp="1"/>
              </p:cNvSpPr>
              <p:nvPr>
                <p:ph type="body" sz="quarter" idx="11"/>
              </p:nvPr>
            </p:nvSpPr>
            <p:spPr>
              <a:xfrm>
                <a:off x="34011" y="3130607"/>
                <a:ext cx="2427117" cy="1767143"/>
              </a:xfrm>
            </p:spPr>
            <p:txBody>
              <a:bodyPr vert="horz" lIns="54000" tIns="36000" rIns="36000" bIns="36000" rtlCol="0" anchor="t">
                <a:noAutofit/>
              </a:bodyPr>
              <a:lstStyle/>
              <a:p>
                <a:r>
                  <a:rPr lang="en-US" sz="800" err="1"/>
                  <a:t>Małgorzata</a:t>
                </a:r>
                <a:r>
                  <a:rPr lang="en-US" sz="800"/>
                  <a:t> is a consultant with 8 years of professional experience, especially in insurance, banking and fraud detection. She is experienced Data Scientist working in Data and Statistical Analysis, Data Engineering and Data Mining area. Her experience is based on development of both analytical solutions like machine learning methods (data mining and text mining processes) and ETL/ELT processes.  She has high analytical abilities and curiosity to find hidden patterns in data.  During her studies, her specialty was Data Mining Analysis, which she still uses at work. Malgorzata is certified AWS Cloud </a:t>
                </a:r>
                <a:r>
                  <a:rPr lang="en-US" sz="800">
                    <a:ea typeface="+mn-lt"/>
                    <a:cs typeface="+mn-lt"/>
                  </a:rPr>
                  <a:t>Practitioner</a:t>
                </a:r>
                <a:r>
                  <a:rPr lang="en-US" sz="800"/>
                  <a:t>, SAS DIS developer and SAS analyst.</a:t>
                </a:r>
                <a:endParaRPr lang="en-US"/>
              </a:p>
            </p:txBody>
          </p:sp>
          <p:sp>
            <p:nvSpPr>
              <p:cNvPr id="3" name="Text Placeholder 2">
                <a:extLst>
                  <a:ext uri="{FF2B5EF4-FFF2-40B4-BE49-F238E27FC236}">
                    <a16:creationId xmlns:a16="http://schemas.microsoft.com/office/drawing/2014/main" id="{66CC37AE-8AAF-7900-9240-93D574D86204}"/>
                  </a:ext>
                </a:extLst>
              </p:cNvPr>
              <p:cNvSpPr>
                <a:spLocks noGrp="1"/>
              </p:cNvSpPr>
              <p:nvPr>
                <p:ph type="body" sz="quarter" idx="12"/>
              </p:nvPr>
            </p:nvSpPr>
            <p:spPr/>
            <p:txBody>
              <a:bodyPr vert="horz" lIns="54000" tIns="36000" rIns="36000" bIns="36000" numCol="2" rtlCol="0" anchor="t">
                <a:noAutofit/>
              </a:bodyPr>
              <a:lstStyle/>
              <a:p>
                <a:r>
                  <a:rPr lang="en-US"/>
                  <a:t>Banking</a:t>
                </a:r>
              </a:p>
              <a:p>
                <a:endParaRPr lang="en-US"/>
              </a:p>
              <a:p>
                <a:r>
                  <a:rPr lang="en-US"/>
                  <a:t>Insurance</a:t>
                </a:r>
              </a:p>
              <a:p>
                <a:endParaRPr lang="en-US"/>
              </a:p>
              <a:p>
                <a:r>
                  <a:rPr lang="en-US"/>
                  <a:t>Retail</a:t>
                </a:r>
              </a:p>
              <a:p>
                <a:endParaRPr lang="en-US"/>
              </a:p>
              <a:p>
                <a:r>
                  <a:rPr lang="en-US"/>
                  <a:t>Generative AI</a:t>
                </a:r>
              </a:p>
            </p:txBody>
          </p:sp>
          <p:sp>
            <p:nvSpPr>
              <p:cNvPr id="4" name="Text Placeholder 3">
                <a:extLst>
                  <a:ext uri="{FF2B5EF4-FFF2-40B4-BE49-F238E27FC236}">
                    <a16:creationId xmlns:a16="http://schemas.microsoft.com/office/drawing/2014/main" id="{A43141BC-27B9-3206-0BA5-5F19599F51DE}"/>
                  </a:ext>
                </a:extLst>
              </p:cNvPr>
              <p:cNvSpPr>
                <a:spLocks noGrp="1"/>
              </p:cNvSpPr>
              <p:nvPr>
                <p:ph type="body" sz="quarter" idx="18"/>
              </p:nvPr>
            </p:nvSpPr>
            <p:spPr/>
            <p:txBody>
              <a:bodyPr/>
              <a:lstStyle/>
              <a:p>
                <a:r>
                  <a:rPr lang="en-US" err="1"/>
                  <a:t>Małgorzata</a:t>
                </a:r>
                <a:r>
                  <a:rPr lang="en-US"/>
                  <a:t> </a:t>
                </a:r>
                <a:r>
                  <a:rPr lang="en-US" err="1"/>
                  <a:t>Fijałka</a:t>
                </a:r>
                <a:endParaRPr lang="en-US"/>
              </a:p>
            </p:txBody>
          </p:sp>
          <p:sp>
            <p:nvSpPr>
              <p:cNvPr id="5" name="Text Placeholder 4">
                <a:extLst>
                  <a:ext uri="{FF2B5EF4-FFF2-40B4-BE49-F238E27FC236}">
                    <a16:creationId xmlns:a16="http://schemas.microsoft.com/office/drawing/2014/main" id="{766F8E67-1E56-9DD3-15A5-5C00632E52B7}"/>
                  </a:ext>
                </a:extLst>
              </p:cNvPr>
              <p:cNvSpPr>
                <a:spLocks noGrp="1"/>
              </p:cNvSpPr>
              <p:nvPr>
                <p:ph type="body" sz="quarter" idx="14"/>
              </p:nvPr>
            </p:nvSpPr>
            <p:spPr/>
            <p:txBody>
              <a:bodyPr/>
              <a:lstStyle/>
              <a:p>
                <a:r>
                  <a:rPr lang="en-US">
                    <a:ea typeface="Roboto Medium"/>
                  </a:rPr>
                  <a:t>Associate Manager, Data Science</a:t>
                </a:r>
              </a:p>
            </p:txBody>
          </p:sp>
          <p:pic>
            <p:nvPicPr>
              <p:cNvPr id="12" name="Picture Placeholder 11" descr="A person smiling for the camera&#10;&#10;Description automatically generated with medium confidence">
                <a:extLst>
                  <a:ext uri="{FF2B5EF4-FFF2-40B4-BE49-F238E27FC236}">
                    <a16:creationId xmlns:a16="http://schemas.microsoft.com/office/drawing/2014/main" id="{2478618F-DC3B-639F-D404-506F64D0A65D}"/>
                  </a:ext>
                </a:extLst>
              </p:cNvPr>
              <p:cNvPicPr>
                <a:picLocks noGrp="1"/>
              </p:cNvPicPr>
              <p:nvPr>
                <p:ph type="pic" sz="quarter" idx="10"/>
              </p:nvPr>
            </p:nvPicPr>
            <p:blipFill rotWithShape="1">
              <a:blip r:embed="rId3"/>
              <a:srcRect l="1199" t="665" r="2816" b="665"/>
              <a:stretch/>
            </p:blipFill>
            <p:spPr>
              <a:xfrm>
                <a:off x="0" y="-1"/>
                <a:ext cx="2642400" cy="2642400"/>
              </a:xfrm>
            </p:spPr>
          </p:pic>
          <p:sp>
            <p:nvSpPr>
              <p:cNvPr id="7" name="Text Placeholder 6">
                <a:extLst>
                  <a:ext uri="{FF2B5EF4-FFF2-40B4-BE49-F238E27FC236}">
                    <a16:creationId xmlns:a16="http://schemas.microsoft.com/office/drawing/2014/main" id="{33BC7E8F-321D-D3EA-93F2-9277C71CE905}"/>
                  </a:ext>
                </a:extLst>
              </p:cNvPr>
              <p:cNvSpPr>
                <a:spLocks noGrp="1"/>
              </p:cNvSpPr>
              <p:nvPr>
                <p:ph type="body" sz="quarter" idx="19"/>
              </p:nvPr>
            </p:nvSpPr>
            <p:spPr>
              <a:xfrm>
                <a:off x="9318446" y="1943757"/>
                <a:ext cx="2664000" cy="1106487"/>
              </a:xfrm>
            </p:spPr>
            <p:txBody>
              <a:bodyPr/>
              <a:lstStyle/>
              <a:p>
                <a:r>
                  <a:rPr lang="en-US" sz="1050"/>
                  <a:t>Warsaw School of Economics, </a:t>
                </a:r>
                <a:r>
                  <a:rPr lang="en-US" sz="1050" err="1"/>
                  <a:t>M.Sc</a:t>
                </a:r>
                <a:r>
                  <a:rPr lang="en-US" sz="1050"/>
                  <a:t> in Quantitative Methods in Economics and Information Systems Specialization: Data mining Analysis</a:t>
                </a:r>
              </a:p>
              <a:p>
                <a:r>
                  <a:rPr lang="en-US" sz="1050"/>
                  <a:t>Warsaw School of Economics, </a:t>
                </a:r>
                <a:r>
                  <a:rPr lang="en-US" sz="1050" err="1"/>
                  <a:t>B.Sc</a:t>
                </a:r>
                <a:r>
                  <a:rPr lang="en-US" sz="1050"/>
                  <a:t> in Quantitative Methods in Economics and Information Systems, Econometrics</a:t>
                </a:r>
              </a:p>
              <a:p>
                <a:endParaRPr lang="en-US" sz="1050"/>
              </a:p>
            </p:txBody>
          </p:sp>
          <p:sp>
            <p:nvSpPr>
              <p:cNvPr id="8" name="Text Placeholder 7">
                <a:extLst>
                  <a:ext uri="{FF2B5EF4-FFF2-40B4-BE49-F238E27FC236}">
                    <a16:creationId xmlns:a16="http://schemas.microsoft.com/office/drawing/2014/main" id="{21B27FAC-F4D8-14FA-E816-E0F5A6718CC9}"/>
                  </a:ext>
                </a:extLst>
              </p:cNvPr>
              <p:cNvSpPr>
                <a:spLocks noGrp="1"/>
              </p:cNvSpPr>
              <p:nvPr>
                <p:ph type="body" sz="quarter" idx="20"/>
              </p:nvPr>
            </p:nvSpPr>
            <p:spPr>
              <a:xfrm>
                <a:off x="9274272" y="3666743"/>
                <a:ext cx="2760761" cy="2181891"/>
              </a:xfrm>
            </p:spPr>
            <p:txBody>
              <a:bodyPr vert="horz" lIns="54000" tIns="36000" rIns="36000" bIns="36000" rtlCol="0" anchor="t">
                <a:noAutofit/>
              </a:bodyPr>
              <a:lstStyle/>
              <a:p>
                <a:pPr algn="just">
                  <a:spcBef>
                    <a:spcPts val="400"/>
                  </a:spcBef>
                </a:pPr>
                <a:r>
                  <a:rPr lang="en-US" sz="800"/>
                  <a:t>Fraud detection, AML, KYC</a:t>
                </a:r>
              </a:p>
              <a:p>
                <a:pPr algn="just">
                  <a:spcBef>
                    <a:spcPts val="400"/>
                  </a:spcBef>
                </a:pPr>
                <a:r>
                  <a:rPr lang="en-US" sz="800"/>
                  <a:t>Data Science: Data Analysis, Data Engineering, Data Mining, Statistical Analysis, Business Intelligence, Data Visualization</a:t>
                </a:r>
              </a:p>
              <a:p>
                <a:pPr algn="just">
                  <a:spcBef>
                    <a:spcPts val="400"/>
                  </a:spcBef>
                </a:pPr>
                <a:r>
                  <a:rPr lang="en-US" sz="800"/>
                  <a:t>Machine Learning (Logistic Regression, Decision Trees, Random Forrest, </a:t>
                </a:r>
                <a:r>
                  <a:rPr lang="en-US" sz="800" err="1"/>
                  <a:t>XGBoost</a:t>
                </a:r>
                <a:r>
                  <a:rPr lang="en-US" sz="800"/>
                  <a:t>, Neutral Networks, Segmentation models, Scoring Cards)</a:t>
                </a:r>
              </a:p>
              <a:p>
                <a:pPr algn="just">
                  <a:spcBef>
                    <a:spcPts val="400"/>
                  </a:spcBef>
                </a:pPr>
                <a:r>
                  <a:rPr lang="en-US" sz="800"/>
                  <a:t>Python (NumPy, Pandas, Matplotlib, Seaborn, Scikit-Learn, </a:t>
                </a:r>
                <a:r>
                  <a:rPr lang="en-US" sz="800" err="1"/>
                  <a:t>XGBoost</a:t>
                </a:r>
                <a:r>
                  <a:rPr lang="en-US" sz="800"/>
                  <a:t>, </a:t>
                </a:r>
                <a:r>
                  <a:rPr lang="en-US" sz="800" err="1"/>
                  <a:t>CatBoost</a:t>
                </a:r>
                <a:r>
                  <a:rPr lang="en-US" sz="800"/>
                  <a:t>, </a:t>
                </a:r>
                <a:r>
                  <a:rPr lang="en-US" sz="800" err="1"/>
                  <a:t>Plotly</a:t>
                </a:r>
                <a:r>
                  <a:rPr lang="en-US" sz="800"/>
                  <a:t>) </a:t>
                </a:r>
              </a:p>
              <a:p>
                <a:pPr algn="just">
                  <a:spcBef>
                    <a:spcPts val="400"/>
                  </a:spcBef>
                </a:pPr>
                <a:r>
                  <a:rPr lang="en-US" sz="800"/>
                  <a:t>SAS tools, 4GL – certified analyst &amp; data engineer</a:t>
                </a:r>
              </a:p>
              <a:p>
                <a:pPr algn="just">
                  <a:spcBef>
                    <a:spcPts val="400"/>
                  </a:spcBef>
                </a:pPr>
                <a:r>
                  <a:rPr lang="en-US" sz="800"/>
                  <a:t>AWS - </a:t>
                </a:r>
                <a:r>
                  <a:rPr lang="en-US" sz="800">
                    <a:ea typeface="+mn-lt"/>
                    <a:cs typeface="+mn-lt"/>
                  </a:rPr>
                  <a:t>Certified Cloud Practitioner, GCP</a:t>
                </a:r>
                <a:endParaRPr lang="en-US" sz="800"/>
              </a:p>
              <a:p>
                <a:pPr algn="just">
                  <a:spcBef>
                    <a:spcPts val="400"/>
                  </a:spcBef>
                </a:pPr>
                <a:r>
                  <a:rPr lang="en-US" sz="800"/>
                  <a:t>SPSS, SQL</a:t>
                </a:r>
              </a:p>
            </p:txBody>
          </p:sp>
          <p:sp>
            <p:nvSpPr>
              <p:cNvPr id="9" name="Text Placeholder 8">
                <a:extLst>
                  <a:ext uri="{FF2B5EF4-FFF2-40B4-BE49-F238E27FC236}">
                    <a16:creationId xmlns:a16="http://schemas.microsoft.com/office/drawing/2014/main" id="{EFA473DF-7A5B-64B0-18C7-104850EA02E3}"/>
                  </a:ext>
                </a:extLst>
              </p:cNvPr>
              <p:cNvSpPr>
                <a:spLocks noGrp="1"/>
              </p:cNvSpPr>
              <p:nvPr>
                <p:ph type="body" sz="quarter" idx="21"/>
              </p:nvPr>
            </p:nvSpPr>
            <p:spPr/>
            <p:txBody>
              <a:bodyPr/>
              <a:lstStyle/>
              <a:p>
                <a:r>
                  <a:rPr lang="en-US"/>
                  <a:t>Polish    English    German    Spanish</a:t>
                </a:r>
              </a:p>
            </p:txBody>
          </p:sp>
        </p:spTree>
        <p:extLst>
          <p:ext uri="{BB962C8B-B14F-4D97-AF65-F5344CB8AC3E}">
            <p14:creationId xmlns:p14="http://schemas.microsoft.com/office/powerpoint/2010/main" val="2670694553"/>
          </p:ext>
        </p:extLst>
      </p:cSld>
      <p:clrMapOvr>
        <a:masterClrMapping/>
      </p:clrMapOvr>
    </p:sld>
    <p:sld>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544F642-4FD7-D49B-CDFE-2E39F605B09B}"/>
                  </a:ext>
                </a:extLst>
              </p:cNvPr>
              <p:cNvSpPr>
                <a:spLocks noGrp="1"/>
              </p:cNvSpPr>
              <p:nvPr>
                <p:ph type="body" sz="quarter" idx="22"/>
              </p:nvPr>
            </p:nvSpPr>
            <p:spPr>
              <a:xfrm>
                <a:off x="2832107" y="1861782"/>
                <a:ext cx="6282000" cy="4996218"/>
              </a:xfrm>
            </p:spPr>
            <p:txBody>
              <a:bodyPr vert="horz" lIns="54000" tIns="36000" rIns="36000" bIns="36000" numCol="2" spcCol="252000" rtlCol="0" anchor="t">
                <a:noAutofit/>
              </a:bodyPr>
              <a:lstStyle/>
              <a:p>
                <a:pPr algn="just"/>
                <a:r>
                  <a:rPr lang="en-US" sz="1050" b="1">
                    <a:ea typeface="+mn-lt"/>
                    <a:cs typeface="+mn-lt"/>
                  </a:rPr>
                  <a:t>Foreign Medical Company – Data Engineering (Snowflake</a:t>
                </a:r>
                <a:r>
                  <a:rPr lang="pl-PL" sz="1050" b="1">
                    <a:ea typeface="+mn-lt"/>
                    <a:cs typeface="+mn-lt"/>
                  </a:rPr>
                  <a:t>, </a:t>
                </a:r>
                <a:r>
                  <a:rPr lang="pl-PL" sz="1050" b="1" err="1">
                    <a:ea typeface="+mn-lt"/>
                    <a:cs typeface="+mn-lt"/>
                  </a:rPr>
                  <a:t>Python</a:t>
                </a:r>
                <a:r>
                  <a:rPr lang="pl-PL" sz="1050" b="1">
                    <a:ea typeface="+mn-lt"/>
                    <a:cs typeface="+mn-lt"/>
                  </a:rPr>
                  <a:t>, </a:t>
                </a:r>
                <a:r>
                  <a:rPr lang="pl-PL" sz="1050" b="1" err="1">
                    <a:ea typeface="+mn-lt"/>
                    <a:cs typeface="+mn-lt"/>
                  </a:rPr>
                  <a:t>Talend</a:t>
                </a:r>
                <a:r>
                  <a:rPr lang="pl-PL" sz="1050" b="1">
                    <a:ea typeface="+mn-lt"/>
                    <a:cs typeface="+mn-lt"/>
                  </a:rPr>
                  <a:t>, DBT, Tableau</a:t>
                </a:r>
                <a:r>
                  <a:rPr lang="en-US" sz="1050" b="1">
                    <a:ea typeface="+mn-lt"/>
                    <a:cs typeface="+mn-lt"/>
                  </a:rPr>
                  <a:t>) - Accenture project</a:t>
                </a:r>
              </a:p>
              <a:p>
                <a:pPr algn="just"/>
                <a:r>
                  <a:rPr lang="en-US" sz="1050">
                    <a:ea typeface="+mn-lt"/>
                    <a:cs typeface="+mn-lt"/>
                  </a:rPr>
                  <a:t>Engagement as a developer of a Data Mesh platform. Participant in enhancement and creation of data products in Supply Chain domain. Role primarily focused on the backend and ingestion into Snowflake from SAP systems and dozens of other sources, in smaller degree on data modelling and visualization (Tableau).</a:t>
                </a:r>
              </a:p>
              <a:p>
                <a:pPr algn="just"/>
                <a:r>
                  <a:rPr lang="en-US" sz="1050" b="1">
                    <a:ea typeface="+mn-lt"/>
                    <a:cs typeface="+mn-lt"/>
                  </a:rPr>
                  <a:t>Foreign Insurance Company – Data Engineering (SAS DIS, SAS EG) - Accenture project</a:t>
                </a:r>
                <a:endParaRPr lang="en-US" sz="1050">
                  <a:ea typeface="+mn-lt"/>
                  <a:cs typeface="+mn-lt"/>
                </a:endParaRPr>
              </a:p>
              <a:p>
                <a:pPr algn="just"/>
                <a:r>
                  <a:rPr lang="en-US" sz="1050">
                    <a:ea typeface="+mn-lt"/>
                    <a:cs typeface="+mn-lt"/>
                  </a:rPr>
                  <a:t>Engagement as a developer in the initiative of ETL data integration of the life insurance data to the common data warehouse. The project was realized in agile framework.</a:t>
                </a:r>
              </a:p>
              <a:p>
                <a:pPr algn="just"/>
                <a:r>
                  <a:rPr lang="en-US" sz="1050" b="1"/>
                  <a:t>Foreign Insurance Company – Data Engineering (SAS DIS, SAS EG) - Accenture project</a:t>
                </a:r>
                <a:endParaRPr lang="en-US"/>
              </a:p>
              <a:p>
                <a:pPr algn="just"/>
                <a:r>
                  <a:rPr lang="en-US" sz="1050"/>
                  <a:t>Participation as a member of international agile GDPR (data privacy &amp; anonymization) team in creation of SAS-based solution to anonymize sensitive data in the orchestrated way.</a:t>
                </a:r>
              </a:p>
              <a:p>
                <a:pPr algn="just"/>
                <a:r>
                  <a:rPr lang="en-US" sz="1050" b="1" err="1"/>
                  <a:t>Gdańsk</a:t>
                </a:r>
                <a:r>
                  <a:rPr lang="en-US" sz="1050" b="1"/>
                  <a:t> University of Technology - Research and teaching assistant</a:t>
                </a:r>
              </a:p>
              <a:p>
                <a:pPr algn="just"/>
                <a:r>
                  <a:rPr lang="en-US" sz="1050"/>
                  <a:t>Conducting classes in the field of probability calculus, mathematical modeling and data analysis (also for foreign students), as well as help in the creation of scientific articles on ergodic theory.</a:t>
                </a:r>
              </a:p>
              <a:p>
                <a:pPr algn="just"/>
                <a:r>
                  <a:rPr lang="en-US" sz="1050" b="1"/>
                  <a:t>Insurance Company – Intern</a:t>
                </a:r>
              </a:p>
              <a:p>
                <a:pPr algn="just"/>
                <a:r>
                  <a:rPr lang="en-US" sz="1050"/>
                  <a:t>Cooperation with the life insurance modeling team.</a:t>
                </a:r>
                <a:endParaRPr lang="en-US" sz="1050" b="1"/>
              </a:p>
              <a:p>
                <a:pPr algn="just"/>
                <a:r>
                  <a:rPr lang="en-US" sz="1050" b="1"/>
                  <a:t>Non-profit projects:</a:t>
                </a:r>
              </a:p>
              <a:p>
                <a:pPr algn="just"/>
                <a:r>
                  <a:rPr lang="en-US" sz="1050" b="1"/>
                  <a:t>Prediction of gym membership (R, Python)</a:t>
                </a:r>
              </a:p>
              <a:p>
                <a:pPr algn="just"/>
                <a:r>
                  <a:rPr lang="en-US" sz="1050"/>
                  <a:t>The basic purpose of this project was to create an appropriate machine learning algorithm to predict the interest of gym membership and describe the features having the biggest impact on the target. The task required handling structured and unstructured files with additional text information and missing data.  </a:t>
                </a:r>
              </a:p>
              <a:p>
                <a:pPr algn="just"/>
                <a:r>
                  <a:rPr lang="en-US" sz="1050" b="1"/>
                  <a:t>Winter sports database construction and maintenance (Python, tika, SQL)</a:t>
                </a:r>
              </a:p>
              <a:p>
                <a:pPr algn="just"/>
                <a:r>
                  <a:rPr lang="en-US" sz="1050"/>
                  <a:t>A project created in collaboration. The achievement was to create a relational database with information about sports performance and the automation tool to download and process the data in a convenient way. The data were used later to provide useful insights and live predictions of the future events. </a:t>
                </a:r>
              </a:p>
              <a:p>
                <a:pPr algn="just"/>
                <a:endParaRPr lang="en-US" sz="1050"/>
              </a:p>
            </p:txBody>
          </p:sp>
          <p:sp>
            <p:nvSpPr>
              <p:cNvPr id="2" name="Text Placeholder 1">
                <a:extLst>
                  <a:ext uri="{FF2B5EF4-FFF2-40B4-BE49-F238E27FC236}">
                    <a16:creationId xmlns:a16="http://schemas.microsoft.com/office/drawing/2014/main" id="{1692525E-A870-A45E-6DDE-5DA273AC6EED}"/>
                  </a:ext>
                </a:extLst>
              </p:cNvPr>
              <p:cNvSpPr>
                <a:spLocks noGrp="1"/>
              </p:cNvSpPr>
              <p:nvPr>
                <p:ph type="body" sz="quarter" idx="11"/>
              </p:nvPr>
            </p:nvSpPr>
            <p:spPr>
              <a:xfrm>
                <a:off x="154816" y="3137101"/>
                <a:ext cx="2196000" cy="1903249"/>
              </a:xfrm>
            </p:spPr>
            <p:txBody>
              <a:bodyPr vert="horz" lIns="54000" tIns="36000" rIns="36000" bIns="36000" rtlCol="0" anchor="t">
                <a:noAutofit/>
              </a:bodyPr>
              <a:lstStyle/>
              <a:p>
                <a:r>
                  <a:rPr lang="en-US">
                    <a:latin typeface="Graphik"/>
                  </a:rPr>
                  <a:t>Wiktor has  over 5 years of overall professional experience and over </a:t>
                </a:r>
                <a:r>
                  <a:rPr lang="pl-PL">
                    <a:latin typeface="Graphik"/>
                  </a:rPr>
                  <a:t>2.5</a:t>
                </a:r>
                <a:r>
                  <a:rPr lang="en-US">
                    <a:latin typeface="Graphik"/>
                  </a:rPr>
                  <a:t> year</a:t>
                </a:r>
                <a:r>
                  <a:rPr lang="pl-PL">
                    <a:latin typeface="Graphik"/>
                  </a:rPr>
                  <a:t>s</a:t>
                </a:r>
                <a:r>
                  <a:rPr lang="en-US">
                    <a:latin typeface="Graphik"/>
                  </a:rPr>
                  <a:t> of experience in data engineering in various industries.</a:t>
                </a:r>
              </a:p>
              <a:p>
                <a:r>
                  <a:rPr lang="en-US"/>
                  <a:t>He is interested in building the end-to-end data pipelines and data-driven solutions.</a:t>
                </a:r>
              </a:p>
            </p:txBody>
          </p:sp>
          <p:sp>
            <p:nvSpPr>
              <p:cNvPr id="3" name="Text Placeholder 2">
                <a:extLst>
                  <a:ext uri="{FF2B5EF4-FFF2-40B4-BE49-F238E27FC236}">
                    <a16:creationId xmlns:a16="http://schemas.microsoft.com/office/drawing/2014/main" id="{66CC37AE-8AAF-7900-9240-93D574D86204}"/>
                  </a:ext>
                </a:extLst>
              </p:cNvPr>
              <p:cNvSpPr>
                <a:spLocks noGrp="1"/>
              </p:cNvSpPr>
              <p:nvPr>
                <p:ph type="body" sz="quarter" idx="12"/>
              </p:nvPr>
            </p:nvSpPr>
            <p:spPr/>
            <p:txBody>
              <a:bodyPr/>
              <a:lstStyle/>
              <a:p>
                <a:r>
                  <a:rPr lang="pl-PL"/>
                  <a:t>Supply Chain</a:t>
                </a:r>
              </a:p>
              <a:p>
                <a:r>
                  <a:rPr lang="en-US"/>
                  <a:t>FMCG</a:t>
                </a:r>
              </a:p>
              <a:p>
                <a:endParaRPr lang="en-US"/>
              </a:p>
              <a:p>
                <a:r>
                  <a:rPr lang="en-US"/>
                  <a:t>Insurance</a:t>
                </a:r>
              </a:p>
              <a:p>
                <a:endParaRPr lang="en-US"/>
              </a:p>
            </p:txBody>
          </p:sp>
          <p:sp>
            <p:nvSpPr>
              <p:cNvPr id="4" name="Text Placeholder 3">
                <a:extLst>
                  <a:ext uri="{FF2B5EF4-FFF2-40B4-BE49-F238E27FC236}">
                    <a16:creationId xmlns:a16="http://schemas.microsoft.com/office/drawing/2014/main" id="{A43141BC-27B9-3206-0BA5-5F19599F51DE}"/>
                  </a:ext>
                </a:extLst>
              </p:cNvPr>
              <p:cNvSpPr>
                <a:spLocks noGrp="1"/>
              </p:cNvSpPr>
              <p:nvPr>
                <p:ph type="body" sz="quarter" idx="18"/>
              </p:nvPr>
            </p:nvSpPr>
            <p:spPr/>
            <p:txBody>
              <a:bodyPr/>
              <a:lstStyle/>
              <a:p>
                <a:r>
                  <a:rPr lang="en-US"/>
                  <a:t>Wiktor Florek</a:t>
                </a:r>
              </a:p>
            </p:txBody>
          </p:sp>
          <p:sp>
            <p:nvSpPr>
              <p:cNvPr id="5" name="Text Placeholder 4">
                <a:extLst>
                  <a:ext uri="{FF2B5EF4-FFF2-40B4-BE49-F238E27FC236}">
                    <a16:creationId xmlns:a16="http://schemas.microsoft.com/office/drawing/2014/main" id="{766F8E67-1E56-9DD3-15A5-5C00632E52B7}"/>
                  </a:ext>
                </a:extLst>
              </p:cNvPr>
              <p:cNvSpPr>
                <a:spLocks noGrp="1"/>
              </p:cNvSpPr>
              <p:nvPr>
                <p:ph type="body" sz="quarter" idx="14"/>
              </p:nvPr>
            </p:nvSpPr>
            <p:spPr/>
            <p:txBody>
              <a:bodyPr/>
              <a:lstStyle/>
              <a:p>
                <a:r>
                  <a:rPr lang="pl-PL"/>
                  <a:t>Consultant</a:t>
                </a:r>
                <a:r>
                  <a:rPr lang="en-US"/>
                  <a:t>, Data Science</a:t>
                </a:r>
              </a:p>
            </p:txBody>
          </p:sp>
          <p:pic>
            <p:nvPicPr>
              <p:cNvPr id="12" name="Picture Placeholder 11" descr="A picture containing person, wall, indoor, posing&#10;&#10;Description automatically generated">
                <a:extLst>
                  <a:ext uri="{FF2B5EF4-FFF2-40B4-BE49-F238E27FC236}">
                    <a16:creationId xmlns:a16="http://schemas.microsoft.com/office/drawing/2014/main" id="{4CA39F01-765B-7002-DA04-06319BCC4742}"/>
                  </a:ext>
                </a:extLst>
              </p:cNvPr>
              <p:cNvPicPr>
                <a:picLocks noGrp="1"/>
              </p:cNvPicPr>
              <p:nvPr>
                <p:ph type="pic" sz="quarter" idx="10"/>
              </p:nvPr>
            </p:nvPicPr>
            <p:blipFill rotWithShape="1">
              <a:blip r:embed="rId3"/>
              <a:srcRect l="1600" t="665" b="2111"/>
              <a:stretch/>
            </p:blipFill>
            <p:spPr>
              <a:xfrm>
                <a:off x="0" y="-1"/>
                <a:ext cx="2642400" cy="2642400"/>
              </a:xfrm>
            </p:spPr>
          </p:pic>
          <p:sp>
            <p:nvSpPr>
              <p:cNvPr id="7" name="Text Placeholder 6">
                <a:extLst>
                  <a:ext uri="{FF2B5EF4-FFF2-40B4-BE49-F238E27FC236}">
                    <a16:creationId xmlns:a16="http://schemas.microsoft.com/office/drawing/2014/main" id="{33BC7E8F-321D-D3EA-93F2-9277C71CE905}"/>
                  </a:ext>
                </a:extLst>
              </p:cNvPr>
              <p:cNvSpPr>
                <a:spLocks noGrp="1"/>
              </p:cNvSpPr>
              <p:nvPr>
                <p:ph type="body" sz="quarter" idx="19"/>
              </p:nvPr>
            </p:nvSpPr>
            <p:spPr/>
            <p:txBody>
              <a:bodyPr vert="horz" lIns="54000" tIns="36000" rIns="36000" bIns="36000" rtlCol="0" anchor="t">
                <a:noAutofit/>
              </a:bodyPr>
              <a:lstStyle/>
              <a:p>
                <a:r>
                  <a:rPr lang="en-US" err="1"/>
                  <a:t>Gdańsk</a:t>
                </a:r>
                <a:r>
                  <a:rPr lang="en-US"/>
                  <a:t> University of Technology, </a:t>
                </a:r>
              </a:p>
              <a:p>
                <a:r>
                  <a:rPr lang="en-US"/>
                  <a:t>Master in Financial Mathematics</a:t>
                </a:r>
              </a:p>
              <a:p>
                <a:r>
                  <a:rPr lang="en-US" b="1"/>
                  <a:t>Certificates: </a:t>
                </a:r>
              </a:p>
              <a:p>
                <a:r>
                  <a:rPr lang="en-US"/>
                  <a:t>Microsoft Azure Data Fundamentals,</a:t>
                </a:r>
              </a:p>
              <a:p>
                <a:r>
                  <a:rPr lang="en-US"/>
                  <a:t>Dataiku DSS Advanced Designer. </a:t>
                </a:r>
              </a:p>
              <a:p>
                <a:r>
                  <a:rPr lang="en-US"/>
                  <a:t>SAS Data Integration Developer for SAS 9, </a:t>
                </a:r>
              </a:p>
            </p:txBody>
          </p:sp>
          <p:sp>
            <p:nvSpPr>
              <p:cNvPr id="8" name="Text Placeholder 7">
                <a:extLst>
                  <a:ext uri="{FF2B5EF4-FFF2-40B4-BE49-F238E27FC236}">
                    <a16:creationId xmlns:a16="http://schemas.microsoft.com/office/drawing/2014/main" id="{21B27FAC-F4D8-14FA-E816-E0F5A6718CC9}"/>
                  </a:ext>
                </a:extLst>
              </p:cNvPr>
              <p:cNvSpPr>
                <a:spLocks noGrp="1"/>
              </p:cNvSpPr>
              <p:nvPr>
                <p:ph type="body" sz="quarter" idx="20"/>
              </p:nvPr>
            </p:nvSpPr>
            <p:spPr>
              <a:xfrm>
                <a:off x="9415208" y="3728194"/>
                <a:ext cx="2664000" cy="2046964"/>
              </a:xfrm>
            </p:spPr>
            <p:txBody>
              <a:bodyPr vert="horz" lIns="54000" tIns="36000" rIns="36000" bIns="36000" rtlCol="0" anchor="t">
                <a:noAutofit/>
              </a:bodyPr>
              <a:lstStyle/>
              <a:p>
                <a:pPr algn="just">
                  <a:spcBef>
                    <a:spcPts val="400"/>
                  </a:spcBef>
                </a:pPr>
                <a:r>
                  <a:rPr lang="en-US"/>
                  <a:t>SQL (</a:t>
                </a:r>
                <a:r>
                  <a:rPr lang="pl-PL" err="1"/>
                  <a:t>Snowflake</a:t>
                </a:r>
                <a:r>
                  <a:rPr lang="pl-PL"/>
                  <a:t>, </a:t>
                </a:r>
                <a:r>
                  <a:rPr lang="en-US"/>
                  <a:t>IBM DB2, SAP HANA,  Oracle)</a:t>
                </a:r>
              </a:p>
              <a:p>
                <a:pPr algn="just">
                  <a:spcBef>
                    <a:spcPts val="400"/>
                  </a:spcBef>
                </a:pPr>
                <a:r>
                  <a:rPr lang="en-US"/>
                  <a:t>Python (Pandas, NumPy), R</a:t>
                </a:r>
                <a:endParaRPr lang="pl-PL"/>
              </a:p>
              <a:p>
                <a:pPr algn="just">
                  <a:spcBef>
                    <a:spcPts val="400"/>
                  </a:spcBef>
                </a:pPr>
                <a:r>
                  <a:rPr lang="pl-PL"/>
                  <a:t>ETL </a:t>
                </a:r>
                <a:r>
                  <a:rPr lang="pl-PL" err="1"/>
                  <a:t>tools</a:t>
                </a:r>
                <a:r>
                  <a:rPr lang="pl-PL"/>
                  <a:t> (SAS DIS, </a:t>
                </a:r>
                <a:r>
                  <a:rPr lang="pl-PL" err="1"/>
                  <a:t>Talend</a:t>
                </a:r>
                <a:r>
                  <a:rPr lang="pl-PL"/>
                  <a:t>)</a:t>
                </a:r>
                <a:endParaRPr lang="en-US"/>
              </a:p>
              <a:p>
                <a:pPr algn="just">
                  <a:spcBef>
                    <a:spcPts val="400"/>
                  </a:spcBef>
                </a:pPr>
                <a:r>
                  <a:rPr lang="pl-PL"/>
                  <a:t>CI/CD (</a:t>
                </a:r>
                <a:r>
                  <a:rPr lang="pl-PL" err="1"/>
                  <a:t>GitLab</a:t>
                </a:r>
                <a:r>
                  <a:rPr lang="pl-PL"/>
                  <a:t> CI/CD, Jenkins)</a:t>
                </a:r>
              </a:p>
              <a:p>
                <a:pPr algn="just">
                  <a:spcBef>
                    <a:spcPts val="400"/>
                  </a:spcBef>
                </a:pPr>
                <a:r>
                  <a:rPr lang="pl-PL"/>
                  <a:t>CDC </a:t>
                </a:r>
                <a:r>
                  <a:rPr lang="pl-PL" err="1"/>
                  <a:t>framework</a:t>
                </a:r>
                <a:r>
                  <a:rPr lang="pl-PL"/>
                  <a:t> (</a:t>
                </a:r>
                <a:r>
                  <a:rPr lang="pl-PL" err="1"/>
                  <a:t>Qlik</a:t>
                </a:r>
                <a:r>
                  <a:rPr lang="pl-PL"/>
                  <a:t> </a:t>
                </a:r>
                <a:r>
                  <a:rPr lang="pl-PL" err="1"/>
                  <a:t>Replicate</a:t>
                </a:r>
                <a:r>
                  <a:rPr lang="pl-PL"/>
                  <a:t>, IBM)</a:t>
                </a:r>
                <a:endParaRPr lang="en-US"/>
              </a:p>
              <a:p>
                <a:pPr algn="just">
                  <a:spcBef>
                    <a:spcPts val="400"/>
                  </a:spcBef>
                </a:pPr>
                <a:r>
                  <a:rPr lang="en-US"/>
                  <a:t>SAS (</a:t>
                </a:r>
                <a:r>
                  <a:rPr lang="pl-PL"/>
                  <a:t>Base,</a:t>
                </a:r>
                <a:r>
                  <a:rPr lang="en-US"/>
                  <a:t> Enterprise Guide, Visual Analytics), SAP</a:t>
                </a:r>
              </a:p>
              <a:p>
                <a:pPr algn="just">
                  <a:spcBef>
                    <a:spcPts val="400"/>
                  </a:spcBef>
                </a:pPr>
                <a:r>
                  <a:rPr lang="en-US"/>
                  <a:t>Web scraping, PDF data extraction</a:t>
                </a:r>
              </a:p>
            </p:txBody>
          </p:sp>
          <p:sp>
            <p:nvSpPr>
              <p:cNvPr id="9" name="Text Placeholder 8">
                <a:extLst>
                  <a:ext uri="{FF2B5EF4-FFF2-40B4-BE49-F238E27FC236}">
                    <a16:creationId xmlns:a16="http://schemas.microsoft.com/office/drawing/2014/main" id="{EFA473DF-7A5B-64B0-18C7-104850EA02E3}"/>
                  </a:ext>
                </a:extLst>
              </p:cNvPr>
              <p:cNvSpPr>
                <a:spLocks noGrp="1"/>
              </p:cNvSpPr>
              <p:nvPr>
                <p:ph type="body" sz="quarter" idx="21"/>
              </p:nvPr>
            </p:nvSpPr>
            <p:spPr/>
            <p:txBody>
              <a:bodyPr vert="horz" lIns="54000" tIns="36000" rIns="36000" bIns="36000" rtlCol="0" anchor="t">
                <a:noAutofit/>
              </a:bodyPr>
              <a:lstStyle/>
              <a:p>
                <a:r>
                  <a:rPr lang="en-US"/>
                  <a:t>Polish    English    German</a:t>
                </a:r>
              </a:p>
            </p:txBody>
          </p:sp>
        </p:spTree>
        <p:extLst>
          <p:ext uri="{BB962C8B-B14F-4D97-AF65-F5344CB8AC3E}">
            <p14:creationId xmlns:p14="http://schemas.microsoft.com/office/powerpoint/2010/main" val="2400061116"/>
          </p:ext>
        </p:extLst>
      </p:cSld>
      <p:clrMapOvr>
        <a:masterClrMapping/>
      </p:clrMapOvr>
    </p:sld>
    <p:sld>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692525E-A870-A45E-6DDE-5DA273AC6EED}"/>
                  </a:ext>
                </a:extLst>
              </p:cNvPr>
              <p:cNvSpPr>
                <a:spLocks noGrp="1"/>
              </p:cNvSpPr>
              <p:nvPr>
                <p:ph type="body" sz="quarter" idx="11"/>
              </p:nvPr>
            </p:nvSpPr>
            <p:spPr/>
            <p:txBody>
              <a:bodyPr/>
              <a:lstStyle/>
              <a:p>
                <a:r>
                  <a:rPr lang="en-US"/>
                  <a:t>Julian is an experienced data analyst with strong data visualization skills, Developed, optimized and maintained variety of reporting with the use of Power BI and other tools. Built his experiences in multinational tech companies working as BI consultant and data engineer. </a:t>
                </a:r>
              </a:p>
              <a:p>
                <a:endParaRPr lang="en-US"/>
              </a:p>
            </p:txBody>
          </p:sp>
          <p:sp>
            <p:nvSpPr>
              <p:cNvPr id="3" name="Text Placeholder 2">
                <a:extLst>
                  <a:ext uri="{FF2B5EF4-FFF2-40B4-BE49-F238E27FC236}">
                    <a16:creationId xmlns:a16="http://schemas.microsoft.com/office/drawing/2014/main" id="{66CC37AE-8AAF-7900-9240-93D574D86204}"/>
                  </a:ext>
                </a:extLst>
              </p:cNvPr>
              <p:cNvSpPr>
                <a:spLocks noGrp="1"/>
              </p:cNvSpPr>
              <p:nvPr>
                <p:ph type="body" sz="quarter" idx="12"/>
              </p:nvPr>
            </p:nvSpPr>
            <p:spPr/>
            <p:txBody>
              <a:bodyPr/>
              <a:lstStyle/>
              <a:p>
                <a:r>
                  <a:rPr lang="en-US"/>
                  <a:t>Technology</a:t>
                </a:r>
              </a:p>
              <a:p>
                <a:endParaRPr lang="en-US"/>
              </a:p>
              <a:p>
                <a:endParaRPr lang="en-US"/>
              </a:p>
            </p:txBody>
          </p:sp>
          <p:sp>
            <p:nvSpPr>
              <p:cNvPr id="4" name="Text Placeholder 3">
                <a:extLst>
                  <a:ext uri="{FF2B5EF4-FFF2-40B4-BE49-F238E27FC236}">
                    <a16:creationId xmlns:a16="http://schemas.microsoft.com/office/drawing/2014/main" id="{A43141BC-27B9-3206-0BA5-5F19599F51DE}"/>
                  </a:ext>
                </a:extLst>
              </p:cNvPr>
              <p:cNvSpPr>
                <a:spLocks noGrp="1"/>
              </p:cNvSpPr>
              <p:nvPr>
                <p:ph type="body" sz="quarter" idx="18"/>
              </p:nvPr>
            </p:nvSpPr>
            <p:spPr/>
            <p:txBody>
              <a:bodyPr/>
              <a:lstStyle/>
              <a:p>
                <a:r>
                  <a:rPr lang="en-US"/>
                  <a:t>Julian Freier</a:t>
                </a:r>
              </a:p>
            </p:txBody>
          </p:sp>
          <p:sp>
            <p:nvSpPr>
              <p:cNvPr id="5" name="Text Placeholder 4">
                <a:extLst>
                  <a:ext uri="{FF2B5EF4-FFF2-40B4-BE49-F238E27FC236}">
                    <a16:creationId xmlns:a16="http://schemas.microsoft.com/office/drawing/2014/main" id="{766F8E67-1E56-9DD3-15A5-5C00632E52B7}"/>
                  </a:ext>
                </a:extLst>
              </p:cNvPr>
              <p:cNvSpPr>
                <a:spLocks noGrp="1"/>
              </p:cNvSpPr>
              <p:nvPr>
                <p:ph type="body" sz="quarter" idx="14"/>
              </p:nvPr>
            </p:nvSpPr>
            <p:spPr/>
            <p:txBody>
              <a:bodyPr/>
              <a:lstStyle/>
              <a:p>
                <a:r>
                  <a:rPr lang="en-US"/>
                  <a:t>Analyst, Data Visualization</a:t>
                </a:r>
              </a:p>
            </p:txBody>
          </p:sp>
          <p:pic>
            <p:nvPicPr>
              <p:cNvPr id="12" name="Picture Placeholder 11" descr="A picture containing person, young, posing, male&#10;&#10;Description automatically generated">
                <a:extLst>
                  <a:ext uri="{FF2B5EF4-FFF2-40B4-BE49-F238E27FC236}">
                    <a16:creationId xmlns:a16="http://schemas.microsoft.com/office/drawing/2014/main" id="{DB36ECEC-8757-F645-5E92-6D377B903A2B}"/>
                  </a:ext>
                </a:extLst>
              </p:cNvPr>
              <p:cNvPicPr>
                <a:picLocks noGrp="1"/>
              </p:cNvPicPr>
              <p:nvPr>
                <p:ph type="pic" sz="quarter" idx="10"/>
              </p:nvPr>
            </p:nvPicPr>
            <p:blipFill>
              <a:blip r:embed="rId3"/>
              <a:srcRect l="4478" r="4478"/>
              <a:stretch>
                <a:fillRect/>
              </a:stretch>
            </p:blipFill>
            <p:spPr>
              <a:xfrm>
                <a:off x="0" y="-1"/>
                <a:ext cx="2642400" cy="2642400"/>
              </a:xfrm>
            </p:spPr>
          </p:pic>
          <p:sp>
            <p:nvSpPr>
              <p:cNvPr id="7" name="Text Placeholder 6">
                <a:extLst>
                  <a:ext uri="{FF2B5EF4-FFF2-40B4-BE49-F238E27FC236}">
                    <a16:creationId xmlns:a16="http://schemas.microsoft.com/office/drawing/2014/main" id="{33BC7E8F-321D-D3EA-93F2-9277C71CE905}"/>
                  </a:ext>
                </a:extLst>
              </p:cNvPr>
              <p:cNvSpPr>
                <a:spLocks noGrp="1"/>
              </p:cNvSpPr>
              <p:nvPr>
                <p:ph type="body" sz="quarter" idx="19"/>
              </p:nvPr>
            </p:nvSpPr>
            <p:spPr/>
            <p:txBody>
              <a:bodyPr/>
              <a:lstStyle/>
              <a:p>
                <a:r>
                  <a:rPr lang="en-US"/>
                  <a:t>University of Wroclaw</a:t>
                </a:r>
                <a:br>
                  <a:rPr lang="en-US"/>
                </a:br>
                <a:r>
                  <a:rPr lang="en-US"/>
                  <a:t>Economy &amp; International Business</a:t>
                </a:r>
              </a:p>
            </p:txBody>
          </p:sp>
          <p:sp>
            <p:nvSpPr>
              <p:cNvPr id="8" name="Text Placeholder 7">
                <a:extLst>
                  <a:ext uri="{FF2B5EF4-FFF2-40B4-BE49-F238E27FC236}">
                    <a16:creationId xmlns:a16="http://schemas.microsoft.com/office/drawing/2014/main" id="{21B27FAC-F4D8-14FA-E816-E0F5A6718CC9}"/>
                  </a:ext>
                </a:extLst>
              </p:cNvPr>
              <p:cNvSpPr>
                <a:spLocks noGrp="1"/>
              </p:cNvSpPr>
              <p:nvPr>
                <p:ph type="body" sz="quarter" idx="20"/>
              </p:nvPr>
            </p:nvSpPr>
            <p:spPr>
              <a:xfrm>
                <a:off x="9415208" y="3728194"/>
                <a:ext cx="2664000" cy="1976320"/>
              </a:xfrm>
            </p:spPr>
            <p:txBody>
              <a:bodyPr vert="horz" lIns="54000" tIns="36000" rIns="36000" bIns="36000" rtlCol="0" anchor="t">
                <a:noAutofit/>
              </a:bodyPr>
              <a:lstStyle/>
              <a:p>
                <a:pPr algn="just">
                  <a:spcBef>
                    <a:spcPts val="400"/>
                  </a:spcBef>
                </a:pPr>
                <a:r>
                  <a:rPr lang="en-US"/>
                  <a:t>Power Platform (adv. in Power BI)</a:t>
                </a:r>
              </a:p>
              <a:p>
                <a:pPr algn="just">
                  <a:spcBef>
                    <a:spcPts val="400"/>
                  </a:spcBef>
                </a:pPr>
                <a:r>
                  <a:rPr lang="en-US"/>
                  <a:t>DAX, Power Query &amp; M</a:t>
                </a:r>
              </a:p>
              <a:p>
                <a:pPr algn="just">
                  <a:spcBef>
                    <a:spcPts val="400"/>
                  </a:spcBef>
                </a:pPr>
                <a:r>
                  <a:rPr lang="en-US"/>
                  <a:t>SQL</a:t>
                </a:r>
              </a:p>
              <a:p>
                <a:pPr algn="just">
                  <a:spcBef>
                    <a:spcPts val="400"/>
                  </a:spcBef>
                </a:pPr>
                <a:r>
                  <a:rPr lang="en-US"/>
                  <a:t>Qlik Sense</a:t>
                </a:r>
              </a:p>
              <a:p>
                <a:pPr algn="just">
                  <a:spcBef>
                    <a:spcPts val="400"/>
                  </a:spcBef>
                </a:pPr>
                <a:r>
                  <a:rPr lang="en-US"/>
                  <a:t>VBA</a:t>
                </a:r>
              </a:p>
              <a:p>
                <a:pPr algn="just">
                  <a:spcBef>
                    <a:spcPts val="400"/>
                  </a:spcBef>
                </a:pPr>
                <a:r>
                  <a:rPr lang="en-US"/>
                  <a:t>SharePoint, Jira, ServiceNow</a:t>
                </a:r>
              </a:p>
              <a:p>
                <a:pPr algn="just">
                  <a:spcBef>
                    <a:spcPts val="400"/>
                  </a:spcBef>
                </a:pPr>
                <a:r>
                  <a:rPr lang="en-US"/>
                  <a:t>Python</a:t>
                </a:r>
              </a:p>
              <a:p>
                <a:pPr algn="just">
                  <a:spcBef>
                    <a:spcPts val="400"/>
                  </a:spcBef>
                </a:pPr>
                <a:r>
                  <a:rPr lang="en-US"/>
                  <a:t>Tableau</a:t>
                </a:r>
              </a:p>
              <a:p>
                <a:pPr algn="just"/>
                <a:endParaRPr lang="en-US"/>
              </a:p>
            </p:txBody>
          </p:sp>
          <p:sp>
            <p:nvSpPr>
              <p:cNvPr id="9" name="Text Placeholder 8">
                <a:extLst>
                  <a:ext uri="{FF2B5EF4-FFF2-40B4-BE49-F238E27FC236}">
                    <a16:creationId xmlns:a16="http://schemas.microsoft.com/office/drawing/2014/main" id="{EFA473DF-7A5B-64B0-18C7-104850EA02E3}"/>
                  </a:ext>
                </a:extLst>
              </p:cNvPr>
              <p:cNvSpPr>
                <a:spLocks noGrp="1"/>
              </p:cNvSpPr>
              <p:nvPr>
                <p:ph type="body" sz="quarter" idx="21"/>
              </p:nvPr>
            </p:nvSpPr>
            <p:spPr/>
            <p:txBody>
              <a:bodyPr/>
              <a:lstStyle/>
              <a:p>
                <a:r>
                  <a:rPr lang="en-US"/>
                  <a:t>Ukrainian  Polish  English  German  Russian</a:t>
                </a:r>
              </a:p>
            </p:txBody>
          </p:sp>
          <p:sp>
            <p:nvSpPr>
              <p:cNvPr id="10" name="Text Placeholder 9">
                <a:extLst>
                  <a:ext uri="{FF2B5EF4-FFF2-40B4-BE49-F238E27FC236}">
                    <a16:creationId xmlns:a16="http://schemas.microsoft.com/office/drawing/2014/main" id="{6544F642-4FD7-D49B-CDFE-2E39F605B09B}"/>
                  </a:ext>
                </a:extLst>
              </p:cNvPr>
              <p:cNvSpPr>
                <a:spLocks noGrp="1"/>
              </p:cNvSpPr>
              <p:nvPr>
                <p:ph type="body" sz="quarter" idx="22"/>
              </p:nvPr>
            </p:nvSpPr>
            <p:spPr/>
            <p:txBody>
              <a:bodyPr/>
              <a:lstStyle/>
              <a:p>
                <a:pPr algn="just"/>
                <a:r>
                  <a:rPr lang="en-US" b="1"/>
                  <a:t>Leading Producer of Optical and Digital Precision Tech – BI Consultant</a:t>
                </a:r>
              </a:p>
              <a:p>
                <a:pPr algn="just"/>
                <a:r>
                  <a:rPr lang="en-US"/>
                  <a:t>Developing and maintaining dashboards in Power BI. Transferred company’s reports from Excel format into Power BI dashboards. Automating processes via Power Automate solution. Administrating user’s licenses and accesses to BI dashboards via Active Directory.</a:t>
                </a:r>
              </a:p>
              <a:p>
                <a:pPr algn="just"/>
                <a:r>
                  <a:rPr lang="en-US" b="1"/>
                  <a:t>Global Technology Company – Commercial Analyst</a:t>
                </a:r>
              </a:p>
              <a:p>
                <a:pPr algn="just"/>
                <a:r>
                  <a:rPr lang="en-US"/>
                  <a:t>Key contact for data analytical tasks. Core responsibilities: Providing commercial reports for Global Services organization, creating and maintaining dashboards and reports in Power BI.</a:t>
                </a:r>
              </a:p>
              <a:p>
                <a:pPr algn="just"/>
                <a:r>
                  <a:rPr lang="en-US" b="1"/>
                  <a:t>Global Technology Company– Data Engineer</a:t>
                </a:r>
              </a:p>
              <a:p>
                <a:pPr algn="just"/>
                <a:r>
                  <a:rPr lang="en-US"/>
                  <a:t>Worked with Power BI maintaining already existed reports and creating new dashboards for stakeholders.</a:t>
                </a:r>
              </a:p>
              <a:p>
                <a:pPr algn="just"/>
                <a:endParaRPr lang="en-US"/>
              </a:p>
              <a:p>
                <a:pPr algn="just"/>
                <a:endParaRPr lang="en-US"/>
              </a:p>
              <a:p>
                <a:pPr algn="just"/>
                <a:r>
                  <a:rPr lang="en-US" b="1"/>
                  <a:t>Global Technology Company – HR Operations Expert</a:t>
                </a:r>
              </a:p>
              <a:p>
                <a:pPr algn="just"/>
                <a:r>
                  <a:rPr lang="en-US"/>
                  <a:t>Provided operation support for Poland and Balkan countries, as well as Ireland, UK, Ukraine, Belarus, Turkey, Kazakhstan and Israel. Supported global mobility tasks. Introduced improvements to the processes via Excel, Power Automate, PowerApps. Created and maintained SharePoint Sites for team usage &amp; documents access control.</a:t>
                </a:r>
              </a:p>
              <a:p>
                <a:pPr algn="just"/>
                <a:endParaRPr lang="en-US"/>
              </a:p>
            </p:txBody>
          </p:sp>
        </p:spTree>
        <p:extLst>
          <p:ext uri="{BB962C8B-B14F-4D97-AF65-F5344CB8AC3E}">
            <p14:creationId xmlns:p14="http://schemas.microsoft.com/office/powerpoint/2010/main" val="2586587400"/>
          </p:ext>
        </p:extLst>
      </p:cSld>
      <p:clrMapOvr>
        <a:masterClrMapping/>
      </p:clrMapOvr>
    </p:sld>
    <p:sld>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1674FA-AAB1-290E-AC82-CA87E6310AA5}"/>
                  </a:ext>
                </a:extLst>
              </p:cNvPr>
              <p:cNvSpPr>
                <a:spLocks noGrp="1"/>
              </p:cNvSpPr>
              <p:nvPr>
                <p:ph type="body" sz="quarter" idx="11"/>
              </p:nvPr>
            </p:nvSpPr>
            <p:spPr>
              <a:xfrm>
                <a:off x="154816" y="3049086"/>
                <a:ext cx="2396458" cy="1946426"/>
              </a:xfrm>
            </p:spPr>
            <p:txBody>
              <a:bodyPr>
                <a:normAutofit fontScale="25000" lnSpcReduction="20000"/>
              </a:bodyPr>
              <a:lstStyle/>
              <a:p>
                <a:pPr algn="l">
                  <a:lnSpc>
                    <a:spcPct val="120000"/>
                  </a:lnSpc>
                </a:pPr>
                <a:r>
                  <a:rPr lang="en-US" sz="3200"/>
                  <a:t>Excited professional with strong analytical skills and international work experience at several top tier banks, funds, consulting and financial companies.</a:t>
                </a:r>
              </a:p>
              <a:p>
                <a:pPr algn="l">
                  <a:lnSpc>
                    <a:spcPct val="120000"/>
                  </a:lnSpc>
                </a:pPr>
                <a:r>
                  <a:rPr lang="en-US" sz="3200"/>
                  <a:t>Expert on Data Analytics, Financial Products, Modelling, Processes and Programming backed with over 4 years of work. On top of my technical skills, excellent communication and problems-solving were utlized to promote business growth, improve decision making and deliver results.</a:t>
                </a:r>
              </a:p>
              <a:p>
                <a:pPr algn="l">
                  <a:lnSpc>
                    <a:spcPct val="120000"/>
                  </a:lnSpc>
                </a:pPr>
                <a:r>
                  <a:rPr lang="en-US" sz="3200"/>
                  <a:t>Driving change through collaboration and responsiveness.</a:t>
                </a:r>
              </a:p>
              <a:p>
                <a:endParaRPr lang="en-US" sz="1000"/>
              </a:p>
              <a:p>
                <a:endParaRPr lang="en-US" sz="1000"/>
              </a:p>
            </p:txBody>
          </p:sp>
          <p:sp>
            <p:nvSpPr>
              <p:cNvPr id="4" name="Text Placeholder 3">
                <a:extLst>
                  <a:ext uri="{FF2B5EF4-FFF2-40B4-BE49-F238E27FC236}">
                    <a16:creationId xmlns:a16="http://schemas.microsoft.com/office/drawing/2014/main" id="{6F381516-F3F1-5803-258D-A281CE214469}"/>
                  </a:ext>
                </a:extLst>
              </p:cNvPr>
              <p:cNvSpPr>
                <a:spLocks noGrp="1"/>
              </p:cNvSpPr>
              <p:nvPr>
                <p:ph type="body" sz="quarter" idx="18"/>
              </p:nvPr>
            </p:nvSpPr>
            <p:spPr/>
            <p:txBody>
              <a:bodyPr>
                <a:normAutofit lnSpcReduction="10000"/>
              </a:bodyPr>
              <a:lstStyle/>
              <a:p>
                <a:r>
                  <a:rPr lang="en-US"/>
                  <a:t>Riccardo Giussani</a:t>
                </a:r>
              </a:p>
            </p:txBody>
          </p:sp>
          <p:sp>
            <p:nvSpPr>
              <p:cNvPr id="5" name="Text Placeholder 4">
                <a:extLst>
                  <a:ext uri="{FF2B5EF4-FFF2-40B4-BE49-F238E27FC236}">
                    <a16:creationId xmlns:a16="http://schemas.microsoft.com/office/drawing/2014/main" id="{731985F1-A854-FF0C-23C8-8306F6E942BE}"/>
                  </a:ext>
                </a:extLst>
              </p:cNvPr>
              <p:cNvSpPr>
                <a:spLocks noGrp="1"/>
              </p:cNvSpPr>
              <p:nvPr>
                <p:ph type="body" sz="quarter" idx="14"/>
              </p:nvPr>
            </p:nvSpPr>
            <p:spPr/>
            <p:txBody>
              <a:bodyPr/>
              <a:lstStyle/>
              <a:p>
                <a:r>
                  <a:rPr lang="en-US"/>
                  <a:t>Consultant, Data Science</a:t>
                </a:r>
              </a:p>
            </p:txBody>
          </p:sp>
          <p:sp>
            <p:nvSpPr>
              <p:cNvPr id="7" name="Text Placeholder 6">
                <a:extLst>
                  <a:ext uri="{FF2B5EF4-FFF2-40B4-BE49-F238E27FC236}">
                    <a16:creationId xmlns:a16="http://schemas.microsoft.com/office/drawing/2014/main" id="{96CAE378-94B4-0269-C4D1-EBD2C607BCC3}"/>
                  </a:ext>
                </a:extLst>
              </p:cNvPr>
              <p:cNvSpPr>
                <a:spLocks noGrp="1"/>
              </p:cNvSpPr>
              <p:nvPr>
                <p:ph type="body" sz="quarter" idx="19"/>
              </p:nvPr>
            </p:nvSpPr>
            <p:spPr>
              <a:xfrm>
                <a:off x="9415208" y="1907471"/>
                <a:ext cx="2808748" cy="1331430"/>
              </a:xfrm>
            </p:spPr>
            <p:txBody>
              <a:bodyPr vert="horz" lIns="54000" tIns="36000" rIns="36000" bIns="36000" rtlCol="0" anchor="t">
                <a:normAutofit fontScale="77500" lnSpcReduction="20000"/>
              </a:bodyPr>
              <a:lstStyle/>
              <a:p>
                <a:pPr algn="l"/>
                <a:r>
                  <a:rPr lang="en-US" sz="1600"/>
                  <a:t>MSc in Quantitative Risk Management, VU Universiteit Amsterdam</a:t>
                </a:r>
                <a:endParaRPr lang="en-US"/>
              </a:p>
              <a:p>
                <a:pPr algn="l"/>
                <a:r>
                  <a:rPr lang="en-US" sz="1600"/>
                  <a:t>MSc in Finance, University of Groningen</a:t>
                </a:r>
              </a:p>
              <a:p>
                <a:pPr algn="l"/>
                <a:r>
                  <a:rPr lang="en-US" sz="1600"/>
                  <a:t>BSc in Economics for Finance, Banks and Insurance, Milano</a:t>
                </a:r>
              </a:p>
              <a:p>
                <a:endParaRPr lang="en-US"/>
              </a:p>
              <a:p>
                <a:endParaRPr lang="en-US"/>
              </a:p>
            </p:txBody>
          </p:sp>
          <p:sp>
            <p:nvSpPr>
              <p:cNvPr id="8" name="Text Placeholder 7">
                <a:extLst>
                  <a:ext uri="{FF2B5EF4-FFF2-40B4-BE49-F238E27FC236}">
                    <a16:creationId xmlns:a16="http://schemas.microsoft.com/office/drawing/2014/main" id="{A9D0EDE1-319C-F7C6-A99B-9FCF1CAD96E2}"/>
                  </a:ext>
                </a:extLst>
              </p:cNvPr>
              <p:cNvSpPr>
                <a:spLocks noGrp="1"/>
              </p:cNvSpPr>
              <p:nvPr>
                <p:ph type="body" sz="quarter" idx="20"/>
              </p:nvPr>
            </p:nvSpPr>
            <p:spPr>
              <a:xfrm>
                <a:off x="9310331" y="3641057"/>
                <a:ext cx="2664000" cy="2213809"/>
              </a:xfrm>
            </p:spPr>
            <p:txBody>
              <a:bodyPr vert="horz" lIns="54000" tIns="36000" rIns="36000" bIns="36000" rtlCol="0" anchor="t">
                <a:normAutofit fontScale="92500" lnSpcReduction="20000"/>
              </a:bodyPr>
              <a:lstStyle/>
              <a:p>
                <a:pPr algn="just">
                  <a:spcBef>
                    <a:spcPts val="400"/>
                  </a:spcBef>
                </a:pPr>
                <a:r>
                  <a:rPr lang="en-US"/>
                  <a:t>Programming: Python and Data Science libraries, C++, R, Matlab, OX, VBA, </a:t>
                </a:r>
              </a:p>
              <a:p>
                <a:pPr algn="just">
                  <a:spcBef>
                    <a:spcPts val="400"/>
                  </a:spcBef>
                </a:pPr>
                <a:r>
                  <a:rPr lang="en-US"/>
                  <a:t>Tool knowledge: Bloomberg, Thomson Reuters, Excel, Access, Visio, </a:t>
                </a:r>
                <a:r>
                  <a:rPr lang="en-US" err="1"/>
                  <a:t>Qlikview</a:t>
                </a:r>
                <a:endParaRPr lang="en-US"/>
              </a:p>
              <a:p>
                <a:pPr algn="just">
                  <a:spcBef>
                    <a:spcPts val="400"/>
                  </a:spcBef>
                </a:pPr>
                <a:r>
                  <a:rPr lang="en-US"/>
                  <a:t>Working with databases: SQL, Access and MongoDB</a:t>
                </a:r>
              </a:p>
              <a:p>
                <a:pPr algn="just">
                  <a:spcBef>
                    <a:spcPts val="400"/>
                  </a:spcBef>
                </a:pPr>
                <a:r>
                  <a:rPr lang="en-US"/>
                  <a:t>Financial Models: </a:t>
                </a:r>
                <a:r>
                  <a:rPr lang="en-US" b="0" i="0" u="none" strike="noStrike" baseline="0">
                    <a:solidFill>
                      <a:srgbClr val="000000"/>
                    </a:solidFill>
                  </a:rPr>
                  <a:t>APT, CAPM, Modigliani Miller, Fama French, Black-Scholes, Cox-Ross Rubinstein, Local Volatility-Dupire, Heston,</a:t>
                </a:r>
                <a:r>
                  <a:rPr lang="en-US">
                    <a:solidFill>
                      <a:srgbClr val="000000"/>
                    </a:solidFill>
                  </a:rPr>
                  <a:t> </a:t>
                </a:r>
                <a:endParaRPr lang="en-US" b="0" i="0" u="none" strike="noStrike" baseline="0">
                  <a:solidFill>
                    <a:srgbClr val="000000"/>
                  </a:solidFill>
                </a:endParaRPr>
              </a:p>
              <a:p>
                <a:pPr algn="just">
                  <a:spcBef>
                    <a:spcPts val="400"/>
                  </a:spcBef>
                </a:pPr>
                <a:r>
                  <a:rPr lang="en-US"/>
                  <a:t>Econometrics: </a:t>
                </a:r>
                <a:r>
                  <a:rPr lang="en-US" b="0" i="0" u="none" strike="noStrike" baseline="0">
                    <a:solidFill>
                      <a:srgbClr val="000000"/>
                    </a:solidFill>
                  </a:rPr>
                  <a:t>OLS, GMM, MLE, Panel and Factor Models, ARIMA and VARs, State Space models </a:t>
                </a:r>
                <a:endParaRPr lang="en-US"/>
              </a:p>
              <a:p>
                <a:pPr algn="just">
                  <a:spcBef>
                    <a:spcPts val="400"/>
                  </a:spcBef>
                </a:pPr>
                <a:endParaRPr lang="en-US"/>
              </a:p>
            </p:txBody>
          </p:sp>
          <p:sp>
            <p:nvSpPr>
              <p:cNvPr id="9" name="Text Placeholder 8">
                <a:extLst>
                  <a:ext uri="{FF2B5EF4-FFF2-40B4-BE49-F238E27FC236}">
                    <a16:creationId xmlns:a16="http://schemas.microsoft.com/office/drawing/2014/main" id="{698ADF03-8FE6-EE63-15FA-BCDD7A6C1908}"/>
                  </a:ext>
                </a:extLst>
              </p:cNvPr>
              <p:cNvSpPr>
                <a:spLocks noGrp="1"/>
              </p:cNvSpPr>
              <p:nvPr>
                <p:ph type="body" sz="quarter" idx="21"/>
              </p:nvPr>
            </p:nvSpPr>
            <p:spPr/>
            <p:txBody>
              <a:bodyPr vert="horz" lIns="54000" tIns="36000" rIns="36000" bIns="36000" rtlCol="0" anchor="t">
                <a:noAutofit/>
              </a:bodyPr>
              <a:lstStyle/>
              <a:p>
                <a:r>
                  <a:rPr lang="en-US"/>
                  <a:t>Italian	 English  French 		</a:t>
                </a:r>
              </a:p>
            </p:txBody>
          </p:sp>
          <p:sp>
            <p:nvSpPr>
              <p:cNvPr id="10" name="Text Placeholder 9">
                <a:extLst>
                  <a:ext uri="{FF2B5EF4-FFF2-40B4-BE49-F238E27FC236}">
                    <a16:creationId xmlns:a16="http://schemas.microsoft.com/office/drawing/2014/main" id="{68D47195-2257-27FD-9554-F23924FA4345}"/>
                  </a:ext>
                </a:extLst>
              </p:cNvPr>
              <p:cNvSpPr>
                <a:spLocks noGrp="1"/>
              </p:cNvSpPr>
              <p:nvPr>
                <p:ph type="body" sz="quarter" idx="22"/>
              </p:nvPr>
            </p:nvSpPr>
            <p:spPr>
              <a:xfrm>
                <a:off x="2832107" y="1861781"/>
                <a:ext cx="6302268" cy="5064119"/>
              </a:xfrm>
            </p:spPr>
            <p:txBody>
              <a:bodyPr vert="horz" lIns="54000" tIns="36000" rIns="36000" bIns="36000" numCol="2" spcCol="252000" rtlCol="0" anchor="t">
                <a:normAutofit/>
              </a:bodyPr>
              <a:lstStyle/>
              <a:p>
                <a:pPr algn="just"/>
                <a:r>
                  <a:rPr lang="en-US" sz="950" b="1"/>
                  <a:t>Major International Bank – Senior Specialist Model Development</a:t>
                </a:r>
              </a:p>
              <a:p>
                <a:pPr algn="just"/>
                <a:r>
                  <a:rPr lang="en-US" sz="950" b="0" i="0" u="none" strike="noStrike" baseline="0">
                    <a:solidFill>
                      <a:srgbClr val="000000"/>
                    </a:solidFill>
                  </a:rPr>
                  <a:t>Quant developer within Counterparty Credit Risk Models, CPFE and repo style-transactions</a:t>
                </a:r>
                <a:r>
                  <a:rPr lang="en-US" sz="950">
                    <a:solidFill>
                      <a:srgbClr val="000000"/>
                    </a:solidFill>
                  </a:rPr>
                  <a:t> </a:t>
                </a:r>
                <a:endParaRPr lang="en-US" sz="950" b="0" i="0" u="none" strike="noStrike" baseline="0">
                  <a:solidFill>
                    <a:srgbClr val="000000"/>
                  </a:solidFill>
                </a:endParaRPr>
              </a:p>
              <a:p>
                <a:pPr algn="just"/>
                <a:r>
                  <a:rPr lang="en-US" sz="950" b="0" i="0" u="none" strike="noStrike" baseline="0">
                    <a:solidFill>
                      <a:srgbClr val="000000"/>
                    </a:solidFill>
                  </a:rPr>
                  <a:t>Lead Development for Counterparty and Market Risk Management projects: LSST (large scale stress testing, Sensitivities and risk pricing curves) for Bonds (callable, convertible, generic) and Listed Equity Options</a:t>
                </a:r>
                <a:r>
                  <a:rPr lang="en-US" sz="950">
                    <a:solidFill>
                      <a:srgbClr val="000000"/>
                    </a:solidFill>
                  </a:rPr>
                  <a:t> </a:t>
                </a:r>
                <a:endParaRPr lang="en-US" sz="950" b="0" i="0" u="none" strike="noStrike" baseline="0">
                  <a:solidFill>
                    <a:srgbClr val="000000"/>
                  </a:solidFill>
                </a:endParaRPr>
              </a:p>
              <a:p>
                <a:pPr algn="just"/>
                <a:r>
                  <a:rPr lang="en-US" sz="950" b="0" i="0" u="none" strike="noStrike" baseline="0">
                    <a:solidFill>
                      <a:srgbClr val="000000"/>
                    </a:solidFill>
                  </a:rPr>
                  <a:t>Risk Metrics Manager against Murex benchmarking on sensitivities, risk factor pricing and curves</a:t>
                </a:r>
              </a:p>
              <a:p>
                <a:pPr algn="just"/>
                <a:r>
                  <a:rPr lang="en-US" sz="950" b="0" i="0" u="none" strike="noStrike" baseline="0">
                    <a:solidFill>
                      <a:srgbClr val="000000"/>
                    </a:solidFill>
                  </a:rPr>
                  <a:t>Analyses, updat</a:t>
                </a:r>
                <a:r>
                  <a:rPr lang="en-US" sz="950">
                    <a:solidFill>
                      <a:srgbClr val="000000"/>
                    </a:solidFill>
                  </a:rPr>
                  <a:t>e</a:t>
                </a:r>
                <a:r>
                  <a:rPr lang="en-US" sz="950" b="0" i="0" u="none" strike="noStrike" baseline="0">
                    <a:solidFill>
                      <a:srgbClr val="000000"/>
                    </a:solidFill>
                  </a:rPr>
                  <a:t> and Revision with regards to model documentation (Bond/Callable, CPFE) and </a:t>
                </a:r>
                <a:r>
                  <a:rPr lang="en-US" sz="950">
                    <a:solidFill>
                      <a:srgbClr val="000000"/>
                    </a:solidFill>
                  </a:rPr>
                  <a:t>r</a:t>
                </a:r>
                <a:r>
                  <a:rPr lang="en-US" sz="950" b="0" i="0" u="none" strike="noStrike" baseline="0">
                    <a:solidFill>
                      <a:srgbClr val="000000"/>
                    </a:solidFill>
                  </a:rPr>
                  <a:t>esolving complex model challenges from validators</a:t>
                </a:r>
                <a:r>
                  <a:rPr lang="en-US" sz="950">
                    <a:solidFill>
                      <a:srgbClr val="000000"/>
                    </a:solidFill>
                  </a:rPr>
                  <a:t> </a:t>
                </a:r>
                <a:endParaRPr lang="en-US" sz="950" b="0" i="0" u="none" strike="noStrike" baseline="0">
                  <a:solidFill>
                    <a:srgbClr val="000000"/>
                  </a:solidFill>
                </a:endParaRPr>
              </a:p>
              <a:p>
                <a:pPr algn="just"/>
                <a:r>
                  <a:rPr lang="en-US" sz="950" b="1"/>
                  <a:t>Major International Bank – Senior Risk Analyst</a:t>
                </a:r>
              </a:p>
              <a:p>
                <a:pPr algn="just"/>
                <a:r>
                  <a:rPr lang="en-US" sz="950" b="0" i="0" u="none" strike="noStrike" baseline="0">
                    <a:solidFill>
                      <a:srgbClr val="000000"/>
                    </a:solidFill>
                  </a:rPr>
                  <a:t>FRTB project: quantitative analysis and perform investigations with regards to Market Risk processes</a:t>
                </a:r>
                <a:r>
                  <a:rPr lang="en-US" sz="950">
                    <a:solidFill>
                      <a:srgbClr val="000000"/>
                    </a:solidFill>
                  </a:rPr>
                  <a:t> </a:t>
                </a:r>
                <a:endParaRPr lang="en-US" sz="950" b="0" i="0" u="none" strike="noStrike" baseline="0">
                  <a:solidFill>
                    <a:srgbClr val="000000"/>
                  </a:solidFill>
                </a:endParaRPr>
              </a:p>
              <a:p>
                <a:pPr algn="just"/>
                <a:r>
                  <a:rPr lang="en-US" sz="950" b="0" i="0" u="none" strike="noStrike" baseline="0">
                    <a:solidFill>
                      <a:srgbClr val="000000"/>
                    </a:solidFill>
                  </a:rPr>
                  <a:t>Support risk managers with implementation, calculation, calibration and maintenance of risk measures</a:t>
                </a:r>
                <a:r>
                  <a:rPr lang="en-US" sz="950">
                    <a:solidFill>
                      <a:srgbClr val="000000"/>
                    </a:solidFill>
                  </a:rPr>
                  <a:t> </a:t>
                </a:r>
                <a:endParaRPr lang="en-US" sz="950" b="0" i="0" u="none" strike="noStrike" baseline="0">
                  <a:solidFill>
                    <a:srgbClr val="000000"/>
                  </a:solidFill>
                </a:endParaRPr>
              </a:p>
              <a:p>
                <a:pPr algn="just"/>
                <a:r>
                  <a:rPr lang="en-US" sz="950">
                    <a:solidFill>
                      <a:srgbClr val="000000"/>
                    </a:solidFill>
                  </a:rPr>
                  <a:t>D</a:t>
                </a:r>
                <a:r>
                  <a:rPr lang="en-US" sz="950" b="0" i="0" u="none" strike="noStrike" baseline="0">
                    <a:solidFill>
                      <a:srgbClr val="000000"/>
                    </a:solidFill>
                  </a:rPr>
                  <a:t>evelopment of Implied volatility tool to reconcile BAU Vega with UAT </a:t>
                </a:r>
                <a:r>
                  <a:rPr lang="en-US" sz="950" b="0" i="0" u="none" strike="noStrike" baseline="0" err="1">
                    <a:solidFill>
                      <a:srgbClr val="000000"/>
                    </a:solidFill>
                  </a:rPr>
                  <a:t>vega</a:t>
                </a:r>
                <a:r>
                  <a:rPr lang="en-US" sz="950" b="0" i="0" u="none" strike="noStrike" baseline="0">
                    <a:solidFill>
                      <a:srgbClr val="000000"/>
                    </a:solidFill>
                  </a:rPr>
                  <a:t> at risk factors level.</a:t>
                </a:r>
                <a:r>
                  <a:rPr lang="en-US" sz="950">
                    <a:solidFill>
                      <a:srgbClr val="000000"/>
                    </a:solidFill>
                  </a:rPr>
                  <a:t> </a:t>
                </a:r>
                <a:endParaRPr lang="en-US" sz="950" b="0" i="0" u="none" strike="noStrike" baseline="0">
                  <a:solidFill>
                    <a:srgbClr val="000000"/>
                  </a:solidFill>
                </a:endParaRPr>
              </a:p>
              <a:p>
                <a:pPr algn="just"/>
                <a:r>
                  <a:rPr lang="en-US" sz="950" b="1"/>
                  <a:t>International investment Bank – Market Risk Analyst</a:t>
                </a:r>
              </a:p>
              <a:p>
                <a:pPr algn="just"/>
                <a:r>
                  <a:rPr lang="en-US" sz="950" b="0" i="0" u="none" strike="noStrike" baseline="0">
                    <a:solidFill>
                      <a:srgbClr val="000000"/>
                    </a:solidFill>
                  </a:rPr>
                  <a:t>Control, Monitor and Reporting on Traded and Non-Traded Market Risk</a:t>
                </a:r>
                <a:r>
                  <a:rPr lang="en-US" sz="950">
                    <a:solidFill>
                      <a:srgbClr val="000000"/>
                    </a:solidFill>
                  </a:rPr>
                  <a:t> </a:t>
                </a:r>
                <a:endParaRPr lang="en-US" sz="950" b="0" i="0" u="none" strike="noStrike" baseline="0">
                  <a:solidFill>
                    <a:srgbClr val="000000"/>
                  </a:solidFill>
                </a:endParaRPr>
              </a:p>
              <a:p>
                <a:pPr algn="just"/>
                <a:r>
                  <a:rPr lang="en-US" sz="950" b="0" i="0" u="none" strike="noStrike" baseline="0">
                    <a:solidFill>
                      <a:srgbClr val="000000"/>
                    </a:solidFill>
                  </a:rPr>
                  <a:t>Responsible for production of daily, weekly, monthly and annual reports for the Netherlands branch</a:t>
                </a:r>
                <a:r>
                  <a:rPr lang="en-US" sz="950">
                    <a:solidFill>
                      <a:srgbClr val="000000"/>
                    </a:solidFill>
                  </a:rPr>
                  <a:t> </a:t>
                </a:r>
                <a:endParaRPr lang="en-US" sz="950" b="0" i="0" u="none" strike="noStrike" baseline="0">
                  <a:solidFill>
                    <a:srgbClr val="000000"/>
                  </a:solidFill>
                </a:endParaRPr>
              </a:p>
              <a:p>
                <a:pPr algn="just"/>
                <a:r>
                  <a:rPr lang="en-US" sz="950" b="0" i="0" u="none" strike="noStrike" baseline="0">
                    <a:solidFill>
                      <a:srgbClr val="000000"/>
                    </a:solidFill>
                  </a:rPr>
                  <a:t>Risk Metrics impact analyses in relation to VAR, SVAR and risk factor sensitivities ( PV01, FX VEGA and CR01 ) in order to explain breaches, unusual spike as well as PNL drivers</a:t>
                </a:r>
                <a:r>
                  <a:rPr lang="en-US" sz="950">
                    <a:solidFill>
                      <a:srgbClr val="000000"/>
                    </a:solidFill>
                  </a:rPr>
                  <a:t> </a:t>
                </a:r>
                <a:endParaRPr lang="en-US" sz="950" b="0" i="0" u="none" strike="noStrike" baseline="0">
                  <a:solidFill>
                    <a:srgbClr val="000000"/>
                  </a:solidFill>
                </a:endParaRPr>
              </a:p>
              <a:p>
                <a:pPr algn="just"/>
                <a:r>
                  <a:rPr lang="en-US" sz="950">
                    <a:solidFill>
                      <a:srgbClr val="000000"/>
                    </a:solidFill>
                  </a:rPr>
                  <a:t>A</a:t>
                </a:r>
                <a:r>
                  <a:rPr lang="en-US" sz="950" b="0" i="0" u="none" strike="noStrike" baseline="0">
                    <a:solidFill>
                      <a:srgbClr val="000000"/>
                    </a:solidFill>
                  </a:rPr>
                  <a:t>cting as intermediary between Poland, UK, India and USA for the transition and delivery of market risk processes</a:t>
                </a:r>
                <a:r>
                  <a:rPr lang="en-US" sz="950">
                    <a:solidFill>
                      <a:srgbClr val="000000"/>
                    </a:solidFill>
                  </a:rPr>
                  <a:t> </a:t>
                </a:r>
                <a:endParaRPr lang="en-US" sz="950" b="0" i="0" u="none" strike="noStrike" baseline="0">
                  <a:solidFill>
                    <a:srgbClr val="000000"/>
                  </a:solidFill>
                </a:endParaRPr>
              </a:p>
              <a:p>
                <a:pPr algn="just"/>
                <a:r>
                  <a:rPr lang="en-US" sz="950">
                    <a:solidFill>
                      <a:srgbClr val="000000"/>
                    </a:solidFill>
                  </a:rPr>
                  <a:t>A</a:t>
                </a:r>
                <a:r>
                  <a:rPr lang="en-US" sz="950" b="0" i="0" u="none" strike="noStrike" baseline="0">
                    <a:solidFill>
                      <a:srgbClr val="000000"/>
                    </a:solidFill>
                  </a:rPr>
                  <a:t>ctive participation in the setup, review, amendments and resolution of limits</a:t>
                </a:r>
                <a:r>
                  <a:rPr lang="en-US" sz="950">
                    <a:solidFill>
                      <a:srgbClr val="000000"/>
                    </a:solidFill>
                  </a:rPr>
                  <a:t> </a:t>
                </a:r>
                <a:endParaRPr lang="en-US" sz="950" b="0" i="0" u="none" strike="noStrike" baseline="0">
                  <a:solidFill>
                    <a:srgbClr val="000000"/>
                  </a:solidFill>
                </a:endParaRPr>
              </a:p>
              <a:p>
                <a:pPr algn="just"/>
                <a:r>
                  <a:rPr lang="en-US" sz="950" b="0" i="0" u="none" strike="noStrike" baseline="0">
                    <a:solidFill>
                      <a:srgbClr val="000000"/>
                    </a:solidFill>
                  </a:rPr>
                  <a:t>Responsible for Python training sessions and RPA projects for enhancement and improvements of processes</a:t>
                </a:r>
                <a:r>
                  <a:rPr lang="en-US" sz="950">
                    <a:solidFill>
                      <a:srgbClr val="000000"/>
                    </a:solidFill>
                  </a:rPr>
                  <a:t> </a:t>
                </a:r>
                <a:endParaRPr lang="en-US" sz="950" b="0" i="0" u="none" strike="noStrike" baseline="0">
                  <a:solidFill>
                    <a:srgbClr val="000000"/>
                  </a:solidFill>
                </a:endParaRPr>
              </a:p>
            </p:txBody>
          </p:sp>
          <p:pic>
            <p:nvPicPr>
              <p:cNvPr id="6" name="Picture 5" descr="A person wearing a suit and tie&#10;&#10;Description automatically generated">
                <a:extLst>
                  <a:ext uri="{FF2B5EF4-FFF2-40B4-BE49-F238E27FC236}">
                    <a16:creationId xmlns:a16="http://schemas.microsoft.com/office/drawing/2014/main" id="{20200E27-9153-B2DF-9415-A9A8A83A132D}"/>
                  </a:ext>
                </a:extLst>
              </p:cNvPr>
              <p:cNvPicPr>
                <a:picLocks noChangeAspect="1"/>
              </p:cNvPicPr>
              <p:nvPr/>
            </p:nvPicPr>
            <p:blipFill>
              <a:blip r:embed="rId3"/>
              <a:stretch>
                <a:fillRect/>
              </a:stretch>
            </p:blipFill>
            <p:spPr>
              <a:xfrm>
                <a:off x="535020" y="349278"/>
                <a:ext cx="1410511" cy="2162328"/>
              </a:xfrm>
              <a:prstGeom prst="rect">
                <a:avLst/>
              </a:prstGeom>
              <a:ln>
                <a:noFill/>
              </a:ln>
              <a:effectLst>
                <a:outerShdw blurRad="292100" dist="139700" dir="2700000" algn="tl" rotWithShape="0">
                  <a:srgbClr val="333333">
                    <a:alpha val="65000"/>
                  </a:srgbClr>
                </a:outerShdw>
              </a:effectLst>
            </p:spPr>
          </p:pic>
          <p:sp>
            <p:nvSpPr>
              <p:cNvPr id="11" name="TextBox 10">
                <a:extLst>
                  <a:ext uri="{FF2B5EF4-FFF2-40B4-BE49-F238E27FC236}">
                    <a16:creationId xmlns:a16="http://schemas.microsoft.com/office/drawing/2014/main" id="{A2EA4ABD-1F6C-941B-C76C-A0363B89E388}"/>
                  </a:ext>
                </a:extLst>
              </p:cNvPr>
              <p:cNvSpPr txBox="1"/>
              <p:nvPr/>
            </p:nvSpPr>
            <p:spPr>
              <a:xfrm>
                <a:off x="5674092" y="3007894"/>
                <a:ext cx="914400" cy="914400"/>
              </a:xfrm>
              <a:prstGeom prst="rect">
                <a:avLst/>
              </a:prstGeom>
              <a:noFill/>
            </p:spPr>
            <p:txBody>
              <a:bodyPr wrap="square" lIns="0" tIns="0" rIns="0" bIns="0" rtlCol="0">
                <a:noAutofit/>
              </a:bodyPr>
              <a:lstStyle/>
              <a:p>
                <a:pPr algn="l" defTabSz="228600">
                  <a:spcAft>
                    <a:spcPts val="1200"/>
                  </a:spcAft>
                </a:pPr>
                <a:endParaRPr lang="en-US" noProof="0"/>
              </a:p>
            </p:txBody>
          </p:sp>
          <p:sp>
            <p:nvSpPr>
              <p:cNvPr id="12" name="TextBox 11">
                <a:extLst>
                  <a:ext uri="{FF2B5EF4-FFF2-40B4-BE49-F238E27FC236}">
                    <a16:creationId xmlns:a16="http://schemas.microsoft.com/office/drawing/2014/main" id="{9F09243D-F217-0E4C-A9A9-CD1C5ACA19CE}"/>
                  </a:ext>
                </a:extLst>
              </p:cNvPr>
              <p:cNvSpPr txBox="1"/>
              <p:nvPr/>
            </p:nvSpPr>
            <p:spPr>
              <a:xfrm>
                <a:off x="154816" y="5293895"/>
                <a:ext cx="2270750" cy="1328286"/>
              </a:xfrm>
              <a:prstGeom prst="rect">
                <a:avLst/>
              </a:prstGeom>
              <a:noFill/>
            </p:spPr>
            <p:txBody>
              <a:bodyPr wrap="square" lIns="0" tIns="0" rIns="0" bIns="0" rtlCol="0">
                <a:noAutofit/>
              </a:bodyPr>
              <a:lstStyle/>
              <a:p>
                <a:pPr marL="171450" indent="-171450" algn="just" defTabSz="228600">
                  <a:lnSpc>
                    <a:spcPct val="110000"/>
                  </a:lnSpc>
                  <a:spcBef>
                    <a:spcPts val="200"/>
                  </a:spcBef>
                  <a:buFont typeface="Arial" panose="020B0604020202020204" pitchFamily="34" charset="0"/>
                  <a:buChar char="•"/>
                </a:pPr>
                <a:r>
                  <a:rPr lang="en-US" sz="900">
                    <a:solidFill>
                      <a:schemeClr val="bg1"/>
                    </a:solidFill>
                    <a:latin typeface="Graphik" panose="020B0503030202060203" pitchFamily="34" charset="-18"/>
                  </a:rPr>
                  <a:t>Financial Derivatives Mathematical Valuation &amp; Statistical Models</a:t>
                </a:r>
              </a:p>
              <a:p>
                <a:pPr marL="171450" indent="-171450" algn="just" defTabSz="228600">
                  <a:lnSpc>
                    <a:spcPct val="110000"/>
                  </a:lnSpc>
                  <a:spcBef>
                    <a:spcPts val="200"/>
                  </a:spcBef>
                  <a:buFont typeface="Arial" panose="020B0604020202020204" pitchFamily="34" charset="0"/>
                  <a:buChar char="•"/>
                </a:pPr>
                <a:r>
                  <a:rPr lang="en-US" sz="900">
                    <a:solidFill>
                      <a:schemeClr val="bg1"/>
                    </a:solidFill>
                    <a:latin typeface="Graphik" panose="020B0503030202060203" pitchFamily="34" charset="-18"/>
                  </a:rPr>
                  <a:t>Financial Risk – Market, Counterparty, Liquidity, Operational</a:t>
                </a:r>
              </a:p>
              <a:p>
                <a:pPr algn="just" defTabSz="228600">
                  <a:lnSpc>
                    <a:spcPct val="110000"/>
                  </a:lnSpc>
                  <a:spcBef>
                    <a:spcPts val="200"/>
                  </a:spcBef>
                </a:pPr>
                <a:endParaRPr lang="en-US" sz="900">
                  <a:solidFill>
                    <a:schemeClr val="bg1"/>
                  </a:solidFill>
                  <a:latin typeface="Graphik" panose="020B0503030202060203" pitchFamily="34" charset="-18"/>
                </a:endParaRPr>
              </a:p>
            </p:txBody>
          </p:sp>
        </p:spTree>
        <p:extLst>
          <p:ext uri="{BB962C8B-B14F-4D97-AF65-F5344CB8AC3E}">
            <p14:creationId xmlns:p14="http://schemas.microsoft.com/office/powerpoint/2010/main" val="3706624102"/>
          </p:ext>
        </p:extLst>
      </p:cSld>
      <p:clrMapOvr>
        <a:masterClrMapping/>
      </p:clrMapOvr>
    </p:sld>
    <p:sld>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544F642-4FD7-D49B-CDFE-2E39F605B09B}"/>
                  </a:ext>
                </a:extLst>
              </p:cNvPr>
              <p:cNvSpPr>
                <a:spLocks noGrp="1"/>
              </p:cNvSpPr>
              <p:nvPr>
                <p:ph type="body" sz="quarter" idx="22"/>
              </p:nvPr>
            </p:nvSpPr>
            <p:spPr/>
            <p:txBody>
              <a:bodyPr/>
              <a:lstStyle/>
              <a:p>
                <a:pPr algn="just"/>
                <a:r>
                  <a:rPr lang="en-US" b="1"/>
                  <a:t>U.S. Communication Service Provider – Development Team Lead</a:t>
                </a:r>
              </a:p>
              <a:p>
                <a:pPr algn="just"/>
                <a:r>
                  <a:rPr lang="en-US"/>
                  <a:t>Leading the Development Team on marketing </a:t>
                </a:r>
                <a:r>
                  <a:rPr lang="en-US" err="1"/>
                  <a:t>personalisation</a:t>
                </a:r>
                <a:r>
                  <a:rPr lang="en-US"/>
                  <a:t> engine project. Defining the requirements for new change requests. Planning an Agile Workflow monitoring and reporting progress and risks to the client. Designing integration processes with external APIs.</a:t>
                </a:r>
                <a:endParaRPr lang="en-US" b="1"/>
              </a:p>
              <a:p>
                <a:pPr algn="just"/>
                <a:r>
                  <a:rPr lang="en-US" b="1"/>
                  <a:t>U.S. Communications Service Provider – Campaign Developer</a:t>
                </a:r>
              </a:p>
              <a:p>
                <a:pPr algn="just"/>
                <a:r>
                  <a:rPr lang="en-US"/>
                  <a:t>Independent development of real-time trigger-based marketing campaigns using SAS RTDM and SAS ESP. Development of Python scripts and Event Stream Processing diagrams. Maintenance and enhancements of existing use cases. Retests of production level defects. Testing SAS software (RTDM, Data Integration Studio), bugs detection, writing and execution of test cases. Design of the CICD processes (UI and SQL).  Developing the flow of Data originating from Kafka.</a:t>
                </a:r>
              </a:p>
              <a:p>
                <a:pPr algn="just"/>
                <a:endParaRPr lang="en-US"/>
              </a:p>
              <a:p>
                <a:pPr algn="just"/>
                <a:r>
                  <a:rPr lang="en-US" b="1"/>
                  <a:t>European Bank – Quality Assurance Tester</a:t>
                </a:r>
              </a:p>
              <a:p>
                <a:pPr algn="just"/>
                <a:r>
                  <a:rPr lang="en-US"/>
                  <a:t>Testing software for new French bank, reporting defects in JIRA and retesting them; creating Test Cases. Building Knowledge Base in Confluence. Helping with reporting all testing process. Performing Health Checks at higher environments. Retests of production level defects</a:t>
                </a:r>
              </a:p>
              <a:p>
                <a:pPr algn="just"/>
                <a:endParaRPr lang="en-US"/>
              </a:p>
              <a:p>
                <a:pPr algn="just"/>
                <a:r>
                  <a:rPr lang="en-US" b="1"/>
                  <a:t>Software Quality Assurance Tester – outsourcing</a:t>
                </a:r>
              </a:p>
              <a:p>
                <a:pPr algn="just"/>
                <a:r>
                  <a:rPr lang="en-US"/>
                  <a:t>Bug detection, emulation testing, carrying out test cases, providing suggestions to improve quality of test cases. Checking filed bugs and reports created by testers. Accurate describing and reporting found bugs. Microsoft Visual Studio Team Services (query, adding work items). Using custom tools provided by client to test performance. Performing a training for new hires</a:t>
                </a:r>
              </a:p>
              <a:p>
                <a:pPr algn="just"/>
                <a:endParaRPr lang="en-US"/>
              </a:p>
            </p:txBody>
          </p:sp>
          <p:sp>
            <p:nvSpPr>
              <p:cNvPr id="2" name="Text Placeholder 1">
                <a:extLst>
                  <a:ext uri="{FF2B5EF4-FFF2-40B4-BE49-F238E27FC236}">
                    <a16:creationId xmlns:a16="http://schemas.microsoft.com/office/drawing/2014/main" id="{1692525E-A870-A45E-6DDE-5DA273AC6EED}"/>
                  </a:ext>
                </a:extLst>
              </p:cNvPr>
              <p:cNvSpPr>
                <a:spLocks noGrp="1"/>
              </p:cNvSpPr>
              <p:nvPr>
                <p:ph type="body" sz="quarter" idx="11"/>
              </p:nvPr>
            </p:nvSpPr>
            <p:spPr>
              <a:xfrm>
                <a:off x="154816" y="3137102"/>
                <a:ext cx="2196000" cy="1621934"/>
              </a:xfrm>
            </p:spPr>
            <p:txBody>
              <a:bodyPr/>
              <a:lstStyle/>
              <a:p>
                <a:r>
                  <a:rPr lang="en-US"/>
                  <a:t>Sebastian is experienced developer leading the Team on the project for one of major US based Telco companies. Proficient in SAS stack (ESP, RTDM, DI Studio), utilizing open-source technologies like Kafka, Python programming language and implementing REST API based integrations .  </a:t>
                </a:r>
              </a:p>
            </p:txBody>
          </p:sp>
          <p:sp>
            <p:nvSpPr>
              <p:cNvPr id="3" name="Text Placeholder 2">
                <a:extLst>
                  <a:ext uri="{FF2B5EF4-FFF2-40B4-BE49-F238E27FC236}">
                    <a16:creationId xmlns:a16="http://schemas.microsoft.com/office/drawing/2014/main" id="{66CC37AE-8AAF-7900-9240-93D574D86204}"/>
                  </a:ext>
                </a:extLst>
              </p:cNvPr>
              <p:cNvSpPr>
                <a:spLocks noGrp="1"/>
              </p:cNvSpPr>
              <p:nvPr>
                <p:ph type="body" sz="quarter" idx="12"/>
              </p:nvPr>
            </p:nvSpPr>
            <p:spPr>
              <a:xfrm>
                <a:off x="154816" y="5297679"/>
                <a:ext cx="2196000" cy="812176"/>
              </a:xfrm>
            </p:spPr>
            <p:txBody>
              <a:bodyPr numCol="1"/>
              <a:lstStyle/>
              <a:p>
                <a:r>
                  <a:rPr lang="en-US"/>
                  <a:t>Telecommunication</a:t>
                </a:r>
              </a:p>
              <a:p>
                <a:r>
                  <a:rPr lang="en-US"/>
                  <a:t>Banking</a:t>
                </a:r>
              </a:p>
              <a:p>
                <a:endParaRPr lang="en-US"/>
              </a:p>
            </p:txBody>
          </p:sp>
          <p:sp>
            <p:nvSpPr>
              <p:cNvPr id="4" name="Text Placeholder 3">
                <a:extLst>
                  <a:ext uri="{FF2B5EF4-FFF2-40B4-BE49-F238E27FC236}">
                    <a16:creationId xmlns:a16="http://schemas.microsoft.com/office/drawing/2014/main" id="{A43141BC-27B9-3206-0BA5-5F19599F51DE}"/>
                  </a:ext>
                </a:extLst>
              </p:cNvPr>
              <p:cNvSpPr>
                <a:spLocks noGrp="1"/>
              </p:cNvSpPr>
              <p:nvPr>
                <p:ph type="body" sz="quarter" idx="18"/>
              </p:nvPr>
            </p:nvSpPr>
            <p:spPr/>
            <p:txBody>
              <a:bodyPr/>
              <a:lstStyle/>
              <a:p>
                <a:r>
                  <a:rPr lang="en-US"/>
                  <a:t>Sebastian </a:t>
                </a:r>
                <a:r>
                  <a:rPr lang="en-US" err="1"/>
                  <a:t>Gorczyński</a:t>
                </a:r>
                <a:endParaRPr lang="en-US"/>
              </a:p>
            </p:txBody>
          </p:sp>
          <p:sp>
            <p:nvSpPr>
              <p:cNvPr id="5" name="Text Placeholder 4">
                <a:extLst>
                  <a:ext uri="{FF2B5EF4-FFF2-40B4-BE49-F238E27FC236}">
                    <a16:creationId xmlns:a16="http://schemas.microsoft.com/office/drawing/2014/main" id="{766F8E67-1E56-9DD3-15A5-5C00632E52B7}"/>
                  </a:ext>
                </a:extLst>
              </p:cNvPr>
              <p:cNvSpPr>
                <a:spLocks noGrp="1"/>
              </p:cNvSpPr>
              <p:nvPr>
                <p:ph type="body" sz="quarter" idx="14"/>
              </p:nvPr>
            </p:nvSpPr>
            <p:spPr/>
            <p:txBody>
              <a:bodyPr/>
              <a:lstStyle/>
              <a:p>
                <a:r>
                  <a:rPr lang="en-US"/>
                  <a:t>Consultant, Data Engineer</a:t>
                </a:r>
              </a:p>
            </p:txBody>
          </p:sp>
          <p:pic>
            <p:nvPicPr>
              <p:cNvPr id="12" name="Picture Placeholder 11" descr="A picture containing text, person, indoor&#10;&#10;Description automatically generated">
                <a:extLst>
                  <a:ext uri="{FF2B5EF4-FFF2-40B4-BE49-F238E27FC236}">
                    <a16:creationId xmlns:a16="http://schemas.microsoft.com/office/drawing/2014/main" id="{C69634E4-FBCB-B9E1-00BD-5692EDC8EBAA}"/>
                  </a:ext>
                </a:extLst>
              </p:cNvPr>
              <p:cNvPicPr>
                <a:picLocks noGrp="1"/>
              </p:cNvPicPr>
              <p:nvPr>
                <p:ph type="pic" sz="quarter" idx="10"/>
              </p:nvPr>
            </p:nvPicPr>
            <p:blipFill rotWithShape="1">
              <a:blip r:embed="rId3"/>
              <a:srcRect l="1600" t="665" b="2511"/>
              <a:stretch/>
            </p:blipFill>
            <p:spPr>
              <a:xfrm>
                <a:off x="0" y="-1"/>
                <a:ext cx="2642400" cy="2642400"/>
              </a:xfrm>
            </p:spPr>
          </p:pic>
          <p:sp>
            <p:nvSpPr>
              <p:cNvPr id="7" name="Text Placeholder 6">
                <a:extLst>
                  <a:ext uri="{FF2B5EF4-FFF2-40B4-BE49-F238E27FC236}">
                    <a16:creationId xmlns:a16="http://schemas.microsoft.com/office/drawing/2014/main" id="{33BC7E8F-321D-D3EA-93F2-9277C71CE905}"/>
                  </a:ext>
                </a:extLst>
              </p:cNvPr>
              <p:cNvSpPr>
                <a:spLocks noGrp="1"/>
              </p:cNvSpPr>
              <p:nvPr>
                <p:ph type="body" sz="quarter" idx="19"/>
              </p:nvPr>
            </p:nvSpPr>
            <p:spPr/>
            <p:txBody>
              <a:bodyPr/>
              <a:lstStyle/>
              <a:p>
                <a:r>
                  <a:rPr lang="en-US"/>
                  <a:t>Cardinal Stefan </a:t>
                </a:r>
                <a:r>
                  <a:rPr lang="en-US" err="1"/>
                  <a:t>Wyszyński</a:t>
                </a:r>
                <a:r>
                  <a:rPr lang="en-US"/>
                  <a:t> University in Warsaw, bachelor of Informatics</a:t>
                </a:r>
              </a:p>
              <a:p>
                <a:r>
                  <a:rPr lang="en-US"/>
                  <a:t>Polish – Japanese Academy of information technology. Master of Informatics</a:t>
                </a:r>
              </a:p>
            </p:txBody>
          </p:sp>
          <p:sp>
            <p:nvSpPr>
              <p:cNvPr id="8" name="Text Placeholder 7">
                <a:extLst>
                  <a:ext uri="{FF2B5EF4-FFF2-40B4-BE49-F238E27FC236}">
                    <a16:creationId xmlns:a16="http://schemas.microsoft.com/office/drawing/2014/main" id="{21B27FAC-F4D8-14FA-E816-E0F5A6718CC9}"/>
                  </a:ext>
                </a:extLst>
              </p:cNvPr>
              <p:cNvSpPr>
                <a:spLocks noGrp="1"/>
              </p:cNvSpPr>
              <p:nvPr>
                <p:ph type="body" sz="quarter" idx="20"/>
              </p:nvPr>
            </p:nvSpPr>
            <p:spPr/>
            <p:txBody>
              <a:bodyPr/>
              <a:lstStyle/>
              <a:p>
                <a:pPr algn="just">
                  <a:spcBef>
                    <a:spcPts val="400"/>
                  </a:spcBef>
                </a:pPr>
                <a:r>
                  <a:rPr lang="en-US"/>
                  <a:t>SAS ESP, SAS RTDM, SAS DI Studio</a:t>
                </a:r>
              </a:p>
              <a:p>
                <a:pPr algn="just">
                  <a:spcBef>
                    <a:spcPts val="400"/>
                  </a:spcBef>
                </a:pPr>
                <a:r>
                  <a:rPr lang="en-US"/>
                  <a:t>SQL, Kafka, Python, C#, </a:t>
                </a:r>
              </a:p>
              <a:p>
                <a:pPr algn="just">
                  <a:spcBef>
                    <a:spcPts val="400"/>
                  </a:spcBef>
                </a:pPr>
                <a:r>
                  <a:rPr lang="en-US"/>
                  <a:t>GitHub, </a:t>
                </a:r>
                <a:r>
                  <a:rPr lang="en-US" err="1"/>
                  <a:t>Openshift</a:t>
                </a:r>
                <a:r>
                  <a:rPr lang="en-US"/>
                  <a:t>, Visual Studio Team Services(Azure DevOps)</a:t>
                </a:r>
              </a:p>
              <a:p>
                <a:pPr algn="just">
                  <a:spcBef>
                    <a:spcPts val="400"/>
                  </a:spcBef>
                </a:pPr>
                <a:r>
                  <a:rPr lang="en-US"/>
                  <a:t>Jira, Confluence</a:t>
                </a:r>
              </a:p>
              <a:p>
                <a:pPr algn="just">
                  <a:spcBef>
                    <a:spcPts val="400"/>
                  </a:spcBef>
                </a:pPr>
                <a:r>
                  <a:rPr lang="en-US"/>
                  <a:t> </a:t>
                </a:r>
              </a:p>
            </p:txBody>
          </p:sp>
          <p:sp>
            <p:nvSpPr>
              <p:cNvPr id="9" name="Text Placeholder 8">
                <a:extLst>
                  <a:ext uri="{FF2B5EF4-FFF2-40B4-BE49-F238E27FC236}">
                    <a16:creationId xmlns:a16="http://schemas.microsoft.com/office/drawing/2014/main" id="{EFA473DF-7A5B-64B0-18C7-104850EA02E3}"/>
                  </a:ext>
                </a:extLst>
              </p:cNvPr>
              <p:cNvSpPr>
                <a:spLocks noGrp="1"/>
              </p:cNvSpPr>
              <p:nvPr>
                <p:ph type="body" sz="quarter" idx="21"/>
              </p:nvPr>
            </p:nvSpPr>
            <p:spPr/>
            <p:txBody>
              <a:bodyPr/>
              <a:lstStyle/>
              <a:p>
                <a:r>
                  <a:rPr lang="en-US"/>
                  <a:t>Polish		English</a:t>
                </a:r>
              </a:p>
            </p:txBody>
          </p:sp>
        </p:spTree>
        <p:extLst>
          <p:ext uri="{BB962C8B-B14F-4D97-AF65-F5344CB8AC3E}">
            <p14:creationId xmlns:p14="http://schemas.microsoft.com/office/powerpoint/2010/main" val="1865346402"/>
          </p:ext>
        </p:extLst>
      </p:cSld>
      <p:clrMapOvr>
        <a:masterClrMapping/>
      </p:clrMapOvr>
    </p:sld>
    <p:sld>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B30B32-CD37-0E04-C6E3-83A31BB57983}"/>
                  </a:ext>
                </a:extLst>
              </p:cNvPr>
              <p:cNvSpPr>
                <a:spLocks noGrp="1"/>
              </p:cNvSpPr>
              <p:nvPr>
                <p:ph type="body" sz="quarter" idx="11"/>
              </p:nvPr>
            </p:nvSpPr>
            <p:spPr>
              <a:xfrm>
                <a:off x="154816" y="3137101"/>
                <a:ext cx="2196000" cy="1697579"/>
              </a:xfrm>
            </p:spPr>
            <p:txBody>
              <a:bodyPr vert="horz" lIns="54000" tIns="36000" rIns="36000" bIns="36000" rtlCol="0" anchor="t">
                <a:noAutofit/>
              </a:bodyPr>
              <a:lstStyle/>
              <a:p>
                <a:r>
                  <a:rPr lang="en-US" sz="1100">
                    <a:latin typeface="Graphik"/>
                  </a:rPr>
                  <a:t>Damian is a data engineer and data scientist with almost 3 years of professional experience. </a:t>
                </a:r>
                <a:r>
                  <a:rPr lang="en-US" sz="1100"/>
                  <a:t>H</a:t>
                </a:r>
                <a:r>
                  <a:rPr lang="en-US" sz="1100">
                    <a:latin typeface="Graphik"/>
                  </a:rPr>
                  <a:t>is</a:t>
                </a:r>
                <a:r>
                  <a:rPr lang="en-US" sz="1100"/>
                  <a:t> field of expertise focuses mostly on ETL/ELT process development</a:t>
                </a:r>
                <a:r>
                  <a:rPr lang="en-US" sz="1100">
                    <a:latin typeface="Graphik"/>
                  </a:rPr>
                  <a:t> and design and process automation.</a:t>
                </a:r>
                <a:r>
                  <a:rPr lang="en-US">
                    <a:latin typeface="Graphik"/>
                  </a:rPr>
                  <a:t> He also has a strong background in machine learning and neural networks.</a:t>
                </a:r>
                <a:endParaRPr lang="en-US" sz="1100"/>
              </a:p>
            </p:txBody>
          </p:sp>
          <p:sp>
            <p:nvSpPr>
              <p:cNvPr id="3" name="Text Placeholder 2">
                <a:extLst>
                  <a:ext uri="{FF2B5EF4-FFF2-40B4-BE49-F238E27FC236}">
                    <a16:creationId xmlns:a16="http://schemas.microsoft.com/office/drawing/2014/main" id="{6EB5865F-1DB2-9704-D13D-FFBC0190B5DD}"/>
                  </a:ext>
                </a:extLst>
              </p:cNvPr>
              <p:cNvSpPr>
                <a:spLocks noGrp="1"/>
              </p:cNvSpPr>
              <p:nvPr>
                <p:ph type="body" sz="quarter" idx="12"/>
              </p:nvPr>
            </p:nvSpPr>
            <p:spPr>
              <a:xfrm>
                <a:off x="154816" y="5297679"/>
                <a:ext cx="2196000" cy="636956"/>
              </a:xfrm>
            </p:spPr>
            <p:txBody>
              <a:bodyPr vert="horz" lIns="54000" tIns="36000" rIns="36000" bIns="36000" numCol="1" rtlCol="0" anchor="t">
                <a:noAutofit/>
              </a:bodyPr>
              <a:lstStyle/>
              <a:p>
                <a:r>
                  <a:rPr lang="en-GB"/>
                  <a:t>Telecomm</a:t>
                </a:r>
                <a:r>
                  <a:rPr lang="pl-PL"/>
                  <a:t>u</a:t>
                </a:r>
                <a:r>
                  <a:rPr lang="en-GB"/>
                  <a:t>n</a:t>
                </a:r>
                <a:r>
                  <a:rPr lang="pl-PL"/>
                  <a:t>i</a:t>
                </a:r>
                <a:r>
                  <a:rPr lang="en-GB"/>
                  <a:t>cation</a:t>
                </a:r>
              </a:p>
              <a:p>
                <a:r>
                  <a:rPr lang="en-GB"/>
                  <a:t>Insurance</a:t>
                </a:r>
              </a:p>
              <a:p>
                <a:r>
                  <a:rPr lang="en-GB"/>
                  <a:t>Software Development</a:t>
                </a:r>
              </a:p>
              <a:p>
                <a:endParaRPr lang="en-GB"/>
              </a:p>
            </p:txBody>
          </p:sp>
          <p:sp>
            <p:nvSpPr>
              <p:cNvPr id="4" name="Text Placeholder 3">
                <a:extLst>
                  <a:ext uri="{FF2B5EF4-FFF2-40B4-BE49-F238E27FC236}">
                    <a16:creationId xmlns:a16="http://schemas.microsoft.com/office/drawing/2014/main" id="{DEFFC2F2-5427-A189-98F7-A9DFC128D02B}"/>
                  </a:ext>
                </a:extLst>
              </p:cNvPr>
              <p:cNvSpPr>
                <a:spLocks noGrp="1"/>
              </p:cNvSpPr>
              <p:nvPr>
                <p:ph type="body" sz="quarter" idx="18"/>
              </p:nvPr>
            </p:nvSpPr>
            <p:spPr/>
            <p:txBody>
              <a:bodyPr/>
              <a:lstStyle/>
              <a:p>
                <a:r>
                  <a:rPr lang="en-GB" sz="3500">
                    <a:latin typeface="Graphik Black"/>
                  </a:rPr>
                  <a:t>Damian</a:t>
                </a:r>
                <a:r>
                  <a:rPr lang="pl-PL" sz="3500">
                    <a:latin typeface="Graphik Black"/>
                  </a:rPr>
                  <a:t> </a:t>
                </a:r>
                <a:r>
                  <a:rPr lang="pl-PL" sz="3500" err="1">
                    <a:latin typeface="Graphik Black"/>
                  </a:rPr>
                  <a:t>Gortych</a:t>
                </a:r>
                <a:endParaRPr lang="en-US" sz="3500"/>
              </a:p>
            </p:txBody>
          </p:sp>
          <p:sp>
            <p:nvSpPr>
              <p:cNvPr id="5" name="Text Placeholder 4">
                <a:extLst>
                  <a:ext uri="{FF2B5EF4-FFF2-40B4-BE49-F238E27FC236}">
                    <a16:creationId xmlns:a16="http://schemas.microsoft.com/office/drawing/2014/main" id="{AAE3F712-037F-0BA0-2718-D2983F733C4B}"/>
                  </a:ext>
                </a:extLst>
              </p:cNvPr>
              <p:cNvSpPr>
                <a:spLocks noGrp="1"/>
              </p:cNvSpPr>
              <p:nvPr>
                <p:ph type="body" sz="quarter" idx="14"/>
              </p:nvPr>
            </p:nvSpPr>
            <p:spPr/>
            <p:txBody>
              <a:bodyPr/>
              <a:lstStyle/>
              <a:p>
                <a:r>
                  <a:rPr lang="en-GB">
                    <a:latin typeface="GT Sectra Fine Rg"/>
                    <a:ea typeface="Roboto Medium"/>
                  </a:rPr>
                  <a:t>Analyst, Data Science</a:t>
                </a:r>
              </a:p>
            </p:txBody>
          </p:sp>
          <p:pic>
            <p:nvPicPr>
              <p:cNvPr id="13" name="Picture Placeholder 12" descr="A person in a suit&#10;&#10;Description automatically generated">
                <a:extLst>
                  <a:ext uri="{FF2B5EF4-FFF2-40B4-BE49-F238E27FC236}">
                    <a16:creationId xmlns:a16="http://schemas.microsoft.com/office/drawing/2014/main" id="{5F9AF675-908E-9B9C-1BDC-83AC921EBD70}"/>
                  </a:ext>
                </a:extLst>
              </p:cNvPr>
              <p:cNvPicPr>
                <a:picLocks noGrp="1" noChangeAspect="1"/>
              </p:cNvPicPr>
              <p:nvPr>
                <p:ph type="pic" sz="quarter" idx="10"/>
              </p:nvPr>
            </p:nvPicPr>
            <p:blipFill rotWithShape="1">
              <a:blip r:embed="rId3"/>
              <a:srcRect b="23580"/>
              <a:stretch/>
            </p:blipFill>
            <p:spPr>
              <a:xfrm>
                <a:off x="0" y="0"/>
                <a:ext cx="2644588" cy="2627507"/>
              </a:xfrm>
            </p:spPr>
          </p:pic>
          <p:sp>
            <p:nvSpPr>
              <p:cNvPr id="7" name="Text Placeholder 6">
                <a:extLst>
                  <a:ext uri="{FF2B5EF4-FFF2-40B4-BE49-F238E27FC236}">
                    <a16:creationId xmlns:a16="http://schemas.microsoft.com/office/drawing/2014/main" id="{B4F12F25-F5B8-1D4F-D9E8-1A52C10C0EA3}"/>
                  </a:ext>
                </a:extLst>
              </p:cNvPr>
              <p:cNvSpPr>
                <a:spLocks noGrp="1"/>
              </p:cNvSpPr>
              <p:nvPr>
                <p:ph type="body" sz="quarter" idx="19"/>
              </p:nvPr>
            </p:nvSpPr>
            <p:spPr/>
            <p:txBody>
              <a:bodyPr vert="horz" lIns="54000" tIns="36000" rIns="36000" bIns="36000" rtlCol="0" anchor="t">
                <a:noAutofit/>
              </a:bodyPr>
              <a:lstStyle/>
              <a:p>
                <a:r>
                  <a:rPr lang="en-GB" sz="900" b="1"/>
                  <a:t>Polish-Japanese Academy of Information Technology</a:t>
                </a:r>
              </a:p>
              <a:p>
                <a:r>
                  <a:rPr lang="en-GB" sz="900"/>
                  <a:t>Master of Engineering in </a:t>
                </a:r>
                <a:r>
                  <a:rPr lang="en-GB" sz="900" b="1"/>
                  <a:t>Computer Science</a:t>
                </a:r>
              </a:p>
              <a:p>
                <a:r>
                  <a:rPr lang="en-GB" sz="900"/>
                  <a:t>Specialization: Human-computer interaction</a:t>
                </a:r>
              </a:p>
              <a:p>
                <a:r>
                  <a:rPr lang="en-GB" sz="900" b="1"/>
                  <a:t>AGH University of Science and Technology</a:t>
                </a:r>
              </a:p>
              <a:p>
                <a:r>
                  <a:rPr lang="en-GB" sz="900"/>
                  <a:t>Bachelor of Engineering in </a:t>
                </a:r>
                <a:r>
                  <a:rPr lang="en-GB" sz="900" b="1"/>
                  <a:t>Data Science</a:t>
                </a:r>
                <a:endParaRPr lang="en-US" sz="900" b="1"/>
              </a:p>
            </p:txBody>
          </p:sp>
          <p:sp>
            <p:nvSpPr>
              <p:cNvPr id="8" name="Text Placeholder 7">
                <a:extLst>
                  <a:ext uri="{FF2B5EF4-FFF2-40B4-BE49-F238E27FC236}">
                    <a16:creationId xmlns:a16="http://schemas.microsoft.com/office/drawing/2014/main" id="{37C82AA2-F4DC-10F4-AB52-8FC1F24EB6E2}"/>
                  </a:ext>
                </a:extLst>
              </p:cNvPr>
              <p:cNvSpPr>
                <a:spLocks noGrp="1"/>
              </p:cNvSpPr>
              <p:nvPr>
                <p:ph type="body" sz="quarter" idx="20"/>
              </p:nvPr>
            </p:nvSpPr>
            <p:spPr>
              <a:xfrm>
                <a:off x="9415208" y="3728194"/>
                <a:ext cx="2664000" cy="1624256"/>
              </a:xfrm>
            </p:spPr>
            <p:txBody>
              <a:bodyPr vert="horz" lIns="54000" tIns="36000" rIns="36000" bIns="36000" rtlCol="0" anchor="t">
                <a:noAutofit/>
              </a:bodyPr>
              <a:lstStyle/>
              <a:p>
                <a:r>
                  <a:rPr lang="en-GB" sz="1000"/>
                  <a:t>Machine Learning, Deep Learning</a:t>
                </a:r>
                <a:endParaRPr lang="en-US"/>
              </a:p>
              <a:p>
                <a:r>
                  <a:rPr lang="en-GB" sz="1000"/>
                  <a:t>Python, SQL, R </a:t>
                </a:r>
                <a:endParaRPr lang="en-GB"/>
              </a:p>
              <a:p>
                <a:r>
                  <a:rPr lang="en-GB" sz="1000"/>
                  <a:t>Data Engineering and Analysis</a:t>
                </a:r>
                <a:endParaRPr lang="en-GB"/>
              </a:p>
              <a:p>
                <a:r>
                  <a:rPr lang="en-GB" sz="1000"/>
                  <a:t>Statistics</a:t>
                </a:r>
                <a:endParaRPr lang="en-GB"/>
              </a:p>
              <a:p>
                <a:r>
                  <a:rPr lang="en-GB" sz="1000"/>
                  <a:t>AWS/Azure</a:t>
                </a:r>
              </a:p>
              <a:p>
                <a:r>
                  <a:rPr lang="en-GB" sz="1000"/>
                  <a:t>ETL</a:t>
                </a:r>
              </a:p>
              <a:p>
                <a:r>
                  <a:rPr lang="en-GB" sz="1000"/>
                  <a:t>Snowflake</a:t>
                </a:r>
                <a:endParaRPr lang="en-GB" sz="1000" b="1"/>
              </a:p>
              <a:p>
                <a:r>
                  <a:rPr lang="en-GB" sz="1000"/>
                  <a:t>Docker</a:t>
                </a:r>
              </a:p>
              <a:p>
                <a:endParaRPr lang="en-GB" sz="1000">
                  <a:ea typeface="+mn-lt"/>
                  <a:cs typeface="+mn-lt"/>
                </a:endParaRPr>
              </a:p>
              <a:p>
                <a:r>
                  <a:rPr lang="en-GB" sz="1000" b="1">
                    <a:ea typeface="+mn-lt"/>
                    <a:cs typeface="+mn-lt"/>
                  </a:rPr>
                  <a:t>Certifications:</a:t>
                </a:r>
              </a:p>
              <a:p>
                <a:r>
                  <a:rPr lang="en-GB" sz="1000">
                    <a:ea typeface="+mn-lt"/>
                    <a:cs typeface="+mn-lt"/>
                  </a:rPr>
                  <a:t>AWS Certified Cloud Practitioner</a:t>
                </a:r>
                <a:endParaRPr lang="en-GB"/>
              </a:p>
            </p:txBody>
          </p:sp>
          <p:sp>
            <p:nvSpPr>
              <p:cNvPr id="9" name="Text Placeholder 8">
                <a:extLst>
                  <a:ext uri="{FF2B5EF4-FFF2-40B4-BE49-F238E27FC236}">
                    <a16:creationId xmlns:a16="http://schemas.microsoft.com/office/drawing/2014/main" id="{605FC3C9-21B3-EDFB-AB33-A2F0BE5F4BF0}"/>
                  </a:ext>
                </a:extLst>
              </p:cNvPr>
              <p:cNvSpPr>
                <a:spLocks noGrp="1"/>
              </p:cNvSpPr>
              <p:nvPr>
                <p:ph type="body" sz="quarter" idx="21"/>
              </p:nvPr>
            </p:nvSpPr>
            <p:spPr/>
            <p:txBody>
              <a:bodyPr vert="horz" lIns="54000" tIns="36000" rIns="36000" bIns="36000" rtlCol="0" anchor="t">
                <a:noAutofit/>
              </a:bodyPr>
              <a:lstStyle/>
              <a:p>
                <a:r>
                  <a:rPr lang="en-GB"/>
                  <a:t>Polish            English</a:t>
                </a:r>
              </a:p>
            </p:txBody>
          </p:sp>
          <p:sp>
            <p:nvSpPr>
              <p:cNvPr id="10" name="Text Placeholder 9">
                <a:extLst>
                  <a:ext uri="{FF2B5EF4-FFF2-40B4-BE49-F238E27FC236}">
                    <a16:creationId xmlns:a16="http://schemas.microsoft.com/office/drawing/2014/main" id="{92312F48-4315-33D6-19FE-C7D670F14066}"/>
                  </a:ext>
                </a:extLst>
              </p:cNvPr>
              <p:cNvSpPr>
                <a:spLocks noGrp="1"/>
              </p:cNvSpPr>
              <p:nvPr>
                <p:ph type="body" sz="quarter" idx="22"/>
              </p:nvPr>
            </p:nvSpPr>
            <p:spPr/>
            <p:txBody>
              <a:bodyPr vert="horz" lIns="54000" tIns="36000" rIns="36000" bIns="36000" numCol="2" spcCol="252000" rtlCol="0" anchor="t">
                <a:noAutofit/>
              </a:bodyPr>
              <a:lstStyle/>
              <a:p>
                <a:r>
                  <a:rPr lang="en-US" b="1" i="0">
                    <a:solidFill>
                      <a:srgbClr val="202122"/>
                    </a:solidFill>
                    <a:effectLst/>
                    <a:latin typeface="+mj-lt"/>
                  </a:rPr>
                  <a:t>Multinational Data Analytics and </a:t>
                </a:r>
                <a:r>
                  <a:rPr lang="en-US" b="1">
                    <a:solidFill>
                      <a:srgbClr val="202122"/>
                    </a:solidFill>
                    <a:latin typeface="+mj-lt"/>
                  </a:rPr>
                  <a:t>Insurance Company – Data Scientist</a:t>
                </a:r>
                <a:endParaRPr lang="en-US" b="1" i="0">
                  <a:solidFill>
                    <a:srgbClr val="202122"/>
                  </a:solidFill>
                  <a:effectLst/>
                  <a:latin typeface="+mj-lt"/>
                </a:endParaRPr>
              </a:p>
              <a:p>
                <a:pPr>
                  <a:spcBef>
                    <a:spcPts val="300"/>
                  </a:spcBef>
                </a:pPr>
                <a:r>
                  <a:rPr lang="en-US">
                    <a:solidFill>
                      <a:srgbClr val="4A4A4A"/>
                    </a:solidFill>
                    <a:latin typeface="Arial"/>
                    <a:cs typeface="Arial"/>
                  </a:rPr>
                  <a:t>Designed and implemented an actuarial decision support system including classification and regression model to help decide whether and for what premium a property should be insured. Project contained a preliminary analysis and data transformations as well as model deployment using AWS </a:t>
                </a:r>
                <a:r>
                  <a:rPr lang="en-US" err="1">
                    <a:solidFill>
                      <a:srgbClr val="4A4A4A"/>
                    </a:solidFill>
                    <a:latin typeface="Arial"/>
                    <a:cs typeface="Arial"/>
                  </a:rPr>
                  <a:t>SageMaker</a:t>
                </a:r>
                <a:r>
                  <a:rPr lang="en-US">
                    <a:solidFill>
                      <a:srgbClr val="4A4A4A"/>
                    </a:solidFill>
                    <a:latin typeface="Arial"/>
                    <a:cs typeface="Arial"/>
                  </a:rPr>
                  <a:t> and Snowflake </a:t>
                </a:r>
                <a:r>
                  <a:rPr lang="en-US" err="1">
                    <a:solidFill>
                      <a:srgbClr val="4A4A4A"/>
                    </a:solidFill>
                    <a:latin typeface="Arial"/>
                    <a:cs typeface="Arial"/>
                  </a:rPr>
                  <a:t>Jupyter</a:t>
                </a:r>
                <a:r>
                  <a:rPr lang="en-US">
                    <a:solidFill>
                      <a:srgbClr val="4A4A4A"/>
                    </a:solidFill>
                    <a:latin typeface="Arial"/>
                    <a:cs typeface="Arial"/>
                  </a:rPr>
                  <a:t> Notebook environment. </a:t>
                </a:r>
              </a:p>
              <a:p>
                <a:pPr>
                  <a:spcBef>
                    <a:spcPts val="300"/>
                  </a:spcBef>
                </a:pPr>
                <a:endParaRPr lang="en-US">
                  <a:solidFill>
                    <a:srgbClr val="4A4A4A"/>
                  </a:solidFill>
                  <a:latin typeface="Arial"/>
                  <a:cs typeface="Arial"/>
                </a:endParaRPr>
              </a:p>
              <a:p>
                <a:pPr>
                  <a:spcBef>
                    <a:spcPts val="300"/>
                  </a:spcBef>
                </a:pPr>
                <a:r>
                  <a:rPr lang="en-US" b="1">
                    <a:solidFill>
                      <a:srgbClr val="202122"/>
                    </a:solidFill>
                    <a:latin typeface="Arial"/>
                    <a:cs typeface="Arial"/>
                  </a:rPr>
                  <a:t>Multinational Data Analytics and Insurance Company – Data Engineer</a:t>
                </a:r>
                <a:endParaRPr lang="en-US"/>
              </a:p>
              <a:p>
                <a:pPr>
                  <a:spcBef>
                    <a:spcPts val="300"/>
                  </a:spcBef>
                </a:pPr>
                <a:r>
                  <a:rPr lang="en-US">
                    <a:solidFill>
                      <a:srgbClr val="4A4A4A"/>
                    </a:solidFill>
                    <a:latin typeface="Arial"/>
                    <a:cs typeface="Arial"/>
                  </a:rPr>
                  <a:t>Designed and created a significant part of ETL platform for insurance data including preprocessing, storage and transformations. Project included python and SQL scripts on AWS Lambda performing operations on S3, snowflake and Postgres databases. </a:t>
                </a:r>
              </a:p>
              <a:p>
                <a:r>
                  <a:rPr lang="en-US" b="1">
                    <a:latin typeface="+mj-lt"/>
                  </a:rPr>
                  <a:t>Software Development Company – Cloud Migration Engineer</a:t>
                </a:r>
              </a:p>
              <a:p>
                <a:pPr>
                  <a:spcBef>
                    <a:spcPts val="300"/>
                  </a:spcBef>
                </a:pPr>
                <a:r>
                  <a:rPr lang="en-US"/>
                  <a:t>Performed a complete migration of ETL process from on-premise into cloud solution using IICS, PowerCenter, Python and Azure.</a:t>
                </a:r>
              </a:p>
              <a:p>
                <a:r>
                  <a:rPr lang="en-US" b="1"/>
                  <a:t>Multinational Telecommunication Company – Software Developer</a:t>
                </a:r>
              </a:p>
              <a:p>
                <a:pPr>
                  <a:spcBef>
                    <a:spcPts val="300"/>
                  </a:spcBef>
                </a:pPr>
                <a:r>
                  <a:rPr lang="en-US">
                    <a:latin typeface="+mj-lt"/>
                  </a:rPr>
                  <a:t>Implemented new functionalities and automation processes for telecommunication software using Python and C++. Project included working in scrum, constant results reporting and Jira stories creating.</a:t>
                </a:r>
              </a:p>
            </p:txBody>
          </p:sp>
        </p:spTree>
        <p:extLst>
          <p:ext uri="{BB962C8B-B14F-4D97-AF65-F5344CB8AC3E}">
            <p14:creationId xmlns:p14="http://schemas.microsoft.com/office/powerpoint/2010/main" val="2847091332"/>
          </p:ext>
        </p:extLst>
      </p:cSld>
      <p:clrMapOvr>
        <a:masterClrMapping/>
      </p:clrMapOvr>
    </p:sld>
    <p:sld>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544F642-4FD7-D49B-CDFE-2E39F605B09B}"/>
                  </a:ext>
                </a:extLst>
              </p:cNvPr>
              <p:cNvSpPr>
                <a:spLocks noGrp="1"/>
              </p:cNvSpPr>
              <p:nvPr>
                <p:ph type="body" sz="quarter" idx="22"/>
              </p:nvPr>
            </p:nvSpPr>
            <p:spPr>
              <a:xfrm>
                <a:off x="2832107" y="1907472"/>
                <a:ext cx="6282000" cy="4598782"/>
              </a:xfrm>
            </p:spPr>
            <p:txBody>
              <a:bodyPr vert="horz" lIns="54000" tIns="36000" rIns="36000" bIns="36000" numCol="2" spcCol="252000" rtlCol="0" anchor="t">
                <a:noAutofit/>
              </a:bodyPr>
              <a:lstStyle/>
              <a:p>
                <a:pPr algn="just"/>
                <a:r>
                  <a:rPr lang="en-US" b="1">
                    <a:ea typeface="+mn-lt"/>
                    <a:cs typeface="+mn-lt"/>
                  </a:rPr>
                  <a:t>FMCG sector - Data Scientist</a:t>
                </a:r>
              </a:p>
              <a:p>
                <a:pPr algn="just"/>
                <a:r>
                  <a:rPr lang="en-US">
                    <a:ea typeface="+mn-lt"/>
                    <a:cs typeface="+mn-lt"/>
                  </a:rPr>
                  <a:t>Part of the technical team in the global FMCG company that was responsible for collecting, processing and transforming data for the internal platform. The project included evaluation of available data sources and quality of data. It required designing and creation of an appropriate flow using several data sources. Data was collected, for example, using external API, processed using python, in particular pandas and </a:t>
                </a:r>
                <a:r>
                  <a:rPr lang="en-US" err="1">
                    <a:ea typeface="+mn-lt"/>
                    <a:cs typeface="+mn-lt"/>
                  </a:rPr>
                  <a:t>pyspark</a:t>
                </a:r>
                <a:r>
                  <a:rPr lang="en-US">
                    <a:ea typeface="+mn-lt"/>
                    <a:cs typeface="+mn-lt"/>
                  </a:rPr>
                  <a:t> libraries. The process was automated for automatic refreshing.</a:t>
                </a:r>
              </a:p>
              <a:p>
                <a:pPr algn="just"/>
                <a:r>
                  <a:rPr lang="en-US" b="1">
                    <a:ea typeface="+mn-lt"/>
                    <a:cs typeface="+mn-lt"/>
                  </a:rPr>
                  <a:t>Retail sector - Data Scientist</a:t>
                </a:r>
              </a:p>
              <a:p>
                <a:pPr algn="just"/>
                <a:r>
                  <a:rPr lang="en-US">
                    <a:ea typeface="+mn-lt"/>
                    <a:cs typeface="+mn-lt"/>
                  </a:rPr>
                  <a:t>Data Scientist in the technical team responsible for the segmentation process – machine learning solution. It consisted of several phases – exploratory data analysis, cleaning data, feature engineering, modeling, evaluation and segment creation. Team developed a solution to describe and visualize segments for the business and identified the most important features of each segment. The project required designing architecture of the solution. Team prepared the solution in such a way that it could be replicated for different data.</a:t>
                </a:r>
              </a:p>
              <a:p>
                <a:pPr algn="just"/>
                <a:endParaRPr lang="en-US" b="1">
                  <a:ea typeface="+mn-lt"/>
                  <a:cs typeface="+mn-lt"/>
                </a:endParaRPr>
              </a:p>
              <a:p>
                <a:pPr algn="just"/>
                <a:r>
                  <a:rPr lang="en-US" b="1">
                    <a:ea typeface="+mn-lt"/>
                    <a:cs typeface="+mn-lt"/>
                  </a:rPr>
                  <a:t>Banking sector - Data Scientist</a:t>
                </a:r>
                <a:endParaRPr lang="en-US"/>
              </a:p>
              <a:p>
                <a:pPr algn="just"/>
                <a:r>
                  <a:rPr lang="en-US">
                    <a:ea typeface="+mn-lt"/>
                    <a:cs typeface="+mn-lt"/>
                  </a:rPr>
                  <a:t>Part of the Anti-Money laundering technical team in major global bank. Team developed the software to adjust certain thresholds based on selected external factors. This project required designing the UML diagram and prepare the python process. The process included collecting customer data from bank databases, checking whether enough pre-set conditions for change were met and updating the tables based on conditions that were met. An automated report of the process was developed, including the conditions that were met, the factors based on which adjustments were made and other information.</a:t>
                </a:r>
              </a:p>
              <a:p>
                <a:pPr algn="just"/>
                <a:r>
                  <a:rPr lang="en-US" b="1"/>
                  <a:t>Certificates</a:t>
                </a:r>
                <a:r>
                  <a:rPr lang="pl-PL" b="1"/>
                  <a:t>:</a:t>
                </a:r>
              </a:p>
              <a:p>
                <a:pPr algn="just"/>
                <a:r>
                  <a:rPr lang="en-US"/>
                  <a:t>AI-102 - Azure AI Engineer Associate</a:t>
                </a:r>
              </a:p>
              <a:p>
                <a:pPr algn="just"/>
                <a:r>
                  <a:rPr lang="en-US"/>
                  <a:t>DP-100 Azure Data Scientist Associate</a:t>
                </a:r>
              </a:p>
              <a:p>
                <a:pPr algn="just"/>
                <a:r>
                  <a:rPr lang="en-US"/>
                  <a:t>AI-900 - Azure AI Fundamentals</a:t>
                </a:r>
              </a:p>
              <a:p>
                <a:pPr algn="just"/>
                <a:r>
                  <a:rPr lang="en-US"/>
                  <a:t>DP-900 - Azure Data Fundamentals</a:t>
                </a:r>
              </a:p>
              <a:p>
                <a:pPr algn="just"/>
                <a:r>
                  <a:rPr lang="en-US"/>
                  <a:t>AZ-900 - Azure Fundamentals</a:t>
                </a:r>
              </a:p>
              <a:p>
                <a:pPr algn="just"/>
                <a:r>
                  <a:rPr lang="en-US"/>
                  <a:t>PL-300 - </a:t>
                </a:r>
                <a:r>
                  <a:rPr lang="en-US" err="1"/>
                  <a:t>PowerBI</a:t>
                </a:r>
                <a:r>
                  <a:rPr lang="en-US"/>
                  <a:t> Data Analyst</a:t>
                </a:r>
              </a:p>
              <a:p>
                <a:pPr algn="just"/>
                <a:r>
                  <a:rPr lang="en-US"/>
                  <a:t>Dataiku Core Designer</a:t>
                </a:r>
              </a:p>
            </p:txBody>
          </p:sp>
          <p:sp>
            <p:nvSpPr>
              <p:cNvPr id="2" name="Text Placeholder 1">
                <a:extLst>
                  <a:ext uri="{FF2B5EF4-FFF2-40B4-BE49-F238E27FC236}">
                    <a16:creationId xmlns:a16="http://schemas.microsoft.com/office/drawing/2014/main" id="{1692525E-A870-A45E-6DDE-5DA273AC6EED}"/>
                  </a:ext>
                </a:extLst>
              </p:cNvPr>
              <p:cNvSpPr>
                <a:spLocks noGrp="1"/>
              </p:cNvSpPr>
              <p:nvPr>
                <p:ph type="body" sz="quarter" idx="11"/>
              </p:nvPr>
            </p:nvSpPr>
            <p:spPr>
              <a:xfrm>
                <a:off x="154815" y="3137101"/>
                <a:ext cx="2196001" cy="1697579"/>
              </a:xfrm>
            </p:spPr>
            <p:txBody>
              <a:bodyPr/>
              <a:lstStyle/>
              <a:p>
                <a:r>
                  <a:rPr lang="en-US"/>
                  <a:t>Julian is dedicated data scientist with a primary focus on data analysis and machine learning. His professional background includes valuable experience in the financial sector, and he have a strong affinity for working with machine learning techniques to extract insights and solve complex data-driven problems.</a:t>
                </a:r>
              </a:p>
            </p:txBody>
          </p:sp>
          <p:sp>
            <p:nvSpPr>
              <p:cNvPr id="3" name="Text Placeholder 2">
                <a:extLst>
                  <a:ext uri="{FF2B5EF4-FFF2-40B4-BE49-F238E27FC236}">
                    <a16:creationId xmlns:a16="http://schemas.microsoft.com/office/drawing/2014/main" id="{66CC37AE-8AAF-7900-9240-93D574D86204}"/>
                  </a:ext>
                </a:extLst>
              </p:cNvPr>
              <p:cNvSpPr>
                <a:spLocks noGrp="1"/>
              </p:cNvSpPr>
              <p:nvPr>
                <p:ph type="body" sz="quarter" idx="12"/>
              </p:nvPr>
            </p:nvSpPr>
            <p:spPr/>
            <p:txBody>
              <a:bodyPr/>
              <a:lstStyle/>
              <a:p>
                <a:r>
                  <a:rPr lang="en-US"/>
                  <a:t>Finance</a:t>
                </a:r>
              </a:p>
              <a:p>
                <a:r>
                  <a:rPr lang="en-US"/>
                  <a:t>Retail</a:t>
                </a:r>
              </a:p>
              <a:p>
                <a:endParaRPr lang="en-US"/>
              </a:p>
              <a:p>
                <a:endParaRPr lang="en-US"/>
              </a:p>
            </p:txBody>
          </p:sp>
          <p:sp>
            <p:nvSpPr>
              <p:cNvPr id="4" name="Text Placeholder 3">
                <a:extLst>
                  <a:ext uri="{FF2B5EF4-FFF2-40B4-BE49-F238E27FC236}">
                    <a16:creationId xmlns:a16="http://schemas.microsoft.com/office/drawing/2014/main" id="{A43141BC-27B9-3206-0BA5-5F19599F51DE}"/>
                  </a:ext>
                </a:extLst>
              </p:cNvPr>
              <p:cNvSpPr>
                <a:spLocks noGrp="1"/>
              </p:cNvSpPr>
              <p:nvPr>
                <p:ph type="body" sz="quarter" idx="18"/>
              </p:nvPr>
            </p:nvSpPr>
            <p:spPr/>
            <p:txBody>
              <a:bodyPr/>
              <a:lstStyle/>
              <a:p>
                <a:r>
                  <a:rPr lang="en-US"/>
                  <a:t>Julian Górajek</a:t>
                </a:r>
              </a:p>
            </p:txBody>
          </p:sp>
          <p:sp>
            <p:nvSpPr>
              <p:cNvPr id="5" name="Text Placeholder 4">
                <a:extLst>
                  <a:ext uri="{FF2B5EF4-FFF2-40B4-BE49-F238E27FC236}">
                    <a16:creationId xmlns:a16="http://schemas.microsoft.com/office/drawing/2014/main" id="{766F8E67-1E56-9DD3-15A5-5C00632E52B7}"/>
                  </a:ext>
                </a:extLst>
              </p:cNvPr>
              <p:cNvSpPr>
                <a:spLocks noGrp="1"/>
              </p:cNvSpPr>
              <p:nvPr>
                <p:ph type="body" sz="quarter" idx="14"/>
              </p:nvPr>
            </p:nvSpPr>
            <p:spPr/>
            <p:txBody>
              <a:bodyPr/>
              <a:lstStyle/>
              <a:p>
                <a:r>
                  <a:rPr lang="en-US"/>
                  <a:t>Analyst, Data Science</a:t>
                </a:r>
              </a:p>
            </p:txBody>
          </p:sp>
          <p:sp>
            <p:nvSpPr>
              <p:cNvPr id="7" name="Text Placeholder 6">
                <a:extLst>
                  <a:ext uri="{FF2B5EF4-FFF2-40B4-BE49-F238E27FC236}">
                    <a16:creationId xmlns:a16="http://schemas.microsoft.com/office/drawing/2014/main" id="{33BC7E8F-321D-D3EA-93F2-9277C71CE905}"/>
                  </a:ext>
                </a:extLst>
              </p:cNvPr>
              <p:cNvSpPr>
                <a:spLocks noGrp="1"/>
              </p:cNvSpPr>
              <p:nvPr>
                <p:ph type="body" sz="quarter" idx="19"/>
              </p:nvPr>
            </p:nvSpPr>
            <p:spPr>
              <a:xfrm>
                <a:off x="9415208" y="1907471"/>
                <a:ext cx="2628000" cy="1229630"/>
              </a:xfrm>
            </p:spPr>
            <p:txBody>
              <a:bodyPr vert="horz" lIns="54000" tIns="36000" rIns="36000" bIns="36000" rtlCol="0" anchor="t">
                <a:noAutofit/>
              </a:bodyPr>
              <a:lstStyle/>
              <a:p>
                <a:r>
                  <a:rPr lang="en-US" b="1"/>
                  <a:t>University of Warsaw</a:t>
                </a:r>
                <a:endParaRPr lang="pl-PL" b="1"/>
              </a:p>
              <a:p>
                <a:r>
                  <a:rPr lang="pl-PL"/>
                  <a:t>MA in </a:t>
                </a:r>
                <a:r>
                  <a:rPr lang="en-US"/>
                  <a:t>Big Data Management</a:t>
                </a:r>
                <a:endParaRPr lang="pl-PL"/>
              </a:p>
              <a:p>
                <a:r>
                  <a:rPr lang="en-US" b="1"/>
                  <a:t>Warsaw University of Technology</a:t>
                </a:r>
                <a:endParaRPr lang="pl-PL"/>
              </a:p>
              <a:p>
                <a:r>
                  <a:rPr lang="pl-PL" err="1"/>
                  <a:t>Postgraduate</a:t>
                </a:r>
                <a:r>
                  <a:rPr lang="pl-PL"/>
                  <a:t> </a:t>
                </a:r>
                <a:r>
                  <a:rPr lang="pl-PL" err="1"/>
                  <a:t>studies</a:t>
                </a:r>
                <a:r>
                  <a:rPr lang="pl-PL"/>
                  <a:t> in Big Data</a:t>
                </a:r>
              </a:p>
              <a:p>
                <a:r>
                  <a:rPr lang="en-US" b="1"/>
                  <a:t>Warsaw University of Technology</a:t>
                </a:r>
                <a:endParaRPr lang="pl-PL" b="1"/>
              </a:p>
              <a:p>
                <a:r>
                  <a:rPr lang="pl-PL"/>
                  <a:t>B</a:t>
                </a:r>
                <a:r>
                  <a:rPr lang="en-US" err="1"/>
                  <a:t>sc</a:t>
                </a:r>
                <a:r>
                  <a:rPr lang="pl-PL"/>
                  <a:t> in </a:t>
                </a:r>
                <a:r>
                  <a:rPr lang="pl-PL" err="1"/>
                  <a:t>Photonics</a:t>
                </a:r>
              </a:p>
            </p:txBody>
          </p:sp>
          <p:sp>
            <p:nvSpPr>
              <p:cNvPr id="8" name="Text Placeholder 7">
                <a:extLst>
                  <a:ext uri="{FF2B5EF4-FFF2-40B4-BE49-F238E27FC236}">
                    <a16:creationId xmlns:a16="http://schemas.microsoft.com/office/drawing/2014/main" id="{21B27FAC-F4D8-14FA-E816-E0F5A6718CC9}"/>
                  </a:ext>
                </a:extLst>
              </p:cNvPr>
              <p:cNvSpPr>
                <a:spLocks noGrp="1"/>
              </p:cNvSpPr>
              <p:nvPr>
                <p:ph type="body" sz="quarter" idx="20"/>
              </p:nvPr>
            </p:nvSpPr>
            <p:spPr>
              <a:xfrm>
                <a:off x="9415209" y="3673275"/>
                <a:ext cx="2440730" cy="3094848"/>
              </a:xfrm>
            </p:spPr>
            <p:txBody>
              <a:bodyPr vert="horz" lIns="54000" tIns="36000" rIns="36000" bIns="36000" rtlCol="0" anchor="t">
                <a:noAutofit/>
              </a:bodyPr>
              <a:lstStyle/>
              <a:p>
                <a:pPr algn="just">
                  <a:spcBef>
                    <a:spcPts val="400"/>
                  </a:spcBef>
                </a:pPr>
                <a:endParaRPr lang="en-US" sz="1050"/>
              </a:p>
              <a:p>
                <a:pPr algn="just">
                  <a:spcBef>
                    <a:spcPts val="400"/>
                  </a:spcBef>
                </a:pPr>
                <a:endParaRPr lang="en-US" sz="1050"/>
              </a:p>
              <a:p>
                <a:pPr algn="just">
                  <a:spcBef>
                    <a:spcPts val="400"/>
                  </a:spcBef>
                </a:pPr>
                <a:r>
                  <a:rPr lang="en-US" sz="1050"/>
                  <a:t>Python (Pandas, </a:t>
                </a:r>
                <a:r>
                  <a:rPr lang="en-US" sz="1050" err="1"/>
                  <a:t>Numpy</a:t>
                </a:r>
                <a:r>
                  <a:rPr lang="en-US" sz="1050"/>
                  <a:t>, Matplotlib, Scikit-learn, </a:t>
                </a:r>
                <a:r>
                  <a:rPr lang="en-US" sz="1050" err="1"/>
                  <a:t>PySpark</a:t>
                </a:r>
                <a:r>
                  <a:rPr lang="en-US" sz="1050"/>
                  <a:t>, NLP)</a:t>
                </a:r>
                <a:endParaRPr lang="pl-PL" sz="1050"/>
              </a:p>
              <a:p>
                <a:pPr algn="just">
                  <a:spcBef>
                    <a:spcPts val="400"/>
                  </a:spcBef>
                </a:pPr>
                <a:r>
                  <a:rPr lang="en-US" sz="1050"/>
                  <a:t>Machine Learning, Deep Learning</a:t>
                </a:r>
              </a:p>
              <a:p>
                <a:pPr algn="just">
                  <a:spcBef>
                    <a:spcPts val="400"/>
                  </a:spcBef>
                </a:pPr>
                <a:r>
                  <a:rPr lang="en-US" sz="1050"/>
                  <a:t>SQL (MySQL, MS SQL Server)</a:t>
                </a:r>
              </a:p>
              <a:p>
                <a:pPr algn="just">
                  <a:spcBef>
                    <a:spcPts val="400"/>
                  </a:spcBef>
                </a:pPr>
                <a:r>
                  <a:rPr lang="en-US" sz="1050"/>
                  <a:t>Azure, </a:t>
                </a:r>
                <a:r>
                  <a:rPr lang="en-US" sz="1050" err="1"/>
                  <a:t>databricks</a:t>
                </a:r>
              </a:p>
              <a:p>
                <a:pPr algn="just">
                  <a:spcBef>
                    <a:spcPts val="400"/>
                  </a:spcBef>
                </a:pPr>
                <a:r>
                  <a:rPr lang="en-US" sz="1050"/>
                  <a:t>Git</a:t>
                </a:r>
                <a:endParaRPr lang="en-US"/>
              </a:p>
            </p:txBody>
          </p:sp>
          <p:sp>
            <p:nvSpPr>
              <p:cNvPr id="9" name="Text Placeholder 8">
                <a:extLst>
                  <a:ext uri="{FF2B5EF4-FFF2-40B4-BE49-F238E27FC236}">
                    <a16:creationId xmlns:a16="http://schemas.microsoft.com/office/drawing/2014/main" id="{EFA473DF-7A5B-64B0-18C7-104850EA02E3}"/>
                  </a:ext>
                </a:extLst>
              </p:cNvPr>
              <p:cNvSpPr>
                <a:spLocks noGrp="1"/>
              </p:cNvSpPr>
              <p:nvPr>
                <p:ph type="body" sz="quarter" idx="21"/>
              </p:nvPr>
            </p:nvSpPr>
            <p:spPr/>
            <p:txBody>
              <a:bodyPr/>
              <a:lstStyle/>
              <a:p>
                <a:r>
                  <a:rPr lang="en-US"/>
                  <a:t>Polish		English</a:t>
                </a:r>
              </a:p>
            </p:txBody>
          </p:sp>
          <p:pic>
            <p:nvPicPr>
              <p:cNvPr id="13" name="Picture Placeholder 12" descr="A person with glasses and a beard wearing a sweater&#10;&#10;Description automatically generated">
                <a:extLst>
                  <a:ext uri="{FF2B5EF4-FFF2-40B4-BE49-F238E27FC236}">
                    <a16:creationId xmlns:a16="http://schemas.microsoft.com/office/drawing/2014/main" id="{73CC6E30-7A8A-BCF2-9BF0-05B1EF11DCD6}"/>
                  </a:ext>
                </a:extLst>
              </p:cNvPr>
              <p:cNvPicPr>
                <a:picLocks noGrp="1" noChangeAspect="1"/>
              </p:cNvPicPr>
              <p:nvPr>
                <p:ph type="pic" sz="quarter" idx="10"/>
              </p:nvPr>
            </p:nvPicPr>
            <p:blipFill rotWithShape="1">
              <a:blip r:embed="rId3"/>
              <a:srcRect l="17821" t="14869" r="20025" b="39158"/>
              <a:stretch/>
            </p:blipFill>
            <p:spPr>
              <a:xfrm>
                <a:off x="0" y="0"/>
                <a:ext cx="2628000" cy="2631440"/>
              </a:xfrm>
            </p:spPr>
          </p:pic>
        </p:spTree>
        <p:extLst>
          <p:ext uri="{BB962C8B-B14F-4D97-AF65-F5344CB8AC3E}">
            <p14:creationId xmlns:p14="http://schemas.microsoft.com/office/powerpoint/2010/main" val="3349555335"/>
          </p:ext>
        </p:extLst>
      </p:cSld>
      <p:clrMapOvr>
        <a:masterClrMapping/>
      </p:clrMapOvr>
    </p:sld>
    <p:sld>
      <p:cSld>
        <p:spTree>
          <p:nvGrpSpPr>
            <p:cNvPr id="1" name="">
              <a:extLst>
                <a:ext uri="{FF2B5EF4-FFF2-40B4-BE49-F238E27FC236}">
                  <a16:creationId xmlns:a16="http://schemas.microsoft.com/office/drawing/2014/main" id="{70860295-C3BA-8864-FC07-1E73DE8C9A46}"/>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D1BDAE81-5210-487E-2053-A550675F318D}"/>
                  </a:ext>
                </a:extLst>
              </p:cNvPr>
              <p:cNvSpPr>
                <a:spLocks noGrp="1"/>
              </p:cNvSpPr>
              <p:nvPr>
                <p:ph type="body" sz="quarter" idx="11"/>
              </p:nvPr>
            </p:nvSpPr>
            <p:spPr>
              <a:xfrm>
                <a:off x="154816" y="3056116"/>
                <a:ext cx="2196000" cy="1776467"/>
              </a:xfrm>
            </p:spPr>
            <p:txBody>
              <a:bodyPr vert="horz" lIns="54000" tIns="36000" rIns="36000" bIns="36000" rtlCol="0" anchor="t">
                <a:noAutofit/>
              </a:bodyPr>
              <a:lstStyle/>
              <a:p>
                <a:r>
                  <a:rPr lang="en-US" sz="1000"/>
                  <a:t>Adam is a Data Scientist with 3 years of experience. He has strong technical skills including programming, machine learning and data analysis. His main interests  include implementation and deployment of machine learning solutions following </a:t>
                </a:r>
                <a:r>
                  <a:rPr lang="en-US" sz="1000" err="1"/>
                  <a:t>MLOps</a:t>
                </a:r>
                <a:r>
                  <a:rPr lang="en-US" sz="1000"/>
                  <a:t> guidelines. He has a background in machine learning with a focus on Deep Learning.</a:t>
                </a:r>
                <a:endParaRPr lang="en-US"/>
              </a:p>
            </p:txBody>
          </p:sp>
          <p:sp>
            <p:nvSpPr>
              <p:cNvPr id="3" name="Text Placeholder 2">
                <a:extLst>
                  <a:ext uri="{FF2B5EF4-FFF2-40B4-BE49-F238E27FC236}">
                    <a16:creationId xmlns:a16="http://schemas.microsoft.com/office/drawing/2014/main" id="{F4C8AD0A-C319-8AE0-8884-15C52706DAC1}"/>
                  </a:ext>
                </a:extLst>
              </p:cNvPr>
              <p:cNvSpPr>
                <a:spLocks noGrp="1"/>
              </p:cNvSpPr>
              <p:nvPr>
                <p:ph type="body" sz="quarter" idx="12"/>
              </p:nvPr>
            </p:nvSpPr>
            <p:spPr>
              <a:xfrm>
                <a:off x="216000" y="5335618"/>
                <a:ext cx="2196000" cy="918636"/>
              </a:xfrm>
            </p:spPr>
            <p:txBody>
              <a:bodyPr vert="horz" lIns="54000" tIns="36000" rIns="36000" bIns="36000" numCol="2" rtlCol="0" anchor="t">
                <a:noAutofit/>
              </a:bodyPr>
              <a:lstStyle/>
              <a:p>
                <a:r>
                  <a:rPr lang="en-US"/>
                  <a:t>Insurance</a:t>
                </a:r>
              </a:p>
              <a:p>
                <a:r>
                  <a:rPr lang="en-US"/>
                  <a:t>Banking</a:t>
                </a:r>
              </a:p>
              <a:p>
                <a:r>
                  <a:rPr lang="en-US"/>
                  <a:t>Software Development</a:t>
                </a:r>
              </a:p>
              <a:p>
                <a:r>
                  <a:rPr lang="en-US"/>
                  <a:t>IT Consulting</a:t>
                </a:r>
              </a:p>
              <a:p>
                <a:endParaRPr lang="en-US"/>
              </a:p>
            </p:txBody>
          </p:sp>
          <p:sp>
            <p:nvSpPr>
              <p:cNvPr id="4" name="Text Placeholder 3">
                <a:extLst>
                  <a:ext uri="{FF2B5EF4-FFF2-40B4-BE49-F238E27FC236}">
                    <a16:creationId xmlns:a16="http://schemas.microsoft.com/office/drawing/2014/main" id="{2BD96514-3005-1CF1-D416-9F344AA27AEC}"/>
                  </a:ext>
                </a:extLst>
              </p:cNvPr>
              <p:cNvSpPr>
                <a:spLocks noGrp="1"/>
              </p:cNvSpPr>
              <p:nvPr>
                <p:ph type="body" sz="quarter" idx="18"/>
              </p:nvPr>
            </p:nvSpPr>
            <p:spPr/>
            <p:txBody>
              <a:bodyPr/>
              <a:lstStyle/>
              <a:p>
                <a:r>
                  <a:rPr lang="en-US" sz="3500"/>
                  <a:t>Adam Górski</a:t>
                </a:r>
                <a:endParaRPr lang="en-US"/>
              </a:p>
            </p:txBody>
          </p:sp>
          <p:sp>
            <p:nvSpPr>
              <p:cNvPr id="5" name="Text Placeholder 4">
                <a:extLst>
                  <a:ext uri="{FF2B5EF4-FFF2-40B4-BE49-F238E27FC236}">
                    <a16:creationId xmlns:a16="http://schemas.microsoft.com/office/drawing/2014/main" id="{5B6CBF01-B765-C206-8BF2-EF0DDFDDAA00}"/>
                  </a:ext>
                </a:extLst>
              </p:cNvPr>
              <p:cNvSpPr>
                <a:spLocks noGrp="1"/>
              </p:cNvSpPr>
              <p:nvPr>
                <p:ph type="body" sz="quarter" idx="14"/>
              </p:nvPr>
            </p:nvSpPr>
            <p:spPr/>
            <p:txBody>
              <a:bodyPr/>
              <a:lstStyle/>
              <a:p>
                <a:r>
                  <a:rPr lang="en-US">
                    <a:latin typeface="GT Sectra Fine Rg"/>
                    <a:ea typeface="Roboto Medium"/>
                  </a:rPr>
                  <a:t>Analyst, Data Science</a:t>
                </a:r>
                <a:endParaRPr lang="en-US"/>
              </a:p>
            </p:txBody>
          </p:sp>
          <p:pic>
            <p:nvPicPr>
              <p:cNvPr id="12" name="Picture Placeholder 11" descr="A person in a black shirt&#10;&#10;Description automatically generated">
                <a:extLst>
                  <a:ext uri="{FF2B5EF4-FFF2-40B4-BE49-F238E27FC236}">
                    <a16:creationId xmlns:a16="http://schemas.microsoft.com/office/drawing/2014/main" id="{85719BC8-D504-153C-C8DB-F0463BD7BC60}"/>
                  </a:ext>
                </a:extLst>
              </p:cNvPr>
              <p:cNvPicPr>
                <a:picLocks noGrp="1" noChangeAspect="1"/>
              </p:cNvPicPr>
              <p:nvPr>
                <p:ph type="pic" sz="quarter" idx="10"/>
              </p:nvPr>
            </p:nvPicPr>
            <p:blipFill>
              <a:blip r:embed="rId3"/>
              <a:srcRect t="665" b="665"/>
              <a:stretch>
                <a:fillRect/>
              </a:stretch>
            </p:blipFill>
            <p:spPr/>
          </p:pic>
          <p:sp>
            <p:nvSpPr>
              <p:cNvPr id="7" name="Text Placeholder 6">
                <a:extLst>
                  <a:ext uri="{FF2B5EF4-FFF2-40B4-BE49-F238E27FC236}">
                    <a16:creationId xmlns:a16="http://schemas.microsoft.com/office/drawing/2014/main" id="{5F158B3F-280A-B8F3-A8E6-97B2C4022087}"/>
                  </a:ext>
                </a:extLst>
              </p:cNvPr>
              <p:cNvSpPr>
                <a:spLocks noGrp="1"/>
              </p:cNvSpPr>
              <p:nvPr>
                <p:ph type="body" sz="quarter" idx="19"/>
              </p:nvPr>
            </p:nvSpPr>
            <p:spPr/>
            <p:txBody>
              <a:bodyPr vert="horz" lIns="54000" tIns="36000" rIns="36000" bIns="36000" rtlCol="0" anchor="t">
                <a:noAutofit/>
              </a:bodyPr>
              <a:lstStyle/>
              <a:p>
                <a:r>
                  <a:rPr lang="en-US" sz="1000">
                    <a:ea typeface="+mn-lt"/>
                    <a:cs typeface="+mn-lt"/>
                  </a:rPr>
                  <a:t>Master of Engineering in Computer Science Warsaw University of Technology, Faculty of Electronics and Information Technology</a:t>
                </a:r>
                <a:endParaRPr lang="en-US"/>
              </a:p>
              <a:p>
                <a:r>
                  <a:rPr lang="en-US" sz="1000">
                    <a:ea typeface="+mn-lt"/>
                    <a:cs typeface="+mn-lt"/>
                  </a:rPr>
                  <a:t>Bachelor of Engineering in Computer Science Warsaw University of Technology, Faculty of Electronics and Information Technology</a:t>
                </a:r>
              </a:p>
              <a:p>
                <a:pPr marL="171450" indent="-171450">
                  <a:buFont typeface="Arial" panose="020B0604020202020204" pitchFamily="34" charset="0"/>
                  <a:buChar char="•"/>
                </a:pPr>
                <a:endParaRPr lang="en-US" sz="1000"/>
              </a:p>
            </p:txBody>
          </p:sp>
          <p:sp>
            <p:nvSpPr>
              <p:cNvPr id="8" name="Text Placeholder 7">
                <a:extLst>
                  <a:ext uri="{FF2B5EF4-FFF2-40B4-BE49-F238E27FC236}">
                    <a16:creationId xmlns:a16="http://schemas.microsoft.com/office/drawing/2014/main" id="{A7CFB635-B6D6-5A76-DE47-21F059720E53}"/>
                  </a:ext>
                </a:extLst>
              </p:cNvPr>
              <p:cNvSpPr>
                <a:spLocks noGrp="1"/>
              </p:cNvSpPr>
              <p:nvPr>
                <p:ph type="body" sz="quarter" idx="20"/>
              </p:nvPr>
            </p:nvSpPr>
            <p:spPr>
              <a:xfrm>
                <a:off x="9415208" y="3691324"/>
                <a:ext cx="2664000" cy="1487486"/>
              </a:xfrm>
            </p:spPr>
            <p:txBody>
              <a:bodyPr vert="horz" lIns="54000" tIns="36000" rIns="36000" bIns="36000" rtlCol="0" anchor="t">
                <a:noAutofit/>
              </a:bodyPr>
              <a:lstStyle/>
              <a:p>
                <a:r>
                  <a:rPr lang="en-US" sz="1050"/>
                  <a:t>Python, C/C++, JavaScript</a:t>
                </a:r>
                <a:endParaRPr lang="en-US"/>
              </a:p>
              <a:p>
                <a:r>
                  <a:rPr lang="en-US" sz="1050"/>
                  <a:t>Machine Learning, Deep Learning</a:t>
                </a:r>
              </a:p>
              <a:p>
                <a:r>
                  <a:rPr lang="en-US" sz="1050"/>
                  <a:t>Docker, Kubernetes</a:t>
                </a:r>
              </a:p>
              <a:p>
                <a:r>
                  <a:rPr lang="en-US" sz="1050" err="1"/>
                  <a:t>FastAPI</a:t>
                </a:r>
                <a:r>
                  <a:rPr lang="en-US" sz="1050"/>
                  <a:t>, Django</a:t>
                </a:r>
                <a:r>
                  <a:rPr lang="en-US"/>
                  <a:t>, Postgres</a:t>
                </a:r>
              </a:p>
              <a:p>
                <a:r>
                  <a:rPr lang="en-US" sz="1050"/>
                  <a:t>Git, DVC, </a:t>
                </a:r>
                <a:r>
                  <a:rPr lang="en-US" sz="1050" err="1"/>
                  <a:t>MLflow</a:t>
                </a:r>
                <a:endParaRPr lang="pl-PL" sz="1050"/>
              </a:p>
              <a:p>
                <a:r>
                  <a:rPr lang="pl-PL" sz="1050"/>
                  <a:t>Multiple Cloud Certifications (including Azure AI Engineer Associate and AWS Certified Machine Learning)</a:t>
                </a:r>
                <a:endParaRPr lang="en-US" sz="1050"/>
              </a:p>
            </p:txBody>
          </p:sp>
          <p:sp>
            <p:nvSpPr>
              <p:cNvPr id="9" name="Text Placeholder 8">
                <a:extLst>
                  <a:ext uri="{FF2B5EF4-FFF2-40B4-BE49-F238E27FC236}">
                    <a16:creationId xmlns:a16="http://schemas.microsoft.com/office/drawing/2014/main" id="{6D0F2BA2-175B-D04C-4464-0C98CEAF44FB}"/>
                  </a:ext>
                </a:extLst>
              </p:cNvPr>
              <p:cNvSpPr>
                <a:spLocks noGrp="1"/>
              </p:cNvSpPr>
              <p:nvPr>
                <p:ph type="body" sz="quarter" idx="21"/>
              </p:nvPr>
            </p:nvSpPr>
            <p:spPr/>
            <p:txBody>
              <a:bodyPr vert="horz" lIns="54000" tIns="36000" rIns="36000" bIns="36000" rtlCol="0" anchor="t">
                <a:noAutofit/>
              </a:bodyPr>
              <a:lstStyle/>
              <a:p>
                <a:r>
                  <a:rPr lang="en-US">
                    <a:ea typeface="+mn-lt"/>
                    <a:cs typeface="+mn-lt"/>
                  </a:rPr>
                  <a:t>Polish (Native), English (C1), </a:t>
                </a:r>
              </a:p>
              <a:p>
                <a:r>
                  <a:rPr lang="en-US">
                    <a:ea typeface="+mn-lt"/>
                    <a:cs typeface="+mn-lt"/>
                  </a:rPr>
                  <a:t>German (B2), French (B1) </a:t>
                </a:r>
                <a:endParaRPr lang="en-US"/>
              </a:p>
            </p:txBody>
          </p:sp>
          <p:sp>
            <p:nvSpPr>
              <p:cNvPr id="10" name="Text Placeholder 9">
                <a:extLst>
                  <a:ext uri="{FF2B5EF4-FFF2-40B4-BE49-F238E27FC236}">
                    <a16:creationId xmlns:a16="http://schemas.microsoft.com/office/drawing/2014/main" id="{F0157573-32CF-0171-A0CC-E3FC0F34ABF5}"/>
                  </a:ext>
                </a:extLst>
              </p:cNvPr>
              <p:cNvSpPr>
                <a:spLocks noGrp="1"/>
              </p:cNvSpPr>
              <p:nvPr>
                <p:ph type="body" sz="quarter" idx="22"/>
              </p:nvPr>
            </p:nvSpPr>
            <p:spPr>
              <a:xfrm>
                <a:off x="2832107" y="1861782"/>
                <a:ext cx="6282000" cy="4816746"/>
              </a:xfrm>
            </p:spPr>
            <p:txBody>
              <a:bodyPr vert="horz" lIns="54000" tIns="36000" rIns="36000" bIns="36000" numCol="2" spcCol="252000" rtlCol="0" anchor="t">
                <a:noAutofit/>
              </a:bodyPr>
              <a:lstStyle/>
              <a:p>
                <a:pPr algn="just"/>
                <a:r>
                  <a:rPr lang="en-US" b="1">
                    <a:ea typeface="+mn-lt"/>
                    <a:cs typeface="+mn-lt"/>
                  </a:rPr>
                  <a:t>Large International Company - Junior Data Scientist / Data Engineer </a:t>
                </a:r>
                <a:endParaRPr lang="en-US"/>
              </a:p>
              <a:p>
                <a:pPr algn="just"/>
                <a:r>
                  <a:rPr lang="en-US">
                    <a:ea typeface="+mn-lt"/>
                    <a:cs typeface="+mn-lt"/>
                  </a:rPr>
                  <a:t>Implemented a Data Engineering Pipeline using </a:t>
                </a:r>
                <a:r>
                  <a:rPr lang="en-US" err="1">
                    <a:ea typeface="+mn-lt"/>
                    <a:cs typeface="+mn-lt"/>
                  </a:rPr>
                  <a:t>PySpark</a:t>
                </a:r>
                <a:r>
                  <a:rPr lang="en-US">
                    <a:ea typeface="+mn-lt"/>
                    <a:cs typeface="+mn-lt"/>
                  </a:rPr>
                  <a:t> on the Dataiku platform to enhance the processing of clients' product data and scraped reviews. Trained transformer models for sentiment analysis and managed model tracking with </a:t>
                </a:r>
                <a:r>
                  <a:rPr lang="en-US" err="1">
                    <a:ea typeface="+mn-lt"/>
                    <a:cs typeface="+mn-lt"/>
                  </a:rPr>
                  <a:t>MLflow</a:t>
                </a:r>
                <a:r>
                  <a:rPr lang="en-US">
                    <a:ea typeface="+mn-lt"/>
                    <a:cs typeface="+mn-lt"/>
                  </a:rPr>
                  <a:t>. Conducted backend development using </a:t>
                </a:r>
                <a:r>
                  <a:rPr lang="en-US" err="1">
                    <a:ea typeface="+mn-lt"/>
                    <a:cs typeface="+mn-lt"/>
                  </a:rPr>
                  <a:t>SQLAlchemy</a:t>
                </a:r>
                <a:r>
                  <a:rPr lang="en-US">
                    <a:ea typeface="+mn-lt"/>
                    <a:cs typeface="+mn-lt"/>
                  </a:rPr>
                  <a:t> and </a:t>
                </a:r>
                <a:r>
                  <a:rPr lang="en-US" err="1">
                    <a:ea typeface="+mn-lt"/>
                    <a:cs typeface="+mn-lt"/>
                  </a:rPr>
                  <a:t>FastAPI</a:t>
                </a:r>
                <a:r>
                  <a:rPr lang="en-US">
                    <a:ea typeface="+mn-lt"/>
                    <a:cs typeface="+mn-lt"/>
                  </a:rPr>
                  <a:t>, and wrote scalable microservices using Python and Azure Functions. Established a CI/CD pipeline using Azure DevOps and GitLab CI/CD.</a:t>
                </a:r>
                <a:endParaRPr lang="pl-PL"/>
              </a:p>
              <a:p>
                <a:pPr algn="just"/>
                <a:r>
                  <a:rPr lang="en-US" b="1">
                    <a:ea typeface="+mn-lt"/>
                    <a:cs typeface="+mn-lt"/>
                  </a:rPr>
                  <a:t>Big Polish Company - </a:t>
                </a:r>
                <a:r>
                  <a:rPr lang="en-US" b="1" err="1">
                    <a:ea typeface="+mn-lt"/>
                    <a:cs typeface="+mn-lt"/>
                  </a:rPr>
                  <a:t>MLOps</a:t>
                </a:r>
                <a:r>
                  <a:rPr lang="en-US">
                    <a:ea typeface="+mn-lt"/>
                    <a:cs typeface="+mn-lt"/>
                  </a:rPr>
                  <a:t> </a:t>
                </a:r>
                <a:r>
                  <a:rPr lang="en-US" b="1">
                    <a:ea typeface="+mn-lt"/>
                    <a:cs typeface="+mn-lt"/>
                  </a:rPr>
                  <a:t>Intern</a:t>
                </a:r>
              </a:p>
              <a:p>
                <a:pPr algn="just"/>
                <a:r>
                  <a:rPr lang="en-US">
                    <a:solidFill>
                      <a:srgbClr val="000000"/>
                    </a:solidFill>
                    <a:ea typeface="+mn-lt"/>
                    <a:cs typeface="+mn-lt"/>
                  </a:rPr>
                  <a:t>Extended Kubeflow pipelines, integrated </a:t>
                </a:r>
                <a:r>
                  <a:rPr lang="en-US" err="1">
                    <a:solidFill>
                      <a:srgbClr val="000000"/>
                    </a:solidFill>
                    <a:ea typeface="+mn-lt"/>
                    <a:cs typeface="+mn-lt"/>
                  </a:rPr>
                  <a:t>MLflow</a:t>
                </a:r>
                <a:r>
                  <a:rPr lang="en-US">
                    <a:solidFill>
                      <a:srgbClr val="000000"/>
                    </a:solidFill>
                    <a:ea typeface="+mn-lt"/>
                    <a:cs typeface="+mn-lt"/>
                  </a:rPr>
                  <a:t> logging, and employed the NVIDIA Triton Inference Server for efficient model deployment. Developed solutions using TensorFlow and </a:t>
                </a:r>
                <a:r>
                  <a:rPr lang="en-US" err="1">
                    <a:solidFill>
                      <a:srgbClr val="000000"/>
                    </a:solidFill>
                    <a:ea typeface="+mn-lt"/>
                    <a:cs typeface="+mn-lt"/>
                  </a:rPr>
                  <a:t>AutoML</a:t>
                </a:r>
                <a:r>
                  <a:rPr lang="en-US">
                    <a:solidFill>
                      <a:srgbClr val="000000"/>
                    </a:solidFill>
                    <a:ea typeface="+mn-lt"/>
                    <a:cs typeface="+mn-lt"/>
                  </a:rPr>
                  <a:t> techniques.</a:t>
                </a:r>
                <a:endParaRPr lang="en-US">
                  <a:ea typeface="+mn-lt"/>
                  <a:cs typeface="+mn-lt"/>
                </a:endParaRPr>
              </a:p>
              <a:p>
                <a:pPr algn="just"/>
                <a:r>
                  <a:rPr lang="en-US" b="1">
                    <a:ea typeface="+mn-lt"/>
                    <a:cs typeface="+mn-lt"/>
                  </a:rPr>
                  <a:t>International Insurance Company - Junior PL/SQL Developer</a:t>
                </a:r>
              </a:p>
              <a:p>
                <a:pPr algn="just"/>
                <a:r>
                  <a:rPr lang="en-US">
                    <a:ea typeface="+mn-lt"/>
                    <a:cs typeface="+mn-lt"/>
                  </a:rPr>
                  <a:t>Contributed to Oracle PL/SQL and Oracle ADF Development within the TIA Framework. </a:t>
                </a:r>
                <a:endParaRPr lang="pl-PL">
                  <a:ea typeface="+mn-lt"/>
                  <a:cs typeface="+mn-lt"/>
                </a:endParaRPr>
              </a:p>
              <a:p>
                <a:pPr algn="just"/>
                <a:r>
                  <a:rPr lang="pl-PL" b="1">
                    <a:ea typeface="+mn-lt"/>
                    <a:cs typeface="+mn-lt"/>
                  </a:rPr>
                  <a:t>Personal projects:</a:t>
                </a:r>
              </a:p>
              <a:p>
                <a:pPr algn="just"/>
                <a:r>
                  <a:rPr lang="en-US" b="1"/>
                  <a:t>Audio Source </a:t>
                </a:r>
                <a:r>
                  <a:rPr lang="en-US" b="1" err="1"/>
                  <a:t>Seperation</a:t>
                </a:r>
                <a:r>
                  <a:rPr lang="en-US"/>
                  <a:t> Implemented a </a:t>
                </a:r>
                <a:r>
                  <a:rPr lang="en-US" err="1"/>
                  <a:t>kedro</a:t>
                </a:r>
                <a:r>
                  <a:rPr lang="en-US"/>
                  <a:t> pipeline with </a:t>
                </a:r>
                <a:r>
                  <a:rPr lang="en-US" err="1"/>
                  <a:t>PyTorch</a:t>
                </a:r>
                <a:r>
                  <a:rPr lang="en-US"/>
                  <a:t>-based models to enhance audio source separation using generative models (GAN, VAE). Utilized </a:t>
                </a:r>
                <a:r>
                  <a:rPr lang="en-US" err="1"/>
                  <a:t>MLFlow</a:t>
                </a:r>
                <a:r>
                  <a:rPr lang="en-US"/>
                  <a:t> for model tracking.</a:t>
                </a:r>
                <a:endParaRPr lang="pl-PL"/>
              </a:p>
              <a:p>
                <a:pPr algn="just"/>
                <a:r>
                  <a:rPr lang="en-US" b="1"/>
                  <a:t>Spotify Recommender </a:t>
                </a:r>
                <a:r>
                  <a:rPr lang="en-US" b="1" err="1"/>
                  <a:t>Enginer</a:t>
                </a:r>
                <a:r>
                  <a:rPr lang="en-US"/>
                  <a:t> - Developed a Django, Postgres and React app integrated with the Spotify API. Created a music recommender engine based on users’ listening history. Extended with hierarchical clustering for cold-start scenarios.</a:t>
                </a:r>
                <a:endParaRPr lang="pl-PL"/>
              </a:p>
              <a:p>
                <a:pPr algn="just"/>
                <a:r>
                  <a:rPr lang="en-US" b="1"/>
                  <a:t>Natural Language Processing -</a:t>
                </a:r>
                <a:r>
                  <a:rPr lang="en-US"/>
                  <a:t> Created NLP Hate-Speech classification project for sentiment analysis of Polish football club fans’ tweets. Explored data, trained transformer models, and deployed using </a:t>
                </a:r>
                <a:r>
                  <a:rPr lang="en-US" err="1"/>
                  <a:t>Streamlit</a:t>
                </a:r>
                <a:r>
                  <a:rPr lang="en-US"/>
                  <a:t> or Docker with Redis and </a:t>
                </a:r>
                <a:r>
                  <a:rPr lang="en-US" err="1"/>
                  <a:t>Cel</a:t>
                </a:r>
                <a:r>
                  <a:rPr lang="pl-PL"/>
                  <a:t>ery.</a:t>
                </a:r>
              </a:p>
            </p:txBody>
          </p:sp>
        </p:spTree>
        <p:extLst>
          <p:ext uri="{BB962C8B-B14F-4D97-AF65-F5344CB8AC3E}">
            <p14:creationId xmlns:p14="http://schemas.microsoft.com/office/powerpoint/2010/main" val="967545864"/>
          </p:ext>
        </p:extLst>
      </p:cSld>
      <p:clrMapOvr>
        <a:masterClrMapping/>
      </p:clrMapOvr>
    </p:sld>
    <p:sld>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97AE1C7-A5BD-D613-EF73-565323981BB4}"/>
                  </a:ext>
                </a:extLst>
              </p:cNvPr>
              <p:cNvSpPr>
                <a:spLocks noGrp="1"/>
              </p:cNvSpPr>
              <p:nvPr>
                <p:ph type="body" sz="quarter" idx="22"/>
              </p:nvPr>
            </p:nvSpPr>
            <p:spPr/>
            <p:txBody>
              <a:bodyPr vert="horz" lIns="54000" tIns="36000" rIns="36000" bIns="36000" numCol="2" spcCol="252000" rtlCol="0" anchor="t">
                <a:noAutofit/>
              </a:bodyPr>
              <a:lstStyle/>
              <a:p>
                <a:pPr algn="just"/>
                <a:r>
                  <a:rPr lang="en-US" b="1"/>
                  <a:t>Software Development company- Data Scientist</a:t>
                </a:r>
              </a:p>
              <a:p>
                <a:pPr algn="just"/>
                <a:r>
                  <a:rPr lang="en-US"/>
                  <a:t>Development of machine learning and deep learning models for analysis of toothbrushing activity, and other health parameters (blood pressure, heart rate, blood saturation, etc.); research for novel models and analysis methods in the fields of Human Activity Recognition, eHealth, telemedicine; preparing concise visual presentations of computational results; cooperating closely with stakeholders of international background; data cleansing and preprocessing</a:t>
                </a:r>
              </a:p>
              <a:p>
                <a:pPr algn="just"/>
                <a:endParaRPr lang="en-US"/>
              </a:p>
              <a:p>
                <a:pPr algn="just"/>
                <a:endParaRPr lang="en-US"/>
              </a:p>
              <a:p>
                <a:pPr algn="just"/>
                <a:endParaRPr lang="en-US"/>
              </a:p>
              <a:p>
                <a:pPr algn="just"/>
                <a:endParaRPr lang="en-US"/>
              </a:p>
              <a:p>
                <a:pPr algn="just"/>
                <a:endParaRPr lang="en-US"/>
              </a:p>
              <a:p>
                <a:pPr algn="just"/>
                <a:endParaRPr lang="en-US"/>
              </a:p>
              <a:p>
                <a:pPr algn="just"/>
                <a:endParaRPr lang="en-US"/>
              </a:p>
              <a:p>
                <a:pPr algn="just"/>
                <a:endParaRPr lang="en-US"/>
              </a:p>
              <a:p>
                <a:pPr algn="just"/>
                <a:endParaRPr lang="en-US" b="1"/>
              </a:p>
              <a:p>
                <a:pPr algn="just"/>
                <a:endParaRPr lang="en-US" b="1"/>
              </a:p>
              <a:p>
                <a:pPr algn="just"/>
                <a:r>
                  <a:rPr lang="en-US" b="1"/>
                  <a:t>Research Assistant </a:t>
                </a:r>
                <a:endParaRPr lang="en-US"/>
              </a:p>
              <a:p>
                <a:pPr algn="just"/>
                <a:r>
                  <a:rPr lang="en-US"/>
                  <a:t>Performing general supervision over the participants of the examination organized by the Institute of Psychology; exercising control over the successful conduct of the study</a:t>
                </a:r>
              </a:p>
              <a:p>
                <a:pPr algn="just"/>
                <a:endParaRPr lang="en-US"/>
              </a:p>
            </p:txBody>
          </p:sp>
          <p:sp>
            <p:nvSpPr>
              <p:cNvPr id="2" name="Text Placeholder 1">
                <a:extLst>
                  <a:ext uri="{FF2B5EF4-FFF2-40B4-BE49-F238E27FC236}">
                    <a16:creationId xmlns:a16="http://schemas.microsoft.com/office/drawing/2014/main" id="{BDAFD942-EC32-EFA3-88EC-044834D794F5}"/>
                  </a:ext>
                </a:extLst>
              </p:cNvPr>
              <p:cNvSpPr>
                <a:spLocks noGrp="1"/>
              </p:cNvSpPr>
              <p:nvPr>
                <p:ph type="body" sz="quarter" idx="11"/>
              </p:nvPr>
            </p:nvSpPr>
            <p:spPr/>
            <p:txBody>
              <a:bodyPr/>
              <a:lstStyle/>
              <a:p>
                <a:r>
                  <a:rPr lang="en-US"/>
                  <a:t>Monika is data analyst with 2+ years of experience in software development and academic research. Experience in the field of machine learning and deep learning for human activity and health parameters. Knowledge and skills in the field of machine learning, statistics and programming using Python and R.</a:t>
                </a:r>
              </a:p>
              <a:p>
                <a:endParaRPr lang="en-US"/>
              </a:p>
            </p:txBody>
          </p:sp>
          <p:sp>
            <p:nvSpPr>
              <p:cNvPr id="3" name="Text Placeholder 2">
                <a:extLst>
                  <a:ext uri="{FF2B5EF4-FFF2-40B4-BE49-F238E27FC236}">
                    <a16:creationId xmlns:a16="http://schemas.microsoft.com/office/drawing/2014/main" id="{4B29FD8F-31A5-2F32-ACF6-5A09CF04D261}"/>
                  </a:ext>
                </a:extLst>
              </p:cNvPr>
              <p:cNvSpPr>
                <a:spLocks noGrp="1"/>
              </p:cNvSpPr>
              <p:nvPr>
                <p:ph type="body" sz="quarter" idx="12"/>
              </p:nvPr>
            </p:nvSpPr>
            <p:spPr/>
            <p:txBody>
              <a:bodyPr/>
              <a:lstStyle/>
              <a:p>
                <a:r>
                  <a:rPr lang="en-US"/>
                  <a:t>Life Sciences</a:t>
                </a:r>
              </a:p>
              <a:p>
                <a:endParaRPr lang="en-US"/>
              </a:p>
              <a:p>
                <a:endParaRPr lang="en-US"/>
              </a:p>
              <a:p>
                <a:endParaRPr lang="en-US"/>
              </a:p>
              <a:p>
                <a:r>
                  <a:rPr lang="en-US"/>
                  <a:t>Software Development</a:t>
                </a:r>
              </a:p>
              <a:p>
                <a:endParaRPr lang="en-US"/>
              </a:p>
              <a:p>
                <a:endParaRPr lang="en-US"/>
              </a:p>
            </p:txBody>
          </p:sp>
          <p:sp>
            <p:nvSpPr>
              <p:cNvPr id="4" name="Text Placeholder 3">
                <a:extLst>
                  <a:ext uri="{FF2B5EF4-FFF2-40B4-BE49-F238E27FC236}">
                    <a16:creationId xmlns:a16="http://schemas.microsoft.com/office/drawing/2014/main" id="{39B79FF7-5546-B5D0-13B3-2CC7A676D01C}"/>
                  </a:ext>
                </a:extLst>
              </p:cNvPr>
              <p:cNvSpPr>
                <a:spLocks noGrp="1"/>
              </p:cNvSpPr>
              <p:nvPr>
                <p:ph type="body" sz="quarter" idx="18"/>
              </p:nvPr>
            </p:nvSpPr>
            <p:spPr/>
            <p:txBody>
              <a:bodyPr/>
              <a:lstStyle/>
              <a:p>
                <a:r>
                  <a:rPr lang="en-US"/>
                  <a:t>Monika Grabie</a:t>
                </a:r>
              </a:p>
            </p:txBody>
          </p:sp>
          <p:sp>
            <p:nvSpPr>
              <p:cNvPr id="5" name="Text Placeholder 4">
                <a:extLst>
                  <a:ext uri="{FF2B5EF4-FFF2-40B4-BE49-F238E27FC236}">
                    <a16:creationId xmlns:a16="http://schemas.microsoft.com/office/drawing/2014/main" id="{5CEC0B35-6C88-EF0E-CECA-EE8AA97FFD8E}"/>
                  </a:ext>
                </a:extLst>
              </p:cNvPr>
              <p:cNvSpPr>
                <a:spLocks noGrp="1"/>
              </p:cNvSpPr>
              <p:nvPr>
                <p:ph type="body" sz="quarter" idx="14"/>
              </p:nvPr>
            </p:nvSpPr>
            <p:spPr/>
            <p:txBody>
              <a:bodyPr/>
              <a:lstStyle/>
              <a:p>
                <a:r>
                  <a:rPr lang="en-US"/>
                  <a:t>Analyst, Data Analyst</a:t>
                </a:r>
              </a:p>
            </p:txBody>
          </p:sp>
          <p:pic>
            <p:nvPicPr>
              <p:cNvPr id="14" name="Picture Placeholder 13" descr="A person with her arms crossed&#10;&#10;Description automatically generated with medium confidence">
                <a:extLst>
                  <a:ext uri="{FF2B5EF4-FFF2-40B4-BE49-F238E27FC236}">
                    <a16:creationId xmlns:a16="http://schemas.microsoft.com/office/drawing/2014/main" id="{CEC57E5D-7D0A-4BCA-6B72-3463C2086528}"/>
                  </a:ext>
                </a:extLst>
              </p:cNvPr>
              <p:cNvPicPr>
                <a:picLocks noGrp="1"/>
              </p:cNvPicPr>
              <p:nvPr>
                <p:ph type="pic" sz="quarter" idx="10"/>
              </p:nvPr>
            </p:nvPicPr>
            <p:blipFill rotWithShape="1">
              <a:blip r:embed="rId3"/>
              <a:srcRect l="1600" t="666" r="1215" b="1311"/>
              <a:stretch/>
            </p:blipFill>
            <p:spPr>
              <a:xfrm>
                <a:off x="0" y="-1"/>
                <a:ext cx="2642400" cy="2642400"/>
              </a:xfrm>
            </p:spPr>
          </p:pic>
          <p:sp>
            <p:nvSpPr>
              <p:cNvPr id="7" name="Text Placeholder 6">
                <a:extLst>
                  <a:ext uri="{FF2B5EF4-FFF2-40B4-BE49-F238E27FC236}">
                    <a16:creationId xmlns:a16="http://schemas.microsoft.com/office/drawing/2014/main" id="{08AA45AF-DF72-4852-75C5-F061EB0C15E5}"/>
                  </a:ext>
                </a:extLst>
              </p:cNvPr>
              <p:cNvSpPr>
                <a:spLocks noGrp="1"/>
              </p:cNvSpPr>
              <p:nvPr>
                <p:ph type="body" sz="quarter" idx="19"/>
              </p:nvPr>
            </p:nvSpPr>
            <p:spPr/>
            <p:txBody>
              <a:bodyPr/>
              <a:lstStyle/>
              <a:p>
                <a:r>
                  <a:rPr lang="en-US"/>
                  <a:t>M.Sc. candidate in Neuroscience– Jagiellonian University, Cracow</a:t>
                </a:r>
              </a:p>
              <a:p>
                <a:r>
                  <a:rPr lang="en-US"/>
                  <a:t>B.Sc. in Neuroscience– Jagiellonian University, Cracow</a:t>
                </a:r>
              </a:p>
            </p:txBody>
          </p:sp>
          <p:sp>
            <p:nvSpPr>
              <p:cNvPr id="8" name="Text Placeholder 7">
                <a:extLst>
                  <a:ext uri="{FF2B5EF4-FFF2-40B4-BE49-F238E27FC236}">
                    <a16:creationId xmlns:a16="http://schemas.microsoft.com/office/drawing/2014/main" id="{8890A3A4-B53A-2281-2F0C-43763D8F3D41}"/>
                  </a:ext>
                </a:extLst>
              </p:cNvPr>
              <p:cNvSpPr>
                <a:spLocks noGrp="1"/>
              </p:cNvSpPr>
              <p:nvPr>
                <p:ph type="body" sz="quarter" idx="20"/>
              </p:nvPr>
            </p:nvSpPr>
            <p:spPr/>
            <p:txBody>
              <a:bodyPr/>
              <a:lstStyle/>
              <a:p>
                <a:pPr algn="just">
                  <a:spcBef>
                    <a:spcPts val="400"/>
                  </a:spcBef>
                </a:pPr>
                <a:r>
                  <a:rPr lang="en-US"/>
                  <a:t>SQL</a:t>
                </a:r>
              </a:p>
              <a:p>
                <a:pPr algn="just">
                  <a:spcBef>
                    <a:spcPts val="400"/>
                  </a:spcBef>
                </a:pPr>
                <a:r>
                  <a:rPr lang="en-US"/>
                  <a:t>Python (Jupyter Notebook, pandas, numpy, scikit-learn, matplotlib, seaborn, TensorFlow, Keras, Biopython, bioinfokit)</a:t>
                </a:r>
              </a:p>
              <a:p>
                <a:pPr algn="just">
                  <a:spcBef>
                    <a:spcPts val="400"/>
                  </a:spcBef>
                </a:pPr>
                <a:r>
                  <a:rPr lang="en-US"/>
                  <a:t>Data analysis &amp; Machine learning</a:t>
                </a:r>
              </a:p>
              <a:p>
                <a:pPr algn="just">
                  <a:spcBef>
                    <a:spcPts val="400"/>
                  </a:spcBef>
                </a:pPr>
                <a:r>
                  <a:rPr lang="en-US"/>
                  <a:t>R (Bioconductor, Rsubread, DESeq2)</a:t>
                </a:r>
              </a:p>
              <a:p>
                <a:pPr algn="just">
                  <a:spcBef>
                    <a:spcPts val="400"/>
                  </a:spcBef>
                </a:pPr>
                <a:r>
                  <a:rPr lang="en-US"/>
                  <a:t>Linux/Unix systems</a:t>
                </a:r>
              </a:p>
              <a:p>
                <a:pPr algn="just">
                  <a:spcBef>
                    <a:spcPts val="400"/>
                  </a:spcBef>
                </a:pPr>
                <a:r>
                  <a:rPr lang="en-US"/>
                  <a:t>NLP</a:t>
                </a:r>
              </a:p>
            </p:txBody>
          </p:sp>
          <p:sp>
            <p:nvSpPr>
              <p:cNvPr id="9" name="Text Placeholder 8">
                <a:extLst>
                  <a:ext uri="{FF2B5EF4-FFF2-40B4-BE49-F238E27FC236}">
                    <a16:creationId xmlns:a16="http://schemas.microsoft.com/office/drawing/2014/main" id="{CEB3CDF5-0019-7BF5-65C6-3CCB64420BE1}"/>
                  </a:ext>
                </a:extLst>
              </p:cNvPr>
              <p:cNvSpPr>
                <a:spLocks noGrp="1"/>
              </p:cNvSpPr>
              <p:nvPr>
                <p:ph type="body" sz="quarter" idx="21"/>
              </p:nvPr>
            </p:nvSpPr>
            <p:spPr/>
            <p:txBody>
              <a:bodyPr/>
              <a:lstStyle/>
              <a:p>
                <a:r>
                  <a:rPr lang="en-US"/>
                  <a:t>Polish		   English		German</a:t>
                </a:r>
              </a:p>
            </p:txBody>
          </p:sp>
        </p:spTree>
        <p:extLst>
          <p:ext uri="{BB962C8B-B14F-4D97-AF65-F5344CB8AC3E}">
            <p14:creationId xmlns:p14="http://schemas.microsoft.com/office/powerpoint/2010/main" val="1755250638"/>
          </p:ext>
        </p:extLst>
      </p:cSld>
      <p:clrMapOvr>
        <a:masterClrMapping/>
      </p:clrMapOvr>
    </p:sld>
    <p:sld>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1674FA-AAB1-290E-AC82-CA87E6310AA5}"/>
                  </a:ext>
                </a:extLst>
              </p:cNvPr>
              <p:cNvSpPr>
                <a:spLocks noGrp="1"/>
              </p:cNvSpPr>
              <p:nvPr>
                <p:ph type="body" sz="quarter" idx="11"/>
              </p:nvPr>
            </p:nvSpPr>
            <p:spPr/>
            <p:txBody>
              <a:bodyPr vert="horz" lIns="54000" tIns="36000" rIns="36000" bIns="36000" rtlCol="0" anchor="t">
                <a:normAutofit/>
              </a:bodyPr>
              <a:lstStyle/>
              <a:p>
                <a:r>
                  <a:rPr lang="en-US" sz="1000">
                    <a:latin typeface="Graphik"/>
                  </a:rPr>
                  <a:t>Piotr</a:t>
                </a:r>
                <a:r>
                  <a:rPr lang="en-US" sz="1000"/>
                  <a:t> holds a Master's degree in </a:t>
                </a:r>
                <a:r>
                  <a:rPr lang="en-US" sz="1000">
                    <a:latin typeface="Graphik"/>
                  </a:rPr>
                  <a:t>Quantitative Methods in Economics  and has over 4 years of experience in the field of banking and insurance where he worked on </a:t>
                </a:r>
                <a:r>
                  <a:rPr lang="en-US" sz="1000" err="1">
                    <a:latin typeface="Graphik"/>
                  </a:rPr>
                  <a:t>analysing</a:t>
                </a:r>
                <a:r>
                  <a:rPr lang="en-US" sz="1000">
                    <a:latin typeface="Graphik"/>
                  </a:rPr>
                  <a:t> and modelling financial risk using state of art tools.</a:t>
                </a:r>
                <a:endParaRPr lang="en-US" sz="1000"/>
              </a:p>
            </p:txBody>
          </p:sp>
          <p:sp>
            <p:nvSpPr>
              <p:cNvPr id="3" name="Text Placeholder 2">
                <a:extLst>
                  <a:ext uri="{FF2B5EF4-FFF2-40B4-BE49-F238E27FC236}">
                    <a16:creationId xmlns:a16="http://schemas.microsoft.com/office/drawing/2014/main" id="{24306D85-71DB-A43C-EE9F-A05E2C3B843E}"/>
                  </a:ext>
                </a:extLst>
              </p:cNvPr>
              <p:cNvSpPr>
                <a:spLocks noGrp="1"/>
              </p:cNvSpPr>
              <p:nvPr>
                <p:ph type="body" sz="quarter" idx="12"/>
              </p:nvPr>
            </p:nvSpPr>
            <p:spPr/>
            <p:txBody>
              <a:bodyPr vert="horz" lIns="54000" tIns="36000" rIns="36000" bIns="36000" numCol="2" rtlCol="0" anchor="t">
                <a:noAutofit/>
              </a:bodyPr>
              <a:lstStyle/>
              <a:p>
                <a:r>
                  <a:rPr lang="en-US" sz="800">
                    <a:latin typeface="Graphik"/>
                  </a:rPr>
                  <a:t>Financial Risk</a:t>
                </a:r>
              </a:p>
              <a:p>
                <a:endParaRPr lang="en-US" sz="800">
                  <a:latin typeface="Graphik"/>
                </a:endParaRPr>
              </a:p>
              <a:p>
                <a:endParaRPr lang="en-US" sz="800">
                  <a:latin typeface="Graphik"/>
                </a:endParaRPr>
              </a:p>
              <a:p>
                <a:endParaRPr lang="en-US" sz="800">
                  <a:latin typeface="Graphik"/>
                </a:endParaRPr>
              </a:p>
              <a:p>
                <a:endParaRPr lang="en-US" sz="800">
                  <a:latin typeface="Graphik"/>
                </a:endParaRPr>
              </a:p>
              <a:p>
                <a:r>
                  <a:rPr lang="en-US" sz="800">
                    <a:latin typeface="Graphik"/>
                  </a:rPr>
                  <a:t>Insurance</a:t>
                </a:r>
              </a:p>
              <a:p>
                <a:endParaRPr lang="en-US"/>
              </a:p>
              <a:p>
                <a:endParaRPr lang="en-US"/>
              </a:p>
            </p:txBody>
          </p:sp>
          <p:sp>
            <p:nvSpPr>
              <p:cNvPr id="4" name="Text Placeholder 3">
                <a:extLst>
                  <a:ext uri="{FF2B5EF4-FFF2-40B4-BE49-F238E27FC236}">
                    <a16:creationId xmlns:a16="http://schemas.microsoft.com/office/drawing/2014/main" id="{6F381516-F3F1-5803-258D-A281CE214469}"/>
                  </a:ext>
                </a:extLst>
              </p:cNvPr>
              <p:cNvSpPr>
                <a:spLocks noGrp="1"/>
              </p:cNvSpPr>
              <p:nvPr>
                <p:ph type="body" sz="quarter" idx="18"/>
              </p:nvPr>
            </p:nvSpPr>
            <p:spPr/>
            <p:txBody>
              <a:bodyPr>
                <a:noAutofit/>
              </a:bodyPr>
              <a:lstStyle/>
              <a:p>
                <a:r>
                  <a:rPr lang="en-US" sz="3500">
                    <a:latin typeface="Graphik Black"/>
                  </a:rPr>
                  <a:t>Piotr </a:t>
                </a:r>
                <a:r>
                  <a:rPr lang="en-US" sz="3500" err="1">
                    <a:latin typeface="Graphik Black"/>
                  </a:rPr>
                  <a:t>Grązka</a:t>
                </a:r>
                <a:endParaRPr lang="en-US" sz="3500">
                  <a:latin typeface="Graphik Black"/>
                </a:endParaRPr>
              </a:p>
            </p:txBody>
          </p:sp>
          <p:sp>
            <p:nvSpPr>
              <p:cNvPr id="5" name="Text Placeholder 4">
                <a:extLst>
                  <a:ext uri="{FF2B5EF4-FFF2-40B4-BE49-F238E27FC236}">
                    <a16:creationId xmlns:a16="http://schemas.microsoft.com/office/drawing/2014/main" id="{731985F1-A854-FF0C-23C8-8306F6E942BE}"/>
                  </a:ext>
                </a:extLst>
              </p:cNvPr>
              <p:cNvSpPr>
                <a:spLocks noGrp="1"/>
              </p:cNvSpPr>
              <p:nvPr>
                <p:ph type="body" sz="quarter" idx="14"/>
              </p:nvPr>
            </p:nvSpPr>
            <p:spPr/>
            <p:txBody>
              <a:bodyPr/>
              <a:lstStyle/>
              <a:p>
                <a:r>
                  <a:rPr lang="en-US">
                    <a:latin typeface="GT Sectra Fine Rg"/>
                    <a:ea typeface="Roboto Medium"/>
                  </a:rPr>
                  <a:t>Analyst, Data Science</a:t>
                </a:r>
              </a:p>
            </p:txBody>
          </p:sp>
          <p:sp>
            <p:nvSpPr>
              <p:cNvPr id="7" name="Text Placeholder 6">
                <a:extLst>
                  <a:ext uri="{FF2B5EF4-FFF2-40B4-BE49-F238E27FC236}">
                    <a16:creationId xmlns:a16="http://schemas.microsoft.com/office/drawing/2014/main" id="{96CAE378-94B4-0269-C4D1-EBD2C607BCC3}"/>
                  </a:ext>
                </a:extLst>
              </p:cNvPr>
              <p:cNvSpPr>
                <a:spLocks noGrp="1"/>
              </p:cNvSpPr>
              <p:nvPr>
                <p:ph type="body" sz="quarter" idx="19"/>
              </p:nvPr>
            </p:nvSpPr>
            <p:spPr/>
            <p:txBody>
              <a:bodyPr vert="horz" lIns="54000" tIns="36000" rIns="36000" bIns="36000" rtlCol="0" anchor="t">
                <a:normAutofit lnSpcReduction="10000"/>
              </a:bodyPr>
              <a:lstStyle/>
              <a:p>
                <a:r>
                  <a:rPr lang="en-US"/>
                  <a:t>MSc in  Quantitative Methods and Information Systems, Warsaw School of Economics</a:t>
                </a:r>
              </a:p>
              <a:p>
                <a:r>
                  <a:rPr lang="en-US"/>
                  <a:t>BSc in  Quantitative Methods and Information Systems, Warsaw School of Economics</a:t>
                </a:r>
              </a:p>
              <a:p>
                <a:endParaRPr lang="en-US"/>
              </a:p>
              <a:p>
                <a:endParaRPr lang="en-US"/>
              </a:p>
            </p:txBody>
          </p:sp>
          <p:sp>
            <p:nvSpPr>
              <p:cNvPr id="8" name="Text Placeholder 7">
                <a:extLst>
                  <a:ext uri="{FF2B5EF4-FFF2-40B4-BE49-F238E27FC236}">
                    <a16:creationId xmlns:a16="http://schemas.microsoft.com/office/drawing/2014/main" id="{A9D0EDE1-319C-F7C6-A99B-9FCF1CAD96E2}"/>
                  </a:ext>
                </a:extLst>
              </p:cNvPr>
              <p:cNvSpPr>
                <a:spLocks noGrp="1"/>
              </p:cNvSpPr>
              <p:nvPr>
                <p:ph type="body" sz="quarter" idx="20"/>
              </p:nvPr>
            </p:nvSpPr>
            <p:spPr>
              <a:xfrm>
                <a:off x="9415208" y="3728194"/>
                <a:ext cx="2664000" cy="1986806"/>
              </a:xfrm>
            </p:spPr>
            <p:txBody>
              <a:bodyPr vert="horz" lIns="54000" tIns="36000" rIns="36000" bIns="36000" rtlCol="0" anchor="t">
                <a:normAutofit/>
              </a:bodyPr>
              <a:lstStyle/>
              <a:p>
                <a:pPr algn="just">
                  <a:spcBef>
                    <a:spcPts val="400"/>
                  </a:spcBef>
                </a:pPr>
                <a:r>
                  <a:rPr lang="en-US"/>
                  <a:t>Python (NumPy, Pandas, scikit-learn, Matplotlib, Seaborn, </a:t>
                </a:r>
                <a:r>
                  <a:rPr lang="en-US" err="1"/>
                  <a:t>pySpark</a:t>
                </a:r>
                <a:r>
                  <a:rPr lang="en-US"/>
                  <a:t>)</a:t>
                </a:r>
              </a:p>
              <a:p>
                <a:pPr algn="just">
                  <a:spcBef>
                    <a:spcPts val="400"/>
                  </a:spcBef>
                </a:pPr>
                <a:r>
                  <a:rPr lang="en-US"/>
                  <a:t>SQL (Oracle, Teradata)</a:t>
                </a:r>
              </a:p>
              <a:p>
                <a:pPr algn="just">
                  <a:spcBef>
                    <a:spcPts val="400"/>
                  </a:spcBef>
                </a:pPr>
                <a:r>
                  <a:rPr lang="en-US"/>
                  <a:t>ETL processes</a:t>
                </a:r>
              </a:p>
              <a:p>
                <a:pPr algn="just">
                  <a:spcBef>
                    <a:spcPts val="400"/>
                  </a:spcBef>
                </a:pPr>
                <a:r>
                  <a:rPr lang="en-US"/>
                  <a:t>Azure (DP-100, AZ-900 certified)</a:t>
                </a:r>
              </a:p>
              <a:p>
                <a:pPr algn="just">
                  <a:spcBef>
                    <a:spcPts val="400"/>
                  </a:spcBef>
                </a:pPr>
                <a:r>
                  <a:rPr lang="en-US"/>
                  <a:t>Machine learning, econometrics, data analysis</a:t>
                </a:r>
              </a:p>
              <a:p>
                <a:pPr algn="just">
                  <a:spcBef>
                    <a:spcPts val="400"/>
                  </a:spcBef>
                </a:pPr>
                <a:r>
                  <a:rPr lang="en-US">
                    <a:solidFill>
                      <a:srgbClr val="000000"/>
                    </a:solidFill>
                  </a:rPr>
                  <a:t>Credit Risk modelling </a:t>
                </a:r>
                <a:endParaRPr lang="en-US"/>
              </a:p>
              <a:p>
                <a:pPr algn="just">
                  <a:spcBef>
                    <a:spcPts val="400"/>
                  </a:spcBef>
                </a:pPr>
                <a:endParaRPr lang="en-US"/>
              </a:p>
            </p:txBody>
          </p:sp>
          <p:sp>
            <p:nvSpPr>
              <p:cNvPr id="9" name="Text Placeholder 8">
                <a:extLst>
                  <a:ext uri="{FF2B5EF4-FFF2-40B4-BE49-F238E27FC236}">
                    <a16:creationId xmlns:a16="http://schemas.microsoft.com/office/drawing/2014/main" id="{698ADF03-8FE6-EE63-15FA-BCDD7A6C1908}"/>
                  </a:ext>
                </a:extLst>
              </p:cNvPr>
              <p:cNvSpPr>
                <a:spLocks noGrp="1"/>
              </p:cNvSpPr>
              <p:nvPr>
                <p:ph type="body" sz="quarter" idx="21"/>
              </p:nvPr>
            </p:nvSpPr>
            <p:spPr/>
            <p:txBody>
              <a:bodyPr vert="horz" lIns="54000" tIns="36000" rIns="36000" bIns="36000" rtlCol="0" anchor="t">
                <a:noAutofit/>
              </a:bodyPr>
              <a:lstStyle/>
              <a:p>
                <a:r>
                  <a:rPr lang="en-US"/>
                  <a:t>English Italian Polish		</a:t>
                </a:r>
              </a:p>
            </p:txBody>
          </p:sp>
          <p:sp>
            <p:nvSpPr>
              <p:cNvPr id="10" name="Text Placeholder 9">
                <a:extLst>
                  <a:ext uri="{FF2B5EF4-FFF2-40B4-BE49-F238E27FC236}">
                    <a16:creationId xmlns:a16="http://schemas.microsoft.com/office/drawing/2014/main" id="{68D47195-2257-27FD-9554-F23924FA4345}"/>
                  </a:ext>
                </a:extLst>
              </p:cNvPr>
              <p:cNvSpPr>
                <a:spLocks noGrp="1"/>
              </p:cNvSpPr>
              <p:nvPr>
                <p:ph type="body" sz="quarter" idx="22"/>
              </p:nvPr>
            </p:nvSpPr>
            <p:spPr>
              <a:xfrm>
                <a:off x="2832107" y="1861781"/>
                <a:ext cx="6282000" cy="5064119"/>
              </a:xfrm>
            </p:spPr>
            <p:txBody>
              <a:bodyPr vert="horz" lIns="54000" tIns="36000" rIns="36000" bIns="36000" numCol="2" spcCol="252000" rtlCol="0" anchor="t">
                <a:normAutofit/>
              </a:bodyPr>
              <a:lstStyle/>
              <a:p>
                <a:pPr algn="just"/>
                <a:r>
                  <a:rPr lang="en-US" b="1"/>
                  <a:t>Major European Bank – SQL Developer</a:t>
                </a:r>
                <a:endParaRPr lang="en-US"/>
              </a:p>
              <a:p>
                <a:pPr algn="just"/>
                <a:r>
                  <a:rPr lang="en-US" sz="1050"/>
                  <a:t>Development of ETL process in line with business requirements, using SQL and Pentaho Data Integration tool in a large, Oracle-based data warehouse environment. Collaboration with international teams to gather and refine requirements, ensuring alignment with expectations. Performing data analysis and code reviews to identify and resolve discrepancies, enhancing ETL processes for optimal data quality. Acting as point of contact overseeing data model changes, preparing DDL scripts and documentation, adhering to database standards and ensuring collaboration among developers.</a:t>
                </a:r>
              </a:p>
              <a:p>
                <a:pPr algn="just"/>
                <a:r>
                  <a:rPr lang="en-US" sz="1050" b="1"/>
                  <a:t>Large Polish Bank – Risk Modelling Analyst</a:t>
                </a:r>
                <a:endParaRPr lang="en-US"/>
              </a:p>
              <a:p>
                <a:pPr algn="just"/>
                <a:r>
                  <a:rPr lang="en-US" sz="1050">
                    <a:solidFill>
                      <a:srgbClr val="000000"/>
                    </a:solidFill>
                  </a:rPr>
                  <a:t>Agile delivery of</a:t>
                </a:r>
                <a:r>
                  <a:rPr lang="en-US" sz="1050" b="0" i="0" u="none" strike="noStrike" baseline="0">
                    <a:solidFill>
                      <a:srgbClr val="000000"/>
                    </a:solidFill>
                  </a:rPr>
                  <a:t> credit risk models</a:t>
                </a:r>
                <a:r>
                  <a:rPr lang="en-US" sz="1050">
                    <a:solidFill>
                      <a:srgbClr val="000000"/>
                    </a:solidFill>
                  </a:rPr>
                  <a:t> (PD</a:t>
                </a:r>
                <a:r>
                  <a:rPr lang="en-US" sz="1050" b="0" i="0" u="none" strike="noStrike" baseline="0">
                    <a:solidFill>
                      <a:srgbClr val="000000"/>
                    </a:solidFill>
                  </a:rPr>
                  <a:t> </a:t>
                </a:r>
                <a:r>
                  <a:rPr lang="en-US" sz="1050">
                    <a:solidFill>
                      <a:srgbClr val="000000"/>
                    </a:solidFill>
                  </a:rPr>
                  <a:t>and LGD) </a:t>
                </a:r>
                <a:r>
                  <a:rPr lang="en-US" sz="1050" b="0" i="0" u="none" strike="noStrike" baseline="0">
                    <a:solidFill>
                      <a:srgbClr val="000000"/>
                    </a:solidFill>
                  </a:rPr>
                  <a:t>using machine learning </a:t>
                </a:r>
                <a:r>
                  <a:rPr lang="en-US" sz="1050">
                    <a:solidFill>
                      <a:srgbClr val="000000"/>
                    </a:solidFill>
                  </a:rPr>
                  <a:t>methods (logistic regression, decision trees) in Python. </a:t>
                </a:r>
                <a:r>
                  <a:rPr lang="en-US" sz="1050" b="0" i="0" u="none" strike="noStrike" baseline="0">
                    <a:solidFill>
                      <a:srgbClr val="000000"/>
                    </a:solidFill>
                  </a:rPr>
                  <a:t>Processing, transforming and </a:t>
                </a:r>
                <a:r>
                  <a:rPr lang="en-US" sz="1050" err="1">
                    <a:solidFill>
                      <a:srgbClr val="000000"/>
                    </a:solidFill>
                  </a:rPr>
                  <a:t>analysing</a:t>
                </a:r>
                <a:r>
                  <a:rPr lang="en-US" sz="1050" b="0" i="0" u="none" strike="noStrike" baseline="0">
                    <a:solidFill>
                      <a:srgbClr val="000000"/>
                    </a:solidFill>
                  </a:rPr>
                  <a:t> data in data warehouse with SQL</a:t>
                </a:r>
                <a:r>
                  <a:rPr lang="en-US" sz="1050">
                    <a:solidFill>
                      <a:srgbClr val="000000"/>
                    </a:solidFill>
                  </a:rPr>
                  <a:t>. Gathering and documentation of business requirements regarding model monitoring and data quality testing processes. Regular reviews of requirements with business user. </a:t>
                </a:r>
                <a:r>
                  <a:rPr lang="en-US" sz="1050" b="0" i="0" u="none" strike="noStrike" baseline="0">
                    <a:solidFill>
                      <a:srgbClr val="000000"/>
                    </a:solidFill>
                  </a:rPr>
                  <a:t>Improving and automating model monitoring and data quality testing processes</a:t>
                </a:r>
                <a:r>
                  <a:rPr lang="en-US" sz="1050">
                    <a:solidFill>
                      <a:srgbClr val="000000"/>
                    </a:solidFill>
                  </a:rPr>
                  <a:t> (SQL and Python). </a:t>
                </a:r>
                <a:r>
                  <a:rPr lang="en-US" sz="1050" b="0" i="0" u="none" strike="noStrike" baseline="0">
                    <a:solidFill>
                      <a:srgbClr val="000000"/>
                    </a:solidFill>
                  </a:rPr>
                  <a:t>Participating in development of statistical methods used in the Bank</a:t>
                </a:r>
                <a:r>
                  <a:rPr lang="en-US" sz="1050">
                    <a:solidFill>
                      <a:srgbClr val="000000"/>
                    </a:solidFill>
                  </a:rPr>
                  <a:t>.</a:t>
                </a:r>
                <a:endParaRPr lang="en-US" sz="1050" b="0" i="0" u="none" strike="noStrike" baseline="0">
                  <a:solidFill>
                    <a:srgbClr val="000000"/>
                  </a:solidFill>
                </a:endParaRPr>
              </a:p>
              <a:p>
                <a:pPr algn="just"/>
                <a:r>
                  <a:rPr lang="en-US" sz="1050" b="1"/>
                  <a:t>Global Consulting Company – Intern in Actuarial &amp; Insurance Solutions team</a:t>
                </a:r>
              </a:p>
              <a:p>
                <a:pPr algn="just"/>
                <a:r>
                  <a:rPr lang="en-US" sz="1050" b="0" i="0" u="none" strike="noStrike" baseline="0">
                    <a:solidFill>
                      <a:srgbClr val="000000"/>
                    </a:solidFill>
                  </a:rPr>
                  <a:t>Actuarial </a:t>
                </a:r>
                <a:r>
                  <a:rPr lang="en-US" sz="1050">
                    <a:solidFill>
                      <a:srgbClr val="000000"/>
                    </a:solidFill>
                  </a:rPr>
                  <a:t>modelling for Life Insurance portfolio</a:t>
                </a:r>
                <a:r>
                  <a:rPr lang="en-US" sz="1050" b="0" i="0" u="none" strike="noStrike" baseline="0">
                    <a:solidFill>
                      <a:srgbClr val="000000"/>
                    </a:solidFill>
                  </a:rPr>
                  <a:t> using Prophet software and MS Excel</a:t>
                </a:r>
                <a:r>
                  <a:rPr lang="en-US" sz="1050">
                    <a:solidFill>
                      <a:srgbClr val="000000"/>
                    </a:solidFill>
                  </a:rPr>
                  <a:t>. Actuarial models Due Diligence in</a:t>
                </a:r>
                <a:r>
                  <a:rPr lang="en-US" sz="1050" b="0" i="0" u="none" strike="noStrike" baseline="0">
                    <a:solidFill>
                      <a:srgbClr val="000000"/>
                    </a:solidFill>
                  </a:rPr>
                  <a:t> Polish and foreign insurance companies</a:t>
                </a:r>
                <a:r>
                  <a:rPr lang="en-US" sz="1050">
                    <a:solidFill>
                      <a:srgbClr val="000000"/>
                    </a:solidFill>
                  </a:rPr>
                  <a:t>.</a:t>
                </a:r>
                <a:endParaRPr lang="en-US" sz="1050" b="1"/>
              </a:p>
              <a:p>
                <a:pPr algn="just"/>
                <a:r>
                  <a:rPr lang="en-US" sz="1050" b="1"/>
                  <a:t>Global Bank - Intern in Transfer Agency team</a:t>
                </a:r>
              </a:p>
              <a:p>
                <a:pPr algn="just"/>
                <a:r>
                  <a:rPr lang="en-US" sz="1050">
                    <a:solidFill>
                      <a:srgbClr val="000000"/>
                    </a:solidFill>
                  </a:rPr>
                  <a:t>Creation of MIS reports on Fund transfers and data quality assurance and reconciliation. </a:t>
                </a:r>
                <a:r>
                  <a:rPr lang="en-US" sz="1050" b="0" i="0" u="none" strike="noStrike" baseline="0">
                    <a:solidFill>
                      <a:srgbClr val="000000"/>
                    </a:solidFill>
                  </a:rPr>
                  <a:t>Communicating with counterparties</a:t>
                </a:r>
                <a:r>
                  <a:rPr lang="en-US" sz="1050">
                    <a:solidFill>
                      <a:srgbClr val="000000"/>
                    </a:solidFill>
                  </a:rPr>
                  <a:t> to investigate data discrepancies. </a:t>
                </a:r>
                <a:r>
                  <a:rPr lang="en-US" sz="1050" b="0" i="0" u="none" strike="noStrike" baseline="0">
                    <a:solidFill>
                      <a:srgbClr val="000000"/>
                    </a:solidFill>
                  </a:rPr>
                  <a:t>Work in an international environment – using Italian and English</a:t>
                </a:r>
                <a:r>
                  <a:rPr lang="en-US" sz="1050">
                    <a:solidFill>
                      <a:srgbClr val="000000"/>
                    </a:solidFill>
                  </a:rPr>
                  <a:t>.</a:t>
                </a:r>
                <a:endParaRPr lang="en-US" sz="1050" b="0" i="0" u="none" strike="noStrike" baseline="0">
                  <a:solidFill>
                    <a:srgbClr val="000000"/>
                  </a:solidFill>
                </a:endParaRPr>
              </a:p>
              <a:p>
                <a:pPr algn="just"/>
                <a:r>
                  <a:rPr lang="en-US" sz="1050" b="1" i="0" u="none" strike="noStrike" baseline="0">
                    <a:solidFill>
                      <a:srgbClr val="000000"/>
                    </a:solidFill>
                  </a:rPr>
                  <a:t>Data Science in Practice</a:t>
                </a:r>
                <a:endParaRPr lang="en-US" sz="1050" b="1"/>
              </a:p>
              <a:p>
                <a:r>
                  <a:rPr lang="en-US" sz="1050" i="0" u="none" strike="noStrike" baseline="0">
                    <a:solidFill>
                      <a:srgbClr val="000000"/>
                    </a:solidFill>
                  </a:rPr>
                  <a:t>Working in teams supervised by </a:t>
                </a:r>
                <a:r>
                  <a:rPr lang="en-US" sz="1050">
                    <a:solidFill>
                      <a:srgbClr val="000000"/>
                    </a:solidFill>
                  </a:rPr>
                  <a:t>business consultants. Modelling</a:t>
                </a:r>
                <a:r>
                  <a:rPr lang="en-US" sz="1050" i="0" u="none" strike="noStrike" baseline="0">
                    <a:solidFill>
                      <a:srgbClr val="000000"/>
                    </a:solidFill>
                  </a:rPr>
                  <a:t> house sales prices with machine learning methods</a:t>
                </a:r>
                <a:r>
                  <a:rPr lang="en-US" sz="1050">
                    <a:solidFill>
                      <a:srgbClr val="000000"/>
                    </a:solidFill>
                  </a:rPr>
                  <a:t>. </a:t>
                </a:r>
                <a:r>
                  <a:rPr lang="en-US" sz="1050" i="0" u="none" strike="noStrike" baseline="0">
                    <a:solidFill>
                      <a:srgbClr val="000000"/>
                    </a:solidFill>
                  </a:rPr>
                  <a:t>Use of explainable artificial intelligence techniques to interpret black box</a:t>
                </a:r>
                <a:r>
                  <a:rPr lang="en-US" sz="1050">
                    <a:solidFill>
                      <a:srgbClr val="000000"/>
                    </a:solidFill>
                  </a:rPr>
                  <a:t> models.</a:t>
                </a:r>
              </a:p>
            </p:txBody>
          </p:sp>
          <p:pic>
            <p:nvPicPr>
              <p:cNvPr id="13" name="Picture 13">
                <a:extLst>
                  <a:ext uri="{FF2B5EF4-FFF2-40B4-BE49-F238E27FC236}">
                    <a16:creationId xmlns:a16="http://schemas.microsoft.com/office/drawing/2014/main" id="{B86A367C-9107-F63D-C995-018B50E2BB30}"/>
                  </a:ext>
                </a:extLst>
              </p:cNvPr>
              <p:cNvPicPr>
                <a:picLocks noGrp="1" noChangeAspect="1"/>
              </p:cNvPicPr>
              <p:nvPr>
                <p:ph type="pic" sz="quarter" idx="10"/>
              </p:nvPr>
            </p:nvPicPr>
            <p:blipFill rotWithShape="1">
              <a:blip r:embed="rId3"/>
              <a:srcRect t="665" b="665"/>
              <a:stretch/>
            </p:blipFill>
            <p:spPr>
              <a:xfrm>
                <a:off x="0" y="-1"/>
                <a:ext cx="2645318" cy="2643954"/>
              </a:xfrm>
            </p:spPr>
          </p:pic>
        </p:spTree>
        <p:extLst>
          <p:ext uri="{BB962C8B-B14F-4D97-AF65-F5344CB8AC3E}">
            <p14:creationId xmlns:p14="http://schemas.microsoft.com/office/powerpoint/2010/main" val="1683928403"/>
          </p:ext>
        </p:extLst>
      </p:cSld>
      <p:clrMapOvr>
        <a:masterClrMapping/>
      </p:clrMapOvr>
    </p:sld>
    <p:sld>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97AE1C7-A5BD-D613-EF73-565323981BB4}"/>
                  </a:ext>
                </a:extLst>
              </p:cNvPr>
              <p:cNvSpPr>
                <a:spLocks noGrp="1"/>
              </p:cNvSpPr>
              <p:nvPr>
                <p:ph type="body" sz="quarter" idx="22"/>
              </p:nvPr>
            </p:nvSpPr>
            <p:spPr>
              <a:xfrm>
                <a:off x="2832107" y="1861782"/>
                <a:ext cx="6347048" cy="4729907"/>
              </a:xfrm>
            </p:spPr>
            <p:txBody>
              <a:bodyPr vert="horz" lIns="54000" tIns="36000" rIns="36000" bIns="36000" numCol="2" spcCol="252000" rtlCol="0" anchor="t">
                <a:noAutofit/>
              </a:bodyPr>
              <a:lstStyle/>
              <a:p>
                <a:pPr algn="just"/>
                <a:r>
                  <a:rPr lang="en-US" b="1"/>
                  <a:t>US Telecommunication Company – Analyst</a:t>
                </a:r>
                <a:endParaRPr lang="en-US"/>
              </a:p>
              <a:p>
                <a:pPr algn="just"/>
                <a:r>
                  <a:rPr lang="en-US"/>
                  <a:t>Developed testing automation framework using python, bash and oracle </a:t>
                </a:r>
                <a:r>
                  <a:rPr lang="en-US" err="1"/>
                  <a:t>sql</a:t>
                </a:r>
                <a:r>
                  <a:rPr lang="en-US"/>
                  <a:t>.</a:t>
                </a:r>
              </a:p>
              <a:p>
                <a:pPr algn="just"/>
                <a:r>
                  <a:rPr lang="en-US"/>
                  <a:t>Developed framework in python to automate processes present in SAS RTDM.</a:t>
                </a:r>
              </a:p>
              <a:p>
                <a:pPr algn="just"/>
                <a:r>
                  <a:rPr lang="en-US"/>
                  <a:t>Building data pipelines in SAS RTDM</a:t>
                </a:r>
                <a:r>
                  <a:rPr lang="pl-PL"/>
                  <a:t>.</a:t>
                </a:r>
                <a:endParaRPr lang="en-US"/>
              </a:p>
              <a:p>
                <a:pPr algn="just"/>
                <a:r>
                  <a:rPr lang="en-US"/>
                  <a:t>Working in Scrum Agile methodology. Using Oracle SQL, Python,  </a:t>
                </a:r>
                <a:r>
                  <a:rPr lang="en-US" err="1"/>
                  <a:t>unix</a:t>
                </a:r>
                <a:r>
                  <a:rPr lang="en-US"/>
                  <a:t> Bash and SAS RTDM</a:t>
                </a:r>
                <a:r>
                  <a:rPr lang="pl-PL"/>
                  <a:t>.</a:t>
                </a:r>
                <a:endParaRPr lang="en-US"/>
              </a:p>
              <a:p>
                <a:pPr algn="just"/>
                <a:r>
                  <a:rPr lang="en-US" b="1"/>
                  <a:t>Academic, present Adjunct of Science and Teaching</a:t>
                </a:r>
                <a:endParaRPr lang="en-US"/>
              </a:p>
              <a:p>
                <a:pPr algn="just"/>
                <a:r>
                  <a:rPr lang="en-US"/>
                  <a:t>Developing an application used to reduce noise based on the ICA algorithm. The result was a highly scored scientific publication (python, </a:t>
                </a:r>
                <a:r>
                  <a:rPr lang="en-US" err="1"/>
                  <a:t>tkinter</a:t>
                </a:r>
                <a:r>
                  <a:rPr lang="en-US"/>
                  <a:t>, ICA, PCA, pandas, </a:t>
                </a:r>
                <a:r>
                  <a:rPr lang="en-US" err="1"/>
                  <a:t>numpy</a:t>
                </a:r>
                <a:r>
                  <a:rPr lang="en-US"/>
                  <a:t>). Creating a program used to calculate time-resolution spectrum of photoluminescence (python, pandas, </a:t>
                </a:r>
                <a:r>
                  <a:rPr lang="en-US" err="1"/>
                  <a:t>numpy</a:t>
                </a:r>
                <a:r>
                  <a:rPr lang="en-US"/>
                  <a:t>, </a:t>
                </a:r>
                <a:r>
                  <a:rPr lang="en-US" err="1"/>
                  <a:t>scipy</a:t>
                </a:r>
                <a:r>
                  <a:rPr lang="en-US"/>
                  <a:t>). Developing calculation algorithms in  C++. Creating an application to control several scientific equipment and to collect data (LabView). Conducting scientific and didactic work. Managing a small scientific group.</a:t>
                </a:r>
              </a:p>
              <a:p>
                <a:pPr algn="just"/>
                <a:r>
                  <a:rPr lang="en-US" b="1"/>
                  <a:t>Open-source project</a:t>
                </a:r>
              </a:p>
              <a:p>
                <a:pPr algn="just"/>
                <a:r>
                  <a:rPr lang="en-US"/>
                  <a:t>Managing real estate market analysis project at the turn of 2020/2021 - data collection, data analysis, model building and embedding it on a website in </a:t>
                </a:r>
                <a:r>
                  <a:rPr lang="en-US" err="1"/>
                  <a:t>wordpress</a:t>
                </a:r>
                <a:r>
                  <a:rPr lang="en-US"/>
                  <a:t> (</a:t>
                </a:r>
                <a:r>
                  <a:rPr lang="en-US" err="1"/>
                  <a:t>tensorflow</a:t>
                </a:r>
                <a:r>
                  <a:rPr lang="en-US"/>
                  <a:t> 2, </a:t>
                </a:r>
                <a:r>
                  <a:rPr lang="en-US" err="1"/>
                  <a:t>js</a:t>
                </a:r>
                <a:r>
                  <a:rPr lang="en-US"/>
                  <a:t>, </a:t>
                </a:r>
                <a:r>
                  <a:rPr lang="en-US" err="1"/>
                  <a:t>wordpress</a:t>
                </a:r>
                <a:r>
                  <a:rPr lang="en-US"/>
                  <a:t>).</a:t>
                </a:r>
              </a:p>
              <a:p>
                <a:pPr algn="just"/>
                <a:endParaRPr lang="en-US"/>
              </a:p>
              <a:p>
                <a:pPr algn="just"/>
                <a:r>
                  <a:rPr lang="en-US" b="1"/>
                  <a:t>Project for Institute of National </a:t>
                </a:r>
                <a:r>
                  <a:rPr lang="en-US" b="1" err="1"/>
                  <a:t>Memberence</a:t>
                </a:r>
                <a:endParaRPr lang="en-US" b="1"/>
              </a:p>
              <a:p>
                <a:pPr algn="just"/>
                <a:r>
                  <a:rPr lang="en-US"/>
                  <a:t>Developing an application to read text from old, low-quality documents and perform ML algorithms to extract information such as keywords and connections between them as well as surnames of people. (OpenCV, </a:t>
                </a:r>
                <a:r>
                  <a:rPr lang="en-US" err="1"/>
                  <a:t>pytesseract</a:t>
                </a:r>
                <a:r>
                  <a:rPr lang="en-US"/>
                  <a:t>, NLP, word2vec).</a:t>
                </a:r>
              </a:p>
              <a:p>
                <a:pPr algn="just"/>
                <a:endParaRPr lang="en-US" b="1">
                  <a:ea typeface="+mn-lt"/>
                  <a:cs typeface="+mn-lt"/>
                </a:endParaRPr>
              </a:p>
              <a:p>
                <a:pPr algn="just"/>
                <a:endParaRPr lang="en-US">
                  <a:ea typeface="+mn-lt"/>
                  <a:cs typeface="+mn-lt"/>
                </a:endParaRPr>
              </a:p>
            </p:txBody>
          </p:sp>
          <p:sp>
            <p:nvSpPr>
              <p:cNvPr id="2" name="Text Placeholder 1">
                <a:extLst>
                  <a:ext uri="{FF2B5EF4-FFF2-40B4-BE49-F238E27FC236}">
                    <a16:creationId xmlns:a16="http://schemas.microsoft.com/office/drawing/2014/main" id="{BDAFD942-EC32-EFA3-88EC-044834D794F5}"/>
                  </a:ext>
                </a:extLst>
              </p:cNvPr>
              <p:cNvSpPr>
                <a:spLocks noGrp="1"/>
              </p:cNvSpPr>
              <p:nvPr>
                <p:ph type="body" sz="quarter" idx="11"/>
              </p:nvPr>
            </p:nvSpPr>
            <p:spPr>
              <a:xfrm>
                <a:off x="154816" y="3062760"/>
                <a:ext cx="2196000" cy="1250950"/>
              </a:xfrm>
            </p:spPr>
            <p:txBody>
              <a:bodyPr vert="horz" lIns="54000" tIns="36000" rIns="36000" bIns="36000" rtlCol="0" anchor="t">
                <a:noAutofit/>
              </a:bodyPr>
              <a:lstStyle/>
              <a:p>
                <a:r>
                  <a:rPr lang="en-US" sz="1000"/>
                  <a:t>Kacper is a Data Scientist with  </a:t>
                </a:r>
                <a:br>
                  <a:rPr lang="pl-PL" sz="1000"/>
                </a:br>
                <a:r>
                  <a:rPr lang="en-US" sz="1000"/>
                  <a:t>4 years of experience in building scientific and open-source projects. As a scientist, he learned several tools and techniques such as Python, SQL </a:t>
                </a:r>
                <a:r>
                  <a:rPr lang="pl-PL" sz="1000"/>
                  <a:t>, </a:t>
                </a:r>
                <a:r>
                  <a:rPr lang="en-US" sz="1000"/>
                  <a:t>Machine Learning, Data Analysis, Visualization, </a:t>
                </a:r>
                <a:r>
                  <a:rPr lang="pl-PL" sz="1000"/>
                  <a:t>Data Engineering and Automation. </a:t>
                </a:r>
                <a:r>
                  <a:rPr lang="en-US" sz="1000"/>
                  <a:t>He attend</a:t>
                </a:r>
                <a:r>
                  <a:rPr lang="pl-PL" sz="1000"/>
                  <a:t>ed</a:t>
                </a:r>
                <a:r>
                  <a:rPr lang="en-US" sz="1000"/>
                  <a:t> courses of Databricks, GCP Data Engineer</a:t>
                </a:r>
                <a:r>
                  <a:rPr lang="pl-PL" sz="1000"/>
                  <a:t> as well as </a:t>
                </a:r>
                <a:r>
                  <a:rPr lang="en-US" sz="1000"/>
                  <a:t>Azure Fundamentals AI</a:t>
                </a:r>
                <a:r>
                  <a:rPr lang="pl-PL" sz="1000"/>
                  <a:t>.</a:t>
                </a:r>
                <a:endParaRPr lang="en-US" sz="1000"/>
              </a:p>
            </p:txBody>
          </p:sp>
          <p:sp>
            <p:nvSpPr>
              <p:cNvPr id="3" name="Text Placeholder 2">
                <a:extLst>
                  <a:ext uri="{FF2B5EF4-FFF2-40B4-BE49-F238E27FC236}">
                    <a16:creationId xmlns:a16="http://schemas.microsoft.com/office/drawing/2014/main" id="{4B29FD8F-31A5-2F32-ACF6-5A09CF04D261}"/>
                  </a:ext>
                </a:extLst>
              </p:cNvPr>
              <p:cNvSpPr>
                <a:spLocks noGrp="1"/>
              </p:cNvSpPr>
              <p:nvPr>
                <p:ph type="body" sz="quarter" idx="12"/>
              </p:nvPr>
            </p:nvSpPr>
            <p:spPr>
              <a:xfrm>
                <a:off x="154816" y="5297679"/>
                <a:ext cx="2316804" cy="542527"/>
              </a:xfrm>
            </p:spPr>
            <p:txBody>
              <a:bodyPr vert="horz" lIns="54000" tIns="36000" rIns="36000" bIns="36000" numCol="2" rtlCol="0" anchor="t">
                <a:noAutofit/>
              </a:bodyPr>
              <a:lstStyle/>
              <a:p>
                <a:r>
                  <a:rPr lang="pl-PL">
                    <a:latin typeface="Graphik"/>
                  </a:rPr>
                  <a:t>Telco</a:t>
                </a:r>
                <a:endParaRPr lang="en-US" b="1">
                  <a:latin typeface="Graphik"/>
                </a:endParaRPr>
              </a:p>
              <a:p>
                <a:r>
                  <a:rPr lang="en-US">
                    <a:latin typeface="Graphik"/>
                  </a:rPr>
                  <a:t>Research Institutions</a:t>
                </a:r>
              </a:p>
              <a:p>
                <a:endParaRPr lang="en-US">
                  <a:latin typeface="Graphik"/>
                </a:endParaRPr>
              </a:p>
              <a:p>
                <a:endParaRPr lang="en-US"/>
              </a:p>
              <a:p>
                <a:endParaRPr lang="en-US"/>
              </a:p>
            </p:txBody>
          </p:sp>
          <p:sp>
            <p:nvSpPr>
              <p:cNvPr id="4" name="Text Placeholder 3">
                <a:extLst>
                  <a:ext uri="{FF2B5EF4-FFF2-40B4-BE49-F238E27FC236}">
                    <a16:creationId xmlns:a16="http://schemas.microsoft.com/office/drawing/2014/main" id="{39B79FF7-5546-B5D0-13B3-2CC7A676D01C}"/>
                  </a:ext>
                </a:extLst>
              </p:cNvPr>
              <p:cNvSpPr>
                <a:spLocks noGrp="1"/>
              </p:cNvSpPr>
              <p:nvPr>
                <p:ph type="body" sz="quarter" idx="18"/>
              </p:nvPr>
            </p:nvSpPr>
            <p:spPr/>
            <p:txBody>
              <a:bodyPr/>
              <a:lstStyle/>
              <a:p>
                <a:r>
                  <a:rPr lang="en-US" sz="3500"/>
                  <a:t>Kacper Grodecki, Ph.D.</a:t>
                </a:r>
                <a:endParaRPr lang="en-US"/>
              </a:p>
            </p:txBody>
          </p:sp>
          <p:sp>
            <p:nvSpPr>
              <p:cNvPr id="5" name="Text Placeholder 4">
                <a:extLst>
                  <a:ext uri="{FF2B5EF4-FFF2-40B4-BE49-F238E27FC236}">
                    <a16:creationId xmlns:a16="http://schemas.microsoft.com/office/drawing/2014/main" id="{5CEC0B35-6C88-EF0E-CECA-EE8AA97FFD8E}"/>
                  </a:ext>
                </a:extLst>
              </p:cNvPr>
              <p:cNvSpPr>
                <a:spLocks noGrp="1"/>
              </p:cNvSpPr>
              <p:nvPr>
                <p:ph type="body" sz="quarter" idx="14"/>
              </p:nvPr>
            </p:nvSpPr>
            <p:spPr/>
            <p:txBody>
              <a:bodyPr/>
              <a:lstStyle/>
              <a:p>
                <a:r>
                  <a:rPr lang="en-US"/>
                  <a:t>Analyst, Data Science </a:t>
                </a:r>
              </a:p>
            </p:txBody>
          </p:sp>
          <p:pic>
            <p:nvPicPr>
              <p:cNvPr id="12" name="Picture Placeholder 11" descr="A person wearing glasses and a suit&#10;&#10;Description automatically generated with medium confidence">
                <a:extLst>
                  <a:ext uri="{FF2B5EF4-FFF2-40B4-BE49-F238E27FC236}">
                    <a16:creationId xmlns:a16="http://schemas.microsoft.com/office/drawing/2014/main" id="{18906839-55ED-8BA8-62C8-9F8FC1D20547}"/>
                  </a:ext>
                </a:extLst>
              </p:cNvPr>
              <p:cNvPicPr>
                <a:picLocks noGrp="1"/>
              </p:cNvPicPr>
              <p:nvPr>
                <p:ph type="pic" sz="quarter" idx="10"/>
              </p:nvPr>
            </p:nvPicPr>
            <p:blipFill rotWithShape="1">
              <a:blip r:embed="rId3"/>
              <a:srcRect l="1199" t="1740" r="2016" b="1585"/>
              <a:stretch/>
            </p:blipFill>
            <p:spPr>
              <a:xfrm>
                <a:off x="0" y="-1"/>
                <a:ext cx="2642400" cy="2642400"/>
              </a:xfrm>
            </p:spPr>
          </p:pic>
          <p:sp>
            <p:nvSpPr>
              <p:cNvPr id="7" name="Text Placeholder 6">
                <a:extLst>
                  <a:ext uri="{FF2B5EF4-FFF2-40B4-BE49-F238E27FC236}">
                    <a16:creationId xmlns:a16="http://schemas.microsoft.com/office/drawing/2014/main" id="{08AA45AF-DF72-4852-75C5-F061EB0C15E5}"/>
                  </a:ext>
                </a:extLst>
              </p:cNvPr>
              <p:cNvSpPr>
                <a:spLocks noGrp="1"/>
              </p:cNvSpPr>
              <p:nvPr>
                <p:ph type="body" sz="quarter" idx="19"/>
              </p:nvPr>
            </p:nvSpPr>
            <p:spPr>
              <a:xfrm>
                <a:off x="9415208" y="1907471"/>
                <a:ext cx="2664000" cy="1281541"/>
              </a:xfrm>
            </p:spPr>
            <p:txBody>
              <a:bodyPr vert="horz" lIns="54000" tIns="36000" rIns="36000" bIns="36000" rtlCol="0" anchor="t">
                <a:noAutofit/>
              </a:bodyPr>
              <a:lstStyle/>
              <a:p>
                <a:r>
                  <a:rPr lang="en-US" err="1"/>
                  <a:t>Phd</a:t>
                </a:r>
                <a:r>
                  <a:rPr lang="en-US"/>
                  <a:t> in Physics – University of Warsaw, Faculty of Physics</a:t>
                </a:r>
              </a:p>
              <a:p>
                <a:r>
                  <a:rPr lang="en-US"/>
                  <a:t>MSc of Physics – University of Warsaw, Faculty of Physics</a:t>
                </a:r>
              </a:p>
              <a:p>
                <a:r>
                  <a:rPr lang="en-US" sz="1000">
                    <a:solidFill>
                      <a:srgbClr val="FFFFFF"/>
                    </a:solidFill>
                  </a:rPr>
                  <a:t>Azure Fundamentals AI certificate</a:t>
                </a:r>
                <a:endParaRPr lang="en-US"/>
              </a:p>
            </p:txBody>
          </p:sp>
          <p:sp>
            <p:nvSpPr>
              <p:cNvPr id="8" name="Text Placeholder 7">
                <a:extLst>
                  <a:ext uri="{FF2B5EF4-FFF2-40B4-BE49-F238E27FC236}">
                    <a16:creationId xmlns:a16="http://schemas.microsoft.com/office/drawing/2014/main" id="{8890A3A4-B53A-2281-2F0C-43763D8F3D41}"/>
                  </a:ext>
                </a:extLst>
              </p:cNvPr>
              <p:cNvSpPr>
                <a:spLocks noGrp="1"/>
              </p:cNvSpPr>
              <p:nvPr>
                <p:ph type="body" sz="quarter" idx="20"/>
              </p:nvPr>
            </p:nvSpPr>
            <p:spPr>
              <a:xfrm>
                <a:off x="9415208" y="3697303"/>
                <a:ext cx="2664000" cy="2146512"/>
              </a:xfrm>
            </p:spPr>
            <p:txBody>
              <a:bodyPr vert="horz" lIns="54000" tIns="36000" rIns="36000" bIns="36000" rtlCol="0" anchor="t">
                <a:noAutofit/>
              </a:bodyPr>
              <a:lstStyle/>
              <a:p>
                <a:pPr algn="just">
                  <a:spcBef>
                    <a:spcPts val="400"/>
                  </a:spcBef>
                </a:pPr>
                <a:r>
                  <a:rPr lang="en-US"/>
                  <a:t>Python (OpenCV, OCR, pandas, </a:t>
                </a:r>
                <a:r>
                  <a:rPr lang="en-US" err="1"/>
                  <a:t>sciki</a:t>
                </a:r>
                <a:r>
                  <a:rPr lang="en-US"/>
                  <a:t>-learn)</a:t>
                </a:r>
              </a:p>
              <a:p>
                <a:pPr algn="just">
                  <a:spcBef>
                    <a:spcPts val="400"/>
                  </a:spcBef>
                </a:pPr>
                <a:r>
                  <a:rPr lang="en-US"/>
                  <a:t>Machine Learning, Deep Learning</a:t>
                </a:r>
              </a:p>
              <a:p>
                <a:pPr algn="just">
                  <a:spcBef>
                    <a:spcPts val="400"/>
                  </a:spcBef>
                </a:pPr>
                <a:r>
                  <a:rPr lang="en-US"/>
                  <a:t>Data Engineering (Azure (AI fundamentals certificate)</a:t>
                </a:r>
              </a:p>
              <a:p>
                <a:pPr algn="just">
                  <a:spcBef>
                    <a:spcPts val="400"/>
                  </a:spcBef>
                </a:pPr>
                <a:r>
                  <a:rPr lang="en-US" err="1"/>
                  <a:t>pySpark</a:t>
                </a:r>
                <a:r>
                  <a:rPr lang="en-US"/>
                  <a:t>, Databricks</a:t>
                </a:r>
              </a:p>
              <a:p>
                <a:pPr algn="just">
                  <a:spcBef>
                    <a:spcPts val="400"/>
                  </a:spcBef>
                </a:pPr>
                <a:r>
                  <a:rPr lang="en-US" err="1"/>
                  <a:t>Github</a:t>
                </a:r>
                <a:r>
                  <a:rPr lang="en-US"/>
                  <a:t>, Linux, Bash</a:t>
                </a:r>
              </a:p>
              <a:p>
                <a:pPr algn="just">
                  <a:spcBef>
                    <a:spcPts val="400"/>
                  </a:spcBef>
                </a:pPr>
                <a:r>
                  <a:rPr lang="en-US"/>
                  <a:t>SQL,NLP</a:t>
                </a:r>
              </a:p>
              <a:p>
                <a:pPr algn="just">
                  <a:spcBef>
                    <a:spcPts val="400"/>
                  </a:spcBef>
                </a:pPr>
                <a:r>
                  <a:rPr lang="en-US">
                    <a:solidFill>
                      <a:srgbClr val="000000"/>
                    </a:solidFill>
                  </a:rPr>
                  <a:t>Gen AI</a:t>
                </a:r>
              </a:p>
              <a:p>
                <a:pPr algn="just">
                  <a:spcBef>
                    <a:spcPts val="400"/>
                  </a:spcBef>
                </a:pPr>
                <a:r>
                  <a:rPr lang="en-US" sz="1000">
                    <a:solidFill>
                      <a:srgbClr val="FFFFFF"/>
                    </a:solidFill>
                  </a:rPr>
                  <a:t>A</a:t>
                </a:r>
                <a:endParaRPr lang="en-US"/>
              </a:p>
              <a:p>
                <a:pPr algn="just">
                  <a:spcBef>
                    <a:spcPts val="400"/>
                  </a:spcBef>
                </a:pPr>
                <a:endParaRPr lang="en-US"/>
              </a:p>
            </p:txBody>
          </p:sp>
          <p:sp>
            <p:nvSpPr>
              <p:cNvPr id="9" name="Text Placeholder 8">
                <a:extLst>
                  <a:ext uri="{FF2B5EF4-FFF2-40B4-BE49-F238E27FC236}">
                    <a16:creationId xmlns:a16="http://schemas.microsoft.com/office/drawing/2014/main" id="{CEB3CDF5-0019-7BF5-65C6-3CCB64420BE1}"/>
                  </a:ext>
                </a:extLst>
              </p:cNvPr>
              <p:cNvSpPr>
                <a:spLocks noGrp="1"/>
              </p:cNvSpPr>
              <p:nvPr>
                <p:ph type="body" sz="quarter" idx="21"/>
              </p:nvPr>
            </p:nvSpPr>
            <p:spPr/>
            <p:txBody>
              <a:bodyPr/>
              <a:lstStyle/>
              <a:p>
                <a:r>
                  <a:rPr lang="en-US"/>
                  <a:t>English</a:t>
                </a:r>
              </a:p>
            </p:txBody>
          </p:sp>
        </p:spTree>
        <p:extLst>
          <p:ext uri="{BB962C8B-B14F-4D97-AF65-F5344CB8AC3E}">
            <p14:creationId xmlns:p14="http://schemas.microsoft.com/office/powerpoint/2010/main" val="2718533031"/>
          </p:ext>
        </p:extLst>
      </p:cSld>
      <p:clrMapOvr>
        <a:masterClrMapping/>
      </p:clrMapOvr>
    </p:sld>
    <p:sld>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97AE1C7-A5BD-D613-EF73-565323981BB4}"/>
                  </a:ext>
                </a:extLst>
              </p:cNvPr>
              <p:cNvSpPr>
                <a:spLocks noGrp="1"/>
              </p:cNvSpPr>
              <p:nvPr>
                <p:ph type="body" sz="quarter" idx="22"/>
              </p:nvPr>
            </p:nvSpPr>
            <p:spPr>
              <a:xfrm>
                <a:off x="2832107" y="1861781"/>
                <a:ext cx="6282000" cy="4902813"/>
              </a:xfrm>
            </p:spPr>
            <p:txBody>
              <a:bodyPr/>
              <a:lstStyle/>
              <a:p>
                <a:pPr marL="0" marR="0" lvl="0" indent="0" algn="just" defTabSz="2286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1100" b="1" i="0" u="none" strike="noStrike" kern="1200" cap="none" spc="0" normalizeH="0" baseline="0" noProof="0">
                    <a:ln>
                      <a:noFill/>
                    </a:ln>
                    <a:solidFill>
                      <a:srgbClr val="000000"/>
                    </a:solidFill>
                    <a:effectLst/>
                    <a:uLnTx/>
                    <a:uFillTx/>
                    <a:latin typeface="Graphik"/>
                    <a:ea typeface="+mn-ea"/>
                    <a:cs typeface="+mn-cs"/>
                  </a:rPr>
                  <a:t>Large European Insurance Firm – Architecture Consultant</a:t>
                </a:r>
              </a:p>
              <a:p>
                <a:pPr marL="0" marR="0" lvl="0" indent="0" algn="just" defTabSz="2286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1100" b="0" i="0" u="none" strike="noStrike" kern="1200" cap="none" spc="0" normalizeH="0" baseline="0" noProof="0">
                    <a:ln>
                      <a:noFill/>
                    </a:ln>
                    <a:solidFill>
                      <a:srgbClr val="000000"/>
                    </a:solidFill>
                    <a:effectLst/>
                    <a:uLnTx/>
                    <a:uFillTx/>
                    <a:latin typeface="Graphik"/>
                    <a:ea typeface="+mn-ea"/>
                    <a:cs typeface="+mn-cs"/>
                  </a:rPr>
                  <a:t>Post-merger roadmap definition for infrastructure integration in the data domain – Cloud storage, on-premise, analytics platforms</a:t>
                </a:r>
                <a:endParaRPr lang="en-US" b="1"/>
              </a:p>
              <a:p>
                <a:pPr algn="just"/>
                <a:r>
                  <a:rPr lang="en-US" b="1"/>
                  <a:t>Large European Insurance Firm – Architecture Consultant</a:t>
                </a:r>
              </a:p>
              <a:p>
                <a:pPr algn="just"/>
                <a:r>
                  <a:rPr lang="en-US"/>
                  <a:t>Post-merger roadmap definition for infrastructure integration in the data domain – Cloud storage, on-premise, analytics platforms</a:t>
                </a:r>
              </a:p>
              <a:p>
                <a:pPr algn="just"/>
                <a:r>
                  <a:rPr lang="en-US" b="1"/>
                  <a:t>Global Petrol Retailer - Consultant</a:t>
                </a:r>
              </a:p>
              <a:p>
                <a:pPr algn="just"/>
                <a:r>
                  <a:rPr lang="en-US"/>
                  <a:t>Business development project into client’s digital strategy and analytical roadmap definition.</a:t>
                </a:r>
                <a:endParaRPr lang="en-US" b="1"/>
              </a:p>
              <a:p>
                <a:pPr algn="just"/>
                <a:r>
                  <a:rPr lang="en-US" b="1"/>
                  <a:t>Global platform for AI models development - Associate AI Analyst </a:t>
                </a:r>
              </a:p>
              <a:p>
                <a:pPr algn="just"/>
                <a:r>
                  <a:rPr lang="en-US"/>
                  <a:t>Data analysis on sales and community engagement. Consulting on NGO AI projects. AI projects sales consulting – pre – sales categorization, client calls, sales strategy. Technical feedback on AI/ machine learning articles, blog &amp; website design. </a:t>
                </a:r>
                <a:endParaRPr lang="en-US" b="1"/>
              </a:p>
              <a:p>
                <a:pPr algn="just"/>
                <a:r>
                  <a:rPr lang="en-US" b="1"/>
                  <a:t>Biotech company – Project Manager, Financial analyst</a:t>
                </a:r>
              </a:p>
              <a:p>
                <a:pPr algn="just"/>
                <a:r>
                  <a:rPr lang="en-US"/>
                  <a:t>Managing a software project on clinical trials monitoring. Overseeing a conversion from a private company into a public company. Developing financial models for new and portfolio molecules. In charge of IT, web design.</a:t>
                </a:r>
              </a:p>
              <a:p>
                <a:pPr algn="just"/>
                <a:r>
                  <a:rPr lang="en-US" b="1"/>
                  <a:t>Masters' thesis</a:t>
                </a:r>
              </a:p>
              <a:p>
                <a:pPr algn="just"/>
                <a:r>
                  <a:rPr lang="en-US"/>
                  <a:t>Developing and validating Machine Learning models for Computer Vision in medical imaging. Technologies: </a:t>
                </a:r>
                <a:r>
                  <a:rPr lang="en-US" err="1"/>
                  <a:t>PyTorch</a:t>
                </a:r>
                <a:r>
                  <a:rPr lang="en-US"/>
                  <a:t>, </a:t>
                </a:r>
                <a:r>
                  <a:rPr lang="en-US" err="1"/>
                  <a:t>sklearn</a:t>
                </a:r>
                <a:r>
                  <a:rPr lang="en-US"/>
                  <a:t>, pandas, </a:t>
                </a:r>
                <a:r>
                  <a:rPr lang="en-US" err="1"/>
                  <a:t>numpy</a:t>
                </a:r>
                <a:r>
                  <a:rPr lang="en-US"/>
                  <a:t>, SciPy, matplotlib, state-of-the-art ML models.</a:t>
                </a:r>
              </a:p>
              <a:p>
                <a:pPr algn="just"/>
                <a:r>
                  <a:rPr lang="en-US" b="1"/>
                  <a:t>Public Institute – Student project</a:t>
                </a:r>
              </a:p>
              <a:p>
                <a:pPr algn="just"/>
                <a:r>
                  <a:rPr lang="en-US"/>
                  <a:t>Consulting project of Net Zero energy system for a housing estate of 2200 homes. Specializing in storage operation, financial, corporate and legal evaluation of the project. Student project – Neural network design and verification</a:t>
                </a:r>
              </a:p>
              <a:p>
                <a:pPr algn="just"/>
                <a:endParaRPr lang="en-US"/>
              </a:p>
            </p:txBody>
          </p:sp>
          <p:sp>
            <p:nvSpPr>
              <p:cNvPr id="2" name="Text Placeholder 1">
                <a:extLst>
                  <a:ext uri="{FF2B5EF4-FFF2-40B4-BE49-F238E27FC236}">
                    <a16:creationId xmlns:a16="http://schemas.microsoft.com/office/drawing/2014/main" id="{BDAFD942-EC32-EFA3-88EC-044834D794F5}"/>
                  </a:ext>
                </a:extLst>
              </p:cNvPr>
              <p:cNvSpPr>
                <a:spLocks noGrp="1"/>
              </p:cNvSpPr>
              <p:nvPr>
                <p:ph type="body" sz="quarter" idx="11"/>
              </p:nvPr>
            </p:nvSpPr>
            <p:spPr/>
            <p:txBody>
              <a:bodyPr/>
              <a:lstStyle/>
              <a:p>
                <a:r>
                  <a:rPr lang="en-US"/>
                  <a:t>Engineering graduate with experience in financial, medical and consulting experience with strong technical acumen.</a:t>
                </a:r>
              </a:p>
              <a:p>
                <a:r>
                  <a:rPr lang="en-US"/>
                  <a:t>Capable both as a consultant and data scientist.</a:t>
                </a:r>
              </a:p>
            </p:txBody>
          </p:sp>
          <p:sp>
            <p:nvSpPr>
              <p:cNvPr id="3" name="Text Placeholder 2">
                <a:extLst>
                  <a:ext uri="{FF2B5EF4-FFF2-40B4-BE49-F238E27FC236}">
                    <a16:creationId xmlns:a16="http://schemas.microsoft.com/office/drawing/2014/main" id="{4B29FD8F-31A5-2F32-ACF6-5A09CF04D261}"/>
                  </a:ext>
                </a:extLst>
              </p:cNvPr>
              <p:cNvSpPr>
                <a:spLocks noGrp="1"/>
              </p:cNvSpPr>
              <p:nvPr>
                <p:ph type="body" sz="quarter" idx="12"/>
              </p:nvPr>
            </p:nvSpPr>
            <p:spPr/>
            <p:txBody>
              <a:bodyPr/>
              <a:lstStyle/>
              <a:p>
                <a:r>
                  <a:rPr lang="en-US"/>
                  <a:t>Medicine</a:t>
                </a:r>
              </a:p>
              <a:p>
                <a:r>
                  <a:rPr lang="en-US"/>
                  <a:t>Sales</a:t>
                </a:r>
              </a:p>
              <a:p>
                <a:endParaRPr lang="en-US"/>
              </a:p>
              <a:p>
                <a:r>
                  <a:rPr lang="en-US"/>
                  <a:t>Finance</a:t>
                </a:r>
              </a:p>
              <a:p>
                <a:endParaRPr lang="en-US"/>
              </a:p>
              <a:p>
                <a:endParaRPr lang="en-US"/>
              </a:p>
            </p:txBody>
          </p:sp>
          <p:sp>
            <p:nvSpPr>
              <p:cNvPr id="4" name="Text Placeholder 3">
                <a:extLst>
                  <a:ext uri="{FF2B5EF4-FFF2-40B4-BE49-F238E27FC236}">
                    <a16:creationId xmlns:a16="http://schemas.microsoft.com/office/drawing/2014/main" id="{39B79FF7-5546-B5D0-13B3-2CC7A676D01C}"/>
                  </a:ext>
                </a:extLst>
              </p:cNvPr>
              <p:cNvSpPr>
                <a:spLocks noGrp="1"/>
              </p:cNvSpPr>
              <p:nvPr>
                <p:ph type="body" sz="quarter" idx="18"/>
              </p:nvPr>
            </p:nvSpPr>
            <p:spPr/>
            <p:txBody>
              <a:bodyPr/>
              <a:lstStyle/>
              <a:p>
                <a:r>
                  <a:rPr lang="en-US"/>
                  <a:t>Jan </a:t>
                </a:r>
                <a:r>
                  <a:rPr lang="en-US" err="1"/>
                  <a:t>Gruszczyński</a:t>
                </a:r>
                <a:endParaRPr lang="en-US"/>
              </a:p>
            </p:txBody>
          </p:sp>
          <p:sp>
            <p:nvSpPr>
              <p:cNvPr id="5" name="Text Placeholder 4">
                <a:extLst>
                  <a:ext uri="{FF2B5EF4-FFF2-40B4-BE49-F238E27FC236}">
                    <a16:creationId xmlns:a16="http://schemas.microsoft.com/office/drawing/2014/main" id="{5CEC0B35-6C88-EF0E-CECA-EE8AA97FFD8E}"/>
                  </a:ext>
                </a:extLst>
              </p:cNvPr>
              <p:cNvSpPr>
                <a:spLocks noGrp="1"/>
              </p:cNvSpPr>
              <p:nvPr>
                <p:ph type="body" sz="quarter" idx="14"/>
              </p:nvPr>
            </p:nvSpPr>
            <p:spPr/>
            <p:txBody>
              <a:bodyPr/>
              <a:lstStyle/>
              <a:p>
                <a:r>
                  <a:rPr lang="en-US"/>
                  <a:t>Analyst, Data Science</a:t>
                </a:r>
              </a:p>
            </p:txBody>
          </p:sp>
          <p:pic>
            <p:nvPicPr>
              <p:cNvPr id="12" name="Picture Placeholder 11" descr="A person wearing glasses and a bow tie&#10;&#10;Description automatically generated with medium confidence">
                <a:extLst>
                  <a:ext uri="{FF2B5EF4-FFF2-40B4-BE49-F238E27FC236}">
                    <a16:creationId xmlns:a16="http://schemas.microsoft.com/office/drawing/2014/main" id="{F13621F2-7410-6658-83AC-C4EC34AD538F}"/>
                  </a:ext>
                </a:extLst>
              </p:cNvPr>
              <p:cNvPicPr>
                <a:picLocks noGrp="1"/>
              </p:cNvPicPr>
              <p:nvPr>
                <p:ph type="pic" sz="quarter" idx="10"/>
              </p:nvPr>
            </p:nvPicPr>
            <p:blipFill rotWithShape="1">
              <a:blip r:embed="rId3"/>
              <a:srcRect l="1600" t="665" b="665"/>
              <a:stretch/>
            </p:blipFill>
            <p:spPr>
              <a:xfrm>
                <a:off x="0" y="-1"/>
                <a:ext cx="2642400" cy="2642400"/>
              </a:xfrm>
            </p:spPr>
          </p:pic>
          <p:sp>
            <p:nvSpPr>
              <p:cNvPr id="7" name="Text Placeholder 6">
                <a:extLst>
                  <a:ext uri="{FF2B5EF4-FFF2-40B4-BE49-F238E27FC236}">
                    <a16:creationId xmlns:a16="http://schemas.microsoft.com/office/drawing/2014/main" id="{08AA45AF-DF72-4852-75C5-F061EB0C15E5}"/>
                  </a:ext>
                </a:extLst>
              </p:cNvPr>
              <p:cNvSpPr>
                <a:spLocks noGrp="1"/>
              </p:cNvSpPr>
              <p:nvPr>
                <p:ph type="body" sz="quarter" idx="19"/>
              </p:nvPr>
            </p:nvSpPr>
            <p:spPr/>
            <p:txBody>
              <a:bodyPr/>
              <a:lstStyle/>
              <a:p>
                <a:r>
                  <a:rPr lang="en-US"/>
                  <a:t>University of Oxford, Master of Engineering</a:t>
                </a:r>
              </a:p>
            </p:txBody>
          </p:sp>
          <p:sp>
            <p:nvSpPr>
              <p:cNvPr id="8" name="Text Placeholder 7">
                <a:extLst>
                  <a:ext uri="{FF2B5EF4-FFF2-40B4-BE49-F238E27FC236}">
                    <a16:creationId xmlns:a16="http://schemas.microsoft.com/office/drawing/2014/main" id="{8890A3A4-B53A-2281-2F0C-43763D8F3D41}"/>
                  </a:ext>
                </a:extLst>
              </p:cNvPr>
              <p:cNvSpPr>
                <a:spLocks noGrp="1"/>
              </p:cNvSpPr>
              <p:nvPr>
                <p:ph type="body" sz="quarter" idx="20"/>
              </p:nvPr>
            </p:nvSpPr>
            <p:spPr/>
            <p:txBody>
              <a:bodyPr/>
              <a:lstStyle/>
              <a:p>
                <a:pPr algn="just">
                  <a:spcBef>
                    <a:spcPts val="400"/>
                  </a:spcBef>
                </a:pPr>
                <a:r>
                  <a:rPr lang="en-US"/>
                  <a:t>Machine Vision, Machine Learning, Neural Networks</a:t>
                </a:r>
              </a:p>
              <a:p>
                <a:pPr algn="just">
                  <a:spcBef>
                    <a:spcPts val="400"/>
                  </a:spcBef>
                </a:pPr>
                <a:r>
                  <a:rPr lang="en-US"/>
                  <a:t>Python, SQL, C++, Docker</a:t>
                </a:r>
              </a:p>
              <a:p>
                <a:pPr algn="just">
                  <a:spcBef>
                    <a:spcPts val="400"/>
                  </a:spcBef>
                </a:pPr>
                <a:r>
                  <a:rPr lang="en-US" err="1"/>
                  <a:t>PyTorch</a:t>
                </a:r>
                <a:r>
                  <a:rPr lang="en-US"/>
                  <a:t>, </a:t>
                </a:r>
                <a:r>
                  <a:rPr lang="en-US" err="1"/>
                  <a:t>sklearn</a:t>
                </a:r>
                <a:r>
                  <a:rPr lang="en-US"/>
                  <a:t>, pandas, </a:t>
                </a:r>
                <a:r>
                  <a:rPr lang="en-US" err="1"/>
                  <a:t>numpy</a:t>
                </a:r>
                <a:r>
                  <a:rPr lang="en-US"/>
                  <a:t>, SciPy, matplotlib, </a:t>
                </a:r>
                <a:r>
                  <a:rPr lang="en-US" err="1"/>
                  <a:t>FastAPI</a:t>
                </a:r>
                <a:endParaRPr lang="en-US"/>
              </a:p>
              <a:p>
                <a:pPr algn="just">
                  <a:spcBef>
                    <a:spcPts val="400"/>
                  </a:spcBef>
                </a:pPr>
                <a:r>
                  <a:rPr lang="en-US" err="1"/>
                  <a:t>MLOps</a:t>
                </a:r>
                <a:endParaRPr lang="en-US"/>
              </a:p>
              <a:p>
                <a:pPr algn="just">
                  <a:spcBef>
                    <a:spcPts val="400"/>
                  </a:spcBef>
                </a:pPr>
                <a:r>
                  <a:rPr lang="en-US"/>
                  <a:t>Google Cloud Platform Digital Leader</a:t>
                </a:r>
              </a:p>
            </p:txBody>
          </p:sp>
          <p:sp>
            <p:nvSpPr>
              <p:cNvPr id="9" name="Text Placeholder 8">
                <a:extLst>
                  <a:ext uri="{FF2B5EF4-FFF2-40B4-BE49-F238E27FC236}">
                    <a16:creationId xmlns:a16="http://schemas.microsoft.com/office/drawing/2014/main" id="{CEB3CDF5-0019-7BF5-65C6-3CCB64420BE1}"/>
                  </a:ext>
                </a:extLst>
              </p:cNvPr>
              <p:cNvSpPr>
                <a:spLocks noGrp="1"/>
              </p:cNvSpPr>
              <p:nvPr>
                <p:ph type="body" sz="quarter" idx="21"/>
              </p:nvPr>
            </p:nvSpPr>
            <p:spPr/>
            <p:txBody>
              <a:bodyPr/>
              <a:lstStyle/>
              <a:p>
                <a:r>
                  <a:rPr lang="en-US"/>
                  <a:t>Polish    English    German    Russian</a:t>
                </a:r>
              </a:p>
            </p:txBody>
          </p:sp>
        </p:spTree>
        <p:extLst>
          <p:ext uri="{BB962C8B-B14F-4D97-AF65-F5344CB8AC3E}">
            <p14:creationId xmlns:p14="http://schemas.microsoft.com/office/powerpoint/2010/main" val="1242748109"/>
          </p:ext>
        </p:extLst>
      </p:cSld>
      <p:clrMapOvr>
        <a:masterClrMapping/>
      </p:clrMapOvr>
    </p:sld>
    <p:sld>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77DC61-0092-027F-5EAF-4AE26FF8B274}"/>
                  </a:ext>
                </a:extLst>
              </p:cNvPr>
              <p:cNvSpPr>
                <a:spLocks noGrp="1"/>
              </p:cNvSpPr>
              <p:nvPr>
                <p:ph type="body" sz="quarter" idx="11"/>
              </p:nvPr>
            </p:nvSpPr>
            <p:spPr/>
            <p:txBody>
              <a:bodyPr/>
              <a:lstStyle/>
              <a:p>
                <a:r>
                  <a:rPr lang="en-US"/>
                  <a:t>Adel is a data science analyst with over two years of experience, working on Machine Learning projects in diverse range of industries.</a:t>
                </a:r>
                <a:endParaRPr lang="pl-PL"/>
              </a:p>
            </p:txBody>
          </p:sp>
          <p:sp>
            <p:nvSpPr>
              <p:cNvPr id="3" name="Text Placeholder 2">
                <a:extLst>
                  <a:ext uri="{FF2B5EF4-FFF2-40B4-BE49-F238E27FC236}">
                    <a16:creationId xmlns:a16="http://schemas.microsoft.com/office/drawing/2014/main" id="{CB33F860-1E34-A60C-D382-7CC98C75EEE8}"/>
                  </a:ext>
                </a:extLst>
              </p:cNvPr>
              <p:cNvSpPr>
                <a:spLocks noGrp="1"/>
              </p:cNvSpPr>
              <p:nvPr>
                <p:ph type="body" sz="quarter" idx="12"/>
              </p:nvPr>
            </p:nvSpPr>
            <p:spPr/>
            <p:txBody>
              <a:bodyPr/>
              <a:lstStyle/>
              <a:p>
                <a:r>
                  <a:rPr lang="en-US"/>
                  <a:t>Energy</a:t>
                </a:r>
              </a:p>
              <a:p>
                <a:r>
                  <a:rPr lang="en-US"/>
                  <a:t>Health</a:t>
                </a:r>
              </a:p>
              <a:p>
                <a:endParaRPr lang="en-US"/>
              </a:p>
              <a:p>
                <a:r>
                  <a:rPr lang="en-US"/>
                  <a:t>Financial Services</a:t>
                </a:r>
              </a:p>
              <a:p>
                <a:endParaRPr lang="pl-PL"/>
              </a:p>
            </p:txBody>
          </p:sp>
          <p:sp>
            <p:nvSpPr>
              <p:cNvPr id="4" name="Text Placeholder 3">
                <a:extLst>
                  <a:ext uri="{FF2B5EF4-FFF2-40B4-BE49-F238E27FC236}">
                    <a16:creationId xmlns:a16="http://schemas.microsoft.com/office/drawing/2014/main" id="{6A44D3F1-E07E-5FB4-C5E2-6F0E453641F9}"/>
                  </a:ext>
                </a:extLst>
              </p:cNvPr>
              <p:cNvSpPr>
                <a:spLocks noGrp="1"/>
              </p:cNvSpPr>
              <p:nvPr>
                <p:ph type="body" sz="quarter" idx="18"/>
              </p:nvPr>
            </p:nvSpPr>
            <p:spPr/>
            <p:txBody>
              <a:bodyPr/>
              <a:lstStyle/>
              <a:p>
                <a:r>
                  <a:rPr lang="en-US"/>
                  <a:t>Adel Hachim</a:t>
                </a:r>
                <a:endParaRPr lang="pl-PL"/>
              </a:p>
            </p:txBody>
          </p:sp>
          <p:sp>
            <p:nvSpPr>
              <p:cNvPr id="5" name="Text Placeholder 4">
                <a:extLst>
                  <a:ext uri="{FF2B5EF4-FFF2-40B4-BE49-F238E27FC236}">
                    <a16:creationId xmlns:a16="http://schemas.microsoft.com/office/drawing/2014/main" id="{E9192156-C4A5-B885-0592-D610A6F92FDD}"/>
                  </a:ext>
                </a:extLst>
              </p:cNvPr>
              <p:cNvSpPr>
                <a:spLocks noGrp="1"/>
              </p:cNvSpPr>
              <p:nvPr>
                <p:ph type="body" sz="quarter" idx="14"/>
              </p:nvPr>
            </p:nvSpPr>
            <p:spPr/>
            <p:txBody>
              <a:bodyPr/>
              <a:lstStyle/>
              <a:p>
                <a:r>
                  <a:rPr lang="en-US"/>
                  <a:t>Analyst, Data Science</a:t>
                </a:r>
                <a:endParaRPr lang="pl-PL"/>
              </a:p>
            </p:txBody>
          </p:sp>
          <p:pic>
            <p:nvPicPr>
              <p:cNvPr id="12" name="Picture Placeholder 11" descr="A person with his arms crossed&#10;&#10;Description automatically generated">
                <a:extLst>
                  <a:ext uri="{FF2B5EF4-FFF2-40B4-BE49-F238E27FC236}">
                    <a16:creationId xmlns:a16="http://schemas.microsoft.com/office/drawing/2014/main" id="{A17CF655-63D7-F3D3-1554-7C6EB5048A0A}"/>
                  </a:ext>
                </a:extLst>
              </p:cNvPr>
              <p:cNvPicPr>
                <a:picLocks noGrp="1" noChangeAspect="1"/>
              </p:cNvPicPr>
              <p:nvPr>
                <p:ph type="pic" sz="quarter" idx="10"/>
              </p:nvPr>
            </p:nvPicPr>
            <p:blipFill>
              <a:blip r:embed="rId3"/>
              <a:srcRect t="665" b="665"/>
              <a:stretch>
                <a:fillRect/>
              </a:stretch>
            </p:blipFill>
            <p:spPr>
              <a:xfrm>
                <a:off x="-42673" y="-28884"/>
                <a:ext cx="2688961" cy="2652125"/>
              </a:xfrm>
            </p:spPr>
          </p:pic>
          <p:sp>
            <p:nvSpPr>
              <p:cNvPr id="7" name="Text Placeholder 6">
                <a:extLst>
                  <a:ext uri="{FF2B5EF4-FFF2-40B4-BE49-F238E27FC236}">
                    <a16:creationId xmlns:a16="http://schemas.microsoft.com/office/drawing/2014/main" id="{A584E351-8EF1-1B68-005A-A4ADA72486FB}"/>
                  </a:ext>
                </a:extLst>
              </p:cNvPr>
              <p:cNvSpPr>
                <a:spLocks noGrp="1"/>
              </p:cNvSpPr>
              <p:nvPr>
                <p:ph type="body" sz="quarter" idx="19"/>
              </p:nvPr>
            </p:nvSpPr>
            <p:spPr>
              <a:xfrm>
                <a:off x="9415208" y="1907471"/>
                <a:ext cx="2664000" cy="1338649"/>
              </a:xfrm>
            </p:spPr>
            <p:txBody>
              <a:bodyPr/>
              <a:lstStyle/>
              <a:p>
                <a:r>
                  <a:rPr lang="en-US"/>
                  <a:t>AGH University of Science and</a:t>
                </a:r>
              </a:p>
              <a:p>
                <a:r>
                  <a:rPr lang="en-US"/>
                  <a:t>Technology, Bachelor's degree, Automation and Robotics</a:t>
                </a:r>
              </a:p>
              <a:p>
                <a:r>
                  <a:rPr lang="en-US"/>
                  <a:t>AGH University of Science and</a:t>
                </a:r>
              </a:p>
              <a:p>
                <a:r>
                  <a:rPr lang="en-US"/>
                  <a:t>Technology, Master’s degree, Computer Science - Data Science</a:t>
                </a:r>
              </a:p>
              <a:p>
                <a:endParaRPr lang="pl-PL"/>
              </a:p>
            </p:txBody>
          </p:sp>
          <p:sp>
            <p:nvSpPr>
              <p:cNvPr id="8" name="Text Placeholder 7">
                <a:extLst>
                  <a:ext uri="{FF2B5EF4-FFF2-40B4-BE49-F238E27FC236}">
                    <a16:creationId xmlns:a16="http://schemas.microsoft.com/office/drawing/2014/main" id="{C46E40D8-7A6A-EA36-AF1C-20A407EF6545}"/>
                  </a:ext>
                </a:extLst>
              </p:cNvPr>
              <p:cNvSpPr>
                <a:spLocks noGrp="1"/>
              </p:cNvSpPr>
              <p:nvPr>
                <p:ph type="body" sz="quarter" idx="20"/>
              </p:nvPr>
            </p:nvSpPr>
            <p:spPr>
              <a:xfrm>
                <a:off x="9415208" y="3728194"/>
                <a:ext cx="2664000" cy="2108726"/>
              </a:xfrm>
            </p:spPr>
            <p:txBody>
              <a:bodyPr/>
              <a:lstStyle/>
              <a:p>
                <a:r>
                  <a:rPr lang="pl-PL"/>
                  <a:t>Python (NumPy, Pandas, Sickit-learn, Tensorflow, Pytorch)</a:t>
                </a:r>
              </a:p>
              <a:p>
                <a:r>
                  <a:rPr lang="pl-PL"/>
                  <a:t>SQL</a:t>
                </a:r>
              </a:p>
              <a:p>
                <a:r>
                  <a:rPr lang="pl-PL"/>
                  <a:t>Machine Learning</a:t>
                </a:r>
              </a:p>
              <a:p>
                <a:r>
                  <a:rPr lang="pl-PL"/>
                  <a:t>Data Visualization (Matplotlib, Seaborn, Plotly)</a:t>
                </a:r>
              </a:p>
              <a:p>
                <a:r>
                  <a:rPr lang="pl-PL"/>
                  <a:t>Natural Language Processing</a:t>
                </a:r>
              </a:p>
              <a:p>
                <a:r>
                  <a:rPr lang="pl-PL"/>
                  <a:t>Recommender systems</a:t>
                </a:r>
              </a:p>
              <a:p>
                <a:r>
                  <a:rPr lang="pl-PL"/>
                  <a:t>AWS</a:t>
                </a:r>
              </a:p>
              <a:p>
                <a:r>
                  <a:rPr lang="pl-PL"/>
                  <a:t>Git</a:t>
                </a:r>
              </a:p>
              <a:p>
                <a:endParaRPr lang="pl-PL"/>
              </a:p>
            </p:txBody>
          </p:sp>
          <p:sp>
            <p:nvSpPr>
              <p:cNvPr id="9" name="Text Placeholder 8">
                <a:extLst>
                  <a:ext uri="{FF2B5EF4-FFF2-40B4-BE49-F238E27FC236}">
                    <a16:creationId xmlns:a16="http://schemas.microsoft.com/office/drawing/2014/main" id="{04BCFD39-92BB-9934-7ECF-54AAFBB0AA63}"/>
                  </a:ext>
                </a:extLst>
              </p:cNvPr>
              <p:cNvSpPr>
                <a:spLocks noGrp="1"/>
              </p:cNvSpPr>
              <p:nvPr>
                <p:ph type="body" sz="quarter" idx="21"/>
              </p:nvPr>
            </p:nvSpPr>
            <p:spPr/>
            <p:txBody>
              <a:bodyPr/>
              <a:lstStyle/>
              <a:p>
                <a:r>
                  <a:rPr lang="en-US"/>
                  <a:t>Polish	English</a:t>
                </a:r>
                <a:endParaRPr lang="pl-PL"/>
              </a:p>
            </p:txBody>
          </p:sp>
          <p:sp>
            <p:nvSpPr>
              <p:cNvPr id="10" name="Text Placeholder 9">
                <a:extLst>
                  <a:ext uri="{FF2B5EF4-FFF2-40B4-BE49-F238E27FC236}">
                    <a16:creationId xmlns:a16="http://schemas.microsoft.com/office/drawing/2014/main" id="{7F4538DC-45FB-A8B8-9BDE-A8EA913481D9}"/>
                  </a:ext>
                </a:extLst>
              </p:cNvPr>
              <p:cNvSpPr>
                <a:spLocks noGrp="1"/>
              </p:cNvSpPr>
              <p:nvPr>
                <p:ph type="body" sz="quarter" idx="22"/>
              </p:nvPr>
            </p:nvSpPr>
            <p:spPr/>
            <p:txBody>
              <a:bodyPr vert="horz" lIns="54000" tIns="36000" rIns="36000" bIns="36000" numCol="2" spcCol="252000" rtlCol="0" anchor="t">
                <a:noAutofit/>
              </a:bodyPr>
              <a:lstStyle/>
              <a:p>
                <a:r>
                  <a:rPr lang="en-GB" b="1"/>
                  <a:t>Gen AI Lab – Data Scientist</a:t>
                </a:r>
              </a:p>
              <a:p>
                <a:r>
                  <a:rPr lang="en-GB">
                    <a:ea typeface="+mn-lt"/>
                    <a:cs typeface="+mn-lt"/>
                  </a:rPr>
                  <a:t>Collaborated on a project focused on Language Model (LLM) applications, </a:t>
                </a:r>
                <a:r>
                  <a:rPr lang="en-GB">
                    <a:solidFill>
                      <a:srgbClr val="000000"/>
                    </a:solidFill>
                    <a:ea typeface="+mn-lt"/>
                    <a:cs typeface="+mn-lt"/>
                  </a:rPr>
                  <a:t>developed</a:t>
                </a:r>
                <a:r>
                  <a:rPr lang="en-GB"/>
                  <a:t> multiple use cases of Retrieval Augmented Generation. </a:t>
                </a:r>
                <a:r>
                  <a:rPr lang="en-GB">
                    <a:ea typeface="+mn-lt"/>
                    <a:cs typeface="+mn-lt"/>
                  </a:rPr>
                  <a:t>Enhanced model performance through optimization strategies, incorporating prompt engineering among various techniques. Additionally, contributed to the development of a user-friendly interface</a:t>
                </a:r>
                <a:r>
                  <a:rPr lang="en-GB"/>
                  <a:t> and RAG-powered chatbot.</a:t>
                </a:r>
              </a:p>
              <a:p>
                <a:r>
                  <a:rPr lang="en-GB" b="1"/>
                  <a:t> IT Services Company - Junior Data Scientist</a:t>
                </a:r>
              </a:p>
              <a:p>
                <a:r>
                  <a:rPr lang="en-GB"/>
                  <a:t>Performed survival analysis for factory workers of one of the largest beverage companies in the world. Quantified probability of an accidents happening and classified its severity level. </a:t>
                </a:r>
              </a:p>
              <a:p>
                <a:r>
                  <a:rPr lang="en-GB"/>
                  <a:t>Developed a Question Answering system for medical data by using NLP techniques and state of the art transformer models. Deployed the final version of the model to AWS.</a:t>
                </a:r>
              </a:p>
              <a:p>
                <a:r>
                  <a:rPr lang="en-GB"/>
                  <a:t>Created a content based recommender system for furniture items based on the similarity of their descriptions. </a:t>
                </a:r>
              </a:p>
              <a:p>
                <a:r>
                  <a:rPr lang="en-GB"/>
                  <a:t>Built a cryptocurrency price prediction model based on the historical price data and market analysis</a:t>
                </a:r>
              </a:p>
              <a:p>
                <a:r>
                  <a:rPr lang="en-GB" b="1"/>
                  <a:t>Energy trading company - Junior Data Scientist</a:t>
                </a:r>
                <a:endParaRPr lang="en-GB"/>
              </a:p>
              <a:p>
                <a:r>
                  <a:rPr lang="en-GB"/>
                  <a:t>Performed Exploratory Data Analysis of European energy markets. Investigated market liquidity, import, export  and price differences of neighbouring countries. Time series forecasting of energy prices by using variety of models such as ARIMA, LSTM and Prophet. Utilizing historical pricing data, market dynamics, weather patterns and regulatory changes.  Provided insights into automated trading algorithms. Leveraging advanced data analysis techniques and machine learning algorithms for anomaly detection of energy outages for European countries.</a:t>
                </a:r>
              </a:p>
              <a:p>
                <a:endParaRPr lang="pl-PL"/>
              </a:p>
              <a:p>
                <a:endParaRPr lang="pl-PL"/>
              </a:p>
            </p:txBody>
          </p:sp>
        </p:spTree>
        <p:extLst>
          <p:ext uri="{BB962C8B-B14F-4D97-AF65-F5344CB8AC3E}">
            <p14:creationId xmlns:p14="http://schemas.microsoft.com/office/powerpoint/2010/main" val="3110582467"/>
          </p:ext>
        </p:extLst>
      </p:cSld>
      <p:clrMapOvr>
        <a:masterClrMapping/>
      </p:clrMapOvr>
    </p:sld>
    <p:sld>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8D47195-2257-27FD-9554-F23924FA4345}"/>
                  </a:ext>
                </a:extLst>
              </p:cNvPr>
              <p:cNvSpPr>
                <a:spLocks noGrp="1"/>
              </p:cNvSpPr>
              <p:nvPr>
                <p:ph type="body" sz="quarter" idx="22"/>
              </p:nvPr>
            </p:nvSpPr>
            <p:spPr>
              <a:xfrm>
                <a:off x="2832107" y="1861782"/>
                <a:ext cx="6282000" cy="4131612"/>
              </a:xfrm>
            </p:spPr>
            <p:txBody>
              <a:bodyPr/>
              <a:lstStyle/>
              <a:p>
                <a:pPr algn="just"/>
                <a:r>
                  <a:rPr lang="en-US" b="1"/>
                  <a:t>German Insurer - SAS Administrator</a:t>
                </a:r>
              </a:p>
              <a:p>
                <a:pPr algn="just"/>
                <a:r>
                  <a:rPr lang="en-US"/>
                  <a:t>Responsible for administration and maintaining of SAS platforms (SAS 9.4, SAS Viya) installed on Linux/Unix operating system (SUSE Linux 12SP2/5) and administration of SAS Customer Intelligence 360 platform used by Next Best Offer project.</a:t>
                </a:r>
              </a:p>
              <a:p>
                <a:pPr algn="just"/>
                <a:r>
                  <a:rPr lang="en-US" b="1"/>
                  <a:t>Swedish Bank - Database Programmer / Tester</a:t>
                </a:r>
              </a:p>
              <a:p>
                <a:pPr algn="just"/>
                <a:r>
                  <a:rPr lang="en-US"/>
                  <a:t>Responsible for creation, develop/test and tunning of database code by using Oracle Databases and Teradata Data Warehouse for Bank Treasury Management project.</a:t>
                </a:r>
              </a:p>
              <a:p>
                <a:pPr algn="just"/>
                <a:r>
                  <a:rPr lang="en-US" b="1"/>
                  <a:t>British broadcaster and telecommunication company - SAS Programmer / Administrator</a:t>
                </a:r>
              </a:p>
              <a:p>
                <a:pPr algn="just"/>
                <a:r>
                  <a:rPr lang="en-US"/>
                  <a:t>Responsible for administration, maintaining and performance tunning of SAS software (SAS 9.4) installed on Windows Server (Windows Server 2016). </a:t>
                </a:r>
              </a:p>
              <a:p>
                <a:pPr algn="just"/>
                <a:endParaRPr lang="en-US"/>
              </a:p>
              <a:p>
                <a:pPr algn="just"/>
                <a:r>
                  <a:rPr lang="en-US" b="1"/>
                  <a:t>Polish telecommunication provider - SAS Programmer / Administrator</a:t>
                </a:r>
              </a:p>
              <a:p>
                <a:pPr algn="just"/>
                <a:r>
                  <a:rPr lang="en-US"/>
                  <a:t>Responsible for administration and maintaining of SAS platform (SAS 9.4) installed on Linux/Unix operating system (Red Hat Linux), designing and building data integration processes, creation of database structures and code by using SAS software, Oracle Database and Teradata Data Warehouse for Next Best Action project.</a:t>
                </a:r>
              </a:p>
              <a:p>
                <a:pPr algn="just"/>
                <a:r>
                  <a:rPr lang="en-US" b="1"/>
                  <a:t>National Bank - SAS Programmer / Oracle Programmer</a:t>
                </a:r>
              </a:p>
              <a:p>
                <a:pPr algn="just"/>
                <a:r>
                  <a:rPr lang="en-US"/>
                  <a:t>Responsible for building data integration processes by using SAS software for Risk Management system.</a:t>
                </a:r>
              </a:p>
              <a:p>
                <a:pPr algn="just"/>
                <a:r>
                  <a:rPr lang="en-US" b="1"/>
                  <a:t>Polish Bank - SAS Programmer</a:t>
                </a:r>
              </a:p>
              <a:p>
                <a:pPr algn="just"/>
                <a:r>
                  <a:rPr lang="en-US"/>
                  <a:t>Responsible for building Data integration processes by using SAS software and Oracle Database for Fraud Management system.</a:t>
                </a:r>
              </a:p>
              <a:p>
                <a:pPr algn="just"/>
                <a:endParaRPr lang="en-US"/>
              </a:p>
              <a:p>
                <a:pPr algn="just"/>
                <a:endParaRPr lang="en-US"/>
              </a:p>
            </p:txBody>
          </p:sp>
          <p:sp>
            <p:nvSpPr>
              <p:cNvPr id="2" name="Text Placeholder 1">
                <a:extLst>
                  <a:ext uri="{FF2B5EF4-FFF2-40B4-BE49-F238E27FC236}">
                    <a16:creationId xmlns:a16="http://schemas.microsoft.com/office/drawing/2014/main" id="{911674FA-AAB1-290E-AC82-CA87E6310AA5}"/>
                  </a:ext>
                </a:extLst>
              </p:cNvPr>
              <p:cNvSpPr>
                <a:spLocks noGrp="1"/>
              </p:cNvSpPr>
              <p:nvPr>
                <p:ph type="body" sz="quarter" idx="11"/>
              </p:nvPr>
            </p:nvSpPr>
            <p:spPr/>
            <p:txBody>
              <a:bodyPr/>
              <a:lstStyle/>
              <a:p>
                <a:r>
                  <a:rPr lang="en-US"/>
                  <a:t>Mateusz has over 7 years of professional experience in projects connected with SAS software and various types of Databases and Data Warehouses. Mateusz possesses experience in roles of SAS system administration, SAS and SQL programmer and ETL developer.</a:t>
                </a:r>
              </a:p>
            </p:txBody>
          </p:sp>
          <p:sp>
            <p:nvSpPr>
              <p:cNvPr id="3" name="Text Placeholder 2">
                <a:extLst>
                  <a:ext uri="{FF2B5EF4-FFF2-40B4-BE49-F238E27FC236}">
                    <a16:creationId xmlns:a16="http://schemas.microsoft.com/office/drawing/2014/main" id="{24306D85-71DB-A43C-EE9F-A05E2C3B843E}"/>
                  </a:ext>
                </a:extLst>
              </p:cNvPr>
              <p:cNvSpPr>
                <a:spLocks noGrp="1"/>
              </p:cNvSpPr>
              <p:nvPr>
                <p:ph type="body" sz="quarter" idx="12"/>
              </p:nvPr>
            </p:nvSpPr>
            <p:spPr/>
            <p:txBody>
              <a:bodyPr/>
              <a:lstStyle/>
              <a:p>
                <a:r>
                  <a:rPr lang="en-US"/>
                  <a:t>Banking</a:t>
                </a:r>
              </a:p>
              <a:p>
                <a:r>
                  <a:rPr lang="en-US"/>
                  <a:t>Insurance</a:t>
                </a:r>
              </a:p>
              <a:p>
                <a:r>
                  <a:rPr lang="en-US"/>
                  <a:t>Telecommu-nication</a:t>
                </a:r>
              </a:p>
              <a:p>
                <a:r>
                  <a:rPr lang="en-US"/>
                  <a:t>Media &amp; Entertainment</a:t>
                </a:r>
              </a:p>
              <a:p>
                <a:endParaRPr lang="en-US"/>
              </a:p>
            </p:txBody>
          </p:sp>
          <p:sp>
            <p:nvSpPr>
              <p:cNvPr id="4" name="Text Placeholder 3">
                <a:extLst>
                  <a:ext uri="{FF2B5EF4-FFF2-40B4-BE49-F238E27FC236}">
                    <a16:creationId xmlns:a16="http://schemas.microsoft.com/office/drawing/2014/main" id="{6F381516-F3F1-5803-258D-A281CE214469}"/>
                  </a:ext>
                </a:extLst>
              </p:cNvPr>
              <p:cNvSpPr>
                <a:spLocks noGrp="1"/>
              </p:cNvSpPr>
              <p:nvPr>
                <p:ph type="body" sz="quarter" idx="18"/>
              </p:nvPr>
            </p:nvSpPr>
            <p:spPr/>
            <p:txBody>
              <a:bodyPr/>
              <a:lstStyle/>
              <a:p>
                <a:r>
                  <a:rPr lang="en-US"/>
                  <a:t>Mateusz </a:t>
                </a:r>
                <a:r>
                  <a:rPr lang="en-US" err="1"/>
                  <a:t>Hamczyk</a:t>
                </a:r>
                <a:endParaRPr lang="en-US"/>
              </a:p>
            </p:txBody>
          </p:sp>
          <p:sp>
            <p:nvSpPr>
              <p:cNvPr id="5" name="Text Placeholder 4">
                <a:extLst>
                  <a:ext uri="{FF2B5EF4-FFF2-40B4-BE49-F238E27FC236}">
                    <a16:creationId xmlns:a16="http://schemas.microsoft.com/office/drawing/2014/main" id="{731985F1-A854-FF0C-23C8-8306F6E942BE}"/>
                  </a:ext>
                </a:extLst>
              </p:cNvPr>
              <p:cNvSpPr>
                <a:spLocks noGrp="1"/>
              </p:cNvSpPr>
              <p:nvPr>
                <p:ph type="body" sz="quarter" idx="14"/>
              </p:nvPr>
            </p:nvSpPr>
            <p:spPr>
              <a:xfrm>
                <a:off x="2880848" y="1030842"/>
                <a:ext cx="5005851" cy="399600"/>
              </a:xfrm>
            </p:spPr>
            <p:txBody>
              <a:bodyPr/>
              <a:lstStyle/>
              <a:p>
                <a:r>
                  <a:rPr lang="en-US"/>
                  <a:t>Associate Manager, Data Engineering</a:t>
                </a:r>
              </a:p>
            </p:txBody>
          </p:sp>
          <p:pic>
            <p:nvPicPr>
              <p:cNvPr id="12" name="Picture Placeholder 11" descr="A picture containing text, wall, person, indoor&#10;&#10;Description automatically generated">
                <a:extLst>
                  <a:ext uri="{FF2B5EF4-FFF2-40B4-BE49-F238E27FC236}">
                    <a16:creationId xmlns:a16="http://schemas.microsoft.com/office/drawing/2014/main" id="{1EE7B37D-8F84-5C98-AEAB-7F10EE240FCC}"/>
                  </a:ext>
                </a:extLst>
              </p:cNvPr>
              <p:cNvPicPr>
                <a:picLocks noGrp="1"/>
              </p:cNvPicPr>
              <p:nvPr>
                <p:ph type="pic" sz="quarter" idx="10"/>
              </p:nvPr>
            </p:nvPicPr>
            <p:blipFill rotWithShape="1">
              <a:blip r:embed="rId3"/>
              <a:srcRect l="1600" t="1332" r="2015" b="2379"/>
              <a:stretch/>
            </p:blipFill>
            <p:spPr>
              <a:xfrm>
                <a:off x="0" y="-1"/>
                <a:ext cx="2642400" cy="2642400"/>
              </a:xfrm>
            </p:spPr>
          </p:pic>
          <p:sp>
            <p:nvSpPr>
              <p:cNvPr id="7" name="Text Placeholder 6">
                <a:extLst>
                  <a:ext uri="{FF2B5EF4-FFF2-40B4-BE49-F238E27FC236}">
                    <a16:creationId xmlns:a16="http://schemas.microsoft.com/office/drawing/2014/main" id="{96CAE378-94B4-0269-C4D1-EBD2C607BCC3}"/>
                  </a:ext>
                </a:extLst>
              </p:cNvPr>
              <p:cNvSpPr>
                <a:spLocks noGrp="1"/>
              </p:cNvSpPr>
              <p:nvPr>
                <p:ph type="body" sz="quarter" idx="19"/>
              </p:nvPr>
            </p:nvSpPr>
            <p:spPr/>
            <p:txBody>
              <a:bodyPr/>
              <a:lstStyle/>
              <a:p>
                <a:r>
                  <a:rPr lang="en-US"/>
                  <a:t>Lodz University of Technology: MSc in Intelligent Database Systems</a:t>
                </a:r>
              </a:p>
              <a:p>
                <a:r>
                  <a:rPr lang="en-US"/>
                  <a:t>Lodz University of Technology: BSc in Databases Systems and Expert Systems</a:t>
                </a:r>
              </a:p>
            </p:txBody>
          </p:sp>
          <p:sp>
            <p:nvSpPr>
              <p:cNvPr id="8" name="Text Placeholder 7">
                <a:extLst>
                  <a:ext uri="{FF2B5EF4-FFF2-40B4-BE49-F238E27FC236}">
                    <a16:creationId xmlns:a16="http://schemas.microsoft.com/office/drawing/2014/main" id="{A9D0EDE1-319C-F7C6-A99B-9FCF1CAD96E2}"/>
                  </a:ext>
                </a:extLst>
              </p:cNvPr>
              <p:cNvSpPr>
                <a:spLocks noGrp="1"/>
              </p:cNvSpPr>
              <p:nvPr>
                <p:ph type="body" sz="quarter" idx="20"/>
              </p:nvPr>
            </p:nvSpPr>
            <p:spPr/>
            <p:txBody>
              <a:bodyPr/>
              <a:lstStyle/>
              <a:p>
                <a:pPr algn="just">
                  <a:spcBef>
                    <a:spcPts val="400"/>
                  </a:spcBef>
                </a:pPr>
                <a:r>
                  <a:rPr lang="en-US"/>
                  <a:t>SAS programming: SAS 9.4, SAS Viya and SAS Customer Intelligence 360</a:t>
                </a:r>
              </a:p>
              <a:p>
                <a:pPr algn="just">
                  <a:spcBef>
                    <a:spcPts val="400"/>
                  </a:spcBef>
                </a:pPr>
                <a:r>
                  <a:rPr lang="en-US"/>
                  <a:t>SAS administration</a:t>
                </a:r>
              </a:p>
              <a:p>
                <a:pPr algn="just">
                  <a:spcBef>
                    <a:spcPts val="400"/>
                  </a:spcBef>
                </a:pPr>
                <a:r>
                  <a:rPr lang="en-US"/>
                  <a:t>Data Integration</a:t>
                </a:r>
              </a:p>
              <a:p>
                <a:pPr algn="just">
                  <a:spcBef>
                    <a:spcPts val="400"/>
                  </a:spcBef>
                </a:pPr>
                <a:r>
                  <a:rPr lang="en-US"/>
                  <a:t>SQL programming: SQL, PL/SQL, T-SQL</a:t>
                </a:r>
              </a:p>
              <a:p>
                <a:pPr algn="just">
                  <a:spcBef>
                    <a:spcPts val="400"/>
                  </a:spcBef>
                </a:pPr>
                <a:r>
                  <a:rPr lang="en-US"/>
                  <a:t>Databases and Warehouses: Oracle, MS SQL, PostgreSQL, Teradata</a:t>
                </a:r>
              </a:p>
            </p:txBody>
          </p:sp>
          <p:sp>
            <p:nvSpPr>
              <p:cNvPr id="9" name="Text Placeholder 8">
                <a:extLst>
                  <a:ext uri="{FF2B5EF4-FFF2-40B4-BE49-F238E27FC236}">
                    <a16:creationId xmlns:a16="http://schemas.microsoft.com/office/drawing/2014/main" id="{698ADF03-8FE6-EE63-15FA-BCDD7A6C1908}"/>
                  </a:ext>
                </a:extLst>
              </p:cNvPr>
              <p:cNvSpPr>
                <a:spLocks noGrp="1"/>
              </p:cNvSpPr>
              <p:nvPr>
                <p:ph type="body" sz="quarter" idx="21"/>
              </p:nvPr>
            </p:nvSpPr>
            <p:spPr/>
            <p:txBody>
              <a:bodyPr/>
              <a:lstStyle/>
              <a:p>
                <a:r>
                  <a:rPr lang="en-US"/>
                  <a:t>Polish		English</a:t>
                </a:r>
              </a:p>
            </p:txBody>
          </p:sp>
        </p:spTree>
        <p:extLst>
          <p:ext uri="{BB962C8B-B14F-4D97-AF65-F5344CB8AC3E}">
            <p14:creationId xmlns:p14="http://schemas.microsoft.com/office/powerpoint/2010/main" val="2732506282"/>
          </p:ext>
        </p:extLst>
      </p:cSld>
      <p:clrMapOvr>
        <a:masterClrMapping/>
      </p:clrMapOvr>
    </p:sld>
    <p:sld>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8CAD38-0A53-4C59-B010-496EC59972DC}"/>
                  </a:ext>
                </a:extLst>
              </p:cNvPr>
              <p:cNvSpPr>
                <a:spLocks noGrp="1"/>
              </p:cNvSpPr>
              <p:nvPr>
                <p:ph type="body" sz="quarter" idx="11"/>
              </p:nvPr>
            </p:nvSpPr>
            <p:spPr>
              <a:xfrm>
                <a:off x="154816" y="3137102"/>
                <a:ext cx="2278378" cy="1250950"/>
              </a:xfrm>
            </p:spPr>
            <p:txBody>
              <a:bodyPr vert="horz" lIns="54000" tIns="36000" rIns="36000" bIns="36000" rtlCol="0" anchor="t">
                <a:noAutofit/>
              </a:bodyPr>
              <a:lstStyle/>
              <a:p>
                <a:r>
                  <a:rPr lang="en-US"/>
                  <a:t>Anna, with over 3 years of professional experience, is  a data scientist, specializing in Credit Risk Modelling. She has experience creating models specifically tailored for financial institutions.</a:t>
                </a:r>
              </a:p>
              <a:p>
                <a:r>
                  <a:rPr lang="en-US"/>
                  <a:t>Additionally, she possesses practical experience working with databases.</a:t>
                </a:r>
              </a:p>
            </p:txBody>
          </p:sp>
          <p:sp>
            <p:nvSpPr>
              <p:cNvPr id="3" name="Text Placeholder 2">
                <a:extLst>
                  <a:ext uri="{FF2B5EF4-FFF2-40B4-BE49-F238E27FC236}">
                    <a16:creationId xmlns:a16="http://schemas.microsoft.com/office/drawing/2014/main" id="{0C8892EE-51D9-E223-75CD-84D84162D8CA}"/>
                  </a:ext>
                </a:extLst>
              </p:cNvPr>
              <p:cNvSpPr>
                <a:spLocks noGrp="1"/>
              </p:cNvSpPr>
              <p:nvPr>
                <p:ph type="body" sz="quarter" idx="12"/>
              </p:nvPr>
            </p:nvSpPr>
            <p:spPr/>
            <p:txBody>
              <a:bodyPr vert="horz" lIns="54000" tIns="36000" rIns="36000" bIns="36000" numCol="2" rtlCol="0" anchor="t">
                <a:noAutofit/>
              </a:bodyPr>
              <a:lstStyle/>
              <a:p>
                <a:r>
                  <a:rPr lang="en-US"/>
                  <a:t>Finance</a:t>
                </a:r>
              </a:p>
              <a:p>
                <a:r>
                  <a:rPr lang="en-US"/>
                  <a:t>Insurance</a:t>
                </a:r>
              </a:p>
            </p:txBody>
          </p:sp>
          <p:sp>
            <p:nvSpPr>
              <p:cNvPr id="4" name="Text Placeholder 3">
                <a:extLst>
                  <a:ext uri="{FF2B5EF4-FFF2-40B4-BE49-F238E27FC236}">
                    <a16:creationId xmlns:a16="http://schemas.microsoft.com/office/drawing/2014/main" id="{CE9EA535-D4B8-4C6F-6738-BEE872557C0A}"/>
                  </a:ext>
                </a:extLst>
              </p:cNvPr>
              <p:cNvSpPr>
                <a:spLocks noGrp="1"/>
              </p:cNvSpPr>
              <p:nvPr>
                <p:ph type="body" sz="quarter" idx="18"/>
              </p:nvPr>
            </p:nvSpPr>
            <p:spPr/>
            <p:txBody>
              <a:bodyPr/>
              <a:lstStyle/>
              <a:p>
                <a:r>
                  <a:rPr lang="en-US" sz="3500"/>
                  <a:t>Anna </a:t>
                </a:r>
                <a:r>
                  <a:rPr lang="en-US" sz="3500" err="1"/>
                  <a:t>Herud</a:t>
                </a:r>
                <a:endParaRPr lang="en-US"/>
              </a:p>
            </p:txBody>
          </p:sp>
          <p:sp>
            <p:nvSpPr>
              <p:cNvPr id="5" name="Text Placeholder 4">
                <a:extLst>
                  <a:ext uri="{FF2B5EF4-FFF2-40B4-BE49-F238E27FC236}">
                    <a16:creationId xmlns:a16="http://schemas.microsoft.com/office/drawing/2014/main" id="{5E35B68A-401F-18D2-89B2-FA79BD02E7A2}"/>
                  </a:ext>
                </a:extLst>
              </p:cNvPr>
              <p:cNvSpPr>
                <a:spLocks noGrp="1"/>
              </p:cNvSpPr>
              <p:nvPr>
                <p:ph type="body" sz="quarter" idx="14"/>
              </p:nvPr>
            </p:nvSpPr>
            <p:spPr/>
            <p:txBody>
              <a:bodyPr/>
              <a:lstStyle/>
              <a:p>
                <a:r>
                  <a:rPr lang="en-US">
                    <a:latin typeface="GT Sectra Fine Rg"/>
                    <a:ea typeface="Roboto Medium"/>
                  </a:rPr>
                  <a:t>Analyst, Data Science </a:t>
                </a:r>
                <a:endParaRPr lang="en-US"/>
              </a:p>
            </p:txBody>
          </p:sp>
          <p:sp>
            <p:nvSpPr>
              <p:cNvPr id="6" name="Picture Placeholder 5">
                <a:extLst>
                  <a:ext uri="{FF2B5EF4-FFF2-40B4-BE49-F238E27FC236}">
                    <a16:creationId xmlns:a16="http://schemas.microsoft.com/office/drawing/2014/main" id="{CB4F4237-6D6F-0E23-E134-7DC5D52D0BAE}"/>
                  </a:ext>
                </a:extLst>
              </p:cNvPr>
              <p:cNvSpPr>
                <a:spLocks noGrp="1"/>
              </p:cNvSpPr>
              <p:nvPr>
                <p:ph type="pic" sz="quarter" idx="10"/>
              </p:nvPr>
            </p:nvSpPr>
            <p:spPr/>
            <p:txBody>
              <a:bodyPr/>
              <a:lstStyle/>
              <a:p>
                <a:endParaRPr lang="pl-PL"/>
              </a:p>
            </p:txBody>
          </p:sp>
          <p:sp>
            <p:nvSpPr>
              <p:cNvPr id="7" name="Text Placeholder 6">
                <a:extLst>
                  <a:ext uri="{FF2B5EF4-FFF2-40B4-BE49-F238E27FC236}">
                    <a16:creationId xmlns:a16="http://schemas.microsoft.com/office/drawing/2014/main" id="{F9551141-EC53-159E-A2F5-B16E6E9166D9}"/>
                  </a:ext>
                </a:extLst>
              </p:cNvPr>
              <p:cNvSpPr>
                <a:spLocks noGrp="1"/>
              </p:cNvSpPr>
              <p:nvPr>
                <p:ph type="body" sz="quarter" idx="19"/>
              </p:nvPr>
            </p:nvSpPr>
            <p:spPr/>
            <p:txBody>
              <a:bodyPr vert="horz" lIns="54000" tIns="36000" rIns="36000" bIns="36000" rtlCol="0" anchor="t">
                <a:noAutofit/>
              </a:bodyPr>
              <a:lstStyle/>
              <a:p>
                <a:r>
                  <a:rPr lang="en-US"/>
                  <a:t>Warsaw University of Technology: </a:t>
                </a:r>
                <a:r>
                  <a:rPr lang="en-US" err="1"/>
                  <a:t>Msc</a:t>
                </a:r>
                <a:r>
                  <a:rPr lang="en-US"/>
                  <a:t> in mathematics</a:t>
                </a:r>
              </a:p>
              <a:p>
                <a:r>
                  <a:rPr lang="en-US"/>
                  <a:t>Jagiellonian University: </a:t>
                </a:r>
                <a:r>
                  <a:rPr lang="en-US" err="1"/>
                  <a:t>Bsc</a:t>
                </a:r>
                <a:r>
                  <a:rPr lang="en-US"/>
                  <a:t> in mathematics</a:t>
                </a:r>
              </a:p>
            </p:txBody>
          </p:sp>
          <p:sp>
            <p:nvSpPr>
              <p:cNvPr id="8" name="Text Placeholder 7">
                <a:extLst>
                  <a:ext uri="{FF2B5EF4-FFF2-40B4-BE49-F238E27FC236}">
                    <a16:creationId xmlns:a16="http://schemas.microsoft.com/office/drawing/2014/main" id="{B1C73A75-415C-4DC9-F0FA-16EC37568558}"/>
                  </a:ext>
                </a:extLst>
              </p:cNvPr>
              <p:cNvSpPr>
                <a:spLocks noGrp="1"/>
              </p:cNvSpPr>
              <p:nvPr>
                <p:ph type="body" sz="quarter" idx="20"/>
              </p:nvPr>
            </p:nvSpPr>
            <p:spPr/>
            <p:txBody>
              <a:bodyPr vert="horz" lIns="54000" tIns="36000" rIns="36000" bIns="36000" rtlCol="0" anchor="t">
                <a:noAutofit/>
              </a:bodyPr>
              <a:lstStyle/>
              <a:p>
                <a:r>
                  <a:rPr lang="en-US"/>
                  <a:t>R (</a:t>
                </a:r>
                <a:r>
                  <a:rPr lang="en-US" err="1"/>
                  <a:t>tidyverse</a:t>
                </a:r>
                <a:r>
                  <a:rPr lang="en-US"/>
                  <a:t>, </a:t>
                </a:r>
                <a:r>
                  <a:rPr lang="en-US" err="1"/>
                  <a:t>randomForest</a:t>
                </a:r>
                <a:r>
                  <a:rPr lang="en-US"/>
                  <a:t>, survival, </a:t>
                </a:r>
                <a:r>
                  <a:rPr lang="en-US" err="1"/>
                  <a:t>glmnet</a:t>
                </a:r>
                <a:r>
                  <a:rPr lang="en-US"/>
                  <a:t>, caret)</a:t>
                </a:r>
              </a:p>
              <a:p>
                <a:r>
                  <a:rPr lang="en-US"/>
                  <a:t>Python (pandas, </a:t>
                </a:r>
                <a:r>
                  <a:rPr lang="en-US" err="1"/>
                  <a:t>numpy</a:t>
                </a:r>
                <a:r>
                  <a:rPr lang="en-US"/>
                  <a:t>, scikit-learn, </a:t>
                </a:r>
                <a:r>
                  <a:rPr lang="en-US" err="1"/>
                  <a:t>tensorflow</a:t>
                </a:r>
                <a:r>
                  <a:rPr lang="en-US"/>
                  <a:t>, </a:t>
                </a:r>
                <a:r>
                  <a:rPr lang="en-US" err="1"/>
                  <a:t>pytorch</a:t>
                </a:r>
                <a:r>
                  <a:rPr lang="en-US"/>
                  <a:t>, </a:t>
                </a:r>
                <a:r>
                  <a:rPr lang="en-US" err="1"/>
                  <a:t>keras</a:t>
                </a:r>
                <a:r>
                  <a:rPr lang="en-US"/>
                  <a:t>)</a:t>
                </a:r>
              </a:p>
              <a:p>
                <a:r>
                  <a:rPr lang="en-US"/>
                  <a:t>SAS</a:t>
                </a:r>
              </a:p>
              <a:p>
                <a:r>
                  <a:rPr lang="en-US"/>
                  <a:t>SQL</a:t>
                </a:r>
              </a:p>
              <a:p>
                <a:r>
                  <a:rPr lang="en-US" err="1"/>
                  <a:t>PySpark</a:t>
                </a:r>
              </a:p>
              <a:p>
                <a:r>
                  <a:rPr lang="en-US"/>
                  <a:t>Git/GitHub</a:t>
                </a:r>
              </a:p>
              <a:p>
                <a:r>
                  <a:rPr lang="en-US"/>
                  <a:t>Latex</a:t>
                </a:r>
              </a:p>
            </p:txBody>
          </p:sp>
          <p:sp>
            <p:nvSpPr>
              <p:cNvPr id="9" name="Text Placeholder 8">
                <a:extLst>
                  <a:ext uri="{FF2B5EF4-FFF2-40B4-BE49-F238E27FC236}">
                    <a16:creationId xmlns:a16="http://schemas.microsoft.com/office/drawing/2014/main" id="{29BB9AF5-FF48-FC65-825E-BED84FFBF4EB}"/>
                  </a:ext>
                </a:extLst>
              </p:cNvPr>
              <p:cNvSpPr>
                <a:spLocks noGrp="1"/>
              </p:cNvSpPr>
              <p:nvPr>
                <p:ph type="body" sz="quarter" idx="21"/>
              </p:nvPr>
            </p:nvSpPr>
            <p:spPr/>
            <p:txBody>
              <a:bodyPr vert="horz" lIns="54000" tIns="36000" rIns="36000" bIns="36000" rtlCol="0" anchor="t">
                <a:noAutofit/>
              </a:bodyPr>
              <a:lstStyle/>
              <a:p>
                <a:r>
                  <a:rPr lang="en-US"/>
                  <a:t>Polish English German Spanish French</a:t>
                </a:r>
              </a:p>
            </p:txBody>
          </p:sp>
          <p:sp>
            <p:nvSpPr>
              <p:cNvPr id="10" name="Text Placeholder 9">
                <a:extLst>
                  <a:ext uri="{FF2B5EF4-FFF2-40B4-BE49-F238E27FC236}">
                    <a16:creationId xmlns:a16="http://schemas.microsoft.com/office/drawing/2014/main" id="{F8EFAB05-5F8D-11F1-8B94-E0E4EE0333DC}"/>
                  </a:ext>
                </a:extLst>
              </p:cNvPr>
              <p:cNvSpPr>
                <a:spLocks noGrp="1"/>
              </p:cNvSpPr>
              <p:nvPr>
                <p:ph type="body" sz="quarter" idx="22"/>
              </p:nvPr>
            </p:nvSpPr>
            <p:spPr/>
            <p:txBody>
              <a:bodyPr vert="horz" lIns="54000" tIns="36000" rIns="36000" bIns="36000" numCol="2" spcCol="252000" rtlCol="0" anchor="t">
                <a:noAutofit/>
              </a:bodyPr>
              <a:lstStyle/>
              <a:p>
                <a:pPr algn="just"/>
                <a:r>
                  <a:rPr lang="en-GB" b="1"/>
                  <a:t>International Consulting Company (Financial Sector) - Data Science Consultant</a:t>
                </a:r>
              </a:p>
              <a:p>
                <a:pPr algn="just"/>
                <a:r>
                  <a:rPr lang="pl-PL">
                    <a:ea typeface="+mn-lt"/>
                    <a:cs typeface="+mn-lt"/>
                  </a:rPr>
                  <a:t>P</a:t>
                </a:r>
                <a:r>
                  <a:rPr lang="en-GB">
                    <a:ea typeface="+mn-lt"/>
                    <a:cs typeface="+mn-lt"/>
                  </a:rPr>
                  <a:t>articipating in Credit Risk Modelling projects for various financial institutions, including European G-SIBs. Contribute by developing and validating econometric models using statistical techniques like logistic regression, decision trees, and time series analysis. Proficient in SAS, SQL, and R, ensured the accuracy and reliability of these models, enabling informed decision-making regarding lending practices and investment strategies while meeting regulatory requirements.</a:t>
                </a:r>
                <a:endParaRPr lang="en-GB"/>
              </a:p>
              <a:p>
                <a:pPr algn="just"/>
                <a:r>
                  <a:rPr lang="en-GB">
                    <a:ea typeface="+mn-lt"/>
                    <a:cs typeface="+mn-lt"/>
                  </a:rPr>
                  <a:t>The role involved close collaboration with multidisciplinary teams, leveraging data-driven insights to deliver solutions that enhance risk management practices. Played a crucial part in fortifying the clients' ability to navigate complex risk environments effectively, promoting stability and resilience.</a:t>
                </a:r>
                <a:endParaRPr lang="en-GB"/>
              </a:p>
              <a:p>
                <a:pPr algn="just"/>
                <a:endParaRPr lang="en-GB"/>
              </a:p>
              <a:p>
                <a:pPr algn="just"/>
                <a:r>
                  <a:rPr lang="en-GB" b="1"/>
                  <a:t>International Insurance Company – Claims Analyst</a:t>
                </a:r>
                <a:endParaRPr lang="en-US"/>
              </a:p>
              <a:p>
                <a:pPr algn="just"/>
                <a:r>
                  <a:rPr lang="en-GB"/>
                  <a:t>Responsibilities included data entry into databases, data manipulation and payment processing. Ensured accuracy and availability of claims data, processed payments efficiently and maintained compliance with strict industry regulations. Communicated with stakeholders and provided them with ad-hoc support for any issues that arose during claim processing.</a:t>
                </a:r>
              </a:p>
              <a:p>
                <a:pPr algn="just"/>
                <a:endParaRPr lang="en-GB" sz="1000"/>
              </a:p>
            </p:txBody>
          </p:sp>
        </p:spTree>
        <p:extLst>
          <p:ext uri="{BB962C8B-B14F-4D97-AF65-F5344CB8AC3E}">
            <p14:creationId xmlns:p14="http://schemas.microsoft.com/office/powerpoint/2010/main" val="3997245792"/>
          </p:ext>
        </p:extLst>
      </p:cSld>
      <p:clrMapOvr>
        <a:masterClrMapping/>
      </p:clrMapOvr>
    </p:sld>
    <p:sld>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8D47195-2257-27FD-9554-F23924FA4345}"/>
                  </a:ext>
                </a:extLst>
              </p:cNvPr>
              <p:cNvSpPr>
                <a:spLocks noGrp="1"/>
              </p:cNvSpPr>
              <p:nvPr>
                <p:ph type="body" sz="quarter" idx="22"/>
              </p:nvPr>
            </p:nvSpPr>
            <p:spPr/>
            <p:txBody>
              <a:bodyPr vert="horz" lIns="54000" tIns="36000" rIns="36000" bIns="36000" numCol="2" spcCol="252000" rtlCol="0" anchor="t">
                <a:noAutofit/>
              </a:bodyPr>
              <a:lstStyle/>
              <a:p>
                <a:pPr algn="just"/>
                <a:r>
                  <a:rPr lang="en-US" sz="1000" b="1"/>
                  <a:t>International Retailer – </a:t>
                </a:r>
                <a:r>
                  <a:rPr lang="pl-PL" sz="1000" b="1"/>
                  <a:t>Data Scientist</a:t>
                </a:r>
                <a:endParaRPr lang="pl-PL" sz="1000"/>
              </a:p>
              <a:p>
                <a:pPr algn="just"/>
                <a:r>
                  <a:rPr lang="pl-PL" sz="1000"/>
                  <a:t>D</a:t>
                </a:r>
                <a:r>
                  <a:rPr lang="en-US" sz="1000" err="1"/>
                  <a:t>evelopment</a:t>
                </a:r>
                <a:r>
                  <a:rPr lang="en-US" sz="1000"/>
                  <a:t> of sales forecasting </a:t>
                </a:r>
                <a:r>
                  <a:rPr lang="pl-PL" sz="1000"/>
                  <a:t>tool</a:t>
                </a:r>
                <a:r>
                  <a:rPr lang="en-US" sz="1000"/>
                  <a:t> with price simulations and cross-elasticity frequent patterns algorithm. Tool helps price managers to forecast sales demand depending on the article price. </a:t>
                </a:r>
                <a:r>
                  <a:rPr lang="pl-PL" sz="1000"/>
                  <a:t>Main t</a:t>
                </a:r>
                <a:r>
                  <a:rPr lang="en-US" sz="1000"/>
                  <a:t>asks: </a:t>
                </a:r>
                <a:r>
                  <a:rPr lang="pl-PL" sz="1000"/>
                  <a:t>time series</a:t>
                </a:r>
                <a:r>
                  <a:rPr lang="en-US" sz="1000"/>
                  <a:t> model</a:t>
                </a:r>
                <a:r>
                  <a:rPr lang="pl-PL" sz="1000"/>
                  <a:t>ing</a:t>
                </a:r>
                <a:r>
                  <a:rPr lang="en-US" sz="1000"/>
                  <a:t>, configuring models deployment, designing the ETL pipeline, modifying the frontend part of the </a:t>
                </a:r>
                <a:r>
                  <a:rPr lang="pl-PL" sz="1000"/>
                  <a:t>dash </a:t>
                </a:r>
                <a:r>
                  <a:rPr lang="en-US" sz="1000"/>
                  <a:t>web</a:t>
                </a:r>
                <a:r>
                  <a:rPr lang="pl-PL" sz="1000"/>
                  <a:t> application</a:t>
                </a:r>
                <a:r>
                  <a:rPr lang="en-US" sz="1000"/>
                  <a:t>, </a:t>
                </a:r>
                <a:r>
                  <a:rPr lang="pl-PL" sz="1000"/>
                  <a:t>tool</a:t>
                </a:r>
                <a:r>
                  <a:rPr lang="en-US" sz="1000"/>
                  <a:t> industrialization</a:t>
                </a:r>
                <a:r>
                  <a:rPr lang="pl-PL" sz="1000"/>
                  <a:t>.</a:t>
                </a:r>
              </a:p>
              <a:p>
                <a:pPr algn="just"/>
                <a:r>
                  <a:rPr lang="pl-PL" sz="1000"/>
                  <a:t>Development of price elasticity tool based on linear regression model - main pricing tool used by pricing managers internationally for price setting.</a:t>
                </a:r>
              </a:p>
              <a:p>
                <a:pPr algn="just"/>
                <a:r>
                  <a:rPr lang="en-US" sz="1000" b="1"/>
                  <a:t>International Retailer – Analytics Consultant</a:t>
                </a:r>
                <a:endParaRPr lang="pl-PL" sz="1000"/>
              </a:p>
              <a:p>
                <a:pPr algn="just"/>
                <a:r>
                  <a:rPr lang="en-US" sz="1000"/>
                  <a:t>Figuring out and designing processes of analytics use cases lifecycle including ideation, development, industrialization and continuous improvement focusing on the ML Ops part. Conducting client workshops with business and technical stakeholders on aligning the way of cooperation in the use case lifecycle.</a:t>
                </a:r>
              </a:p>
              <a:p>
                <a:pPr algn="just"/>
                <a:r>
                  <a:rPr lang="en-US" sz="1000" b="1"/>
                  <a:t>Insurance Company - Developer</a:t>
                </a:r>
              </a:p>
              <a:p>
                <a:pPr algn="just"/>
                <a:r>
                  <a:rPr lang="en-US" sz="1000"/>
                  <a:t>Designing, building and configuring ETL and ELT jobs to meet business requirements and architecture principles. DWH business analysis, solution design and implementation of SAS DDS (Detailed Data Store) model for insurance in SAS Data Integration Studio environment and DB2 SQL. Creating Test Framework (design and execution), providing support to business users in UATs, fixing defects</a:t>
                </a:r>
                <a:r>
                  <a:rPr lang="pl-PL" sz="1000"/>
                  <a:t>.</a:t>
                </a:r>
                <a:endParaRPr lang="en-US" sz="1000"/>
              </a:p>
              <a:p>
                <a:pPr algn="just"/>
                <a:r>
                  <a:rPr lang="en-US" sz="1000" b="1"/>
                  <a:t>Worldwide Leader in Enterprise Analytics and Mobility Software – </a:t>
                </a:r>
                <a:br>
                  <a:rPr lang="en-US" sz="1000" b="1"/>
                </a:br>
                <a:r>
                  <a:rPr lang="en-US" sz="1000" b="1"/>
                  <a:t>BI Consultant</a:t>
                </a:r>
              </a:p>
              <a:p>
                <a:pPr algn="just"/>
                <a:r>
                  <a:rPr lang="en-US" sz="1000"/>
                  <a:t>Creating new BI application objects to support the business decisions </a:t>
                </a:r>
                <a:r>
                  <a:rPr lang="pl-PL" sz="1000"/>
                  <a:t>in retail area </a:t>
                </a:r>
                <a:r>
                  <a:rPr lang="en-US" sz="1000"/>
                  <a:t>and maintaining the existing ones. Continuous cooperation with end users of the system – from collecting requirements to implementing and testing the solution. Performing data processing, data management analysis and reporting. Reviewing data sources, reporting requirements ensuring effective and efficient management of business data. Validating data in database, checking out scripts and examining Data Warehouse ETL Processes</a:t>
                </a:r>
                <a:r>
                  <a:rPr lang="pl-PL" sz="1000"/>
                  <a:t>.</a:t>
                </a:r>
                <a:r>
                  <a:rPr lang="en-US" sz="1000"/>
                  <a:t> </a:t>
                </a:r>
              </a:p>
              <a:p>
                <a:pPr algn="just"/>
                <a:r>
                  <a:rPr lang="en-US" sz="1000" b="1"/>
                  <a:t>Multinational Industry Company – Category Management Intern</a:t>
                </a:r>
              </a:p>
              <a:p>
                <a:pPr algn="just"/>
                <a:r>
                  <a:rPr lang="en-US" sz="1000"/>
                  <a:t>Reporting market data for non-alcoholic beverages market. Performing multiple ad-hoc data-driven analyses strategic for assortment planning and sales analysis including examination the effectiveness of promotions</a:t>
                </a:r>
                <a:r>
                  <a:rPr lang="pl-PL" sz="1000"/>
                  <a:t>.</a:t>
                </a:r>
                <a:endParaRPr lang="en-US" sz="1000"/>
              </a:p>
            </p:txBody>
          </p:sp>
          <p:sp>
            <p:nvSpPr>
              <p:cNvPr id="2" name="Text Placeholder 1">
                <a:extLst>
                  <a:ext uri="{FF2B5EF4-FFF2-40B4-BE49-F238E27FC236}">
                    <a16:creationId xmlns:a16="http://schemas.microsoft.com/office/drawing/2014/main" id="{911674FA-AAB1-290E-AC82-CA87E6310AA5}"/>
                  </a:ext>
                </a:extLst>
              </p:cNvPr>
              <p:cNvSpPr>
                <a:spLocks noGrp="1"/>
              </p:cNvSpPr>
              <p:nvPr>
                <p:ph type="body" sz="quarter" idx="11"/>
              </p:nvPr>
            </p:nvSpPr>
            <p:spPr>
              <a:xfrm>
                <a:off x="112792" y="3118996"/>
                <a:ext cx="2418214" cy="1517012"/>
              </a:xfrm>
            </p:spPr>
            <p:txBody>
              <a:bodyPr/>
              <a:lstStyle/>
              <a:p>
                <a:r>
                  <a:rPr lang="en-US" sz="800"/>
                  <a:t>Magdalena is a data analytics graduate with experience in machine learning models development and evaluation.</a:t>
                </a:r>
                <a:r>
                  <a:rPr lang="pl-PL" sz="800"/>
                  <a:t> </a:t>
                </a:r>
                <a:r>
                  <a:rPr lang="en-US" sz="800"/>
                  <a:t>Magdalena has over </a:t>
                </a:r>
                <a:r>
                  <a:rPr lang="pl-PL" sz="800"/>
                  <a:t>6</a:t>
                </a:r>
                <a:r>
                  <a:rPr lang="en-US" sz="800"/>
                  <a:t> years of professional experience in data management projects in the fields like retail</a:t>
                </a:r>
                <a:r>
                  <a:rPr lang="pl-PL" sz="800"/>
                  <a:t>, </a:t>
                </a:r>
                <a:r>
                  <a:rPr lang="en-US" sz="800"/>
                  <a:t>FMCG</a:t>
                </a:r>
                <a:r>
                  <a:rPr lang="pl-PL" sz="800"/>
                  <a:t> and insurance.</a:t>
                </a:r>
                <a:endParaRPr lang="en-US" sz="800"/>
              </a:p>
              <a:p>
                <a:r>
                  <a:rPr lang="en-US" sz="800"/>
                  <a:t>She is experienced the</a:t>
                </a:r>
                <a:r>
                  <a:rPr lang="pl-PL" sz="800"/>
                  <a:t> pricing tools development, industrilizing data science solutions,</a:t>
                </a:r>
                <a:r>
                  <a:rPr lang="en-US" sz="800"/>
                  <a:t> </a:t>
                </a:r>
                <a:r>
                  <a:rPr lang="pl-PL" sz="800"/>
                  <a:t>designing </a:t>
                </a:r>
                <a:r>
                  <a:rPr lang="en-US" sz="800"/>
                  <a:t>ETL/ELT process, performing data analysis and BI reporting. She is fluent in SQL, Python</a:t>
                </a:r>
                <a:r>
                  <a:rPr lang="pl-PL" sz="800"/>
                  <a:t> and SAS.</a:t>
                </a:r>
                <a:endParaRPr lang="en-US" sz="800"/>
              </a:p>
              <a:p>
                <a:r>
                  <a:rPr lang="en-US" sz="800"/>
                  <a:t>Magdalena is certificated </a:t>
                </a:r>
                <a:r>
                  <a:rPr lang="pl-PL" sz="800"/>
                  <a:t>Azure Data Scientist, </a:t>
                </a:r>
                <a:r>
                  <a:rPr lang="en-US" sz="800"/>
                  <a:t>Google Cloud Professional Data Engineer</a:t>
                </a:r>
                <a:r>
                  <a:rPr lang="pl-PL" sz="800"/>
                  <a:t> and </a:t>
                </a:r>
                <a:r>
                  <a:rPr lang="en-US" sz="800"/>
                  <a:t>SAS DIS developer</a:t>
                </a:r>
                <a:r>
                  <a:rPr lang="pl-PL" sz="800"/>
                  <a:t>.</a:t>
                </a:r>
                <a:endParaRPr lang="en-US" sz="800"/>
              </a:p>
            </p:txBody>
          </p:sp>
          <p:sp>
            <p:nvSpPr>
              <p:cNvPr id="3" name="Text Placeholder 2">
                <a:extLst>
                  <a:ext uri="{FF2B5EF4-FFF2-40B4-BE49-F238E27FC236}">
                    <a16:creationId xmlns:a16="http://schemas.microsoft.com/office/drawing/2014/main" id="{24306D85-71DB-A43C-EE9F-A05E2C3B843E}"/>
                  </a:ext>
                </a:extLst>
              </p:cNvPr>
              <p:cNvSpPr>
                <a:spLocks noGrp="1"/>
              </p:cNvSpPr>
              <p:nvPr>
                <p:ph type="body" sz="quarter" idx="12"/>
              </p:nvPr>
            </p:nvSpPr>
            <p:spPr>
              <a:xfrm>
                <a:off x="154816" y="5297679"/>
                <a:ext cx="2196000" cy="956575"/>
              </a:xfrm>
            </p:spPr>
            <p:txBody>
              <a:bodyPr/>
              <a:lstStyle/>
              <a:p>
                <a:r>
                  <a:rPr lang="pl-PL"/>
                  <a:t>Retail</a:t>
                </a:r>
                <a:endParaRPr lang="en-US"/>
              </a:p>
              <a:p>
                <a:r>
                  <a:rPr lang="en-US"/>
                  <a:t>FMCG</a:t>
                </a:r>
                <a:endParaRPr lang="pl-PL"/>
              </a:p>
              <a:p>
                <a:r>
                  <a:rPr lang="pl-PL"/>
                  <a:t>Pricing</a:t>
                </a:r>
              </a:p>
              <a:p>
                <a:r>
                  <a:rPr lang="en-US"/>
                  <a:t>Insurance</a:t>
                </a:r>
              </a:p>
              <a:p>
                <a:r>
                  <a:rPr lang="en-US"/>
                  <a:t>Business Intelligence</a:t>
                </a:r>
              </a:p>
              <a:p>
                <a:endParaRPr lang="en-US"/>
              </a:p>
            </p:txBody>
          </p:sp>
          <p:sp>
            <p:nvSpPr>
              <p:cNvPr id="4" name="Text Placeholder 3">
                <a:extLst>
                  <a:ext uri="{FF2B5EF4-FFF2-40B4-BE49-F238E27FC236}">
                    <a16:creationId xmlns:a16="http://schemas.microsoft.com/office/drawing/2014/main" id="{6F381516-F3F1-5803-258D-A281CE214469}"/>
                  </a:ext>
                </a:extLst>
              </p:cNvPr>
              <p:cNvSpPr>
                <a:spLocks noGrp="1"/>
              </p:cNvSpPr>
              <p:nvPr>
                <p:ph type="body" sz="quarter" idx="18"/>
              </p:nvPr>
            </p:nvSpPr>
            <p:spPr/>
            <p:txBody>
              <a:bodyPr/>
              <a:lstStyle/>
              <a:p>
                <a:r>
                  <a:rPr lang="en-US"/>
                  <a:t>Magdalena Horosz</a:t>
                </a:r>
              </a:p>
            </p:txBody>
          </p:sp>
          <p:sp>
            <p:nvSpPr>
              <p:cNvPr id="5" name="Text Placeholder 4">
                <a:extLst>
                  <a:ext uri="{FF2B5EF4-FFF2-40B4-BE49-F238E27FC236}">
                    <a16:creationId xmlns:a16="http://schemas.microsoft.com/office/drawing/2014/main" id="{731985F1-A854-FF0C-23C8-8306F6E942BE}"/>
                  </a:ext>
                </a:extLst>
              </p:cNvPr>
              <p:cNvSpPr>
                <a:spLocks noGrp="1"/>
              </p:cNvSpPr>
              <p:nvPr>
                <p:ph type="body" sz="quarter" idx="14"/>
              </p:nvPr>
            </p:nvSpPr>
            <p:spPr/>
            <p:txBody>
              <a:bodyPr/>
              <a:lstStyle/>
              <a:p>
                <a:r>
                  <a:rPr lang="en-US">
                    <a:latin typeface="GT Sectra Fine Rg"/>
                  </a:rPr>
                  <a:t>Associate Manager</a:t>
                </a:r>
                <a:r>
                  <a:rPr lang="en-US">
                    <a:latin typeface="GT Sectra Fine Rg"/>
                    <a:ea typeface="Roboto Medium"/>
                  </a:rPr>
                  <a:t>, Data Science</a:t>
                </a:r>
                <a:endParaRPr lang="en-US"/>
              </a:p>
            </p:txBody>
          </p:sp>
          <p:pic>
            <p:nvPicPr>
              <p:cNvPr id="12" name="Picture Placeholder 11" descr="A person with long hair&#10;&#10;Description automatically generated with low confidence">
                <a:extLst>
                  <a:ext uri="{FF2B5EF4-FFF2-40B4-BE49-F238E27FC236}">
                    <a16:creationId xmlns:a16="http://schemas.microsoft.com/office/drawing/2014/main" id="{9850ECD5-5542-F122-E062-2CB3518244B2}"/>
                  </a:ext>
                </a:extLst>
              </p:cNvPr>
              <p:cNvPicPr>
                <a:picLocks noGrp="1"/>
              </p:cNvPicPr>
              <p:nvPr>
                <p:ph type="pic" sz="quarter" idx="10"/>
              </p:nvPr>
            </p:nvPicPr>
            <p:blipFill rotWithShape="1">
              <a:blip r:embed="rId3"/>
              <a:srcRect t="665" r="2151" b="2003"/>
              <a:stretch/>
            </p:blipFill>
            <p:spPr>
              <a:xfrm>
                <a:off x="-1" y="-47627"/>
                <a:ext cx="2642400" cy="2642400"/>
              </a:xfrm>
            </p:spPr>
          </p:pic>
          <p:sp>
            <p:nvSpPr>
              <p:cNvPr id="7" name="Text Placeholder 6">
                <a:extLst>
                  <a:ext uri="{FF2B5EF4-FFF2-40B4-BE49-F238E27FC236}">
                    <a16:creationId xmlns:a16="http://schemas.microsoft.com/office/drawing/2014/main" id="{96CAE378-94B4-0269-C4D1-EBD2C607BCC3}"/>
                  </a:ext>
                </a:extLst>
              </p:cNvPr>
              <p:cNvSpPr>
                <a:spLocks noGrp="1"/>
              </p:cNvSpPr>
              <p:nvPr>
                <p:ph type="body" sz="quarter" idx="19"/>
              </p:nvPr>
            </p:nvSpPr>
            <p:spPr/>
            <p:txBody>
              <a:bodyPr/>
              <a:lstStyle/>
              <a:p>
                <a:r>
                  <a:rPr lang="en-US"/>
                  <a:t>Warsaw School of Economics, Master degree in Big Data – Data Analysis</a:t>
                </a:r>
              </a:p>
              <a:p>
                <a:r>
                  <a:rPr lang="en-US"/>
                  <a:t>Warsaw School of Economics, Bachelor degree in Quantitative Methods in Economics and Information Systems</a:t>
                </a:r>
              </a:p>
              <a:p>
                <a:endParaRPr lang="en-US"/>
              </a:p>
              <a:p>
                <a:endParaRPr lang="en-US"/>
              </a:p>
            </p:txBody>
          </p:sp>
          <p:sp>
            <p:nvSpPr>
              <p:cNvPr id="8" name="Text Placeholder 7">
                <a:extLst>
                  <a:ext uri="{FF2B5EF4-FFF2-40B4-BE49-F238E27FC236}">
                    <a16:creationId xmlns:a16="http://schemas.microsoft.com/office/drawing/2014/main" id="{A9D0EDE1-319C-F7C6-A99B-9FCF1CAD96E2}"/>
                  </a:ext>
                </a:extLst>
              </p:cNvPr>
              <p:cNvSpPr>
                <a:spLocks noGrp="1"/>
              </p:cNvSpPr>
              <p:nvPr>
                <p:ph type="body" sz="quarter" idx="20"/>
              </p:nvPr>
            </p:nvSpPr>
            <p:spPr>
              <a:xfrm>
                <a:off x="9415208" y="3719050"/>
                <a:ext cx="2664000" cy="2215406"/>
              </a:xfrm>
            </p:spPr>
            <p:txBody>
              <a:bodyPr/>
              <a:lstStyle/>
              <a:p>
                <a:pPr algn="just"/>
                <a:r>
                  <a:rPr lang="pl-PL" sz="700"/>
                  <a:t>Azure: certified Data Scientist Associate (Azure Databriscka, Azure ML flow, Azure ML studio, Azure DevOps)</a:t>
                </a:r>
              </a:p>
              <a:p>
                <a:pPr algn="just"/>
                <a:r>
                  <a:rPr lang="en-US" sz="700"/>
                  <a:t>GCP</a:t>
                </a:r>
                <a:r>
                  <a:rPr lang="pl-PL" sz="700"/>
                  <a:t>: </a:t>
                </a:r>
                <a:r>
                  <a:rPr lang="en-US" sz="700"/>
                  <a:t>certified </a:t>
                </a:r>
                <a:r>
                  <a:rPr lang="pl-PL" sz="700"/>
                  <a:t>P</a:t>
                </a:r>
                <a:r>
                  <a:rPr lang="en-US" sz="700" err="1"/>
                  <a:t>rofessional</a:t>
                </a:r>
                <a:r>
                  <a:rPr lang="en-US" sz="700"/>
                  <a:t> </a:t>
                </a:r>
                <a:r>
                  <a:rPr lang="pl-PL" sz="700"/>
                  <a:t>D</a:t>
                </a:r>
                <a:r>
                  <a:rPr lang="en-US" sz="700" err="1"/>
                  <a:t>ata</a:t>
                </a:r>
                <a:r>
                  <a:rPr lang="en-US" sz="700"/>
                  <a:t> </a:t>
                </a:r>
                <a:r>
                  <a:rPr lang="pl-PL" sz="700"/>
                  <a:t>E</a:t>
                </a:r>
                <a:r>
                  <a:rPr lang="en-US" sz="700" err="1"/>
                  <a:t>ngineer</a:t>
                </a:r>
                <a:endParaRPr lang="en-US" sz="700"/>
              </a:p>
              <a:p>
                <a:pPr algn="just">
                  <a:spcBef>
                    <a:spcPts val="400"/>
                  </a:spcBef>
                </a:pPr>
                <a:r>
                  <a:rPr lang="en-US" sz="700"/>
                  <a:t>Data Science: Data Analysis, Data Engineering, Data Mining, Statistical Analysis, Business Intelligence, Data Visualization</a:t>
                </a:r>
              </a:p>
              <a:p>
                <a:pPr algn="just">
                  <a:spcBef>
                    <a:spcPts val="400"/>
                  </a:spcBef>
                </a:pPr>
                <a:r>
                  <a:rPr lang="en-US" sz="700"/>
                  <a:t>Machine Learning</a:t>
                </a:r>
                <a:r>
                  <a:rPr lang="pl-PL" sz="700"/>
                  <a:t>: </a:t>
                </a:r>
                <a:r>
                  <a:rPr lang="en-US" sz="700"/>
                  <a:t>Logistic Regression, Decision Trees, Random Forrest, Neutral Networks</a:t>
                </a:r>
                <a:endParaRPr lang="pl-PL" sz="700"/>
              </a:p>
              <a:p>
                <a:pPr algn="just">
                  <a:spcBef>
                    <a:spcPts val="400"/>
                  </a:spcBef>
                </a:pPr>
                <a:r>
                  <a:rPr lang="en-US" sz="700"/>
                  <a:t>Python</a:t>
                </a:r>
                <a:r>
                  <a:rPr lang="pl-PL" sz="700"/>
                  <a:t>: </a:t>
                </a:r>
                <a:r>
                  <a:rPr lang="en-US" sz="700"/>
                  <a:t>NumPy, Pandas, Matplotlib, Scikit-Learn,</a:t>
                </a:r>
                <a:r>
                  <a:rPr lang="pl-PL" sz="700"/>
                  <a:t> </a:t>
                </a:r>
                <a:r>
                  <a:rPr lang="en-US" sz="700" err="1"/>
                  <a:t>Plotly</a:t>
                </a:r>
                <a:r>
                  <a:rPr lang="pl-PL" sz="700"/>
                  <a:t>, PySpark</a:t>
                </a:r>
              </a:p>
              <a:p>
                <a:pPr algn="just">
                  <a:spcBef>
                    <a:spcPts val="400"/>
                  </a:spcBef>
                </a:pPr>
                <a:r>
                  <a:rPr lang="en-US" sz="700"/>
                  <a:t>Business Intelligence:  MS Power BI, MicroStrategy</a:t>
                </a:r>
              </a:p>
              <a:p>
                <a:pPr algn="just"/>
                <a:r>
                  <a:rPr lang="en-US" sz="700"/>
                  <a:t>SQL and RDBMS: DB2, Teradata, MS SQL Server</a:t>
                </a:r>
              </a:p>
              <a:p>
                <a:pPr algn="just"/>
                <a:r>
                  <a:rPr lang="en-US" sz="700"/>
                  <a:t>ETL, ELT: SAS DI Studio</a:t>
                </a:r>
              </a:p>
              <a:p>
                <a:pPr algn="just"/>
                <a:r>
                  <a:rPr lang="en-US" sz="700"/>
                  <a:t>SAS Software</a:t>
                </a:r>
                <a:r>
                  <a:rPr lang="pl-PL" sz="700"/>
                  <a:t>: certified Data Integration Developer</a:t>
                </a:r>
                <a:endParaRPr lang="en-US" sz="700"/>
              </a:p>
              <a:p>
                <a:pPr algn="just"/>
                <a:r>
                  <a:rPr lang="pl-PL" sz="700"/>
                  <a:t>(</a:t>
                </a:r>
                <a:r>
                  <a:rPr lang="en-US" sz="700"/>
                  <a:t>SAS E-Guide, Miner, Data Integration Studio)</a:t>
                </a:r>
                <a:endParaRPr lang="en-US" sz="750"/>
              </a:p>
            </p:txBody>
          </p:sp>
          <p:sp>
            <p:nvSpPr>
              <p:cNvPr id="9" name="Text Placeholder 8">
                <a:extLst>
                  <a:ext uri="{FF2B5EF4-FFF2-40B4-BE49-F238E27FC236}">
                    <a16:creationId xmlns:a16="http://schemas.microsoft.com/office/drawing/2014/main" id="{698ADF03-8FE6-EE63-15FA-BCDD7A6C1908}"/>
                  </a:ext>
                </a:extLst>
              </p:cNvPr>
              <p:cNvSpPr>
                <a:spLocks noGrp="1"/>
              </p:cNvSpPr>
              <p:nvPr>
                <p:ph type="body" sz="quarter" idx="21"/>
              </p:nvPr>
            </p:nvSpPr>
            <p:spPr/>
            <p:txBody>
              <a:bodyPr/>
              <a:lstStyle/>
              <a:p>
                <a:r>
                  <a:rPr lang="en-US"/>
                  <a:t>Polish		English	German</a:t>
                </a:r>
              </a:p>
            </p:txBody>
          </p:sp>
        </p:spTree>
        <p:extLst>
          <p:ext uri="{BB962C8B-B14F-4D97-AF65-F5344CB8AC3E}">
            <p14:creationId xmlns:p14="http://schemas.microsoft.com/office/powerpoint/2010/main" val="2337435278"/>
          </p:ext>
        </p:extLst>
      </p:cSld>
      <p:clrMapOvr>
        <a:masterClrMapping/>
      </p:clrMapOvr>
    </p:sld>
    <p:sld>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B30B32-CD37-0E04-C6E3-83A31BB57983}"/>
                  </a:ext>
                </a:extLst>
              </p:cNvPr>
              <p:cNvSpPr>
                <a:spLocks noGrp="1"/>
              </p:cNvSpPr>
              <p:nvPr>
                <p:ph type="body" sz="quarter" idx="11"/>
              </p:nvPr>
            </p:nvSpPr>
            <p:spPr>
              <a:xfrm>
                <a:off x="154816" y="3137102"/>
                <a:ext cx="2196000" cy="1626922"/>
              </a:xfrm>
            </p:spPr>
            <p:txBody>
              <a:bodyPr/>
              <a:lstStyle/>
              <a:p>
                <a:r>
                  <a:rPr lang="en-US"/>
                  <a:t>Mateusz is an experienced </a:t>
                </a:r>
                <a:r>
                  <a:rPr lang="pl-PL"/>
                  <a:t>data scientist </a:t>
                </a:r>
                <a:r>
                  <a:rPr lang="en-US"/>
                  <a:t>with strong back</a:t>
                </a:r>
                <a:r>
                  <a:rPr lang="pl-PL"/>
                  <a:t>-</a:t>
                </a:r>
                <a:r>
                  <a:rPr lang="en-US"/>
                  <a:t>ground in financial services area. </a:t>
                </a:r>
                <a:endParaRPr lang="pl-PL"/>
              </a:p>
              <a:p>
                <a:r>
                  <a:rPr lang="en-US"/>
                  <a:t>He is a hardworking, ambitious and fast learning person. He easily establishes contacts and has the ability to talk about technical matters in a simple way.</a:t>
                </a:r>
              </a:p>
            </p:txBody>
          </p:sp>
          <p:sp>
            <p:nvSpPr>
              <p:cNvPr id="3" name="Text Placeholder 2">
                <a:extLst>
                  <a:ext uri="{FF2B5EF4-FFF2-40B4-BE49-F238E27FC236}">
                    <a16:creationId xmlns:a16="http://schemas.microsoft.com/office/drawing/2014/main" id="{6EB5865F-1DB2-9704-D13D-FFBC0190B5DD}"/>
                  </a:ext>
                </a:extLst>
              </p:cNvPr>
              <p:cNvSpPr>
                <a:spLocks noGrp="1"/>
              </p:cNvSpPr>
              <p:nvPr>
                <p:ph type="body" sz="quarter" idx="12"/>
              </p:nvPr>
            </p:nvSpPr>
            <p:spPr/>
            <p:txBody>
              <a:bodyPr/>
              <a:lstStyle/>
              <a:p>
                <a:r>
                  <a:rPr lang="en-US"/>
                  <a:t>Banking</a:t>
                </a:r>
              </a:p>
              <a:p>
                <a:r>
                  <a:rPr lang="en-US"/>
                  <a:t>Insurance</a:t>
                </a:r>
              </a:p>
            </p:txBody>
          </p:sp>
          <p:sp>
            <p:nvSpPr>
              <p:cNvPr id="4" name="Text Placeholder 3">
                <a:extLst>
                  <a:ext uri="{FF2B5EF4-FFF2-40B4-BE49-F238E27FC236}">
                    <a16:creationId xmlns:a16="http://schemas.microsoft.com/office/drawing/2014/main" id="{DEFFC2F2-5427-A189-98F7-A9DFC128D02B}"/>
                  </a:ext>
                </a:extLst>
              </p:cNvPr>
              <p:cNvSpPr>
                <a:spLocks noGrp="1"/>
              </p:cNvSpPr>
              <p:nvPr>
                <p:ph type="body" sz="quarter" idx="18"/>
              </p:nvPr>
            </p:nvSpPr>
            <p:spPr/>
            <p:txBody>
              <a:bodyPr/>
              <a:lstStyle/>
              <a:p>
                <a:r>
                  <a:rPr lang="en-US"/>
                  <a:t>Mateusz Izdebski</a:t>
                </a:r>
              </a:p>
            </p:txBody>
          </p:sp>
          <p:sp>
            <p:nvSpPr>
              <p:cNvPr id="5" name="Text Placeholder 4">
                <a:extLst>
                  <a:ext uri="{FF2B5EF4-FFF2-40B4-BE49-F238E27FC236}">
                    <a16:creationId xmlns:a16="http://schemas.microsoft.com/office/drawing/2014/main" id="{AAE3F712-037F-0BA0-2718-D2983F733C4B}"/>
                  </a:ext>
                </a:extLst>
              </p:cNvPr>
              <p:cNvSpPr>
                <a:spLocks noGrp="1"/>
              </p:cNvSpPr>
              <p:nvPr>
                <p:ph type="body" sz="quarter" idx="14"/>
              </p:nvPr>
            </p:nvSpPr>
            <p:spPr/>
            <p:txBody>
              <a:bodyPr/>
              <a:lstStyle/>
              <a:p>
                <a:r>
                  <a:rPr lang="en-US"/>
                  <a:t>Analyst, Data Science</a:t>
                </a:r>
              </a:p>
            </p:txBody>
          </p:sp>
          <p:pic>
            <p:nvPicPr>
              <p:cNvPr id="12" name="Picture Placeholder 11">
                <a:extLst>
                  <a:ext uri="{FF2B5EF4-FFF2-40B4-BE49-F238E27FC236}">
                    <a16:creationId xmlns:a16="http://schemas.microsoft.com/office/drawing/2014/main" id="{9F692F38-059F-D872-17F3-1DE2B1AE7BF1}"/>
                  </a:ext>
                </a:extLst>
              </p:cNvPr>
              <p:cNvPicPr>
                <a:picLocks noGrp="1" noChangeAspect="1"/>
              </p:cNvPicPr>
              <p:nvPr>
                <p:ph type="pic" sz="quarter" idx="10"/>
              </p:nvPr>
            </p:nvPicPr>
            <p:blipFill>
              <a:blip r:embed="rId3"/>
              <a:srcRect l="40" r="40"/>
              <a:stretch/>
            </p:blipFill>
            <p:spPr>
              <a:xfrm>
                <a:off x="-1" y="760"/>
                <a:ext cx="2641463" cy="2623568"/>
              </a:xfrm>
            </p:spPr>
          </p:pic>
          <p:sp>
            <p:nvSpPr>
              <p:cNvPr id="7" name="Text Placeholder 6">
                <a:extLst>
                  <a:ext uri="{FF2B5EF4-FFF2-40B4-BE49-F238E27FC236}">
                    <a16:creationId xmlns:a16="http://schemas.microsoft.com/office/drawing/2014/main" id="{B4F12F25-F5B8-1D4F-D9E8-1A52C10C0EA3}"/>
                  </a:ext>
                </a:extLst>
              </p:cNvPr>
              <p:cNvSpPr>
                <a:spLocks noGrp="1"/>
              </p:cNvSpPr>
              <p:nvPr>
                <p:ph type="body" sz="quarter" idx="19"/>
              </p:nvPr>
            </p:nvSpPr>
            <p:spPr>
              <a:xfrm>
                <a:off x="9359893" y="1907471"/>
                <a:ext cx="2719315" cy="1106487"/>
              </a:xfrm>
            </p:spPr>
            <p:txBody>
              <a:bodyPr/>
              <a:lstStyle/>
              <a:p>
                <a:pPr>
                  <a:spcBef>
                    <a:spcPts val="400"/>
                  </a:spcBef>
                </a:pPr>
                <a:r>
                  <a:rPr lang="pl-PL" sz="1050" b="1"/>
                  <a:t>Master’s degree, </a:t>
                </a:r>
                <a:r>
                  <a:rPr lang="en-US" sz="1050" b="1"/>
                  <a:t>Quantitative Methods in Economics and Information Systems, </a:t>
                </a:r>
                <a:r>
                  <a:rPr lang="en-US" sz="1050"/>
                  <a:t>Warsaw School of Economics</a:t>
                </a:r>
                <a:endParaRPr lang="pl-PL" sz="1050"/>
              </a:p>
              <a:p>
                <a:pPr>
                  <a:spcBef>
                    <a:spcPts val="400"/>
                  </a:spcBef>
                </a:pPr>
                <a:r>
                  <a:rPr lang="pl-PL" sz="1050" b="1"/>
                  <a:t>Bachelor’s degree, </a:t>
                </a:r>
                <a:r>
                  <a:rPr lang="en-US" sz="1050" b="1"/>
                  <a:t>Quantitative Methods in Economics and Information Systems, </a:t>
                </a:r>
                <a:r>
                  <a:rPr lang="en-US" sz="1050"/>
                  <a:t>Warsaw School of Economics</a:t>
                </a:r>
              </a:p>
              <a:p>
                <a:endParaRPr lang="en-US"/>
              </a:p>
            </p:txBody>
          </p:sp>
          <p:sp>
            <p:nvSpPr>
              <p:cNvPr id="8" name="Text Placeholder 7">
                <a:extLst>
                  <a:ext uri="{FF2B5EF4-FFF2-40B4-BE49-F238E27FC236}">
                    <a16:creationId xmlns:a16="http://schemas.microsoft.com/office/drawing/2014/main" id="{37C82AA2-F4DC-10F4-AB52-8FC1F24EB6E2}"/>
                  </a:ext>
                </a:extLst>
              </p:cNvPr>
              <p:cNvSpPr>
                <a:spLocks noGrp="1"/>
              </p:cNvSpPr>
              <p:nvPr>
                <p:ph type="body" sz="quarter" idx="20"/>
              </p:nvPr>
            </p:nvSpPr>
            <p:spPr>
              <a:xfrm>
                <a:off x="9304752" y="3639312"/>
                <a:ext cx="2887248" cy="2135846"/>
              </a:xfrm>
            </p:spPr>
            <p:txBody>
              <a:bodyPr/>
              <a:lstStyle/>
              <a:p>
                <a:pPr marL="171450" indent="-171450">
                  <a:buFont typeface="Arial" panose="020B0604020202020204" pitchFamily="34" charset="0"/>
                  <a:buChar char="•"/>
                </a:pPr>
                <a:r>
                  <a:rPr lang="en-US" sz="1050"/>
                  <a:t>Machine Learning and Deep Learning (GBMs, GLMs, NNs)</a:t>
                </a:r>
              </a:p>
              <a:p>
                <a:pPr marL="171450" indent="-171450">
                  <a:buFont typeface="Arial" panose="020B0604020202020204" pitchFamily="34" charset="0"/>
                  <a:buChar char="•"/>
                </a:pPr>
                <a:r>
                  <a:rPr lang="en-US" sz="1050"/>
                  <a:t>Python (mainly NumPy, Pandas, Scikit-learn, </a:t>
                </a:r>
                <a:r>
                  <a:rPr lang="pl-PL" sz="1050"/>
                  <a:t>PyTorch, fastAI</a:t>
                </a:r>
                <a:r>
                  <a:rPr lang="en-US" sz="1050"/>
                  <a:t>)</a:t>
                </a:r>
              </a:p>
              <a:p>
                <a:pPr marL="171450" indent="-171450">
                  <a:buFont typeface="Arial" panose="020B0604020202020204" pitchFamily="34" charset="0"/>
                  <a:buChar char="•"/>
                </a:pPr>
                <a:r>
                  <a:rPr lang="en-US" sz="1050"/>
                  <a:t>SQL</a:t>
                </a:r>
                <a:endParaRPr lang="pl-PL" sz="1050"/>
              </a:p>
              <a:p>
                <a:pPr marL="171450" indent="-171450">
                  <a:buFont typeface="Arial" panose="020B0604020202020204" pitchFamily="34" charset="0"/>
                  <a:buChar char="•"/>
                </a:pPr>
                <a:r>
                  <a:rPr lang="en-US" sz="1050"/>
                  <a:t>Azure</a:t>
                </a:r>
                <a:r>
                  <a:rPr lang="pl-PL" sz="1050"/>
                  <a:t> Certified - DP-100 – Azure Data Scientist Associate; AZ-900 – Azure Fundamentals</a:t>
                </a:r>
              </a:p>
              <a:p>
                <a:pPr marL="171450" indent="-171450">
                  <a:buFont typeface="Arial" panose="020B0604020202020204" pitchFamily="34" charset="0"/>
                  <a:buChar char="•"/>
                </a:pPr>
                <a:r>
                  <a:rPr lang="pl-PL" sz="1050"/>
                  <a:t>genAI (OpenAI, Streamlit)</a:t>
                </a:r>
                <a:endParaRPr lang="en-US" sz="1050"/>
              </a:p>
              <a:p>
                <a:pPr marL="171450" indent="-171450">
                  <a:buFont typeface="Arial" panose="020B0604020202020204" pitchFamily="34" charset="0"/>
                  <a:buChar char="•"/>
                </a:pPr>
                <a:r>
                  <a:rPr lang="pl-PL" sz="1050"/>
                  <a:t>ML</a:t>
                </a:r>
                <a:r>
                  <a:rPr lang="en-US" sz="1050"/>
                  <a:t>Ops (Git</a:t>
                </a:r>
                <a:r>
                  <a:rPr lang="pl-PL" sz="1050"/>
                  <a:t>, </a:t>
                </a:r>
                <a:r>
                  <a:rPr lang="en-US" sz="1050"/>
                  <a:t>Docker, Kubernetes)</a:t>
                </a:r>
              </a:p>
              <a:p>
                <a:pPr marL="171450" indent="-171450">
                  <a:buFont typeface="Arial" panose="020B0604020202020204" pitchFamily="34" charset="0"/>
                  <a:buChar char="•"/>
                </a:pPr>
                <a:r>
                  <a:rPr lang="en-US" sz="1050"/>
                  <a:t>Stream processing (Apache Spark)</a:t>
                </a:r>
              </a:p>
            </p:txBody>
          </p:sp>
          <p:sp>
            <p:nvSpPr>
              <p:cNvPr id="9" name="Text Placeholder 8">
                <a:extLst>
                  <a:ext uri="{FF2B5EF4-FFF2-40B4-BE49-F238E27FC236}">
                    <a16:creationId xmlns:a16="http://schemas.microsoft.com/office/drawing/2014/main" id="{605FC3C9-21B3-EDFB-AB33-A2F0BE5F4BF0}"/>
                  </a:ext>
                </a:extLst>
              </p:cNvPr>
              <p:cNvSpPr>
                <a:spLocks noGrp="1"/>
              </p:cNvSpPr>
              <p:nvPr>
                <p:ph type="body" sz="quarter" idx="21"/>
              </p:nvPr>
            </p:nvSpPr>
            <p:spPr/>
            <p:txBody>
              <a:bodyPr/>
              <a:lstStyle/>
              <a:p>
                <a:r>
                  <a:rPr lang="en-US"/>
                  <a:t>Polish, English</a:t>
                </a:r>
              </a:p>
            </p:txBody>
          </p:sp>
          <p:sp>
            <p:nvSpPr>
              <p:cNvPr id="10" name="Text Placeholder 9">
                <a:extLst>
                  <a:ext uri="{FF2B5EF4-FFF2-40B4-BE49-F238E27FC236}">
                    <a16:creationId xmlns:a16="http://schemas.microsoft.com/office/drawing/2014/main" id="{92312F48-4315-33D6-19FE-C7D670F14066}"/>
                  </a:ext>
                </a:extLst>
              </p:cNvPr>
              <p:cNvSpPr>
                <a:spLocks noGrp="1"/>
              </p:cNvSpPr>
              <p:nvPr>
                <p:ph type="body" sz="quarter" idx="22"/>
              </p:nvPr>
            </p:nvSpPr>
            <p:spPr>
              <a:xfrm>
                <a:off x="2832107" y="1861782"/>
                <a:ext cx="6282000" cy="4644472"/>
              </a:xfrm>
            </p:spPr>
            <p:txBody>
              <a:bodyPr/>
              <a:lstStyle/>
              <a:p>
                <a:r>
                  <a:rPr lang="en-AU" sz="1050" b="1"/>
                  <a:t>Data Scientist,</a:t>
                </a:r>
                <a:r>
                  <a:rPr lang="en-AU" sz="1050"/>
                  <a:t> International Insurance Company</a:t>
                </a:r>
              </a:p>
              <a:p>
                <a:pPr marL="171450" indent="-171450">
                  <a:buFont typeface="Arial" panose="020B0604020202020204" pitchFamily="34" charset="0"/>
                  <a:buChar char="•"/>
                </a:pPr>
                <a:r>
                  <a:rPr lang="en-AU" sz="1000"/>
                  <a:t>Orchestration of advanced machine learning algorithms to detect financial fraud and estimate customer retention probabilities.</a:t>
                </a:r>
                <a:endParaRPr lang="pl-PL" sz="1000"/>
              </a:p>
              <a:p>
                <a:pPr marL="171450" indent="-171450">
                  <a:buFont typeface="Arial" panose="020B0604020202020204" pitchFamily="34" charset="0"/>
                  <a:buChar char="•"/>
                </a:pPr>
                <a:r>
                  <a:rPr lang="pl-PL" sz="1000"/>
                  <a:t>Implementation of MLOps practices to deploy and manage ML models using Docker for containerization and Kubernetes for orchestration.</a:t>
                </a:r>
                <a:endParaRPr lang="en-AU" sz="1000"/>
              </a:p>
              <a:p>
                <a:pPr marL="171450" indent="-171450">
                  <a:buFont typeface="Arial" panose="020B0604020202020204" pitchFamily="34" charset="0"/>
                  <a:buChar char="•"/>
                </a:pPr>
                <a:r>
                  <a:rPr lang="en-AU" sz="1000"/>
                  <a:t>Development of</a:t>
                </a:r>
                <a:r>
                  <a:rPr lang="pl-PL" sz="1000"/>
                  <a:t> </a:t>
                </a:r>
                <a:r>
                  <a:rPr lang="en-AU" sz="1000"/>
                  <a:t>risk models as part of the motor insurance price optimization process.</a:t>
                </a:r>
              </a:p>
              <a:p>
                <a:pPr marL="171450" indent="-171450">
                  <a:buFont typeface="Arial" panose="020B0604020202020204" pitchFamily="34" charset="0"/>
                  <a:buChar char="•"/>
                </a:pPr>
                <a:r>
                  <a:rPr lang="en-AU" sz="1000"/>
                  <a:t>Continuous improvement of tariffs for other non-life insurance at each stage of the process (risk modelling, A/B tests, price optimization).</a:t>
                </a:r>
              </a:p>
              <a:p>
                <a:pPr marL="171450" indent="-171450">
                  <a:buFont typeface="Arial" panose="020B0604020202020204" pitchFamily="34" charset="0"/>
                  <a:buChar char="•"/>
                </a:pPr>
                <a:r>
                  <a:rPr lang="en-AU" sz="1000"/>
                  <a:t>Conducting advanced statistical analysis of large datasets.</a:t>
                </a:r>
              </a:p>
              <a:p>
                <a:pPr marL="171450" indent="-171450">
                  <a:buFont typeface="Arial" panose="020B0604020202020204" pitchFamily="34" charset="0"/>
                  <a:buChar char="•"/>
                </a:pPr>
                <a:r>
                  <a:rPr lang="en-AU" sz="1000"/>
                  <a:t>Evaluating and exploring the implementation potential of new tools and algorithms.</a:t>
                </a:r>
              </a:p>
              <a:p>
                <a:endParaRPr lang="pl-PL" sz="1050" b="1"/>
              </a:p>
              <a:p>
                <a:r>
                  <a:rPr lang="pl-PL" sz="1050" b="1"/>
                  <a:t>GenAI Engineer</a:t>
                </a:r>
                <a:r>
                  <a:rPr lang="en-AU" sz="1050" b="1"/>
                  <a:t>,</a:t>
                </a:r>
                <a:r>
                  <a:rPr lang="en-AU" sz="1050"/>
                  <a:t> </a:t>
                </a:r>
                <a:r>
                  <a:rPr lang="pl-PL" sz="1050"/>
                  <a:t>Accenture Internal</a:t>
                </a:r>
                <a:endParaRPr lang="en-AU" sz="1050"/>
              </a:p>
              <a:p>
                <a:pPr marL="171450" indent="-171450">
                  <a:buFont typeface="Arial" panose="020B0604020202020204" pitchFamily="34" charset="0"/>
                  <a:buChar char="•"/>
                </a:pPr>
                <a:r>
                  <a:rPr lang="en-US" sz="1000" err="1"/>
                  <a:t>Contribut</a:t>
                </a:r>
                <a:r>
                  <a:rPr lang="pl-PL" sz="1000"/>
                  <a:t>ing</a:t>
                </a:r>
                <a:r>
                  <a:rPr lang="en-US" sz="1000"/>
                  <a:t> to the development of a </a:t>
                </a:r>
                <a:r>
                  <a:rPr lang="en-US" sz="1000" err="1"/>
                  <a:t>Streamlit</a:t>
                </a:r>
                <a:r>
                  <a:rPr lang="en-US" sz="1000"/>
                  <a:t> application utilizing OpenAI's language models</a:t>
                </a:r>
                <a:r>
                  <a:rPr lang="pl-PL" sz="1000"/>
                  <a:t> (GPT-3.5, </a:t>
                </a:r>
                <a:r>
                  <a:rPr lang="en-US" sz="1000"/>
                  <a:t>GPT-4</a:t>
                </a:r>
                <a:r>
                  <a:rPr lang="pl-PL" sz="1000"/>
                  <a:t>)</a:t>
                </a:r>
                <a:r>
                  <a:rPr lang="en-US" sz="1000"/>
                  <a:t>, for natural language database querying.</a:t>
                </a:r>
                <a:endParaRPr lang="pl-PL" sz="1000"/>
              </a:p>
              <a:p>
                <a:pPr marL="171450" indent="-171450">
                  <a:buFont typeface="Arial" panose="020B0604020202020204" pitchFamily="34" charset="0"/>
                  <a:buChar char="•"/>
                </a:pPr>
                <a:r>
                  <a:rPr lang="en-US" sz="1000"/>
                  <a:t>Engaged in Azure DevOps for streamlined deployment processes and management of project workflow.</a:t>
                </a:r>
              </a:p>
              <a:p>
                <a:pPr marL="171450" indent="-171450">
                  <a:buFont typeface="Arial" panose="020B0604020202020204" pitchFamily="34" charset="0"/>
                  <a:buChar char="•"/>
                </a:pPr>
                <a:r>
                  <a:rPr lang="en-US" sz="1000"/>
                  <a:t>Conduct</a:t>
                </a:r>
                <a:r>
                  <a:rPr lang="pl-PL" sz="1000"/>
                  <a:t>ing</a:t>
                </a:r>
                <a:r>
                  <a:rPr lang="en-US" sz="1000"/>
                  <a:t> research on potential future implementations, focusing on multi-agent solutions and function calling for improved functionality and efficiency.</a:t>
                </a:r>
              </a:p>
              <a:p>
                <a:endParaRPr lang="pl-PL" sz="1050" b="1"/>
              </a:p>
              <a:p>
                <a:r>
                  <a:rPr lang="en-AU" sz="1050" b="1"/>
                  <a:t>Data Analyst</a:t>
                </a:r>
                <a:r>
                  <a:rPr lang="en-AU" sz="1050"/>
                  <a:t>, Leading German Bank</a:t>
                </a:r>
              </a:p>
              <a:p>
                <a:pPr marL="171450" indent="-171450">
                  <a:buFont typeface="Arial" panose="020B0604020202020204" pitchFamily="34" charset="0"/>
                  <a:buChar char="•"/>
                </a:pPr>
                <a:r>
                  <a:rPr lang="en-AU" sz="1000"/>
                  <a:t>Managing monthly operational processes for Model Risk Management.</a:t>
                </a:r>
              </a:p>
              <a:p>
                <a:pPr marL="171450" indent="-171450">
                  <a:buFont typeface="Arial" panose="020B0604020202020204" pitchFamily="34" charset="0"/>
                  <a:buChar char="•"/>
                </a:pPr>
                <a:r>
                  <a:rPr lang="en-AU" sz="1000"/>
                  <a:t>Preparation of </a:t>
                </a:r>
                <a:r>
                  <a:rPr lang="pl-PL" sz="1000"/>
                  <a:t>data </a:t>
                </a:r>
                <a:r>
                  <a:rPr lang="en-AU" sz="1000"/>
                  <a:t>reports for the Bank's Risk Management Board.</a:t>
                </a:r>
              </a:p>
              <a:p>
                <a:endParaRPr lang="en-AU" sz="1050"/>
              </a:p>
              <a:p>
                <a:r>
                  <a:rPr lang="en-AU" sz="1050" b="1"/>
                  <a:t>Research Assistant, </a:t>
                </a:r>
                <a:r>
                  <a:rPr lang="en-AU" sz="1050"/>
                  <a:t>Top Polish University</a:t>
                </a:r>
              </a:p>
              <a:p>
                <a:pPr marL="171450" indent="-171450">
                  <a:buFont typeface="Arial" panose="020B0604020202020204" pitchFamily="34" charset="0"/>
                  <a:buChar char="•"/>
                </a:pPr>
                <a:r>
                  <a:rPr lang="en-AU" sz="1000"/>
                  <a:t>Conducting scientific research.</a:t>
                </a:r>
              </a:p>
              <a:p>
                <a:pPr marL="171450" indent="-171450">
                  <a:buFont typeface="Arial" panose="020B0604020202020204" pitchFamily="34" charset="0"/>
                  <a:buChar char="•"/>
                </a:pPr>
                <a:r>
                  <a:rPr lang="en-AU" sz="1000"/>
                  <a:t>Creation and publication of </a:t>
                </a:r>
                <a:r>
                  <a:rPr lang="pl-PL" sz="1000"/>
                  <a:t>scientific papers such as</a:t>
                </a:r>
                <a:r>
                  <a:rPr lang="en-AU" sz="1000"/>
                  <a:t> systematic review</a:t>
                </a:r>
                <a:r>
                  <a:rPr lang="pl-PL" sz="1000"/>
                  <a:t>s and essays.</a:t>
                </a:r>
                <a:r>
                  <a:rPr lang="en-AU" sz="1000"/>
                  <a:t> </a:t>
                </a:r>
                <a:endParaRPr lang="en-US" sz="1000"/>
              </a:p>
            </p:txBody>
          </p:sp>
        </p:spTree>
        <p:extLst>
          <p:ext uri="{BB962C8B-B14F-4D97-AF65-F5344CB8AC3E}">
            <p14:creationId xmlns:p14="http://schemas.microsoft.com/office/powerpoint/2010/main" val="2326664230"/>
          </p:ext>
        </p:extLst>
      </p:cSld>
      <p:clrMapOvr>
        <a:masterClrMapping/>
      </p:clrMapOvr>
    </p:sld>
    <p:sld>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1674FA-AAB1-290E-AC82-CA87E6310AA5}"/>
                  </a:ext>
                </a:extLst>
              </p:cNvPr>
              <p:cNvSpPr>
                <a:spLocks noGrp="1"/>
              </p:cNvSpPr>
              <p:nvPr>
                <p:ph type="body" sz="quarter" idx="11"/>
              </p:nvPr>
            </p:nvSpPr>
            <p:spPr>
              <a:xfrm>
                <a:off x="154816" y="3137102"/>
                <a:ext cx="2196000" cy="1782344"/>
              </a:xfrm>
            </p:spPr>
            <p:txBody>
              <a:bodyPr vert="horz" lIns="54000" tIns="36000" rIns="36000" bIns="36000" rtlCol="0" anchor="t">
                <a:noAutofit/>
              </a:bodyPr>
              <a:lstStyle/>
              <a:p>
                <a:r>
                  <a:rPr lang="en-US"/>
                  <a:t>Martyna is a Data Engineer with over 7 years of professional experience. </a:t>
                </a:r>
              </a:p>
              <a:p>
                <a:r>
                  <a:rPr lang="en-US"/>
                  <a:t>She gained experience as a data engineer in projects related to the health and insurance industry. In her career, she acquired technical expertise in designing, modeling and implementing data sets.</a:t>
                </a:r>
              </a:p>
            </p:txBody>
          </p:sp>
          <p:sp>
            <p:nvSpPr>
              <p:cNvPr id="3" name="Text Placeholder 2">
                <a:extLst>
                  <a:ext uri="{FF2B5EF4-FFF2-40B4-BE49-F238E27FC236}">
                    <a16:creationId xmlns:a16="http://schemas.microsoft.com/office/drawing/2014/main" id="{24306D85-71DB-A43C-EE9F-A05E2C3B843E}"/>
                  </a:ext>
                </a:extLst>
              </p:cNvPr>
              <p:cNvSpPr>
                <a:spLocks noGrp="1"/>
              </p:cNvSpPr>
              <p:nvPr>
                <p:ph type="body" sz="quarter" idx="12"/>
              </p:nvPr>
            </p:nvSpPr>
            <p:spPr/>
            <p:txBody>
              <a:bodyPr/>
              <a:lstStyle/>
              <a:p>
                <a:r>
                  <a:rPr lang="en-US"/>
                  <a:t>Healthcare</a:t>
                </a:r>
                <a:endParaRPr lang="pl-PL"/>
              </a:p>
              <a:p>
                <a:r>
                  <a:rPr lang="pl-PL"/>
                  <a:t>Insurance</a:t>
                </a:r>
                <a:endParaRPr lang="en-US"/>
              </a:p>
            </p:txBody>
          </p:sp>
          <p:sp>
            <p:nvSpPr>
              <p:cNvPr id="4" name="Text Placeholder 3">
                <a:extLst>
                  <a:ext uri="{FF2B5EF4-FFF2-40B4-BE49-F238E27FC236}">
                    <a16:creationId xmlns:a16="http://schemas.microsoft.com/office/drawing/2014/main" id="{6F381516-F3F1-5803-258D-A281CE214469}"/>
                  </a:ext>
                </a:extLst>
              </p:cNvPr>
              <p:cNvSpPr>
                <a:spLocks noGrp="1"/>
              </p:cNvSpPr>
              <p:nvPr>
                <p:ph type="body" sz="quarter" idx="18"/>
              </p:nvPr>
            </p:nvSpPr>
            <p:spPr/>
            <p:txBody>
              <a:bodyPr/>
              <a:lstStyle/>
              <a:p>
                <a:r>
                  <a:rPr lang="en-US" err="1"/>
                  <a:t>Martyna</a:t>
                </a:r>
                <a:r>
                  <a:rPr lang="en-US"/>
                  <a:t> </a:t>
                </a:r>
                <a:r>
                  <a:rPr lang="en-US" err="1"/>
                  <a:t>Jabłońska</a:t>
                </a:r>
                <a:endParaRPr lang="en-US"/>
              </a:p>
            </p:txBody>
          </p:sp>
          <p:sp>
            <p:nvSpPr>
              <p:cNvPr id="5" name="Text Placeholder 4">
                <a:extLst>
                  <a:ext uri="{FF2B5EF4-FFF2-40B4-BE49-F238E27FC236}">
                    <a16:creationId xmlns:a16="http://schemas.microsoft.com/office/drawing/2014/main" id="{731985F1-A854-FF0C-23C8-8306F6E942BE}"/>
                  </a:ext>
                </a:extLst>
              </p:cNvPr>
              <p:cNvSpPr>
                <a:spLocks noGrp="1"/>
              </p:cNvSpPr>
              <p:nvPr>
                <p:ph type="body" sz="quarter" idx="14"/>
              </p:nvPr>
            </p:nvSpPr>
            <p:spPr/>
            <p:txBody>
              <a:bodyPr/>
              <a:lstStyle/>
              <a:p>
                <a:r>
                  <a:rPr lang="en-US"/>
                  <a:t>Consultant, Data Engineer</a:t>
                </a:r>
              </a:p>
            </p:txBody>
          </p:sp>
          <p:pic>
            <p:nvPicPr>
              <p:cNvPr id="12" name="Picture Placeholder 11" descr="A person wearing glasses&#10;&#10;Description automatically generated with medium confidence">
                <a:extLst>
                  <a:ext uri="{FF2B5EF4-FFF2-40B4-BE49-F238E27FC236}">
                    <a16:creationId xmlns:a16="http://schemas.microsoft.com/office/drawing/2014/main" id="{2EC94D66-AD86-4C8B-1688-4F9CCCA2189E}"/>
                  </a:ext>
                </a:extLst>
              </p:cNvPr>
              <p:cNvPicPr>
                <a:picLocks noGrp="1"/>
              </p:cNvPicPr>
              <p:nvPr>
                <p:ph type="pic" sz="quarter" idx="10"/>
              </p:nvPr>
            </p:nvPicPr>
            <p:blipFill rotWithShape="1">
              <a:blip r:embed="rId3"/>
              <a:srcRect l="2798" t="665" r="1615" b="3711"/>
              <a:stretch/>
            </p:blipFill>
            <p:spPr>
              <a:xfrm>
                <a:off x="-1" y="-2"/>
                <a:ext cx="2642400" cy="2642400"/>
              </a:xfrm>
            </p:spPr>
          </p:pic>
          <p:sp>
            <p:nvSpPr>
              <p:cNvPr id="7" name="Text Placeholder 6">
                <a:extLst>
                  <a:ext uri="{FF2B5EF4-FFF2-40B4-BE49-F238E27FC236}">
                    <a16:creationId xmlns:a16="http://schemas.microsoft.com/office/drawing/2014/main" id="{96CAE378-94B4-0269-C4D1-EBD2C607BCC3}"/>
                  </a:ext>
                </a:extLst>
              </p:cNvPr>
              <p:cNvSpPr>
                <a:spLocks noGrp="1"/>
              </p:cNvSpPr>
              <p:nvPr>
                <p:ph type="body" sz="quarter" idx="19"/>
              </p:nvPr>
            </p:nvSpPr>
            <p:spPr>
              <a:xfrm>
                <a:off x="9415208" y="1907471"/>
                <a:ext cx="2633922" cy="1216776"/>
              </a:xfrm>
            </p:spPr>
            <p:txBody>
              <a:bodyPr/>
              <a:lstStyle/>
              <a:p>
                <a:r>
                  <a:rPr lang="en-US"/>
                  <a:t>AGH Uni</a:t>
                </a:r>
                <a:r>
                  <a:rPr lang="pl-PL"/>
                  <a:t>v</a:t>
                </a:r>
                <a:r>
                  <a:rPr lang="en-US" err="1"/>
                  <a:t>ersity</a:t>
                </a:r>
                <a:r>
                  <a:rPr lang="en-US"/>
                  <a:t> of Science and technology, Master degree, Computer Applied Science</a:t>
                </a:r>
              </a:p>
              <a:p>
                <a:r>
                  <a:rPr lang="en-US"/>
                  <a:t>AGH Uni</a:t>
                </a:r>
                <a:r>
                  <a:rPr lang="pl-PL"/>
                  <a:t>v</a:t>
                </a:r>
                <a:r>
                  <a:rPr lang="en-US"/>
                  <a:t>ersity of Science and technology, Bachelor degree, Computer Applied Science</a:t>
                </a:r>
              </a:p>
            </p:txBody>
          </p:sp>
          <p:sp>
            <p:nvSpPr>
              <p:cNvPr id="8" name="Text Placeholder 7">
                <a:extLst>
                  <a:ext uri="{FF2B5EF4-FFF2-40B4-BE49-F238E27FC236}">
                    <a16:creationId xmlns:a16="http://schemas.microsoft.com/office/drawing/2014/main" id="{A9D0EDE1-319C-F7C6-A99B-9FCF1CAD96E2}"/>
                  </a:ext>
                </a:extLst>
              </p:cNvPr>
              <p:cNvSpPr>
                <a:spLocks noGrp="1"/>
              </p:cNvSpPr>
              <p:nvPr>
                <p:ph type="body" sz="quarter" idx="20"/>
              </p:nvPr>
            </p:nvSpPr>
            <p:spPr/>
            <p:txBody>
              <a:bodyPr vert="horz" lIns="54000" tIns="36000" rIns="36000" bIns="36000" rtlCol="0" anchor="t">
                <a:noAutofit/>
              </a:bodyPr>
              <a:lstStyle/>
              <a:p>
                <a:pPr algn="just">
                  <a:spcBef>
                    <a:spcPts val="400"/>
                  </a:spcBef>
                </a:pPr>
                <a:r>
                  <a:rPr lang="en-US"/>
                  <a:t>SAS (SAS DI, SAS EG 9.4.)</a:t>
                </a:r>
                <a:endParaRPr lang="pl-PL"/>
              </a:p>
              <a:p>
                <a:pPr algn="just">
                  <a:spcBef>
                    <a:spcPts val="400"/>
                  </a:spcBef>
                </a:pPr>
                <a:r>
                  <a:rPr lang="en-US"/>
                  <a:t>Teradata</a:t>
                </a:r>
              </a:p>
              <a:p>
                <a:pPr algn="just">
                  <a:spcBef>
                    <a:spcPts val="400"/>
                  </a:spcBef>
                </a:pPr>
                <a:r>
                  <a:rPr lang="en-US"/>
                  <a:t>SQL</a:t>
                </a:r>
              </a:p>
              <a:p>
                <a:pPr algn="just">
                  <a:spcBef>
                    <a:spcPts val="400"/>
                  </a:spcBef>
                </a:pPr>
                <a:r>
                  <a:rPr lang="en-US"/>
                  <a:t>ETL</a:t>
                </a:r>
              </a:p>
              <a:p>
                <a:pPr algn="just">
                  <a:spcBef>
                    <a:spcPts val="400"/>
                  </a:spcBef>
                </a:pPr>
                <a:r>
                  <a:rPr lang="en-US"/>
                  <a:t>Informatica</a:t>
                </a:r>
              </a:p>
              <a:p>
                <a:pPr algn="just">
                  <a:spcBef>
                    <a:spcPts val="400"/>
                  </a:spcBef>
                </a:pPr>
                <a:r>
                  <a:rPr lang="en-US"/>
                  <a:t>Data Analysis</a:t>
                </a:r>
                <a:br>
                  <a:rPr lang="en-US"/>
                </a:br>
                <a:r>
                  <a:rPr lang="en-US"/>
                  <a:t>GIT</a:t>
                </a:r>
              </a:p>
              <a:p>
                <a:pPr algn="just">
                  <a:spcBef>
                    <a:spcPts val="400"/>
                  </a:spcBef>
                </a:pPr>
                <a:r>
                  <a:rPr lang="en-US"/>
                  <a:t>DP-900: Microsoft Azure Data Fundamentals – In Progress</a:t>
                </a:r>
              </a:p>
              <a:p>
                <a:pPr algn="just">
                  <a:spcBef>
                    <a:spcPts val="400"/>
                  </a:spcBef>
                </a:pPr>
                <a:endParaRPr lang="en-US">
                  <a:solidFill>
                    <a:srgbClr val="161616"/>
                  </a:solidFill>
                  <a:latin typeface="Arial"/>
                  <a:cs typeface="Arial"/>
                </a:endParaRPr>
              </a:p>
              <a:p>
                <a:pPr algn="just">
                  <a:spcBef>
                    <a:spcPts val="400"/>
                  </a:spcBef>
                </a:pPr>
                <a:endParaRPr lang="en-US"/>
              </a:p>
              <a:p>
                <a:pPr algn="just">
                  <a:spcBef>
                    <a:spcPts val="400"/>
                  </a:spcBef>
                </a:pPr>
                <a:endParaRPr lang="en-US"/>
              </a:p>
            </p:txBody>
          </p:sp>
          <p:sp>
            <p:nvSpPr>
              <p:cNvPr id="9" name="Text Placeholder 8">
                <a:extLst>
                  <a:ext uri="{FF2B5EF4-FFF2-40B4-BE49-F238E27FC236}">
                    <a16:creationId xmlns:a16="http://schemas.microsoft.com/office/drawing/2014/main" id="{698ADF03-8FE6-EE63-15FA-BCDD7A6C1908}"/>
                  </a:ext>
                </a:extLst>
              </p:cNvPr>
              <p:cNvSpPr>
                <a:spLocks noGrp="1"/>
              </p:cNvSpPr>
              <p:nvPr>
                <p:ph type="body" sz="quarter" idx="21"/>
              </p:nvPr>
            </p:nvSpPr>
            <p:spPr/>
            <p:txBody>
              <a:bodyPr/>
              <a:lstStyle/>
              <a:p>
                <a:r>
                  <a:rPr lang="en-US"/>
                  <a:t>Polish		English</a:t>
                </a:r>
              </a:p>
            </p:txBody>
          </p:sp>
          <p:sp>
            <p:nvSpPr>
              <p:cNvPr id="10" name="Text Placeholder 9">
                <a:extLst>
                  <a:ext uri="{FF2B5EF4-FFF2-40B4-BE49-F238E27FC236}">
                    <a16:creationId xmlns:a16="http://schemas.microsoft.com/office/drawing/2014/main" id="{68D47195-2257-27FD-9554-F23924FA4345}"/>
                  </a:ext>
                </a:extLst>
              </p:cNvPr>
              <p:cNvSpPr>
                <a:spLocks noGrp="1"/>
              </p:cNvSpPr>
              <p:nvPr>
                <p:ph type="body" sz="quarter" idx="22"/>
              </p:nvPr>
            </p:nvSpPr>
            <p:spPr/>
            <p:txBody>
              <a:bodyPr vert="horz" lIns="54000" tIns="36000" rIns="36000" bIns="36000" numCol="2" spcCol="252000" rtlCol="0" anchor="t">
                <a:noAutofit/>
              </a:bodyPr>
              <a:lstStyle/>
              <a:p>
                <a:pPr algn="just"/>
                <a:r>
                  <a:rPr lang="en-US" b="1"/>
                  <a:t>Large Swiss Insurance Company</a:t>
                </a:r>
                <a:endParaRPr lang="pl-PL" b="1"/>
              </a:p>
              <a:p>
                <a:pPr algn="just"/>
                <a:r>
                  <a:rPr lang="en-US"/>
                  <a:t>Cooperation on modeling data structures and implementation of Data Mart used for tariffication in business insurance. Development and testing using SQL and SAS (SAS DI, SAS EG 9.4.). Creating technical concepts for</a:t>
                </a:r>
                <a:r>
                  <a:rPr lang="pl-PL"/>
                  <a:t> </a:t>
                </a:r>
                <a:r>
                  <a:rPr lang="en-US"/>
                  <a:t>additional functionalities including SAS Stored Processes.</a:t>
                </a:r>
                <a:endParaRPr lang="pl-PL"/>
              </a:p>
              <a:p>
                <a:pPr algn="just"/>
                <a:r>
                  <a:rPr lang="en-US" b="1"/>
                  <a:t>Global healthcare company – Senior Data Engineer</a:t>
                </a:r>
              </a:p>
              <a:p>
                <a:pPr algn="just"/>
                <a:r>
                  <a:rPr lang="en-US"/>
                  <a:t>ETL developer. Designing, modeling and creating ETL processes in Order Management and Install space. Taking active part in gathering and technical assessment of requirements. </a:t>
                </a:r>
              </a:p>
              <a:p>
                <a:pPr algn="just"/>
                <a:r>
                  <a:rPr lang="en-US" b="1"/>
                  <a:t>Global healthcare company – Data Engineer</a:t>
                </a:r>
              </a:p>
              <a:p>
                <a:pPr algn="just"/>
                <a:r>
                  <a:rPr lang="en-US"/>
                  <a:t>ETL Developer. Data Warehousing and data analysis. Designing data flows and reporting for Global Supply Chain, Order Management space. Helping create data catalog and documentation for GSC.</a:t>
                </a:r>
              </a:p>
              <a:p>
                <a:pPr algn="just"/>
                <a:r>
                  <a:rPr lang="en-US" b="1"/>
                  <a:t>Global healthcare company – Data Engineering Specialist</a:t>
                </a:r>
              </a:p>
              <a:p>
                <a:pPr algn="just"/>
                <a:r>
                  <a:rPr lang="en-US"/>
                  <a:t>ETL and Data Virtualization developer. Creating ETL processes sourcing from multiple databases. Data warehousing and data analysis. Reporting for Global Supply Chain, Order Management space. Working with Teradata and Informatica.</a:t>
                </a:r>
              </a:p>
              <a:p>
                <a:pPr algn="just"/>
                <a:r>
                  <a:rPr lang="en-US" b="1"/>
                  <a:t>Global healthcare company – Associate – Data &amp; Analytics</a:t>
                </a:r>
              </a:p>
              <a:p>
                <a:pPr algn="just"/>
                <a:r>
                  <a:rPr lang="en-US"/>
                  <a:t>Data Virtualization developer creating data catalog and data sets in Cisco DV tool.</a:t>
                </a:r>
              </a:p>
              <a:p>
                <a:pPr algn="just"/>
                <a:r>
                  <a:rPr lang="en-US" b="1"/>
                  <a:t>International IT company – Junior Oracle Developer</a:t>
                </a:r>
              </a:p>
              <a:p>
                <a:pPr algn="just"/>
                <a:r>
                  <a:rPr lang="en-US" b="1"/>
                  <a:t>International IT company - Intern</a:t>
                </a:r>
              </a:p>
              <a:p>
                <a:pPr algn="just"/>
                <a:endParaRPr lang="en-US"/>
              </a:p>
            </p:txBody>
          </p:sp>
        </p:spTree>
        <p:extLst>
          <p:ext uri="{BB962C8B-B14F-4D97-AF65-F5344CB8AC3E}">
            <p14:creationId xmlns:p14="http://schemas.microsoft.com/office/powerpoint/2010/main" val="1241472327"/>
          </p:ext>
        </p:extLst>
      </p:cSld>
      <p:clrMapOvr>
        <a:masterClrMapping/>
      </p:clrMapOvr>
    </p:sld>
    <p:sld>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1674FA-AAB1-290E-AC82-CA87E6310AA5}"/>
                  </a:ext>
                </a:extLst>
              </p:cNvPr>
              <p:cNvSpPr>
                <a:spLocks noGrp="1"/>
              </p:cNvSpPr>
              <p:nvPr>
                <p:ph type="body" sz="quarter" idx="11"/>
              </p:nvPr>
            </p:nvSpPr>
            <p:spPr>
              <a:xfrm>
                <a:off x="100668" y="3086768"/>
                <a:ext cx="2463894" cy="1250950"/>
              </a:xfrm>
            </p:spPr>
            <p:txBody>
              <a:bodyPr/>
              <a:lstStyle/>
              <a:p>
                <a:r>
                  <a:rPr lang="en-US" sz="850"/>
                  <a:t>Agnieszka is a highly skilled data science professional, specializing in machine learning operations, AI, and cloud technologies. Her expertise lies in developing strategies and operating models for AI and ML, contributing significantly to organizations' success. Agnieszka excels in seamlessly integrating AI technologies into business processes, optimizing models for efficiency, and ensuring smooth operations in the cloud environment. Her strategic mindset and hands-on approach make Agnieszka an indispensable asset for organizations navigating the complexities of AI and ML implementation.</a:t>
                </a:r>
              </a:p>
            </p:txBody>
          </p:sp>
          <p:sp>
            <p:nvSpPr>
              <p:cNvPr id="3" name="Text Placeholder 2">
                <a:extLst>
                  <a:ext uri="{FF2B5EF4-FFF2-40B4-BE49-F238E27FC236}">
                    <a16:creationId xmlns:a16="http://schemas.microsoft.com/office/drawing/2014/main" id="{24306D85-71DB-A43C-EE9F-A05E2C3B843E}"/>
                  </a:ext>
                </a:extLst>
              </p:cNvPr>
              <p:cNvSpPr>
                <a:spLocks noGrp="1"/>
              </p:cNvSpPr>
              <p:nvPr>
                <p:ph type="body" sz="quarter" idx="12"/>
              </p:nvPr>
            </p:nvSpPr>
            <p:spPr/>
            <p:txBody>
              <a:bodyPr/>
              <a:lstStyle/>
              <a:p>
                <a:r>
                  <a:rPr lang="en-US"/>
                  <a:t>Banking</a:t>
                </a:r>
              </a:p>
              <a:p>
                <a:r>
                  <a:rPr lang="en-US"/>
                  <a:t>Oil &amp; Gas</a:t>
                </a:r>
              </a:p>
              <a:p>
                <a:endParaRPr lang="en-US"/>
              </a:p>
              <a:p>
                <a:r>
                  <a:rPr lang="en-US"/>
                  <a:t>Energy</a:t>
                </a:r>
              </a:p>
              <a:p>
                <a:r>
                  <a:rPr lang="en-US"/>
                  <a:t>IoT</a:t>
                </a:r>
              </a:p>
              <a:p>
                <a:endParaRPr lang="en-US"/>
              </a:p>
            </p:txBody>
          </p:sp>
          <p:sp>
            <p:nvSpPr>
              <p:cNvPr id="4" name="Text Placeholder 3">
                <a:extLst>
                  <a:ext uri="{FF2B5EF4-FFF2-40B4-BE49-F238E27FC236}">
                    <a16:creationId xmlns:a16="http://schemas.microsoft.com/office/drawing/2014/main" id="{6F381516-F3F1-5803-258D-A281CE214469}"/>
                  </a:ext>
                </a:extLst>
              </p:cNvPr>
              <p:cNvSpPr>
                <a:spLocks noGrp="1"/>
              </p:cNvSpPr>
              <p:nvPr>
                <p:ph type="body" sz="quarter" idx="18"/>
              </p:nvPr>
            </p:nvSpPr>
            <p:spPr/>
            <p:txBody>
              <a:bodyPr/>
              <a:lstStyle/>
              <a:p>
                <a:r>
                  <a:rPr lang="en-US" sz="3500"/>
                  <a:t>Agnieszka Jach, Ph.D.</a:t>
                </a:r>
                <a:endParaRPr lang="en-US"/>
              </a:p>
            </p:txBody>
          </p:sp>
          <p:sp>
            <p:nvSpPr>
              <p:cNvPr id="5" name="Text Placeholder 4">
                <a:extLst>
                  <a:ext uri="{FF2B5EF4-FFF2-40B4-BE49-F238E27FC236}">
                    <a16:creationId xmlns:a16="http://schemas.microsoft.com/office/drawing/2014/main" id="{731985F1-A854-FF0C-23C8-8306F6E942BE}"/>
                  </a:ext>
                </a:extLst>
              </p:cNvPr>
              <p:cNvSpPr>
                <a:spLocks noGrp="1"/>
              </p:cNvSpPr>
              <p:nvPr>
                <p:ph type="body" sz="quarter" idx="14"/>
              </p:nvPr>
            </p:nvSpPr>
            <p:spPr/>
            <p:txBody>
              <a:bodyPr/>
              <a:lstStyle/>
              <a:p>
                <a:r>
                  <a:rPr lang="en-US"/>
                  <a:t>Manager, Data Science</a:t>
                </a:r>
              </a:p>
            </p:txBody>
          </p:sp>
          <p:pic>
            <p:nvPicPr>
              <p:cNvPr id="12" name="Picture Placeholder 11">
                <a:extLst>
                  <a:ext uri="{FF2B5EF4-FFF2-40B4-BE49-F238E27FC236}">
                    <a16:creationId xmlns:a16="http://schemas.microsoft.com/office/drawing/2014/main" id="{1DA56FEB-1FB0-1C6D-571A-64E7AF978850}"/>
                  </a:ext>
                </a:extLst>
              </p:cNvPr>
              <p:cNvPicPr>
                <a:picLocks noGrp="1"/>
              </p:cNvPicPr>
              <p:nvPr>
                <p:ph type="pic" sz="quarter" idx="10"/>
              </p:nvPr>
            </p:nvPicPr>
            <p:blipFill>
              <a:blip r:embed="rId3"/>
              <a:srcRect l="851" r="851"/>
              <a:stretch/>
            </p:blipFill>
            <p:spPr>
              <a:xfrm>
                <a:off x="0" y="-1"/>
                <a:ext cx="2642400" cy="2642400"/>
              </a:xfrm>
            </p:spPr>
          </p:pic>
          <p:sp>
            <p:nvSpPr>
              <p:cNvPr id="7" name="Text Placeholder 6">
                <a:extLst>
                  <a:ext uri="{FF2B5EF4-FFF2-40B4-BE49-F238E27FC236}">
                    <a16:creationId xmlns:a16="http://schemas.microsoft.com/office/drawing/2014/main" id="{96CAE378-94B4-0269-C4D1-EBD2C607BCC3}"/>
                  </a:ext>
                </a:extLst>
              </p:cNvPr>
              <p:cNvSpPr>
                <a:spLocks noGrp="1"/>
              </p:cNvSpPr>
              <p:nvPr>
                <p:ph type="body" sz="quarter" idx="19"/>
              </p:nvPr>
            </p:nvSpPr>
            <p:spPr>
              <a:xfrm>
                <a:off x="9415208" y="1907471"/>
                <a:ext cx="2664000" cy="1416049"/>
              </a:xfrm>
            </p:spPr>
            <p:txBody>
              <a:bodyPr/>
              <a:lstStyle/>
              <a:p>
                <a:r>
                  <a:rPr lang="en-US" sz="1050"/>
                  <a:t>Warsaw University of Technology, Post-grad, Big Data</a:t>
                </a:r>
              </a:p>
              <a:p>
                <a:r>
                  <a:rPr lang="en-US" sz="1050"/>
                  <a:t>Warsaw University of Technology, PhD, Power Engineering</a:t>
                </a:r>
              </a:p>
              <a:p>
                <a:r>
                  <a:rPr lang="en-US" sz="1050"/>
                  <a:t>Warsaw University of Technology, Bachelor of Engineering and Master of Science in Power Engineering</a:t>
                </a:r>
              </a:p>
              <a:p>
                <a:endParaRPr lang="en-US" sz="1050"/>
              </a:p>
            </p:txBody>
          </p:sp>
          <p:sp>
            <p:nvSpPr>
              <p:cNvPr id="8" name="Text Placeholder 7">
                <a:extLst>
                  <a:ext uri="{FF2B5EF4-FFF2-40B4-BE49-F238E27FC236}">
                    <a16:creationId xmlns:a16="http://schemas.microsoft.com/office/drawing/2014/main" id="{A9D0EDE1-319C-F7C6-A99B-9FCF1CAD96E2}"/>
                  </a:ext>
                </a:extLst>
              </p:cNvPr>
              <p:cNvSpPr>
                <a:spLocks noGrp="1"/>
              </p:cNvSpPr>
              <p:nvPr>
                <p:ph type="body" sz="quarter" idx="20"/>
              </p:nvPr>
            </p:nvSpPr>
            <p:spPr/>
            <p:txBody>
              <a:bodyPr vert="horz" lIns="54000" tIns="36000" rIns="36000" bIns="36000" rtlCol="0" anchor="t">
                <a:noAutofit/>
              </a:bodyPr>
              <a:lstStyle/>
              <a:p>
                <a:pPr marR="0" lvl="0" algn="l" defTabSz="914400" rtl="0" eaLnBrk="1" fontAlgn="auto" latinLnBrk="0" hangingPunct="1">
                  <a:lnSpc>
                    <a:spcPct val="100000"/>
                  </a:lnSpc>
                  <a:spcBef>
                    <a:spcPts val="0"/>
                  </a:spcBef>
                  <a:spcAft>
                    <a:spcPts val="0"/>
                  </a:spcAft>
                  <a:buClrTx/>
                  <a:buSzTx/>
                  <a:tabLst/>
                  <a:defRPr/>
                </a:pPr>
                <a:r>
                  <a:rPr lang="en-US" sz="1000" b="1"/>
                  <a:t>Machine Learning, Python </a:t>
                </a:r>
                <a:r>
                  <a:rPr lang="en-US" sz="1000" b="0"/>
                  <a:t>- </a:t>
                </a:r>
                <a:r>
                  <a:rPr lang="en-US" sz="1000" b="0" err="1"/>
                  <a:t>PyTorch</a:t>
                </a:r>
                <a:r>
                  <a:rPr lang="en-US" sz="1000" b="0"/>
                  <a:t>, </a:t>
                </a:r>
                <a:r>
                  <a:rPr lang="en-US" sz="1000" b="0" err="1"/>
                  <a:t>Tensorflow</a:t>
                </a:r>
                <a:r>
                  <a:rPr lang="en-US" sz="1000" b="0"/>
                  <a:t>, Prophet, Detectron2</a:t>
                </a:r>
                <a:endParaRPr lang="en-US" sz="1000"/>
              </a:p>
              <a:p>
                <a:pPr marR="0" lvl="0" algn="l">
                  <a:lnSpc>
                    <a:spcPct val="100000"/>
                  </a:lnSpc>
                  <a:spcBef>
                    <a:spcPts val="0"/>
                  </a:spcBef>
                  <a:spcAft>
                    <a:spcPts val="0"/>
                  </a:spcAft>
                  <a:buClrTx/>
                  <a:buSzTx/>
                </a:pPr>
                <a:r>
                  <a:rPr lang="en-US" sz="1000" b="0"/>
                  <a:t>R, Matlab (Fortran, C - used in academia)</a:t>
                </a:r>
                <a:endParaRPr lang="en-US" sz="1000"/>
              </a:p>
              <a:p>
                <a:pPr marR="0" lvl="0" algn="l">
                  <a:lnSpc>
                    <a:spcPct val="100000"/>
                  </a:lnSpc>
                  <a:spcBef>
                    <a:spcPts val="0"/>
                  </a:spcBef>
                  <a:spcAft>
                    <a:spcPts val="0"/>
                  </a:spcAft>
                  <a:buClrTx/>
                  <a:buSzTx/>
                </a:pPr>
                <a:r>
                  <a:rPr lang="en-US" sz="1000" b="1"/>
                  <a:t>AI</a:t>
                </a:r>
                <a:r>
                  <a:rPr lang="en-US" sz="1000"/>
                  <a:t> – OpenAI API, Large Language Models, Generative AI</a:t>
                </a:r>
                <a:endParaRPr lang="en-US" sz="1000" b="1"/>
              </a:p>
              <a:p>
                <a:pPr marR="0" lvl="0" algn="l" defTabSz="914400" rtl="0" eaLnBrk="1" fontAlgn="auto" latinLnBrk="0" hangingPunct="1">
                  <a:lnSpc>
                    <a:spcPct val="100000"/>
                  </a:lnSpc>
                  <a:spcBef>
                    <a:spcPts val="0"/>
                  </a:spcBef>
                  <a:spcAft>
                    <a:spcPts val="0"/>
                  </a:spcAft>
                  <a:buClrTx/>
                  <a:buSzTx/>
                  <a:tabLst/>
                  <a:defRPr/>
                </a:pPr>
                <a:r>
                  <a:rPr lang="en-US" sz="1000" b="1"/>
                  <a:t>Data Engineering</a:t>
                </a:r>
                <a:r>
                  <a:rPr lang="en-US" sz="1000" b="0"/>
                  <a:t> - Apache Kafka, </a:t>
                </a:r>
                <a:r>
                  <a:rPr lang="en-US" sz="1000" b="0" err="1"/>
                  <a:t>PySpark</a:t>
                </a:r>
                <a:r>
                  <a:rPr lang="en-US" sz="1000" b="0"/>
                  <a:t>, Airflow, Prefect, PostgreSQL, Cassandra, MongoDB.</a:t>
                </a:r>
              </a:p>
              <a:p>
                <a:pPr marR="0" lvl="0" algn="l">
                  <a:lnSpc>
                    <a:spcPct val="100000"/>
                  </a:lnSpc>
                  <a:spcBef>
                    <a:spcPts val="0"/>
                  </a:spcBef>
                  <a:spcAft>
                    <a:spcPts val="0"/>
                  </a:spcAft>
                  <a:buClrTx/>
                  <a:buSzTx/>
                </a:pPr>
                <a:r>
                  <a:rPr lang="en-US" sz="1000" b="1"/>
                  <a:t>DevOps/CICD</a:t>
                </a:r>
                <a:r>
                  <a:rPr lang="en-US" sz="1000" b="0"/>
                  <a:t> - Docker, Docker Swarm, Kubernetes, Git, Azure DevOps, </a:t>
                </a:r>
                <a:r>
                  <a:rPr lang="en-US" sz="1000" b="0" err="1"/>
                  <a:t>pyTest</a:t>
                </a:r>
                <a:r>
                  <a:rPr lang="en-US" sz="1000" b="0"/>
                  <a:t>, </a:t>
                </a:r>
                <a:r>
                  <a:rPr lang="en-US" sz="1000" b="0" err="1"/>
                  <a:t>FastAPI</a:t>
                </a:r>
                <a:endParaRPr lang="en-US" sz="1000" b="0"/>
              </a:p>
              <a:p>
                <a:pPr marR="0" lvl="0" algn="l" defTabSz="914400" rtl="0" eaLnBrk="1" fontAlgn="auto" latinLnBrk="0" hangingPunct="1">
                  <a:lnSpc>
                    <a:spcPct val="100000"/>
                  </a:lnSpc>
                  <a:spcBef>
                    <a:spcPts val="0"/>
                  </a:spcBef>
                  <a:spcAft>
                    <a:spcPts val="0"/>
                  </a:spcAft>
                  <a:buClrTx/>
                  <a:buSzTx/>
                  <a:tabLst/>
                  <a:defRPr/>
                </a:pPr>
                <a:r>
                  <a:rPr lang="en-US" sz="1000" b="0"/>
                  <a:t>Cloud (AZURE, GCP, AWS), Terraform </a:t>
                </a:r>
              </a:p>
            </p:txBody>
          </p:sp>
          <p:sp>
            <p:nvSpPr>
              <p:cNvPr id="9" name="Text Placeholder 8">
                <a:extLst>
                  <a:ext uri="{FF2B5EF4-FFF2-40B4-BE49-F238E27FC236}">
                    <a16:creationId xmlns:a16="http://schemas.microsoft.com/office/drawing/2014/main" id="{698ADF03-8FE6-EE63-15FA-BCDD7A6C1908}"/>
                  </a:ext>
                </a:extLst>
              </p:cNvPr>
              <p:cNvSpPr>
                <a:spLocks noGrp="1"/>
              </p:cNvSpPr>
              <p:nvPr>
                <p:ph type="body" sz="quarter" idx="21"/>
              </p:nvPr>
            </p:nvSpPr>
            <p:spPr/>
            <p:txBody>
              <a:bodyPr/>
              <a:lstStyle/>
              <a:p>
                <a:r>
                  <a:rPr lang="en-US"/>
                  <a:t>Polish		English	</a:t>
                </a:r>
              </a:p>
            </p:txBody>
          </p:sp>
          <p:sp>
            <p:nvSpPr>
              <p:cNvPr id="10" name="Text Placeholder 9">
                <a:extLst>
                  <a:ext uri="{FF2B5EF4-FFF2-40B4-BE49-F238E27FC236}">
                    <a16:creationId xmlns:a16="http://schemas.microsoft.com/office/drawing/2014/main" id="{68D47195-2257-27FD-9554-F23924FA4345}"/>
                  </a:ext>
                </a:extLst>
              </p:cNvPr>
              <p:cNvSpPr>
                <a:spLocks noGrp="1"/>
              </p:cNvSpPr>
              <p:nvPr>
                <p:ph type="body" sz="quarter" idx="22"/>
              </p:nvPr>
            </p:nvSpPr>
            <p:spPr>
              <a:xfrm>
                <a:off x="2832107" y="1861782"/>
                <a:ext cx="6282000" cy="4996218"/>
              </a:xfrm>
            </p:spPr>
            <p:txBody>
              <a:bodyPr/>
              <a:lstStyle/>
              <a:p>
                <a:pPr algn="just"/>
                <a:r>
                  <a:rPr lang="pl-PL" sz="900" b="1"/>
                  <a:t>German Retailer – MLOps Engineer / GenAI SME</a:t>
                </a:r>
              </a:p>
              <a:p>
                <a:pPr algn="just"/>
                <a:r>
                  <a:rPr lang="pl-PL" sz="900"/>
                  <a:t>Design and developm</a:t>
                </a:r>
                <a:r>
                  <a:rPr lang="en-US" sz="900"/>
                  <a:t>e</a:t>
                </a:r>
                <a:r>
                  <a:rPr lang="pl-PL" sz="900"/>
                  <a:t>nt of an MLOps Platform in a central team for an international retailer.  End-to-end deployment and adoption of Azure Machine Learning Platform in an existing infrastructure.</a:t>
                </a:r>
              </a:p>
              <a:p>
                <a:pPr algn="just">
                  <a:spcBef>
                    <a:spcPts val="0"/>
                  </a:spcBef>
                </a:pPr>
                <a:r>
                  <a:rPr lang="pl-PL" sz="900"/>
                  <a:t>Development of a solution for customer feedback analysis leveraging Generative AI (Azure Open AI) </a:t>
                </a:r>
              </a:p>
              <a:p>
                <a:pPr algn="just">
                  <a:spcBef>
                    <a:spcPts val="0"/>
                  </a:spcBef>
                </a:pPr>
                <a:r>
                  <a:rPr lang="pl-PL" sz="900"/>
                  <a:t>Continuous support in driving adoption of LLM-based solutions and use cases. / Technologies involved – Azure Cloud, Azure DevOps, Databricks, Terraform</a:t>
                </a:r>
              </a:p>
              <a:p>
                <a:pPr algn="just"/>
                <a:r>
                  <a:rPr lang="en-US" sz="900" b="1"/>
                  <a:t>Major Polish Bank - Expert Data Scientist / </a:t>
                </a:r>
                <a:r>
                  <a:rPr lang="en-US" sz="900" b="1" err="1"/>
                  <a:t>MLOps</a:t>
                </a:r>
                <a:r>
                  <a:rPr lang="en-US" sz="900" b="1"/>
                  <a:t> SME</a:t>
                </a:r>
              </a:p>
              <a:p>
                <a:pPr algn="just"/>
                <a:r>
                  <a:rPr lang="en-US" sz="900"/>
                  <a:t>AI Chapter Lead; development of a platform for deployment of real-time ML models in production; standardization of machine learning pipeline execution (training, deployment and monitoring); AI Academy Mentor; implementation of a process for risk management of AI models. Numerous </a:t>
                </a:r>
                <a:r>
                  <a:rPr lang="en-US" sz="900" err="1"/>
                  <a:t>PoCs</a:t>
                </a:r>
                <a:r>
                  <a:rPr lang="en-US" sz="900"/>
                  <a:t>: Face recognition systems; Document Intelligence, Invoice Booking Automation / Technologies involved – Python, Docker, Kafka, Kubernetes, Azure DevOps.</a:t>
                </a:r>
              </a:p>
              <a:p>
                <a:pPr algn="just"/>
                <a:r>
                  <a:rPr lang="en-US" sz="900" b="1"/>
                  <a:t>Major Biotechnology Company – Research Test Engineer</a:t>
                </a:r>
              </a:p>
              <a:p>
                <a:pPr algn="just"/>
                <a:r>
                  <a:rPr lang="en-US" sz="900"/>
                  <a:t>Design and development of an automated integration testing suite for a platform processing bioinformatics pipelines in Google Cloud Platform. The testing suite consisted of system health checks, integration tests and a framework for testing bioinformatics pipelines. / Technologies Involved – Python (</a:t>
                </a:r>
                <a:r>
                  <a:rPr lang="en-US" sz="900" err="1"/>
                  <a:t>Pytest</a:t>
                </a:r>
                <a:r>
                  <a:rPr lang="en-US" sz="900"/>
                  <a:t> and multiple Google Cloud SDK), Azure DevOps, Google Cloud Platform (multiple services and their APIs: Pub/Sub, GKE, Airflow, </a:t>
                </a:r>
                <a:r>
                  <a:rPr lang="en-US" sz="900" err="1"/>
                  <a:t>BigQuery</a:t>
                </a:r>
                <a:r>
                  <a:rPr lang="en-US" sz="900"/>
                  <a:t>, Storage, etc.)</a:t>
                </a:r>
              </a:p>
              <a:p>
                <a:pPr algn="just"/>
                <a:r>
                  <a:rPr lang="en-US" sz="900" b="1"/>
                  <a:t>Polish Scientific Institute – Lead Developer</a:t>
                </a:r>
              </a:p>
              <a:p>
                <a:pPr algn="just"/>
                <a:r>
                  <a:rPr lang="en-US" sz="900"/>
                  <a:t>Development of a workflow for analysis of the satellite imagery and development of Machine Learning models for crop types identification and monitoring of crop health (remote sensing). Leading development of a web application for farmers presenting valuable insights from analysis of satellite and meteorological data. Managing the team of 6 people. / Technologies involved – Python (</a:t>
                </a:r>
                <a:r>
                  <a:rPr lang="en-US" sz="900" err="1"/>
                  <a:t>PySpark</a:t>
                </a:r>
                <a:r>
                  <a:rPr lang="en-US" sz="900"/>
                  <a:t>), Computer Vision, Machine Learning (</a:t>
                </a:r>
                <a:r>
                  <a:rPr lang="en-US" sz="900" err="1"/>
                  <a:t>PyTorch</a:t>
                </a:r>
                <a:r>
                  <a:rPr lang="en-US" sz="900"/>
                  <a:t>, scikit-learn), Prefect, Docker, Kubernetes</a:t>
                </a:r>
              </a:p>
              <a:p>
                <a:pPr algn="just"/>
                <a:r>
                  <a:rPr lang="en-US" sz="900" b="1"/>
                  <a:t>Major </a:t>
                </a:r>
                <a:r>
                  <a:rPr lang="en-US" sz="900" b="1" err="1"/>
                  <a:t>Oil&amp;Gas</a:t>
                </a:r>
                <a:r>
                  <a:rPr lang="en-US" sz="900" b="1"/>
                  <a:t> Company - Senior Data Scientist</a:t>
                </a:r>
              </a:p>
              <a:p>
                <a:pPr algn="just"/>
                <a:r>
                  <a:rPr lang="en-US" sz="900"/>
                  <a:t>Responsible for development and execution of a data science pipelines in Oil &amp; Gas, IoT and Smart Building industry with focus on three main areas: (1) Anomaly Detection, Sensors’ Monitoring, Predictive Maintenance, (2) Computer Vision with Object Detection for Document Intelligence, (3) energy consumption </a:t>
                </a:r>
                <a:r>
                  <a:rPr lang="en-US" sz="900" err="1"/>
                  <a:t>optimisation</a:t>
                </a:r>
                <a:r>
                  <a:rPr lang="en-US" sz="900"/>
                  <a:t> in buildings. / Technologies Involved – Python (</a:t>
                </a:r>
                <a:r>
                  <a:rPr lang="en-US" sz="900" err="1"/>
                  <a:t>Pytorch</a:t>
                </a:r>
                <a:r>
                  <a:rPr lang="en-US" sz="900"/>
                  <a:t>, scikit-learn, </a:t>
                </a:r>
                <a:r>
                  <a:rPr lang="en-US" sz="900" err="1"/>
                  <a:t>PySpark</a:t>
                </a:r>
                <a:r>
                  <a:rPr lang="en-US" sz="900"/>
                  <a:t> etc.), Docker, SQL, Cassandra, Kubernetes</a:t>
                </a:r>
              </a:p>
              <a:p>
                <a:pPr algn="just"/>
                <a:r>
                  <a:rPr lang="en-US" sz="900" b="1"/>
                  <a:t>Major Chemical Company (US) - Data Scientist</a:t>
                </a:r>
              </a:p>
              <a:p>
                <a:pPr algn="just"/>
                <a:r>
                  <a:rPr lang="en-US" sz="900"/>
                  <a:t>Responsible for exploratory data analysis and development of two types of models: (1) predictive model of end product quality parameters based on deep neural networks and historical data and (2) a system for process engineers recommending which parameters to adjust in order to reach production goals. In total fifteen models were created for three different products. Technologies Involved – R (in-house Deep Learning library), Shiny</a:t>
                </a:r>
              </a:p>
              <a:p>
                <a:pPr algn="just"/>
                <a:endParaRPr lang="en-US" sz="900"/>
              </a:p>
            </p:txBody>
          </p:sp>
        </p:spTree>
        <p:extLst>
          <p:ext uri="{BB962C8B-B14F-4D97-AF65-F5344CB8AC3E}">
            <p14:creationId xmlns:p14="http://schemas.microsoft.com/office/powerpoint/2010/main" val="1389653122"/>
          </p:ext>
        </p:extLst>
      </p:cSld>
      <p:clrMapOvr>
        <a:masterClrMapping/>
      </p:clrMapOvr>
    </p:sld>
    <p:sld>
      <p:cSld>
        <p:spTree>
          <p:nvGrpSpPr>
            <p:cNvPr id="1" name="">
              <a:extLst>
                <a:ext uri="{FF2B5EF4-FFF2-40B4-BE49-F238E27FC236}">
                  <a16:creationId xmlns:a16="http://schemas.microsoft.com/office/drawing/2014/main" id="{DFF6544F-E986-9342-ECE6-BE8077669BBB}"/>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622260D-DEB4-1902-3B81-04307BFED1DD}"/>
                  </a:ext>
                </a:extLst>
              </p:cNvPr>
              <p:cNvSpPr>
                <a:spLocks noGrp="1"/>
              </p:cNvSpPr>
              <p:nvPr>
                <p:ph type="body" sz="quarter" idx="11"/>
              </p:nvPr>
            </p:nvSpPr>
            <p:spPr/>
            <p:txBody>
              <a:bodyPr/>
              <a:lstStyle/>
              <a:p>
                <a:r>
                  <a:rPr lang="pl-PL" sz="900"/>
                  <a:t>I</a:t>
                </a:r>
                <a:r>
                  <a:rPr lang="en-US" sz="900"/>
                  <a:t>n the market intelligence sector for nearly two decades</a:t>
                </a:r>
                <a:r>
                  <a:rPr lang="pl-PL" sz="900"/>
                  <a:t>, including 10+ projects for pharmaceutical sector</a:t>
                </a:r>
                <a:r>
                  <a:rPr lang="en-US" sz="900"/>
                  <a:t>. </a:t>
                </a:r>
                <a:r>
                  <a:rPr lang="pl-PL" sz="900"/>
                  <a:t>C</a:t>
                </a:r>
                <a:r>
                  <a:rPr lang="en-US" sz="900" err="1"/>
                  <a:t>ombined</a:t>
                </a:r>
                <a:r>
                  <a:rPr lang="en-US" sz="900"/>
                  <a:t> strong coaching and business development abilities with high technical skills. </a:t>
                </a:r>
                <a:r>
                  <a:rPr lang="pl-PL" sz="900"/>
                  <a:t>E</a:t>
                </a:r>
                <a:r>
                  <a:rPr lang="en-US" sz="900" err="1"/>
                  <a:t>fficient</a:t>
                </a:r>
                <a:r>
                  <a:rPr lang="pl-PL" sz="900"/>
                  <a:t> in </a:t>
                </a:r>
                <a:r>
                  <a:rPr lang="en-US" sz="900" err="1"/>
                  <a:t>tackl</a:t>
                </a:r>
                <a:r>
                  <a:rPr lang="pl-PL" sz="900"/>
                  <a:t>ing</a:t>
                </a:r>
                <a:r>
                  <a:rPr lang="en-US" sz="900"/>
                  <a:t> tasks requiring intense multi-tasking and high-level project management. The more complex a machine learning, choice modelling or big data task, the greater the excitement with which I look forward to undertake the challenge.</a:t>
                </a:r>
              </a:p>
            </p:txBody>
          </p:sp>
          <p:sp>
            <p:nvSpPr>
              <p:cNvPr id="3" name="Text Placeholder 2">
                <a:extLst>
                  <a:ext uri="{FF2B5EF4-FFF2-40B4-BE49-F238E27FC236}">
                    <a16:creationId xmlns:a16="http://schemas.microsoft.com/office/drawing/2014/main" id="{C1AEA0FA-ADCD-B525-3220-D12DF425213F}"/>
                  </a:ext>
                </a:extLst>
              </p:cNvPr>
              <p:cNvSpPr>
                <a:spLocks noGrp="1"/>
              </p:cNvSpPr>
              <p:nvPr>
                <p:ph type="body" sz="quarter" idx="12"/>
              </p:nvPr>
            </p:nvSpPr>
            <p:spPr>
              <a:xfrm>
                <a:off x="154816" y="5297679"/>
                <a:ext cx="2473184" cy="477479"/>
              </a:xfrm>
            </p:spPr>
            <p:txBody>
              <a:bodyPr vert="horz" lIns="54000" tIns="36000" rIns="36000" bIns="36000" numCol="2" rtlCol="0" anchor="t">
                <a:noAutofit/>
              </a:bodyPr>
              <a:lstStyle/>
              <a:p>
                <a:r>
                  <a:rPr lang="en-US"/>
                  <a:t>FMCG</a:t>
                </a:r>
              </a:p>
              <a:p>
                <a:r>
                  <a:rPr lang="en-US"/>
                  <a:t>Pharma Banking</a:t>
                </a:r>
              </a:p>
              <a:p>
                <a:r>
                  <a:rPr lang="en-US"/>
                  <a:t>Telco</a:t>
                </a:r>
              </a:p>
              <a:p>
                <a:r>
                  <a:rPr lang="en-US"/>
                  <a:t>Entertainment</a:t>
                </a:r>
              </a:p>
              <a:p>
                <a:r>
                  <a:rPr lang="en-US"/>
                  <a:t>eCommerce</a:t>
                </a:r>
              </a:p>
              <a:p>
                <a:r>
                  <a:rPr lang="en-US"/>
                  <a:t>Retail</a:t>
                </a:r>
              </a:p>
              <a:p>
                <a:r>
                  <a:rPr lang="en-US"/>
                  <a:t>Fuel &amp; Chemicals</a:t>
                </a:r>
                <a:endParaRPr lang="pl-PL"/>
              </a:p>
              <a:p>
                <a:r>
                  <a:rPr lang="pl-PL"/>
                  <a:t>Automotive</a:t>
                </a:r>
                <a:endParaRPr lang="en-US"/>
              </a:p>
            </p:txBody>
          </p:sp>
          <p:sp>
            <p:nvSpPr>
              <p:cNvPr id="4" name="Text Placeholder 3">
                <a:extLst>
                  <a:ext uri="{FF2B5EF4-FFF2-40B4-BE49-F238E27FC236}">
                    <a16:creationId xmlns:a16="http://schemas.microsoft.com/office/drawing/2014/main" id="{10592BFF-12A6-ADE8-0307-0F2B93216E07}"/>
                  </a:ext>
                </a:extLst>
              </p:cNvPr>
              <p:cNvSpPr>
                <a:spLocks noGrp="1"/>
              </p:cNvSpPr>
              <p:nvPr>
                <p:ph type="body" sz="quarter" idx="18"/>
              </p:nvPr>
            </p:nvSpPr>
            <p:spPr/>
            <p:txBody>
              <a:bodyPr/>
              <a:lstStyle/>
              <a:p>
                <a:r>
                  <a:rPr lang="en-US"/>
                  <a:t>Piotr Janczewski</a:t>
                </a:r>
              </a:p>
            </p:txBody>
          </p:sp>
          <p:sp>
            <p:nvSpPr>
              <p:cNvPr id="5" name="Text Placeholder 4">
                <a:extLst>
                  <a:ext uri="{FF2B5EF4-FFF2-40B4-BE49-F238E27FC236}">
                    <a16:creationId xmlns:a16="http://schemas.microsoft.com/office/drawing/2014/main" id="{385E40C4-AF2C-D376-D548-544ED55C1326}"/>
                  </a:ext>
                </a:extLst>
              </p:cNvPr>
              <p:cNvSpPr>
                <a:spLocks noGrp="1"/>
              </p:cNvSpPr>
              <p:nvPr>
                <p:ph type="body" sz="quarter" idx="14"/>
              </p:nvPr>
            </p:nvSpPr>
            <p:spPr/>
            <p:txBody>
              <a:bodyPr/>
              <a:lstStyle/>
              <a:p>
                <a:r>
                  <a:rPr lang="en-US"/>
                  <a:t>Manager, Data Science</a:t>
                </a:r>
              </a:p>
            </p:txBody>
          </p:sp>
          <p:sp>
            <p:nvSpPr>
              <p:cNvPr id="7" name="Text Placeholder 6">
                <a:extLst>
                  <a:ext uri="{FF2B5EF4-FFF2-40B4-BE49-F238E27FC236}">
                    <a16:creationId xmlns:a16="http://schemas.microsoft.com/office/drawing/2014/main" id="{BDB75687-A2A8-2D2E-8CAB-650BF4466B71}"/>
                  </a:ext>
                </a:extLst>
              </p:cNvPr>
              <p:cNvSpPr>
                <a:spLocks noGrp="1"/>
              </p:cNvSpPr>
              <p:nvPr>
                <p:ph type="body" sz="quarter" idx="19"/>
              </p:nvPr>
            </p:nvSpPr>
            <p:spPr/>
            <p:txBody>
              <a:bodyPr/>
              <a:lstStyle/>
              <a:p>
                <a:r>
                  <a:rPr lang="en-US"/>
                  <a:t>Warsaw School of Economics - Master of Quantitative Methods And Information Systems</a:t>
                </a:r>
              </a:p>
              <a:p>
                <a:endParaRPr lang="en-US"/>
              </a:p>
            </p:txBody>
          </p:sp>
          <p:sp>
            <p:nvSpPr>
              <p:cNvPr id="8" name="Text Placeholder 7">
                <a:extLst>
                  <a:ext uri="{FF2B5EF4-FFF2-40B4-BE49-F238E27FC236}">
                    <a16:creationId xmlns:a16="http://schemas.microsoft.com/office/drawing/2014/main" id="{E800B625-0BFD-0D81-39DB-7710FB042A83}"/>
                  </a:ext>
                </a:extLst>
              </p:cNvPr>
              <p:cNvSpPr>
                <a:spLocks noGrp="1"/>
              </p:cNvSpPr>
              <p:nvPr>
                <p:ph type="body" sz="quarter" idx="20"/>
              </p:nvPr>
            </p:nvSpPr>
            <p:spPr/>
            <p:txBody>
              <a:bodyPr/>
              <a:lstStyle/>
              <a:p>
                <a:pPr algn="just">
                  <a:spcBef>
                    <a:spcPts val="400"/>
                  </a:spcBef>
                </a:pPr>
                <a:r>
                  <a:rPr lang="pl-PL"/>
                  <a:t>genAI concepts (eg. Responsible AI, capabilities and limitations)</a:t>
                </a:r>
              </a:p>
              <a:p>
                <a:pPr algn="just">
                  <a:spcBef>
                    <a:spcPts val="400"/>
                  </a:spcBef>
                </a:pPr>
                <a:r>
                  <a:rPr lang="pl-PL"/>
                  <a:t>AWS Certified Cloud Practitioner</a:t>
                </a:r>
              </a:p>
              <a:p>
                <a:pPr algn="just">
                  <a:spcBef>
                    <a:spcPts val="400"/>
                  </a:spcBef>
                </a:pPr>
                <a:r>
                  <a:rPr lang="pl-PL"/>
                  <a:t>GCP Cloud Digital Leader</a:t>
                </a:r>
              </a:p>
              <a:p>
                <a:pPr algn="just">
                  <a:spcBef>
                    <a:spcPts val="400"/>
                  </a:spcBef>
                </a:pPr>
                <a:r>
                  <a:rPr lang="pl-PL"/>
                  <a:t>Azure Data Scientist Associate</a:t>
                </a:r>
              </a:p>
              <a:p>
                <a:pPr algn="just">
                  <a:spcBef>
                    <a:spcPts val="400"/>
                  </a:spcBef>
                </a:pPr>
                <a:r>
                  <a:rPr lang="en-US"/>
                  <a:t>Coaching and mentoring</a:t>
                </a:r>
              </a:p>
              <a:p>
                <a:pPr algn="just">
                  <a:spcBef>
                    <a:spcPts val="400"/>
                  </a:spcBef>
                </a:pPr>
                <a:r>
                  <a:rPr lang="en-US"/>
                  <a:t>Consultative Storytelling</a:t>
                </a:r>
              </a:p>
              <a:p>
                <a:pPr algn="just">
                  <a:spcBef>
                    <a:spcPts val="400"/>
                  </a:spcBef>
                </a:pPr>
                <a:r>
                  <a:rPr lang="pl-PL"/>
                  <a:t>Data Science &amp; p</a:t>
                </a:r>
                <a:r>
                  <a:rPr lang="en-US" err="1"/>
                  <a:t>rogram</a:t>
                </a:r>
                <a:r>
                  <a:rPr lang="pl-PL"/>
                  <a:t>ming</a:t>
                </a:r>
                <a:r>
                  <a:rPr lang="en-US"/>
                  <a:t> Python, </a:t>
                </a:r>
                <a:r>
                  <a:rPr lang="pl-PL"/>
                  <a:t>SQL, R, </a:t>
                </a:r>
                <a:r>
                  <a:rPr lang="en-US"/>
                  <a:t>VBA</a:t>
                </a:r>
                <a:r>
                  <a:rPr lang="pl-PL"/>
                  <a:t>, SPSS</a:t>
                </a:r>
                <a:endParaRPr lang="en-US"/>
              </a:p>
            </p:txBody>
          </p:sp>
          <p:sp>
            <p:nvSpPr>
              <p:cNvPr id="9" name="Text Placeholder 8">
                <a:extLst>
                  <a:ext uri="{FF2B5EF4-FFF2-40B4-BE49-F238E27FC236}">
                    <a16:creationId xmlns:a16="http://schemas.microsoft.com/office/drawing/2014/main" id="{F2636C93-9769-1A55-E737-C33C6DB74EAF}"/>
                  </a:ext>
                </a:extLst>
              </p:cNvPr>
              <p:cNvSpPr>
                <a:spLocks noGrp="1"/>
              </p:cNvSpPr>
              <p:nvPr>
                <p:ph type="body" sz="quarter" idx="21"/>
              </p:nvPr>
            </p:nvSpPr>
            <p:spPr/>
            <p:txBody>
              <a:bodyPr/>
              <a:lstStyle/>
              <a:p>
                <a:r>
                  <a:rPr lang="en-US"/>
                  <a:t>English, French, </a:t>
                </a:r>
                <a:br>
                  <a:rPr lang="en-US"/>
                </a:br>
                <a:r>
                  <a:rPr lang="en-US"/>
                  <a:t>Italian, German</a:t>
                </a:r>
              </a:p>
            </p:txBody>
          </p:sp>
          <p:sp>
            <p:nvSpPr>
              <p:cNvPr id="10" name="Text Placeholder 9">
                <a:extLst>
                  <a:ext uri="{FF2B5EF4-FFF2-40B4-BE49-F238E27FC236}">
                    <a16:creationId xmlns:a16="http://schemas.microsoft.com/office/drawing/2014/main" id="{02F376BE-273E-F848-02D0-9BA2B0308A52}"/>
                  </a:ext>
                </a:extLst>
              </p:cNvPr>
              <p:cNvSpPr>
                <a:spLocks noGrp="1"/>
              </p:cNvSpPr>
              <p:nvPr>
                <p:ph type="body" sz="quarter" idx="22"/>
              </p:nvPr>
            </p:nvSpPr>
            <p:spPr>
              <a:xfrm>
                <a:off x="2832107" y="1861782"/>
                <a:ext cx="6282000" cy="4819869"/>
              </a:xfrm>
            </p:spPr>
            <p:txBody>
              <a:bodyPr vert="horz" lIns="54000" tIns="36000" rIns="36000" bIns="36000" numCol="2" spcCol="252000" rtlCol="0" anchor="t">
                <a:normAutofit/>
              </a:bodyPr>
              <a:lstStyle/>
              <a:p>
                <a:pPr algn="just"/>
                <a:r>
                  <a:rPr lang="en-US" b="1"/>
                  <a:t>Global Petrol &amp; Chemicals Retailer Company – Lead Data Scientist</a:t>
                </a:r>
                <a:endParaRPr lang="en-US"/>
              </a:p>
              <a:p>
                <a:pPr algn="just"/>
                <a:r>
                  <a:rPr lang="en-US"/>
                  <a:t>Lead an Accelerators team, dedicated to reinforce the main loyalty program via thoroughly designed and accurately targeted, data-driven marketing campaigns. Supervised implementation of Cloud processes, including ETL, ML and BI, crafted in SQL, Python and client-proprietary tools. Pioneered in paving the way for the Client towards development of consumer journey schemas, based on combination of multi-source data.</a:t>
                </a:r>
              </a:p>
              <a:p>
                <a:pPr algn="just"/>
                <a:r>
                  <a:rPr lang="en-US" b="1"/>
                  <a:t>Global FMCG Company – Team leader</a:t>
                </a:r>
                <a:endParaRPr lang="en-US"/>
              </a:p>
              <a:p>
                <a:pPr algn="just"/>
                <a:r>
                  <a:rPr lang="en-US"/>
                  <a:t>Lead 5 Data Engineers; Dedicated to e-commerce, AI and Python standardization in Azure environment; Contributed to growth of the account by another 2+ openings and delivered several presentations to senior client stakeholders</a:t>
                </a:r>
              </a:p>
              <a:p>
                <a:pPr algn="just"/>
                <a:r>
                  <a:rPr lang="en-US" b="1"/>
                  <a:t>Data Science Company - Principal Data Scientist</a:t>
                </a:r>
              </a:p>
              <a:p>
                <a:pPr algn="just"/>
                <a:r>
                  <a:rPr lang="en-US"/>
                  <a:t>Lead 2 Data Science teams (9 associates) and 3 matrix R&amp;D teams;  Supervised service of 20+ major clients, contributing to 100+ portfolio optimizations/improvements; Managed 50+ machine learning, choice modelling, driver or clustering analyses; Shaped mid to long-term team strategy; Delivered 10+ workshops, 50+ trainings for 250+ participants; Received 10+ internal awards (Bronze, Silver and Gold)</a:t>
                </a:r>
              </a:p>
              <a:p>
                <a:pPr algn="just"/>
                <a:r>
                  <a:rPr lang="en-US" b="1"/>
                  <a:t>Education and Research Company - Owner and founder</a:t>
                </a:r>
              </a:p>
              <a:p>
                <a:pPr algn="just"/>
                <a:r>
                  <a:rPr lang="en-US"/>
                  <a:t>Statistical support for 15+ PhD students; Workshops and trainings for ~20 clients; Online &amp; offline ad-hoc research projects for 10+ clients</a:t>
                </a:r>
              </a:p>
              <a:p>
                <a:pPr algn="just"/>
                <a:r>
                  <a:rPr lang="en-US" b="1"/>
                  <a:t>Technology Company – Research Manager</a:t>
                </a:r>
              </a:p>
              <a:p>
                <a:pPr algn="just"/>
                <a:r>
                  <a:rPr lang="en-US"/>
                  <a:t>Provided web analytics &amp; SEM campaign reporting to 50+ clients; Developed CAWI unit, reported surveys of P4 (mobile operator). Managed &amp; reported 50+ CAWI surveys, desk researches and R&amp;Ds.</a:t>
                </a:r>
              </a:p>
              <a:p>
                <a:pPr algn="just"/>
                <a:endParaRPr lang="en-US"/>
              </a:p>
            </p:txBody>
          </p:sp>
          <p:pic>
            <p:nvPicPr>
              <p:cNvPr id="14" name="Picture Placeholder 13" descr="A person in a suit and tie&#10;&#10;Description automatically generated with medium confidence">
                <a:extLst>
                  <a:ext uri="{FF2B5EF4-FFF2-40B4-BE49-F238E27FC236}">
                    <a16:creationId xmlns:a16="http://schemas.microsoft.com/office/drawing/2014/main" id="{8EF19882-ED08-A9F9-5638-E09D99768A6D}"/>
                  </a:ext>
                </a:extLst>
              </p:cNvPr>
              <p:cNvPicPr>
                <a:picLocks noGrp="1" noChangeAspect="1"/>
              </p:cNvPicPr>
              <p:nvPr>
                <p:ph type="pic" sz="quarter" idx="10"/>
              </p:nvPr>
            </p:nvPicPr>
            <p:blipFill rotWithShape="1">
              <a:blip r:embed="rId3"/>
              <a:srcRect t="5308" b="27755"/>
              <a:stretch/>
            </p:blipFill>
            <p:spPr>
              <a:xfrm>
                <a:off x="0" y="-1"/>
                <a:ext cx="2628000" cy="2592000"/>
              </a:xfrm>
            </p:spPr>
          </p:pic>
        </p:spTree>
        <p:extLst>
          <p:ext uri="{BB962C8B-B14F-4D97-AF65-F5344CB8AC3E}">
            <p14:creationId xmlns:p14="http://schemas.microsoft.com/office/powerpoint/2010/main" val="4280540878"/>
          </p:ext>
        </p:extLst>
      </p:cSld>
      <p:clrMapOvr>
        <a:masterClrMapping/>
      </p:clrMapOvr>
    </p:sld>
    <p:sld>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1674FA-AAB1-290E-AC82-CA87E6310AA5}"/>
                  </a:ext>
                </a:extLst>
              </p:cNvPr>
              <p:cNvSpPr>
                <a:spLocks noGrp="1"/>
              </p:cNvSpPr>
              <p:nvPr>
                <p:ph type="body" sz="quarter" idx="11"/>
              </p:nvPr>
            </p:nvSpPr>
            <p:spPr/>
            <p:txBody>
              <a:bodyPr/>
              <a:lstStyle/>
              <a:p>
                <a:r>
                  <a:rPr lang="en-US" sz="900"/>
                  <a:t>Kamila has 15 years of solid technical experience in application of statistics and machine learning for modelling of customer behavior in banking, telecommunications and healthcare sectors. In addition, she has strong functional skills in financial liquidity and market risks. She managed polish and international medium-sized teams. She demonstrates active and problem-solving approach. She finds easily common language with both business and technical partners.</a:t>
                </a:r>
              </a:p>
            </p:txBody>
          </p:sp>
          <p:sp>
            <p:nvSpPr>
              <p:cNvPr id="3" name="Text Placeholder 2">
                <a:extLst>
                  <a:ext uri="{FF2B5EF4-FFF2-40B4-BE49-F238E27FC236}">
                    <a16:creationId xmlns:a16="http://schemas.microsoft.com/office/drawing/2014/main" id="{24306D85-71DB-A43C-EE9F-A05E2C3B843E}"/>
                  </a:ext>
                </a:extLst>
              </p:cNvPr>
              <p:cNvSpPr>
                <a:spLocks noGrp="1"/>
              </p:cNvSpPr>
              <p:nvPr>
                <p:ph type="body" sz="quarter" idx="12"/>
              </p:nvPr>
            </p:nvSpPr>
            <p:spPr/>
            <p:txBody>
              <a:bodyPr/>
              <a:lstStyle/>
              <a:p>
                <a:r>
                  <a:rPr lang="en-US"/>
                  <a:t>Banking</a:t>
                </a:r>
              </a:p>
              <a:p>
                <a:r>
                  <a:rPr lang="en-US"/>
                  <a:t>Financial Risk</a:t>
                </a:r>
              </a:p>
              <a:p>
                <a:r>
                  <a:rPr lang="en-US"/>
                  <a:t>Leasing</a:t>
                </a:r>
              </a:p>
              <a:p>
                <a:endParaRPr lang="en-US"/>
              </a:p>
              <a:p>
                <a:r>
                  <a:rPr lang="en-US"/>
                  <a:t>Market Research </a:t>
                </a:r>
              </a:p>
              <a:p>
                <a:r>
                  <a:rPr lang="en-US"/>
                  <a:t>Telecommu-nication</a:t>
                </a:r>
              </a:p>
            </p:txBody>
          </p:sp>
          <p:sp>
            <p:nvSpPr>
              <p:cNvPr id="4" name="Text Placeholder 3">
                <a:extLst>
                  <a:ext uri="{FF2B5EF4-FFF2-40B4-BE49-F238E27FC236}">
                    <a16:creationId xmlns:a16="http://schemas.microsoft.com/office/drawing/2014/main" id="{6F381516-F3F1-5803-258D-A281CE214469}"/>
                  </a:ext>
                </a:extLst>
              </p:cNvPr>
              <p:cNvSpPr>
                <a:spLocks noGrp="1"/>
              </p:cNvSpPr>
              <p:nvPr>
                <p:ph type="body" sz="quarter" idx="18"/>
              </p:nvPr>
            </p:nvSpPr>
            <p:spPr/>
            <p:txBody>
              <a:bodyPr/>
              <a:lstStyle/>
              <a:p>
                <a:r>
                  <a:rPr lang="en-US"/>
                  <a:t>Kamila Jakubowska</a:t>
                </a:r>
              </a:p>
            </p:txBody>
          </p:sp>
          <p:sp>
            <p:nvSpPr>
              <p:cNvPr id="5" name="Text Placeholder 4">
                <a:extLst>
                  <a:ext uri="{FF2B5EF4-FFF2-40B4-BE49-F238E27FC236}">
                    <a16:creationId xmlns:a16="http://schemas.microsoft.com/office/drawing/2014/main" id="{731985F1-A854-FF0C-23C8-8306F6E942BE}"/>
                  </a:ext>
                </a:extLst>
              </p:cNvPr>
              <p:cNvSpPr>
                <a:spLocks noGrp="1"/>
              </p:cNvSpPr>
              <p:nvPr>
                <p:ph type="body" sz="quarter" idx="14"/>
              </p:nvPr>
            </p:nvSpPr>
            <p:spPr/>
            <p:txBody>
              <a:bodyPr/>
              <a:lstStyle/>
              <a:p>
                <a:r>
                  <a:rPr lang="en-US"/>
                  <a:t>Manager, Data Science</a:t>
                </a:r>
              </a:p>
            </p:txBody>
          </p:sp>
          <p:pic>
            <p:nvPicPr>
              <p:cNvPr id="12" name="Picture Placeholder 11" descr="A picture containing text, person, indoor&#10;&#10;Description automatically generated">
                <a:extLst>
                  <a:ext uri="{FF2B5EF4-FFF2-40B4-BE49-F238E27FC236}">
                    <a16:creationId xmlns:a16="http://schemas.microsoft.com/office/drawing/2014/main" id="{E807E43D-AD23-FE9F-148D-C70330570E35}"/>
                  </a:ext>
                </a:extLst>
              </p:cNvPr>
              <p:cNvPicPr>
                <a:picLocks noGrp="1" noChangeAspect="1"/>
              </p:cNvPicPr>
              <p:nvPr>
                <p:ph type="pic" sz="quarter" idx="10"/>
              </p:nvPr>
            </p:nvPicPr>
            <p:blipFill>
              <a:blip r:embed="rId3"/>
              <a:srcRect t="665" b="665"/>
              <a:stretch>
                <a:fillRect/>
              </a:stretch>
            </p:blipFill>
            <p:spPr/>
          </p:pic>
          <p:sp>
            <p:nvSpPr>
              <p:cNvPr id="7" name="Text Placeholder 6">
                <a:extLst>
                  <a:ext uri="{FF2B5EF4-FFF2-40B4-BE49-F238E27FC236}">
                    <a16:creationId xmlns:a16="http://schemas.microsoft.com/office/drawing/2014/main" id="{96CAE378-94B4-0269-C4D1-EBD2C607BCC3}"/>
                  </a:ext>
                </a:extLst>
              </p:cNvPr>
              <p:cNvSpPr>
                <a:spLocks noGrp="1"/>
              </p:cNvSpPr>
              <p:nvPr>
                <p:ph type="body" sz="quarter" idx="19"/>
              </p:nvPr>
            </p:nvSpPr>
            <p:spPr/>
            <p:txBody>
              <a:bodyPr/>
              <a:lstStyle/>
              <a:p>
                <a:r>
                  <a:rPr lang="en-US"/>
                  <a:t>Warsaw School of Economics, Master, Quantitative methods in economics and information systems</a:t>
                </a:r>
              </a:p>
              <a:p>
                <a:r>
                  <a:rPr lang="en-US"/>
                  <a:t>University of Groningen, The Netherlands, Socrates Erasmus Scholarship, Statistics</a:t>
                </a:r>
              </a:p>
              <a:p>
                <a:endParaRPr lang="en-US"/>
              </a:p>
              <a:p>
                <a:endParaRPr lang="en-US"/>
              </a:p>
            </p:txBody>
          </p:sp>
          <p:sp>
            <p:nvSpPr>
              <p:cNvPr id="8" name="Text Placeholder 7">
                <a:extLst>
                  <a:ext uri="{FF2B5EF4-FFF2-40B4-BE49-F238E27FC236}">
                    <a16:creationId xmlns:a16="http://schemas.microsoft.com/office/drawing/2014/main" id="{A9D0EDE1-319C-F7C6-A99B-9FCF1CAD96E2}"/>
                  </a:ext>
                </a:extLst>
              </p:cNvPr>
              <p:cNvSpPr>
                <a:spLocks noGrp="1"/>
              </p:cNvSpPr>
              <p:nvPr>
                <p:ph type="body" sz="quarter" idx="20"/>
              </p:nvPr>
            </p:nvSpPr>
            <p:spPr/>
            <p:txBody>
              <a:bodyPr/>
              <a:lstStyle/>
              <a:p>
                <a:pPr algn="just">
                  <a:spcBef>
                    <a:spcPts val="400"/>
                  </a:spcBef>
                </a:pPr>
                <a:r>
                  <a:rPr lang="en-US"/>
                  <a:t>ML: Supervised / Unsupervised learning, Time series analysis, Survival analysis, Linear optimization</a:t>
                </a:r>
              </a:p>
              <a:p>
                <a:pPr algn="just">
                  <a:spcBef>
                    <a:spcPts val="400"/>
                  </a:spcBef>
                </a:pPr>
                <a:r>
                  <a:rPr lang="en-US"/>
                  <a:t>Financial risk: CRD 4/Basel 3, Liquidity / Market Risk, Stress Tests, ALM, Replicating Portfolios, FTP, Model Risk Management, AML</a:t>
                </a:r>
              </a:p>
              <a:p>
                <a:pPr algn="just">
                  <a:spcBef>
                    <a:spcPts val="400"/>
                  </a:spcBef>
                </a:pPr>
                <a:r>
                  <a:rPr lang="en-US"/>
                  <a:t>Technical: SAS (Base, Macro, IML), Python (NumPy, SciPy, Pandas), R, SQL, Hive(Hadoop), GCP (</a:t>
                </a:r>
                <a:r>
                  <a:rPr lang="en-US" err="1"/>
                  <a:t>BigQuery</a:t>
                </a:r>
                <a:r>
                  <a:rPr lang="en-US"/>
                  <a:t>, Vertex AI, TensorFlow), Jira</a:t>
                </a:r>
              </a:p>
              <a:p>
                <a:pPr algn="just">
                  <a:spcBef>
                    <a:spcPts val="400"/>
                  </a:spcBef>
                </a:pPr>
                <a:endParaRPr lang="en-US"/>
              </a:p>
            </p:txBody>
          </p:sp>
          <p:sp>
            <p:nvSpPr>
              <p:cNvPr id="9" name="Text Placeholder 8">
                <a:extLst>
                  <a:ext uri="{FF2B5EF4-FFF2-40B4-BE49-F238E27FC236}">
                    <a16:creationId xmlns:a16="http://schemas.microsoft.com/office/drawing/2014/main" id="{698ADF03-8FE6-EE63-15FA-BCDD7A6C1908}"/>
                  </a:ext>
                </a:extLst>
              </p:cNvPr>
              <p:cNvSpPr>
                <a:spLocks noGrp="1"/>
              </p:cNvSpPr>
              <p:nvPr>
                <p:ph type="body" sz="quarter" idx="21"/>
              </p:nvPr>
            </p:nvSpPr>
            <p:spPr/>
            <p:txBody>
              <a:bodyPr/>
              <a:lstStyle/>
              <a:p>
                <a:r>
                  <a:rPr lang="en-US"/>
                  <a:t>Polish		 English		Russian</a:t>
                </a:r>
              </a:p>
            </p:txBody>
          </p:sp>
          <p:sp>
            <p:nvSpPr>
              <p:cNvPr id="10" name="Text Placeholder 9">
                <a:extLst>
                  <a:ext uri="{FF2B5EF4-FFF2-40B4-BE49-F238E27FC236}">
                    <a16:creationId xmlns:a16="http://schemas.microsoft.com/office/drawing/2014/main" id="{68D47195-2257-27FD-9554-F23924FA4345}"/>
                  </a:ext>
                </a:extLst>
              </p:cNvPr>
              <p:cNvSpPr>
                <a:spLocks noGrp="1"/>
              </p:cNvSpPr>
              <p:nvPr>
                <p:ph type="body" sz="quarter" idx="22"/>
              </p:nvPr>
            </p:nvSpPr>
            <p:spPr>
              <a:xfrm>
                <a:off x="2832107" y="1861782"/>
                <a:ext cx="6282000" cy="4996218"/>
              </a:xfrm>
            </p:spPr>
            <p:txBody>
              <a:bodyPr/>
              <a:lstStyle/>
              <a:p>
                <a:pPr algn="just"/>
                <a:r>
                  <a:rPr lang="en-US" sz="900" b="1"/>
                  <a:t>Major Swiss Bank  – Ensuring financial risk regulatory compliance  –  IT Project Lead</a:t>
                </a:r>
              </a:p>
              <a:p>
                <a:pPr algn="just"/>
                <a:r>
                  <a:rPr lang="en-US" sz="900"/>
                  <a:t>Designing, development and testing of ETL for data sourcing and data transformation dedicated for  NSFR/LCR regulatory reporting in ORACLE SQL and Python. Close cooperation with IT, upstream systems and BI teams guaranteeing smooth transformation of end-to-end calculation process across all systems and technologies. Agile project management with the usage of Jira.</a:t>
                </a:r>
              </a:p>
              <a:p>
                <a:pPr algn="just"/>
                <a:r>
                  <a:rPr lang="en-US" sz="900" b="1"/>
                  <a:t>Major Polish Bank - Transformation of CRM system - Data Scientist Lead</a:t>
                </a:r>
              </a:p>
              <a:p>
                <a:pPr algn="just"/>
                <a:r>
                  <a:rPr lang="en-US" sz="900"/>
                  <a:t>Developing marketing customer segmentation and propensity models in SAS for the usage in  optimization of marketing campaigns and marketing strategy. Data quality analysis in Teradata SQL. Workshops with Client and project management. </a:t>
                </a:r>
              </a:p>
              <a:p>
                <a:pPr algn="just"/>
                <a:r>
                  <a:rPr lang="en-US" sz="900" b="1"/>
                  <a:t>Major British multinational Bank - Transformation of AML system - Data Scientist</a:t>
                </a:r>
              </a:p>
              <a:p>
                <a:pPr algn="just"/>
                <a:r>
                  <a:rPr lang="en-US" sz="900"/>
                  <a:t>Performing data quality analysis, data aggregation and statistical data modelling to improve parametrization of Anti Money Laundering (AML) scenarios with the usage of Hadoop and SAS.</a:t>
                </a:r>
              </a:p>
              <a:p>
                <a:pPr algn="just"/>
                <a:r>
                  <a:rPr lang="en-US" sz="900" b="1"/>
                  <a:t>Accenture Internal – Intelligent automation of model validation - Project Lead </a:t>
                </a:r>
              </a:p>
              <a:p>
                <a:pPr algn="just"/>
                <a:r>
                  <a:rPr lang="en-US" sz="900"/>
                  <a:t>Leading the project aimed at developing new innovative asset accelerating validation of regulatory risk models. Developing Demo of working solution which extends functionalities of SAS MRM (Model Risk Management) Software product by intelligent automation with the usage of R programming.</a:t>
                </a:r>
              </a:p>
              <a:p>
                <a:pPr algn="just"/>
                <a:r>
                  <a:rPr lang="en-US" sz="900" b="1"/>
                  <a:t>Global American IT Company - Sales Forecasting Transformation - Data Scientist</a:t>
                </a:r>
              </a:p>
              <a:p>
                <a:pPr algn="just"/>
                <a:r>
                  <a:rPr lang="en-US" sz="900"/>
                  <a:t>Analysis and verification of data sources, processes, systems and advanced analytics techniques engaged in actual Sales Forecasting Management. Delivering recommendation and roadmap for  future state and advising on the practicality of ML application and integration with IT tools for the future state.</a:t>
                </a:r>
              </a:p>
              <a:p>
                <a:pPr algn="just"/>
                <a:r>
                  <a:rPr lang="en-US" sz="900" b="1"/>
                  <a:t>Major Polish Bank - Financial Risk Management - Financial Risk Specialist</a:t>
                </a:r>
              </a:p>
              <a:p>
                <a:pPr algn="just"/>
                <a:r>
                  <a:rPr lang="en-US" sz="900"/>
                  <a:t>Risk management reporting on business intelligence platform based on SAS Risk Dimension. Developing business intelligence tool for reporting the Basel 3 Liquidity Risk Requirements. Stochastic modelling  of deposit portfolio in SAS for the purpose of building Cash Flow Scenarios and Liquidity stress-testing.</a:t>
                </a:r>
              </a:p>
              <a:p>
                <a:pPr algn="just"/>
                <a:r>
                  <a:rPr lang="en-US" sz="900" b="1"/>
                  <a:t>Major Polish Bank - Transformation of ALM system - Business Analyst</a:t>
                </a:r>
              </a:p>
              <a:p>
                <a:pPr algn="just"/>
                <a:r>
                  <a:rPr lang="en-US" sz="900"/>
                  <a:t>Customization of SAS Risk Management for Banking (</a:t>
                </a:r>
                <a:r>
                  <a:rPr lang="en-US" sz="900" err="1"/>
                  <a:t>RMfB</a:t>
                </a:r>
                <a:r>
                  <a:rPr lang="en-US" sz="900"/>
                  <a:t>) in the area of derivative pricing models, </a:t>
                </a:r>
                <a:r>
                  <a:rPr lang="en-US" sz="900" err="1"/>
                  <a:t>VaR</a:t>
                </a:r>
                <a:r>
                  <a:rPr lang="en-US" sz="900"/>
                  <a:t> and stress-testing with the usage of SAS macro programming. Developing Low Level Design for Funds Transfer Pricing (replicating portfolio model) in the area of Asset Liability Management (ALM).</a:t>
                </a:r>
              </a:p>
              <a:p>
                <a:pPr algn="just"/>
                <a:endParaRPr lang="en-US" sz="900"/>
              </a:p>
            </p:txBody>
          </p:sp>
        </p:spTree>
        <p:extLst>
          <p:ext uri="{BB962C8B-B14F-4D97-AF65-F5344CB8AC3E}">
            <p14:creationId xmlns:p14="http://schemas.microsoft.com/office/powerpoint/2010/main" val="26861706"/>
          </p:ext>
        </p:extLst>
      </p:cSld>
      <p:clrMapOvr>
        <a:masterClrMapping/>
      </p:clrMapOvr>
    </p:sld>
    <p:sld>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1674FA-AAB1-290E-AC82-CA87E6310AA5}"/>
                  </a:ext>
                </a:extLst>
              </p:cNvPr>
              <p:cNvSpPr>
                <a:spLocks noGrp="1"/>
              </p:cNvSpPr>
              <p:nvPr>
                <p:ph type="body" sz="quarter" idx="11"/>
              </p:nvPr>
            </p:nvSpPr>
            <p:spPr>
              <a:xfrm>
                <a:off x="154816" y="3137102"/>
                <a:ext cx="2196000" cy="1547833"/>
              </a:xfrm>
            </p:spPr>
            <p:txBody>
              <a:bodyPr vert="horz" lIns="54000" tIns="36000" rIns="36000" bIns="36000" rtlCol="0" anchor="t">
                <a:noAutofit/>
              </a:bodyPr>
              <a:lstStyle/>
              <a:p>
                <a:r>
                  <a:rPr lang="en-US"/>
                  <a:t>Karol has more than </a:t>
                </a:r>
                <a:r>
                  <a:rPr lang="pl-PL"/>
                  <a:t>5</a:t>
                </a:r>
                <a:r>
                  <a:rPr lang="en-US"/>
                  <a:t> years of experience in data analytics and Data Science solutions preparation. He combines technical skills with business oriented goals.</a:t>
                </a:r>
              </a:p>
              <a:p>
                <a:pPr algn="l"/>
                <a:r>
                  <a:rPr lang="en-US"/>
                  <a:t>Recommender systems enthusiast. </a:t>
                </a:r>
              </a:p>
            </p:txBody>
          </p:sp>
          <p:sp>
            <p:nvSpPr>
              <p:cNvPr id="3" name="Text Placeholder 2">
                <a:extLst>
                  <a:ext uri="{FF2B5EF4-FFF2-40B4-BE49-F238E27FC236}">
                    <a16:creationId xmlns:a16="http://schemas.microsoft.com/office/drawing/2014/main" id="{24306D85-71DB-A43C-EE9F-A05E2C3B843E}"/>
                  </a:ext>
                </a:extLst>
              </p:cNvPr>
              <p:cNvSpPr>
                <a:spLocks noGrp="1"/>
              </p:cNvSpPr>
              <p:nvPr>
                <p:ph type="body" sz="quarter" idx="12"/>
              </p:nvPr>
            </p:nvSpPr>
            <p:spPr>
              <a:xfrm>
                <a:off x="154816" y="5297679"/>
                <a:ext cx="2196000" cy="524001"/>
              </a:xfrm>
            </p:spPr>
            <p:txBody>
              <a:bodyPr/>
              <a:lstStyle/>
              <a:p>
                <a:r>
                  <a:rPr lang="en-US"/>
                  <a:t>Retail </a:t>
                </a:r>
                <a:endParaRPr lang="pl-PL"/>
              </a:p>
              <a:p>
                <a:r>
                  <a:rPr lang="en-US"/>
                  <a:t>FMCG</a:t>
                </a:r>
              </a:p>
              <a:p>
                <a:r>
                  <a:rPr lang="en-US"/>
                  <a:t>Banking</a:t>
                </a:r>
              </a:p>
              <a:p>
                <a:r>
                  <a:rPr lang="en-US" err="1"/>
                  <a:t>Telc</a:t>
                </a:r>
                <a:r>
                  <a:rPr lang="pl-PL"/>
                  <a:t>o</a:t>
                </a:r>
                <a:endParaRPr lang="en-US"/>
              </a:p>
            </p:txBody>
          </p:sp>
          <p:sp>
            <p:nvSpPr>
              <p:cNvPr id="4" name="Text Placeholder 3">
                <a:extLst>
                  <a:ext uri="{FF2B5EF4-FFF2-40B4-BE49-F238E27FC236}">
                    <a16:creationId xmlns:a16="http://schemas.microsoft.com/office/drawing/2014/main" id="{6F381516-F3F1-5803-258D-A281CE214469}"/>
                  </a:ext>
                </a:extLst>
              </p:cNvPr>
              <p:cNvSpPr>
                <a:spLocks noGrp="1"/>
              </p:cNvSpPr>
              <p:nvPr>
                <p:ph type="body" sz="quarter" idx="18"/>
              </p:nvPr>
            </p:nvSpPr>
            <p:spPr/>
            <p:txBody>
              <a:bodyPr/>
              <a:lstStyle/>
              <a:p>
                <a:r>
                  <a:rPr lang="en-US"/>
                  <a:t>Karol Jankowski</a:t>
                </a:r>
              </a:p>
            </p:txBody>
          </p:sp>
          <p:sp>
            <p:nvSpPr>
              <p:cNvPr id="5" name="Text Placeholder 4">
                <a:extLst>
                  <a:ext uri="{FF2B5EF4-FFF2-40B4-BE49-F238E27FC236}">
                    <a16:creationId xmlns:a16="http://schemas.microsoft.com/office/drawing/2014/main" id="{731985F1-A854-FF0C-23C8-8306F6E942BE}"/>
                  </a:ext>
                </a:extLst>
              </p:cNvPr>
              <p:cNvSpPr>
                <a:spLocks noGrp="1"/>
              </p:cNvSpPr>
              <p:nvPr>
                <p:ph type="body" sz="quarter" idx="14"/>
              </p:nvPr>
            </p:nvSpPr>
            <p:spPr/>
            <p:txBody>
              <a:bodyPr/>
              <a:lstStyle/>
              <a:p>
                <a:r>
                  <a:rPr lang="en-US"/>
                  <a:t>Consultant, Data Science</a:t>
                </a:r>
              </a:p>
            </p:txBody>
          </p:sp>
          <p:sp>
            <p:nvSpPr>
              <p:cNvPr id="7" name="Text Placeholder 6">
                <a:extLst>
                  <a:ext uri="{FF2B5EF4-FFF2-40B4-BE49-F238E27FC236}">
                    <a16:creationId xmlns:a16="http://schemas.microsoft.com/office/drawing/2014/main" id="{96CAE378-94B4-0269-C4D1-EBD2C607BCC3}"/>
                  </a:ext>
                </a:extLst>
              </p:cNvPr>
              <p:cNvSpPr>
                <a:spLocks noGrp="1"/>
              </p:cNvSpPr>
              <p:nvPr>
                <p:ph type="body" sz="quarter" idx="19"/>
              </p:nvPr>
            </p:nvSpPr>
            <p:spPr/>
            <p:txBody>
              <a:bodyPr/>
              <a:lstStyle/>
              <a:p>
                <a:pPr algn="l"/>
                <a:r>
                  <a:rPr lang="en-US" err="1"/>
                  <a:t>Kozminski</a:t>
                </a:r>
                <a:r>
                  <a:rPr lang="en-US"/>
                  <a:t> University</a:t>
                </a:r>
                <a:r>
                  <a:rPr lang="pl-PL"/>
                  <a:t>, Postgrad</a:t>
                </a:r>
                <a:r>
                  <a:rPr lang="en-US"/>
                  <a:t>:</a:t>
                </a:r>
                <a:r>
                  <a:rPr lang="pl-PL"/>
                  <a:t> Manager Academy (in progress)</a:t>
                </a:r>
                <a:endParaRPr lang="en-US"/>
              </a:p>
              <a:p>
                <a:pPr algn="l"/>
                <a:r>
                  <a:rPr lang="en-US" err="1"/>
                  <a:t>Kozminski</a:t>
                </a:r>
                <a:r>
                  <a:rPr lang="en-US"/>
                  <a:t> University</a:t>
                </a:r>
                <a:r>
                  <a:rPr lang="pl-PL"/>
                  <a:t>, Postgrad</a:t>
                </a:r>
                <a:r>
                  <a:rPr lang="en-US"/>
                  <a:t>: </a:t>
                </a:r>
                <a:r>
                  <a:rPr lang="pl-PL"/>
                  <a:t>AI Projects Management</a:t>
                </a:r>
                <a:endParaRPr lang="en-US"/>
              </a:p>
              <a:p>
                <a:pPr algn="l"/>
                <a:r>
                  <a:rPr lang="en-US"/>
                  <a:t>Warsaw University of Technology, BSc, MSc  in Automation Control and Robotics</a:t>
                </a:r>
              </a:p>
              <a:p>
                <a:endParaRPr lang="en-US"/>
              </a:p>
            </p:txBody>
          </p:sp>
          <p:sp>
            <p:nvSpPr>
              <p:cNvPr id="8" name="Text Placeholder 7">
                <a:extLst>
                  <a:ext uri="{FF2B5EF4-FFF2-40B4-BE49-F238E27FC236}">
                    <a16:creationId xmlns:a16="http://schemas.microsoft.com/office/drawing/2014/main" id="{A9D0EDE1-319C-F7C6-A99B-9FCF1CAD96E2}"/>
                  </a:ext>
                </a:extLst>
              </p:cNvPr>
              <p:cNvSpPr>
                <a:spLocks noGrp="1"/>
              </p:cNvSpPr>
              <p:nvPr>
                <p:ph type="body" sz="quarter" idx="20"/>
              </p:nvPr>
            </p:nvSpPr>
            <p:spPr>
              <a:xfrm>
                <a:off x="9415208" y="3728194"/>
                <a:ext cx="2664000" cy="2150092"/>
              </a:xfrm>
            </p:spPr>
            <p:txBody>
              <a:bodyPr/>
              <a:lstStyle/>
              <a:p>
                <a:pPr algn="just">
                  <a:spcBef>
                    <a:spcPts val="400"/>
                  </a:spcBef>
                </a:pPr>
                <a:r>
                  <a:rPr lang="en-US"/>
                  <a:t>Social Network Analysis</a:t>
                </a:r>
              </a:p>
              <a:p>
                <a:pPr algn="just">
                  <a:spcBef>
                    <a:spcPts val="400"/>
                  </a:spcBef>
                </a:pPr>
                <a:r>
                  <a:rPr lang="en-US"/>
                  <a:t>Programming: </a:t>
                </a:r>
                <a:r>
                  <a:rPr lang="en-US" err="1"/>
                  <a:t>PySpark</a:t>
                </a:r>
                <a:r>
                  <a:rPr lang="en-US"/>
                  <a:t> , Python, Scala</a:t>
                </a:r>
              </a:p>
              <a:p>
                <a:pPr algn="just">
                  <a:spcBef>
                    <a:spcPts val="400"/>
                  </a:spcBef>
                </a:pPr>
                <a:r>
                  <a:rPr lang="en-US"/>
                  <a:t>Microsoft Azure – Storage, Databricks, Azure Machine Learning</a:t>
                </a:r>
              </a:p>
              <a:p>
                <a:pPr algn="just">
                  <a:spcBef>
                    <a:spcPts val="400"/>
                  </a:spcBef>
                </a:pPr>
                <a:r>
                  <a:rPr lang="en-US" err="1"/>
                  <a:t>MLOps</a:t>
                </a:r>
                <a:r>
                  <a:rPr lang="en-US"/>
                  <a:t>: </a:t>
                </a:r>
                <a:r>
                  <a:rPr lang="en-US" err="1"/>
                  <a:t>MLFlow</a:t>
                </a:r>
                <a:r>
                  <a:rPr lang="en-US"/>
                  <a:t>, </a:t>
                </a:r>
                <a:r>
                  <a:rPr lang="en-US" err="1"/>
                  <a:t>Hyperopt</a:t>
                </a:r>
                <a:endParaRPr lang="en-US"/>
              </a:p>
              <a:p>
                <a:pPr algn="just">
                  <a:spcBef>
                    <a:spcPts val="400"/>
                  </a:spcBef>
                </a:pPr>
                <a:r>
                  <a:rPr lang="en-US"/>
                  <a:t>Git, GitHub, Jira, Jenkins user</a:t>
                </a:r>
              </a:p>
              <a:p>
                <a:pPr algn="just">
                  <a:spcBef>
                    <a:spcPts val="400"/>
                  </a:spcBef>
                </a:pPr>
                <a:r>
                  <a:rPr lang="en-US"/>
                  <a:t>TDD, Clean code, Peer code review</a:t>
                </a:r>
              </a:p>
              <a:p>
                <a:pPr algn="just">
                  <a:spcBef>
                    <a:spcPts val="400"/>
                  </a:spcBef>
                </a:pPr>
                <a:r>
                  <a:rPr lang="en-US"/>
                  <a:t>AML/Fraud detection</a:t>
                </a:r>
              </a:p>
            </p:txBody>
          </p:sp>
          <p:sp>
            <p:nvSpPr>
              <p:cNvPr id="9" name="Text Placeholder 8">
                <a:extLst>
                  <a:ext uri="{FF2B5EF4-FFF2-40B4-BE49-F238E27FC236}">
                    <a16:creationId xmlns:a16="http://schemas.microsoft.com/office/drawing/2014/main" id="{698ADF03-8FE6-EE63-15FA-BCDD7A6C1908}"/>
                  </a:ext>
                </a:extLst>
              </p:cNvPr>
              <p:cNvSpPr>
                <a:spLocks noGrp="1"/>
              </p:cNvSpPr>
              <p:nvPr>
                <p:ph type="body" sz="quarter" idx="21"/>
              </p:nvPr>
            </p:nvSpPr>
            <p:spPr/>
            <p:txBody>
              <a:bodyPr numCol="3"/>
              <a:lstStyle/>
              <a:p>
                <a:r>
                  <a:rPr lang="en-US"/>
                  <a:t>Polish</a:t>
                </a:r>
              </a:p>
              <a:p>
                <a:r>
                  <a:rPr lang="en-US"/>
                  <a:t>English</a:t>
                </a:r>
              </a:p>
              <a:p>
                <a:r>
                  <a:rPr lang="en-US"/>
                  <a:t>Japanese (JLPTN5)</a:t>
                </a:r>
              </a:p>
            </p:txBody>
          </p:sp>
          <p:sp>
            <p:nvSpPr>
              <p:cNvPr id="10" name="Text Placeholder 9">
                <a:extLst>
                  <a:ext uri="{FF2B5EF4-FFF2-40B4-BE49-F238E27FC236}">
                    <a16:creationId xmlns:a16="http://schemas.microsoft.com/office/drawing/2014/main" id="{68D47195-2257-27FD-9554-F23924FA4345}"/>
                  </a:ext>
                </a:extLst>
              </p:cNvPr>
              <p:cNvSpPr>
                <a:spLocks noGrp="1"/>
              </p:cNvSpPr>
              <p:nvPr>
                <p:ph type="body" sz="quarter" idx="22"/>
              </p:nvPr>
            </p:nvSpPr>
            <p:spPr>
              <a:xfrm>
                <a:off x="2832107" y="1861781"/>
                <a:ext cx="6282000" cy="5064119"/>
              </a:xfrm>
            </p:spPr>
            <p:txBody>
              <a:bodyPr/>
              <a:lstStyle/>
              <a:p>
                <a:pPr algn="just"/>
                <a:r>
                  <a:rPr lang="en-US" sz="1000" b="1"/>
                  <a:t>International Retailer – Data Scientist</a:t>
                </a:r>
              </a:p>
              <a:p>
                <a:pPr algn="just"/>
                <a:r>
                  <a:rPr lang="en-US" sz="1000"/>
                  <a:t>Supporting SCM area with analytics capabilities. Coordinated development of analytics based KPI for accessing availability of fresh goods from shelf perspective with visualization requirements gathering and execution. </a:t>
                </a:r>
              </a:p>
              <a:p>
                <a:pPr algn="just"/>
                <a:r>
                  <a:rPr lang="en-US" sz="1000" b="1"/>
                  <a:t>Polish Retailer – Strategy Consultant</a:t>
                </a:r>
              </a:p>
              <a:p>
                <a:pPr algn="just"/>
                <a:r>
                  <a:rPr lang="en-US" sz="1000"/>
                  <a:t>Conducted 15+ business and technical workshops with Client to grasp current state, technical capabilities, target picture and necessary changes in processes and technology for offer and communication personalization. Supported creation of analytics roadmap use cases leading to desired state. </a:t>
                </a:r>
              </a:p>
              <a:p>
                <a:pPr algn="just"/>
                <a:r>
                  <a:rPr lang="en-US" sz="1000" b="1"/>
                  <a:t>Major Global Bank - Data Scientist </a:t>
                </a:r>
              </a:p>
              <a:p>
                <a:pPr algn="just"/>
                <a:r>
                  <a:rPr lang="en-US" sz="1000"/>
                  <a:t>Data Scientist in team preparing network-based AML solution based on the </a:t>
                </a:r>
                <a:r>
                  <a:rPr lang="en-US" sz="1000" err="1"/>
                  <a:t>Quantexa</a:t>
                </a:r>
                <a:r>
                  <a:rPr lang="en-US" sz="1000"/>
                  <a:t> framework for a global bank. Risk scoring scenarios investigations and development. Extensive network analysis with data preparation. Product development aligned with programming best practices. </a:t>
                </a:r>
              </a:p>
              <a:p>
                <a:pPr algn="just"/>
                <a:r>
                  <a:rPr lang="en-US" sz="1000" b="1"/>
                  <a:t>UK Telco company – Data Scientist</a:t>
                </a:r>
              </a:p>
              <a:p>
                <a:pPr algn="just"/>
                <a:r>
                  <a:rPr lang="en-US" sz="1000"/>
                  <a:t>Data Scientist in B2B customers </a:t>
                </a:r>
                <a:r>
                  <a:rPr lang="en-US" sz="1000" err="1"/>
                  <a:t>microsegmentation</a:t>
                </a:r>
                <a:r>
                  <a:rPr lang="en-US" sz="1000"/>
                  <a:t> project aiming at new tariffs outline. Built a </a:t>
                </a:r>
                <a:r>
                  <a:rPr lang="en-US" sz="1000" err="1"/>
                  <a:t>microsegmentation</a:t>
                </a:r>
                <a:r>
                  <a:rPr lang="en-US" sz="1000"/>
                  <a:t> model in </a:t>
                </a:r>
                <a:r>
                  <a:rPr lang="en-US" sz="1000" err="1"/>
                  <a:t>pySpark</a:t>
                </a:r>
                <a:r>
                  <a:rPr lang="en-US" sz="1000"/>
                  <a:t>. Data </a:t>
                </a:r>
                <a:r>
                  <a:rPr lang="en-US" sz="1000" err="1"/>
                  <a:t>preprocecssing</a:t>
                </a:r>
                <a:r>
                  <a:rPr lang="en-US" sz="1000"/>
                  <a:t>, results validation and stability checks in </a:t>
                </a:r>
                <a:r>
                  <a:rPr lang="en-US" sz="1000" err="1"/>
                  <a:t>pySpark</a:t>
                </a:r>
                <a:r>
                  <a:rPr lang="en-US" sz="1000"/>
                  <a:t>. </a:t>
                </a:r>
              </a:p>
              <a:p>
                <a:pPr algn="just"/>
                <a:r>
                  <a:rPr lang="en-US" sz="1000" b="1"/>
                  <a:t>Technology Company in UK  - Data Scientist</a:t>
                </a:r>
              </a:p>
              <a:p>
                <a:pPr algn="just"/>
                <a:r>
                  <a:rPr lang="en-US" sz="1000"/>
                  <a:t>Prepared full path of AML process for network analytics – building ETL pipeline (raw importing, preprocessing, cleansing, transforming into defined model), building connection between entities, creating scoring algorithms for entities and networks. Development with good programming practices (clean code, TDD, unit tests, shadow programming, features on new branches, code review).</a:t>
                </a:r>
              </a:p>
              <a:p>
                <a:pPr algn="just"/>
                <a:r>
                  <a:rPr lang="en-US" sz="1000" b="1"/>
                  <a:t>Global FMCG Company – Data Scientist </a:t>
                </a:r>
              </a:p>
              <a:p>
                <a:pPr algn="just"/>
                <a:r>
                  <a:rPr lang="en-US" sz="1000"/>
                  <a:t>Delivered optimization algorithm supporting B2B e-commerce platform with analytics based recommendations for FMCG Client. End-to-end optimization pipeline based on Customer’s cart products and transportation limitations. </a:t>
                </a:r>
              </a:p>
              <a:p>
                <a:pPr algn="just"/>
                <a:r>
                  <a:rPr lang="en-US" sz="1000"/>
                  <a:t>Prediction pipeline development for next purchase date B2B Clients prediction based on ordering history with model operationalization via </a:t>
                </a:r>
                <a:r>
                  <a:rPr lang="en-US" sz="1000" err="1"/>
                  <a:t>MLFlow</a:t>
                </a:r>
                <a:r>
                  <a:rPr lang="en-US" sz="1000"/>
                  <a:t>.</a:t>
                </a:r>
              </a:p>
              <a:p>
                <a:pPr algn="just"/>
                <a:r>
                  <a:rPr lang="en-US" sz="1000"/>
                  <a:t>Product Recommendations requirements gathering and validation. Defining possible recommendations Use Cases on e-commerce platform with out-of-the box solution, limitations and missing functionalities.</a:t>
                </a:r>
              </a:p>
            </p:txBody>
          </p:sp>
          <p:pic>
            <p:nvPicPr>
              <p:cNvPr id="20" name="Picture 19">
                <a:extLst>
                  <a:ext uri="{FF2B5EF4-FFF2-40B4-BE49-F238E27FC236}">
                    <a16:creationId xmlns:a16="http://schemas.microsoft.com/office/drawing/2014/main" id="{A9DE5A07-7BAE-00E4-6E21-1932E2744506}"/>
                  </a:ext>
                </a:extLst>
              </p:cNvPr>
              <p:cNvPicPr>
                <a:picLocks/>
              </p:cNvPicPr>
              <p:nvPr/>
            </p:nvPicPr>
            <p:blipFill>
              <a:blip r:embed="rId3"/>
              <a:stretch>
                <a:fillRect/>
              </a:stretch>
            </p:blipFill>
            <p:spPr>
              <a:xfrm>
                <a:off x="0" y="-1"/>
                <a:ext cx="2642400" cy="2642400"/>
              </a:xfrm>
              <a:prstGeom prst="rect">
                <a:avLst/>
              </a:prstGeom>
            </p:spPr>
          </p:pic>
        </p:spTree>
        <p:extLst>
          <p:ext uri="{BB962C8B-B14F-4D97-AF65-F5344CB8AC3E}">
            <p14:creationId xmlns:p14="http://schemas.microsoft.com/office/powerpoint/2010/main" val="4146181164"/>
          </p:ext>
        </p:extLst>
      </p:cSld>
      <p:clrMapOvr>
        <a:masterClrMapping/>
      </p:clrMapOvr>
    </p:sld>
    <p:sld>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8D47195-2257-27FD-9554-F23924FA4345}"/>
                  </a:ext>
                </a:extLst>
              </p:cNvPr>
              <p:cNvSpPr>
                <a:spLocks noGrp="1"/>
              </p:cNvSpPr>
              <p:nvPr>
                <p:ph type="body" sz="quarter" idx="22"/>
              </p:nvPr>
            </p:nvSpPr>
            <p:spPr>
              <a:xfrm>
                <a:off x="2832107" y="1861782"/>
                <a:ext cx="6282000" cy="4996218"/>
              </a:xfrm>
            </p:spPr>
            <p:txBody>
              <a:bodyPr/>
              <a:lstStyle/>
              <a:p>
                <a:pPr algn="just"/>
                <a:r>
                  <a:rPr lang="en-US" sz="1000" b="1"/>
                  <a:t>Project delivery– Leading Tobacco Company</a:t>
                </a:r>
              </a:p>
              <a:p>
                <a:pPr algn="just"/>
                <a:r>
                  <a:rPr lang="en-US" sz="1000"/>
                  <a:t>Overall project delivery and coordination of work of nearly 30 Business Analysts, Data Engineers, Testers and Power BI developers (including the client team). The team developed multi-layer data platform in Snowflake, uniform across 6 markets, which has been enriched by over 200 internal and external data sources. The data platform formed a basis for creation of Power BI data models and reporting dashboards</a:t>
                </a:r>
              </a:p>
              <a:p>
                <a:pPr algn="just"/>
                <a:r>
                  <a:rPr lang="en-US" sz="1000" b="1"/>
                  <a:t>Delivery lead – Insurance company</a:t>
                </a:r>
              </a:p>
              <a:p>
                <a:pPr algn="just"/>
                <a:r>
                  <a:rPr lang="en-US" sz="1000"/>
                  <a:t>Overall project delivery and management of the team of 12 Data Engineers. The project aimed to migrate ETL processes and their components by automating conversion of SQL Stored Procedures using </a:t>
                </a:r>
                <a:r>
                  <a:rPr lang="en-US" sz="1000" err="1"/>
                  <a:t>BladeBridge</a:t>
                </a:r>
                <a:r>
                  <a:rPr lang="en-US" sz="1000"/>
                  <a:t> utility into Snowflake SQL. Additionally, the team </a:t>
                </a:r>
                <a:r>
                  <a:rPr lang="en-US" sz="1000" err="1"/>
                  <a:t>analysed</a:t>
                </a:r>
                <a:r>
                  <a:rPr lang="en-US" sz="1000"/>
                  <a:t> SSIS packages for batch orchestration and ETL process migration to ADF</a:t>
                </a:r>
              </a:p>
              <a:p>
                <a:pPr algn="just"/>
                <a:endParaRPr lang="en-US" sz="1000"/>
              </a:p>
              <a:p>
                <a:pPr algn="just"/>
                <a:endParaRPr lang="en-US" sz="1000"/>
              </a:p>
              <a:p>
                <a:pPr algn="just"/>
                <a:endParaRPr lang="en-US" sz="1000"/>
              </a:p>
              <a:p>
                <a:pPr algn="just"/>
                <a:endParaRPr lang="en-US" sz="1000"/>
              </a:p>
              <a:p>
                <a:pPr algn="just"/>
                <a:endParaRPr lang="en-US" sz="1000"/>
              </a:p>
              <a:p>
                <a:pPr algn="just"/>
                <a:endParaRPr lang="en-US" sz="1000"/>
              </a:p>
              <a:p>
                <a:pPr algn="just"/>
                <a:endParaRPr lang="en-US" sz="1000"/>
              </a:p>
              <a:p>
                <a:pPr algn="just"/>
                <a:endParaRPr lang="en-US" sz="1000"/>
              </a:p>
              <a:p>
                <a:pPr algn="just"/>
                <a:r>
                  <a:rPr lang="en-US" sz="1000" b="1"/>
                  <a:t>Other related experience (across multiple projects)</a:t>
                </a:r>
              </a:p>
              <a:p>
                <a:pPr algn="just"/>
                <a:r>
                  <a:rPr lang="en-US" sz="1000" b="1"/>
                  <a:t>Model development, validation and implementation</a:t>
                </a:r>
              </a:p>
              <a:p>
                <a:pPr algn="just"/>
                <a:r>
                  <a:rPr lang="en-US" sz="1000"/>
                  <a:t>Re-development and validation of AML detection model (</a:t>
                </a:r>
                <a:r>
                  <a:rPr lang="en-US" sz="1000" err="1"/>
                  <a:t>Netreveal</a:t>
                </a:r>
                <a:r>
                  <a:rPr lang="en-US" sz="1000"/>
                  <a:t> implementation); Scoring/ Rating models development (application, </a:t>
                </a:r>
                <a:r>
                  <a:rPr lang="en-US" sz="1000" err="1"/>
                  <a:t>behavioural</a:t>
                </a:r>
                <a:r>
                  <a:rPr lang="en-US" sz="1000"/>
                  <a:t>, collection, anti-fraud) (SAS); Valuation of Non-Performing Loans portfolio available for sale; PD and LGD models development for the purposes of Basel II IRBA; Estimation of PD and LGD for loan impairment calculation; Development of stress testing models for retail and corporate portfolios; Validation of PD and Stress Testing models for the purposes of CCAR (SAS)</a:t>
                </a:r>
              </a:p>
              <a:p>
                <a:pPr algn="just"/>
                <a:r>
                  <a:rPr lang="en-US" sz="1000" b="1"/>
                  <a:t>System implementation – Data and ETL testing</a:t>
                </a:r>
              </a:p>
              <a:p>
                <a:pPr algn="just"/>
                <a:r>
                  <a:rPr lang="en-US" sz="1000"/>
                  <a:t>Data reconciliation for financial instruments and market indices (SQL); Definition of ETL Business requirements for different data sources and alignment with system’s data requirements; Coordination of system and ETL – related defects resolution; Definition and coordination of ETL processes testing and data quality verification in order to avoid processing failures in the implemented system; Liaising with DBAs, Solution Architects, Code developers, IT BAs and Operations representative in order to resolve system defect</a:t>
                </a:r>
              </a:p>
              <a:p>
                <a:pPr algn="just"/>
                <a:endParaRPr lang="en-US" sz="1000"/>
              </a:p>
            </p:txBody>
          </p:sp>
          <p:sp>
            <p:nvSpPr>
              <p:cNvPr id="2" name="Text Placeholder 1">
                <a:extLst>
                  <a:ext uri="{FF2B5EF4-FFF2-40B4-BE49-F238E27FC236}">
                    <a16:creationId xmlns:a16="http://schemas.microsoft.com/office/drawing/2014/main" id="{911674FA-AAB1-290E-AC82-CA87E6310AA5}"/>
                  </a:ext>
                </a:extLst>
              </p:cNvPr>
              <p:cNvSpPr>
                <a:spLocks noGrp="1"/>
              </p:cNvSpPr>
              <p:nvPr>
                <p:ph type="body" sz="quarter" idx="11"/>
              </p:nvPr>
            </p:nvSpPr>
            <p:spPr/>
            <p:txBody>
              <a:bodyPr/>
              <a:lstStyle/>
              <a:p>
                <a:r>
                  <a:rPr lang="en-US" sz="900"/>
                  <a:t>Mariusz is an expert in Risk Management area with nearly 15 years of experience in Financial Services industry. He has rare collection of analytical, process-oriented, regulatory and IT –related experience which he has gained in Poland, Switzerland and UK. In his career he gained experience in Data Science, Data Engineering and Business Analysis. His versatile skills allowed him to take diverse analytical and managerial roles.</a:t>
                </a:r>
              </a:p>
            </p:txBody>
          </p:sp>
          <p:sp>
            <p:nvSpPr>
              <p:cNvPr id="3" name="Text Placeholder 2">
                <a:extLst>
                  <a:ext uri="{FF2B5EF4-FFF2-40B4-BE49-F238E27FC236}">
                    <a16:creationId xmlns:a16="http://schemas.microsoft.com/office/drawing/2014/main" id="{24306D85-71DB-A43C-EE9F-A05E2C3B843E}"/>
                  </a:ext>
                </a:extLst>
              </p:cNvPr>
              <p:cNvSpPr>
                <a:spLocks noGrp="1"/>
              </p:cNvSpPr>
              <p:nvPr>
                <p:ph type="body" sz="quarter" idx="12"/>
              </p:nvPr>
            </p:nvSpPr>
            <p:spPr/>
            <p:txBody>
              <a:bodyPr/>
              <a:lstStyle/>
              <a:p>
                <a:r>
                  <a:rPr lang="en-US"/>
                  <a:t>Banking</a:t>
                </a:r>
              </a:p>
              <a:p>
                <a:endParaRPr lang="en-US"/>
              </a:p>
              <a:p>
                <a:endParaRPr lang="en-US"/>
              </a:p>
              <a:p>
                <a:r>
                  <a:rPr lang="en-US"/>
                  <a:t>Consumer Goods</a:t>
                </a:r>
              </a:p>
              <a:p>
                <a:endParaRPr lang="en-US"/>
              </a:p>
            </p:txBody>
          </p:sp>
          <p:sp>
            <p:nvSpPr>
              <p:cNvPr id="4" name="Text Placeholder 3">
                <a:extLst>
                  <a:ext uri="{FF2B5EF4-FFF2-40B4-BE49-F238E27FC236}">
                    <a16:creationId xmlns:a16="http://schemas.microsoft.com/office/drawing/2014/main" id="{6F381516-F3F1-5803-258D-A281CE214469}"/>
                  </a:ext>
                </a:extLst>
              </p:cNvPr>
              <p:cNvSpPr>
                <a:spLocks noGrp="1"/>
              </p:cNvSpPr>
              <p:nvPr>
                <p:ph type="body" sz="quarter" idx="18"/>
              </p:nvPr>
            </p:nvSpPr>
            <p:spPr/>
            <p:txBody>
              <a:bodyPr/>
              <a:lstStyle/>
              <a:p>
                <a:r>
                  <a:rPr lang="en-US"/>
                  <a:t>Mariusz Jasek</a:t>
                </a:r>
              </a:p>
            </p:txBody>
          </p:sp>
          <p:sp>
            <p:nvSpPr>
              <p:cNvPr id="5" name="Text Placeholder 4">
                <a:extLst>
                  <a:ext uri="{FF2B5EF4-FFF2-40B4-BE49-F238E27FC236}">
                    <a16:creationId xmlns:a16="http://schemas.microsoft.com/office/drawing/2014/main" id="{731985F1-A854-FF0C-23C8-8306F6E942BE}"/>
                  </a:ext>
                </a:extLst>
              </p:cNvPr>
              <p:cNvSpPr>
                <a:spLocks noGrp="1"/>
              </p:cNvSpPr>
              <p:nvPr>
                <p:ph type="body" sz="quarter" idx="14"/>
              </p:nvPr>
            </p:nvSpPr>
            <p:spPr/>
            <p:txBody>
              <a:bodyPr/>
              <a:lstStyle/>
              <a:p>
                <a:r>
                  <a:rPr lang="en-US"/>
                  <a:t>Senior Manager, Data Engineering</a:t>
                </a:r>
              </a:p>
            </p:txBody>
          </p:sp>
          <p:pic>
            <p:nvPicPr>
              <p:cNvPr id="12" name="Picture Placeholder 11" descr="A person in a suit&#10;&#10;Description automatically generated with medium confidence">
                <a:extLst>
                  <a:ext uri="{FF2B5EF4-FFF2-40B4-BE49-F238E27FC236}">
                    <a16:creationId xmlns:a16="http://schemas.microsoft.com/office/drawing/2014/main" id="{40EE0312-AAA9-BAD7-F58E-3B2310442468}"/>
                  </a:ext>
                </a:extLst>
              </p:cNvPr>
              <p:cNvPicPr>
                <a:picLocks noGrp="1"/>
              </p:cNvPicPr>
              <p:nvPr>
                <p:ph type="pic" sz="quarter" idx="10"/>
              </p:nvPr>
            </p:nvPicPr>
            <p:blipFill rotWithShape="1">
              <a:blip r:embed="rId3"/>
              <a:srcRect l="1193" t="665" r="2152" b="2003"/>
              <a:stretch/>
            </p:blipFill>
            <p:spPr>
              <a:xfrm>
                <a:off x="0" y="-1"/>
                <a:ext cx="2642400" cy="2642400"/>
              </a:xfrm>
            </p:spPr>
          </p:pic>
          <p:sp>
            <p:nvSpPr>
              <p:cNvPr id="7" name="Text Placeholder 6">
                <a:extLst>
                  <a:ext uri="{FF2B5EF4-FFF2-40B4-BE49-F238E27FC236}">
                    <a16:creationId xmlns:a16="http://schemas.microsoft.com/office/drawing/2014/main" id="{96CAE378-94B4-0269-C4D1-EBD2C607BCC3}"/>
                  </a:ext>
                </a:extLst>
              </p:cNvPr>
              <p:cNvSpPr>
                <a:spLocks noGrp="1"/>
              </p:cNvSpPr>
              <p:nvPr>
                <p:ph type="body" sz="quarter" idx="19"/>
              </p:nvPr>
            </p:nvSpPr>
            <p:spPr/>
            <p:txBody>
              <a:bodyPr/>
              <a:lstStyle/>
              <a:p>
                <a:r>
                  <a:rPr lang="en-US"/>
                  <a:t>University of Warsaw, Master's degree in Computer Science and Econometrics</a:t>
                </a:r>
              </a:p>
              <a:p>
                <a:r>
                  <a:rPr lang="en-US"/>
                  <a:t>Agile PM Practitioner</a:t>
                </a:r>
              </a:p>
            </p:txBody>
          </p:sp>
          <p:sp>
            <p:nvSpPr>
              <p:cNvPr id="8" name="Text Placeholder 7">
                <a:extLst>
                  <a:ext uri="{FF2B5EF4-FFF2-40B4-BE49-F238E27FC236}">
                    <a16:creationId xmlns:a16="http://schemas.microsoft.com/office/drawing/2014/main" id="{A9D0EDE1-319C-F7C6-A99B-9FCF1CAD96E2}"/>
                  </a:ext>
                </a:extLst>
              </p:cNvPr>
              <p:cNvSpPr>
                <a:spLocks noGrp="1"/>
              </p:cNvSpPr>
              <p:nvPr>
                <p:ph type="body" sz="quarter" idx="20"/>
              </p:nvPr>
            </p:nvSpPr>
            <p:spPr/>
            <p:txBody>
              <a:bodyPr/>
              <a:lstStyle/>
              <a:p>
                <a:pPr algn="just">
                  <a:spcBef>
                    <a:spcPts val="400"/>
                  </a:spcBef>
                </a:pPr>
                <a:r>
                  <a:rPr lang="en-US"/>
                  <a:t>Project delivery</a:t>
                </a:r>
              </a:p>
              <a:p>
                <a:pPr algn="just">
                  <a:spcBef>
                    <a:spcPts val="400"/>
                  </a:spcBef>
                </a:pPr>
                <a:r>
                  <a:rPr lang="en-US"/>
                  <a:t>ETL Testing</a:t>
                </a:r>
              </a:p>
              <a:p>
                <a:pPr algn="just">
                  <a:spcBef>
                    <a:spcPts val="400"/>
                  </a:spcBef>
                </a:pPr>
                <a:r>
                  <a:rPr lang="en-US"/>
                  <a:t>SQL, SAS</a:t>
                </a:r>
              </a:p>
              <a:p>
                <a:pPr algn="just">
                  <a:spcBef>
                    <a:spcPts val="400"/>
                  </a:spcBef>
                </a:pPr>
                <a:r>
                  <a:rPr lang="en-US"/>
                  <a:t>Agile, PM</a:t>
                </a:r>
              </a:p>
              <a:p>
                <a:pPr algn="just">
                  <a:spcBef>
                    <a:spcPts val="400"/>
                  </a:spcBef>
                </a:pPr>
                <a:r>
                  <a:rPr lang="en-US"/>
                  <a:t>Credit Risk Management</a:t>
                </a:r>
              </a:p>
              <a:p>
                <a:pPr algn="just">
                  <a:spcBef>
                    <a:spcPts val="400"/>
                  </a:spcBef>
                </a:pPr>
                <a:r>
                  <a:rPr lang="en-US"/>
                  <a:t>Risk modeling</a:t>
                </a:r>
              </a:p>
              <a:p>
                <a:pPr algn="just">
                  <a:spcBef>
                    <a:spcPts val="400"/>
                  </a:spcBef>
                </a:pPr>
                <a:r>
                  <a:rPr lang="en-US"/>
                  <a:t>Fraud and AML</a:t>
                </a:r>
              </a:p>
              <a:p>
                <a:pPr algn="just">
                  <a:spcBef>
                    <a:spcPts val="400"/>
                  </a:spcBef>
                </a:pPr>
                <a:r>
                  <a:rPr lang="en-US"/>
                  <a:t>Regulatory Risk</a:t>
                </a:r>
              </a:p>
              <a:p>
                <a:pPr algn="just">
                  <a:spcBef>
                    <a:spcPts val="400"/>
                  </a:spcBef>
                </a:pPr>
                <a:endParaRPr lang="en-US"/>
              </a:p>
            </p:txBody>
          </p:sp>
          <p:sp>
            <p:nvSpPr>
              <p:cNvPr id="9" name="Text Placeholder 8">
                <a:extLst>
                  <a:ext uri="{FF2B5EF4-FFF2-40B4-BE49-F238E27FC236}">
                    <a16:creationId xmlns:a16="http://schemas.microsoft.com/office/drawing/2014/main" id="{698ADF03-8FE6-EE63-15FA-BCDD7A6C1908}"/>
                  </a:ext>
                </a:extLst>
              </p:cNvPr>
              <p:cNvSpPr>
                <a:spLocks noGrp="1"/>
              </p:cNvSpPr>
              <p:nvPr>
                <p:ph type="body" sz="quarter" idx="21"/>
              </p:nvPr>
            </p:nvSpPr>
            <p:spPr/>
            <p:txBody>
              <a:bodyPr/>
              <a:lstStyle/>
              <a:p>
                <a:r>
                  <a:rPr lang="en-US"/>
                  <a:t>Polish		English</a:t>
                </a:r>
              </a:p>
            </p:txBody>
          </p:sp>
        </p:spTree>
        <p:extLst>
          <p:ext uri="{BB962C8B-B14F-4D97-AF65-F5344CB8AC3E}">
            <p14:creationId xmlns:p14="http://schemas.microsoft.com/office/powerpoint/2010/main" val="2582210976"/>
          </p:ext>
        </p:extLst>
      </p:cSld>
      <p:clrMapOvr>
        <a:masterClrMapping/>
      </p:clrMapOvr>
    </p:sld>
    <p:sld>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AB8BB9D-0FB6-62BF-E1B5-48D59B98FF35}"/>
                  </a:ext>
                </a:extLst>
              </p:cNvPr>
              <p:cNvSpPr>
                <a:spLocks noGrp="1"/>
              </p:cNvSpPr>
              <p:nvPr>
                <p:ph type="body" sz="quarter" idx="11"/>
              </p:nvPr>
            </p:nvSpPr>
            <p:spPr>
              <a:xfrm>
                <a:off x="154816" y="3137102"/>
                <a:ext cx="2197701" cy="1710237"/>
              </a:xfrm>
            </p:spPr>
            <p:txBody>
              <a:bodyPr vert="horz" lIns="54000" tIns="36000" rIns="36000" bIns="36000" rtlCol="0" anchor="t">
                <a:noAutofit/>
              </a:bodyPr>
              <a:lstStyle/>
              <a:p>
                <a:r>
                  <a:rPr lang="en-US">
                    <a:latin typeface="Calibri"/>
                    <a:ea typeface="Calibri"/>
                    <a:cs typeface="Calibri"/>
                  </a:rPr>
                  <a:t>Iga is a perpetual learner with a background in the healthcare industry and a Ph.D. in Bioinformatics. She thrives on challenges and embraces continuous learning, expanding her knowledge independently online. Beyond her analytical skills, she is a creative writer, a language afficionado, and a passionate traveler.</a:t>
                </a:r>
                <a:endParaRPr lang="en-US"/>
              </a:p>
            </p:txBody>
          </p:sp>
          <p:sp>
            <p:nvSpPr>
              <p:cNvPr id="3" name="Text Placeholder 2">
                <a:extLst>
                  <a:ext uri="{FF2B5EF4-FFF2-40B4-BE49-F238E27FC236}">
                    <a16:creationId xmlns:a16="http://schemas.microsoft.com/office/drawing/2014/main" id="{512B5AAB-36CC-B248-45FC-EE79F3757952}"/>
                  </a:ext>
                </a:extLst>
              </p:cNvPr>
              <p:cNvSpPr>
                <a:spLocks noGrp="1"/>
              </p:cNvSpPr>
              <p:nvPr>
                <p:ph type="body" sz="quarter" idx="12"/>
              </p:nvPr>
            </p:nvSpPr>
            <p:spPr/>
            <p:txBody>
              <a:bodyPr vert="horz" lIns="54000" tIns="36000" rIns="36000" bIns="36000" numCol="2" rtlCol="0" anchor="t">
                <a:noAutofit/>
              </a:bodyPr>
              <a:lstStyle/>
              <a:p>
                <a:r>
                  <a:rPr lang="en-GB"/>
                  <a:t>Healthcare</a:t>
                </a:r>
                <a:endParaRPr lang="en-US"/>
              </a:p>
              <a:p>
                <a:endParaRPr lang="en-GB"/>
              </a:p>
            </p:txBody>
          </p:sp>
          <p:sp>
            <p:nvSpPr>
              <p:cNvPr id="4" name="Text Placeholder 3">
                <a:extLst>
                  <a:ext uri="{FF2B5EF4-FFF2-40B4-BE49-F238E27FC236}">
                    <a16:creationId xmlns:a16="http://schemas.microsoft.com/office/drawing/2014/main" id="{C86BA3DB-B572-7A7D-1449-1BB8574AED12}"/>
                  </a:ext>
                </a:extLst>
              </p:cNvPr>
              <p:cNvSpPr>
                <a:spLocks noGrp="1"/>
              </p:cNvSpPr>
              <p:nvPr>
                <p:ph type="body" sz="quarter" idx="18"/>
              </p:nvPr>
            </p:nvSpPr>
            <p:spPr/>
            <p:txBody>
              <a:bodyPr/>
              <a:lstStyle/>
              <a:p>
                <a:r>
                  <a:rPr lang="en-GB" sz="3500" b="0">
                    <a:latin typeface="Graphik Black"/>
                  </a:rPr>
                  <a:t>Iga </a:t>
                </a:r>
                <a:r>
                  <a:rPr lang="en-GB" sz="3500" b="0" err="1">
                    <a:latin typeface="Graphik Black"/>
                  </a:rPr>
                  <a:t>Korneta</a:t>
                </a:r>
                <a:r>
                  <a:rPr lang="pl-PL" sz="3500" b="0">
                    <a:latin typeface="Graphik Black"/>
                  </a:rPr>
                  <a:t>, </a:t>
                </a:r>
                <a:r>
                  <a:rPr lang="pl-PL" sz="3500" b="0" err="1">
                    <a:latin typeface="Graphik Black"/>
                  </a:rPr>
                  <a:t>Ph.D</a:t>
                </a:r>
                <a:r>
                  <a:rPr lang="pl-PL" sz="3500" b="0">
                    <a:latin typeface="Graphik Black"/>
                  </a:rPr>
                  <a:t>.</a:t>
                </a:r>
                <a:endParaRPr lang="en-US"/>
              </a:p>
            </p:txBody>
          </p:sp>
          <p:sp>
            <p:nvSpPr>
              <p:cNvPr id="5" name="Text Placeholder 4">
                <a:extLst>
                  <a:ext uri="{FF2B5EF4-FFF2-40B4-BE49-F238E27FC236}">
                    <a16:creationId xmlns:a16="http://schemas.microsoft.com/office/drawing/2014/main" id="{56700296-51A8-1440-440E-D7AA7D6C411B}"/>
                  </a:ext>
                </a:extLst>
              </p:cNvPr>
              <p:cNvSpPr>
                <a:spLocks noGrp="1"/>
              </p:cNvSpPr>
              <p:nvPr>
                <p:ph type="body" sz="quarter" idx="14"/>
              </p:nvPr>
            </p:nvSpPr>
            <p:spPr>
              <a:xfrm>
                <a:off x="2880849" y="1030842"/>
                <a:ext cx="5906835" cy="399600"/>
              </a:xfrm>
            </p:spPr>
            <p:txBody>
              <a:bodyPr/>
              <a:lstStyle/>
              <a:p>
                <a:r>
                  <a:rPr lang="en-US">
                    <a:latin typeface="GT Sectra Fine Rg"/>
                    <a:ea typeface="Roboto Medium"/>
                  </a:rPr>
                  <a:t>Analyst, Data Analytics &amp; Visualization</a:t>
                </a:r>
                <a:endParaRPr lang="en-US"/>
              </a:p>
            </p:txBody>
          </p:sp>
          <p:sp>
            <p:nvSpPr>
              <p:cNvPr id="7" name="Text Placeholder 6">
                <a:extLst>
                  <a:ext uri="{FF2B5EF4-FFF2-40B4-BE49-F238E27FC236}">
                    <a16:creationId xmlns:a16="http://schemas.microsoft.com/office/drawing/2014/main" id="{5BB75E3F-E931-615A-68A2-7BB81C48CFAD}"/>
                  </a:ext>
                </a:extLst>
              </p:cNvPr>
              <p:cNvSpPr>
                <a:spLocks noGrp="1"/>
              </p:cNvSpPr>
              <p:nvPr>
                <p:ph type="body" sz="quarter" idx="19"/>
              </p:nvPr>
            </p:nvSpPr>
            <p:spPr>
              <a:xfrm>
                <a:off x="9415208" y="1907471"/>
                <a:ext cx="2664000" cy="1273501"/>
              </a:xfrm>
            </p:spPr>
            <p:txBody>
              <a:bodyPr vert="horz" lIns="54000" tIns="36000" rIns="36000" bIns="36000" rtlCol="0" anchor="t">
                <a:noAutofit/>
              </a:bodyPr>
              <a:lstStyle/>
              <a:p>
                <a:r>
                  <a:rPr lang="en-GB" sz="900">
                    <a:ea typeface="+mn-lt"/>
                    <a:cs typeface="+mn-lt"/>
                  </a:rPr>
                  <a:t>International Institute of Molecular and Cell Biology, Ph.D. Bioinformatics </a:t>
                </a:r>
                <a:endParaRPr lang="en-US" sz="900">
                  <a:ea typeface="+mn-lt"/>
                  <a:cs typeface="+mn-lt"/>
                </a:endParaRPr>
              </a:p>
              <a:p>
                <a:r>
                  <a:rPr lang="en-GB" sz="900">
                    <a:ea typeface="+mn-lt"/>
                    <a:cs typeface="+mn-lt"/>
                  </a:rPr>
                  <a:t>University of Warsaw, Individual Interdisciplinary Studies in Mathematics and Science, M.Sc. Biology of Cell and Organism</a:t>
                </a:r>
                <a:endParaRPr lang="en-GB"/>
              </a:p>
              <a:p>
                <a:r>
                  <a:rPr lang="en-GB" sz="900">
                    <a:ea typeface="+mn-lt"/>
                    <a:cs typeface="+mn-lt"/>
                  </a:rPr>
                  <a:t>Warsaw Institute of Technology, Computer Science and Internet Technologies, postgraduate studies</a:t>
                </a:r>
                <a:endParaRPr lang="en-US" sz="900"/>
              </a:p>
              <a:p>
                <a:endParaRPr lang="en-GB" sz="800"/>
              </a:p>
              <a:p>
                <a:endParaRPr lang="en-GB" sz="800"/>
              </a:p>
              <a:p>
                <a:endParaRPr lang="en-GB" sz="800"/>
              </a:p>
            </p:txBody>
          </p:sp>
          <p:sp>
            <p:nvSpPr>
              <p:cNvPr id="8" name="Text Placeholder 7">
                <a:extLst>
                  <a:ext uri="{FF2B5EF4-FFF2-40B4-BE49-F238E27FC236}">
                    <a16:creationId xmlns:a16="http://schemas.microsoft.com/office/drawing/2014/main" id="{470BA70A-2BDE-FA95-B241-FA70FDE67E60}"/>
                  </a:ext>
                </a:extLst>
              </p:cNvPr>
              <p:cNvSpPr>
                <a:spLocks noGrp="1"/>
              </p:cNvSpPr>
              <p:nvPr>
                <p:ph type="body" sz="quarter" idx="20"/>
              </p:nvPr>
            </p:nvSpPr>
            <p:spPr>
              <a:xfrm>
                <a:off x="9415208" y="3728194"/>
                <a:ext cx="2664000" cy="2139883"/>
              </a:xfrm>
            </p:spPr>
            <p:txBody>
              <a:bodyPr vert="horz" lIns="54000" tIns="36000" rIns="36000" bIns="36000" rtlCol="0" anchor="t">
                <a:noAutofit/>
              </a:bodyPr>
              <a:lstStyle/>
              <a:p>
                <a:pPr algn="just">
                  <a:spcBef>
                    <a:spcPts val="400"/>
                  </a:spcBef>
                </a:pPr>
                <a:r>
                  <a:rPr lang="en-GB" sz="900" b="1"/>
                  <a:t>Visualization/BI:</a:t>
                </a:r>
                <a:r>
                  <a:rPr lang="en-GB" sz="900"/>
                  <a:t> MS Power BI, MS Excel, MS PowerPoint, Tableau</a:t>
                </a:r>
                <a:endParaRPr lang="en-US" sz="1050"/>
              </a:p>
              <a:p>
                <a:pPr algn="just">
                  <a:spcBef>
                    <a:spcPts val="400"/>
                  </a:spcBef>
                </a:pPr>
                <a:r>
                  <a:rPr lang="en-GB" sz="900" b="1"/>
                  <a:t>Programming:</a:t>
                </a:r>
                <a:r>
                  <a:rPr lang="en-GB" sz="900"/>
                  <a:t> </a:t>
                </a:r>
                <a:r>
                  <a:rPr lang="en-GB" sz="900">
                    <a:ea typeface="+mn-lt"/>
                    <a:cs typeface="+mn-lt"/>
                  </a:rPr>
                  <a:t>R, Python, SQL</a:t>
                </a:r>
                <a:endParaRPr lang="en-GB" sz="1050"/>
              </a:p>
              <a:p>
                <a:pPr algn="just">
                  <a:spcBef>
                    <a:spcPts val="400"/>
                  </a:spcBef>
                </a:pPr>
                <a:r>
                  <a:rPr lang="en-GB" sz="900" b="1"/>
                  <a:t>Other</a:t>
                </a:r>
                <a:r>
                  <a:rPr lang="en-GB" sz="900"/>
                  <a:t>: </a:t>
                </a:r>
                <a:r>
                  <a:rPr lang="en-GB" sz="900" err="1">
                    <a:ea typeface="+mn-lt"/>
                    <a:cs typeface="+mn-lt"/>
                  </a:rPr>
                  <a:t>Github</a:t>
                </a:r>
                <a:r>
                  <a:rPr lang="en-GB" sz="900">
                    <a:ea typeface="+mn-lt"/>
                    <a:cs typeface="+mn-lt"/>
                  </a:rPr>
                  <a:t>, Atlassian JIRA</a:t>
                </a:r>
              </a:p>
              <a:p>
                <a:pPr algn="just">
                  <a:spcBef>
                    <a:spcPts val="400"/>
                  </a:spcBef>
                </a:pPr>
                <a:r>
                  <a:rPr lang="en-GB" sz="900" b="1"/>
                  <a:t>Certificates</a:t>
                </a:r>
                <a:r>
                  <a:rPr lang="en-GB" sz="900"/>
                  <a:t>:</a:t>
                </a:r>
                <a:r>
                  <a:rPr lang="en-GB" sz="900">
                    <a:ea typeface="+mn-lt"/>
                    <a:cs typeface="+mn-lt"/>
                  </a:rPr>
                  <a:t> </a:t>
                </a:r>
              </a:p>
              <a:p>
                <a:pPr marL="171450" indent="-171450" algn="just">
                  <a:spcBef>
                    <a:spcPts val="400"/>
                  </a:spcBef>
                  <a:buFont typeface="Calibri" panose="020B0604020202020204" pitchFamily="34" charset="0"/>
                  <a:buChar char="-"/>
                </a:pPr>
                <a:r>
                  <a:rPr lang="en-GB" sz="900">
                    <a:ea typeface="+mn-lt"/>
                    <a:cs typeface="+mn-lt"/>
                  </a:rPr>
                  <a:t>MS Power BI Data Analyst Associate</a:t>
                </a:r>
                <a:endParaRPr lang="en-GB" sz="1050">
                  <a:ea typeface="+mn-lt"/>
                  <a:cs typeface="+mn-lt"/>
                </a:endParaRPr>
              </a:p>
              <a:p>
                <a:pPr marL="171450" indent="-171450" algn="just">
                  <a:spcBef>
                    <a:spcPts val="400"/>
                  </a:spcBef>
                  <a:buFont typeface="Calibri" panose="020B0604020202020204" pitchFamily="34" charset="0"/>
                  <a:buChar char="-"/>
                </a:pPr>
                <a:r>
                  <a:rPr lang="en-GB" sz="900">
                    <a:ea typeface="+mn-lt"/>
                    <a:cs typeface="+mn-lt"/>
                  </a:rPr>
                  <a:t>MS Azure Data Scientist Associate</a:t>
                </a:r>
                <a:endParaRPr lang="en-GB" sz="1050">
                  <a:ea typeface="+mn-lt"/>
                  <a:cs typeface="+mn-lt"/>
                </a:endParaRPr>
              </a:p>
              <a:p>
                <a:pPr marL="171450" indent="-171450" algn="just">
                  <a:spcBef>
                    <a:spcPts val="400"/>
                  </a:spcBef>
                  <a:buFont typeface="Calibri" panose="020B0604020202020204" pitchFamily="34" charset="0"/>
                  <a:buChar char="-"/>
                </a:pPr>
                <a:r>
                  <a:rPr lang="en-GB" sz="900">
                    <a:ea typeface="+mn-lt"/>
                    <a:cs typeface="+mn-lt"/>
                  </a:rPr>
                  <a:t>MS Fabric Analytics Engineer Associate</a:t>
                </a:r>
              </a:p>
              <a:p>
                <a:pPr marL="171450" indent="-171450" algn="just">
                  <a:spcBef>
                    <a:spcPts val="400"/>
                  </a:spcBef>
                  <a:buFont typeface="Calibri" panose="020B0604020202020204" pitchFamily="34" charset="0"/>
                  <a:buChar char="-"/>
                </a:pPr>
                <a:r>
                  <a:rPr lang="en-GB" sz="900">
                    <a:ea typeface="+mn-lt"/>
                    <a:cs typeface="+mn-lt"/>
                  </a:rPr>
                  <a:t>MS Azure AI Fundamentals</a:t>
                </a:r>
                <a:endParaRPr lang="en-GB" sz="1050">
                  <a:ea typeface="+mn-lt"/>
                  <a:cs typeface="+mn-lt"/>
                </a:endParaRPr>
              </a:p>
              <a:p>
                <a:pPr marL="171450" indent="-171450" algn="just">
                  <a:spcBef>
                    <a:spcPts val="400"/>
                  </a:spcBef>
                  <a:buFont typeface="Calibri" panose="020B0604020202020204" pitchFamily="34" charset="0"/>
                  <a:buChar char="-"/>
                </a:pPr>
                <a:r>
                  <a:rPr lang="en-GB" sz="900" err="1">
                    <a:ea typeface="+mn-lt"/>
                    <a:cs typeface="+mn-lt"/>
                  </a:rPr>
                  <a:t>DataCamp</a:t>
                </a:r>
                <a:r>
                  <a:rPr lang="en-GB" sz="900">
                    <a:ea typeface="+mn-lt"/>
                    <a:cs typeface="+mn-lt"/>
                  </a:rPr>
                  <a:t> Data Science Professional w/ R </a:t>
                </a:r>
                <a:endParaRPr lang="en-GB" sz="1050"/>
              </a:p>
            </p:txBody>
          </p:sp>
          <p:sp>
            <p:nvSpPr>
              <p:cNvPr id="9" name="Text Placeholder 8">
                <a:extLst>
                  <a:ext uri="{FF2B5EF4-FFF2-40B4-BE49-F238E27FC236}">
                    <a16:creationId xmlns:a16="http://schemas.microsoft.com/office/drawing/2014/main" id="{8F7477FF-EA27-C0C1-3AD2-776530A4297E}"/>
                  </a:ext>
                </a:extLst>
              </p:cNvPr>
              <p:cNvSpPr>
                <a:spLocks noGrp="1"/>
              </p:cNvSpPr>
              <p:nvPr>
                <p:ph type="body" sz="quarter" idx="21"/>
              </p:nvPr>
            </p:nvSpPr>
            <p:spPr>
              <a:xfrm>
                <a:off x="9415208" y="6243816"/>
                <a:ext cx="2716191" cy="220685"/>
              </a:xfrm>
            </p:spPr>
            <p:txBody>
              <a:bodyPr vert="horz" lIns="54000" tIns="36000" rIns="36000" bIns="36000" rtlCol="0" anchor="t">
                <a:noAutofit/>
              </a:bodyPr>
              <a:lstStyle/>
              <a:p>
                <a:r>
                  <a:rPr lang="en-GB" sz="1000"/>
                  <a:t>Polish (native), English (C2), German (C2), Spanish (C1), Japanese (B2)</a:t>
                </a:r>
              </a:p>
            </p:txBody>
          </p:sp>
          <p:sp>
            <p:nvSpPr>
              <p:cNvPr id="10" name="Text Placeholder 9">
                <a:extLst>
                  <a:ext uri="{FF2B5EF4-FFF2-40B4-BE49-F238E27FC236}">
                    <a16:creationId xmlns:a16="http://schemas.microsoft.com/office/drawing/2014/main" id="{F538107F-65D0-6F34-3C3B-5A87C3C26470}"/>
                  </a:ext>
                </a:extLst>
              </p:cNvPr>
              <p:cNvSpPr>
                <a:spLocks noGrp="1"/>
              </p:cNvSpPr>
              <p:nvPr>
                <p:ph type="body" sz="quarter" idx="22"/>
              </p:nvPr>
            </p:nvSpPr>
            <p:spPr>
              <a:xfrm>
                <a:off x="2881972" y="1861027"/>
                <a:ext cx="6282000" cy="4793745"/>
              </a:xfrm>
            </p:spPr>
            <p:txBody>
              <a:bodyPr vert="horz" lIns="54000" tIns="36000" rIns="36000" bIns="36000" numCol="2" spcCol="252000" rtlCol="0" anchor="t">
                <a:noAutofit/>
              </a:bodyPr>
              <a:lstStyle/>
              <a:p>
                <a:pPr algn="just"/>
                <a:r>
                  <a:rPr lang="en-GB" sz="1000" b="1"/>
                  <a:t>Analytics – Healthcare</a:t>
                </a:r>
                <a:endParaRPr lang="en-US"/>
              </a:p>
              <a:p>
                <a:pPr algn="just"/>
                <a:r>
                  <a:rPr lang="en-GB" sz="1000">
                    <a:ea typeface="+mn-lt"/>
                    <a:cs typeface="+mn-lt"/>
                  </a:rPr>
                  <a:t>Miscellaneous statistical and business analyses and reporting to the Management, using MS Power BI, MS Excel, R and Python. Creation of MS Power BI reports and dashboards to communicate insights and aid in strategic business decisions. Requirements analysis. Software analysis. Healthcare data analyses and management. Liaising with vendors, governmental and private sector agents as well as internal counterparts in the IT and Operations Departments.</a:t>
                </a:r>
                <a:endParaRPr lang="en-GB"/>
              </a:p>
              <a:p>
                <a:pPr algn="just"/>
                <a:r>
                  <a:rPr lang="en-GB" sz="1000" b="1"/>
                  <a:t>Data Governance – Healthcare</a:t>
                </a:r>
                <a:endParaRPr lang="en-GB"/>
              </a:p>
              <a:p>
                <a:pPr algn="just"/>
                <a:r>
                  <a:rPr lang="en-GB" sz="1000">
                    <a:ea typeface="+mn-lt"/>
                    <a:cs typeface="+mn-lt"/>
                  </a:rPr>
                  <a:t>Establishing robust data standards, managing diverse data sources, compliance with industry regulations. Fostering data-driven culture; facilitating cross-functional team collaboration.</a:t>
                </a:r>
                <a:endParaRPr lang="en-GB"/>
              </a:p>
              <a:p>
                <a:pPr algn="just"/>
                <a:r>
                  <a:rPr lang="en-GB" sz="1000" b="1"/>
                  <a:t>IT Department Head – Healthcare</a:t>
                </a:r>
                <a:endParaRPr lang="en-GB"/>
              </a:p>
              <a:p>
                <a:pPr algn="just"/>
                <a:r>
                  <a:rPr lang="en-GB" sz="1000">
                    <a:ea typeface="+mn-lt"/>
                    <a:cs typeface="+mn-lt"/>
                  </a:rPr>
                  <a:t>Overall team management, including managing the day-to-day activities of the Department; reorganizing and managing the growth of the Department; formalization of IT procedures and processes; liaising with vendors and internal stakeholders; requirements analyses for new software; analyses and reporting to the Management. </a:t>
                </a:r>
                <a:endParaRPr lang="en-GB"/>
              </a:p>
              <a:p>
                <a:pPr algn="just"/>
                <a:r>
                  <a:rPr lang="en-GB" sz="1000">
                    <a:ea typeface="+mn-lt"/>
                    <a:cs typeface="+mn-lt"/>
                  </a:rPr>
                  <a:t>Onboarding of the MS 365 tenant and the MS Power BI Service.</a:t>
                </a:r>
                <a:endParaRPr lang="en-GB"/>
              </a:p>
              <a:p>
                <a:pPr algn="just"/>
                <a:r>
                  <a:rPr lang="en-GB" sz="1000" b="1"/>
                  <a:t>Project Manager – Healthcare</a:t>
                </a:r>
                <a:endParaRPr lang="en-GB"/>
              </a:p>
              <a:p>
                <a:pPr algn="just"/>
                <a:r>
                  <a:rPr lang="en-GB" sz="1000">
                    <a:ea typeface="+mn-lt"/>
                    <a:cs typeface="+mn-lt"/>
                  </a:rPr>
                  <a:t>Estimation and planning, scope management, data analysis, requirements analysis and team management.</a:t>
                </a:r>
                <a:endParaRPr lang="en-GB"/>
              </a:p>
              <a:p>
                <a:pPr algn="just"/>
                <a:endParaRPr lang="en-GB" sz="1000" b="1"/>
              </a:p>
            </p:txBody>
          </p:sp>
          <p:pic>
            <p:nvPicPr>
              <p:cNvPr id="6" name="Picture 11">
                <a:extLst>
                  <a:ext uri="{FF2B5EF4-FFF2-40B4-BE49-F238E27FC236}">
                    <a16:creationId xmlns:a16="http://schemas.microsoft.com/office/drawing/2014/main" id="{C8075086-34CA-C65A-590E-3450FAF1CAAA}"/>
                  </a:ext>
                </a:extLst>
              </p:cNvPr>
              <p:cNvPicPr>
                <a:picLocks/>
              </p:cNvPicPr>
              <p:nvPr/>
            </p:nvPicPr>
            <p:blipFill rotWithShape="1">
              <a:blip r:embed="rId3"/>
              <a:srcRect l="97" r="-362" b="20344"/>
              <a:stretch/>
            </p:blipFill>
            <p:spPr>
              <a:xfrm>
                <a:off x="865" y="-31344"/>
                <a:ext cx="2643231" cy="2651118"/>
              </a:xfrm>
              <a:prstGeom prst="rect">
                <a:avLst/>
              </a:prstGeom>
            </p:spPr>
          </p:pic>
        </p:spTree>
        <p:extLst>
          <p:ext uri="{BB962C8B-B14F-4D97-AF65-F5344CB8AC3E}">
            <p14:creationId xmlns:p14="http://schemas.microsoft.com/office/powerpoint/2010/main" val="282247140"/>
          </p:ext>
        </p:extLst>
      </p:cSld>
      <p:clrMapOvr>
        <a:masterClrMapping/>
      </p:clrMapOvr>
    </p:sld>
    <p:sld>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AB8BB9D-0FB6-62BF-E1B5-48D59B98FF35}"/>
                  </a:ext>
                </a:extLst>
              </p:cNvPr>
              <p:cNvSpPr>
                <a:spLocks noGrp="1"/>
              </p:cNvSpPr>
              <p:nvPr>
                <p:ph type="body" sz="quarter" idx="11"/>
              </p:nvPr>
            </p:nvSpPr>
            <p:spPr>
              <a:xfrm>
                <a:off x="154816" y="3137102"/>
                <a:ext cx="2197701" cy="1250950"/>
              </a:xfrm>
            </p:spPr>
            <p:txBody>
              <a:bodyPr vert="horz" lIns="54000" tIns="36000" rIns="36000" bIns="36000" rtlCol="0" anchor="t">
                <a:noAutofit/>
              </a:bodyPr>
              <a:lstStyle/>
              <a:p>
                <a:r>
                  <a:rPr lang="en-GB" sz="1000"/>
                  <a:t>Michalina is  Data Scientist with 8 years of professional experience in fields of </a:t>
                </a:r>
                <a:r>
                  <a:rPr lang="en-US" sz="1000"/>
                  <a:t>data science, machine learning,  campaign management, insights and value creation.</a:t>
                </a:r>
              </a:p>
              <a:p>
                <a:r>
                  <a:rPr lang="en-US" sz="1000"/>
                  <a:t>She is strongly business oriented, with her strong communicational skills she helps with cooperation between business and technical stakeholders. </a:t>
                </a:r>
              </a:p>
            </p:txBody>
          </p:sp>
          <p:sp>
            <p:nvSpPr>
              <p:cNvPr id="3" name="Text Placeholder 2">
                <a:extLst>
                  <a:ext uri="{FF2B5EF4-FFF2-40B4-BE49-F238E27FC236}">
                    <a16:creationId xmlns:a16="http://schemas.microsoft.com/office/drawing/2014/main" id="{512B5AAB-36CC-B248-45FC-EE79F3757952}"/>
                  </a:ext>
                </a:extLst>
              </p:cNvPr>
              <p:cNvSpPr>
                <a:spLocks noGrp="1"/>
              </p:cNvSpPr>
              <p:nvPr>
                <p:ph type="body" sz="quarter" idx="12"/>
              </p:nvPr>
            </p:nvSpPr>
            <p:spPr/>
            <p:txBody>
              <a:bodyPr vert="horz" lIns="54000" tIns="36000" rIns="36000" bIns="36000" numCol="2" rtlCol="0" anchor="t">
                <a:noAutofit/>
              </a:bodyPr>
              <a:lstStyle/>
              <a:p>
                <a:r>
                  <a:rPr lang="en-GB"/>
                  <a:t>E-commerce</a:t>
                </a:r>
              </a:p>
              <a:p>
                <a:r>
                  <a:rPr lang="en-GB"/>
                  <a:t>Consumer Goods</a:t>
                </a:r>
              </a:p>
              <a:p>
                <a:r>
                  <a:rPr lang="en-GB"/>
                  <a:t>Telco </a:t>
                </a:r>
                <a:br>
                  <a:rPr lang="en-GB"/>
                </a:br>
                <a:r>
                  <a:rPr lang="en-GB"/>
                  <a:t>Banking</a:t>
                </a:r>
              </a:p>
              <a:p>
                <a:r>
                  <a:rPr lang="en-GB"/>
                  <a:t>Automotive</a:t>
                </a:r>
              </a:p>
              <a:p>
                <a:r>
                  <a:rPr lang="en-GB"/>
                  <a:t>Insurance</a:t>
                </a:r>
              </a:p>
              <a:p>
                <a:endParaRPr lang="en-GB"/>
              </a:p>
            </p:txBody>
          </p:sp>
          <p:sp>
            <p:nvSpPr>
              <p:cNvPr id="4" name="Text Placeholder 3">
                <a:extLst>
                  <a:ext uri="{FF2B5EF4-FFF2-40B4-BE49-F238E27FC236}">
                    <a16:creationId xmlns:a16="http://schemas.microsoft.com/office/drawing/2014/main" id="{C86BA3DB-B572-7A7D-1449-1BB8574AED12}"/>
                  </a:ext>
                </a:extLst>
              </p:cNvPr>
              <p:cNvSpPr>
                <a:spLocks noGrp="1"/>
              </p:cNvSpPr>
              <p:nvPr>
                <p:ph type="body" sz="quarter" idx="18"/>
              </p:nvPr>
            </p:nvSpPr>
            <p:spPr/>
            <p:txBody>
              <a:bodyPr/>
              <a:lstStyle/>
              <a:p>
                <a:r>
                  <a:rPr lang="en-GB" sz="3500"/>
                  <a:t>Michalina </a:t>
                </a:r>
                <a:r>
                  <a:rPr lang="en-GB" sz="3500" err="1"/>
                  <a:t>Kostrzewa</a:t>
                </a:r>
                <a:endParaRPr lang="en-GB"/>
              </a:p>
            </p:txBody>
          </p:sp>
          <p:sp>
            <p:nvSpPr>
              <p:cNvPr id="5" name="Text Placeholder 4">
                <a:extLst>
                  <a:ext uri="{FF2B5EF4-FFF2-40B4-BE49-F238E27FC236}">
                    <a16:creationId xmlns:a16="http://schemas.microsoft.com/office/drawing/2014/main" id="{56700296-51A8-1440-440E-D7AA7D6C411B}"/>
                  </a:ext>
                </a:extLst>
              </p:cNvPr>
              <p:cNvSpPr>
                <a:spLocks noGrp="1"/>
              </p:cNvSpPr>
              <p:nvPr>
                <p:ph type="body" sz="quarter" idx="14"/>
              </p:nvPr>
            </p:nvSpPr>
            <p:spPr/>
            <p:txBody>
              <a:bodyPr/>
              <a:lstStyle/>
              <a:p>
                <a:r>
                  <a:rPr lang="en-GB">
                    <a:latin typeface="GT Sectra Fine Rg"/>
                    <a:ea typeface="Roboto Medium"/>
                  </a:rPr>
                  <a:t>Consultant, Data Science</a:t>
                </a:r>
                <a:endParaRPr lang="en-GB"/>
              </a:p>
            </p:txBody>
          </p:sp>
          <p:sp>
            <p:nvSpPr>
              <p:cNvPr id="7" name="Text Placeholder 6">
                <a:extLst>
                  <a:ext uri="{FF2B5EF4-FFF2-40B4-BE49-F238E27FC236}">
                    <a16:creationId xmlns:a16="http://schemas.microsoft.com/office/drawing/2014/main" id="{5BB75E3F-E931-615A-68A2-7BB81C48CFAD}"/>
                  </a:ext>
                </a:extLst>
              </p:cNvPr>
              <p:cNvSpPr>
                <a:spLocks noGrp="1"/>
              </p:cNvSpPr>
              <p:nvPr>
                <p:ph type="body" sz="quarter" idx="19"/>
              </p:nvPr>
            </p:nvSpPr>
            <p:spPr>
              <a:xfrm>
                <a:off x="9415208" y="1907471"/>
                <a:ext cx="2664000" cy="1106487"/>
              </a:xfrm>
            </p:spPr>
            <p:txBody>
              <a:bodyPr vert="horz" lIns="54000" tIns="36000" rIns="36000" bIns="36000" rtlCol="0" anchor="t">
                <a:noAutofit/>
              </a:bodyPr>
              <a:lstStyle/>
              <a:p>
                <a:r>
                  <a:rPr lang="en-GB"/>
                  <a:t>MSc in Big Data Analytics, Warsaw School of Economics (SGH)</a:t>
                </a:r>
              </a:p>
              <a:p>
                <a:endParaRPr lang="en-GB"/>
              </a:p>
              <a:p>
                <a:endParaRPr lang="en-GB"/>
              </a:p>
              <a:p>
                <a:endParaRPr lang="en-GB"/>
              </a:p>
            </p:txBody>
          </p:sp>
          <p:sp>
            <p:nvSpPr>
              <p:cNvPr id="8" name="Text Placeholder 7">
                <a:extLst>
                  <a:ext uri="{FF2B5EF4-FFF2-40B4-BE49-F238E27FC236}">
                    <a16:creationId xmlns:a16="http://schemas.microsoft.com/office/drawing/2014/main" id="{470BA70A-2BDE-FA95-B241-FA70FDE67E60}"/>
                  </a:ext>
                </a:extLst>
              </p:cNvPr>
              <p:cNvSpPr>
                <a:spLocks noGrp="1"/>
              </p:cNvSpPr>
              <p:nvPr>
                <p:ph type="body" sz="quarter" idx="20"/>
              </p:nvPr>
            </p:nvSpPr>
            <p:spPr/>
            <p:txBody>
              <a:bodyPr vert="horz" lIns="54000" tIns="36000" rIns="36000" bIns="36000" rtlCol="0" anchor="t">
                <a:noAutofit/>
              </a:bodyPr>
              <a:lstStyle/>
              <a:p>
                <a:pPr algn="just">
                  <a:spcBef>
                    <a:spcPts val="400"/>
                  </a:spcBef>
                </a:pPr>
                <a:r>
                  <a:rPr lang="en-GB" sz="1000" b="1"/>
                  <a:t>Programming:</a:t>
                </a:r>
                <a:r>
                  <a:rPr lang="en-GB" sz="1000"/>
                  <a:t> Python, </a:t>
                </a:r>
                <a:r>
                  <a:rPr lang="en-GB" sz="1000" err="1"/>
                  <a:t>pySpark</a:t>
                </a:r>
                <a:r>
                  <a:rPr lang="en-GB" sz="1000"/>
                  <a:t>, SQL, Google Big Query, SAS, Basics of R</a:t>
                </a:r>
              </a:p>
              <a:p>
                <a:pPr algn="just">
                  <a:spcBef>
                    <a:spcPts val="400"/>
                  </a:spcBef>
                </a:pPr>
                <a:r>
                  <a:rPr lang="en-GB" sz="1000" b="1"/>
                  <a:t>Platforms: </a:t>
                </a:r>
                <a:r>
                  <a:rPr lang="en-GB" sz="1000"/>
                  <a:t>Google Cloud Platform, Treasure Data, Composer, Airflow, Teradata</a:t>
                </a:r>
              </a:p>
              <a:p>
                <a:pPr algn="just">
                  <a:spcBef>
                    <a:spcPts val="400"/>
                  </a:spcBef>
                </a:pPr>
                <a:r>
                  <a:rPr lang="en-GB" sz="1000" b="1"/>
                  <a:t>BI:</a:t>
                </a:r>
                <a:r>
                  <a:rPr lang="en-GB" sz="1000"/>
                  <a:t> Tableau, Google Analytics, Looker Studio, Power BI</a:t>
                </a:r>
              </a:p>
              <a:p>
                <a:pPr algn="just">
                  <a:spcBef>
                    <a:spcPts val="400"/>
                  </a:spcBef>
                </a:pPr>
                <a:r>
                  <a:rPr lang="en-GB" sz="1000" b="1"/>
                  <a:t>Other</a:t>
                </a:r>
                <a:r>
                  <a:rPr lang="en-GB" sz="1000"/>
                  <a:t>: ETL pipelines creation, data warehousing, machine learning, forecasting, working in SCRUMs, </a:t>
                </a:r>
                <a:r>
                  <a:rPr lang="en-US" sz="1000"/>
                  <a:t>Social Network Analysis</a:t>
                </a:r>
              </a:p>
            </p:txBody>
          </p:sp>
          <p:sp>
            <p:nvSpPr>
              <p:cNvPr id="9" name="Text Placeholder 8">
                <a:extLst>
                  <a:ext uri="{FF2B5EF4-FFF2-40B4-BE49-F238E27FC236}">
                    <a16:creationId xmlns:a16="http://schemas.microsoft.com/office/drawing/2014/main" id="{8F7477FF-EA27-C0C1-3AD2-776530A4297E}"/>
                  </a:ext>
                </a:extLst>
              </p:cNvPr>
              <p:cNvSpPr>
                <a:spLocks noGrp="1"/>
              </p:cNvSpPr>
              <p:nvPr>
                <p:ph type="body" sz="quarter" idx="21"/>
              </p:nvPr>
            </p:nvSpPr>
            <p:spPr/>
            <p:txBody>
              <a:bodyPr vert="horz" lIns="54000" tIns="36000" rIns="36000" bIns="36000" rtlCol="0" anchor="t">
                <a:noAutofit/>
              </a:bodyPr>
              <a:lstStyle/>
              <a:p>
                <a:r>
                  <a:rPr lang="en-GB"/>
                  <a:t>Polish		English </a:t>
                </a:r>
              </a:p>
            </p:txBody>
          </p:sp>
          <p:sp>
            <p:nvSpPr>
              <p:cNvPr id="10" name="Text Placeholder 9">
                <a:extLst>
                  <a:ext uri="{FF2B5EF4-FFF2-40B4-BE49-F238E27FC236}">
                    <a16:creationId xmlns:a16="http://schemas.microsoft.com/office/drawing/2014/main" id="{F538107F-65D0-6F34-3C3B-5A87C3C26470}"/>
                  </a:ext>
                </a:extLst>
              </p:cNvPr>
              <p:cNvSpPr>
                <a:spLocks noGrp="1"/>
              </p:cNvSpPr>
              <p:nvPr>
                <p:ph type="body" sz="quarter" idx="22"/>
              </p:nvPr>
            </p:nvSpPr>
            <p:spPr>
              <a:xfrm>
                <a:off x="2814983" y="1827533"/>
                <a:ext cx="6282000" cy="4793745"/>
              </a:xfrm>
            </p:spPr>
            <p:txBody>
              <a:bodyPr vert="horz" lIns="54000" tIns="36000" rIns="36000" bIns="36000" numCol="2" spcCol="252000" rtlCol="0" anchor="t">
                <a:noAutofit/>
              </a:bodyPr>
              <a:lstStyle/>
              <a:p>
                <a:pPr algn="just"/>
                <a:r>
                  <a:rPr lang="en-GB" sz="1000" b="1"/>
                  <a:t>Leading E-commerce Platform -  Senior Data Practitioner</a:t>
                </a:r>
                <a:endParaRPr lang="en-GB" sz="1000"/>
              </a:p>
              <a:p>
                <a:pPr algn="just"/>
                <a:r>
                  <a:rPr lang="en-GB" sz="1000"/>
                  <a:t>Customer behaviour analytics lead. Provided key strategical insights regarding how customers buy, churn, onboard and spend time on the platform </a:t>
                </a:r>
                <a:r>
                  <a:rPr lang="en-GB" sz="1000">
                    <a:ea typeface="+mn-lt"/>
                    <a:cs typeface="+mn-lt"/>
                  </a:rPr>
                  <a:t>which led to reconstructing the whole marketing strategy</a:t>
                </a:r>
                <a:r>
                  <a:rPr lang="en-GB" sz="1000"/>
                  <a:t>.</a:t>
                </a:r>
              </a:p>
              <a:p>
                <a:pPr algn="just"/>
                <a:r>
                  <a:rPr lang="en-GB" sz="1000">
                    <a:ea typeface="+mn-lt"/>
                    <a:cs typeface="+mn-lt"/>
                  </a:rPr>
                  <a:t>Leading the ‘Coupon Team’ of Analysts responsible for brainstorming, inventing, implementing, maintaining and monitoring majority of marketing promotional actions  (coupons, special offers, newsletters). Working in a close cooperation with Business Units, Graphics, Copywriters. Leading the analytical team in a cooperation with business counterparts from almost non-existing promo actions to hundreds of thousands coupons delivered every month.</a:t>
                </a:r>
                <a:endParaRPr lang="en-GB" sz="1000"/>
              </a:p>
              <a:p>
                <a:pPr algn="just"/>
                <a:r>
                  <a:rPr lang="en-GB" sz="1000"/>
                  <a:t>Leading project of </a:t>
                </a:r>
                <a:r>
                  <a:rPr lang="en-GB" sz="1000" err="1"/>
                  <a:t>geolocalisation</a:t>
                </a:r>
                <a:r>
                  <a:rPr lang="en-GB" sz="1000"/>
                  <a:t>, from finding the right data, addressing the data noise, performing </a:t>
                </a:r>
                <a:r>
                  <a:rPr lang="en-GB" sz="1000" err="1"/>
                  <a:t>clusterization</a:t>
                </a:r>
                <a:r>
                  <a:rPr lang="en-GB" sz="1000"/>
                  <a:t> based on hundreds of attributes to full operationalisation of the approach.</a:t>
                </a:r>
              </a:p>
              <a:p>
                <a:pPr algn="just"/>
                <a:r>
                  <a:rPr lang="en-GB" sz="1000"/>
                  <a:t>Maintained the technical side of data wrangling, analysis, reporting, data inputs for other systems, data science models using GCP, Composer, Airflow, creation of data science algorithms.</a:t>
                </a:r>
                <a:endParaRPr lang="en-GB" sz="1000" b="1"/>
              </a:p>
              <a:p>
                <a:pPr algn="just"/>
                <a:r>
                  <a:rPr lang="en-GB" sz="1000">
                    <a:ea typeface="+mn-lt"/>
                    <a:cs typeface="+mn-lt"/>
                  </a:rPr>
                  <a:t>Analysing online data, Google Analytics events, upper/lower funnel metrics,  good experience in AB test, working with tracking system</a:t>
                </a:r>
                <a:endParaRPr lang="en-GB" sz="1000"/>
              </a:p>
              <a:p>
                <a:pPr algn="just"/>
                <a:r>
                  <a:rPr lang="en-GB" sz="1000" b="1"/>
                  <a:t>Telco Company 3 -  Senior Data Scientist</a:t>
                </a:r>
                <a:endParaRPr lang="en-GB" sz="1000"/>
              </a:p>
              <a:p>
                <a:pPr algn="just"/>
                <a:r>
                  <a:rPr lang="en-GB" sz="1000"/>
                  <a:t>Designed and implemented predictive models, such as Churn and Customer Lifetime Expectancy, </a:t>
                </a:r>
                <a:r>
                  <a:rPr lang="en-GB" sz="1000" err="1"/>
                  <a:t>Overbundle</a:t>
                </a:r>
                <a:r>
                  <a:rPr lang="en-GB" sz="1000"/>
                  <a:t> Service Usage prediction, Clustering, Segmentation.</a:t>
                </a:r>
              </a:p>
              <a:p>
                <a:pPr algn="just"/>
                <a:r>
                  <a:rPr lang="en-GB" sz="1000"/>
                  <a:t>Responsible for Data Science Factory project. Refurbished the way of working with developers, performed assessment, reinvented the roadmap and implemented new testing process.</a:t>
                </a:r>
              </a:p>
              <a:p>
                <a:pPr algn="just"/>
                <a:r>
                  <a:rPr lang="en-GB" sz="1000" b="1"/>
                  <a:t>Telco Company 2 -  Senior Data Scientist</a:t>
                </a:r>
                <a:endParaRPr lang="en-GB" sz="1000"/>
              </a:p>
              <a:p>
                <a:pPr algn="just"/>
                <a:r>
                  <a:rPr lang="en-GB" sz="1000"/>
                  <a:t>Social Network Analysis predictive model design and creation. </a:t>
                </a:r>
              </a:p>
              <a:p>
                <a:pPr algn="just"/>
                <a:r>
                  <a:rPr lang="en-GB" sz="1000" b="1"/>
                  <a:t>Telco Company 1 -   Data Scientist</a:t>
                </a:r>
                <a:endParaRPr lang="en-GB" sz="1000"/>
              </a:p>
              <a:p>
                <a:pPr algn="just"/>
                <a:r>
                  <a:rPr lang="en-GB" sz="1000"/>
                  <a:t>Designed and implemented predictive models, such as Churn and Customer Lifetime Expectancy, </a:t>
                </a:r>
                <a:r>
                  <a:rPr lang="en-GB" sz="1000" err="1"/>
                  <a:t>Overbundle</a:t>
                </a:r>
                <a:r>
                  <a:rPr lang="en-GB" sz="1000"/>
                  <a:t> Service Usage prediction, Clustering, Segmentation.</a:t>
                </a:r>
              </a:p>
              <a:p>
                <a:pPr algn="just"/>
                <a:r>
                  <a:rPr lang="en-GB" sz="1000" b="1"/>
                  <a:t>Tobacco company - Functional Lead for multiple Data Warehouse and BI projects.</a:t>
                </a:r>
                <a:r>
                  <a:rPr lang="en-GB" sz="1000"/>
                  <a:t> </a:t>
                </a:r>
              </a:p>
              <a:p>
                <a:pPr algn="just"/>
                <a:r>
                  <a:rPr lang="en-GB" sz="1000"/>
                  <a:t>Translating business requirements to technical language. Design and creation of 360 view of the customer (Data Layer in DWH for acceleration of future Data Science projects). Design of E2E data flow from the data source to the visualization layer for a new BI Platform. Design of the harmonization rules, aggregations, KPI and data mapping.</a:t>
                </a:r>
              </a:p>
              <a:p>
                <a:pPr algn="just"/>
                <a:r>
                  <a:rPr lang="en-GB" sz="1000" b="1"/>
                  <a:t>Insurance company, Telco companies </a:t>
                </a:r>
                <a:r>
                  <a:rPr lang="en-GB" sz="1000"/>
                  <a:t>- Strategy Development in field of Data Driven Company Evolution. Working as an expert for Advanced Analytics and BI related fields.</a:t>
                </a:r>
              </a:p>
              <a:p>
                <a:pPr algn="just"/>
                <a:r>
                  <a:rPr lang="en-GB" sz="1000" b="1"/>
                  <a:t>Other analytical experience – FMCG, Banking, Automotive</a:t>
                </a:r>
              </a:p>
            </p:txBody>
          </p:sp>
          <p:pic>
            <p:nvPicPr>
              <p:cNvPr id="6" name="Picture 11">
                <a:extLst>
                  <a:ext uri="{FF2B5EF4-FFF2-40B4-BE49-F238E27FC236}">
                    <a16:creationId xmlns:a16="http://schemas.microsoft.com/office/drawing/2014/main" id="{C8075086-34CA-C65A-590E-3450FAF1CAAA}"/>
                  </a:ext>
                </a:extLst>
              </p:cNvPr>
              <p:cNvPicPr>
                <a:picLocks/>
              </p:cNvPicPr>
              <p:nvPr/>
            </p:nvPicPr>
            <p:blipFill>
              <a:blip r:embed="rId3"/>
              <a:srcRect/>
              <a:stretch/>
            </p:blipFill>
            <p:spPr>
              <a:xfrm>
                <a:off x="0" y="-2769"/>
                <a:ext cx="2642400" cy="2642400"/>
              </a:xfrm>
              <a:prstGeom prst="rect">
                <a:avLst/>
              </a:prstGeom>
              <a:ln>
                <a:noFill/>
              </a:ln>
            </p:spPr>
          </p:pic>
        </p:spTree>
        <p:extLst>
          <p:ext uri="{BB962C8B-B14F-4D97-AF65-F5344CB8AC3E}">
            <p14:creationId xmlns:p14="http://schemas.microsoft.com/office/powerpoint/2010/main" val="3831383783"/>
          </p:ext>
        </p:extLst>
      </p:cSld>
      <p:clrMapOvr>
        <a:masterClrMapping/>
      </p:clrMapOvr>
    </p:sld>
    <p:sld>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1674FA-AAB1-290E-AC82-CA87E6310AA5}"/>
                  </a:ext>
                </a:extLst>
              </p:cNvPr>
              <p:cNvSpPr>
                <a:spLocks noGrp="1"/>
              </p:cNvSpPr>
              <p:nvPr>
                <p:ph type="body" sz="quarter" idx="11"/>
              </p:nvPr>
            </p:nvSpPr>
            <p:spPr/>
            <p:txBody>
              <a:bodyPr vert="horz" lIns="54000" tIns="36000" rIns="36000" bIns="36000" rtlCol="0" anchor="t">
                <a:noAutofit/>
              </a:bodyPr>
              <a:lstStyle/>
              <a:p>
                <a:r>
                  <a:rPr lang="en-US" sz="900"/>
                  <a:t>Paweł has valuable experience in field of Research and Data Science. He has strong programming skills in languages like python, C++ and </a:t>
                </a:r>
                <a:r>
                  <a:rPr lang="en-US" sz="900" err="1"/>
                  <a:t>scala</a:t>
                </a:r>
                <a:r>
                  <a:rPr lang="en-US" sz="900"/>
                  <a:t>. Paweł had an opportunity to work in various industries and got experience in development, programming, administration and analysis. He has solid education background, and he is an author and co-author of more than 100 science publications.</a:t>
                </a:r>
              </a:p>
            </p:txBody>
          </p:sp>
          <p:sp>
            <p:nvSpPr>
              <p:cNvPr id="3" name="Text Placeholder 2">
                <a:extLst>
                  <a:ext uri="{FF2B5EF4-FFF2-40B4-BE49-F238E27FC236}">
                    <a16:creationId xmlns:a16="http://schemas.microsoft.com/office/drawing/2014/main" id="{24306D85-71DB-A43C-EE9F-A05E2C3B843E}"/>
                  </a:ext>
                </a:extLst>
              </p:cNvPr>
              <p:cNvSpPr>
                <a:spLocks noGrp="1"/>
              </p:cNvSpPr>
              <p:nvPr>
                <p:ph type="body" sz="quarter" idx="12"/>
              </p:nvPr>
            </p:nvSpPr>
            <p:spPr/>
            <p:txBody>
              <a:bodyPr/>
              <a:lstStyle/>
              <a:p>
                <a:r>
                  <a:rPr lang="en-US"/>
                  <a:t>R&amp;D</a:t>
                </a:r>
              </a:p>
              <a:p>
                <a:r>
                  <a:rPr lang="en-US"/>
                  <a:t>Healthcare</a:t>
                </a:r>
              </a:p>
              <a:p>
                <a:r>
                  <a:rPr lang="en-US"/>
                  <a:t>Nuclear Sector</a:t>
                </a:r>
              </a:p>
              <a:p>
                <a:r>
                  <a:rPr lang="en-US"/>
                  <a:t>Trading and Investment</a:t>
                </a:r>
              </a:p>
              <a:p>
                <a:r>
                  <a:rPr lang="en-US"/>
                  <a:t>Banking</a:t>
                </a:r>
              </a:p>
            </p:txBody>
          </p:sp>
          <p:sp>
            <p:nvSpPr>
              <p:cNvPr id="4" name="Text Placeholder 3">
                <a:extLst>
                  <a:ext uri="{FF2B5EF4-FFF2-40B4-BE49-F238E27FC236}">
                    <a16:creationId xmlns:a16="http://schemas.microsoft.com/office/drawing/2014/main" id="{6F381516-F3F1-5803-258D-A281CE214469}"/>
                  </a:ext>
                </a:extLst>
              </p:cNvPr>
              <p:cNvSpPr>
                <a:spLocks noGrp="1"/>
              </p:cNvSpPr>
              <p:nvPr>
                <p:ph type="body" sz="quarter" idx="18"/>
              </p:nvPr>
            </p:nvSpPr>
            <p:spPr/>
            <p:txBody>
              <a:bodyPr/>
              <a:lstStyle/>
              <a:p>
                <a:r>
                  <a:rPr lang="en-US" err="1"/>
                  <a:t>Paweł</a:t>
                </a:r>
                <a:r>
                  <a:rPr lang="en-US"/>
                  <a:t> Kowalski</a:t>
                </a:r>
              </a:p>
            </p:txBody>
          </p:sp>
          <p:sp>
            <p:nvSpPr>
              <p:cNvPr id="5" name="Text Placeholder 4">
                <a:extLst>
                  <a:ext uri="{FF2B5EF4-FFF2-40B4-BE49-F238E27FC236}">
                    <a16:creationId xmlns:a16="http://schemas.microsoft.com/office/drawing/2014/main" id="{731985F1-A854-FF0C-23C8-8306F6E942BE}"/>
                  </a:ext>
                </a:extLst>
              </p:cNvPr>
              <p:cNvSpPr>
                <a:spLocks noGrp="1"/>
              </p:cNvSpPr>
              <p:nvPr>
                <p:ph type="body" sz="quarter" idx="14"/>
              </p:nvPr>
            </p:nvSpPr>
            <p:spPr/>
            <p:txBody>
              <a:bodyPr/>
              <a:lstStyle/>
              <a:p>
                <a:r>
                  <a:rPr lang="en-US"/>
                  <a:t>Consultant, Data Science</a:t>
                </a:r>
              </a:p>
            </p:txBody>
          </p:sp>
          <p:pic>
            <p:nvPicPr>
              <p:cNvPr id="12" name="Picture Placeholder 11" descr="A person wearing glasses&#10;&#10;Description automatically generated with medium confidence">
                <a:extLst>
                  <a:ext uri="{FF2B5EF4-FFF2-40B4-BE49-F238E27FC236}">
                    <a16:creationId xmlns:a16="http://schemas.microsoft.com/office/drawing/2014/main" id="{E7A3E8AC-16F0-BB72-79A3-0AEC965CCC25}"/>
                  </a:ext>
                </a:extLst>
              </p:cNvPr>
              <p:cNvPicPr>
                <a:picLocks noGrp="1"/>
              </p:cNvPicPr>
              <p:nvPr>
                <p:ph type="pic" sz="quarter" idx="10"/>
              </p:nvPr>
            </p:nvPicPr>
            <p:blipFill>
              <a:blip r:embed="rId3"/>
              <a:srcRect t="538" b="538"/>
              <a:stretch>
                <a:fillRect/>
              </a:stretch>
            </p:blipFill>
            <p:spPr>
              <a:xfrm>
                <a:off x="0" y="-1"/>
                <a:ext cx="2642400" cy="2642400"/>
              </a:xfrm>
            </p:spPr>
          </p:pic>
          <p:sp>
            <p:nvSpPr>
              <p:cNvPr id="7" name="Text Placeholder 6">
                <a:extLst>
                  <a:ext uri="{FF2B5EF4-FFF2-40B4-BE49-F238E27FC236}">
                    <a16:creationId xmlns:a16="http://schemas.microsoft.com/office/drawing/2014/main" id="{96CAE378-94B4-0269-C4D1-EBD2C607BCC3}"/>
                  </a:ext>
                </a:extLst>
              </p:cNvPr>
              <p:cNvSpPr>
                <a:spLocks noGrp="1"/>
              </p:cNvSpPr>
              <p:nvPr>
                <p:ph type="body" sz="quarter" idx="19"/>
              </p:nvPr>
            </p:nvSpPr>
            <p:spPr>
              <a:xfrm>
                <a:off x="9293288" y="1907471"/>
                <a:ext cx="2572560" cy="1187767"/>
              </a:xfrm>
            </p:spPr>
            <p:txBody>
              <a:bodyPr/>
              <a:lstStyle/>
              <a:p>
                <a:r>
                  <a:rPr lang="en-US" sz="900"/>
                  <a:t>National Centre for Nuclear Research – PhD, Monte Carlo simulations of Positron Emission Tomography (PET)</a:t>
                </a:r>
              </a:p>
              <a:p>
                <a:r>
                  <a:rPr lang="en-US" sz="900"/>
                  <a:t>Warsaw University of Technology: M. Sc. in Modelling of Complex Systems; parallel engineer studies at 2 faculties: B. Sc. in Electronics and Computer Engineering, B. Sc in Technical Physics </a:t>
                </a:r>
              </a:p>
              <a:p>
                <a:endParaRPr lang="en-US" sz="900"/>
              </a:p>
            </p:txBody>
          </p:sp>
          <p:sp>
            <p:nvSpPr>
              <p:cNvPr id="8" name="Text Placeholder 7">
                <a:extLst>
                  <a:ext uri="{FF2B5EF4-FFF2-40B4-BE49-F238E27FC236}">
                    <a16:creationId xmlns:a16="http://schemas.microsoft.com/office/drawing/2014/main" id="{A9D0EDE1-319C-F7C6-A99B-9FCF1CAD96E2}"/>
                  </a:ext>
                </a:extLst>
              </p:cNvPr>
              <p:cNvSpPr>
                <a:spLocks noGrp="1"/>
              </p:cNvSpPr>
              <p:nvPr>
                <p:ph type="body" sz="quarter" idx="20"/>
              </p:nvPr>
            </p:nvSpPr>
            <p:spPr>
              <a:xfrm>
                <a:off x="9313608" y="3728194"/>
                <a:ext cx="2664000" cy="1106487"/>
              </a:xfrm>
            </p:spPr>
            <p:txBody>
              <a:bodyPr vert="horz" lIns="54000" tIns="36000" rIns="36000" bIns="36000" rtlCol="0" anchor="t">
                <a:noAutofit/>
              </a:bodyPr>
              <a:lstStyle/>
              <a:p>
                <a:pPr algn="just">
                  <a:spcBef>
                    <a:spcPts val="400"/>
                  </a:spcBef>
                </a:pPr>
                <a:r>
                  <a:rPr lang="en-US" err="1">
                    <a:ea typeface="+mn-lt"/>
                    <a:cs typeface="+mn-lt"/>
                  </a:rPr>
                  <a:t>Quantexa</a:t>
                </a:r>
                <a:r>
                  <a:rPr lang="en-US">
                    <a:ea typeface="+mn-lt"/>
                    <a:cs typeface="+mn-lt"/>
                  </a:rPr>
                  <a:t> certified, Scala, Spark</a:t>
                </a:r>
                <a:endParaRPr lang="en-US"/>
              </a:p>
              <a:p>
                <a:pPr algn="just">
                  <a:spcBef>
                    <a:spcPts val="400"/>
                  </a:spcBef>
                </a:pPr>
                <a:r>
                  <a:rPr lang="en-US"/>
                  <a:t>Python (pandas, </a:t>
                </a:r>
                <a:r>
                  <a:rPr lang="en-US" err="1"/>
                  <a:t>numpy</a:t>
                </a:r>
                <a:r>
                  <a:rPr lang="en-US"/>
                  <a:t>, </a:t>
                </a:r>
                <a:r>
                  <a:rPr lang="en-US" err="1"/>
                  <a:t>scipy</a:t>
                </a:r>
                <a:r>
                  <a:rPr lang="en-US"/>
                  <a:t>, matplotlib, </a:t>
                </a:r>
                <a:r>
                  <a:rPr lang="en-US" err="1"/>
                  <a:t>jupyter</a:t>
                </a:r>
                <a:r>
                  <a:rPr lang="en-US"/>
                  <a:t>), C++, bash</a:t>
                </a:r>
              </a:p>
              <a:p>
                <a:pPr algn="just">
                  <a:spcBef>
                    <a:spcPts val="400"/>
                  </a:spcBef>
                </a:pPr>
                <a:r>
                  <a:rPr lang="en-US"/>
                  <a:t>Git (GitHub, GitLab, Gerrit)</a:t>
                </a:r>
              </a:p>
              <a:p>
                <a:pPr algn="just">
                  <a:spcBef>
                    <a:spcPts val="400"/>
                  </a:spcBef>
                </a:pPr>
                <a:r>
                  <a:rPr lang="en-US"/>
                  <a:t>JIRA, Confluence</a:t>
                </a:r>
              </a:p>
              <a:p>
                <a:pPr algn="just">
                  <a:spcBef>
                    <a:spcPts val="400"/>
                  </a:spcBef>
                </a:pPr>
                <a:r>
                  <a:rPr lang="en-US"/>
                  <a:t>Linux, Jenkins, HPC cluster</a:t>
                </a:r>
              </a:p>
              <a:p>
                <a:pPr algn="just">
                  <a:spcBef>
                    <a:spcPts val="400"/>
                  </a:spcBef>
                </a:pPr>
                <a:endParaRPr lang="en-US"/>
              </a:p>
            </p:txBody>
          </p:sp>
          <p:sp>
            <p:nvSpPr>
              <p:cNvPr id="9" name="Text Placeholder 8">
                <a:extLst>
                  <a:ext uri="{FF2B5EF4-FFF2-40B4-BE49-F238E27FC236}">
                    <a16:creationId xmlns:a16="http://schemas.microsoft.com/office/drawing/2014/main" id="{698ADF03-8FE6-EE63-15FA-BCDD7A6C1908}"/>
                  </a:ext>
                </a:extLst>
              </p:cNvPr>
              <p:cNvSpPr>
                <a:spLocks noGrp="1"/>
              </p:cNvSpPr>
              <p:nvPr>
                <p:ph type="body" sz="quarter" idx="21"/>
              </p:nvPr>
            </p:nvSpPr>
            <p:spPr/>
            <p:txBody>
              <a:bodyPr/>
              <a:lstStyle/>
              <a:p>
                <a:r>
                  <a:rPr lang="en-US"/>
                  <a:t>Polish		English</a:t>
                </a:r>
              </a:p>
            </p:txBody>
          </p:sp>
          <p:sp>
            <p:nvSpPr>
              <p:cNvPr id="10" name="Text Placeholder 9">
                <a:extLst>
                  <a:ext uri="{FF2B5EF4-FFF2-40B4-BE49-F238E27FC236}">
                    <a16:creationId xmlns:a16="http://schemas.microsoft.com/office/drawing/2014/main" id="{68D47195-2257-27FD-9554-F23924FA4345}"/>
                  </a:ext>
                </a:extLst>
              </p:cNvPr>
              <p:cNvSpPr>
                <a:spLocks noGrp="1"/>
              </p:cNvSpPr>
              <p:nvPr>
                <p:ph type="body" sz="quarter" idx="22"/>
              </p:nvPr>
            </p:nvSpPr>
            <p:spPr>
              <a:xfrm>
                <a:off x="2832107" y="1861782"/>
                <a:ext cx="6282000" cy="4765355"/>
              </a:xfrm>
            </p:spPr>
            <p:txBody>
              <a:bodyPr vert="horz" lIns="54000" tIns="36000" rIns="36000" bIns="36000" numCol="2" spcCol="252000" rtlCol="0" anchor="t">
                <a:noAutofit/>
              </a:bodyPr>
              <a:lstStyle/>
              <a:p>
                <a:pPr algn="just"/>
                <a:r>
                  <a:rPr lang="en-US" b="1">
                    <a:ea typeface="+mn-lt"/>
                    <a:cs typeface="+mn-lt"/>
                  </a:rPr>
                  <a:t>Global Insurance Company</a:t>
                </a:r>
              </a:p>
              <a:p>
                <a:pPr algn="just"/>
                <a:r>
                  <a:rPr lang="en-US">
                    <a:ea typeface="+mn-lt"/>
                    <a:cs typeface="+mn-lt"/>
                  </a:rPr>
                  <a:t>Data engineer and data scientist. Developing </a:t>
                </a:r>
                <a:r>
                  <a:rPr lang="en-US" err="1">
                    <a:ea typeface="+mn-lt"/>
                    <a:cs typeface="+mn-lt"/>
                  </a:rPr>
                  <a:t>PySpark</a:t>
                </a:r>
                <a:r>
                  <a:rPr lang="en-US">
                    <a:ea typeface="+mn-lt"/>
                    <a:cs typeface="+mn-lt"/>
                  </a:rPr>
                  <a:t> and SQL notebooks to process company internal data regarding health insurance segment. Ad-hoc analyses and reports, code bug-fixing and production. Databricks and Azure DevOps tools.</a:t>
                </a:r>
                <a:endParaRPr lang="en-US" b="1" err="1">
                  <a:ea typeface="+mn-lt"/>
                  <a:cs typeface="+mn-lt"/>
                </a:endParaRPr>
              </a:p>
              <a:p>
                <a:pPr algn="just"/>
                <a:r>
                  <a:rPr lang="en-US" b="1">
                    <a:ea typeface="+mn-lt"/>
                    <a:cs typeface="+mn-lt"/>
                  </a:rPr>
                  <a:t>Multinational Telecommunications Company</a:t>
                </a:r>
                <a:endParaRPr lang="en-US" b="1"/>
              </a:p>
              <a:p>
                <a:pPr algn="just"/>
                <a:r>
                  <a:rPr lang="en-US">
                    <a:ea typeface="+mn-lt"/>
                    <a:cs typeface="+mn-lt"/>
                  </a:rPr>
                  <a:t>Data engineer (ETL process implementation) and data scientist. Implementing scores for searching prospect companies. Scala/Spark.</a:t>
                </a:r>
                <a:endParaRPr lang="en-US"/>
              </a:p>
              <a:p>
                <a:pPr algn="just"/>
                <a:r>
                  <a:rPr lang="en-US" sz="1050" b="1">
                    <a:ea typeface="+mn-lt"/>
                    <a:cs typeface="+mn-lt"/>
                  </a:rPr>
                  <a:t>International FMCG Manufacturer</a:t>
                </a:r>
                <a:endParaRPr lang="en-US" sz="1050">
                  <a:ea typeface="+mn-lt"/>
                  <a:cs typeface="+mn-lt"/>
                </a:endParaRPr>
              </a:p>
              <a:p>
                <a:pPr algn="just"/>
                <a:r>
                  <a:rPr lang="en-US" sz="1050"/>
                  <a:t>Data engineer (ETL process implementation) and scientist (analyses in </a:t>
                </a:r>
                <a:r>
                  <a:rPr lang="en-US" sz="1050" err="1"/>
                  <a:t>jupyter</a:t>
                </a:r>
                <a:r>
                  <a:rPr lang="en-US" sz="1050"/>
                  <a:t> notebooks) in a team preparing PoC in </a:t>
                </a:r>
                <a:r>
                  <a:rPr lang="en-US" sz="1050" err="1"/>
                  <a:t>Quantexa</a:t>
                </a:r>
                <a:r>
                  <a:rPr lang="en-US" sz="1050"/>
                  <a:t> framework for international FMCG manufacturer. Scala.</a:t>
                </a:r>
                <a:endParaRPr lang="en-US" sz="1050">
                  <a:ea typeface="+mn-lt"/>
                  <a:cs typeface="+mn-lt"/>
                </a:endParaRPr>
              </a:p>
              <a:p>
                <a:pPr algn="just"/>
                <a:r>
                  <a:rPr lang="en-US" sz="1050" b="1"/>
                  <a:t>Major Global Bank – Scala Developer</a:t>
                </a:r>
                <a:endParaRPr lang="en-US"/>
              </a:p>
              <a:p>
                <a:pPr algn="just"/>
                <a:r>
                  <a:rPr lang="en-US" sz="1050"/>
                  <a:t>Scala Developer in a team developing network-based solution based on the </a:t>
                </a:r>
                <a:r>
                  <a:rPr lang="en-US" sz="1050" err="1"/>
                  <a:t>Quantexa</a:t>
                </a:r>
                <a:r>
                  <a:rPr lang="en-US" sz="1050"/>
                  <a:t> framework for  a global bank. Scala.</a:t>
                </a:r>
              </a:p>
              <a:p>
                <a:pPr algn="just"/>
                <a:r>
                  <a:rPr lang="en-US" sz="1050" b="1"/>
                  <a:t>Trading and Investment – Quantitative Researcher and Data Scientist</a:t>
                </a:r>
              </a:p>
              <a:p>
                <a:pPr algn="just"/>
                <a:r>
                  <a:rPr lang="en-US" sz="1050"/>
                  <a:t>Development of the automatic trading models – HFT (python: pandas, </a:t>
                </a:r>
                <a:r>
                  <a:rPr lang="en-US" sz="1050" err="1"/>
                  <a:t>numpy</a:t>
                </a:r>
                <a:r>
                  <a:rPr lang="en-US" sz="1050"/>
                  <a:t>, matplotlib, </a:t>
                </a:r>
                <a:r>
                  <a:rPr lang="en-US" sz="1050" err="1"/>
                  <a:t>jupyter</a:t>
                </a:r>
                <a:r>
                  <a:rPr lang="en-US" sz="1050"/>
                  <a:t> notebooks); analysis of time series. Python </a:t>
                </a:r>
                <a:r>
                  <a:rPr lang="en-US" sz="1050" err="1"/>
                  <a:t>jupyter</a:t>
                </a:r>
                <a:r>
                  <a:rPr lang="en-US" sz="1050"/>
                  <a:t> notebook investigations.</a:t>
                </a:r>
              </a:p>
              <a:p>
                <a:pPr algn="just"/>
                <a:r>
                  <a:rPr lang="en-US" sz="1050" b="1"/>
                  <a:t>Software Engineer</a:t>
                </a:r>
              </a:p>
              <a:p>
                <a:pPr algn="just"/>
                <a:r>
                  <a:rPr lang="en-US" sz="1050"/>
                  <a:t>Development and maintenance of open source C++ system security projects; development of scripts in python and bash for internal processes’ optimization and for Jenkins managing; managing git repositories (Gerrit and GitHub) and code reviews. </a:t>
                </a:r>
                <a:r>
                  <a:rPr lang="en-US"/>
                  <a:t>C++ and python programming.</a:t>
                </a:r>
              </a:p>
              <a:p>
                <a:pPr algn="just"/>
                <a:r>
                  <a:rPr lang="en-US" sz="1050" b="1"/>
                  <a:t>National Center for Nuclear Research – PhD Researcher and Administrator</a:t>
                </a:r>
              </a:p>
              <a:p>
                <a:pPr algn="just"/>
                <a:r>
                  <a:rPr lang="en-US" sz="1050"/>
                  <a:t>Specialist in the field of PET simulations in the GATE software and in the field of administration of the computing cluster; member of the J-PET collaboration, whose aim is to build a novel PET tomograph based on plastic scintillators. C++ and python programming.</a:t>
                </a:r>
              </a:p>
              <a:p>
                <a:pPr algn="just"/>
                <a:r>
                  <a:rPr lang="en-US" sz="1050" b="1"/>
                  <a:t>Telecommunication – C++ Developer</a:t>
                </a:r>
              </a:p>
              <a:p>
                <a:pPr algn="just"/>
                <a:r>
                  <a:rPr lang="en-US" sz="1050"/>
                  <a:t>Project and implementation of editor of simulation scenarios of flights of planes (editor is the part of application used to control radar devices). Window applications based on FLTK library, simulations, developing of mathematical algorithms, </a:t>
                </a:r>
                <a:r>
                  <a:rPr lang="en-US" sz="1050" err="1"/>
                  <a:t>doxygen</a:t>
                </a:r>
                <a:r>
                  <a:rPr lang="en-US" sz="1050"/>
                  <a:t> and technical documentation</a:t>
                </a:r>
              </a:p>
              <a:p>
                <a:pPr algn="just"/>
                <a:endParaRPr lang="en-US" sz="1050"/>
              </a:p>
            </p:txBody>
          </p:sp>
        </p:spTree>
        <p:extLst>
          <p:ext uri="{BB962C8B-B14F-4D97-AF65-F5344CB8AC3E}">
            <p14:creationId xmlns:p14="http://schemas.microsoft.com/office/powerpoint/2010/main" val="2098027197"/>
          </p:ext>
        </p:extLst>
      </p:cSld>
      <p:clrMapOvr>
        <a:masterClrMapping/>
      </p:clrMapOvr>
    </p:sld>
    <p:sld>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1674FA-AAB1-290E-AC82-CA87E6310AA5}"/>
                  </a:ext>
                </a:extLst>
              </p:cNvPr>
              <p:cNvSpPr>
                <a:spLocks noGrp="1"/>
              </p:cNvSpPr>
              <p:nvPr>
                <p:ph type="body" sz="quarter" idx="11"/>
              </p:nvPr>
            </p:nvSpPr>
            <p:spPr>
              <a:xfrm>
                <a:off x="154816" y="3092276"/>
                <a:ext cx="2196000" cy="1697579"/>
              </a:xfrm>
            </p:spPr>
            <p:txBody>
              <a:bodyPr vert="horz" lIns="54000" tIns="36000" rIns="36000" bIns="36000" rtlCol="0" anchor="t">
                <a:noAutofit/>
              </a:bodyPr>
              <a:lstStyle/>
              <a:p>
                <a:r>
                  <a:rPr lang="en-US" sz="900">
                    <a:latin typeface="Graphik"/>
                  </a:rPr>
                  <a:t>Specialized in </a:t>
                </a:r>
                <a:r>
                  <a:rPr lang="en-US" sz="900" err="1">
                    <a:latin typeface="Graphik"/>
                  </a:rPr>
                  <a:t>PowerBI</a:t>
                </a:r>
                <a:r>
                  <a:rPr lang="en-US" sz="900">
                    <a:latin typeface="Graphik"/>
                  </a:rPr>
                  <a:t> platform with complex knowledge of data modelling and visualization. </a:t>
                </a:r>
              </a:p>
              <a:p>
                <a:pPr algn="l">
                  <a:spcAft>
                    <a:spcPts val="0"/>
                  </a:spcAft>
                </a:pPr>
                <a:r>
                  <a:rPr lang="pl-PL" sz="900">
                    <a:latin typeface="Graphik"/>
                  </a:rPr>
                  <a:t>Certifications</a:t>
                </a:r>
                <a:r>
                  <a:rPr lang="en-US" sz="900">
                    <a:latin typeface="Graphik"/>
                  </a:rPr>
                  <a:t>: </a:t>
                </a:r>
                <a:endParaRPr lang="pl-PL" sz="900">
                  <a:latin typeface="Graphik"/>
                </a:endParaRPr>
              </a:p>
              <a:p>
                <a:pPr algn="l"/>
                <a:r>
                  <a:rPr lang="en-US" sz="900">
                    <a:latin typeface="Graphik"/>
                  </a:rPr>
                  <a:t>Azure Enterprise Data Analyst</a:t>
                </a:r>
                <a:r>
                  <a:rPr lang="pl-PL" sz="900">
                    <a:latin typeface="Graphik"/>
                  </a:rPr>
                  <a:t> (DP-500)</a:t>
                </a:r>
                <a:r>
                  <a:rPr lang="en-US" sz="900">
                    <a:latin typeface="Graphik"/>
                  </a:rPr>
                  <a:t>, Azure Data Engineer</a:t>
                </a:r>
                <a:r>
                  <a:rPr lang="pl-PL" sz="900">
                    <a:latin typeface="Graphik"/>
                  </a:rPr>
                  <a:t> (DP-203), </a:t>
                </a:r>
                <a:r>
                  <a:rPr lang="en-US" sz="900">
                    <a:latin typeface="Graphik"/>
                  </a:rPr>
                  <a:t>Power BI Data Analyst</a:t>
                </a:r>
                <a:r>
                  <a:rPr lang="pl-PL" sz="900">
                    <a:latin typeface="Graphik"/>
                  </a:rPr>
                  <a:t> (PL-300) </a:t>
                </a:r>
                <a:r>
                  <a:rPr lang="en-US" sz="900">
                    <a:latin typeface="Graphik"/>
                  </a:rPr>
                  <a:t>, </a:t>
                </a:r>
                <a:r>
                  <a:rPr lang="pl-PL" sz="900">
                    <a:latin typeface="Graphik"/>
                  </a:rPr>
                  <a:t> Databricks Data Engineer Associate, Tableau Desktop Specialist</a:t>
                </a:r>
              </a:p>
            </p:txBody>
          </p:sp>
          <p:sp>
            <p:nvSpPr>
              <p:cNvPr id="3" name="Text Placeholder 2">
                <a:extLst>
                  <a:ext uri="{FF2B5EF4-FFF2-40B4-BE49-F238E27FC236}">
                    <a16:creationId xmlns:a16="http://schemas.microsoft.com/office/drawing/2014/main" id="{24306D85-71DB-A43C-EE9F-A05E2C3B843E}"/>
                  </a:ext>
                </a:extLst>
              </p:cNvPr>
              <p:cNvSpPr>
                <a:spLocks noGrp="1"/>
              </p:cNvSpPr>
              <p:nvPr>
                <p:ph type="body" sz="quarter" idx="12"/>
              </p:nvPr>
            </p:nvSpPr>
            <p:spPr>
              <a:xfrm>
                <a:off x="154816" y="5297679"/>
                <a:ext cx="2477790" cy="1092961"/>
              </a:xfrm>
            </p:spPr>
            <p:txBody>
              <a:bodyPr/>
              <a:lstStyle/>
              <a:p>
                <a:r>
                  <a:rPr lang="pl-PL"/>
                  <a:t>Insurance</a:t>
                </a:r>
              </a:p>
              <a:p>
                <a:r>
                  <a:rPr lang="en-US"/>
                  <a:t>Healthcare </a:t>
                </a:r>
                <a:endParaRPr lang="pl-PL"/>
              </a:p>
              <a:p>
                <a:r>
                  <a:rPr lang="pl-PL"/>
                  <a:t>Consumer goods</a:t>
                </a:r>
              </a:p>
              <a:p>
                <a:endParaRPr lang="pl-PL"/>
              </a:p>
            </p:txBody>
          </p:sp>
          <p:sp>
            <p:nvSpPr>
              <p:cNvPr id="4" name="Text Placeholder 3">
                <a:extLst>
                  <a:ext uri="{FF2B5EF4-FFF2-40B4-BE49-F238E27FC236}">
                    <a16:creationId xmlns:a16="http://schemas.microsoft.com/office/drawing/2014/main" id="{6F381516-F3F1-5803-258D-A281CE214469}"/>
                  </a:ext>
                </a:extLst>
              </p:cNvPr>
              <p:cNvSpPr>
                <a:spLocks noGrp="1"/>
              </p:cNvSpPr>
              <p:nvPr>
                <p:ph type="body" sz="quarter" idx="18"/>
              </p:nvPr>
            </p:nvSpPr>
            <p:spPr/>
            <p:txBody>
              <a:bodyPr/>
              <a:lstStyle/>
              <a:p>
                <a:r>
                  <a:rPr lang="en-US" err="1"/>
                  <a:t>Łukasz</a:t>
                </a:r>
                <a:r>
                  <a:rPr lang="en-US"/>
                  <a:t> </a:t>
                </a:r>
                <a:r>
                  <a:rPr lang="en-US" err="1"/>
                  <a:t>Kozdroń</a:t>
                </a:r>
                <a:endParaRPr lang="en-US"/>
              </a:p>
            </p:txBody>
          </p:sp>
          <p:sp>
            <p:nvSpPr>
              <p:cNvPr id="5" name="Text Placeholder 4">
                <a:extLst>
                  <a:ext uri="{FF2B5EF4-FFF2-40B4-BE49-F238E27FC236}">
                    <a16:creationId xmlns:a16="http://schemas.microsoft.com/office/drawing/2014/main" id="{731985F1-A854-FF0C-23C8-8306F6E942BE}"/>
                  </a:ext>
                </a:extLst>
              </p:cNvPr>
              <p:cNvSpPr>
                <a:spLocks noGrp="1"/>
              </p:cNvSpPr>
              <p:nvPr>
                <p:ph type="body" sz="quarter" idx="14"/>
              </p:nvPr>
            </p:nvSpPr>
            <p:spPr/>
            <p:txBody>
              <a:bodyPr/>
              <a:lstStyle/>
              <a:p>
                <a:r>
                  <a:rPr lang="en-US"/>
                  <a:t>Consultant, Data Science</a:t>
                </a:r>
              </a:p>
            </p:txBody>
          </p:sp>
          <p:sp>
            <p:nvSpPr>
              <p:cNvPr id="7" name="Text Placeholder 6">
                <a:extLst>
                  <a:ext uri="{FF2B5EF4-FFF2-40B4-BE49-F238E27FC236}">
                    <a16:creationId xmlns:a16="http://schemas.microsoft.com/office/drawing/2014/main" id="{96CAE378-94B4-0269-C4D1-EBD2C607BCC3}"/>
                  </a:ext>
                </a:extLst>
              </p:cNvPr>
              <p:cNvSpPr>
                <a:spLocks noGrp="1"/>
              </p:cNvSpPr>
              <p:nvPr>
                <p:ph type="body" sz="quarter" idx="19"/>
              </p:nvPr>
            </p:nvSpPr>
            <p:spPr>
              <a:xfrm>
                <a:off x="9293288" y="1907471"/>
                <a:ext cx="2572560" cy="1187767"/>
              </a:xfrm>
            </p:spPr>
            <p:txBody>
              <a:bodyPr/>
              <a:lstStyle/>
              <a:p>
                <a:r>
                  <a:rPr lang="en-US" sz="900"/>
                  <a:t>Military University of Technology Master’s degree in Logistics</a:t>
                </a:r>
              </a:p>
              <a:p>
                <a:r>
                  <a:rPr lang="en-US" sz="900"/>
                  <a:t>Military University of Technology Engineer’s degree in Logistics</a:t>
                </a:r>
              </a:p>
              <a:p>
                <a:endParaRPr lang="en-US" sz="900"/>
              </a:p>
            </p:txBody>
          </p:sp>
          <p:sp>
            <p:nvSpPr>
              <p:cNvPr id="8" name="Text Placeholder 7">
                <a:extLst>
                  <a:ext uri="{FF2B5EF4-FFF2-40B4-BE49-F238E27FC236}">
                    <a16:creationId xmlns:a16="http://schemas.microsoft.com/office/drawing/2014/main" id="{A9D0EDE1-319C-F7C6-A99B-9FCF1CAD96E2}"/>
                  </a:ext>
                </a:extLst>
              </p:cNvPr>
              <p:cNvSpPr>
                <a:spLocks noGrp="1"/>
              </p:cNvSpPr>
              <p:nvPr>
                <p:ph type="body" sz="quarter" idx="20"/>
              </p:nvPr>
            </p:nvSpPr>
            <p:spPr>
              <a:xfrm>
                <a:off x="9313608" y="3728194"/>
                <a:ext cx="2664000" cy="1106487"/>
              </a:xfrm>
            </p:spPr>
            <p:txBody>
              <a:bodyPr/>
              <a:lstStyle/>
              <a:p>
                <a:pPr algn="just">
                  <a:lnSpc>
                    <a:spcPct val="150000"/>
                  </a:lnSpc>
                  <a:spcBef>
                    <a:spcPts val="400"/>
                  </a:spcBef>
                </a:pPr>
                <a:r>
                  <a:rPr lang="en-US" err="1"/>
                  <a:t>PowerBI</a:t>
                </a:r>
                <a:r>
                  <a:rPr lang="en-US"/>
                  <a:t>, DAX, </a:t>
                </a:r>
                <a:r>
                  <a:rPr lang="en-US" err="1"/>
                  <a:t>PowerQuery</a:t>
                </a:r>
                <a:r>
                  <a:rPr lang="pl-PL"/>
                  <a:t>, </a:t>
                </a:r>
                <a:r>
                  <a:rPr lang="en-US"/>
                  <a:t>Azure</a:t>
                </a:r>
                <a:r>
                  <a:rPr lang="en-US" b="1"/>
                  <a:t>,</a:t>
                </a:r>
                <a:r>
                  <a:rPr lang="pl-PL" b="1"/>
                  <a:t> </a:t>
                </a:r>
                <a:r>
                  <a:rPr lang="pl-PL"/>
                  <a:t>Databricks, MS Fabric, </a:t>
                </a:r>
                <a:r>
                  <a:rPr lang="en-US"/>
                  <a:t> </a:t>
                </a:r>
                <a:r>
                  <a:rPr lang="pl-PL"/>
                  <a:t>SQL</a:t>
                </a:r>
                <a:r>
                  <a:rPr lang="en-US"/>
                  <a:t>,</a:t>
                </a:r>
                <a:r>
                  <a:rPr lang="pl-PL"/>
                  <a:t> PySpark</a:t>
                </a:r>
                <a:r>
                  <a:rPr lang="en-US"/>
                  <a:t>, Data modeling, </a:t>
                </a:r>
                <a:r>
                  <a:rPr lang="pl-PL"/>
                  <a:t>D</a:t>
                </a:r>
                <a:r>
                  <a:rPr lang="en-US" err="1"/>
                  <a:t>ata</a:t>
                </a:r>
                <a:r>
                  <a:rPr lang="en-US"/>
                  <a:t> storytelling, Data visualization, Tableau</a:t>
                </a:r>
              </a:p>
            </p:txBody>
          </p:sp>
          <p:sp>
            <p:nvSpPr>
              <p:cNvPr id="9" name="Text Placeholder 8">
                <a:extLst>
                  <a:ext uri="{FF2B5EF4-FFF2-40B4-BE49-F238E27FC236}">
                    <a16:creationId xmlns:a16="http://schemas.microsoft.com/office/drawing/2014/main" id="{698ADF03-8FE6-EE63-15FA-BCDD7A6C1908}"/>
                  </a:ext>
                </a:extLst>
              </p:cNvPr>
              <p:cNvSpPr>
                <a:spLocks noGrp="1"/>
              </p:cNvSpPr>
              <p:nvPr>
                <p:ph type="body" sz="quarter" idx="21"/>
              </p:nvPr>
            </p:nvSpPr>
            <p:spPr/>
            <p:txBody>
              <a:bodyPr/>
              <a:lstStyle/>
              <a:p>
                <a:r>
                  <a:rPr lang="en-US"/>
                  <a:t>Polish		English</a:t>
                </a:r>
              </a:p>
            </p:txBody>
          </p:sp>
          <p:sp>
            <p:nvSpPr>
              <p:cNvPr id="10" name="Text Placeholder 9">
                <a:extLst>
                  <a:ext uri="{FF2B5EF4-FFF2-40B4-BE49-F238E27FC236}">
                    <a16:creationId xmlns:a16="http://schemas.microsoft.com/office/drawing/2014/main" id="{68D47195-2257-27FD-9554-F23924FA4345}"/>
                  </a:ext>
                </a:extLst>
              </p:cNvPr>
              <p:cNvSpPr>
                <a:spLocks noGrp="1"/>
              </p:cNvSpPr>
              <p:nvPr>
                <p:ph type="body" sz="quarter" idx="22"/>
              </p:nvPr>
            </p:nvSpPr>
            <p:spPr>
              <a:xfrm>
                <a:off x="2832107" y="1861782"/>
                <a:ext cx="6282000" cy="4765355"/>
              </a:xfrm>
            </p:spPr>
            <p:txBody>
              <a:bodyPr vert="horz" lIns="54000" tIns="36000" rIns="36000" bIns="36000" numCol="2" spcCol="252000" rtlCol="0" anchor="t">
                <a:noAutofit/>
              </a:bodyPr>
              <a:lstStyle/>
              <a:p>
                <a:pPr algn="just"/>
                <a:r>
                  <a:rPr lang="pl-PL" sz="1050" b="1"/>
                  <a:t>Power BI Developer  &amp; Data Engineer</a:t>
                </a:r>
                <a:r>
                  <a:rPr lang="pl-PL" sz="1050"/>
                  <a:t>. </a:t>
                </a:r>
                <a:r>
                  <a:rPr lang="pl-PL" sz="1050" b="1"/>
                  <a:t>Leading Insurance Company  (current).</a:t>
                </a:r>
              </a:p>
              <a:p>
                <a:pPr algn="just">
                  <a:spcAft>
                    <a:spcPts val="1200"/>
                  </a:spcAft>
                </a:pPr>
                <a:r>
                  <a:rPr lang="en-US" sz="1050"/>
                  <a:t>Design, develop, and implement data </a:t>
                </a:r>
                <a:r>
                  <a:rPr lang="pl-PL" sz="1050"/>
                  <a:t>modelling </a:t>
                </a:r>
                <a:r>
                  <a:rPr lang="en-US" sz="1050"/>
                  <a:t>solutions using Databricks to support the insurance company's core business</a:t>
                </a:r>
                <a:r>
                  <a:rPr lang="pl-PL" sz="1050"/>
                  <a:t> analysis and product performance. </a:t>
                </a:r>
                <a:r>
                  <a:rPr lang="en-US" sz="1050"/>
                  <a:t>Develop and maintain data models in Power BI to analyze insurance claims data, customer data, and market trends to identify patterns, trends, and insights that can be used to improve </a:t>
                </a:r>
                <a:r>
                  <a:rPr lang="pl-PL" sz="1050"/>
                  <a:t>decision making</a:t>
                </a:r>
                <a:r>
                  <a:rPr lang="en-US" sz="1050"/>
                  <a:t>, claims processing, and customer engagement.</a:t>
                </a:r>
                <a:r>
                  <a:rPr lang="pl-PL" sz="1050"/>
                  <a:t> </a:t>
                </a:r>
                <a:r>
                  <a:rPr lang="en-US" sz="1050"/>
                  <a:t>Collaborate with business stakeholders, such as </a:t>
                </a:r>
                <a:r>
                  <a:rPr lang="pl-PL" sz="1050"/>
                  <a:t>sales</a:t>
                </a:r>
                <a:r>
                  <a:rPr lang="en-US" sz="1050"/>
                  <a:t>,</a:t>
                </a:r>
                <a:r>
                  <a:rPr lang="pl-PL" sz="1050"/>
                  <a:t> customer service</a:t>
                </a:r>
                <a:r>
                  <a:rPr lang="en-US" sz="1050"/>
                  <a:t>, </a:t>
                </a:r>
                <a:r>
                  <a:rPr lang="pl-PL" sz="1050"/>
                  <a:t>quality</a:t>
                </a:r>
                <a:r>
                  <a:rPr lang="en-US" sz="1050"/>
                  <a:t>, and marketing managers, to understand their data needs and develop tailored data solutions.</a:t>
                </a:r>
                <a:endParaRPr lang="pl-PL" sz="1050" b="1"/>
              </a:p>
              <a:p>
                <a:pPr algn="just"/>
                <a:r>
                  <a:rPr lang="pl-PL" sz="1050" b="1"/>
                  <a:t>Power BI Developer. Leading multinational pharmaceutical company.</a:t>
                </a:r>
              </a:p>
              <a:p>
                <a:pPr algn="just">
                  <a:spcAft>
                    <a:spcPts val="1200"/>
                  </a:spcAft>
                </a:pPr>
                <a:r>
                  <a:rPr lang="pl-PL" sz="1050"/>
                  <a:t>L</a:t>
                </a:r>
                <a:r>
                  <a:rPr lang="en-US" sz="1050"/>
                  <a:t>ed the implementation of an end-to-end business intelligence system using Power BI.</a:t>
                </a:r>
                <a:r>
                  <a:rPr lang="pl-PL" sz="1050"/>
                  <a:t>  </a:t>
                </a:r>
                <a:r>
                  <a:rPr lang="en-US" sz="1050"/>
                  <a:t>Designed and developed dashboards and reports to provide insights into sales performance and market trends.</a:t>
                </a:r>
                <a:r>
                  <a:rPr lang="pl-PL" sz="1050"/>
                  <a:t> </a:t>
                </a:r>
                <a:r>
                  <a:rPr lang="en-US" sz="1050"/>
                  <a:t>Trained business users and developers on how to use Power BI to perform analysis. Established a company knowledge hub for Power BI training and education. Created and delivered training modules for business users and developers.</a:t>
                </a:r>
                <a:r>
                  <a:rPr lang="pl-PL" sz="1050"/>
                  <a:t> </a:t>
                </a:r>
                <a:r>
                  <a:rPr lang="en-US" sz="1050"/>
                  <a:t>Provided guidance on how to use Power BI reports to drive business decisions. Developing dashboards, reports and automated solutions in Power</a:t>
                </a:r>
                <a:r>
                  <a:rPr lang="pl-PL" sz="1050"/>
                  <a:t> </a:t>
                </a:r>
                <a:r>
                  <a:rPr lang="en-US" sz="1050"/>
                  <a:t>BI</a:t>
                </a:r>
                <a:r>
                  <a:rPr lang="pl-PL" sz="1050"/>
                  <a:t>.</a:t>
                </a:r>
              </a:p>
              <a:p>
                <a:pPr algn="just"/>
                <a:r>
                  <a:rPr lang="pl-PL" sz="1050" b="1"/>
                  <a:t>Demand Planner. </a:t>
                </a:r>
                <a:r>
                  <a:rPr lang="en-US" sz="1050" b="1"/>
                  <a:t>International consumer goods company</a:t>
                </a:r>
              </a:p>
              <a:p>
                <a:pPr algn="just"/>
                <a:r>
                  <a:rPr lang="pl-PL" sz="1050"/>
                  <a:t>Demand Planner. </a:t>
                </a:r>
                <a:r>
                  <a:rPr lang="en-US" sz="1050"/>
                  <a:t>Managed S&amp;OP process and demand consensus in highly seasonal and volatile ice cream category.</a:t>
                </a:r>
                <a:r>
                  <a:rPr lang="pl-PL" sz="1050"/>
                  <a:t> </a:t>
                </a:r>
                <a:r>
                  <a:rPr lang="en-US" sz="1050"/>
                  <a:t>Partnered with international traders to accelerate sales of slow-moving goods.</a:t>
                </a:r>
                <a:r>
                  <a:rPr lang="pl-PL" sz="1050"/>
                  <a:t> </a:t>
                </a:r>
                <a:r>
                  <a:rPr lang="en-US" sz="1050"/>
                  <a:t>Collaborated with manufacturing partners to develop new production technology for ice cream production.</a:t>
                </a:r>
                <a:r>
                  <a:rPr lang="pl-PL" sz="1050"/>
                  <a:t> </a:t>
                </a:r>
                <a:r>
                  <a:rPr lang="en-US" sz="1050"/>
                  <a:t>Led a project to optimize factory costs for pre-manufacturing operations.</a:t>
                </a:r>
              </a:p>
            </p:txBody>
          </p:sp>
          <p:pic>
            <p:nvPicPr>
              <p:cNvPr id="12" name="Picture Placeholder 11" descr="A picture containing person, building, wearing, suit&#10;&#10;Description automatically generated">
                <a:extLst>
                  <a:ext uri="{FF2B5EF4-FFF2-40B4-BE49-F238E27FC236}">
                    <a16:creationId xmlns:a16="http://schemas.microsoft.com/office/drawing/2014/main" id="{947B7484-D9F7-C55A-7B6D-1C89A2342E02}"/>
                  </a:ext>
                </a:extLst>
              </p:cNvPr>
              <p:cNvPicPr>
                <a:picLocks noGrp="1" noChangeAspect="1"/>
              </p:cNvPicPr>
              <p:nvPr>
                <p:ph type="pic" sz="quarter" idx="10"/>
              </p:nvPr>
            </p:nvPicPr>
            <p:blipFill>
              <a:blip r:embed="rId3"/>
              <a:srcRect t="665" b="665"/>
              <a:stretch>
                <a:fillRect/>
              </a:stretch>
            </p:blipFill>
            <p:spPr>
              <a:xfrm>
                <a:off x="-1" y="-2"/>
                <a:ext cx="2642769" cy="2606567"/>
              </a:xfrm>
            </p:spPr>
          </p:pic>
        </p:spTree>
        <p:extLst>
          <p:ext uri="{BB962C8B-B14F-4D97-AF65-F5344CB8AC3E}">
            <p14:creationId xmlns:p14="http://schemas.microsoft.com/office/powerpoint/2010/main" val="697404448"/>
          </p:ext>
        </p:extLst>
      </p:cSld>
      <p:clrMapOvr>
        <a:masterClrMapping/>
      </p:clrMapOvr>
    </p:sld>
    <p:sld>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692525E-A870-A45E-6DDE-5DA273AC6EED}"/>
                  </a:ext>
                </a:extLst>
              </p:cNvPr>
              <p:cNvSpPr>
                <a:spLocks noGrp="1"/>
              </p:cNvSpPr>
              <p:nvPr>
                <p:ph type="body" sz="quarter" idx="11"/>
              </p:nvPr>
            </p:nvSpPr>
            <p:spPr/>
            <p:txBody>
              <a:bodyPr/>
              <a:lstStyle/>
              <a:p>
                <a:r>
                  <a:rPr lang="en-US"/>
                  <a:t>Katarzyna holds Master’s degree in Mathematics with specialization: Mathematical statistics and data analysis. She is fluent in Python, R, SAS and SQL. She has experience with Statistics, Data Mining and Machine Learning.</a:t>
                </a:r>
              </a:p>
            </p:txBody>
          </p:sp>
          <p:sp>
            <p:nvSpPr>
              <p:cNvPr id="3" name="Text Placeholder 2">
                <a:extLst>
                  <a:ext uri="{FF2B5EF4-FFF2-40B4-BE49-F238E27FC236}">
                    <a16:creationId xmlns:a16="http://schemas.microsoft.com/office/drawing/2014/main" id="{66CC37AE-8AAF-7900-9240-93D574D86204}"/>
                  </a:ext>
                </a:extLst>
              </p:cNvPr>
              <p:cNvSpPr>
                <a:spLocks noGrp="1"/>
              </p:cNvSpPr>
              <p:nvPr>
                <p:ph type="body" sz="quarter" idx="12"/>
              </p:nvPr>
            </p:nvSpPr>
            <p:spPr>
              <a:xfrm>
                <a:off x="0" y="5297678"/>
                <a:ext cx="2628000" cy="956575"/>
              </a:xfrm>
            </p:spPr>
            <p:txBody>
              <a:bodyPr/>
              <a:lstStyle/>
              <a:p>
                <a:r>
                  <a:rPr lang="en-US"/>
                  <a:t>Retail</a:t>
                </a:r>
              </a:p>
              <a:p>
                <a:r>
                  <a:rPr lang="en-US"/>
                  <a:t>Market research</a:t>
                </a:r>
              </a:p>
              <a:p>
                <a:r>
                  <a:rPr lang="en-US"/>
                  <a:t>Insurance</a:t>
                </a:r>
              </a:p>
              <a:p>
                <a:endParaRPr lang="en-US"/>
              </a:p>
              <a:p>
                <a:r>
                  <a:rPr lang="en-US"/>
                  <a:t>Telecommu-nication</a:t>
                </a:r>
              </a:p>
              <a:p>
                <a:endParaRPr lang="en-US"/>
              </a:p>
            </p:txBody>
          </p:sp>
          <p:sp>
            <p:nvSpPr>
              <p:cNvPr id="4" name="Text Placeholder 3">
                <a:extLst>
                  <a:ext uri="{FF2B5EF4-FFF2-40B4-BE49-F238E27FC236}">
                    <a16:creationId xmlns:a16="http://schemas.microsoft.com/office/drawing/2014/main" id="{A43141BC-27B9-3206-0BA5-5F19599F51DE}"/>
                  </a:ext>
                </a:extLst>
              </p:cNvPr>
              <p:cNvSpPr>
                <a:spLocks noGrp="1"/>
              </p:cNvSpPr>
              <p:nvPr>
                <p:ph type="body" sz="quarter" idx="18"/>
              </p:nvPr>
            </p:nvSpPr>
            <p:spPr/>
            <p:txBody>
              <a:bodyPr/>
              <a:lstStyle/>
              <a:p>
                <a:r>
                  <a:rPr lang="en-US"/>
                  <a:t>Katarzyna Kubica</a:t>
                </a:r>
              </a:p>
            </p:txBody>
          </p:sp>
          <p:sp>
            <p:nvSpPr>
              <p:cNvPr id="5" name="Text Placeholder 4">
                <a:extLst>
                  <a:ext uri="{FF2B5EF4-FFF2-40B4-BE49-F238E27FC236}">
                    <a16:creationId xmlns:a16="http://schemas.microsoft.com/office/drawing/2014/main" id="{766F8E67-1E56-9DD3-15A5-5C00632E52B7}"/>
                  </a:ext>
                </a:extLst>
              </p:cNvPr>
              <p:cNvSpPr>
                <a:spLocks noGrp="1"/>
              </p:cNvSpPr>
              <p:nvPr>
                <p:ph type="body" sz="quarter" idx="14"/>
              </p:nvPr>
            </p:nvSpPr>
            <p:spPr/>
            <p:txBody>
              <a:bodyPr/>
              <a:lstStyle/>
              <a:p>
                <a:r>
                  <a:rPr lang="en-US">
                    <a:latin typeface="GT Sectra Fine Rg"/>
                    <a:ea typeface="Roboto Medium"/>
                  </a:rPr>
                  <a:t>Associate Manager, Data Science</a:t>
                </a:r>
              </a:p>
            </p:txBody>
          </p:sp>
          <p:sp>
            <p:nvSpPr>
              <p:cNvPr id="7" name="Text Placeholder 6">
                <a:extLst>
                  <a:ext uri="{FF2B5EF4-FFF2-40B4-BE49-F238E27FC236}">
                    <a16:creationId xmlns:a16="http://schemas.microsoft.com/office/drawing/2014/main" id="{33BC7E8F-321D-D3EA-93F2-9277C71CE905}"/>
                  </a:ext>
                </a:extLst>
              </p:cNvPr>
              <p:cNvSpPr>
                <a:spLocks noGrp="1"/>
              </p:cNvSpPr>
              <p:nvPr>
                <p:ph type="body" sz="quarter" idx="19"/>
              </p:nvPr>
            </p:nvSpPr>
            <p:spPr/>
            <p:txBody>
              <a:bodyPr/>
              <a:lstStyle/>
              <a:p>
                <a:r>
                  <a:rPr lang="en-US"/>
                  <a:t>Warsaw University of Technology, Master's degree in Mathematics</a:t>
                </a:r>
              </a:p>
              <a:p>
                <a:r>
                  <a:rPr lang="en-US"/>
                  <a:t>Warsaw University of Technology, Bachelor's degree in Mathematics</a:t>
                </a:r>
              </a:p>
            </p:txBody>
          </p:sp>
          <p:sp>
            <p:nvSpPr>
              <p:cNvPr id="8" name="Text Placeholder 7">
                <a:extLst>
                  <a:ext uri="{FF2B5EF4-FFF2-40B4-BE49-F238E27FC236}">
                    <a16:creationId xmlns:a16="http://schemas.microsoft.com/office/drawing/2014/main" id="{21B27FAC-F4D8-14FA-E816-E0F5A6718CC9}"/>
                  </a:ext>
                </a:extLst>
              </p:cNvPr>
              <p:cNvSpPr>
                <a:spLocks noGrp="1"/>
              </p:cNvSpPr>
              <p:nvPr>
                <p:ph type="body" sz="quarter" idx="20"/>
              </p:nvPr>
            </p:nvSpPr>
            <p:spPr>
              <a:xfrm>
                <a:off x="9317516" y="3757501"/>
                <a:ext cx="2732385" cy="1077180"/>
              </a:xfrm>
            </p:spPr>
            <p:txBody>
              <a:bodyPr vert="horz" lIns="54000" tIns="36000" rIns="36000" bIns="36000" rtlCol="0" anchor="t">
                <a:noAutofit/>
              </a:bodyPr>
              <a:lstStyle/>
              <a:p>
                <a:pPr algn="just">
                  <a:spcBef>
                    <a:spcPts val="400"/>
                  </a:spcBef>
                </a:pPr>
                <a:r>
                  <a:rPr lang="en-US"/>
                  <a:t>Machine Learning, Python, Prophet, </a:t>
                </a:r>
                <a:r>
                  <a:rPr lang="en-US" err="1"/>
                  <a:t>pySpark</a:t>
                </a:r>
                <a:r>
                  <a:rPr lang="en-US"/>
                  <a:t>, </a:t>
                </a:r>
                <a:r>
                  <a:rPr lang="en-US" err="1"/>
                  <a:t>pyTest</a:t>
                </a:r>
                <a:r>
                  <a:rPr lang="en-US"/>
                  <a:t>, </a:t>
                </a:r>
                <a:r>
                  <a:rPr lang="en-US" err="1"/>
                  <a:t>Mlflow</a:t>
                </a:r>
                <a:r>
                  <a:rPr lang="en-US"/>
                  <a:t>, Git, Azure DevOps, Data Mining, Statistics, R, SPSS, SQL, SAS 4GL, CI, RTDM</a:t>
                </a:r>
              </a:p>
              <a:p>
                <a:pPr algn="just">
                  <a:spcBef>
                    <a:spcPts val="400"/>
                  </a:spcBef>
                </a:pPr>
                <a:r>
                  <a:rPr lang="en-US"/>
                  <a:t>Large Language Models, Generative AI</a:t>
                </a:r>
              </a:p>
              <a:p>
                <a:pPr algn="just">
                  <a:spcBef>
                    <a:spcPts val="400"/>
                  </a:spcBef>
                </a:pPr>
                <a:r>
                  <a:rPr lang="en-US"/>
                  <a:t>Microsoft Certified Azure Data Scientist Associate (Azure Machine Learning, Databricks)</a:t>
                </a:r>
              </a:p>
              <a:p>
                <a:pPr algn="just">
                  <a:spcBef>
                    <a:spcPts val="400"/>
                  </a:spcBef>
                </a:pPr>
                <a:r>
                  <a:rPr lang="en-US"/>
                  <a:t>AWS Certified Solutions Architect - Associate</a:t>
                </a:r>
              </a:p>
            </p:txBody>
          </p:sp>
          <p:sp>
            <p:nvSpPr>
              <p:cNvPr id="9" name="Text Placeholder 8">
                <a:extLst>
                  <a:ext uri="{FF2B5EF4-FFF2-40B4-BE49-F238E27FC236}">
                    <a16:creationId xmlns:a16="http://schemas.microsoft.com/office/drawing/2014/main" id="{EFA473DF-7A5B-64B0-18C7-104850EA02E3}"/>
                  </a:ext>
                </a:extLst>
              </p:cNvPr>
              <p:cNvSpPr>
                <a:spLocks noGrp="1"/>
              </p:cNvSpPr>
              <p:nvPr>
                <p:ph type="body" sz="quarter" idx="21"/>
              </p:nvPr>
            </p:nvSpPr>
            <p:spPr/>
            <p:txBody>
              <a:bodyPr/>
              <a:lstStyle/>
              <a:p>
                <a:r>
                  <a:rPr lang="en-US"/>
                  <a:t>Polish		English</a:t>
                </a:r>
              </a:p>
            </p:txBody>
          </p:sp>
          <p:sp>
            <p:nvSpPr>
              <p:cNvPr id="10" name="Text Placeholder 9">
                <a:extLst>
                  <a:ext uri="{FF2B5EF4-FFF2-40B4-BE49-F238E27FC236}">
                    <a16:creationId xmlns:a16="http://schemas.microsoft.com/office/drawing/2014/main" id="{6544F642-4FD7-D49B-CDFE-2E39F605B09B}"/>
                  </a:ext>
                </a:extLst>
              </p:cNvPr>
              <p:cNvSpPr>
                <a:spLocks noGrp="1"/>
              </p:cNvSpPr>
              <p:nvPr>
                <p:ph type="body" sz="quarter" idx="22"/>
              </p:nvPr>
            </p:nvSpPr>
            <p:spPr/>
            <p:txBody>
              <a:bodyPr/>
              <a:lstStyle/>
              <a:p>
                <a:pPr algn="just"/>
                <a:r>
                  <a:rPr lang="en-US" b="1"/>
                  <a:t>German Retail Company - Data scientist </a:t>
                </a:r>
              </a:p>
              <a:p>
                <a:pPr algn="just"/>
                <a:r>
                  <a:rPr lang="en-US"/>
                  <a:t>Responsible for statistical analysis and forecasting of timeseries in Supply Chain Management area and resolving ad-hoc demands from business. Working in Databricks using </a:t>
                </a:r>
                <a:r>
                  <a:rPr lang="en-US" err="1"/>
                  <a:t>PySpark</a:t>
                </a:r>
                <a:r>
                  <a:rPr lang="en-US"/>
                  <a:t> and Spark SQL.</a:t>
                </a:r>
              </a:p>
              <a:p>
                <a:pPr algn="just"/>
                <a:r>
                  <a:rPr lang="en-US" b="1"/>
                  <a:t>North American Communications Service Provider - SAS developer and data analyst on personalization engine implementation project</a:t>
                </a:r>
              </a:p>
              <a:p>
                <a:pPr algn="just"/>
                <a:r>
                  <a:rPr lang="en-US"/>
                  <a:t>Responsible for applying machine learning algorithms to real time decisioning, configuring marketing campaigns, creating custom 4GL code to extend standard functionalities, implementing REST API integrations using Python. Using SAS CI, RTDM, Oracle DB.</a:t>
                </a:r>
              </a:p>
              <a:p>
                <a:pPr algn="just"/>
                <a:r>
                  <a:rPr lang="en-US" b="1"/>
                  <a:t>Polish Reading Research (non-Accenture Experience) - Senior Data Scientist </a:t>
                </a:r>
              </a:p>
              <a:p>
                <a:pPr algn="just"/>
                <a:r>
                  <a:rPr lang="en-US"/>
                  <a:t>Responsible for building customized questionnaire, coordinating the work of analytical team and supervision of the project on reading emotions from faces on videos. Using Python, R, SPSS.</a:t>
                </a:r>
              </a:p>
              <a:p>
                <a:pPr algn="just"/>
                <a:r>
                  <a:rPr lang="en-US" b="1"/>
                  <a:t>Polish Reading Research (non-Accenture Experience) - Data Scientist </a:t>
                </a:r>
              </a:p>
              <a:p>
                <a:pPr algn="just"/>
                <a:r>
                  <a:rPr lang="en-US"/>
                  <a:t>Responsible for building algorithms, increasing quality of analytical processes, automating of solutions, combining and modeling data from different sources, performing statistical analyzes and substantive and technical support for external client.</a:t>
                </a:r>
              </a:p>
              <a:p>
                <a:pPr algn="just"/>
                <a:r>
                  <a:rPr lang="en-US" b="1"/>
                  <a:t>Universal Insurance Institution (non-Accenture Experience) </a:t>
                </a:r>
              </a:p>
              <a:p>
                <a:pPr algn="just"/>
                <a:r>
                  <a:rPr lang="en-US"/>
                  <a:t>Consulting the amount of discounts in insurance communication.</a:t>
                </a:r>
              </a:p>
              <a:p>
                <a:pPr algn="just"/>
                <a:endParaRPr lang="en-US"/>
              </a:p>
            </p:txBody>
          </p:sp>
          <p:pic>
            <p:nvPicPr>
              <p:cNvPr id="14" name="Picture Placeholder 13" descr="A person with blonde hair&#10;&#10;Description automatically generated with low confidence">
                <a:extLst>
                  <a:ext uri="{FF2B5EF4-FFF2-40B4-BE49-F238E27FC236}">
                    <a16:creationId xmlns:a16="http://schemas.microsoft.com/office/drawing/2014/main" id="{006683C1-2DF7-4826-A6C5-DEAA1B4058E8}"/>
                  </a:ext>
                </a:extLst>
              </p:cNvPr>
              <p:cNvPicPr>
                <a:picLocks noGrp="1" noChangeAspect="1"/>
              </p:cNvPicPr>
              <p:nvPr>
                <p:ph type="pic" sz="quarter" idx="10"/>
              </p:nvPr>
            </p:nvPicPr>
            <p:blipFill rotWithShape="1">
              <a:blip r:embed="rId3"/>
              <a:srcRect t="16536" b="8262"/>
              <a:stretch/>
            </p:blipFill>
            <p:spPr>
              <a:xfrm>
                <a:off x="0" y="-1"/>
                <a:ext cx="2628000" cy="2592000"/>
              </a:xfrm>
            </p:spPr>
          </p:pic>
        </p:spTree>
        <p:extLst>
          <p:ext uri="{BB962C8B-B14F-4D97-AF65-F5344CB8AC3E}">
            <p14:creationId xmlns:p14="http://schemas.microsoft.com/office/powerpoint/2010/main" val="415718272"/>
          </p:ext>
        </p:extLst>
      </p:cSld>
      <p:clrMapOvr>
        <a:masterClrMapping/>
      </p:clrMapOvr>
    </p:sld>
    <p:sld>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1674FA-AAB1-290E-AC82-CA87E6310AA5}"/>
                  </a:ext>
                </a:extLst>
              </p:cNvPr>
              <p:cNvSpPr>
                <a:spLocks noGrp="1"/>
              </p:cNvSpPr>
              <p:nvPr>
                <p:ph type="body" sz="quarter" idx="11"/>
              </p:nvPr>
            </p:nvSpPr>
            <p:spPr/>
            <p:txBody>
              <a:bodyPr/>
              <a:lstStyle/>
              <a:p>
                <a:r>
                  <a:rPr lang="en-US"/>
                  <a:t>Tomasz has over 4 years of professional experience in analytics and data engineering projects. He combines technical skills with business approach. He has experience in data architecture and ETL design. He also has a good understanding of business GDPR compliance topics.</a:t>
                </a:r>
              </a:p>
              <a:p>
                <a:endParaRPr lang="en-US"/>
              </a:p>
            </p:txBody>
          </p:sp>
          <p:sp>
            <p:nvSpPr>
              <p:cNvPr id="3" name="Text Placeholder 2">
                <a:extLst>
                  <a:ext uri="{FF2B5EF4-FFF2-40B4-BE49-F238E27FC236}">
                    <a16:creationId xmlns:a16="http://schemas.microsoft.com/office/drawing/2014/main" id="{24306D85-71DB-A43C-EE9F-A05E2C3B843E}"/>
                  </a:ext>
                </a:extLst>
              </p:cNvPr>
              <p:cNvSpPr>
                <a:spLocks noGrp="1"/>
              </p:cNvSpPr>
              <p:nvPr>
                <p:ph type="body" sz="quarter" idx="12"/>
              </p:nvPr>
            </p:nvSpPr>
            <p:spPr/>
            <p:txBody>
              <a:bodyPr/>
              <a:lstStyle/>
              <a:p>
                <a:pPr>
                  <a:defRPr/>
                </a:pPr>
                <a:r>
                  <a:rPr lang="en-US">
                    <a:latin typeface="Arial"/>
                    <a:cs typeface="Arial"/>
                  </a:rPr>
                  <a:t>Insurance</a:t>
                </a:r>
              </a:p>
              <a:p>
                <a:pPr>
                  <a:defRPr/>
                </a:pPr>
                <a:endParaRPr lang="en-US">
                  <a:latin typeface="Arial"/>
                  <a:cs typeface="Arial"/>
                </a:endParaRPr>
              </a:p>
              <a:p>
                <a:pPr lvl="0">
                  <a:defRPr/>
                </a:pPr>
                <a:r>
                  <a:rPr lang="en-US">
                    <a:latin typeface="Arial"/>
                    <a:cs typeface="Arial"/>
                  </a:rPr>
                  <a:t>Telecom</a:t>
                </a:r>
              </a:p>
              <a:p>
                <a:endParaRPr lang="en-US"/>
              </a:p>
            </p:txBody>
          </p:sp>
          <p:sp>
            <p:nvSpPr>
              <p:cNvPr id="4" name="Text Placeholder 3">
                <a:extLst>
                  <a:ext uri="{FF2B5EF4-FFF2-40B4-BE49-F238E27FC236}">
                    <a16:creationId xmlns:a16="http://schemas.microsoft.com/office/drawing/2014/main" id="{6F381516-F3F1-5803-258D-A281CE214469}"/>
                  </a:ext>
                </a:extLst>
              </p:cNvPr>
              <p:cNvSpPr>
                <a:spLocks noGrp="1"/>
              </p:cNvSpPr>
              <p:nvPr>
                <p:ph type="body" sz="quarter" idx="18"/>
              </p:nvPr>
            </p:nvSpPr>
            <p:spPr/>
            <p:txBody>
              <a:bodyPr/>
              <a:lstStyle/>
              <a:p>
                <a:r>
                  <a:rPr lang="en-US"/>
                  <a:t>Tomasz Kuczak</a:t>
                </a:r>
              </a:p>
            </p:txBody>
          </p:sp>
          <p:sp>
            <p:nvSpPr>
              <p:cNvPr id="5" name="Text Placeholder 4">
                <a:extLst>
                  <a:ext uri="{FF2B5EF4-FFF2-40B4-BE49-F238E27FC236}">
                    <a16:creationId xmlns:a16="http://schemas.microsoft.com/office/drawing/2014/main" id="{731985F1-A854-FF0C-23C8-8306F6E942BE}"/>
                  </a:ext>
                </a:extLst>
              </p:cNvPr>
              <p:cNvSpPr>
                <a:spLocks noGrp="1"/>
              </p:cNvSpPr>
              <p:nvPr>
                <p:ph type="body" sz="quarter" idx="14"/>
              </p:nvPr>
            </p:nvSpPr>
            <p:spPr/>
            <p:txBody>
              <a:bodyPr/>
              <a:lstStyle/>
              <a:p>
                <a:r>
                  <a:rPr lang="en-US">
                    <a:latin typeface="GT Sectra Fine Rg"/>
                    <a:ea typeface="Roboto Medium"/>
                  </a:rPr>
                  <a:t>Manager, Data Engineering</a:t>
                </a:r>
              </a:p>
            </p:txBody>
          </p:sp>
          <p:pic>
            <p:nvPicPr>
              <p:cNvPr id="12" name="Picture Placeholder 11" descr="A picture containing person, wall, necktie, person&#10;&#10;Description automatically generated">
                <a:extLst>
                  <a:ext uri="{FF2B5EF4-FFF2-40B4-BE49-F238E27FC236}">
                    <a16:creationId xmlns:a16="http://schemas.microsoft.com/office/drawing/2014/main" id="{138093C6-4564-A7A6-83AB-5676E39FD75D}"/>
                  </a:ext>
                </a:extLst>
              </p:cNvPr>
              <p:cNvPicPr>
                <a:picLocks noGrp="1"/>
              </p:cNvPicPr>
              <p:nvPr>
                <p:ph type="pic" sz="quarter" idx="10"/>
              </p:nvPr>
            </p:nvPicPr>
            <p:blipFill rotWithShape="1">
              <a:blip r:embed="rId3"/>
              <a:srcRect t="665" r="2151" b="2396"/>
              <a:stretch/>
            </p:blipFill>
            <p:spPr>
              <a:xfrm>
                <a:off x="-1" y="-1"/>
                <a:ext cx="2642400" cy="2642400"/>
              </a:xfrm>
            </p:spPr>
          </p:pic>
          <p:sp>
            <p:nvSpPr>
              <p:cNvPr id="7" name="Text Placeholder 6">
                <a:extLst>
                  <a:ext uri="{FF2B5EF4-FFF2-40B4-BE49-F238E27FC236}">
                    <a16:creationId xmlns:a16="http://schemas.microsoft.com/office/drawing/2014/main" id="{96CAE378-94B4-0269-C4D1-EBD2C607BCC3}"/>
                  </a:ext>
                </a:extLst>
              </p:cNvPr>
              <p:cNvSpPr>
                <a:spLocks noGrp="1"/>
              </p:cNvSpPr>
              <p:nvPr>
                <p:ph type="body" sz="quarter" idx="19"/>
              </p:nvPr>
            </p:nvSpPr>
            <p:spPr/>
            <p:txBody>
              <a:bodyPr/>
              <a:lstStyle/>
              <a:p>
                <a:r>
                  <a:rPr lang="en-US"/>
                  <a:t>Warsaw School of Economics, BS: Quantitative Methods in Economics and Information Systems</a:t>
                </a:r>
              </a:p>
              <a:p>
                <a:endParaRPr lang="en-US"/>
              </a:p>
            </p:txBody>
          </p:sp>
          <p:sp>
            <p:nvSpPr>
              <p:cNvPr id="8" name="Text Placeholder 7">
                <a:extLst>
                  <a:ext uri="{FF2B5EF4-FFF2-40B4-BE49-F238E27FC236}">
                    <a16:creationId xmlns:a16="http://schemas.microsoft.com/office/drawing/2014/main" id="{A9D0EDE1-319C-F7C6-A99B-9FCF1CAD96E2}"/>
                  </a:ext>
                </a:extLst>
              </p:cNvPr>
              <p:cNvSpPr>
                <a:spLocks noGrp="1"/>
              </p:cNvSpPr>
              <p:nvPr>
                <p:ph type="body" sz="quarter" idx="20"/>
              </p:nvPr>
            </p:nvSpPr>
            <p:spPr/>
            <p:txBody>
              <a:bodyPr/>
              <a:lstStyle/>
              <a:p>
                <a:pPr algn="just">
                  <a:spcBef>
                    <a:spcPts val="400"/>
                  </a:spcBef>
                </a:pPr>
                <a:r>
                  <a:rPr lang="en-US"/>
                  <a:t>Database design</a:t>
                </a:r>
              </a:p>
              <a:p>
                <a:pPr algn="just">
                  <a:spcBef>
                    <a:spcPts val="400"/>
                  </a:spcBef>
                </a:pPr>
                <a:r>
                  <a:rPr lang="en-US"/>
                  <a:t>ETL</a:t>
                </a:r>
              </a:p>
              <a:p>
                <a:pPr algn="just">
                  <a:spcBef>
                    <a:spcPts val="400"/>
                  </a:spcBef>
                </a:pPr>
                <a:r>
                  <a:rPr lang="en-US"/>
                  <a:t>SAS (4GL, EG, DI)</a:t>
                </a:r>
              </a:p>
              <a:p>
                <a:pPr algn="just">
                  <a:spcBef>
                    <a:spcPts val="400"/>
                  </a:spcBef>
                </a:pPr>
                <a:r>
                  <a:rPr lang="en-US"/>
                  <a:t>SQL (DB2, Oracle, PostgreSQL)</a:t>
                </a:r>
              </a:p>
              <a:p>
                <a:pPr algn="just">
                  <a:spcBef>
                    <a:spcPts val="400"/>
                  </a:spcBef>
                </a:pPr>
                <a:r>
                  <a:rPr lang="en-US"/>
                  <a:t>Python, </a:t>
                </a:r>
                <a:r>
                  <a:rPr lang="en-US" err="1"/>
                  <a:t>Javascript</a:t>
                </a:r>
                <a:endParaRPr lang="en-US"/>
              </a:p>
              <a:p>
                <a:pPr algn="just">
                  <a:spcBef>
                    <a:spcPts val="400"/>
                  </a:spcBef>
                </a:pPr>
                <a:r>
                  <a:rPr lang="en-US"/>
                  <a:t>Bash, Docker</a:t>
                </a:r>
              </a:p>
              <a:p>
                <a:pPr algn="just">
                  <a:spcBef>
                    <a:spcPts val="400"/>
                  </a:spcBef>
                </a:pPr>
                <a:endParaRPr lang="en-US"/>
              </a:p>
              <a:p>
                <a:pPr algn="just">
                  <a:spcBef>
                    <a:spcPts val="400"/>
                  </a:spcBef>
                </a:pPr>
                <a:endParaRPr lang="en-US"/>
              </a:p>
            </p:txBody>
          </p:sp>
          <p:sp>
            <p:nvSpPr>
              <p:cNvPr id="9" name="Text Placeholder 8">
                <a:extLst>
                  <a:ext uri="{FF2B5EF4-FFF2-40B4-BE49-F238E27FC236}">
                    <a16:creationId xmlns:a16="http://schemas.microsoft.com/office/drawing/2014/main" id="{698ADF03-8FE6-EE63-15FA-BCDD7A6C1908}"/>
                  </a:ext>
                </a:extLst>
              </p:cNvPr>
              <p:cNvSpPr>
                <a:spLocks noGrp="1"/>
              </p:cNvSpPr>
              <p:nvPr>
                <p:ph type="body" sz="quarter" idx="21"/>
              </p:nvPr>
            </p:nvSpPr>
            <p:spPr/>
            <p:txBody>
              <a:bodyPr/>
              <a:lstStyle/>
              <a:p>
                <a:r>
                  <a:rPr lang="en-US"/>
                  <a:t>Polish		  English		German</a:t>
                </a:r>
              </a:p>
            </p:txBody>
          </p:sp>
          <p:sp>
            <p:nvSpPr>
              <p:cNvPr id="10" name="Text Placeholder 9">
                <a:extLst>
                  <a:ext uri="{FF2B5EF4-FFF2-40B4-BE49-F238E27FC236}">
                    <a16:creationId xmlns:a16="http://schemas.microsoft.com/office/drawing/2014/main" id="{68D47195-2257-27FD-9554-F23924FA4345}"/>
                  </a:ext>
                </a:extLst>
              </p:cNvPr>
              <p:cNvSpPr>
                <a:spLocks noGrp="1"/>
              </p:cNvSpPr>
              <p:nvPr>
                <p:ph type="body" sz="quarter" idx="22"/>
              </p:nvPr>
            </p:nvSpPr>
            <p:spPr>
              <a:xfrm>
                <a:off x="2832107" y="1861782"/>
                <a:ext cx="6282000" cy="4996218"/>
              </a:xfrm>
            </p:spPr>
            <p:txBody>
              <a:bodyPr/>
              <a:lstStyle/>
              <a:p>
                <a:pPr algn="just"/>
                <a:r>
                  <a:rPr lang="en-US" b="1"/>
                  <a:t>Insurance Holding</a:t>
                </a:r>
              </a:p>
              <a:p>
                <a:pPr algn="just"/>
                <a:r>
                  <a:rPr lang="en-US"/>
                  <a:t>Led a development team in a project to ensure GDPR compliance of the data warehouse, data marts and interfaces. The team was responsible for the end-to-end delivery of the solutions. Requirements engineering together with the legal and business stakeholders; Business analysis and impact assessment of the anonymization/deletion of the data warehouse operations; Business object identification mechanism based on retention classes for the purpose of GDPR compliance; Two-way communication with the orchestration system over Kafka – </a:t>
                </a:r>
                <a:r>
                  <a:rPr lang="en-US" err="1"/>
                  <a:t>eg.</a:t>
                </a:r>
                <a:r>
                  <a:rPr lang="en-US"/>
                  <a:t> sending identified objects (deletion candidates) and receiving objects to delete/anonymize (delete orders); Highly configurable data deletion/anonymization mechanism based on metadata; Mechanism for reporting on deleted or anonymized data. The project was delivered in a Nearshore model in scrum.</a:t>
                </a:r>
              </a:p>
              <a:p>
                <a:pPr algn="just"/>
                <a:r>
                  <a:rPr lang="en-US" b="1"/>
                  <a:t>International Telecom</a:t>
                </a:r>
              </a:p>
              <a:p>
                <a:pPr algn="just"/>
                <a:r>
                  <a:rPr lang="en-US"/>
                  <a:t>Preparing data for analysis integrating data from several sources. Predicting customer call reasons using advanced analytics.</a:t>
                </a:r>
              </a:p>
              <a:p>
                <a:pPr algn="just"/>
                <a:r>
                  <a:rPr lang="en-US" b="1"/>
                  <a:t>Heavy Industry Company</a:t>
                </a:r>
              </a:p>
              <a:p>
                <a:pPr algn="just"/>
                <a:r>
                  <a:rPr lang="en-US"/>
                  <a:t>Improving stock levels and supply chain effectiveness using analytics. Forecasting demand for inventory parts. Creating analytical tools for the business users.</a:t>
                </a:r>
              </a:p>
              <a:p>
                <a:pPr algn="just"/>
                <a:r>
                  <a:rPr lang="en-US" b="1"/>
                  <a:t>Polish bank</a:t>
                </a:r>
              </a:p>
              <a:p>
                <a:pPr algn="just"/>
                <a:r>
                  <a:rPr lang="en-US"/>
                  <a:t>Customer segmentation for an international bank for CRM purposes.</a:t>
                </a:r>
              </a:p>
              <a:p>
                <a:pPr algn="just"/>
                <a:r>
                  <a:rPr lang="en-US"/>
                  <a:t> </a:t>
                </a:r>
              </a:p>
            </p:txBody>
          </p:sp>
        </p:spTree>
        <p:extLst>
          <p:ext uri="{BB962C8B-B14F-4D97-AF65-F5344CB8AC3E}">
            <p14:creationId xmlns:p14="http://schemas.microsoft.com/office/powerpoint/2010/main" val="1332470089"/>
          </p:ext>
        </p:extLst>
      </p:cSld>
      <p:clrMapOvr>
        <a:masterClrMapping/>
      </p:clrMapOvr>
    </p:sld>
    <p:sld>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1674FA-AAB1-290E-AC82-CA87E6310AA5}"/>
                  </a:ext>
                </a:extLst>
              </p:cNvPr>
              <p:cNvSpPr>
                <a:spLocks noGrp="1"/>
              </p:cNvSpPr>
              <p:nvPr>
                <p:ph type="body" sz="quarter" idx="11"/>
              </p:nvPr>
            </p:nvSpPr>
            <p:spPr/>
            <p:txBody>
              <a:bodyPr/>
              <a:lstStyle/>
              <a:p>
                <a:r>
                  <a:rPr lang="pl-PL"/>
                  <a:t>Adam holds a bachelors of engineering in Computer Science. He has experience </a:t>
                </a:r>
                <a:r>
                  <a:rPr lang="en-US" b="0" i="0">
                    <a:effectLst/>
                    <a:latin typeface="Söhne"/>
                  </a:rPr>
                  <a:t>in cloud technologies, particularly within the AWS ecosystem, </a:t>
                </a:r>
                <a:r>
                  <a:rPr lang="pl-PL" b="0" i="0">
                    <a:effectLst/>
                    <a:latin typeface="Söhne"/>
                  </a:rPr>
                  <a:t>he made</a:t>
                </a:r>
                <a:r>
                  <a:rPr lang="en-US" b="0" i="0">
                    <a:effectLst/>
                    <a:latin typeface="Söhne"/>
                  </a:rPr>
                  <a:t> pivotal contributions to migrating the existing Teradata data warehouse infrastructure</a:t>
                </a:r>
                <a:r>
                  <a:rPr lang="pl-PL" b="0" i="0">
                    <a:effectLst/>
                    <a:latin typeface="Söhne"/>
                  </a:rPr>
                  <a:t> to the cloud. He has a very good knowledge of several SQL flavours, Python and multiple Cloud native tools.</a:t>
                </a:r>
              </a:p>
            </p:txBody>
          </p:sp>
          <p:sp>
            <p:nvSpPr>
              <p:cNvPr id="3" name="Text Placeholder 2">
                <a:extLst>
                  <a:ext uri="{FF2B5EF4-FFF2-40B4-BE49-F238E27FC236}">
                    <a16:creationId xmlns:a16="http://schemas.microsoft.com/office/drawing/2014/main" id="{24306D85-71DB-A43C-EE9F-A05E2C3B843E}"/>
                  </a:ext>
                </a:extLst>
              </p:cNvPr>
              <p:cNvSpPr>
                <a:spLocks noGrp="1"/>
              </p:cNvSpPr>
              <p:nvPr>
                <p:ph type="body" sz="quarter" idx="12"/>
              </p:nvPr>
            </p:nvSpPr>
            <p:spPr/>
            <p:txBody>
              <a:bodyPr/>
              <a:lstStyle/>
              <a:p>
                <a:pPr>
                  <a:defRPr/>
                </a:pPr>
                <a:r>
                  <a:rPr lang="pl-PL">
                    <a:latin typeface="Arial"/>
                    <a:cs typeface="Arial"/>
                  </a:rPr>
                  <a:t>Marketing</a:t>
                </a:r>
                <a:endParaRPr lang="en-US"/>
              </a:p>
            </p:txBody>
          </p:sp>
          <p:sp>
            <p:nvSpPr>
              <p:cNvPr id="4" name="Text Placeholder 3">
                <a:extLst>
                  <a:ext uri="{FF2B5EF4-FFF2-40B4-BE49-F238E27FC236}">
                    <a16:creationId xmlns:a16="http://schemas.microsoft.com/office/drawing/2014/main" id="{6F381516-F3F1-5803-258D-A281CE214469}"/>
                  </a:ext>
                </a:extLst>
              </p:cNvPr>
              <p:cNvSpPr>
                <a:spLocks noGrp="1"/>
              </p:cNvSpPr>
              <p:nvPr>
                <p:ph type="body" sz="quarter" idx="18"/>
              </p:nvPr>
            </p:nvSpPr>
            <p:spPr/>
            <p:txBody>
              <a:bodyPr/>
              <a:lstStyle/>
              <a:p>
                <a:r>
                  <a:rPr lang="pl-PL"/>
                  <a:t>Adam Kuliński</a:t>
                </a:r>
                <a:endParaRPr lang="en-US"/>
              </a:p>
            </p:txBody>
          </p:sp>
          <p:sp>
            <p:nvSpPr>
              <p:cNvPr id="5" name="Text Placeholder 4">
                <a:extLst>
                  <a:ext uri="{FF2B5EF4-FFF2-40B4-BE49-F238E27FC236}">
                    <a16:creationId xmlns:a16="http://schemas.microsoft.com/office/drawing/2014/main" id="{731985F1-A854-FF0C-23C8-8306F6E942BE}"/>
                  </a:ext>
                </a:extLst>
              </p:cNvPr>
              <p:cNvSpPr>
                <a:spLocks noGrp="1"/>
              </p:cNvSpPr>
              <p:nvPr>
                <p:ph type="body" sz="quarter" idx="14"/>
              </p:nvPr>
            </p:nvSpPr>
            <p:spPr/>
            <p:txBody>
              <a:bodyPr/>
              <a:lstStyle/>
              <a:p>
                <a:r>
                  <a:rPr lang="pl-PL">
                    <a:latin typeface="GT Sectra Fine Rg"/>
                    <a:ea typeface="Roboto Medium"/>
                  </a:rPr>
                  <a:t>Analyst, </a:t>
                </a:r>
                <a:r>
                  <a:rPr lang="en-US">
                    <a:latin typeface="GT Sectra Fine Rg"/>
                    <a:ea typeface="Roboto Medium"/>
                  </a:rPr>
                  <a:t>Data Engineering</a:t>
                </a:r>
              </a:p>
            </p:txBody>
          </p:sp>
          <p:sp>
            <p:nvSpPr>
              <p:cNvPr id="7" name="Text Placeholder 6">
                <a:extLst>
                  <a:ext uri="{FF2B5EF4-FFF2-40B4-BE49-F238E27FC236}">
                    <a16:creationId xmlns:a16="http://schemas.microsoft.com/office/drawing/2014/main" id="{96CAE378-94B4-0269-C4D1-EBD2C607BCC3}"/>
                  </a:ext>
                </a:extLst>
              </p:cNvPr>
              <p:cNvSpPr>
                <a:spLocks noGrp="1"/>
              </p:cNvSpPr>
              <p:nvPr>
                <p:ph type="body" sz="quarter" idx="19"/>
              </p:nvPr>
            </p:nvSpPr>
            <p:spPr/>
            <p:txBody>
              <a:bodyPr/>
              <a:lstStyle/>
              <a:p>
                <a:r>
                  <a:rPr lang="en-US"/>
                  <a:t>Warsaw School of </a:t>
                </a:r>
                <a:r>
                  <a:rPr lang="pl-PL"/>
                  <a:t>Computer Science</a:t>
                </a:r>
                <a:r>
                  <a:rPr lang="en-US"/>
                  <a:t>, </a:t>
                </a:r>
                <a:r>
                  <a:rPr lang="pl-PL"/>
                  <a:t>BSc Eng. In Compuer Science</a:t>
                </a:r>
                <a:endParaRPr lang="en-US"/>
              </a:p>
              <a:p>
                <a:r>
                  <a:rPr lang="pl-PL"/>
                  <a:t>Databricks Certified Associate Developer for Apache Spark 3.0</a:t>
                </a:r>
              </a:p>
              <a:p>
                <a:r>
                  <a:rPr lang="pl-PL"/>
                  <a:t>Fundamentals of the Databricks Lakehouse Platform Accrediation</a:t>
                </a:r>
              </a:p>
              <a:p>
                <a:r>
                  <a:rPr lang="pl-PL"/>
                  <a:t>SnowPro Core Certification</a:t>
                </a:r>
                <a:endParaRPr lang="en-US"/>
              </a:p>
            </p:txBody>
          </p:sp>
          <p:sp>
            <p:nvSpPr>
              <p:cNvPr id="8" name="Text Placeholder 7">
                <a:extLst>
                  <a:ext uri="{FF2B5EF4-FFF2-40B4-BE49-F238E27FC236}">
                    <a16:creationId xmlns:a16="http://schemas.microsoft.com/office/drawing/2014/main" id="{A9D0EDE1-319C-F7C6-A99B-9FCF1CAD96E2}"/>
                  </a:ext>
                </a:extLst>
              </p:cNvPr>
              <p:cNvSpPr>
                <a:spLocks noGrp="1"/>
              </p:cNvSpPr>
              <p:nvPr>
                <p:ph type="body" sz="quarter" idx="20"/>
              </p:nvPr>
            </p:nvSpPr>
            <p:spPr/>
            <p:txBody>
              <a:bodyPr/>
              <a:lstStyle/>
              <a:p>
                <a:pPr algn="just">
                  <a:spcBef>
                    <a:spcPts val="400"/>
                  </a:spcBef>
                </a:pPr>
                <a:r>
                  <a:rPr lang="pl-PL"/>
                  <a:t>Apache Spark, SSIS, RSQL</a:t>
                </a:r>
              </a:p>
              <a:p>
                <a:pPr algn="just">
                  <a:spcBef>
                    <a:spcPts val="400"/>
                  </a:spcBef>
                </a:pPr>
                <a:r>
                  <a:rPr lang="pl-PL"/>
                  <a:t>AWS, Databricks, Snowflake</a:t>
                </a:r>
              </a:p>
              <a:p>
                <a:pPr algn="just">
                  <a:spcBef>
                    <a:spcPts val="400"/>
                  </a:spcBef>
                </a:pPr>
                <a:r>
                  <a:rPr lang="pl-PL"/>
                  <a:t>Power BI, Jupyter Notebook, Grafana</a:t>
                </a:r>
              </a:p>
              <a:p>
                <a:pPr algn="just">
                  <a:spcBef>
                    <a:spcPts val="400"/>
                  </a:spcBef>
                </a:pPr>
                <a:r>
                  <a:rPr lang="pl-PL"/>
                  <a:t>MS SQL, MySQL, PostgreSQL, Redshfit</a:t>
                </a:r>
              </a:p>
              <a:p>
                <a:pPr algn="just">
                  <a:spcBef>
                    <a:spcPts val="400"/>
                  </a:spcBef>
                </a:pPr>
                <a:r>
                  <a:rPr lang="pl-PL"/>
                  <a:t>AWS Dynamo DB, AWS S3, Google Cloud Storage</a:t>
                </a:r>
              </a:p>
              <a:p>
                <a:pPr algn="just">
                  <a:spcBef>
                    <a:spcPts val="400"/>
                  </a:spcBef>
                </a:pPr>
                <a:r>
                  <a:rPr lang="pl-PL"/>
                  <a:t>Python</a:t>
                </a:r>
                <a:endParaRPr lang="en-US"/>
              </a:p>
              <a:p>
                <a:pPr algn="just">
                  <a:spcBef>
                    <a:spcPts val="400"/>
                  </a:spcBef>
                </a:pPr>
                <a:endParaRPr lang="en-US"/>
              </a:p>
              <a:p>
                <a:pPr algn="just">
                  <a:spcBef>
                    <a:spcPts val="400"/>
                  </a:spcBef>
                </a:pPr>
                <a:endParaRPr lang="en-US"/>
              </a:p>
            </p:txBody>
          </p:sp>
          <p:sp>
            <p:nvSpPr>
              <p:cNvPr id="9" name="Text Placeholder 8">
                <a:extLst>
                  <a:ext uri="{FF2B5EF4-FFF2-40B4-BE49-F238E27FC236}">
                    <a16:creationId xmlns:a16="http://schemas.microsoft.com/office/drawing/2014/main" id="{698ADF03-8FE6-EE63-15FA-BCDD7A6C1908}"/>
                  </a:ext>
                </a:extLst>
              </p:cNvPr>
              <p:cNvSpPr>
                <a:spLocks noGrp="1"/>
              </p:cNvSpPr>
              <p:nvPr>
                <p:ph type="body" sz="quarter" idx="21"/>
              </p:nvPr>
            </p:nvSpPr>
            <p:spPr/>
            <p:txBody>
              <a:bodyPr/>
              <a:lstStyle/>
              <a:p>
                <a:r>
                  <a:rPr lang="en-US"/>
                  <a:t>Polish		  English</a:t>
                </a:r>
              </a:p>
            </p:txBody>
          </p:sp>
          <p:sp>
            <p:nvSpPr>
              <p:cNvPr id="10" name="Text Placeholder 9">
                <a:extLst>
                  <a:ext uri="{FF2B5EF4-FFF2-40B4-BE49-F238E27FC236}">
                    <a16:creationId xmlns:a16="http://schemas.microsoft.com/office/drawing/2014/main" id="{68D47195-2257-27FD-9554-F23924FA4345}"/>
                  </a:ext>
                </a:extLst>
              </p:cNvPr>
              <p:cNvSpPr>
                <a:spLocks noGrp="1"/>
              </p:cNvSpPr>
              <p:nvPr>
                <p:ph type="body" sz="quarter" idx="22"/>
              </p:nvPr>
            </p:nvSpPr>
            <p:spPr>
              <a:xfrm>
                <a:off x="2832107" y="1861782"/>
                <a:ext cx="6282000" cy="4996218"/>
              </a:xfrm>
            </p:spPr>
            <p:txBody>
              <a:bodyPr/>
              <a:lstStyle/>
              <a:p>
                <a:pPr algn="just"/>
                <a:r>
                  <a:rPr lang="pl-PL" b="1">
                    <a:latin typeface="+mj-lt"/>
                  </a:rPr>
                  <a:t>International company</a:t>
                </a:r>
                <a:endParaRPr lang="en-US" b="1">
                  <a:latin typeface="+mj-lt"/>
                </a:endParaRPr>
              </a:p>
              <a:p>
                <a:pPr algn="just"/>
                <a:r>
                  <a:rPr lang="pl-PL" b="0" i="0">
                    <a:solidFill>
                      <a:srgbClr val="0D0D0D"/>
                    </a:solidFill>
                    <a:effectLst/>
                    <a:latin typeface="+mj-lt"/>
                  </a:rPr>
                  <a:t>Played a crucial</a:t>
                </a:r>
                <a:r>
                  <a:rPr lang="en-US" b="0" i="0">
                    <a:solidFill>
                      <a:srgbClr val="0D0D0D"/>
                    </a:solidFill>
                    <a:effectLst/>
                    <a:latin typeface="+mj-lt"/>
                  </a:rPr>
                  <a:t> role in migrating the existing Teradata data warehouse infrastructure to AWS. </a:t>
                </a:r>
                <a:r>
                  <a:rPr lang="pl-PL" b="0" i="0">
                    <a:solidFill>
                      <a:srgbClr val="0D0D0D"/>
                    </a:solidFill>
                    <a:effectLst/>
                    <a:latin typeface="+mj-lt"/>
                  </a:rPr>
                  <a:t>It</a:t>
                </a:r>
                <a:r>
                  <a:rPr lang="en-US" b="0" i="0">
                    <a:solidFill>
                      <a:srgbClr val="0D0D0D"/>
                    </a:solidFill>
                    <a:effectLst/>
                    <a:latin typeface="+mj-lt"/>
                  </a:rPr>
                  <a:t> involved optimizing ETL processes for AWS Redshift, ensuring strict data compliance and integrity throughout the transition.</a:t>
                </a:r>
                <a:r>
                  <a:rPr lang="pl-PL" b="0" i="0">
                    <a:solidFill>
                      <a:srgbClr val="0D0D0D"/>
                    </a:solidFill>
                    <a:effectLst/>
                    <a:latin typeface="+mj-lt"/>
                  </a:rPr>
                  <a:t> Developed AWS Step and Lambda functions to provide custom functionality to SQL scripts.</a:t>
                </a:r>
                <a:endParaRPr lang="en-US" b="0" i="0">
                  <a:solidFill>
                    <a:srgbClr val="0D0D0D"/>
                  </a:solidFill>
                  <a:effectLst/>
                  <a:latin typeface="+mj-lt"/>
                </a:endParaRPr>
              </a:p>
              <a:p>
                <a:pPr algn="just"/>
                <a:r>
                  <a:rPr lang="pl-PL" b="0" i="0">
                    <a:solidFill>
                      <a:srgbClr val="0D0D0D"/>
                    </a:solidFill>
                    <a:effectLst/>
                    <a:latin typeface="+mj-lt"/>
                  </a:rPr>
                  <a:t>Actively</a:t>
                </a:r>
                <a:r>
                  <a:rPr lang="en-US" b="0" i="0">
                    <a:solidFill>
                      <a:srgbClr val="0D0D0D"/>
                    </a:solidFill>
                    <a:effectLst/>
                    <a:latin typeface="+mj-lt"/>
                  </a:rPr>
                  <a:t> </a:t>
                </a:r>
                <a:r>
                  <a:rPr lang="en-US" b="0" i="0" err="1">
                    <a:solidFill>
                      <a:srgbClr val="0D0D0D"/>
                    </a:solidFill>
                    <a:effectLst/>
                    <a:latin typeface="+mj-lt"/>
                  </a:rPr>
                  <a:t>collaborat</a:t>
                </a:r>
                <a:r>
                  <a:rPr lang="pl-PL" b="0" i="0">
                    <a:solidFill>
                      <a:srgbClr val="0D0D0D"/>
                    </a:solidFill>
                    <a:effectLst/>
                    <a:latin typeface="+mj-lt"/>
                  </a:rPr>
                  <a:t>ed</a:t>
                </a:r>
                <a:r>
                  <a:rPr lang="en-US" b="0" i="0">
                    <a:solidFill>
                      <a:srgbClr val="0D0D0D"/>
                    </a:solidFill>
                    <a:effectLst/>
                    <a:latin typeface="+mj-lt"/>
                  </a:rPr>
                  <a:t> with team members to troubleshoot complex data-related issues, and thorough analyses of data sources were conducted to identify and rectify root causes of discrepancies and errors. </a:t>
                </a:r>
                <a:r>
                  <a:rPr lang="pl-PL" b="0" i="0">
                    <a:solidFill>
                      <a:srgbClr val="0D0D0D"/>
                    </a:solidFill>
                    <a:effectLst/>
                    <a:latin typeface="+mj-lt"/>
                  </a:rPr>
                  <a:t>Carried out several initatives improving data integrity and processing efficiency.</a:t>
                </a:r>
                <a:endParaRPr lang="en-US" b="0" i="0">
                  <a:solidFill>
                    <a:srgbClr val="0D0D0D"/>
                  </a:solidFill>
                  <a:effectLst/>
                  <a:latin typeface="+mj-lt"/>
                </a:endParaRPr>
              </a:p>
              <a:p>
                <a:pPr algn="just"/>
                <a:r>
                  <a:rPr lang="pl-PL" b="0" i="0">
                    <a:solidFill>
                      <a:srgbClr val="0D0D0D"/>
                    </a:solidFill>
                    <a:effectLst/>
                    <a:latin typeface="+mj-lt"/>
                  </a:rPr>
                  <a:t>Designed and implemented </a:t>
                </a:r>
                <a:r>
                  <a:rPr lang="en-US" b="0" i="0">
                    <a:solidFill>
                      <a:srgbClr val="0D0D0D"/>
                    </a:solidFill>
                    <a:effectLst/>
                    <a:latin typeface="+mj-lt"/>
                  </a:rPr>
                  <a:t>monitoring and reporting dashboards in Grafana to track the performance of AWS services. </a:t>
                </a:r>
                <a:r>
                  <a:rPr lang="pl-PL" b="0" i="0">
                    <a:solidFill>
                      <a:srgbClr val="0D0D0D"/>
                    </a:solidFill>
                    <a:effectLst/>
                    <a:latin typeface="+mj-lt"/>
                  </a:rPr>
                  <a:t>D</a:t>
                </a:r>
                <a:r>
                  <a:rPr lang="en-US" b="0" i="0" err="1">
                    <a:solidFill>
                      <a:srgbClr val="0D0D0D"/>
                    </a:solidFill>
                    <a:effectLst/>
                    <a:latin typeface="+mj-lt"/>
                  </a:rPr>
                  <a:t>eveloped</a:t>
                </a:r>
                <a:r>
                  <a:rPr lang="pl-PL" b="0" i="0">
                    <a:solidFill>
                      <a:srgbClr val="0D0D0D"/>
                    </a:solidFill>
                    <a:effectLst/>
                    <a:latin typeface="+mj-lt"/>
                  </a:rPr>
                  <a:t> </a:t>
                </a:r>
                <a:r>
                  <a:rPr lang="pl-PL">
                    <a:solidFill>
                      <a:srgbClr val="0D0D0D"/>
                    </a:solidFill>
                    <a:latin typeface="+mj-lt"/>
                  </a:rPr>
                  <a:t>s</a:t>
                </a:r>
                <a:r>
                  <a:rPr lang="en-US" b="0" i="0" err="1">
                    <a:solidFill>
                      <a:srgbClr val="0D0D0D"/>
                    </a:solidFill>
                    <a:effectLst/>
                    <a:latin typeface="+mj-lt"/>
                  </a:rPr>
                  <a:t>pecialized</a:t>
                </a:r>
                <a:r>
                  <a:rPr lang="en-US" b="0" i="0">
                    <a:solidFill>
                      <a:srgbClr val="0D0D0D"/>
                    </a:solidFill>
                    <a:effectLst/>
                    <a:latin typeface="+mj-lt"/>
                  </a:rPr>
                  <a:t> Python tools for data migration and comparison between Teradata and Redshift, utilizing packages such as Pandas, redshift-connector, </a:t>
                </a:r>
                <a:r>
                  <a:rPr lang="en-US" b="0" i="0" err="1">
                    <a:solidFill>
                      <a:srgbClr val="0D0D0D"/>
                    </a:solidFill>
                    <a:effectLst/>
                    <a:latin typeface="+mj-lt"/>
                  </a:rPr>
                  <a:t>pyodbc</a:t>
                </a:r>
                <a:r>
                  <a:rPr lang="en-US" b="0" i="0">
                    <a:solidFill>
                      <a:srgbClr val="0D0D0D"/>
                    </a:solidFill>
                    <a:effectLst/>
                    <a:latin typeface="+mj-lt"/>
                  </a:rPr>
                  <a:t>, and ggplot2.</a:t>
                </a:r>
              </a:p>
              <a:p>
                <a:pPr algn="just"/>
                <a:r>
                  <a:rPr lang="pl-PL" b="1">
                    <a:latin typeface="+mj-lt"/>
                  </a:rPr>
                  <a:t>Marketing agency</a:t>
                </a:r>
                <a:endParaRPr lang="en-US" b="1">
                  <a:latin typeface="+mj-lt"/>
                </a:endParaRPr>
              </a:p>
              <a:p>
                <a:pPr algn="just"/>
                <a:r>
                  <a:rPr lang="en-US">
                    <a:latin typeface="+mj-lt"/>
                  </a:rPr>
                  <a:t>Utilized SQL Server Integration Services (SSIS) to extract and transform data from various data sources and load it into the SQL Server Analysis Services (SSAS) data models, optimizing performance and data accuracy. Developed advanced SSIS packages using components such as Data Flow Tasks, Control Flow Items, and various transformations to efficiently extract, clean, and validate data from multiple sources including CSV, Excel, and XML files, as well as database connections</a:t>
                </a:r>
                <a:r>
                  <a:rPr lang="pl-PL">
                    <a:latin typeface="+mj-lt"/>
                  </a:rPr>
                  <a:t>.</a:t>
                </a:r>
              </a:p>
              <a:p>
                <a:pPr algn="just"/>
                <a:r>
                  <a:rPr lang="en-US">
                    <a:latin typeface="+mj-lt"/>
                  </a:rPr>
                  <a:t>Created measures in SSAS tabular model using DAX (Data Analysis Expressions) language to provide comprehensive insights into the organization’s sales and financial metrics.</a:t>
                </a:r>
                <a:endParaRPr lang="pl-PL">
                  <a:latin typeface="+mj-lt"/>
                </a:endParaRPr>
              </a:p>
              <a:p>
                <a:pPr algn="just"/>
                <a:r>
                  <a:rPr lang="en-US">
                    <a:latin typeface="+mj-lt"/>
                  </a:rPr>
                  <a:t>Designed and implemented SQL Server Reporting Services (SSRS) reports to help the organization analyze monthly spending, sales trends, and other key performance indicators</a:t>
                </a:r>
              </a:p>
            </p:txBody>
          </p:sp>
          <p:pic>
            <p:nvPicPr>
              <p:cNvPr id="12" name="Picture Placeholder 11" descr="A person taking a selfie&#10;&#10;Description automatically generated">
                <a:extLst>
                  <a:ext uri="{FF2B5EF4-FFF2-40B4-BE49-F238E27FC236}">
                    <a16:creationId xmlns:a16="http://schemas.microsoft.com/office/drawing/2014/main" id="{507D184F-FC5B-DEEF-E47A-A9D88A7382B9}"/>
                  </a:ext>
                </a:extLst>
              </p:cNvPr>
              <p:cNvPicPr>
                <a:picLocks noGrp="1" noChangeAspect="1"/>
              </p:cNvPicPr>
              <p:nvPr>
                <p:ph type="pic" sz="quarter" idx="10"/>
              </p:nvPr>
            </p:nvPicPr>
            <p:blipFill>
              <a:blip r:embed="rId3"/>
              <a:srcRect t="665" b="665"/>
              <a:stretch>
                <a:fillRect/>
              </a:stretch>
            </p:blipFill>
            <p:spPr>
              <a:xfrm>
                <a:off x="-32" y="0"/>
                <a:ext cx="2642400" cy="2633729"/>
              </a:xfrm>
            </p:spPr>
          </p:pic>
        </p:spTree>
        <p:extLst>
          <p:ext uri="{BB962C8B-B14F-4D97-AF65-F5344CB8AC3E}">
            <p14:creationId xmlns:p14="http://schemas.microsoft.com/office/powerpoint/2010/main" val="3729605540"/>
          </p:ext>
        </p:extLst>
      </p:cSld>
      <p:clrMapOvr>
        <a:masterClrMapping/>
      </p:clrMapOvr>
    </p:sld>
    <p:sld>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1674FA-AAB1-290E-AC82-CA87E6310AA5}"/>
                  </a:ext>
                </a:extLst>
              </p:cNvPr>
              <p:cNvSpPr>
                <a:spLocks noGrp="1"/>
              </p:cNvSpPr>
              <p:nvPr>
                <p:ph type="body" sz="quarter" idx="11"/>
              </p:nvPr>
            </p:nvSpPr>
            <p:spPr>
              <a:xfrm>
                <a:off x="154816" y="3137101"/>
                <a:ext cx="2196000" cy="1551439"/>
              </a:xfrm>
            </p:spPr>
            <p:txBody>
              <a:bodyPr/>
              <a:lstStyle/>
              <a:p>
                <a:r>
                  <a:rPr lang="en-US" sz="1000"/>
                  <a:t>Kamil holds a masters degree in Electronics and Telecommunication and is a data scientist with experience in banking, financial risk and insurance industry. He also has experience working with </a:t>
                </a:r>
                <a:r>
                  <a:rPr lang="pl-PL" sz="1000" err="1"/>
                  <a:t>PySpark</a:t>
                </a:r>
                <a:r>
                  <a:rPr lang="en-US" sz="1000"/>
                  <a:t>, SQL databases, data transformation and common data science packages for Python as well as Azure cloud services.</a:t>
                </a:r>
              </a:p>
            </p:txBody>
          </p:sp>
          <p:sp>
            <p:nvSpPr>
              <p:cNvPr id="3" name="Text Placeholder 2">
                <a:extLst>
                  <a:ext uri="{FF2B5EF4-FFF2-40B4-BE49-F238E27FC236}">
                    <a16:creationId xmlns:a16="http://schemas.microsoft.com/office/drawing/2014/main" id="{24306D85-71DB-A43C-EE9F-A05E2C3B843E}"/>
                  </a:ext>
                </a:extLst>
              </p:cNvPr>
              <p:cNvSpPr>
                <a:spLocks noGrp="1"/>
              </p:cNvSpPr>
              <p:nvPr>
                <p:ph type="body" sz="quarter" idx="12"/>
              </p:nvPr>
            </p:nvSpPr>
            <p:spPr/>
            <p:txBody>
              <a:bodyPr/>
              <a:lstStyle/>
              <a:p>
                <a:r>
                  <a:rPr lang="en-US"/>
                  <a:t>Financial Risk</a:t>
                </a:r>
              </a:p>
              <a:p>
                <a:r>
                  <a:rPr lang="en-US"/>
                  <a:t>Banking</a:t>
                </a:r>
              </a:p>
              <a:p>
                <a:endParaRPr lang="en-US"/>
              </a:p>
              <a:p>
                <a:r>
                  <a:rPr lang="en-US"/>
                  <a:t>Insurance</a:t>
                </a:r>
              </a:p>
              <a:p>
                <a:endParaRPr lang="en-US"/>
              </a:p>
              <a:p>
                <a:endParaRPr lang="en-US"/>
              </a:p>
            </p:txBody>
          </p:sp>
          <p:sp>
            <p:nvSpPr>
              <p:cNvPr id="4" name="Text Placeholder 3">
                <a:extLst>
                  <a:ext uri="{FF2B5EF4-FFF2-40B4-BE49-F238E27FC236}">
                    <a16:creationId xmlns:a16="http://schemas.microsoft.com/office/drawing/2014/main" id="{6F381516-F3F1-5803-258D-A281CE214469}"/>
                  </a:ext>
                </a:extLst>
              </p:cNvPr>
              <p:cNvSpPr>
                <a:spLocks noGrp="1"/>
              </p:cNvSpPr>
              <p:nvPr>
                <p:ph type="body" sz="quarter" idx="18"/>
              </p:nvPr>
            </p:nvSpPr>
            <p:spPr/>
            <p:txBody>
              <a:bodyPr/>
              <a:lstStyle/>
              <a:p>
                <a:r>
                  <a:rPr lang="en-US"/>
                  <a:t>Kamil </a:t>
                </a:r>
                <a:r>
                  <a:rPr lang="en-US" err="1"/>
                  <a:t>Kuźniak</a:t>
                </a:r>
                <a:endParaRPr lang="en-US"/>
              </a:p>
            </p:txBody>
          </p:sp>
          <p:sp>
            <p:nvSpPr>
              <p:cNvPr id="5" name="Text Placeholder 4">
                <a:extLst>
                  <a:ext uri="{FF2B5EF4-FFF2-40B4-BE49-F238E27FC236}">
                    <a16:creationId xmlns:a16="http://schemas.microsoft.com/office/drawing/2014/main" id="{731985F1-A854-FF0C-23C8-8306F6E942BE}"/>
                  </a:ext>
                </a:extLst>
              </p:cNvPr>
              <p:cNvSpPr>
                <a:spLocks noGrp="1"/>
              </p:cNvSpPr>
              <p:nvPr>
                <p:ph type="body" sz="quarter" idx="14"/>
              </p:nvPr>
            </p:nvSpPr>
            <p:spPr/>
            <p:txBody>
              <a:bodyPr/>
              <a:lstStyle/>
              <a:p>
                <a:r>
                  <a:rPr lang="en-US"/>
                  <a:t>Consultant, Data Science</a:t>
                </a:r>
              </a:p>
            </p:txBody>
          </p:sp>
          <p:pic>
            <p:nvPicPr>
              <p:cNvPr id="12" name="Picture Placeholder 11" descr="A person with a beard&#10;&#10;Description automatically generated with medium confidence">
                <a:extLst>
                  <a:ext uri="{FF2B5EF4-FFF2-40B4-BE49-F238E27FC236}">
                    <a16:creationId xmlns:a16="http://schemas.microsoft.com/office/drawing/2014/main" id="{05F8706B-150A-FD2C-7F08-94CD851EAE9B}"/>
                  </a:ext>
                </a:extLst>
              </p:cNvPr>
              <p:cNvPicPr>
                <a:picLocks noGrp="1"/>
              </p:cNvPicPr>
              <p:nvPr>
                <p:ph type="pic" sz="quarter" idx="10"/>
              </p:nvPr>
            </p:nvPicPr>
            <p:blipFill>
              <a:blip r:embed="rId3"/>
              <a:srcRect l="3337" r="3337"/>
              <a:stretch>
                <a:fillRect/>
              </a:stretch>
            </p:blipFill>
            <p:spPr>
              <a:xfrm>
                <a:off x="0" y="-1"/>
                <a:ext cx="2642400" cy="2642400"/>
              </a:xfrm>
            </p:spPr>
          </p:pic>
          <p:sp>
            <p:nvSpPr>
              <p:cNvPr id="7" name="Text Placeholder 6">
                <a:extLst>
                  <a:ext uri="{FF2B5EF4-FFF2-40B4-BE49-F238E27FC236}">
                    <a16:creationId xmlns:a16="http://schemas.microsoft.com/office/drawing/2014/main" id="{96CAE378-94B4-0269-C4D1-EBD2C607BCC3}"/>
                  </a:ext>
                </a:extLst>
              </p:cNvPr>
              <p:cNvSpPr>
                <a:spLocks noGrp="1"/>
              </p:cNvSpPr>
              <p:nvPr>
                <p:ph type="body" sz="quarter" idx="19"/>
              </p:nvPr>
            </p:nvSpPr>
            <p:spPr/>
            <p:txBody>
              <a:bodyPr/>
              <a:lstStyle/>
              <a:p>
                <a:r>
                  <a:rPr lang="en-US"/>
                  <a:t>Lodz University of Technology. Master</a:t>
                </a:r>
                <a:r>
                  <a:rPr lang="pl-PL"/>
                  <a:t>’s</a:t>
                </a:r>
                <a:r>
                  <a:rPr lang="en-US"/>
                  <a:t> degree in Electronics and Telecommunication</a:t>
                </a:r>
              </a:p>
              <a:p>
                <a:r>
                  <a:rPr lang="en-US"/>
                  <a:t>Ghent University. Master</a:t>
                </a:r>
                <a:r>
                  <a:rPr lang="pl-PL"/>
                  <a:t>’s</a:t>
                </a:r>
                <a:r>
                  <a:rPr lang="en-US"/>
                  <a:t> degree in Electrical Engineering</a:t>
                </a:r>
              </a:p>
              <a:p>
                <a:r>
                  <a:rPr lang="en-US"/>
                  <a:t>Lodz University of Technology. Bachelor</a:t>
                </a:r>
                <a:r>
                  <a:rPr lang="pl-PL"/>
                  <a:t>’s</a:t>
                </a:r>
                <a:r>
                  <a:rPr lang="en-US"/>
                  <a:t> degree in Mechatronics</a:t>
                </a:r>
              </a:p>
              <a:p>
                <a:endParaRPr lang="en-US"/>
              </a:p>
              <a:p>
                <a:endParaRPr lang="en-US"/>
              </a:p>
            </p:txBody>
          </p:sp>
          <p:sp>
            <p:nvSpPr>
              <p:cNvPr id="8" name="Text Placeholder 7">
                <a:extLst>
                  <a:ext uri="{FF2B5EF4-FFF2-40B4-BE49-F238E27FC236}">
                    <a16:creationId xmlns:a16="http://schemas.microsoft.com/office/drawing/2014/main" id="{A9D0EDE1-319C-F7C6-A99B-9FCF1CAD96E2}"/>
                  </a:ext>
                </a:extLst>
              </p:cNvPr>
              <p:cNvSpPr>
                <a:spLocks noGrp="1"/>
              </p:cNvSpPr>
              <p:nvPr>
                <p:ph type="body" sz="quarter" idx="20"/>
              </p:nvPr>
            </p:nvSpPr>
            <p:spPr/>
            <p:txBody>
              <a:bodyPr/>
              <a:lstStyle/>
              <a:p>
                <a:pPr algn="just">
                  <a:spcBef>
                    <a:spcPts val="400"/>
                  </a:spcBef>
                </a:pPr>
                <a:r>
                  <a:rPr lang="en-US"/>
                  <a:t>Cloud: Azure, </a:t>
                </a:r>
                <a:r>
                  <a:rPr lang="en-US" err="1"/>
                  <a:t>AzureML</a:t>
                </a:r>
                <a:r>
                  <a:rPr lang="en-US"/>
                  <a:t>, Databricks    (DP-100 certificate)</a:t>
                </a:r>
              </a:p>
              <a:p>
                <a:pPr algn="just">
                  <a:spcBef>
                    <a:spcPts val="400"/>
                  </a:spcBef>
                </a:pPr>
                <a:r>
                  <a:rPr lang="en-US"/>
                  <a:t>Python data science packages (</a:t>
                </a:r>
                <a:r>
                  <a:rPr lang="en-US" err="1"/>
                  <a:t>Sklearn</a:t>
                </a:r>
                <a:r>
                  <a:rPr lang="en-US"/>
                  <a:t>, Matplotlib, Seaborn</a:t>
                </a:r>
                <a:r>
                  <a:rPr lang="pl-PL"/>
                  <a:t>)</a:t>
                </a:r>
              </a:p>
              <a:p>
                <a:pPr algn="just">
                  <a:spcBef>
                    <a:spcPts val="400"/>
                  </a:spcBef>
                </a:pPr>
                <a:r>
                  <a:rPr lang="pl-PL"/>
                  <a:t>PySpark and SparkSQL</a:t>
                </a:r>
                <a:endParaRPr lang="en-US"/>
              </a:p>
              <a:p>
                <a:pPr algn="just">
                  <a:spcBef>
                    <a:spcPts val="400"/>
                  </a:spcBef>
                </a:pPr>
                <a:r>
                  <a:rPr lang="en-US"/>
                  <a:t>Data transformation using </a:t>
                </a:r>
                <a:r>
                  <a:rPr lang="en-US" err="1"/>
                  <a:t>Numpy</a:t>
                </a:r>
                <a:r>
                  <a:rPr lang="en-US"/>
                  <a:t> and Pandas   </a:t>
                </a:r>
              </a:p>
              <a:p>
                <a:pPr algn="just">
                  <a:spcBef>
                    <a:spcPts val="400"/>
                  </a:spcBef>
                </a:pPr>
                <a:r>
                  <a:rPr lang="en-US"/>
                  <a:t>SQL and SAS</a:t>
                </a:r>
              </a:p>
            </p:txBody>
          </p:sp>
          <p:sp>
            <p:nvSpPr>
              <p:cNvPr id="9" name="Text Placeholder 8">
                <a:extLst>
                  <a:ext uri="{FF2B5EF4-FFF2-40B4-BE49-F238E27FC236}">
                    <a16:creationId xmlns:a16="http://schemas.microsoft.com/office/drawing/2014/main" id="{698ADF03-8FE6-EE63-15FA-BCDD7A6C1908}"/>
                  </a:ext>
                </a:extLst>
              </p:cNvPr>
              <p:cNvSpPr>
                <a:spLocks noGrp="1"/>
              </p:cNvSpPr>
              <p:nvPr>
                <p:ph type="body" sz="quarter" idx="21"/>
              </p:nvPr>
            </p:nvSpPr>
            <p:spPr/>
            <p:txBody>
              <a:bodyPr vert="horz" lIns="54000" tIns="36000" rIns="36000" bIns="36000" rtlCol="0" anchor="t">
                <a:noAutofit/>
              </a:bodyPr>
              <a:lstStyle/>
              <a:p>
                <a:r>
                  <a:rPr lang="en-US"/>
                  <a:t>Polish		  English		</a:t>
                </a:r>
              </a:p>
            </p:txBody>
          </p:sp>
          <p:sp>
            <p:nvSpPr>
              <p:cNvPr id="10" name="Text Placeholder 9">
                <a:extLst>
                  <a:ext uri="{FF2B5EF4-FFF2-40B4-BE49-F238E27FC236}">
                    <a16:creationId xmlns:a16="http://schemas.microsoft.com/office/drawing/2014/main" id="{68D47195-2257-27FD-9554-F23924FA4345}"/>
                  </a:ext>
                </a:extLst>
              </p:cNvPr>
              <p:cNvSpPr>
                <a:spLocks noGrp="1"/>
              </p:cNvSpPr>
              <p:nvPr>
                <p:ph type="body" sz="quarter" idx="22"/>
              </p:nvPr>
            </p:nvSpPr>
            <p:spPr>
              <a:xfrm>
                <a:off x="2798064" y="1861781"/>
                <a:ext cx="6316043" cy="4859059"/>
              </a:xfrm>
            </p:spPr>
            <p:txBody>
              <a:bodyPr vert="horz" lIns="54000" tIns="36000" rIns="36000" bIns="36000" numCol="2" spcCol="252000" rtlCol="0" anchor="t">
                <a:noAutofit/>
              </a:bodyPr>
              <a:lstStyle/>
              <a:p>
                <a:pPr algn="just"/>
                <a:r>
                  <a:rPr lang="pl-PL" sz="1050" b="1"/>
                  <a:t>International Insurance Company</a:t>
                </a:r>
              </a:p>
              <a:p>
                <a:pPr algn="just"/>
                <a:r>
                  <a:rPr lang="pl-PL" sz="1050"/>
                  <a:t>Data scientist in a team working on claims cost reduction project. Main tasks were data analysis and anomaly detection model creation to generate insights for the audit team on care provider unacceptable behaviours. Main technologies used were PySpark, SparkML and SparkSQL. </a:t>
                </a:r>
              </a:p>
              <a:p>
                <a:pPr algn="just"/>
                <a:r>
                  <a:rPr lang="pl-PL" sz="1050" b="1"/>
                  <a:t>International Insurance Company</a:t>
                </a:r>
              </a:p>
              <a:p>
                <a:pPr algn="just"/>
                <a:r>
                  <a:rPr lang="pl-PL" sz="1050"/>
                  <a:t>Data modeller, data analyst and data engineer in a team working on the performance reporting of new products. Main tasks were analyzing the source data to find the relevant information, improve the quality of the data and engineer new features, and then using that analysis to design and develop ETL solutions (using PySpark and SparkSQL) to provide data for the reporting dashboards. </a:t>
                </a:r>
              </a:p>
              <a:p>
                <a:pPr algn="just"/>
                <a:r>
                  <a:rPr lang="en-US" sz="1050" b="1"/>
                  <a:t>Proof of concept LLM project</a:t>
                </a:r>
              </a:p>
              <a:p>
                <a:pPr algn="just"/>
                <a:r>
                  <a:rPr lang="en-US" sz="1050"/>
                  <a:t>Developer working on preparing a </a:t>
                </a:r>
                <a:r>
                  <a:rPr lang="en-US" sz="1050" err="1"/>
                  <a:t>streamlit</a:t>
                </a:r>
                <a:r>
                  <a:rPr lang="en-US" sz="1050"/>
                  <a:t> application that uses GPT-4 to create SQL queries based on the database schema and a question from a user. Development of the </a:t>
                </a:r>
                <a:r>
                  <a:rPr lang="en-US" sz="1050" err="1"/>
                  <a:t>streamlit</a:t>
                </a:r>
                <a:r>
                  <a:rPr lang="en-US" sz="1050"/>
                  <a:t> app, prompt engineering and testing of the solution.</a:t>
                </a:r>
                <a:endParaRPr lang="pl-PL" sz="1050"/>
              </a:p>
              <a:p>
                <a:pPr algn="just"/>
                <a:endParaRPr lang="pl-PL" sz="1050" b="1"/>
              </a:p>
              <a:p>
                <a:pPr algn="just"/>
                <a:endParaRPr lang="pl-PL" sz="1050" b="1"/>
              </a:p>
              <a:p>
                <a:pPr algn="just"/>
                <a:endParaRPr lang="pl-PL" sz="1050" b="1"/>
              </a:p>
              <a:p>
                <a:pPr algn="just"/>
                <a:endParaRPr lang="pl-PL" sz="1050" b="1"/>
              </a:p>
              <a:p>
                <a:pPr algn="just"/>
                <a:r>
                  <a:rPr lang="en-US" sz="1050" b="1"/>
                  <a:t>Swiss Insurance Company</a:t>
                </a:r>
              </a:p>
              <a:p>
                <a:pPr algn="just"/>
                <a:r>
                  <a:rPr lang="en-US" sz="1050"/>
                  <a:t>ETL Developer in a team handling data transformation from Datahub to the enterprise data warehouse based on SAS DDS (Detailed Data Store) model for Insurance; ETL Developer in a GDPR team, delivering end-to-end custom solutions for data warehouse (implementation, unit testing, user acceptance testing)</a:t>
                </a:r>
                <a:endParaRPr lang="pl-PL" sz="1050"/>
              </a:p>
              <a:p>
                <a:pPr algn="just"/>
                <a:r>
                  <a:rPr lang="en-US" sz="1050" b="1"/>
                  <a:t>Major International Bank</a:t>
                </a:r>
              </a:p>
              <a:p>
                <a:pPr algn="just"/>
                <a:r>
                  <a:rPr lang="en-US" sz="1050"/>
                  <a:t>Data consultant on a multinational Risk transformation </a:t>
                </a:r>
                <a:r>
                  <a:rPr lang="en-US" sz="1050" err="1"/>
                  <a:t>programme</a:t>
                </a:r>
                <a:r>
                  <a:rPr lang="en-US" sz="1050"/>
                  <a:t>. Aiding in the design and building of the data products (with the aid of python and pandas library), analyzing the data for the expansion of these data products, tracking the data lineage through the analysis of SQL scripts, defining the operating model and the governance of the project and working across regions to identify use cases and requirements for the data refinery.</a:t>
                </a:r>
              </a:p>
              <a:p>
                <a:pPr algn="just"/>
                <a:r>
                  <a:rPr lang="en-US" sz="1050" b="1"/>
                  <a:t>Own Projects</a:t>
                </a:r>
              </a:p>
              <a:p>
                <a:pPr algn="just"/>
                <a:r>
                  <a:rPr lang="en-US" sz="1050" b="1"/>
                  <a:t> Classification Modeling of Gym Interest</a:t>
                </a:r>
              </a:p>
              <a:p>
                <a:pPr algn="just"/>
                <a:r>
                  <a:rPr lang="en-US" sz="1050"/>
                  <a:t>A complete business case study and machine learning modeling project consisting of the analysis and transformation of structured and unstructured data to identify the best strategy for entering a new market for a gym chain and to predict the interest in gym memberships of potential clients.</a:t>
                </a:r>
              </a:p>
              <a:p>
                <a:pPr algn="just"/>
                <a:r>
                  <a:rPr lang="en-US" sz="1050"/>
                  <a:t> </a:t>
                </a:r>
              </a:p>
            </p:txBody>
          </p:sp>
        </p:spTree>
        <p:extLst>
          <p:ext uri="{BB962C8B-B14F-4D97-AF65-F5344CB8AC3E}">
            <p14:creationId xmlns:p14="http://schemas.microsoft.com/office/powerpoint/2010/main" val="3520058925"/>
          </p:ext>
        </p:extLst>
      </p:cSld>
      <p:clrMapOvr>
        <a:masterClrMapping/>
      </p:clrMapOvr>
    </p:sld>
    <p:sld>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3F63B5-DB9A-97EA-580C-E694963932CE}"/>
                  </a:ext>
                </a:extLst>
              </p:cNvPr>
              <p:cNvSpPr>
                <a:spLocks noGrp="1"/>
              </p:cNvSpPr>
              <p:nvPr>
                <p:ph type="body" sz="quarter" idx="11"/>
              </p:nvPr>
            </p:nvSpPr>
            <p:spPr/>
            <p:txBody>
              <a:bodyPr/>
              <a:lstStyle/>
              <a:p>
                <a:r>
                  <a:rPr lang="en-US" sz="1100"/>
                  <a:t>Michał is an experienced data and business analyst with strong data visualization and reporting skills, who translates data into actions. </a:t>
                </a:r>
                <a:r>
                  <a:rPr lang="en-US"/>
                  <a:t>Developed, optimized and maintained reporting solutions based on a variety of platforms, incl. Tableau and Super Set with CSS. Successfully led teams for multinational companies. </a:t>
                </a:r>
              </a:p>
            </p:txBody>
          </p:sp>
          <p:sp>
            <p:nvSpPr>
              <p:cNvPr id="3" name="Text Placeholder 2">
                <a:extLst>
                  <a:ext uri="{FF2B5EF4-FFF2-40B4-BE49-F238E27FC236}">
                    <a16:creationId xmlns:a16="http://schemas.microsoft.com/office/drawing/2014/main" id="{DCFD345E-4365-A305-FDD0-59C2DEC7F263}"/>
                  </a:ext>
                </a:extLst>
              </p:cNvPr>
              <p:cNvSpPr>
                <a:spLocks noGrp="1"/>
              </p:cNvSpPr>
              <p:nvPr>
                <p:ph type="body" sz="quarter" idx="12"/>
              </p:nvPr>
            </p:nvSpPr>
            <p:spPr/>
            <p:txBody>
              <a:bodyPr vert="horz" lIns="54000" tIns="36000" rIns="36000" bIns="36000" numCol="2" rtlCol="0" anchor="t">
                <a:noAutofit/>
              </a:bodyPr>
              <a:lstStyle/>
              <a:p>
                <a:r>
                  <a:rPr lang="en-US">
                    <a:latin typeface="Graphik"/>
                  </a:rPr>
                  <a:t>Outsourcing Services </a:t>
                </a:r>
                <a:endParaRPr lang="en-US"/>
              </a:p>
              <a:p>
                <a:r>
                  <a:rPr lang="en-US">
                    <a:latin typeface="Graphik"/>
                  </a:rPr>
                  <a:t>Finance</a:t>
                </a:r>
                <a:endParaRPr lang="en-US"/>
              </a:p>
              <a:p>
                <a:r>
                  <a:rPr lang="en-US">
                    <a:latin typeface="Graphik"/>
                  </a:rPr>
                  <a:t>HR</a:t>
                </a:r>
              </a:p>
              <a:p>
                <a:r>
                  <a:rPr lang="en-US">
                    <a:latin typeface="Graphik"/>
                  </a:rPr>
                  <a:t>Automotive</a:t>
                </a:r>
                <a:endParaRPr lang="en-US"/>
              </a:p>
              <a:p>
                <a:endParaRPr lang="en-US"/>
              </a:p>
              <a:p>
                <a:endParaRPr lang="en-US"/>
              </a:p>
              <a:p>
                <a:endParaRPr lang="en-US"/>
              </a:p>
              <a:p>
                <a:endParaRPr lang="en-US"/>
              </a:p>
            </p:txBody>
          </p:sp>
          <p:sp>
            <p:nvSpPr>
              <p:cNvPr id="4" name="Text Placeholder 3">
                <a:extLst>
                  <a:ext uri="{FF2B5EF4-FFF2-40B4-BE49-F238E27FC236}">
                    <a16:creationId xmlns:a16="http://schemas.microsoft.com/office/drawing/2014/main" id="{144B88A1-7C39-6219-897E-B799CA1FBF20}"/>
                  </a:ext>
                </a:extLst>
              </p:cNvPr>
              <p:cNvSpPr>
                <a:spLocks noGrp="1"/>
              </p:cNvSpPr>
              <p:nvPr>
                <p:ph type="body" sz="quarter" idx="18"/>
              </p:nvPr>
            </p:nvSpPr>
            <p:spPr/>
            <p:txBody>
              <a:bodyPr/>
              <a:lstStyle/>
              <a:p>
                <a:r>
                  <a:rPr lang="en-US" sz="3500">
                    <a:latin typeface="Graphik Black"/>
                  </a:rPr>
                  <a:t>Michał Leś</a:t>
                </a:r>
              </a:p>
            </p:txBody>
          </p:sp>
          <p:sp>
            <p:nvSpPr>
              <p:cNvPr id="5" name="Text Placeholder 4">
                <a:extLst>
                  <a:ext uri="{FF2B5EF4-FFF2-40B4-BE49-F238E27FC236}">
                    <a16:creationId xmlns:a16="http://schemas.microsoft.com/office/drawing/2014/main" id="{A6F04D3C-B66B-23F4-A2D0-DF04EEB97684}"/>
                  </a:ext>
                </a:extLst>
              </p:cNvPr>
              <p:cNvSpPr>
                <a:spLocks noGrp="1"/>
              </p:cNvSpPr>
              <p:nvPr>
                <p:ph type="body" sz="quarter" idx="14"/>
              </p:nvPr>
            </p:nvSpPr>
            <p:spPr>
              <a:xfrm>
                <a:off x="2880848" y="1030842"/>
                <a:ext cx="4468727" cy="399600"/>
              </a:xfrm>
            </p:spPr>
            <p:txBody>
              <a:bodyPr/>
              <a:lstStyle/>
              <a:p>
                <a:r>
                  <a:rPr lang="en-US"/>
                  <a:t>Analyst, Data Analytics &amp; Visualization</a:t>
                </a:r>
              </a:p>
            </p:txBody>
          </p:sp>
          <p:sp>
            <p:nvSpPr>
              <p:cNvPr id="7" name="Text Placeholder 6">
                <a:extLst>
                  <a:ext uri="{FF2B5EF4-FFF2-40B4-BE49-F238E27FC236}">
                    <a16:creationId xmlns:a16="http://schemas.microsoft.com/office/drawing/2014/main" id="{D26E9E3A-8894-B6E9-6C0F-B23CA89BF176}"/>
                  </a:ext>
                </a:extLst>
              </p:cNvPr>
              <p:cNvSpPr>
                <a:spLocks noGrp="1"/>
              </p:cNvSpPr>
              <p:nvPr>
                <p:ph type="body" sz="quarter" idx="19"/>
              </p:nvPr>
            </p:nvSpPr>
            <p:spPr>
              <a:xfrm>
                <a:off x="9325561" y="1907471"/>
                <a:ext cx="2726752" cy="1357499"/>
              </a:xfrm>
            </p:spPr>
            <p:txBody>
              <a:bodyPr vert="horz" lIns="54000" tIns="36000" rIns="36000" bIns="36000" rtlCol="0" anchor="t">
                <a:noAutofit/>
              </a:bodyPr>
              <a:lstStyle/>
              <a:p>
                <a:r>
                  <a:rPr lang="en-US" sz="1050"/>
                  <a:t>Jagiellonian University - International Relations (Master Degree)</a:t>
                </a:r>
              </a:p>
              <a:p>
                <a:r>
                  <a:rPr lang="en-US" sz="1050"/>
                  <a:t>Jagiellonian University - Comparative Studies of Civilizations (Bachelor's Degree)</a:t>
                </a:r>
              </a:p>
              <a:p>
                <a:r>
                  <a:rPr lang="en-US" sz="1050"/>
                  <a:t>University of Bologa (Italy) - Erasmus</a:t>
                </a:r>
              </a:p>
            </p:txBody>
          </p:sp>
          <p:sp>
            <p:nvSpPr>
              <p:cNvPr id="8" name="Text Placeholder 7">
                <a:extLst>
                  <a:ext uri="{FF2B5EF4-FFF2-40B4-BE49-F238E27FC236}">
                    <a16:creationId xmlns:a16="http://schemas.microsoft.com/office/drawing/2014/main" id="{93E41BA6-9344-A5D1-F73E-0E4005F711C3}"/>
                  </a:ext>
                </a:extLst>
              </p:cNvPr>
              <p:cNvSpPr>
                <a:spLocks noGrp="1"/>
              </p:cNvSpPr>
              <p:nvPr>
                <p:ph type="body" sz="quarter" idx="20"/>
              </p:nvPr>
            </p:nvSpPr>
            <p:spPr>
              <a:xfrm>
                <a:off x="9282980" y="3764054"/>
                <a:ext cx="2771575" cy="1115451"/>
              </a:xfrm>
            </p:spPr>
            <p:txBody>
              <a:bodyPr vert="horz" lIns="54000" tIns="36000" rIns="36000" bIns="36000" rtlCol="0" anchor="t">
                <a:noAutofit/>
              </a:bodyPr>
              <a:lstStyle/>
              <a:p>
                <a:pPr algn="just">
                  <a:spcBef>
                    <a:spcPts val="400"/>
                  </a:spcBef>
                </a:pPr>
                <a:r>
                  <a:rPr lang="en-US" sz="1000" b="1"/>
                  <a:t>SQL </a:t>
                </a:r>
              </a:p>
              <a:p>
                <a:pPr algn="just">
                  <a:spcBef>
                    <a:spcPts val="400"/>
                  </a:spcBef>
                </a:pPr>
                <a:r>
                  <a:rPr lang="en-US" sz="1000"/>
                  <a:t>Visualization (</a:t>
                </a:r>
                <a:r>
                  <a:rPr lang="en-US" sz="1000" b="1"/>
                  <a:t>Tableau</a:t>
                </a:r>
                <a:r>
                  <a:rPr lang="en-US" sz="1000"/>
                  <a:t>, </a:t>
                </a:r>
                <a:r>
                  <a:rPr lang="en-US" sz="1000" err="1"/>
                  <a:t>SuperSet</a:t>
                </a:r>
                <a:r>
                  <a:rPr lang="en-US" sz="1000"/>
                  <a:t>, IBM Client Vantage), CSS</a:t>
                </a:r>
              </a:p>
              <a:p>
                <a:pPr algn="just">
                  <a:spcBef>
                    <a:spcPts val="400"/>
                  </a:spcBef>
                </a:pPr>
                <a:r>
                  <a:rPr lang="en-US" sz="1000"/>
                  <a:t>Python (</a:t>
                </a:r>
                <a:r>
                  <a:rPr lang="en-US" sz="1000" b="1"/>
                  <a:t>Pandas</a:t>
                </a:r>
                <a:r>
                  <a:rPr lang="en-US" sz="1000"/>
                  <a:t>/</a:t>
                </a:r>
                <a:r>
                  <a:rPr lang="en-US" sz="1000" err="1"/>
                  <a:t>Numpy</a:t>
                </a:r>
                <a:r>
                  <a:rPr lang="en-US" sz="1000"/>
                  <a:t>/Matplotlib)</a:t>
                </a:r>
              </a:p>
              <a:p>
                <a:pPr algn="just">
                  <a:spcBef>
                    <a:spcPts val="400"/>
                  </a:spcBef>
                </a:pPr>
                <a:r>
                  <a:rPr lang="en-US" sz="1000" b="1">
                    <a:ea typeface="+mn-lt"/>
                    <a:cs typeface="+mn-lt"/>
                  </a:rPr>
                  <a:t>Excel</a:t>
                </a:r>
                <a:r>
                  <a:rPr lang="en-US" sz="1000">
                    <a:ea typeface="+mn-lt"/>
                    <a:cs typeface="+mn-lt"/>
                  </a:rPr>
                  <a:t>, Power Query, VBA basics</a:t>
                </a:r>
              </a:p>
              <a:p>
                <a:pPr algn="just">
                  <a:spcBef>
                    <a:spcPts val="400"/>
                  </a:spcBef>
                </a:pPr>
                <a:r>
                  <a:rPr lang="en-US" sz="1000"/>
                  <a:t>ERP accounting systems: SAP, People Soft, QAD</a:t>
                </a:r>
                <a:endParaRPr lang="en-US"/>
              </a:p>
              <a:p>
                <a:pPr algn="just">
                  <a:spcBef>
                    <a:spcPts val="400"/>
                  </a:spcBef>
                </a:pPr>
                <a:r>
                  <a:rPr lang="en-US" sz="1000" b="1"/>
                  <a:t>JIRA </a:t>
                </a:r>
                <a:r>
                  <a:rPr lang="en-US" sz="1000"/>
                  <a:t>(Help desk, Close Monitoring)</a:t>
                </a:r>
              </a:p>
              <a:p>
                <a:pPr algn="just">
                  <a:spcBef>
                    <a:spcPts val="400"/>
                  </a:spcBef>
                </a:pPr>
                <a:r>
                  <a:rPr lang="en-US" sz="1000" b="1"/>
                  <a:t>Certifications</a:t>
                </a:r>
                <a:r>
                  <a:rPr lang="en-US" sz="1000"/>
                  <a:t>: </a:t>
                </a:r>
                <a:r>
                  <a:rPr lang="en-US" sz="1000" b="1"/>
                  <a:t>Tableau Data Analyst </a:t>
                </a:r>
                <a:r>
                  <a:rPr lang="en-US" sz="1000"/>
                  <a:t>(2023)</a:t>
                </a:r>
              </a:p>
              <a:p>
                <a:pPr algn="just">
                  <a:spcBef>
                    <a:spcPts val="400"/>
                  </a:spcBef>
                </a:pPr>
                <a:endParaRPr lang="en-US" sz="1050"/>
              </a:p>
            </p:txBody>
          </p:sp>
          <p:sp>
            <p:nvSpPr>
              <p:cNvPr id="9" name="Text Placeholder 8">
                <a:extLst>
                  <a:ext uri="{FF2B5EF4-FFF2-40B4-BE49-F238E27FC236}">
                    <a16:creationId xmlns:a16="http://schemas.microsoft.com/office/drawing/2014/main" id="{F4E36C7B-C537-912E-1F37-B7227CFBE3FC}"/>
                  </a:ext>
                </a:extLst>
              </p:cNvPr>
              <p:cNvSpPr>
                <a:spLocks noGrp="1"/>
              </p:cNvSpPr>
              <p:nvPr>
                <p:ph type="body" sz="quarter" idx="21"/>
              </p:nvPr>
            </p:nvSpPr>
            <p:spPr/>
            <p:txBody>
              <a:bodyPr vert="horz" lIns="54000" tIns="36000" rIns="36000" bIns="36000" rtlCol="0" anchor="t">
                <a:noAutofit/>
              </a:bodyPr>
              <a:lstStyle/>
              <a:p>
                <a:pPr algn="just"/>
                <a:r>
                  <a:rPr lang="en-US"/>
                  <a:t>English  Polish  Italian  French</a:t>
                </a:r>
              </a:p>
            </p:txBody>
          </p:sp>
          <p:sp>
            <p:nvSpPr>
              <p:cNvPr id="10" name="Text Placeholder 9">
                <a:extLst>
                  <a:ext uri="{FF2B5EF4-FFF2-40B4-BE49-F238E27FC236}">
                    <a16:creationId xmlns:a16="http://schemas.microsoft.com/office/drawing/2014/main" id="{A004E5B0-E7EC-3413-16FD-505F7871D475}"/>
                  </a:ext>
                </a:extLst>
              </p:cNvPr>
              <p:cNvSpPr>
                <a:spLocks noGrp="1"/>
              </p:cNvSpPr>
              <p:nvPr>
                <p:ph type="body" sz="quarter" idx="22"/>
              </p:nvPr>
            </p:nvSpPr>
            <p:spPr>
              <a:xfrm>
                <a:off x="2832107" y="1861782"/>
                <a:ext cx="6282000" cy="4996218"/>
              </a:xfrm>
            </p:spPr>
            <p:txBody>
              <a:bodyPr vert="horz" lIns="54000" tIns="36000" rIns="36000" bIns="36000" numCol="2" spcCol="252000" rtlCol="0" anchor="t">
                <a:noAutofit/>
              </a:bodyPr>
              <a:lstStyle/>
              <a:p>
                <a:pPr algn="just"/>
                <a:r>
                  <a:rPr lang="en-US" sz="1000" b="1">
                    <a:ea typeface="+mn-lt"/>
                    <a:cs typeface="+mn-lt"/>
                  </a:rPr>
                  <a:t>Large Social Media Company – Visualization Engineer, BI offshore Lead</a:t>
                </a:r>
                <a:endParaRPr lang="en-US"/>
              </a:p>
              <a:p>
                <a:pPr algn="just"/>
                <a:r>
                  <a:rPr lang="en-US" sz="1000">
                    <a:ea typeface="+mn-lt"/>
                    <a:cs typeface="+mn-lt"/>
                  </a:rPr>
                  <a:t>BI offshore Lead for IDC team. Maintenance and optimization of dashboards in Tableau, adding new features, redesign of existing visualizations, improving an ad hoc analysis of issues. Root cause analysis of issues. Support the recruitment process and training new colleagues. Main tools: Tableau, Presto SQL.  </a:t>
                </a:r>
                <a:endParaRPr lang="en-US"/>
              </a:p>
              <a:p>
                <a:pPr algn="just"/>
                <a:r>
                  <a:rPr lang="en-US" sz="1000" b="1"/>
                  <a:t>Business Process Outsourcing Services – Visualization Developer/ Data Analyst</a:t>
                </a:r>
                <a:endParaRPr lang="en-US"/>
              </a:p>
              <a:p>
                <a:pPr algn="just"/>
                <a:r>
                  <a:rPr lang="en-US" sz="1000"/>
                  <a:t>Creating analytics reports in BI tools (visualizations in Tableau, Super Set + CSS; data source in SQL in Presto, PostgreSQL, db2); gathering requirements for new reports or modifications; investigating the issues, data flow modification; deployment of components for data analysis &amp; products reporting (gathering feedback from business stakeholders, cooperation with other IT teams, product improvement); project coordination; organizing meetings; preparing documentation. </a:t>
                </a:r>
              </a:p>
              <a:p>
                <a:pPr algn="just"/>
                <a:r>
                  <a:rPr lang="en-US" sz="1000" b="1"/>
                  <a:t>Business Process Outsourcing Services – Business/Data Analyst (implementing existing tools - KPI/SLA or Custom Reports)</a:t>
                </a:r>
              </a:p>
              <a:p>
                <a:pPr algn="just"/>
                <a:r>
                  <a:rPr lang="en-US" sz="1000"/>
                  <a:t>Project management (client, stakeholders, developers); business and data analysis; gathering requirements; preparation of technical documentation (for developers); communication with stakeholders; tool presentation; training sessions (external and internal users); user acceptance tests; working on tool improvements ideas, gathering feedback on user experience; root cause analyzes in case of issues and 2nd line support; basic development tasks (SLA/KPI configuration in Dev module, SQL).</a:t>
                </a:r>
              </a:p>
              <a:p>
                <a:pPr algn="just"/>
                <a:r>
                  <a:rPr lang="en-US" sz="1000" b="1"/>
                  <a:t>Business Process Outsourcing Services – OTC/PTP/RTR Team Leader</a:t>
                </a:r>
              </a:p>
              <a:p>
                <a:pPr algn="just"/>
                <a:r>
                  <a:rPr lang="en-US" sz="1000"/>
                  <a:t>Team management (10-15 persons) in area of</a:t>
                </a:r>
              </a:p>
              <a:p>
                <a:pPr algn="just"/>
                <a:r>
                  <a:rPr lang="en-US" sz="1000"/>
                  <a:t>Cash Application/Billing/Rebate processing/ Customer and Vendor Master  Data Maintenance/ Vendor Payments, Supplier invoice processing/Travel &amp; Entertainment/ Query management; operational issue and escalation management; monitoring of performance quality in accordance with SLA/KPI; team workload management; writing and update of procedures; analyze and implementation of process improvements; Experience with various finance ERP systems (SAP, QAD and PeopleSoft), PTP work flow management (COUPA) ticket management &amp; Close Monitoring (JIRA).</a:t>
                </a:r>
              </a:p>
              <a:p>
                <a:pPr algn="just"/>
                <a:r>
                  <a:rPr lang="en-US" sz="1000" b="1"/>
                  <a:t>Business Process Outsourcing Services – Order to Cash accountant with Italian</a:t>
                </a:r>
              </a:p>
              <a:p>
                <a:pPr algn="just"/>
                <a:r>
                  <a:rPr lang="en-US" sz="1000"/>
                  <a:t>Performing tasks in various OTC processes (cash collection, billing, customer queries, master data management); knowledge transfer) in client headquarter (Milan, Italy); preparing data for SLA calculations; Team Leader’s backup and process coordination; process improvements with Continuous Improvement Team; creating and update of procedures and process maps.</a:t>
                </a:r>
                <a:endParaRPr lang="en-US"/>
              </a:p>
              <a:p>
                <a:pPr algn="just"/>
                <a:endParaRPr lang="en-US"/>
              </a:p>
            </p:txBody>
          </p:sp>
          <p:pic>
            <p:nvPicPr>
              <p:cNvPr id="6" name="Picture 10" descr="Icon, company name&#10;&#10;Description automatically generated">
                <a:extLst>
                  <a:ext uri="{FF2B5EF4-FFF2-40B4-BE49-F238E27FC236}">
                    <a16:creationId xmlns:a16="http://schemas.microsoft.com/office/drawing/2014/main" id="{D2888411-D597-7E06-EDCC-ADFCFA90DBE4}"/>
                  </a:ext>
                </a:extLst>
              </p:cNvPr>
              <p:cNvPicPr>
                <a:picLocks noChangeAspect="1"/>
              </p:cNvPicPr>
              <p:nvPr/>
            </p:nvPicPr>
            <p:blipFill>
              <a:blip r:embed="rId3"/>
              <a:stretch>
                <a:fillRect/>
              </a:stretch>
            </p:blipFill>
            <p:spPr>
              <a:xfrm>
                <a:off x="1398493" y="5416647"/>
                <a:ext cx="860611" cy="829788"/>
              </a:xfrm>
              <a:prstGeom prst="rect">
                <a:avLst/>
              </a:prstGeom>
            </p:spPr>
          </p:pic>
          <p:pic>
            <p:nvPicPr>
              <p:cNvPr id="17" name="Picture Placeholder 16" descr="A person wearing glasses and a blue shirt&#10;&#10;Description automatically generated">
                <a:extLst>
                  <a:ext uri="{FF2B5EF4-FFF2-40B4-BE49-F238E27FC236}">
                    <a16:creationId xmlns:a16="http://schemas.microsoft.com/office/drawing/2014/main" id="{B5E68965-8C55-7893-7BA6-6E5D9C11E5B4}"/>
                  </a:ext>
                </a:extLst>
              </p:cNvPr>
              <p:cNvPicPr>
                <a:picLocks noGrp="1" noChangeAspect="1"/>
              </p:cNvPicPr>
              <p:nvPr>
                <p:ph type="pic" sz="quarter" idx="10"/>
              </p:nvPr>
            </p:nvPicPr>
            <p:blipFill>
              <a:blip r:embed="rId4"/>
              <a:srcRect t="6072" b="6072"/>
              <a:stretch/>
            </p:blipFill>
            <p:spPr>
              <a:xfrm>
                <a:off x="0" y="34118"/>
                <a:ext cx="2628000" cy="2592000"/>
              </a:xfrm>
            </p:spPr>
          </p:pic>
        </p:spTree>
        <p:extLst>
          <p:ext uri="{BB962C8B-B14F-4D97-AF65-F5344CB8AC3E}">
            <p14:creationId xmlns:p14="http://schemas.microsoft.com/office/powerpoint/2010/main" val="593098658"/>
          </p:ext>
        </p:extLst>
      </p:cSld>
      <p:clrMapOvr>
        <a:masterClrMapping/>
      </p:clrMapOvr>
    </p:sld>
    <p:sld>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8D47195-2257-27FD-9554-F23924FA4345}"/>
                  </a:ext>
                </a:extLst>
              </p:cNvPr>
              <p:cNvSpPr>
                <a:spLocks noGrp="1"/>
              </p:cNvSpPr>
              <p:nvPr>
                <p:ph type="body" sz="quarter" idx="22"/>
              </p:nvPr>
            </p:nvSpPr>
            <p:spPr>
              <a:xfrm>
                <a:off x="2832107" y="1861782"/>
                <a:ext cx="6282000" cy="4392472"/>
              </a:xfrm>
            </p:spPr>
            <p:txBody>
              <a:bodyPr/>
              <a:lstStyle/>
              <a:p>
                <a:pPr algn="just"/>
                <a:r>
                  <a:rPr lang="en-US" b="1"/>
                  <a:t>Consultancy Services– </a:t>
                </a:r>
                <a:r>
                  <a:rPr lang="en-US" b="1" err="1"/>
                  <a:t>PowerBI</a:t>
                </a:r>
                <a:r>
                  <a:rPr lang="en-US" b="1"/>
                  <a:t> Developer</a:t>
                </a:r>
              </a:p>
              <a:p>
                <a:pPr algn="just"/>
                <a:r>
                  <a:rPr lang="en-US"/>
                  <a:t>Implementing ETL procedures in transforming data between different environments for end-user consumption. Developing end to end streaming and batch data analytics pipelines. Mainly using Microsoft Power Platform technology (Power Apps, Power Automate) and database/data storage technologies (Azure SQL DB, Azure Data Factory, Azure Blob Storage, Google </a:t>
                </a:r>
                <a:r>
                  <a:rPr lang="en-US" err="1"/>
                  <a:t>BigQuery</a:t>
                </a:r>
                <a:r>
                  <a:rPr lang="en-US"/>
                  <a:t>/</a:t>
                </a:r>
                <a:r>
                  <a:rPr lang="en-US" err="1"/>
                  <a:t>DataStudio</a:t>
                </a:r>
                <a:r>
                  <a:rPr lang="en-US"/>
                  <a:t>) Expediting multi-source and multidimensional methods of data analysis and reporting. Utilizing Power Query Editor and visual modeler to connect to different data sources. Writing DAX queries that are performant against complex/big datasets.</a:t>
                </a:r>
              </a:p>
              <a:p>
                <a:pPr algn="just"/>
                <a:r>
                  <a:rPr lang="en-US" b="1"/>
                  <a:t>Consultancy Services - ServiceNow Administrator</a:t>
                </a:r>
              </a:p>
              <a:p>
                <a:pPr algn="just"/>
                <a:r>
                  <a:rPr lang="en-US"/>
                  <a:t>Design multiple clients' global quantity, quality and CSI reporting frameworks. Produce performance analytics and dashboards based on defined measures, metrics and indicators. Collaborated with Service Desk, Change Management, Asset Management, Incident Management, CMDB and Discovery Project Management. </a:t>
                </a:r>
              </a:p>
              <a:p>
                <a:pPr algn="just"/>
                <a:r>
                  <a:rPr lang="en-US" b="1"/>
                  <a:t>Leader in Technology </a:t>
                </a:r>
                <a:r>
                  <a:rPr lang="en-US" b="1" err="1"/>
                  <a:t>Automotion</a:t>
                </a:r>
                <a:r>
                  <a:rPr lang="en-US" b="1"/>
                  <a:t> - Data Analyst</a:t>
                </a:r>
              </a:p>
              <a:p>
                <a:pPr algn="just"/>
                <a:r>
                  <a:rPr lang="en-US"/>
                  <a:t>Develop, manage, and improve service data base in Python language (pandas, </a:t>
                </a:r>
                <a:r>
                  <a:rPr lang="en-US" err="1"/>
                  <a:t>numpy</a:t>
                </a:r>
                <a:r>
                  <a:rPr lang="en-US"/>
                  <a:t>) and R. Analyze service data created within support systems and existing databases; create Power BI reports to support business performance. Maintain BI folders for analytical purposes of management teams and KPI monitoring. Apply machine learning functions to discover abnormality, allocate prospects, and comprehend customer </a:t>
                </a:r>
                <a:r>
                  <a:rPr lang="en-US" err="1"/>
                  <a:t>behaviours</a:t>
                </a:r>
                <a:r>
                  <a:rPr lang="en-US"/>
                  <a:t>.</a:t>
                </a:r>
              </a:p>
              <a:p>
                <a:pPr algn="just"/>
                <a:r>
                  <a:rPr lang="en-US" b="1"/>
                  <a:t>Global Animal Health Company - Procurement Specialist</a:t>
                </a:r>
              </a:p>
              <a:p>
                <a:pPr algn="just"/>
                <a:r>
                  <a:rPr lang="en-US"/>
                  <a:t>Verify accuracy of suppliers' bills against original purchase orders to avoid billing errors. Check requisitions to evaluate accuracy, terminology used, and outlined specifications against established requirements. Act as a first line of support for Master Data related questions. Resolve invoices on hold by working with accounts payable.</a:t>
                </a:r>
              </a:p>
            </p:txBody>
          </p:sp>
          <p:sp>
            <p:nvSpPr>
              <p:cNvPr id="2" name="Text Placeholder 1">
                <a:extLst>
                  <a:ext uri="{FF2B5EF4-FFF2-40B4-BE49-F238E27FC236}">
                    <a16:creationId xmlns:a16="http://schemas.microsoft.com/office/drawing/2014/main" id="{911674FA-AAB1-290E-AC82-CA87E6310AA5}"/>
                  </a:ext>
                </a:extLst>
              </p:cNvPr>
              <p:cNvSpPr>
                <a:spLocks noGrp="1"/>
              </p:cNvSpPr>
              <p:nvPr>
                <p:ph type="body" sz="quarter" idx="11"/>
              </p:nvPr>
            </p:nvSpPr>
            <p:spPr/>
            <p:txBody>
              <a:bodyPr vert="horz" lIns="54000" tIns="36000" rIns="36000" bIns="36000" rtlCol="0" anchor="t">
                <a:noAutofit/>
              </a:bodyPr>
              <a:lstStyle/>
              <a:p>
                <a:r>
                  <a:rPr lang="en-US" sz="1050"/>
                  <a:t>Lyu is an experienced data analyst with strong data visualization skills, Developed, optimized and maintained variety of reporting with the use of Power BI and other tools.</a:t>
                </a:r>
              </a:p>
              <a:p>
                <a:r>
                  <a:rPr lang="en-US" sz="1050"/>
                  <a:t>Built his experiences in multinational consultancy and technology companies working as BI consultant and data engineer. </a:t>
                </a:r>
              </a:p>
            </p:txBody>
          </p:sp>
          <p:sp>
            <p:nvSpPr>
              <p:cNvPr id="3" name="Text Placeholder 2">
                <a:extLst>
                  <a:ext uri="{FF2B5EF4-FFF2-40B4-BE49-F238E27FC236}">
                    <a16:creationId xmlns:a16="http://schemas.microsoft.com/office/drawing/2014/main" id="{24306D85-71DB-A43C-EE9F-A05E2C3B843E}"/>
                  </a:ext>
                </a:extLst>
              </p:cNvPr>
              <p:cNvSpPr>
                <a:spLocks noGrp="1"/>
              </p:cNvSpPr>
              <p:nvPr>
                <p:ph type="body" sz="quarter" idx="12"/>
              </p:nvPr>
            </p:nvSpPr>
            <p:spPr/>
            <p:txBody>
              <a:bodyPr/>
              <a:lstStyle/>
              <a:p>
                <a:r>
                  <a:rPr lang="en-US"/>
                  <a:t>Consultancy </a:t>
                </a:r>
              </a:p>
              <a:p>
                <a:r>
                  <a:rPr lang="en-US"/>
                  <a:t>Healthcare </a:t>
                </a:r>
              </a:p>
              <a:p>
                <a:endParaRPr lang="en-US"/>
              </a:p>
              <a:p>
                <a:r>
                  <a:rPr lang="en-US"/>
                  <a:t>Technology </a:t>
                </a:r>
              </a:p>
              <a:p>
                <a:r>
                  <a:rPr lang="en-US"/>
                  <a:t>Automation</a:t>
                </a:r>
              </a:p>
              <a:p>
                <a:endParaRPr lang="en-US"/>
              </a:p>
            </p:txBody>
          </p:sp>
          <p:sp>
            <p:nvSpPr>
              <p:cNvPr id="4" name="Text Placeholder 3">
                <a:extLst>
                  <a:ext uri="{FF2B5EF4-FFF2-40B4-BE49-F238E27FC236}">
                    <a16:creationId xmlns:a16="http://schemas.microsoft.com/office/drawing/2014/main" id="{6F381516-F3F1-5803-258D-A281CE214469}"/>
                  </a:ext>
                </a:extLst>
              </p:cNvPr>
              <p:cNvSpPr>
                <a:spLocks noGrp="1"/>
              </p:cNvSpPr>
              <p:nvPr>
                <p:ph type="body" sz="quarter" idx="18"/>
              </p:nvPr>
            </p:nvSpPr>
            <p:spPr/>
            <p:txBody>
              <a:bodyPr/>
              <a:lstStyle/>
              <a:p>
                <a:r>
                  <a:rPr lang="en-US" err="1"/>
                  <a:t>Yunpeng</a:t>
                </a:r>
                <a:r>
                  <a:rPr lang="en-US"/>
                  <a:t> Lyu</a:t>
                </a:r>
              </a:p>
            </p:txBody>
          </p:sp>
          <p:sp>
            <p:nvSpPr>
              <p:cNvPr id="5" name="Text Placeholder 4">
                <a:extLst>
                  <a:ext uri="{FF2B5EF4-FFF2-40B4-BE49-F238E27FC236}">
                    <a16:creationId xmlns:a16="http://schemas.microsoft.com/office/drawing/2014/main" id="{731985F1-A854-FF0C-23C8-8306F6E942BE}"/>
                  </a:ext>
                </a:extLst>
              </p:cNvPr>
              <p:cNvSpPr>
                <a:spLocks noGrp="1"/>
              </p:cNvSpPr>
              <p:nvPr>
                <p:ph type="body" sz="quarter" idx="14"/>
              </p:nvPr>
            </p:nvSpPr>
            <p:spPr>
              <a:xfrm>
                <a:off x="2880849" y="1068820"/>
                <a:ext cx="5033065" cy="340758"/>
              </a:xfrm>
            </p:spPr>
            <p:txBody>
              <a:bodyPr/>
              <a:lstStyle/>
              <a:p>
                <a:r>
                  <a:rPr lang="en-US"/>
                  <a:t>Consultant, Data Analytics &amp; </a:t>
                </a:r>
                <a:r>
                  <a:rPr lang="en-US" err="1"/>
                  <a:t>Visualization</a:t>
                </a:r>
              </a:p>
            </p:txBody>
          </p:sp>
          <p:sp>
            <p:nvSpPr>
              <p:cNvPr id="7" name="Text Placeholder 6">
                <a:extLst>
                  <a:ext uri="{FF2B5EF4-FFF2-40B4-BE49-F238E27FC236}">
                    <a16:creationId xmlns:a16="http://schemas.microsoft.com/office/drawing/2014/main" id="{96CAE378-94B4-0269-C4D1-EBD2C607BCC3}"/>
                  </a:ext>
                </a:extLst>
              </p:cNvPr>
              <p:cNvSpPr>
                <a:spLocks noGrp="1"/>
              </p:cNvSpPr>
              <p:nvPr>
                <p:ph type="body" sz="quarter" idx="19"/>
              </p:nvPr>
            </p:nvSpPr>
            <p:spPr>
              <a:xfrm>
                <a:off x="9325561" y="1907471"/>
                <a:ext cx="2664000" cy="1106487"/>
              </a:xfrm>
            </p:spPr>
            <p:txBody>
              <a:bodyPr vert="horz" lIns="54000" tIns="36000" rIns="36000" bIns="36000" rtlCol="0" anchor="t">
                <a:noAutofit/>
              </a:bodyPr>
              <a:lstStyle/>
              <a:p>
                <a:r>
                  <a:rPr lang="en-US"/>
                  <a:t>Rutgers University Bachelor in Geography and Statistics</a:t>
                </a:r>
              </a:p>
            </p:txBody>
          </p:sp>
          <p:sp>
            <p:nvSpPr>
              <p:cNvPr id="8" name="Text Placeholder 7">
                <a:extLst>
                  <a:ext uri="{FF2B5EF4-FFF2-40B4-BE49-F238E27FC236}">
                    <a16:creationId xmlns:a16="http://schemas.microsoft.com/office/drawing/2014/main" id="{A9D0EDE1-319C-F7C6-A99B-9FCF1CAD96E2}"/>
                  </a:ext>
                </a:extLst>
              </p:cNvPr>
              <p:cNvSpPr>
                <a:spLocks noGrp="1"/>
              </p:cNvSpPr>
              <p:nvPr>
                <p:ph type="body" sz="quarter" idx="20"/>
              </p:nvPr>
            </p:nvSpPr>
            <p:spPr/>
            <p:txBody>
              <a:bodyPr/>
              <a:lstStyle/>
              <a:p>
                <a:pPr>
                  <a:spcBef>
                    <a:spcPts val="400"/>
                  </a:spcBef>
                </a:pPr>
                <a:r>
                  <a:rPr lang="en-US" b="1"/>
                  <a:t>Power BI (DAX)</a:t>
                </a:r>
              </a:p>
              <a:p>
                <a:pPr>
                  <a:spcBef>
                    <a:spcPts val="400"/>
                  </a:spcBef>
                </a:pPr>
                <a:r>
                  <a:rPr lang="en-US" b="1"/>
                  <a:t>SQL</a:t>
                </a:r>
              </a:p>
              <a:p>
                <a:pPr>
                  <a:spcBef>
                    <a:spcPts val="400"/>
                  </a:spcBef>
                </a:pPr>
                <a:r>
                  <a:rPr lang="en-US"/>
                  <a:t>R, python (</a:t>
                </a:r>
                <a:r>
                  <a:rPr lang="en-US" err="1"/>
                  <a:t>numpy</a:t>
                </a:r>
                <a:r>
                  <a:rPr lang="en-US"/>
                  <a:t>, pandas)</a:t>
                </a:r>
              </a:p>
              <a:p>
                <a:pPr>
                  <a:spcBef>
                    <a:spcPts val="400"/>
                  </a:spcBef>
                </a:pPr>
                <a:r>
                  <a:rPr lang="en-US"/>
                  <a:t>Power Platform, Google </a:t>
                </a:r>
                <a:r>
                  <a:rPr lang="en-US" err="1"/>
                  <a:t>BigQuery</a:t>
                </a:r>
                <a:r>
                  <a:rPr lang="en-US"/>
                  <a:t>/Data Studio</a:t>
                </a:r>
              </a:p>
              <a:p>
                <a:pPr>
                  <a:spcBef>
                    <a:spcPts val="400"/>
                  </a:spcBef>
                </a:pPr>
                <a:r>
                  <a:rPr lang="en-US"/>
                  <a:t>Business Intelligence Consulting</a:t>
                </a:r>
              </a:p>
              <a:p>
                <a:pPr>
                  <a:spcBef>
                    <a:spcPts val="400"/>
                  </a:spcBef>
                </a:pPr>
                <a:r>
                  <a:rPr lang="en-US"/>
                  <a:t>Certificates:</a:t>
                </a:r>
                <a:br>
                  <a:rPr lang="en-US"/>
                </a:br>
                <a:r>
                  <a:rPr lang="en-US" b="1"/>
                  <a:t>MS Azure – data </a:t>
                </a:r>
                <a:r>
                  <a:rPr lang="en-US" b="1" err="1"/>
                  <a:t>enginner</a:t>
                </a:r>
                <a:r>
                  <a:rPr lang="en-US" b="1"/>
                  <a:t> associate</a:t>
                </a:r>
                <a:r>
                  <a:rPr lang="en-US"/>
                  <a:t>, data scientist associate, administrator associate </a:t>
                </a:r>
              </a:p>
            </p:txBody>
          </p:sp>
          <p:sp>
            <p:nvSpPr>
              <p:cNvPr id="9" name="Text Placeholder 8">
                <a:extLst>
                  <a:ext uri="{FF2B5EF4-FFF2-40B4-BE49-F238E27FC236}">
                    <a16:creationId xmlns:a16="http://schemas.microsoft.com/office/drawing/2014/main" id="{698ADF03-8FE6-EE63-15FA-BCDD7A6C1908}"/>
                  </a:ext>
                </a:extLst>
              </p:cNvPr>
              <p:cNvSpPr>
                <a:spLocks noGrp="1"/>
              </p:cNvSpPr>
              <p:nvPr>
                <p:ph type="body" sz="quarter" idx="21"/>
              </p:nvPr>
            </p:nvSpPr>
            <p:spPr/>
            <p:txBody>
              <a:bodyPr vert="horz" lIns="54000" tIns="36000" rIns="36000" bIns="36000" rtlCol="0" anchor="t">
                <a:noAutofit/>
              </a:bodyPr>
              <a:lstStyle/>
              <a:p>
                <a:r>
                  <a:rPr lang="en-US"/>
                  <a:t>English Polish Chinese</a:t>
                </a:r>
              </a:p>
            </p:txBody>
          </p:sp>
          <p:pic>
            <p:nvPicPr>
              <p:cNvPr id="12" name="Picture Placeholder 11" descr="A person in a red shirt&#10;&#10;Description automatically generated with medium confidence">
                <a:extLst>
                  <a:ext uri="{FF2B5EF4-FFF2-40B4-BE49-F238E27FC236}">
                    <a16:creationId xmlns:a16="http://schemas.microsoft.com/office/drawing/2014/main" id="{A0BD1E4B-1EEA-E4E9-47E0-BE8458DCA436}"/>
                  </a:ext>
                </a:extLst>
              </p:cNvPr>
              <p:cNvPicPr>
                <a:picLocks noGrp="1" noChangeAspect="1"/>
              </p:cNvPicPr>
              <p:nvPr>
                <p:ph type="pic" sz="quarter" idx="10"/>
              </p:nvPr>
            </p:nvPicPr>
            <p:blipFill>
              <a:blip r:embed="rId3"/>
              <a:srcRect t="665" b="665"/>
              <a:stretch>
                <a:fillRect/>
              </a:stretch>
            </p:blipFill>
            <p:spPr/>
          </p:pic>
          <p:pic>
            <p:nvPicPr>
              <p:cNvPr id="6" name="Picture 5">
                <a:extLst>
                  <a:ext uri="{FF2B5EF4-FFF2-40B4-BE49-F238E27FC236}">
                    <a16:creationId xmlns:a16="http://schemas.microsoft.com/office/drawing/2014/main" id="{2687F2C0-4B00-0F77-6A5B-94BA64B99E1A}"/>
                  </a:ext>
                </a:extLst>
              </p:cNvPr>
              <p:cNvPicPr>
                <a:picLocks noChangeAspect="1"/>
              </p:cNvPicPr>
              <p:nvPr/>
            </p:nvPicPr>
            <p:blipFill>
              <a:blip r:embed="rId4"/>
              <a:stretch>
                <a:fillRect/>
              </a:stretch>
            </p:blipFill>
            <p:spPr>
              <a:xfrm>
                <a:off x="-1814" y="-2887"/>
                <a:ext cx="2634343" cy="2600203"/>
              </a:xfrm>
              <a:prstGeom prst="rect">
                <a:avLst/>
              </a:prstGeom>
            </p:spPr>
          </p:pic>
        </p:spTree>
        <p:extLst>
          <p:ext uri="{BB962C8B-B14F-4D97-AF65-F5344CB8AC3E}">
            <p14:creationId xmlns:p14="http://schemas.microsoft.com/office/powerpoint/2010/main" val="1804232919"/>
          </p:ext>
        </p:extLst>
      </p:cSld>
      <p:clrMapOvr>
        <a:masterClrMapping/>
      </p:clrMapOvr>
    </p:sld>
    <p:sld>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1674FA-AAB1-290E-AC82-CA87E6310AA5}"/>
                  </a:ext>
                </a:extLst>
              </p:cNvPr>
              <p:cNvSpPr>
                <a:spLocks noGrp="1"/>
              </p:cNvSpPr>
              <p:nvPr>
                <p:ph type="body" sz="quarter" idx="11"/>
              </p:nvPr>
            </p:nvSpPr>
            <p:spPr/>
            <p:txBody>
              <a:bodyPr/>
              <a:lstStyle/>
              <a:p>
                <a:r>
                  <a:rPr lang="en-US" sz="1050"/>
                  <a:t>Aleksandra has been working in the field of materials technology development for use in alternative energy sources. She is a quick-learning,  creative person who discovered a passion for data science. Additional asset is her experience in science outreach which allows her to talk about complicated ideas in an approachable way.</a:t>
                </a:r>
              </a:p>
            </p:txBody>
          </p:sp>
          <p:sp>
            <p:nvSpPr>
              <p:cNvPr id="3" name="Text Placeholder 2">
                <a:extLst>
                  <a:ext uri="{FF2B5EF4-FFF2-40B4-BE49-F238E27FC236}">
                    <a16:creationId xmlns:a16="http://schemas.microsoft.com/office/drawing/2014/main" id="{24306D85-71DB-A43C-EE9F-A05E2C3B843E}"/>
                  </a:ext>
                </a:extLst>
              </p:cNvPr>
              <p:cNvSpPr>
                <a:spLocks noGrp="1"/>
              </p:cNvSpPr>
              <p:nvPr>
                <p:ph type="body" sz="quarter" idx="12"/>
              </p:nvPr>
            </p:nvSpPr>
            <p:spPr/>
            <p:txBody>
              <a:bodyPr/>
              <a:lstStyle/>
              <a:p>
                <a:r>
                  <a:rPr lang="pl-PL"/>
                  <a:t>Insurance</a:t>
                </a:r>
              </a:p>
              <a:p>
                <a:r>
                  <a:rPr lang="en-US"/>
                  <a:t>Materials Engineering</a:t>
                </a:r>
              </a:p>
              <a:p>
                <a:endParaRPr lang="en-US"/>
              </a:p>
              <a:p>
                <a:r>
                  <a:rPr lang="en-US"/>
                  <a:t>Research Institutions</a:t>
                </a:r>
              </a:p>
              <a:p>
                <a:endParaRPr lang="en-US"/>
              </a:p>
            </p:txBody>
          </p:sp>
          <p:sp>
            <p:nvSpPr>
              <p:cNvPr id="4" name="Text Placeholder 3">
                <a:extLst>
                  <a:ext uri="{FF2B5EF4-FFF2-40B4-BE49-F238E27FC236}">
                    <a16:creationId xmlns:a16="http://schemas.microsoft.com/office/drawing/2014/main" id="{6F381516-F3F1-5803-258D-A281CE214469}"/>
                  </a:ext>
                </a:extLst>
              </p:cNvPr>
              <p:cNvSpPr>
                <a:spLocks noGrp="1"/>
              </p:cNvSpPr>
              <p:nvPr>
                <p:ph type="body" sz="quarter" idx="18"/>
              </p:nvPr>
            </p:nvSpPr>
            <p:spPr/>
            <p:txBody>
              <a:bodyPr/>
              <a:lstStyle/>
              <a:p>
                <a:r>
                  <a:rPr lang="en-US" sz="3500"/>
                  <a:t>Aleksandra </a:t>
                </a:r>
                <a:r>
                  <a:rPr lang="en-US" sz="3500" err="1"/>
                  <a:t>Łysik-Figat</a:t>
                </a:r>
                <a:r>
                  <a:rPr lang="en-US" sz="3500"/>
                  <a:t>, Ph.D.</a:t>
                </a:r>
                <a:endParaRPr lang="en-US"/>
              </a:p>
            </p:txBody>
          </p:sp>
          <p:sp>
            <p:nvSpPr>
              <p:cNvPr id="5" name="Text Placeholder 4">
                <a:extLst>
                  <a:ext uri="{FF2B5EF4-FFF2-40B4-BE49-F238E27FC236}">
                    <a16:creationId xmlns:a16="http://schemas.microsoft.com/office/drawing/2014/main" id="{731985F1-A854-FF0C-23C8-8306F6E942BE}"/>
                  </a:ext>
                </a:extLst>
              </p:cNvPr>
              <p:cNvSpPr>
                <a:spLocks noGrp="1"/>
              </p:cNvSpPr>
              <p:nvPr>
                <p:ph type="body" sz="quarter" idx="14"/>
              </p:nvPr>
            </p:nvSpPr>
            <p:spPr/>
            <p:txBody>
              <a:bodyPr/>
              <a:lstStyle/>
              <a:p>
                <a:r>
                  <a:rPr lang="en-US"/>
                  <a:t>Analyst, Data Science</a:t>
                </a:r>
              </a:p>
            </p:txBody>
          </p:sp>
          <p:sp>
            <p:nvSpPr>
              <p:cNvPr id="7" name="Text Placeholder 6">
                <a:extLst>
                  <a:ext uri="{FF2B5EF4-FFF2-40B4-BE49-F238E27FC236}">
                    <a16:creationId xmlns:a16="http://schemas.microsoft.com/office/drawing/2014/main" id="{96CAE378-94B4-0269-C4D1-EBD2C607BCC3}"/>
                  </a:ext>
                </a:extLst>
              </p:cNvPr>
              <p:cNvSpPr>
                <a:spLocks noGrp="1"/>
              </p:cNvSpPr>
              <p:nvPr>
                <p:ph type="body" sz="quarter" idx="19"/>
              </p:nvPr>
            </p:nvSpPr>
            <p:spPr/>
            <p:txBody>
              <a:bodyPr/>
              <a:lstStyle/>
              <a:p>
                <a:r>
                  <a:rPr lang="en-US" sz="750"/>
                  <a:t>Warsaw University of Technology – Doctor of Engineering, Faculty of Materials Science and Engineering</a:t>
                </a:r>
              </a:p>
              <a:p>
                <a:r>
                  <a:rPr lang="en-US" sz="750"/>
                  <a:t>Warsaw University of Technology - Postgraduate studies, Data Science - algorithms, tools and applications for Big Data problems</a:t>
                </a:r>
              </a:p>
              <a:p>
                <a:r>
                  <a:rPr lang="en-US" sz="750"/>
                  <a:t>Warsaw University of Technology - Master of Science, Materials Engineering</a:t>
                </a:r>
              </a:p>
              <a:p>
                <a:r>
                  <a:rPr lang="en-US" sz="750"/>
                  <a:t>Warsaw University of Technology - Bachelor of Engineering, Materials Engineering</a:t>
                </a:r>
              </a:p>
            </p:txBody>
          </p:sp>
          <p:sp>
            <p:nvSpPr>
              <p:cNvPr id="8" name="Text Placeholder 7">
                <a:extLst>
                  <a:ext uri="{FF2B5EF4-FFF2-40B4-BE49-F238E27FC236}">
                    <a16:creationId xmlns:a16="http://schemas.microsoft.com/office/drawing/2014/main" id="{A9D0EDE1-319C-F7C6-A99B-9FCF1CAD96E2}"/>
                  </a:ext>
                </a:extLst>
              </p:cNvPr>
              <p:cNvSpPr>
                <a:spLocks noGrp="1"/>
              </p:cNvSpPr>
              <p:nvPr>
                <p:ph type="body" sz="quarter" idx="20"/>
              </p:nvPr>
            </p:nvSpPr>
            <p:spPr/>
            <p:txBody>
              <a:bodyPr vert="horz" lIns="54000" tIns="36000" rIns="36000" bIns="36000" rtlCol="0" anchor="t">
                <a:noAutofit/>
              </a:bodyPr>
              <a:lstStyle/>
              <a:p>
                <a:pPr algn="just">
                  <a:spcBef>
                    <a:spcPts val="400"/>
                  </a:spcBef>
                </a:pPr>
                <a:r>
                  <a:rPr lang="en-US"/>
                  <a:t>SQL</a:t>
                </a:r>
                <a:endParaRPr lang="pl-PL"/>
              </a:p>
              <a:p>
                <a:pPr algn="just">
                  <a:spcBef>
                    <a:spcPts val="400"/>
                  </a:spcBef>
                </a:pPr>
                <a:r>
                  <a:rPr lang="pl-PL"/>
                  <a:t>SSIS</a:t>
                </a:r>
                <a:endParaRPr lang="en-US"/>
              </a:p>
              <a:p>
                <a:pPr algn="just">
                  <a:spcBef>
                    <a:spcPts val="400"/>
                  </a:spcBef>
                </a:pPr>
                <a:r>
                  <a:rPr lang="en-US"/>
                  <a:t>Python</a:t>
                </a:r>
              </a:p>
              <a:p>
                <a:pPr algn="just">
                  <a:spcBef>
                    <a:spcPts val="400"/>
                  </a:spcBef>
                </a:pPr>
                <a:r>
                  <a:rPr lang="en-US"/>
                  <a:t>Git</a:t>
                </a:r>
              </a:p>
              <a:p>
                <a:pPr algn="just">
                  <a:spcBef>
                    <a:spcPts val="400"/>
                  </a:spcBef>
                </a:pPr>
                <a:r>
                  <a:rPr lang="en-US"/>
                  <a:t>R</a:t>
                </a:r>
              </a:p>
              <a:p>
                <a:pPr algn="just">
                  <a:spcBef>
                    <a:spcPts val="400"/>
                  </a:spcBef>
                </a:pPr>
                <a:r>
                  <a:rPr lang="en-US"/>
                  <a:t>Tableau</a:t>
                </a:r>
              </a:p>
              <a:p>
                <a:pPr algn="just">
                  <a:spcBef>
                    <a:spcPts val="400"/>
                  </a:spcBef>
                </a:pPr>
                <a:r>
                  <a:rPr lang="en-US"/>
                  <a:t>Cloud (Certified in Azure)</a:t>
                </a:r>
              </a:p>
              <a:p>
                <a:pPr algn="just">
                  <a:spcBef>
                    <a:spcPts val="400"/>
                  </a:spcBef>
                </a:pPr>
                <a:r>
                  <a:rPr lang="en-US"/>
                  <a:t>SAS (Base Programmer certification)</a:t>
                </a:r>
              </a:p>
            </p:txBody>
          </p:sp>
          <p:sp>
            <p:nvSpPr>
              <p:cNvPr id="9" name="Text Placeholder 8">
                <a:extLst>
                  <a:ext uri="{FF2B5EF4-FFF2-40B4-BE49-F238E27FC236}">
                    <a16:creationId xmlns:a16="http://schemas.microsoft.com/office/drawing/2014/main" id="{698ADF03-8FE6-EE63-15FA-BCDD7A6C1908}"/>
                  </a:ext>
                </a:extLst>
              </p:cNvPr>
              <p:cNvSpPr>
                <a:spLocks noGrp="1"/>
              </p:cNvSpPr>
              <p:nvPr>
                <p:ph type="body" sz="quarter" idx="21"/>
              </p:nvPr>
            </p:nvSpPr>
            <p:spPr/>
            <p:txBody>
              <a:bodyPr/>
              <a:lstStyle/>
              <a:p>
                <a:r>
                  <a:rPr lang="en-US"/>
                  <a:t>Polish		English</a:t>
                </a:r>
              </a:p>
            </p:txBody>
          </p:sp>
          <p:sp>
            <p:nvSpPr>
              <p:cNvPr id="10" name="Text Placeholder 9">
                <a:extLst>
                  <a:ext uri="{FF2B5EF4-FFF2-40B4-BE49-F238E27FC236}">
                    <a16:creationId xmlns:a16="http://schemas.microsoft.com/office/drawing/2014/main" id="{68D47195-2257-27FD-9554-F23924FA4345}"/>
                  </a:ext>
                </a:extLst>
              </p:cNvPr>
              <p:cNvSpPr>
                <a:spLocks noGrp="1"/>
              </p:cNvSpPr>
              <p:nvPr>
                <p:ph type="body" sz="quarter" idx="22"/>
              </p:nvPr>
            </p:nvSpPr>
            <p:spPr>
              <a:xfrm>
                <a:off x="2832107" y="1861782"/>
                <a:ext cx="6282000" cy="4923066"/>
              </a:xfrm>
            </p:spPr>
            <p:txBody>
              <a:bodyPr vert="horz" lIns="54000" tIns="36000" rIns="36000" bIns="36000" numCol="2" spcCol="252000" rtlCol="0" anchor="t">
                <a:noAutofit/>
              </a:bodyPr>
              <a:lstStyle/>
              <a:p>
                <a:pPr algn="just"/>
                <a:r>
                  <a:rPr lang="pl-PL" b="1"/>
                  <a:t>Swiss </a:t>
                </a:r>
                <a:r>
                  <a:rPr lang="en-US" b="1"/>
                  <a:t>Insurance Company </a:t>
                </a:r>
                <a:r>
                  <a:rPr lang="pl-PL" b="1"/>
                  <a:t>– Data </a:t>
                </a:r>
                <a:r>
                  <a:rPr lang="pl-PL" b="1" err="1"/>
                  <a:t>Engineer</a:t>
                </a:r>
                <a:endParaRPr lang="en-US" err="1"/>
              </a:p>
              <a:p>
                <a:pPr algn="just"/>
                <a:r>
                  <a:rPr lang="en-US"/>
                  <a:t>Designing and implementing ETL solutions for delivering data in IFRS standards (to DB2 and Oracle databases). Creating, analyzing and bug fixing SAS jobs, scripts and flows. Designing streams to trigger SAS flows for end-users (</a:t>
                </a:r>
                <a:r>
                  <a:rPr lang="en-US" err="1"/>
                  <a:t>Streamworks</a:t>
                </a:r>
                <a:r>
                  <a:rPr lang="en-US"/>
                  <a:t>). Data modelling (Erwin data </a:t>
                </a:r>
                <a:r>
                  <a:rPr lang="en-US" err="1"/>
                  <a:t>modeller</a:t>
                </a:r>
                <a:r>
                  <a:rPr lang="en-US"/>
                  <a:t>). Preparing test concepts and scripts, testing and documenting results</a:t>
                </a:r>
              </a:p>
              <a:p>
                <a:pPr algn="just"/>
                <a:r>
                  <a:rPr lang="pl-PL" b="1" err="1"/>
                  <a:t>Belgian</a:t>
                </a:r>
                <a:r>
                  <a:rPr lang="pl-PL" b="1"/>
                  <a:t> </a:t>
                </a:r>
                <a:r>
                  <a:rPr lang="en-US" b="1"/>
                  <a:t>Insurance Company </a:t>
                </a:r>
                <a:r>
                  <a:rPr lang="pl-PL" b="1"/>
                  <a:t>– Data </a:t>
                </a:r>
                <a:r>
                  <a:rPr lang="pl-PL" b="1" err="1"/>
                  <a:t>Engineer</a:t>
                </a:r>
                <a:endParaRPr lang="en-US" b="1" err="1"/>
              </a:p>
              <a:p>
                <a:pPr algn="just"/>
                <a:r>
                  <a:rPr lang="en-US"/>
                  <a:t>Designing</a:t>
                </a:r>
                <a:r>
                  <a:rPr lang="pl-PL"/>
                  <a:t>, </a:t>
                </a:r>
                <a:r>
                  <a:rPr lang="pl-PL" err="1"/>
                  <a:t>configuring</a:t>
                </a:r>
                <a:r>
                  <a:rPr lang="pl-PL"/>
                  <a:t> and developing SSIS </a:t>
                </a:r>
                <a:r>
                  <a:rPr lang="pl-PL" err="1"/>
                  <a:t>solution</a:t>
                </a:r>
                <a:r>
                  <a:rPr lang="pl-PL"/>
                  <a:t> to </a:t>
                </a:r>
                <a:r>
                  <a:rPr lang="pl-PL" err="1"/>
                  <a:t>ensure</a:t>
                </a:r>
                <a:r>
                  <a:rPr lang="pl-PL"/>
                  <a:t> GDPR </a:t>
                </a:r>
                <a:r>
                  <a:rPr lang="pl-PL" err="1"/>
                  <a:t>compliance</a:t>
                </a:r>
                <a:r>
                  <a:rPr lang="pl-PL"/>
                  <a:t> of data </a:t>
                </a:r>
                <a:r>
                  <a:rPr lang="pl-PL" err="1"/>
                  <a:t>warehouses</a:t>
                </a:r>
                <a:r>
                  <a:rPr lang="pl-PL"/>
                  <a:t> (MSSQL, DB2). </a:t>
                </a:r>
                <a:r>
                  <a:rPr lang="pl-PL" err="1"/>
                  <a:t>Creating</a:t>
                </a:r>
                <a:r>
                  <a:rPr lang="pl-PL"/>
                  <a:t>, </a:t>
                </a:r>
                <a:r>
                  <a:rPr lang="pl-PL" err="1"/>
                  <a:t>analyzing</a:t>
                </a:r>
                <a:r>
                  <a:rPr lang="pl-PL"/>
                  <a:t> and </a:t>
                </a:r>
                <a:r>
                  <a:rPr lang="pl-PL" err="1"/>
                  <a:t>debugging</a:t>
                </a:r>
                <a:r>
                  <a:rPr lang="pl-PL"/>
                  <a:t> SQL scripts, DWH business </a:t>
                </a:r>
                <a:r>
                  <a:rPr lang="pl-PL" err="1"/>
                  <a:t>analysis</a:t>
                </a:r>
                <a:r>
                  <a:rPr lang="pl-PL"/>
                  <a:t>, </a:t>
                </a:r>
                <a:r>
                  <a:rPr lang="pl-PL" err="1"/>
                  <a:t>creating</a:t>
                </a:r>
                <a:r>
                  <a:rPr lang="pl-PL"/>
                  <a:t> </a:t>
                </a:r>
                <a:r>
                  <a:rPr lang="pl-PL" err="1"/>
                  <a:t>docummentation</a:t>
                </a:r>
                <a:r>
                  <a:rPr lang="pl-PL"/>
                  <a:t>, </a:t>
                </a:r>
                <a:r>
                  <a:rPr lang="en-US"/>
                  <a:t>providing</a:t>
                </a:r>
                <a:r>
                  <a:rPr lang="pl-PL"/>
                  <a:t> test </a:t>
                </a:r>
                <a:r>
                  <a:rPr lang="pl-PL" err="1"/>
                  <a:t>scenarios</a:t>
                </a:r>
                <a:r>
                  <a:rPr lang="pl-PL"/>
                  <a:t> (in </a:t>
                </a:r>
                <a:r>
                  <a:rPr lang="pl-PL" err="1"/>
                  <a:t>collaboration</a:t>
                </a:r>
                <a:r>
                  <a:rPr lang="pl-PL"/>
                  <a:t> with the </a:t>
                </a:r>
                <a:r>
                  <a:rPr lang="pl-PL" err="1"/>
                  <a:t>client</a:t>
                </a:r>
                <a:r>
                  <a:rPr lang="pl-PL"/>
                  <a:t>) and </a:t>
                </a:r>
                <a:r>
                  <a:rPr lang="en-US"/>
                  <a:t> support to business users in UATs</a:t>
                </a:r>
                <a:r>
                  <a:rPr lang="pl-PL"/>
                  <a:t>.</a:t>
                </a:r>
              </a:p>
              <a:p>
                <a:pPr algn="just"/>
                <a:endParaRPr lang="pl-PL"/>
              </a:p>
              <a:p>
                <a:pPr algn="just"/>
                <a:endParaRPr lang="pl-PL"/>
              </a:p>
              <a:p>
                <a:pPr algn="just"/>
                <a:endParaRPr lang="pl-PL"/>
              </a:p>
              <a:p>
                <a:pPr algn="just"/>
                <a:endParaRPr lang="pl-PL"/>
              </a:p>
              <a:p>
                <a:pPr algn="just"/>
                <a:endParaRPr lang="pl-PL"/>
              </a:p>
              <a:p>
                <a:pPr algn="just"/>
                <a:endParaRPr lang="pl-PL"/>
              </a:p>
              <a:p>
                <a:pPr algn="just"/>
                <a:endParaRPr lang="pl-PL"/>
              </a:p>
              <a:p>
                <a:pPr algn="just"/>
                <a:r>
                  <a:rPr lang="en-US" b="1"/>
                  <a:t>Warsaw University of Technology – Research scientist</a:t>
                </a:r>
                <a:endParaRPr lang="en-US"/>
              </a:p>
              <a:p>
                <a:pPr algn="just"/>
                <a:r>
                  <a:rPr lang="en-US"/>
                  <a:t>Manufacturing fuel cell components, conducting scientific experiments, processing and analyzing obtained data, presenting results in descriptive and graphical forms; Study of the influence of microstructure and chemical composition on catalytic properties of open-porous components of molten carbonate fuel cells; Novel molten carbonate/ceramic composite materials for sustainable energy technologies with CO</a:t>
                </a:r>
                <a:r>
                  <a:rPr lang="en-US" baseline="-25000"/>
                  <a:t>2</a:t>
                </a:r>
                <a:r>
                  <a:rPr lang="en-US"/>
                  <a:t> capture and utilization; Improved production of fuel cells in order to extend the life, improving the operating parameters and to reduce investment and operating costs through the use of alternative catalytic systems in printing technology</a:t>
                </a:r>
              </a:p>
              <a:p>
                <a:pPr algn="just"/>
                <a:endParaRPr lang="en-US"/>
              </a:p>
              <a:p>
                <a:pPr algn="just"/>
                <a:endParaRPr lang="en-US"/>
              </a:p>
              <a:p>
                <a:pPr algn="just"/>
                <a:endParaRPr lang="en-US"/>
              </a:p>
              <a:p>
                <a:pPr algn="just"/>
                <a:endParaRPr lang="en-US"/>
              </a:p>
            </p:txBody>
          </p:sp>
          <p:pic>
            <p:nvPicPr>
              <p:cNvPr id="20" name="Picture Placeholder 19">
                <a:extLst>
                  <a:ext uri="{FF2B5EF4-FFF2-40B4-BE49-F238E27FC236}">
                    <a16:creationId xmlns:a16="http://schemas.microsoft.com/office/drawing/2014/main" id="{CEC94F43-7834-6CA1-107F-4370CA9A7AA0}"/>
                  </a:ext>
                </a:extLst>
              </p:cNvPr>
              <p:cNvPicPr>
                <a:picLocks noGrp="1"/>
              </p:cNvPicPr>
              <p:nvPr>
                <p:ph type="pic" sz="quarter" idx="10"/>
              </p:nvPr>
            </p:nvPicPr>
            <p:blipFill rotWithShape="1">
              <a:blip r:embed="rId3"/>
              <a:srcRect t="3446" b="28746"/>
              <a:stretch/>
            </p:blipFill>
            <p:spPr>
              <a:xfrm>
                <a:off x="0" y="0"/>
                <a:ext cx="2642400" cy="2642400"/>
              </a:xfrm>
              <a:prstGeom prst="rect">
                <a:avLst/>
              </a:prstGeom>
            </p:spPr>
          </p:pic>
        </p:spTree>
        <p:extLst>
          <p:ext uri="{BB962C8B-B14F-4D97-AF65-F5344CB8AC3E}">
            <p14:creationId xmlns:p14="http://schemas.microsoft.com/office/powerpoint/2010/main" val="3277565419"/>
          </p:ext>
        </p:extLst>
      </p:cSld>
      <p:clrMapOvr>
        <a:masterClrMapping/>
      </p:clrMapOvr>
    </p:sld>
    <p:sld>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1674FA-AAB1-290E-AC82-CA87E6310AA5}"/>
                  </a:ext>
                </a:extLst>
              </p:cNvPr>
              <p:cNvSpPr>
                <a:spLocks noGrp="1"/>
              </p:cNvSpPr>
              <p:nvPr>
                <p:ph type="body" sz="quarter" idx="11"/>
              </p:nvPr>
            </p:nvSpPr>
            <p:spPr/>
            <p:txBody>
              <a:bodyPr vert="horz" lIns="54000" tIns="36000" rIns="36000" bIns="36000" rtlCol="0" anchor="t">
                <a:noAutofit/>
              </a:bodyPr>
              <a:lstStyle/>
              <a:p>
                <a:r>
                  <a:rPr lang="en-US" sz="1000"/>
                  <a:t>Barbara has  over 9 years' experience in Biomechanics, Statistics and Data Analysis. She has good educational background related to IT and engineering in medicine as well as practice in leading scientific projects, public speeches and teaching. Working in various industries, Barbara became especially experienced in data integration and analyses supporting data-driven decisions. </a:t>
                </a:r>
              </a:p>
            </p:txBody>
          </p:sp>
          <p:sp>
            <p:nvSpPr>
              <p:cNvPr id="3" name="Text Placeholder 2">
                <a:extLst>
                  <a:ext uri="{FF2B5EF4-FFF2-40B4-BE49-F238E27FC236}">
                    <a16:creationId xmlns:a16="http://schemas.microsoft.com/office/drawing/2014/main" id="{24306D85-71DB-A43C-EE9F-A05E2C3B843E}"/>
                  </a:ext>
                </a:extLst>
              </p:cNvPr>
              <p:cNvSpPr>
                <a:spLocks noGrp="1"/>
              </p:cNvSpPr>
              <p:nvPr>
                <p:ph type="body" sz="quarter" idx="12"/>
              </p:nvPr>
            </p:nvSpPr>
            <p:spPr/>
            <p:txBody>
              <a:bodyPr vert="horz" lIns="54000" tIns="36000" rIns="36000" bIns="36000" numCol="2" rtlCol="0" anchor="t">
                <a:noAutofit/>
              </a:bodyPr>
              <a:lstStyle/>
              <a:p>
                <a:r>
                  <a:rPr lang="en-US"/>
                  <a:t>Insurance</a:t>
                </a:r>
              </a:p>
              <a:p>
                <a:r>
                  <a:rPr lang="en-US"/>
                  <a:t>Social Media</a:t>
                </a:r>
              </a:p>
              <a:p>
                <a:r>
                  <a:rPr lang="en-US"/>
                  <a:t>Biomechanics</a:t>
                </a:r>
              </a:p>
              <a:p>
                <a:endParaRPr lang="en-US"/>
              </a:p>
              <a:p>
                <a:r>
                  <a:rPr lang="en-US"/>
                  <a:t>Statistics </a:t>
                </a:r>
              </a:p>
              <a:p>
                <a:r>
                  <a:rPr lang="en-US"/>
                  <a:t>Medicine</a:t>
                </a:r>
              </a:p>
              <a:p>
                <a:endParaRPr lang="en-US"/>
              </a:p>
            </p:txBody>
          </p:sp>
          <p:sp>
            <p:nvSpPr>
              <p:cNvPr id="4" name="Text Placeholder 3">
                <a:extLst>
                  <a:ext uri="{FF2B5EF4-FFF2-40B4-BE49-F238E27FC236}">
                    <a16:creationId xmlns:a16="http://schemas.microsoft.com/office/drawing/2014/main" id="{6F381516-F3F1-5803-258D-A281CE214469}"/>
                  </a:ext>
                </a:extLst>
              </p:cNvPr>
              <p:cNvSpPr>
                <a:spLocks noGrp="1"/>
              </p:cNvSpPr>
              <p:nvPr>
                <p:ph type="body" sz="quarter" idx="18"/>
              </p:nvPr>
            </p:nvSpPr>
            <p:spPr/>
            <p:txBody>
              <a:bodyPr/>
              <a:lstStyle/>
              <a:p>
                <a:r>
                  <a:rPr lang="en-US" sz="3450"/>
                  <a:t>Barbara Łysoń-Uklańska, Ph.D.</a:t>
                </a:r>
              </a:p>
            </p:txBody>
          </p:sp>
          <p:sp>
            <p:nvSpPr>
              <p:cNvPr id="5" name="Text Placeholder 4">
                <a:extLst>
                  <a:ext uri="{FF2B5EF4-FFF2-40B4-BE49-F238E27FC236}">
                    <a16:creationId xmlns:a16="http://schemas.microsoft.com/office/drawing/2014/main" id="{731985F1-A854-FF0C-23C8-8306F6E942BE}"/>
                  </a:ext>
                </a:extLst>
              </p:cNvPr>
              <p:cNvSpPr>
                <a:spLocks noGrp="1"/>
              </p:cNvSpPr>
              <p:nvPr>
                <p:ph type="body" sz="quarter" idx="14"/>
              </p:nvPr>
            </p:nvSpPr>
            <p:spPr/>
            <p:txBody>
              <a:bodyPr/>
              <a:lstStyle/>
              <a:p>
                <a:r>
                  <a:rPr lang="en-US"/>
                  <a:t>Consultant, Data Science</a:t>
                </a:r>
              </a:p>
            </p:txBody>
          </p:sp>
          <p:pic>
            <p:nvPicPr>
              <p:cNvPr id="12" name="Picture Placeholder 11">
                <a:extLst>
                  <a:ext uri="{FF2B5EF4-FFF2-40B4-BE49-F238E27FC236}">
                    <a16:creationId xmlns:a16="http://schemas.microsoft.com/office/drawing/2014/main" id="{A96C9440-2C62-241C-09AC-921141AD39BA}"/>
                  </a:ext>
                </a:extLst>
              </p:cNvPr>
              <p:cNvPicPr>
                <a:picLocks noGrp="1"/>
              </p:cNvPicPr>
              <p:nvPr>
                <p:ph type="pic" sz="quarter" idx="10"/>
              </p:nvPr>
            </p:nvPicPr>
            <p:blipFill rotWithShape="1">
              <a:blip r:embed="rId3"/>
              <a:srcRect t="4670" b="25610"/>
              <a:stretch/>
            </p:blipFill>
            <p:spPr>
              <a:xfrm>
                <a:off x="0" y="-1"/>
                <a:ext cx="2642400" cy="2642400"/>
              </a:xfrm>
            </p:spPr>
          </p:pic>
          <p:sp>
            <p:nvSpPr>
              <p:cNvPr id="7" name="Text Placeholder 6">
                <a:extLst>
                  <a:ext uri="{FF2B5EF4-FFF2-40B4-BE49-F238E27FC236}">
                    <a16:creationId xmlns:a16="http://schemas.microsoft.com/office/drawing/2014/main" id="{96CAE378-94B4-0269-C4D1-EBD2C607BCC3}"/>
                  </a:ext>
                </a:extLst>
              </p:cNvPr>
              <p:cNvSpPr>
                <a:spLocks noGrp="1"/>
              </p:cNvSpPr>
              <p:nvPr>
                <p:ph type="body" sz="quarter" idx="19"/>
              </p:nvPr>
            </p:nvSpPr>
            <p:spPr/>
            <p:txBody>
              <a:bodyPr/>
              <a:lstStyle/>
              <a:p>
                <a:r>
                  <a:rPr lang="en-US"/>
                  <a:t>Warsaw University of Technology, PhD in  Biomedical Engineering</a:t>
                </a:r>
              </a:p>
              <a:p>
                <a:r>
                  <a:rPr lang="en-US"/>
                  <a:t>Warsaw University of Technology, Master in Biomedical Engineering</a:t>
                </a:r>
              </a:p>
              <a:p>
                <a:r>
                  <a:rPr lang="en-US"/>
                  <a:t>Warsaw University of Technology, Bachelor in Biomedical Engineering</a:t>
                </a:r>
              </a:p>
              <a:p>
                <a:endParaRPr lang="en-US"/>
              </a:p>
              <a:p>
                <a:endParaRPr lang="en-US"/>
              </a:p>
              <a:p>
                <a:endParaRPr lang="en-US"/>
              </a:p>
            </p:txBody>
          </p:sp>
          <p:sp>
            <p:nvSpPr>
              <p:cNvPr id="8" name="Text Placeholder 7">
                <a:extLst>
                  <a:ext uri="{FF2B5EF4-FFF2-40B4-BE49-F238E27FC236}">
                    <a16:creationId xmlns:a16="http://schemas.microsoft.com/office/drawing/2014/main" id="{A9D0EDE1-319C-F7C6-A99B-9FCF1CAD96E2}"/>
                  </a:ext>
                </a:extLst>
              </p:cNvPr>
              <p:cNvSpPr>
                <a:spLocks noGrp="1"/>
              </p:cNvSpPr>
              <p:nvPr>
                <p:ph type="body" sz="quarter" idx="20"/>
              </p:nvPr>
            </p:nvSpPr>
            <p:spPr/>
            <p:txBody>
              <a:bodyPr vert="horz" lIns="54000" tIns="36000" rIns="36000" bIns="36000" rtlCol="0" anchor="t">
                <a:noAutofit/>
              </a:bodyPr>
              <a:lstStyle/>
              <a:p>
                <a:pPr algn="just">
                  <a:spcBef>
                    <a:spcPts val="400"/>
                  </a:spcBef>
                </a:pPr>
                <a:r>
                  <a:rPr lang="en-US"/>
                  <a:t>Azure Machine Learning, Azure Databricks (DP-100 certified)</a:t>
                </a:r>
              </a:p>
              <a:p>
                <a:pPr algn="just">
                  <a:spcBef>
                    <a:spcPts val="400"/>
                  </a:spcBef>
                </a:pPr>
                <a:r>
                  <a:rPr lang="en-US"/>
                  <a:t>SAS (DIS - certified , EG)</a:t>
                </a:r>
              </a:p>
              <a:p>
                <a:pPr algn="just">
                  <a:spcBef>
                    <a:spcPts val="400"/>
                  </a:spcBef>
                </a:pPr>
                <a:r>
                  <a:rPr lang="en-US"/>
                  <a:t>Data analysis and programming: </a:t>
                </a:r>
                <a:r>
                  <a:rPr lang="en-US">
                    <a:ea typeface="+mn-lt"/>
                    <a:cs typeface="+mn-lt"/>
                  </a:rPr>
                  <a:t>SQL,</a:t>
                </a:r>
                <a:r>
                  <a:rPr lang="en-US"/>
                  <a:t> Python (NumPy, Pandas, Matplotlib, Scikit-learn, SciPy Turi Create), Matlab, R,  Java, C++, Statistica</a:t>
                </a:r>
              </a:p>
              <a:p>
                <a:pPr algn="just">
                  <a:spcBef>
                    <a:spcPts val="400"/>
                  </a:spcBef>
                </a:pPr>
                <a:endParaRPr lang="en-US"/>
              </a:p>
            </p:txBody>
          </p:sp>
          <p:sp>
            <p:nvSpPr>
              <p:cNvPr id="9" name="Text Placeholder 8">
                <a:extLst>
                  <a:ext uri="{FF2B5EF4-FFF2-40B4-BE49-F238E27FC236}">
                    <a16:creationId xmlns:a16="http://schemas.microsoft.com/office/drawing/2014/main" id="{698ADF03-8FE6-EE63-15FA-BCDD7A6C1908}"/>
                  </a:ext>
                </a:extLst>
              </p:cNvPr>
              <p:cNvSpPr>
                <a:spLocks noGrp="1"/>
              </p:cNvSpPr>
              <p:nvPr>
                <p:ph type="body" sz="quarter" idx="21"/>
              </p:nvPr>
            </p:nvSpPr>
            <p:spPr/>
            <p:txBody>
              <a:bodyPr/>
              <a:lstStyle/>
              <a:p>
                <a:r>
                  <a:rPr lang="en-US"/>
                  <a:t>Polish		  English		German</a:t>
                </a:r>
              </a:p>
            </p:txBody>
          </p:sp>
          <p:sp>
            <p:nvSpPr>
              <p:cNvPr id="10" name="Text Placeholder 9">
                <a:extLst>
                  <a:ext uri="{FF2B5EF4-FFF2-40B4-BE49-F238E27FC236}">
                    <a16:creationId xmlns:a16="http://schemas.microsoft.com/office/drawing/2014/main" id="{68D47195-2257-27FD-9554-F23924FA4345}"/>
                  </a:ext>
                </a:extLst>
              </p:cNvPr>
              <p:cNvSpPr>
                <a:spLocks noGrp="1"/>
              </p:cNvSpPr>
              <p:nvPr>
                <p:ph type="body" sz="quarter" idx="22"/>
              </p:nvPr>
            </p:nvSpPr>
            <p:spPr>
              <a:xfrm>
                <a:off x="2832107" y="1861782"/>
                <a:ext cx="6282000" cy="4996218"/>
              </a:xfrm>
            </p:spPr>
            <p:txBody>
              <a:bodyPr vert="horz" lIns="54000" tIns="36000" rIns="36000" bIns="36000" numCol="2" spcCol="252000" rtlCol="0" anchor="t">
                <a:noAutofit/>
              </a:bodyPr>
              <a:lstStyle/>
              <a:p>
                <a:r>
                  <a:rPr lang="en-US" sz="1000" b="1"/>
                  <a:t>Social Media Company – Data Scientist</a:t>
                </a:r>
              </a:p>
              <a:p>
                <a:pPr algn="just"/>
                <a:r>
                  <a:rPr lang="en-US" sz="1000"/>
                  <a:t>Model development and experimentation for marketing campaign measurement and optimization. Translate data insights into actions and recommendations that will help drive brand sentiment, user growth and engagement, and marketing effectiveness. Collaborate with research teams to understand the target audiences for specific marketing campaigns and establish both baseline (pre-campaign) and impact (post-campaign) sentiment via surveys. Provide guidance which may be used by marketing partners to make data-driven decisions based on product usage data and consumer surveys. </a:t>
                </a:r>
              </a:p>
              <a:p>
                <a:r>
                  <a:rPr lang="en-US" sz="1000" b="1"/>
                  <a:t>Insurance Company - Developer</a:t>
                </a:r>
                <a:endParaRPr lang="en-US"/>
              </a:p>
              <a:p>
                <a:pPr algn="just"/>
                <a:r>
                  <a:rPr lang="en-US" sz="1000"/>
                  <a:t>Developer for integrating indemnity insurance data content to the enterprise data warehouse (EDWH, SAS DDS data model ) together with dependent systems for currency rates and coinsurance information. Creating ELT jobs using SAS Data Integration Studio and DB2 SQL using the approach allowing Near Real Time data load. Performing manual test as well as designing and executing mass tests (SAS EG). Providing UAT support to business users. Promoting code using Promotion </a:t>
                </a:r>
                <a:r>
                  <a:rPr lang="en-US" sz="1000" err="1"/>
                  <a:t>Wizzard</a:t>
                </a:r>
                <a:r>
                  <a:rPr lang="en-US" sz="1000"/>
                  <a:t> and using </a:t>
                </a:r>
                <a:r>
                  <a:rPr lang="en-US" sz="1000" err="1"/>
                  <a:t>BitBucket</a:t>
                </a:r>
                <a:r>
                  <a:rPr lang="en-US" sz="1000"/>
                  <a:t> for DDLs request. </a:t>
                </a:r>
              </a:p>
              <a:p>
                <a:r>
                  <a:rPr lang="en-US" sz="1000" b="1" err="1"/>
                  <a:t>Biomechanic</a:t>
                </a:r>
                <a:r>
                  <a:rPr lang="en-US" sz="1000" b="1"/>
                  <a:t> Research Company – Intern</a:t>
                </a:r>
              </a:p>
              <a:p>
                <a:pPr algn="just"/>
                <a:r>
                  <a:rPr lang="en-US" sz="1000"/>
                  <a:t>Leading research project for footwear company (Influence of shoe's pitch and thickness on kinetic and kinematic gait parameters)</a:t>
                </a:r>
              </a:p>
              <a:p>
                <a:r>
                  <a:rPr lang="en-US" sz="1000" b="1"/>
                  <a:t>Ministerial Grant contractor in University of Physical Education in Warsaw</a:t>
                </a:r>
              </a:p>
              <a:p>
                <a:pPr algn="just"/>
                <a:r>
                  <a:rPr lang="en-US" sz="1000"/>
                  <a:t>Using mathematical modeling for analysis and optimalization of sport technique in acyclic sport disciplines. Performing musculoskeletal simulations using </a:t>
                </a:r>
                <a:r>
                  <a:rPr lang="en-US" sz="1000" err="1"/>
                  <a:t>OpenSim</a:t>
                </a:r>
                <a:r>
                  <a:rPr lang="en-US" sz="1000"/>
                  <a:t> software, data analysis in </a:t>
                </a:r>
                <a:r>
                  <a:rPr lang="en-US" sz="1000" err="1"/>
                  <a:t>Matlab</a:t>
                </a:r>
                <a:r>
                  <a:rPr lang="en-US" sz="1000"/>
                  <a:t> software, participation in research papers preparation, participation in Polish and international conferences.</a:t>
                </a:r>
              </a:p>
              <a:p>
                <a:r>
                  <a:rPr lang="en-US" sz="1000" b="1"/>
                  <a:t>PHD Research</a:t>
                </a:r>
              </a:p>
              <a:p>
                <a:pPr algn="just"/>
                <a:r>
                  <a:rPr lang="en-US" sz="1000"/>
                  <a:t>A method of designing a new, individualized ankle joint brace; kinematic and kinetic data collection (Vicon Nexus) and analysis (</a:t>
                </a:r>
                <a:r>
                  <a:rPr lang="en-US" sz="1000" err="1"/>
                  <a:t>Matlab</a:t>
                </a:r>
                <a:r>
                  <a:rPr lang="en-US" sz="1000"/>
                  <a:t>), musculoskeletal simulation (</a:t>
                </a:r>
                <a:r>
                  <a:rPr lang="en-US" sz="1000" err="1"/>
                  <a:t>AnyBody</a:t>
                </a:r>
                <a:r>
                  <a:rPr lang="en-US" sz="1000"/>
                  <a:t>, Python), statistical analysis (</a:t>
                </a:r>
                <a:r>
                  <a:rPr lang="en-US" sz="1000" err="1"/>
                  <a:t>Statistica</a:t>
                </a:r>
                <a:r>
                  <a:rPr lang="en-US" sz="1000"/>
                  <a:t>), 3D geometry capturing and processing (</a:t>
                </a:r>
                <a:r>
                  <a:rPr lang="en-US" sz="1000" err="1"/>
                  <a:t>Artec</a:t>
                </a:r>
                <a:r>
                  <a:rPr lang="en-US" sz="1000"/>
                  <a:t>), ankle joint brace geometry project (Autodesk </a:t>
                </a:r>
                <a:r>
                  <a:rPr lang="en-US" sz="1000" err="1"/>
                  <a:t>Fushion</a:t>
                </a:r>
                <a:r>
                  <a:rPr lang="en-US" sz="1000"/>
                  <a:t> 360).</a:t>
                </a:r>
              </a:p>
              <a:p>
                <a:r>
                  <a:rPr lang="en-US" sz="1000" b="1"/>
                  <a:t>Medical Center– Functional Diagnostician</a:t>
                </a:r>
              </a:p>
              <a:p>
                <a:pPr algn="just"/>
                <a:r>
                  <a:rPr lang="en-US" sz="1000"/>
                  <a:t> Performing and analyzing functional tests (2D/3D motion analysis, muscle force tests, electromyography, </a:t>
                </a:r>
                <a:r>
                  <a:rPr lang="en-US" sz="1000" err="1"/>
                  <a:t>stabilometry</a:t>
                </a:r>
                <a:r>
                  <a:rPr lang="en-US" sz="1000"/>
                  <a:t>, </a:t>
                </a:r>
                <a:r>
                  <a:rPr lang="en-US" sz="1000" err="1"/>
                  <a:t>podobarography</a:t>
                </a:r>
                <a:r>
                  <a:rPr lang="en-US" sz="1000"/>
                  <a:t>) for clinic patients and athletes.</a:t>
                </a:r>
              </a:p>
              <a:p>
                <a:r>
                  <a:rPr lang="en-US" sz="1000" b="1"/>
                  <a:t>Math Center– Mathematics Teacher</a:t>
                </a:r>
              </a:p>
              <a:p>
                <a:r>
                  <a:rPr lang="en-US" sz="1000"/>
                  <a:t>Teaching children mathematics according to The Math Circle program.</a:t>
                </a:r>
              </a:p>
              <a:p>
                <a:endParaRPr lang="en-US" sz="1000"/>
              </a:p>
            </p:txBody>
          </p:sp>
        </p:spTree>
        <p:extLst>
          <p:ext uri="{BB962C8B-B14F-4D97-AF65-F5344CB8AC3E}">
            <p14:creationId xmlns:p14="http://schemas.microsoft.com/office/powerpoint/2010/main" val="527269364"/>
          </p:ext>
        </p:extLst>
      </p:cSld>
      <p:clrMapOvr>
        <a:masterClrMapping/>
      </p:clrMapOvr>
    </p:sld>
    <p:sld>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8D47195-2257-27FD-9554-F23924FA4345}"/>
                  </a:ext>
                </a:extLst>
              </p:cNvPr>
              <p:cNvSpPr>
                <a:spLocks noGrp="1"/>
              </p:cNvSpPr>
              <p:nvPr>
                <p:ph type="body" sz="quarter" idx="22"/>
              </p:nvPr>
            </p:nvSpPr>
            <p:spPr>
              <a:xfrm>
                <a:off x="2832107" y="1861782"/>
                <a:ext cx="6282000" cy="4860990"/>
              </a:xfrm>
            </p:spPr>
            <p:txBody>
              <a:bodyPr/>
              <a:lstStyle/>
              <a:p>
                <a:pPr algn="just"/>
                <a:r>
                  <a:rPr lang="en-US" sz="900" b="1"/>
                  <a:t>Internal Gen AI Data Insights Asset – Project Lead and Product Owner</a:t>
                </a:r>
              </a:p>
              <a:p>
                <a:pPr algn="just"/>
                <a:r>
                  <a:rPr lang="en-US" sz="900"/>
                  <a:t>Building an asset providing business users with data insights based on questions written in natural language. Harnessing OpenAI's advanced code generation capabilities, along with </a:t>
                </a:r>
                <a:r>
                  <a:rPr lang="en-US" sz="900" err="1"/>
                  <a:t>LangChain</a:t>
                </a:r>
                <a:r>
                  <a:rPr lang="en-US" sz="900"/>
                  <a:t>, prompt engineering, NLP, and data management techniques to translate data-related queries into SQL commands executed on the database, resulting in actionable results.</a:t>
                </a:r>
                <a:endParaRPr lang="en-US" sz="900" b="1"/>
              </a:p>
              <a:p>
                <a:pPr algn="just"/>
                <a:r>
                  <a:rPr lang="en-US" sz="900" b="1"/>
                  <a:t>Global Tobacco Company - Data &amp; Analytics Hub Lead</a:t>
                </a:r>
              </a:p>
              <a:p>
                <a:pPr algn="just"/>
                <a:r>
                  <a:rPr lang="en-US" sz="900"/>
                  <a:t>Supporting the client in building a modern, sustainable and scalable enterprise data platform. Designing a data model for handling data ingested from diverse sources. Migrating legacy systems onto the new platform. Facilitating platform adoption through functional and technical assistance. Aiding business users and data managers in effective Master Data Management (MDM) usage. Delivery of data and analytics products within B2B, consumer data, IoT, and marketing areas. Leveraging Azure and Snowflake ecosystems.</a:t>
                </a:r>
              </a:p>
              <a:p>
                <a:pPr algn="just"/>
                <a:r>
                  <a:rPr lang="en-US" sz="900" b="1"/>
                  <a:t>UK Telecommunications Company - Analytics and Data Squad Lead</a:t>
                </a:r>
              </a:p>
              <a:p>
                <a:pPr algn="just"/>
                <a:r>
                  <a:rPr lang="en-US" sz="900"/>
                  <a:t>Shaping analytics and data strategy. Leading a team composed of data modelers, data engineers, and data analysts in their tasks of defining data models, building data pipelines, creating visualization dashboards, and delivering customer analytics use cases. </a:t>
                </a:r>
              </a:p>
              <a:p>
                <a:pPr algn="just"/>
                <a:r>
                  <a:rPr lang="en-US" sz="900" b="1"/>
                  <a:t>American Tobacco Company - Data Architect</a:t>
                </a:r>
              </a:p>
              <a:p>
                <a:pPr algn="just"/>
                <a:r>
                  <a:rPr lang="en-US" sz="900"/>
                  <a:t>Data Architect on multinational program of building modern Data Warehouse in the cloud and global reporting platform. Leveraging a mix of technologies (AWS S3 buckets, Snowflake, </a:t>
                </a:r>
                <a:r>
                  <a:rPr lang="en-US" sz="900" err="1"/>
                  <a:t>WhereScape</a:t>
                </a:r>
                <a:r>
                  <a:rPr lang="en-US" sz="900"/>
                  <a:t> and Power BI). Design of target data model based on Data Vault 2.0 modeling, coordination of development and testing. </a:t>
                </a:r>
              </a:p>
              <a:p>
                <a:pPr algn="just"/>
                <a:r>
                  <a:rPr lang="en-US" sz="900" b="1"/>
                  <a:t>Nordic Transmission System Operator - Reporting &amp; Monitoring Team Lead</a:t>
                </a:r>
              </a:p>
              <a:p>
                <a:pPr algn="just"/>
                <a:r>
                  <a:rPr lang="en-US" sz="900"/>
                  <a:t>Shaping reporting system architecture, designing reporting dashboards, data models and data flows. Coordination of off-shore development team. Applying performance improvement solutions.</a:t>
                </a:r>
              </a:p>
              <a:p>
                <a:pPr algn="just"/>
                <a:r>
                  <a:rPr lang="en-US" sz="900" b="1"/>
                  <a:t>Major UK Banking Group - Analytics Team Lead</a:t>
                </a:r>
              </a:p>
              <a:p>
                <a:pPr algn="just"/>
                <a:r>
                  <a:rPr lang="en-US" sz="900"/>
                  <a:t>Coordinating data and analytics streams, which involved optimizing data ingestion processes, creating a products data mart, developing new data visualization dashboards, and delivering customer analytics use cases. </a:t>
                </a:r>
              </a:p>
              <a:p>
                <a:pPr algn="just"/>
                <a:r>
                  <a:rPr lang="en-US" sz="900" b="1"/>
                  <a:t>Norwegian Telecommunications Company - Functional and User Experience Lead</a:t>
                </a:r>
              </a:p>
              <a:p>
                <a:pPr algn="just"/>
                <a:r>
                  <a:rPr lang="en-US" sz="900"/>
                  <a:t>Design of  dashboards for a self-service reporting solution. Coordination of technical design, development and test activities.</a:t>
                </a:r>
              </a:p>
              <a:p>
                <a:pPr algn="just"/>
                <a:r>
                  <a:rPr lang="en-US" sz="900" b="1"/>
                  <a:t>German Insurance Company</a:t>
                </a:r>
              </a:p>
              <a:p>
                <a:pPr algn="just"/>
                <a:r>
                  <a:rPr lang="en-US" sz="900"/>
                  <a:t>Design &amp; implementation of data integration for Solvency II, defining delivery standards &amp; data management guidelines. </a:t>
                </a:r>
              </a:p>
            </p:txBody>
          </p:sp>
          <p:sp>
            <p:nvSpPr>
              <p:cNvPr id="2" name="Text Placeholder 1">
                <a:extLst>
                  <a:ext uri="{FF2B5EF4-FFF2-40B4-BE49-F238E27FC236}">
                    <a16:creationId xmlns:a16="http://schemas.microsoft.com/office/drawing/2014/main" id="{911674FA-AAB1-290E-AC82-CA87E6310AA5}"/>
                  </a:ext>
                </a:extLst>
              </p:cNvPr>
              <p:cNvSpPr>
                <a:spLocks noGrp="1"/>
              </p:cNvSpPr>
              <p:nvPr>
                <p:ph type="body" sz="quarter" idx="11"/>
              </p:nvPr>
            </p:nvSpPr>
            <p:spPr/>
            <p:txBody>
              <a:bodyPr/>
              <a:lstStyle/>
              <a:p>
                <a:r>
                  <a:rPr lang="en-US" sz="950"/>
                  <a:t>Monika has over 16 years of professional experience with focus on data management, data architecture and analytics.  She has been working on the intersection between business and technology helping organizations turn their data into valuable insights and actions. Her work spanned from project and team management through requirements specification, functional architecture to solution development. </a:t>
                </a:r>
              </a:p>
            </p:txBody>
          </p:sp>
          <p:sp>
            <p:nvSpPr>
              <p:cNvPr id="3" name="Text Placeholder 2">
                <a:extLst>
                  <a:ext uri="{FF2B5EF4-FFF2-40B4-BE49-F238E27FC236}">
                    <a16:creationId xmlns:a16="http://schemas.microsoft.com/office/drawing/2014/main" id="{24306D85-71DB-A43C-EE9F-A05E2C3B843E}"/>
                  </a:ext>
                </a:extLst>
              </p:cNvPr>
              <p:cNvSpPr>
                <a:spLocks noGrp="1"/>
              </p:cNvSpPr>
              <p:nvPr>
                <p:ph type="body" sz="quarter" idx="12"/>
              </p:nvPr>
            </p:nvSpPr>
            <p:spPr/>
            <p:txBody>
              <a:bodyPr/>
              <a:lstStyle/>
              <a:p>
                <a:r>
                  <a:rPr lang="en-US"/>
                  <a:t>Telco</a:t>
                </a:r>
              </a:p>
              <a:p>
                <a:r>
                  <a:rPr lang="en-US"/>
                  <a:t>FMCG</a:t>
                </a:r>
              </a:p>
              <a:p>
                <a:endParaRPr lang="en-US"/>
              </a:p>
              <a:p>
                <a:r>
                  <a:rPr lang="en-US"/>
                  <a:t>FS</a:t>
                </a:r>
              </a:p>
              <a:p>
                <a:r>
                  <a:rPr lang="en-US"/>
                  <a:t>Utilities</a:t>
                </a:r>
              </a:p>
              <a:p>
                <a:endParaRPr lang="en-US"/>
              </a:p>
            </p:txBody>
          </p:sp>
          <p:sp>
            <p:nvSpPr>
              <p:cNvPr id="4" name="Text Placeholder 3">
                <a:extLst>
                  <a:ext uri="{FF2B5EF4-FFF2-40B4-BE49-F238E27FC236}">
                    <a16:creationId xmlns:a16="http://schemas.microsoft.com/office/drawing/2014/main" id="{6F381516-F3F1-5803-258D-A281CE214469}"/>
                  </a:ext>
                </a:extLst>
              </p:cNvPr>
              <p:cNvSpPr>
                <a:spLocks noGrp="1"/>
              </p:cNvSpPr>
              <p:nvPr>
                <p:ph type="body" sz="quarter" idx="18"/>
              </p:nvPr>
            </p:nvSpPr>
            <p:spPr/>
            <p:txBody>
              <a:bodyPr/>
              <a:lstStyle/>
              <a:p>
                <a:r>
                  <a:rPr lang="en-US"/>
                  <a:t>Monika Makuch</a:t>
                </a:r>
              </a:p>
            </p:txBody>
          </p:sp>
          <p:sp>
            <p:nvSpPr>
              <p:cNvPr id="5" name="Text Placeholder 4">
                <a:extLst>
                  <a:ext uri="{FF2B5EF4-FFF2-40B4-BE49-F238E27FC236}">
                    <a16:creationId xmlns:a16="http://schemas.microsoft.com/office/drawing/2014/main" id="{731985F1-A854-FF0C-23C8-8306F6E942BE}"/>
                  </a:ext>
                </a:extLst>
              </p:cNvPr>
              <p:cNvSpPr>
                <a:spLocks noGrp="1"/>
              </p:cNvSpPr>
              <p:nvPr>
                <p:ph type="body" sz="quarter" idx="14"/>
              </p:nvPr>
            </p:nvSpPr>
            <p:spPr/>
            <p:txBody>
              <a:bodyPr/>
              <a:lstStyle/>
              <a:p>
                <a:r>
                  <a:rPr lang="en-US"/>
                  <a:t>Associate Director, Data Science</a:t>
                </a:r>
              </a:p>
            </p:txBody>
          </p:sp>
          <p:pic>
            <p:nvPicPr>
              <p:cNvPr id="12" name="Picture Placeholder 11" descr="A person smiling for the camera&#10;&#10;Description automatically generated with low confidence">
                <a:extLst>
                  <a:ext uri="{FF2B5EF4-FFF2-40B4-BE49-F238E27FC236}">
                    <a16:creationId xmlns:a16="http://schemas.microsoft.com/office/drawing/2014/main" id="{36A3BFB7-5F8A-7BB3-4DAC-7A2B2659DAD3}"/>
                  </a:ext>
                </a:extLst>
              </p:cNvPr>
              <p:cNvPicPr>
                <a:picLocks noGrp="1"/>
              </p:cNvPicPr>
              <p:nvPr>
                <p:ph type="pic" sz="quarter" idx="10"/>
              </p:nvPr>
            </p:nvPicPr>
            <p:blipFill rotWithShape="1">
              <a:blip r:embed="rId3"/>
              <a:srcRect l="1590" t="665" r="2152" b="2789"/>
              <a:stretch/>
            </p:blipFill>
            <p:spPr>
              <a:xfrm>
                <a:off x="0" y="-1"/>
                <a:ext cx="2642400" cy="2642400"/>
              </a:xfrm>
            </p:spPr>
          </p:pic>
          <p:sp>
            <p:nvSpPr>
              <p:cNvPr id="7" name="Text Placeholder 6">
                <a:extLst>
                  <a:ext uri="{FF2B5EF4-FFF2-40B4-BE49-F238E27FC236}">
                    <a16:creationId xmlns:a16="http://schemas.microsoft.com/office/drawing/2014/main" id="{96CAE378-94B4-0269-C4D1-EBD2C607BCC3}"/>
                  </a:ext>
                </a:extLst>
              </p:cNvPr>
              <p:cNvSpPr>
                <a:spLocks noGrp="1"/>
              </p:cNvSpPr>
              <p:nvPr>
                <p:ph type="body" sz="quarter" idx="19"/>
              </p:nvPr>
            </p:nvSpPr>
            <p:spPr/>
            <p:txBody>
              <a:bodyPr/>
              <a:lstStyle/>
              <a:p>
                <a:r>
                  <a:rPr lang="en-US"/>
                  <a:t>Warsaw University of Technology, Postgraduate Studies in IT Resource Management</a:t>
                </a:r>
              </a:p>
              <a:p>
                <a:r>
                  <a:rPr lang="en-US"/>
                  <a:t>Warsaw School of Economics, Master in Quantitative Methods in Economics and Information Systems; Master in Finance and Banking </a:t>
                </a:r>
              </a:p>
            </p:txBody>
          </p:sp>
          <p:sp>
            <p:nvSpPr>
              <p:cNvPr id="8" name="Text Placeholder 7">
                <a:extLst>
                  <a:ext uri="{FF2B5EF4-FFF2-40B4-BE49-F238E27FC236}">
                    <a16:creationId xmlns:a16="http://schemas.microsoft.com/office/drawing/2014/main" id="{A9D0EDE1-319C-F7C6-A99B-9FCF1CAD96E2}"/>
                  </a:ext>
                </a:extLst>
              </p:cNvPr>
              <p:cNvSpPr>
                <a:spLocks noGrp="1"/>
              </p:cNvSpPr>
              <p:nvPr>
                <p:ph type="body" sz="quarter" idx="20"/>
              </p:nvPr>
            </p:nvSpPr>
            <p:spPr/>
            <p:txBody>
              <a:bodyPr/>
              <a:lstStyle/>
              <a:p>
                <a:pPr algn="just">
                  <a:spcBef>
                    <a:spcPts val="400"/>
                  </a:spcBef>
                </a:pPr>
                <a:r>
                  <a:rPr lang="fr-FR" sz="1000" err="1"/>
                  <a:t>Generative</a:t>
                </a:r>
                <a:r>
                  <a:rPr lang="fr-FR" sz="1000"/>
                  <a:t> AI, LLM, </a:t>
                </a:r>
                <a:r>
                  <a:rPr lang="fr-FR" sz="1000" err="1"/>
                  <a:t>OpenAI</a:t>
                </a:r>
                <a:r>
                  <a:rPr lang="fr-FR" sz="1000"/>
                  <a:t>, Azure </a:t>
                </a:r>
                <a:r>
                  <a:rPr lang="fr-FR" sz="1000" err="1"/>
                  <a:t>OpenAI</a:t>
                </a:r>
                <a:r>
                  <a:rPr lang="fr-FR" sz="1000"/>
                  <a:t> Services, </a:t>
                </a:r>
                <a:r>
                  <a:rPr lang="fr-FR" sz="1000" err="1"/>
                  <a:t>LangChain</a:t>
                </a:r>
                <a:endParaRPr lang="en-US" sz="1000"/>
              </a:p>
              <a:p>
                <a:pPr algn="just">
                  <a:spcBef>
                    <a:spcPts val="400"/>
                  </a:spcBef>
                </a:pPr>
                <a:r>
                  <a:rPr lang="en-US" sz="1000"/>
                  <a:t>Data management, data modelling</a:t>
                </a:r>
              </a:p>
              <a:p>
                <a:pPr algn="just">
                  <a:spcBef>
                    <a:spcPts val="400"/>
                  </a:spcBef>
                </a:pPr>
                <a:r>
                  <a:rPr lang="en-US" sz="1000"/>
                  <a:t>BI and DWH solutions</a:t>
                </a:r>
              </a:p>
              <a:p>
                <a:pPr algn="just">
                  <a:spcBef>
                    <a:spcPts val="400"/>
                  </a:spcBef>
                </a:pPr>
                <a:r>
                  <a:rPr lang="en-US" sz="1000"/>
                  <a:t>SQL, Python</a:t>
                </a:r>
              </a:p>
              <a:p>
                <a:pPr algn="just">
                  <a:spcBef>
                    <a:spcPts val="400"/>
                  </a:spcBef>
                </a:pPr>
                <a:r>
                  <a:rPr lang="en-US" sz="1000"/>
                  <a:t>Azure, GCP, AWS</a:t>
                </a:r>
              </a:p>
              <a:p>
                <a:pPr algn="just">
                  <a:spcBef>
                    <a:spcPts val="400"/>
                  </a:spcBef>
                </a:pPr>
                <a:r>
                  <a:rPr lang="en-US" sz="1000"/>
                  <a:t>Snowflake, Teradata, Oracle</a:t>
                </a:r>
              </a:p>
              <a:p>
                <a:pPr algn="just">
                  <a:spcBef>
                    <a:spcPts val="400"/>
                  </a:spcBef>
                </a:pPr>
                <a:r>
                  <a:rPr lang="en-US" sz="1000" err="1"/>
                  <a:t>Wherescape</a:t>
                </a:r>
                <a:r>
                  <a:rPr lang="en-US" sz="1000"/>
                  <a:t>, ADF</a:t>
                </a:r>
              </a:p>
              <a:p>
                <a:pPr algn="just">
                  <a:spcBef>
                    <a:spcPts val="400"/>
                  </a:spcBef>
                </a:pPr>
                <a:r>
                  <a:rPr lang="en-US" sz="1000"/>
                  <a:t>Project Management (PRINCE2 certified) </a:t>
                </a:r>
              </a:p>
            </p:txBody>
          </p:sp>
          <p:sp>
            <p:nvSpPr>
              <p:cNvPr id="9" name="Text Placeholder 8">
                <a:extLst>
                  <a:ext uri="{FF2B5EF4-FFF2-40B4-BE49-F238E27FC236}">
                    <a16:creationId xmlns:a16="http://schemas.microsoft.com/office/drawing/2014/main" id="{698ADF03-8FE6-EE63-15FA-BCDD7A6C1908}"/>
                  </a:ext>
                </a:extLst>
              </p:cNvPr>
              <p:cNvSpPr>
                <a:spLocks noGrp="1"/>
              </p:cNvSpPr>
              <p:nvPr>
                <p:ph type="body" sz="quarter" idx="21"/>
              </p:nvPr>
            </p:nvSpPr>
            <p:spPr/>
            <p:txBody>
              <a:bodyPr/>
              <a:lstStyle/>
              <a:p>
                <a:r>
                  <a:rPr lang="en-US"/>
                  <a:t>Polish		  English		German</a:t>
                </a:r>
              </a:p>
            </p:txBody>
          </p:sp>
        </p:spTree>
        <p:extLst>
          <p:ext uri="{BB962C8B-B14F-4D97-AF65-F5344CB8AC3E}">
            <p14:creationId xmlns:p14="http://schemas.microsoft.com/office/powerpoint/2010/main" val="2906544417"/>
          </p:ext>
        </p:extLst>
      </p:cSld>
      <p:clrMapOvr>
        <a:masterClrMapping/>
      </p:clrMapOvr>
    </p:sld>
    <p:sld>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1674FA-AAB1-290E-AC82-CA87E6310AA5}"/>
                  </a:ext>
                </a:extLst>
              </p:cNvPr>
              <p:cNvSpPr>
                <a:spLocks noGrp="1"/>
              </p:cNvSpPr>
              <p:nvPr>
                <p:ph type="body" sz="quarter" idx="11"/>
              </p:nvPr>
            </p:nvSpPr>
            <p:spPr>
              <a:xfrm>
                <a:off x="154816" y="3137101"/>
                <a:ext cx="2196000" cy="1860783"/>
              </a:xfrm>
            </p:spPr>
            <p:txBody>
              <a:bodyPr vert="horz" lIns="54000" tIns="36000" rIns="36000" bIns="36000" rtlCol="0" anchor="t">
                <a:noAutofit/>
              </a:bodyPr>
              <a:lstStyle/>
              <a:p>
                <a:r>
                  <a:rPr lang="en-US" sz="1050"/>
                  <a:t>Akshay is proactive professional with 4+ years of experience and a proven knowledge of data analysis, data model, testing lifecycle, agile principles and application development. Aiming to leverage my skills to achieve high career growth through a continuous learning process and keeping myself dynamic, visionary and competitive.</a:t>
                </a:r>
              </a:p>
            </p:txBody>
          </p:sp>
          <p:sp>
            <p:nvSpPr>
              <p:cNvPr id="3" name="Text Placeholder 2">
                <a:extLst>
                  <a:ext uri="{FF2B5EF4-FFF2-40B4-BE49-F238E27FC236}">
                    <a16:creationId xmlns:a16="http://schemas.microsoft.com/office/drawing/2014/main" id="{24306D85-71DB-A43C-EE9F-A05E2C3B843E}"/>
                  </a:ext>
                </a:extLst>
              </p:cNvPr>
              <p:cNvSpPr>
                <a:spLocks noGrp="1"/>
              </p:cNvSpPr>
              <p:nvPr>
                <p:ph type="body" sz="quarter" idx="12"/>
              </p:nvPr>
            </p:nvSpPr>
            <p:spPr/>
            <p:txBody>
              <a:bodyPr/>
              <a:lstStyle/>
              <a:p>
                <a:r>
                  <a:rPr lang="en-US"/>
                  <a:t>Banking</a:t>
                </a:r>
              </a:p>
            </p:txBody>
          </p:sp>
          <p:sp>
            <p:nvSpPr>
              <p:cNvPr id="4" name="Text Placeholder 3">
                <a:extLst>
                  <a:ext uri="{FF2B5EF4-FFF2-40B4-BE49-F238E27FC236}">
                    <a16:creationId xmlns:a16="http://schemas.microsoft.com/office/drawing/2014/main" id="{6F381516-F3F1-5803-258D-A281CE214469}"/>
                  </a:ext>
                </a:extLst>
              </p:cNvPr>
              <p:cNvSpPr>
                <a:spLocks noGrp="1"/>
              </p:cNvSpPr>
              <p:nvPr>
                <p:ph type="body" sz="quarter" idx="18"/>
              </p:nvPr>
            </p:nvSpPr>
            <p:spPr/>
            <p:txBody>
              <a:bodyPr/>
              <a:lstStyle/>
              <a:p>
                <a:r>
                  <a:rPr lang="en-US" sz="3200"/>
                  <a:t>Akshay  Manchakadavath</a:t>
                </a:r>
              </a:p>
            </p:txBody>
          </p:sp>
          <p:sp>
            <p:nvSpPr>
              <p:cNvPr id="5" name="Text Placeholder 4">
                <a:extLst>
                  <a:ext uri="{FF2B5EF4-FFF2-40B4-BE49-F238E27FC236}">
                    <a16:creationId xmlns:a16="http://schemas.microsoft.com/office/drawing/2014/main" id="{731985F1-A854-FF0C-23C8-8306F6E942BE}"/>
                  </a:ext>
                </a:extLst>
              </p:cNvPr>
              <p:cNvSpPr>
                <a:spLocks noGrp="1"/>
              </p:cNvSpPr>
              <p:nvPr>
                <p:ph type="body" sz="quarter" idx="14"/>
              </p:nvPr>
            </p:nvSpPr>
            <p:spPr/>
            <p:txBody>
              <a:bodyPr/>
              <a:lstStyle/>
              <a:p>
                <a:r>
                  <a:rPr lang="en-US"/>
                  <a:t>Consultant, Data Science</a:t>
                </a:r>
              </a:p>
            </p:txBody>
          </p:sp>
          <p:sp>
            <p:nvSpPr>
              <p:cNvPr id="7" name="Text Placeholder 6">
                <a:extLst>
                  <a:ext uri="{FF2B5EF4-FFF2-40B4-BE49-F238E27FC236}">
                    <a16:creationId xmlns:a16="http://schemas.microsoft.com/office/drawing/2014/main" id="{96CAE378-94B4-0269-C4D1-EBD2C607BCC3}"/>
                  </a:ext>
                </a:extLst>
              </p:cNvPr>
              <p:cNvSpPr>
                <a:spLocks noGrp="1"/>
              </p:cNvSpPr>
              <p:nvPr>
                <p:ph type="body" sz="quarter" idx="19"/>
              </p:nvPr>
            </p:nvSpPr>
            <p:spPr>
              <a:xfrm>
                <a:off x="9415208" y="1859091"/>
                <a:ext cx="2400832" cy="835514"/>
              </a:xfrm>
            </p:spPr>
            <p:txBody>
              <a:bodyPr/>
              <a:lstStyle/>
              <a:p>
                <a:r>
                  <a:rPr lang="en-US" sz="1050"/>
                  <a:t>Bachelor’s degree, Technology in Mechanical Engineering Amrita Vishwa Vidyapeetham, </a:t>
                </a:r>
                <a:r>
                  <a:rPr lang="en-US" sz="1050" err="1"/>
                  <a:t>Amritapuri</a:t>
                </a:r>
                <a:r>
                  <a:rPr lang="en-US" sz="1050"/>
                  <a:t>, India</a:t>
                </a:r>
              </a:p>
            </p:txBody>
          </p:sp>
          <p:sp>
            <p:nvSpPr>
              <p:cNvPr id="8" name="Text Placeholder 7">
                <a:extLst>
                  <a:ext uri="{FF2B5EF4-FFF2-40B4-BE49-F238E27FC236}">
                    <a16:creationId xmlns:a16="http://schemas.microsoft.com/office/drawing/2014/main" id="{A9D0EDE1-319C-F7C6-A99B-9FCF1CAD96E2}"/>
                  </a:ext>
                </a:extLst>
              </p:cNvPr>
              <p:cNvSpPr>
                <a:spLocks noGrp="1"/>
              </p:cNvSpPr>
              <p:nvPr>
                <p:ph type="body" sz="quarter" idx="20"/>
              </p:nvPr>
            </p:nvSpPr>
            <p:spPr>
              <a:xfrm>
                <a:off x="9415208" y="3715318"/>
                <a:ext cx="2325334" cy="2244195"/>
              </a:xfrm>
            </p:spPr>
            <p:txBody>
              <a:bodyPr vert="horz" lIns="54000" tIns="36000" rIns="36000" bIns="36000" rtlCol="0" anchor="t">
                <a:noAutofit/>
              </a:bodyPr>
              <a:lstStyle/>
              <a:p>
                <a:pPr algn="just">
                  <a:spcBef>
                    <a:spcPts val="400"/>
                  </a:spcBef>
                </a:pPr>
                <a:r>
                  <a:rPr lang="en-US" sz="1000">
                    <a:latin typeface="Calibri"/>
                    <a:cs typeface="Calibri"/>
                  </a:rPr>
                  <a:t>Data Science </a:t>
                </a:r>
              </a:p>
              <a:p>
                <a:pPr algn="just">
                  <a:spcBef>
                    <a:spcPts val="400"/>
                  </a:spcBef>
                </a:pPr>
                <a:r>
                  <a:rPr lang="en-US" sz="1000">
                    <a:latin typeface="Calibri"/>
                    <a:cs typeface="Calibri"/>
                  </a:rPr>
                  <a:t>Gen AI, LLMs, OpenAI, Azure OpenAI services, </a:t>
                </a:r>
                <a:r>
                  <a:rPr lang="en-US" sz="1000" err="1">
                    <a:latin typeface="Calibri"/>
                    <a:cs typeface="Calibri"/>
                  </a:rPr>
                  <a:t>Langchain</a:t>
                </a:r>
                <a:endParaRPr lang="en-US" sz="1000">
                  <a:latin typeface="Calibri"/>
                  <a:cs typeface="Calibri"/>
                </a:endParaRPr>
              </a:p>
              <a:p>
                <a:pPr algn="just">
                  <a:spcBef>
                    <a:spcPts val="400"/>
                  </a:spcBef>
                </a:pPr>
                <a:r>
                  <a:rPr lang="en-US" sz="1000">
                    <a:latin typeface="Calibri"/>
                    <a:cs typeface="Calibri"/>
                  </a:rPr>
                  <a:t>ETL, IBM Infosphere </a:t>
                </a:r>
                <a:r>
                  <a:rPr lang="en-US" sz="1000" err="1">
                    <a:latin typeface="Calibri"/>
                    <a:cs typeface="Calibri"/>
                  </a:rPr>
                  <a:t>Datastage</a:t>
                </a:r>
                <a:endParaRPr lang="en-US" sz="1000">
                  <a:latin typeface="Calibri"/>
                  <a:cs typeface="Calibri"/>
                </a:endParaRPr>
              </a:p>
              <a:p>
                <a:pPr algn="just">
                  <a:spcBef>
                    <a:spcPts val="400"/>
                  </a:spcBef>
                </a:pPr>
                <a:r>
                  <a:rPr lang="en-US" sz="1000">
                    <a:latin typeface="Calibri"/>
                    <a:cs typeface="Calibri"/>
                  </a:rPr>
                  <a:t>MS SQL Server, Hive, Impala</a:t>
                </a:r>
                <a:endParaRPr lang="en-US" sz="1000">
                  <a:latin typeface="Calibri"/>
                  <a:ea typeface="Calibri"/>
                  <a:cs typeface="Calibri"/>
                </a:endParaRPr>
              </a:p>
              <a:p>
                <a:pPr algn="just">
                  <a:spcBef>
                    <a:spcPts val="400"/>
                  </a:spcBef>
                </a:pPr>
                <a:r>
                  <a:rPr lang="en-US" sz="1000">
                    <a:latin typeface="Calibri"/>
                    <a:cs typeface="Calibri"/>
                  </a:rPr>
                  <a:t>Python, Flask, React</a:t>
                </a:r>
                <a:endParaRPr lang="en-US" sz="1000">
                  <a:latin typeface="Calibri"/>
                  <a:ea typeface="Calibri"/>
                  <a:cs typeface="Calibri"/>
                </a:endParaRPr>
              </a:p>
              <a:p>
                <a:pPr algn="just">
                  <a:spcBef>
                    <a:spcPts val="400"/>
                  </a:spcBef>
                </a:pPr>
                <a:r>
                  <a:rPr lang="en-US" sz="1000">
                    <a:latin typeface="Calibri"/>
                    <a:cs typeface="Calibri"/>
                  </a:rPr>
                  <a:t>Tableau, </a:t>
                </a:r>
                <a:r>
                  <a:rPr lang="en-US" sz="1000" err="1">
                    <a:latin typeface="Calibri"/>
                    <a:cs typeface="Calibri"/>
                  </a:rPr>
                  <a:t>BEx</a:t>
                </a:r>
                <a:r>
                  <a:rPr lang="en-US" sz="1000">
                    <a:latin typeface="Calibri"/>
                    <a:cs typeface="Calibri"/>
                  </a:rPr>
                  <a:t> Analyzer</a:t>
                </a:r>
                <a:endParaRPr lang="en-US" sz="1000">
                  <a:latin typeface="Calibri"/>
                  <a:ea typeface="Calibri"/>
                  <a:cs typeface="Calibri"/>
                </a:endParaRPr>
              </a:p>
              <a:p>
                <a:pPr algn="just">
                  <a:spcBef>
                    <a:spcPts val="400"/>
                  </a:spcBef>
                </a:pPr>
                <a:r>
                  <a:rPr lang="en-US" sz="1000">
                    <a:latin typeface="Calibri"/>
                    <a:cs typeface="Calibri"/>
                  </a:rPr>
                  <a:t>HTML, CSS, </a:t>
                </a:r>
                <a:r>
                  <a:rPr lang="en-US" sz="1000" err="1">
                    <a:latin typeface="Calibri"/>
                    <a:cs typeface="Calibri"/>
                  </a:rPr>
                  <a:t>Javascript</a:t>
                </a:r>
                <a:endParaRPr lang="en-US" err="1"/>
              </a:p>
              <a:p>
                <a:pPr algn="just">
                  <a:spcBef>
                    <a:spcPts val="400"/>
                  </a:spcBef>
                </a:pPr>
                <a:r>
                  <a:rPr lang="en-US" sz="1000">
                    <a:latin typeface="Calibri"/>
                    <a:cs typeface="Calibri"/>
                  </a:rPr>
                  <a:t>GIT, Bitbucket, CI/CD, Jenkins, </a:t>
                </a:r>
                <a:r>
                  <a:rPr lang="en-US" sz="1000" err="1">
                    <a:latin typeface="Calibri"/>
                    <a:cs typeface="Calibri"/>
                  </a:rPr>
                  <a:t>Teamcity</a:t>
                </a:r>
                <a:r>
                  <a:rPr lang="en-US" sz="1000">
                    <a:latin typeface="Calibri"/>
                    <a:cs typeface="Calibri"/>
                  </a:rPr>
                  <a:t> </a:t>
                </a:r>
                <a:endParaRPr lang="en-US" sz="1000">
                  <a:latin typeface="Calibri"/>
                  <a:ea typeface="Calibri"/>
                  <a:cs typeface="Calibri"/>
                </a:endParaRPr>
              </a:p>
              <a:p>
                <a:pPr algn="just">
                  <a:spcBef>
                    <a:spcPts val="400"/>
                  </a:spcBef>
                </a:pPr>
                <a:r>
                  <a:rPr lang="en-US" sz="1000">
                    <a:latin typeface="Calibri"/>
                    <a:cs typeface="Calibri"/>
                  </a:rPr>
                  <a:t>JIRA, Scrum, Agile</a:t>
                </a:r>
                <a:endParaRPr lang="en-US" sz="1000">
                  <a:latin typeface="Calibri"/>
                  <a:ea typeface="Calibri"/>
                  <a:cs typeface="Calibri"/>
                </a:endParaRPr>
              </a:p>
              <a:p>
                <a:pPr algn="just">
                  <a:spcBef>
                    <a:spcPts val="400"/>
                  </a:spcBef>
                </a:pPr>
                <a:endParaRPr lang="en-US" sz="1000">
                  <a:latin typeface="Calibri"/>
                  <a:cs typeface="Calibri"/>
                </a:endParaRPr>
              </a:p>
              <a:p>
                <a:pPr>
                  <a:spcBef>
                    <a:spcPts val="400"/>
                  </a:spcBef>
                </a:pPr>
                <a:endParaRPr lang="en-US" sz="1000">
                  <a:latin typeface="Calibri"/>
                  <a:cs typeface="Calibri"/>
                </a:endParaRPr>
              </a:p>
            </p:txBody>
          </p:sp>
          <p:sp>
            <p:nvSpPr>
              <p:cNvPr id="9" name="Text Placeholder 8">
                <a:extLst>
                  <a:ext uri="{FF2B5EF4-FFF2-40B4-BE49-F238E27FC236}">
                    <a16:creationId xmlns:a16="http://schemas.microsoft.com/office/drawing/2014/main" id="{698ADF03-8FE6-EE63-15FA-BCDD7A6C1908}"/>
                  </a:ext>
                </a:extLst>
              </p:cNvPr>
              <p:cNvSpPr>
                <a:spLocks noGrp="1"/>
              </p:cNvSpPr>
              <p:nvPr>
                <p:ph type="body" sz="quarter" idx="21"/>
              </p:nvPr>
            </p:nvSpPr>
            <p:spPr/>
            <p:txBody>
              <a:bodyPr/>
              <a:lstStyle/>
              <a:p>
                <a:r>
                  <a:rPr lang="en-US"/>
                  <a:t>English</a:t>
                </a:r>
              </a:p>
            </p:txBody>
          </p:sp>
          <p:sp>
            <p:nvSpPr>
              <p:cNvPr id="10" name="Text Placeholder 9">
                <a:extLst>
                  <a:ext uri="{FF2B5EF4-FFF2-40B4-BE49-F238E27FC236}">
                    <a16:creationId xmlns:a16="http://schemas.microsoft.com/office/drawing/2014/main" id="{68D47195-2257-27FD-9554-F23924FA4345}"/>
                  </a:ext>
                </a:extLst>
              </p:cNvPr>
              <p:cNvSpPr>
                <a:spLocks noGrp="1"/>
              </p:cNvSpPr>
              <p:nvPr>
                <p:ph type="body" sz="quarter" idx="22"/>
              </p:nvPr>
            </p:nvSpPr>
            <p:spPr>
              <a:xfrm>
                <a:off x="2881268" y="1800330"/>
                <a:ext cx="6282000" cy="5278896"/>
              </a:xfrm>
            </p:spPr>
            <p:txBody>
              <a:bodyPr vert="horz" lIns="54000" tIns="36000" rIns="36000" bIns="36000" numCol="2" spcCol="252000" rtlCol="0" anchor="t">
                <a:noAutofit/>
              </a:bodyPr>
              <a:lstStyle/>
              <a:p>
                <a:pPr algn="just"/>
                <a:r>
                  <a:rPr lang="en-US" sz="900" b="1"/>
                  <a:t>Major Global Bank – Data Engineer/Business Analyst</a:t>
                </a:r>
                <a:endParaRPr lang="en-US" sz="900"/>
              </a:p>
              <a:p>
                <a:pPr algn="just"/>
                <a:r>
                  <a:rPr lang="en-US" sz="900"/>
                  <a:t>Data provisioning for AML transaction monitoring system- NICE Actimize global rollout. Gathering business requirements and implementation of the desired data pipelines. Analyzing the data gaps in the ETL stream and fixing them to ensure high quality data for tuning. Data analysis and documentation within the business context to facilitate the upcoming scope of the development lifecycle. Documentation of the logics and data models by creation of data dictionary,  functional mapping document, runbooks etc. Performing various levels of testing and supporting deployment activities for the global rollout.</a:t>
                </a:r>
              </a:p>
              <a:p>
                <a:pPr algn="just"/>
                <a:r>
                  <a:rPr lang="en-US" sz="900" b="1"/>
                  <a:t>Major European Bank – Data Engineer</a:t>
                </a:r>
                <a:endParaRPr lang="en-US"/>
              </a:p>
              <a:p>
                <a:pPr algn="just"/>
                <a:r>
                  <a:rPr lang="en-US" sz="900"/>
                  <a:t>Understanding and analyzing business requirements and designing the desired data models for BASEL Capital reporting. Identifying the data sources and gathering the required data for modelling. Prepare the data and information by applying complex logics using data transformation techniques. Maintaining the environments,  setting up data validation strategies to ensure high quality in the business reports. Creating an automated testing regression and integration testing suite to seamlessly identify data gaps earliest in the reporting pipeline. Documentation of the logics and data models by creation of data dictionary, functional mapping document, runbooks </a:t>
                </a:r>
                <a:r>
                  <a:rPr lang="en-US" sz="900" err="1"/>
                  <a:t>etc</a:t>
                </a:r>
                <a:r>
                  <a:rPr lang="en-US" sz="900"/>
                  <a:t> and taking lead of the deployment activities.</a:t>
                </a:r>
              </a:p>
              <a:p>
                <a:pPr algn="just"/>
                <a:r>
                  <a:rPr lang="en-US" sz="900" b="1">
                    <a:ea typeface="+mn-lt"/>
                    <a:cs typeface="+mn-lt"/>
                  </a:rPr>
                  <a:t>Accenture Internal – Gen AI Engineer </a:t>
                </a:r>
                <a:endParaRPr lang="en-US"/>
              </a:p>
              <a:p>
                <a:pPr algn="just"/>
                <a:r>
                  <a:rPr lang="en-US" sz="900">
                    <a:ea typeface="+mn-lt"/>
                    <a:cs typeface="+mn-lt"/>
                  </a:rPr>
                  <a:t>The goal of the project is development of a web-based application to support Transaction Monitoring case investigation. Developing and tuning the model using techniques such as prompt engineering, RAG, embedding, vector store, </a:t>
                </a:r>
                <a:r>
                  <a:rPr lang="en-US" sz="900" err="1">
                    <a:ea typeface="+mn-lt"/>
                    <a:cs typeface="+mn-lt"/>
                  </a:rPr>
                  <a:t>etc</a:t>
                </a:r>
                <a:r>
                  <a:rPr lang="en-US" sz="900">
                    <a:ea typeface="+mn-lt"/>
                    <a:cs typeface="+mn-lt"/>
                  </a:rPr>
                  <a:t> to integrate LLM capabilities into the TM processes from alert generation until SAR filing. Developing flask backend and react frontend, </a:t>
                </a:r>
                <a:r>
                  <a:rPr lang="en-US" sz="900" err="1">
                    <a:ea typeface="+mn-lt"/>
                    <a:cs typeface="+mn-lt"/>
                  </a:rPr>
                  <a:t>dockerising</a:t>
                </a:r>
                <a:r>
                  <a:rPr lang="en-US" sz="900">
                    <a:ea typeface="+mn-lt"/>
                    <a:cs typeface="+mn-lt"/>
                  </a:rPr>
                  <a:t> and hosting the application on Azure cloud to facilitate seamless usage.</a:t>
                </a:r>
                <a:endParaRPr lang="en-US"/>
              </a:p>
              <a:p>
                <a:pPr algn="just"/>
                <a:r>
                  <a:rPr lang="pl-PL" sz="900" b="1"/>
                  <a:t>Major European Bank </a:t>
                </a:r>
                <a:r>
                  <a:rPr lang="en-US" sz="900" b="1"/>
                  <a:t>– </a:t>
                </a:r>
                <a:r>
                  <a:rPr lang="pl-PL" sz="900" b="1"/>
                  <a:t>Gen AI Engineer</a:t>
                </a:r>
                <a:endParaRPr lang="en-US" sz="900" b="1"/>
              </a:p>
              <a:p>
                <a:pPr algn="just"/>
                <a:r>
                  <a:rPr lang="en-US" sz="900">
                    <a:ea typeface="+mn-lt"/>
                    <a:cs typeface="+mn-lt"/>
                  </a:rPr>
                  <a:t>The goal of the project is development of a web-based application to facilitate customer KYC journey for financial institutions using the capabilities of Gen AI and LLMs. Developing a model using techniques such as prompt engineering, RAG, embedding, vector store, </a:t>
                </a:r>
                <a:r>
                  <a:rPr lang="en-US" sz="900" err="1">
                    <a:ea typeface="+mn-lt"/>
                    <a:cs typeface="+mn-lt"/>
                  </a:rPr>
                  <a:t>etc</a:t>
                </a:r>
                <a:r>
                  <a:rPr lang="en-US" sz="900">
                    <a:ea typeface="+mn-lt"/>
                    <a:cs typeface="+mn-lt"/>
                  </a:rPr>
                  <a:t> to integrate LLM capabilities throughout the KYC journey from Due Diligence till Approval. Using LLM frameworks such as </a:t>
                </a:r>
                <a:r>
                  <a:rPr lang="en-US" sz="900" err="1">
                    <a:ea typeface="+mn-lt"/>
                    <a:cs typeface="+mn-lt"/>
                  </a:rPr>
                  <a:t>langchain</a:t>
                </a:r>
                <a:r>
                  <a:rPr lang="en-US" sz="900">
                    <a:ea typeface="+mn-lt"/>
                    <a:cs typeface="+mn-lt"/>
                  </a:rPr>
                  <a:t> to make use of the agents to optimize the model performance. Developing flask backend, React frontend, </a:t>
                </a:r>
                <a:r>
                  <a:rPr lang="en-US" sz="900" err="1">
                    <a:ea typeface="+mn-lt"/>
                    <a:cs typeface="+mn-lt"/>
                  </a:rPr>
                  <a:t>dockerising</a:t>
                </a:r>
                <a:r>
                  <a:rPr lang="en-US" sz="900">
                    <a:ea typeface="+mn-lt"/>
                    <a:cs typeface="+mn-lt"/>
                  </a:rPr>
                  <a:t> and hosting the application on Azure cloud.</a:t>
                </a:r>
                <a:endParaRPr lang="en-US">
                  <a:ea typeface="+mn-lt"/>
                  <a:cs typeface="+mn-lt"/>
                </a:endParaRPr>
              </a:p>
              <a:p>
                <a:pPr algn="just"/>
                <a:r>
                  <a:rPr lang="pl-PL" sz="900" b="1"/>
                  <a:t>Internal Gen AI asset creation </a:t>
                </a:r>
                <a:r>
                  <a:rPr lang="en-US" sz="900" b="1"/>
                  <a:t>– </a:t>
                </a:r>
                <a:r>
                  <a:rPr lang="pl-PL" sz="900" b="1"/>
                  <a:t>Gen AI Engineer</a:t>
                </a:r>
              </a:p>
              <a:p>
                <a:pPr algn="just"/>
                <a:r>
                  <a:rPr lang="en-US" sz="900"/>
                  <a:t>Developing a model that can retrieve data from database by converting natural language to SQL and convert retrieved organization data into visual representation by receiving user prompts. Enhancing the model's capability to answers specific questions with regards to the data and providing accurate responses.  Developing a data summary and visualization recommendation engine using LLM frameworks and techniques.</a:t>
                </a:r>
              </a:p>
            </p:txBody>
          </p:sp>
          <p:sp>
            <p:nvSpPr>
              <p:cNvPr id="11" name="Picture Placeholder 10">
                <a:extLst>
                  <a:ext uri="{FF2B5EF4-FFF2-40B4-BE49-F238E27FC236}">
                    <a16:creationId xmlns:a16="http://schemas.microsoft.com/office/drawing/2014/main" id="{B208929B-6189-4D73-A154-C252C20E3B53}"/>
                  </a:ext>
                </a:extLst>
              </p:cNvPr>
              <p:cNvSpPr>
                <a:spLocks noGrp="1"/>
              </p:cNvSpPr>
              <p:nvPr>
                <p:ph type="pic" sz="quarter" idx="10"/>
              </p:nvPr>
            </p:nvSpPr>
            <p:spPr/>
            <p:txBody>
              <a:bodyPr/>
              <a:lstStyle/>
              <a:p>
                <a:endParaRPr lang="en-US"/>
              </a:p>
            </p:txBody>
          </p:sp>
          <p:pic>
            <p:nvPicPr>
              <p:cNvPr id="6" name="Picture 2" descr="Profile photo of Akshay Manchakadavath">
                <a:extLst>
                  <a:ext uri="{FF2B5EF4-FFF2-40B4-BE49-F238E27FC236}">
                    <a16:creationId xmlns:a16="http://schemas.microsoft.com/office/drawing/2014/main" id="{4FAFA780-A0DE-5322-7672-1C04B12A31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2628000" cy="262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585378"/>
          </p:ext>
        </p:extLst>
      </p:cSld>
      <p:clrMapOvr>
        <a:masterClrMapping/>
      </p:clrMapOvr>
    </p:sld>
    <p:sld>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544F642-4FD7-D49B-CDFE-2E39F605B09B}"/>
                  </a:ext>
                </a:extLst>
              </p:cNvPr>
              <p:cNvSpPr>
                <a:spLocks noGrp="1"/>
              </p:cNvSpPr>
              <p:nvPr>
                <p:ph type="body" sz="quarter" idx="22"/>
              </p:nvPr>
            </p:nvSpPr>
            <p:spPr>
              <a:xfrm>
                <a:off x="2832107" y="2172676"/>
                <a:ext cx="6282000" cy="4333577"/>
              </a:xfrm>
            </p:spPr>
            <p:txBody>
              <a:bodyPr vert="horz" lIns="54000" tIns="36000" rIns="36000" bIns="36000" numCol="2" spcCol="252000" rtlCol="0" anchor="t">
                <a:normAutofit fontScale="92500" lnSpcReduction="10000"/>
              </a:bodyPr>
              <a:lstStyle/>
              <a:p>
                <a:pPr algn="just"/>
                <a:r>
                  <a:rPr lang="en-US" b="1"/>
                  <a:t>Global Bank – Data Scientist</a:t>
                </a:r>
              </a:p>
              <a:p>
                <a:pPr algn="just"/>
                <a:r>
                  <a:rPr lang="pl-PL">
                    <a:ea typeface="+mn-lt"/>
                    <a:cs typeface="+mn-lt"/>
                  </a:rPr>
                  <a:t>As a Data Scientist at Global Bank, I was part of a cross-functional team where I delivered data science and analytics solutions. My role involved conducting extensive data analysis on both financial and personal client data using Python and SQL. This included analyzing and comparing customer incomes and expenditures. I also built interpretable regression models based on current and historical financial and personal data. Additionally, I identified data sources and prepared data for dashboards.</a:t>
                </a:r>
                <a:endParaRPr lang="pl-PL"/>
              </a:p>
              <a:p>
                <a:pPr algn="just"/>
                <a:r>
                  <a:rPr lang="pl-PL" b="1">
                    <a:latin typeface="Graphik"/>
                  </a:rPr>
                  <a:t>Internal non-Accenture projects</a:t>
                </a:r>
                <a:r>
                  <a:rPr lang="en-US" b="1">
                    <a:latin typeface="Graphik" panose="020B0503030202060203" pitchFamily="34" charset="0"/>
                  </a:rPr>
                  <a:t>:</a:t>
                </a:r>
                <a:endParaRPr lang="pl-PL">
                  <a:latin typeface="Graphik"/>
                </a:endParaRPr>
              </a:p>
              <a:p>
                <a:pPr algn="just"/>
                <a:r>
                  <a:rPr lang="pl-PL">
                    <a:ea typeface="+mn-lt"/>
                    <a:cs typeface="+mn-lt"/>
                  </a:rPr>
                  <a:t>I have a diverse range of experience in machine learning. One of my projects involved sound classification on AWS Sagemaker, where I dealt with a multiclass classification of audio insects data. This project required me to train models on AWS Sagemaker. In another project, I applied object detection techniques to medical image data, training a model to identify and locate objects of interest within these images. Beyond machine learning, I've also worked on data automation and migration. I automated the process of pulling data from APIs and constructed a database using SQLAlchemy.</a:t>
                </a:r>
                <a:endParaRPr lang="pl-PL" b="1">
                  <a:latin typeface="Graphik"/>
                </a:endParaRPr>
              </a:p>
              <a:p>
                <a:pPr algn="just"/>
                <a:r>
                  <a:rPr lang="pl-PL" b="1">
                    <a:latin typeface="Graphik"/>
                  </a:rPr>
                  <a:t>Non commercial projects</a:t>
                </a:r>
                <a:r>
                  <a:rPr lang="en-US" b="1">
                    <a:latin typeface="Graphik" panose="020B0503030202060203" pitchFamily="34" charset="0"/>
                  </a:rPr>
                  <a:t>:</a:t>
                </a:r>
                <a:endParaRPr lang="pl-PL" b="1">
                  <a:latin typeface="Graphik"/>
                </a:endParaRPr>
              </a:p>
              <a:p>
                <a:pPr algn="just"/>
                <a:r>
                  <a:rPr lang="pl-PL">
                    <a:ea typeface="+mn-lt"/>
                    <a:cs typeface="+mn-lt"/>
                  </a:rPr>
                  <a:t>In my academic journey, I have undertaken several significant projects. For my bachelor's thesis, I focused on short-term energy price forecasting, a critical topic in the energy sector. I also conducted a regression analysis to explore the relationship between a country's diet and COVID-19 mortality rates, providing valuable insights into the potential impact of nutrition on pandemic outcomes. Furthermore, I delved into the realm of unsupervised learning with a project on diamond clustering. This project involved building and comparing different methods for clustering, enhancing my understanding of various clustering techniques and their applications.</a:t>
                </a:r>
                <a:endParaRPr lang="en-US"/>
              </a:p>
              <a:p>
                <a:pPr algn="just"/>
                <a:r>
                  <a:rPr lang="en-US" b="1"/>
                  <a:t>Certificates</a:t>
                </a:r>
                <a:r>
                  <a:rPr lang="pl-PL" b="1"/>
                  <a:t>:</a:t>
                </a:r>
              </a:p>
              <a:p>
                <a:pPr algn="just"/>
                <a:r>
                  <a:rPr lang="en-US"/>
                  <a:t>Azure Data Scientist Associate</a:t>
                </a:r>
              </a:p>
              <a:p>
                <a:pPr algn="just"/>
                <a:r>
                  <a:rPr lang="en-US"/>
                  <a:t>Azure Data Engineer Associate</a:t>
                </a:r>
              </a:p>
              <a:p>
                <a:pPr algn="just"/>
                <a:r>
                  <a:rPr lang="en-US"/>
                  <a:t>Power BI Data Analyst Associate</a:t>
                </a:r>
              </a:p>
              <a:p>
                <a:pPr algn="just"/>
                <a:r>
                  <a:rPr lang="en-US"/>
                  <a:t>Azure Fundamentals / Data Fundamentals/ AI Fundamentals</a:t>
                </a:r>
              </a:p>
              <a:p>
                <a:pPr algn="just"/>
                <a:r>
                  <a:rPr lang="en-US"/>
                  <a:t>Dataiku Core Designer</a:t>
                </a:r>
              </a:p>
              <a:p>
                <a:pPr algn="just"/>
                <a:r>
                  <a:rPr lang="en-US"/>
                  <a:t>Dataiku ML Practitioner</a:t>
                </a:r>
              </a:p>
            </p:txBody>
          </p:sp>
          <p:sp>
            <p:nvSpPr>
              <p:cNvPr id="2" name="Text Placeholder 1">
                <a:extLst>
                  <a:ext uri="{FF2B5EF4-FFF2-40B4-BE49-F238E27FC236}">
                    <a16:creationId xmlns:a16="http://schemas.microsoft.com/office/drawing/2014/main" id="{1692525E-A870-A45E-6DDE-5DA273AC6EED}"/>
                  </a:ext>
                </a:extLst>
              </p:cNvPr>
              <p:cNvSpPr>
                <a:spLocks noGrp="1"/>
              </p:cNvSpPr>
              <p:nvPr>
                <p:ph type="body" sz="quarter" idx="11"/>
              </p:nvPr>
            </p:nvSpPr>
            <p:spPr>
              <a:xfrm>
                <a:off x="154815" y="3137101"/>
                <a:ext cx="2196001" cy="1697579"/>
              </a:xfrm>
            </p:spPr>
            <p:txBody>
              <a:bodyPr/>
              <a:lstStyle/>
              <a:p>
                <a:r>
                  <a:rPr lang="en-US"/>
                  <a:t>Bartosz is dedicated data scientist with a primary focus on data analysis and machine learning. His professional background includes valuable experience in the financial sector, and he have a strong affinity for working with machine learning techniques to extract insights and solve complex data-driven problems.</a:t>
                </a:r>
              </a:p>
            </p:txBody>
          </p:sp>
          <p:sp>
            <p:nvSpPr>
              <p:cNvPr id="3" name="Text Placeholder 2">
                <a:extLst>
                  <a:ext uri="{FF2B5EF4-FFF2-40B4-BE49-F238E27FC236}">
                    <a16:creationId xmlns:a16="http://schemas.microsoft.com/office/drawing/2014/main" id="{66CC37AE-8AAF-7900-9240-93D574D86204}"/>
                  </a:ext>
                </a:extLst>
              </p:cNvPr>
              <p:cNvSpPr>
                <a:spLocks noGrp="1"/>
              </p:cNvSpPr>
              <p:nvPr>
                <p:ph type="body" sz="quarter" idx="12"/>
              </p:nvPr>
            </p:nvSpPr>
            <p:spPr/>
            <p:txBody>
              <a:bodyPr/>
              <a:lstStyle/>
              <a:p>
                <a:r>
                  <a:rPr lang="en-US"/>
                  <a:t>Finance</a:t>
                </a:r>
              </a:p>
              <a:p>
                <a:r>
                  <a:rPr lang="en-US"/>
                  <a:t>IT Consulting</a:t>
                </a:r>
              </a:p>
              <a:p>
                <a:endParaRPr lang="en-US"/>
              </a:p>
              <a:p>
                <a:endParaRPr lang="en-US"/>
              </a:p>
            </p:txBody>
          </p:sp>
          <p:sp>
            <p:nvSpPr>
              <p:cNvPr id="4" name="Text Placeholder 3">
                <a:extLst>
                  <a:ext uri="{FF2B5EF4-FFF2-40B4-BE49-F238E27FC236}">
                    <a16:creationId xmlns:a16="http://schemas.microsoft.com/office/drawing/2014/main" id="{A43141BC-27B9-3206-0BA5-5F19599F51DE}"/>
                  </a:ext>
                </a:extLst>
              </p:cNvPr>
              <p:cNvSpPr>
                <a:spLocks noGrp="1"/>
              </p:cNvSpPr>
              <p:nvPr>
                <p:ph type="body" sz="quarter" idx="18"/>
              </p:nvPr>
            </p:nvSpPr>
            <p:spPr/>
            <p:txBody>
              <a:bodyPr/>
              <a:lstStyle/>
              <a:p>
                <a:r>
                  <a:rPr lang="pl-PL"/>
                  <a:t>Bartosz Mazur</a:t>
                </a:r>
                <a:endParaRPr lang="en-US"/>
              </a:p>
            </p:txBody>
          </p:sp>
          <p:sp>
            <p:nvSpPr>
              <p:cNvPr id="5" name="Text Placeholder 4">
                <a:extLst>
                  <a:ext uri="{FF2B5EF4-FFF2-40B4-BE49-F238E27FC236}">
                    <a16:creationId xmlns:a16="http://schemas.microsoft.com/office/drawing/2014/main" id="{766F8E67-1E56-9DD3-15A5-5C00632E52B7}"/>
                  </a:ext>
                </a:extLst>
              </p:cNvPr>
              <p:cNvSpPr>
                <a:spLocks noGrp="1"/>
              </p:cNvSpPr>
              <p:nvPr>
                <p:ph type="body" sz="quarter" idx="14"/>
              </p:nvPr>
            </p:nvSpPr>
            <p:spPr/>
            <p:txBody>
              <a:bodyPr/>
              <a:lstStyle/>
              <a:p>
                <a:r>
                  <a:rPr lang="en-US"/>
                  <a:t>Analyst, Data Science</a:t>
                </a:r>
              </a:p>
            </p:txBody>
          </p:sp>
          <p:sp>
            <p:nvSpPr>
              <p:cNvPr id="7" name="Text Placeholder 6">
                <a:extLst>
                  <a:ext uri="{FF2B5EF4-FFF2-40B4-BE49-F238E27FC236}">
                    <a16:creationId xmlns:a16="http://schemas.microsoft.com/office/drawing/2014/main" id="{33BC7E8F-321D-D3EA-93F2-9277C71CE905}"/>
                  </a:ext>
                </a:extLst>
              </p:cNvPr>
              <p:cNvSpPr>
                <a:spLocks noGrp="1"/>
              </p:cNvSpPr>
              <p:nvPr>
                <p:ph type="body" sz="quarter" idx="19"/>
              </p:nvPr>
            </p:nvSpPr>
            <p:spPr>
              <a:xfrm>
                <a:off x="9415208" y="1907471"/>
                <a:ext cx="2628000" cy="1229630"/>
              </a:xfrm>
            </p:spPr>
            <p:txBody>
              <a:bodyPr/>
              <a:lstStyle/>
              <a:p>
                <a:r>
                  <a:rPr lang="pl-PL" b="1"/>
                  <a:t>Warsaw Main School of Economics (10.2023-current) </a:t>
                </a:r>
                <a:r>
                  <a:rPr lang="pl-PL"/>
                  <a:t>:</a:t>
                </a:r>
              </a:p>
              <a:p>
                <a:r>
                  <a:rPr lang="pl-PL"/>
                  <a:t>Msc in </a:t>
                </a:r>
                <a:r>
                  <a:rPr lang="en-US"/>
                  <a:t>Quantitative Methods in Economics and Information Systems</a:t>
                </a:r>
                <a:endParaRPr lang="pl-PL"/>
              </a:p>
              <a:p>
                <a:r>
                  <a:rPr lang="en-US" b="1"/>
                  <a:t>Warsaw University of Technology</a:t>
                </a:r>
                <a:endParaRPr lang="pl-PL" b="1"/>
              </a:p>
              <a:p>
                <a:r>
                  <a:rPr lang="pl-PL"/>
                  <a:t>B</a:t>
                </a:r>
                <a:r>
                  <a:rPr lang="en-US" err="1"/>
                  <a:t>sc</a:t>
                </a:r>
                <a:r>
                  <a:rPr lang="pl-PL"/>
                  <a:t> in Computer Science</a:t>
                </a:r>
                <a:endParaRPr lang="en-US"/>
              </a:p>
            </p:txBody>
          </p:sp>
          <p:sp>
            <p:nvSpPr>
              <p:cNvPr id="8" name="Text Placeholder 7">
                <a:extLst>
                  <a:ext uri="{FF2B5EF4-FFF2-40B4-BE49-F238E27FC236}">
                    <a16:creationId xmlns:a16="http://schemas.microsoft.com/office/drawing/2014/main" id="{21B27FAC-F4D8-14FA-E816-E0F5A6718CC9}"/>
                  </a:ext>
                </a:extLst>
              </p:cNvPr>
              <p:cNvSpPr>
                <a:spLocks noGrp="1"/>
              </p:cNvSpPr>
              <p:nvPr>
                <p:ph type="body" sz="quarter" idx="20"/>
              </p:nvPr>
            </p:nvSpPr>
            <p:spPr>
              <a:xfrm>
                <a:off x="9415209" y="3673275"/>
                <a:ext cx="2440730" cy="3094848"/>
              </a:xfrm>
            </p:spPr>
            <p:txBody>
              <a:bodyPr/>
              <a:lstStyle/>
              <a:p>
                <a:pPr algn="just">
                  <a:spcBef>
                    <a:spcPts val="400"/>
                  </a:spcBef>
                </a:pPr>
                <a:r>
                  <a:rPr lang="en-US" sz="1050"/>
                  <a:t>Python (Pandas, </a:t>
                </a:r>
                <a:r>
                  <a:rPr lang="en-US" sz="1050" err="1"/>
                  <a:t>Numpy</a:t>
                </a:r>
                <a:r>
                  <a:rPr lang="en-US" sz="1050"/>
                  <a:t>, Matplotlib, Scikit-learn)</a:t>
                </a:r>
                <a:endParaRPr lang="pl-PL" sz="1050"/>
              </a:p>
              <a:p>
                <a:pPr algn="just">
                  <a:spcBef>
                    <a:spcPts val="400"/>
                  </a:spcBef>
                </a:pPr>
                <a:r>
                  <a:rPr lang="en-US" sz="1050"/>
                  <a:t>Machine Learning </a:t>
                </a:r>
              </a:p>
              <a:p>
                <a:pPr algn="just">
                  <a:spcBef>
                    <a:spcPts val="400"/>
                  </a:spcBef>
                </a:pPr>
                <a:r>
                  <a:rPr lang="en-US" sz="1050"/>
                  <a:t>Deep Learning (</a:t>
                </a:r>
                <a:r>
                  <a:rPr lang="pl-PL" sz="1050"/>
                  <a:t>PyTorch</a:t>
                </a:r>
                <a:r>
                  <a:rPr lang="en-US" sz="1050"/>
                  <a:t>, </a:t>
                </a:r>
                <a:r>
                  <a:rPr lang="en-US" sz="1050" err="1"/>
                  <a:t>Keras</a:t>
                </a:r>
                <a:r>
                  <a:rPr lang="en-US" sz="1050"/>
                  <a:t>, NLP)</a:t>
                </a:r>
              </a:p>
              <a:p>
                <a:pPr algn="just">
                  <a:spcBef>
                    <a:spcPts val="400"/>
                  </a:spcBef>
                </a:pPr>
                <a:r>
                  <a:rPr lang="en-US" sz="1050" err="1"/>
                  <a:t>PySpark</a:t>
                </a:r>
                <a:endParaRPr lang="en-US" sz="1050"/>
              </a:p>
              <a:p>
                <a:pPr algn="just">
                  <a:spcBef>
                    <a:spcPts val="400"/>
                  </a:spcBef>
                </a:pPr>
                <a:r>
                  <a:rPr lang="en-US" sz="1050"/>
                  <a:t>Power Bi</a:t>
                </a:r>
              </a:p>
              <a:p>
                <a:pPr algn="just">
                  <a:spcBef>
                    <a:spcPts val="400"/>
                  </a:spcBef>
                </a:pPr>
                <a:r>
                  <a:rPr lang="en-US" sz="1050"/>
                  <a:t>SQL (MySQL, Teradata, MS SQL Server)</a:t>
                </a:r>
              </a:p>
              <a:p>
                <a:pPr algn="just">
                  <a:spcBef>
                    <a:spcPts val="400"/>
                  </a:spcBef>
                </a:pPr>
                <a:r>
                  <a:rPr lang="en-US" sz="1050"/>
                  <a:t>Azure, Git</a:t>
                </a:r>
              </a:p>
            </p:txBody>
          </p:sp>
          <p:sp>
            <p:nvSpPr>
              <p:cNvPr id="9" name="Text Placeholder 8">
                <a:extLst>
                  <a:ext uri="{FF2B5EF4-FFF2-40B4-BE49-F238E27FC236}">
                    <a16:creationId xmlns:a16="http://schemas.microsoft.com/office/drawing/2014/main" id="{EFA473DF-7A5B-64B0-18C7-104850EA02E3}"/>
                  </a:ext>
                </a:extLst>
              </p:cNvPr>
              <p:cNvSpPr>
                <a:spLocks noGrp="1"/>
              </p:cNvSpPr>
              <p:nvPr>
                <p:ph type="body" sz="quarter" idx="21"/>
              </p:nvPr>
            </p:nvSpPr>
            <p:spPr/>
            <p:txBody>
              <a:bodyPr/>
              <a:lstStyle/>
              <a:p>
                <a:r>
                  <a:rPr lang="en-US"/>
                  <a:t>Polish		English</a:t>
                </a:r>
              </a:p>
            </p:txBody>
          </p:sp>
          <p:sp>
            <p:nvSpPr>
              <p:cNvPr id="14" name="Picture Placeholder 13">
                <a:extLst>
                  <a:ext uri="{FF2B5EF4-FFF2-40B4-BE49-F238E27FC236}">
                    <a16:creationId xmlns:a16="http://schemas.microsoft.com/office/drawing/2014/main" id="{2664158B-E6AE-27BF-D238-CD52487F20CD}"/>
                  </a:ext>
                </a:extLst>
              </p:cNvPr>
              <p:cNvSpPr>
                <a:spLocks noGrp="1"/>
              </p:cNvSpPr>
              <p:nvPr>
                <p:ph type="pic" sz="quarter" idx="10"/>
              </p:nvPr>
            </p:nvSpPr>
            <p:spPr/>
            <p:txBody>
              <a:bodyPr/>
              <a:lstStyle/>
              <a:p>
                <a:endParaRPr lang="pl-PL"/>
              </a:p>
            </p:txBody>
          </p:sp>
          <p:pic>
            <p:nvPicPr>
              <p:cNvPr id="15" name="Picture Placeholder 11" descr="A person taking a selfie&#10;&#10;Description automatically generated">
                <a:extLst>
                  <a:ext uri="{FF2B5EF4-FFF2-40B4-BE49-F238E27FC236}">
                    <a16:creationId xmlns:a16="http://schemas.microsoft.com/office/drawing/2014/main" id="{7D6C1CEA-0784-D836-39F9-B63CF5AAA3B5}"/>
                  </a:ext>
                </a:extLst>
              </p:cNvPr>
              <p:cNvPicPr>
                <a:picLocks noChangeAspect="1"/>
              </p:cNvPicPr>
              <p:nvPr/>
            </p:nvPicPr>
            <p:blipFill rotWithShape="1">
              <a:blip r:embed="rId3"/>
              <a:srcRect l="6986" t="9817" r="17975" b="15446"/>
              <a:stretch/>
            </p:blipFill>
            <p:spPr>
              <a:xfrm>
                <a:off x="0" y="-1"/>
                <a:ext cx="2628000" cy="2616316"/>
              </a:xfrm>
              <a:prstGeom prst="rect">
                <a:avLst/>
              </a:prstGeom>
            </p:spPr>
          </p:pic>
        </p:spTree>
        <p:extLst>
          <p:ext uri="{BB962C8B-B14F-4D97-AF65-F5344CB8AC3E}">
            <p14:creationId xmlns:p14="http://schemas.microsoft.com/office/powerpoint/2010/main" val="4110471149"/>
          </p:ext>
        </p:extLst>
      </p:cSld>
      <p:clrMapOvr>
        <a:masterClrMapping/>
      </p:clrMapOvr>
    </p:sld>
    <p:sld>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7A6792-CD02-599B-4146-7772C73B01E3}"/>
                  </a:ext>
                </a:extLst>
              </p:cNvPr>
              <p:cNvSpPr>
                <a:spLocks noGrp="1"/>
              </p:cNvSpPr>
              <p:nvPr>
                <p:ph type="body" sz="quarter" idx="11"/>
              </p:nvPr>
            </p:nvSpPr>
            <p:spPr>
              <a:xfrm>
                <a:off x="154816" y="3137102"/>
                <a:ext cx="2196000" cy="1515580"/>
              </a:xfrm>
            </p:spPr>
            <p:txBody>
              <a:bodyPr vert="horz" lIns="54000" tIns="36000" rIns="36000" bIns="36000" rtlCol="0" anchor="t">
                <a:normAutofit fontScale="92500" lnSpcReduction="10000"/>
              </a:bodyPr>
              <a:lstStyle/>
              <a:p>
                <a:r>
                  <a:rPr lang="pl-PL">
                    <a:latin typeface="+mn-lt"/>
                  </a:rPr>
                  <a:t>Jan is</a:t>
                </a:r>
                <a:r>
                  <a:rPr lang="en-US">
                    <a:latin typeface="+mn-lt"/>
                  </a:rPr>
                  <a:t> an ambitious student of Big Data and Advanced Analytics with 2 years of </a:t>
                </a:r>
                <a:r>
                  <a:rPr lang="en-US">
                    <a:solidFill>
                      <a:srgbClr val="FFFFFF"/>
                    </a:solidFill>
                    <a:latin typeface="+mn-lt"/>
                  </a:rPr>
                  <a:t>experience in data science and optimization work. He is keen</a:t>
                </a:r>
                <a:r>
                  <a:rPr lang="en-US">
                    <a:latin typeface="+mn-lt"/>
                  </a:rPr>
                  <a:t> to explore the world, always eager to learn new ones and then use them in practice. Currently, </a:t>
                </a:r>
                <a:r>
                  <a:rPr lang="pl-PL">
                    <a:latin typeface="+mn-lt"/>
                  </a:rPr>
                  <a:t>he is</a:t>
                </a:r>
                <a:r>
                  <a:rPr lang="en-US">
                    <a:latin typeface="+mn-lt"/>
                  </a:rPr>
                  <a:t> looking for valuable projects, that will help </a:t>
                </a:r>
                <a:r>
                  <a:rPr lang="pl-PL" err="1">
                    <a:latin typeface="+mn-lt"/>
                  </a:rPr>
                  <a:t>him</a:t>
                </a:r>
                <a:r>
                  <a:rPr lang="en-US">
                    <a:latin typeface="+mn-lt"/>
                  </a:rPr>
                  <a:t> in the future, which </a:t>
                </a:r>
                <a:r>
                  <a:rPr lang="pl-PL">
                    <a:latin typeface="+mn-lt"/>
                  </a:rPr>
                  <a:t>he</a:t>
                </a:r>
                <a:r>
                  <a:rPr lang="en-US">
                    <a:latin typeface="+mn-lt"/>
                  </a:rPr>
                  <a:t> associate</a:t>
                </a:r>
                <a:r>
                  <a:rPr lang="pl-PL">
                    <a:latin typeface="+mn-lt"/>
                  </a:rPr>
                  <a:t>s</a:t>
                </a:r>
                <a:r>
                  <a:rPr lang="en-US">
                    <a:latin typeface="+mn-lt"/>
                  </a:rPr>
                  <a:t> with data</a:t>
                </a:r>
                <a:r>
                  <a:rPr lang="pl-PL">
                    <a:latin typeface="+mn-lt"/>
                  </a:rPr>
                  <a:t>.</a:t>
                </a:r>
              </a:p>
            </p:txBody>
          </p:sp>
          <p:sp>
            <p:nvSpPr>
              <p:cNvPr id="3" name="Text Placeholder 2">
                <a:extLst>
                  <a:ext uri="{FF2B5EF4-FFF2-40B4-BE49-F238E27FC236}">
                    <a16:creationId xmlns:a16="http://schemas.microsoft.com/office/drawing/2014/main" id="{AF88C2A4-FF17-0676-87E4-0CC42FB0908B}"/>
                  </a:ext>
                </a:extLst>
              </p:cNvPr>
              <p:cNvSpPr>
                <a:spLocks noGrp="1"/>
              </p:cNvSpPr>
              <p:nvPr>
                <p:ph type="body" sz="quarter" idx="12"/>
              </p:nvPr>
            </p:nvSpPr>
            <p:spPr/>
            <p:txBody>
              <a:bodyPr/>
              <a:lstStyle/>
              <a:p>
                <a:r>
                  <a:rPr lang="pl-PL"/>
                  <a:t>Automotive</a:t>
                </a:r>
              </a:p>
              <a:p>
                <a:r>
                  <a:rPr lang="pl-PL"/>
                  <a:t>Insurance</a:t>
                </a:r>
              </a:p>
              <a:p>
                <a:r>
                  <a:rPr lang="pl-PL"/>
                  <a:t>Telecom</a:t>
                </a:r>
              </a:p>
            </p:txBody>
          </p:sp>
          <p:sp>
            <p:nvSpPr>
              <p:cNvPr id="4" name="Text Placeholder 3">
                <a:extLst>
                  <a:ext uri="{FF2B5EF4-FFF2-40B4-BE49-F238E27FC236}">
                    <a16:creationId xmlns:a16="http://schemas.microsoft.com/office/drawing/2014/main" id="{83DE19E7-8B89-958B-7DE2-178E7A54066F}"/>
                  </a:ext>
                </a:extLst>
              </p:cNvPr>
              <p:cNvSpPr>
                <a:spLocks noGrp="1"/>
              </p:cNvSpPr>
              <p:nvPr>
                <p:ph type="body" sz="quarter" idx="18"/>
              </p:nvPr>
            </p:nvSpPr>
            <p:spPr/>
            <p:txBody>
              <a:bodyPr>
                <a:normAutofit lnSpcReduction="10000"/>
              </a:bodyPr>
              <a:lstStyle/>
              <a:p>
                <a:r>
                  <a:rPr lang="pl-PL"/>
                  <a:t>Jan Matynia</a:t>
                </a:r>
              </a:p>
            </p:txBody>
          </p:sp>
          <p:sp>
            <p:nvSpPr>
              <p:cNvPr id="7" name="Text Placeholder 6">
                <a:extLst>
                  <a:ext uri="{FF2B5EF4-FFF2-40B4-BE49-F238E27FC236}">
                    <a16:creationId xmlns:a16="http://schemas.microsoft.com/office/drawing/2014/main" id="{83D1AB77-327B-D8C5-CF7B-688095FA023A}"/>
                  </a:ext>
                </a:extLst>
              </p:cNvPr>
              <p:cNvSpPr>
                <a:spLocks noGrp="1"/>
              </p:cNvSpPr>
              <p:nvPr>
                <p:ph type="body" sz="quarter" idx="19"/>
              </p:nvPr>
            </p:nvSpPr>
            <p:spPr/>
            <p:txBody>
              <a:bodyPr lIns="54000" tIns="36000" rIns="36000" bIns="36000" anchor="t">
                <a:normAutofit fontScale="92500" lnSpcReduction="20000"/>
              </a:bodyPr>
              <a:lstStyle/>
              <a:p>
                <a:r>
                  <a:rPr lang="pl-PL" err="1">
                    <a:latin typeface="Graphik"/>
                  </a:rPr>
                  <a:t>Warsaw</a:t>
                </a:r>
                <a:r>
                  <a:rPr lang="pl-PL">
                    <a:latin typeface="Graphik"/>
                  </a:rPr>
                  <a:t> School of </a:t>
                </a:r>
                <a:r>
                  <a:rPr lang="pl-PL" err="1">
                    <a:latin typeface="Graphik"/>
                  </a:rPr>
                  <a:t>Economics</a:t>
                </a:r>
                <a:r>
                  <a:rPr lang="pl-PL">
                    <a:latin typeface="Graphik"/>
                  </a:rPr>
                  <a:t>, Big Data and Advanced Analytics, </a:t>
                </a:r>
                <a:r>
                  <a:rPr lang="pl-PL" err="1">
                    <a:latin typeface="Graphik"/>
                  </a:rPr>
                  <a:t>MSc</a:t>
                </a:r>
              </a:p>
              <a:p>
                <a:r>
                  <a:rPr lang="pl-PL" err="1">
                    <a:latin typeface="Graphik"/>
                  </a:rPr>
                  <a:t>Warsaw</a:t>
                </a:r>
                <a:r>
                  <a:rPr lang="pl-PL">
                    <a:latin typeface="Graphik"/>
                  </a:rPr>
                  <a:t> School of </a:t>
                </a:r>
                <a:r>
                  <a:rPr lang="pl-PL" err="1">
                    <a:latin typeface="Graphik"/>
                  </a:rPr>
                  <a:t>Economics</a:t>
                </a:r>
                <a:r>
                  <a:rPr lang="pl-PL">
                    <a:latin typeface="Graphik"/>
                  </a:rPr>
                  <a:t>, </a:t>
                </a:r>
                <a:r>
                  <a:rPr lang="pl-PL" err="1">
                    <a:latin typeface="Graphik"/>
                  </a:rPr>
                  <a:t>Quantitative</a:t>
                </a:r>
                <a:r>
                  <a:rPr lang="pl-PL">
                    <a:latin typeface="Graphik"/>
                  </a:rPr>
                  <a:t> </a:t>
                </a:r>
                <a:r>
                  <a:rPr lang="pl-PL" err="1">
                    <a:latin typeface="Graphik"/>
                  </a:rPr>
                  <a:t>Methods</a:t>
                </a:r>
                <a:r>
                  <a:rPr lang="pl-PL">
                    <a:latin typeface="Graphik"/>
                  </a:rPr>
                  <a:t> in </a:t>
                </a:r>
                <a:r>
                  <a:rPr lang="pl-PL" err="1">
                    <a:latin typeface="Graphik"/>
                  </a:rPr>
                  <a:t>Economics</a:t>
                </a:r>
                <a:r>
                  <a:rPr lang="pl-PL">
                    <a:latin typeface="Graphik"/>
                  </a:rPr>
                  <a:t> and Information Systems, </a:t>
                </a:r>
                <a:r>
                  <a:rPr lang="pl-PL" err="1">
                    <a:latin typeface="Graphik"/>
                  </a:rPr>
                  <a:t>BSc</a:t>
                </a:r>
                <a:endParaRPr lang="pl-PL">
                  <a:latin typeface="Graphik"/>
                </a:endParaRPr>
              </a:p>
              <a:p>
                <a:r>
                  <a:rPr lang="pl-PL"/>
                  <a:t>Johannes Gutenberg University </a:t>
                </a:r>
                <a:r>
                  <a:rPr lang="pl-PL" err="1"/>
                  <a:t>Mainz</a:t>
                </a:r>
                <a:r>
                  <a:rPr lang="pl-PL"/>
                  <a:t>, </a:t>
                </a:r>
                <a:r>
                  <a:rPr lang="pl-PL" err="1"/>
                  <a:t>Economics</a:t>
                </a:r>
                <a:r>
                  <a:rPr lang="pl-PL"/>
                  <a:t>, </a:t>
                </a:r>
                <a:r>
                  <a:rPr lang="pl-PL" err="1"/>
                  <a:t>BSc</a:t>
                </a:r>
                <a:r>
                  <a:rPr lang="pl-PL"/>
                  <a:t> – </a:t>
                </a:r>
                <a:r>
                  <a:rPr lang="pl-PL" err="1"/>
                  <a:t>foreign</a:t>
                </a:r>
                <a:r>
                  <a:rPr lang="pl-PL"/>
                  <a:t> exchange</a:t>
                </a:r>
              </a:p>
            </p:txBody>
          </p:sp>
          <p:sp>
            <p:nvSpPr>
              <p:cNvPr id="8" name="Text Placeholder 7">
                <a:extLst>
                  <a:ext uri="{FF2B5EF4-FFF2-40B4-BE49-F238E27FC236}">
                    <a16:creationId xmlns:a16="http://schemas.microsoft.com/office/drawing/2014/main" id="{9CFFF608-5DCB-85A5-D2CF-77199B9A17D9}"/>
                  </a:ext>
                </a:extLst>
              </p:cNvPr>
              <p:cNvSpPr>
                <a:spLocks noGrp="1"/>
              </p:cNvSpPr>
              <p:nvPr>
                <p:ph type="body" sz="quarter" idx="20"/>
              </p:nvPr>
            </p:nvSpPr>
            <p:spPr>
              <a:xfrm>
                <a:off x="9415208" y="3728194"/>
                <a:ext cx="2664000" cy="1955498"/>
              </a:xfrm>
            </p:spPr>
            <p:txBody>
              <a:bodyPr lIns="54000" tIns="36000" rIns="36000" bIns="36000" anchor="t">
                <a:normAutofit/>
              </a:bodyPr>
              <a:lstStyle/>
              <a:p>
                <a:r>
                  <a:rPr lang="pl-PL" err="1">
                    <a:latin typeface="Graphik"/>
                  </a:rPr>
                  <a:t>Python</a:t>
                </a:r>
                <a:r>
                  <a:rPr lang="pl-PL">
                    <a:latin typeface="Graphik"/>
                  </a:rPr>
                  <a:t> (</a:t>
                </a:r>
                <a:r>
                  <a:rPr lang="pl-PL" err="1">
                    <a:solidFill>
                      <a:srgbClr val="000000"/>
                    </a:solidFill>
                    <a:ea typeface="+mn-lt"/>
                    <a:cs typeface="+mn-lt"/>
                  </a:rPr>
                  <a:t>NumPy</a:t>
                </a:r>
                <a:r>
                  <a:rPr lang="pl-PL">
                    <a:latin typeface="Graphik"/>
                  </a:rPr>
                  <a:t>, </a:t>
                </a:r>
                <a:r>
                  <a:rPr lang="pl-PL" err="1">
                    <a:latin typeface="Graphik"/>
                  </a:rPr>
                  <a:t>Pandas</a:t>
                </a:r>
                <a:r>
                  <a:rPr lang="pl-PL">
                    <a:latin typeface="Graphik"/>
                  </a:rPr>
                  <a:t>, </a:t>
                </a:r>
                <a:r>
                  <a:rPr lang="pl-PL" err="1">
                    <a:latin typeface="Graphik"/>
                  </a:rPr>
                  <a:t>Scikit-Learn</a:t>
                </a:r>
                <a:r>
                  <a:rPr lang="pl-PL">
                    <a:latin typeface="Graphik"/>
                  </a:rPr>
                  <a:t>, </a:t>
                </a:r>
                <a:r>
                  <a:rPr lang="pl-PL" err="1">
                    <a:latin typeface="Graphik"/>
                  </a:rPr>
                  <a:t>Tensorflow</a:t>
                </a:r>
                <a:r>
                  <a:rPr lang="pl-PL">
                    <a:latin typeface="Graphik"/>
                  </a:rPr>
                  <a:t>, </a:t>
                </a:r>
                <a:r>
                  <a:rPr lang="pl-PL" err="1">
                    <a:latin typeface="Graphik"/>
                  </a:rPr>
                  <a:t>Keras</a:t>
                </a:r>
                <a:r>
                  <a:rPr lang="pl-PL">
                    <a:latin typeface="Graphik"/>
                  </a:rPr>
                  <a:t>, </a:t>
                </a:r>
                <a:r>
                  <a:rPr lang="pl-PL" err="1">
                    <a:latin typeface="Graphik"/>
                  </a:rPr>
                  <a:t>Matplotlib</a:t>
                </a:r>
                <a:r>
                  <a:rPr lang="pl-PL">
                    <a:latin typeface="Graphik"/>
                  </a:rPr>
                  <a:t>, </a:t>
                </a:r>
                <a:r>
                  <a:rPr lang="pl-PL" err="1">
                    <a:latin typeface="Graphik"/>
                  </a:rPr>
                  <a:t>Seaborn</a:t>
                </a:r>
                <a:r>
                  <a:rPr lang="pl-PL">
                    <a:latin typeface="Graphik"/>
                  </a:rPr>
                  <a:t>) </a:t>
                </a:r>
                <a:endParaRPr lang="en-US"/>
              </a:p>
              <a:p>
                <a:r>
                  <a:rPr lang="pl-PL">
                    <a:latin typeface="Graphik"/>
                  </a:rPr>
                  <a:t>AWS </a:t>
                </a:r>
                <a:r>
                  <a:rPr lang="pl-PL" err="1">
                    <a:latin typeface="Graphik"/>
                  </a:rPr>
                  <a:t>Certified</a:t>
                </a:r>
                <a:r>
                  <a:rPr lang="pl-PL">
                    <a:latin typeface="Graphik"/>
                  </a:rPr>
                  <a:t> </a:t>
                </a:r>
                <a:r>
                  <a:rPr lang="pl-PL" err="1">
                    <a:latin typeface="Graphik"/>
                  </a:rPr>
                  <a:t>Cloud</a:t>
                </a:r>
                <a:r>
                  <a:rPr lang="pl-PL">
                    <a:latin typeface="Graphik"/>
                  </a:rPr>
                  <a:t> </a:t>
                </a:r>
                <a:r>
                  <a:rPr lang="pl-PL" err="1">
                    <a:latin typeface="Graphik"/>
                  </a:rPr>
                  <a:t>Practitioner</a:t>
                </a:r>
                <a:endParaRPr lang="pl-PL">
                  <a:latin typeface="Graphik"/>
                </a:endParaRPr>
              </a:p>
              <a:p>
                <a:r>
                  <a:rPr lang="pl-PL">
                    <a:latin typeface="Graphik"/>
                  </a:rPr>
                  <a:t>SQL, R, Julia, VBA, Linux, Git, Docker,  </a:t>
                </a:r>
                <a:r>
                  <a:rPr lang="pl-PL" err="1">
                    <a:latin typeface="Graphik"/>
                  </a:rPr>
                  <a:t>DataIku</a:t>
                </a:r>
                <a:r>
                  <a:rPr lang="pl-PL">
                    <a:latin typeface="Graphik"/>
                  </a:rPr>
                  <a:t>, Power BI</a:t>
                </a:r>
                <a:endParaRPr lang="pl-PL"/>
              </a:p>
              <a:p>
                <a:r>
                  <a:rPr lang="pl-PL">
                    <a:latin typeface="Graphik"/>
                  </a:rPr>
                  <a:t>Machine Learning, </a:t>
                </a:r>
                <a:r>
                  <a:rPr lang="pl-PL" err="1">
                    <a:latin typeface="Graphik"/>
                  </a:rPr>
                  <a:t>Deep</a:t>
                </a:r>
                <a:r>
                  <a:rPr lang="pl-PL">
                    <a:latin typeface="Graphik"/>
                  </a:rPr>
                  <a:t> Learning, </a:t>
                </a:r>
                <a:r>
                  <a:rPr lang="pl-PL" err="1">
                    <a:latin typeface="Graphik"/>
                  </a:rPr>
                  <a:t>Optimization</a:t>
                </a:r>
                <a:r>
                  <a:rPr lang="pl-PL">
                    <a:latin typeface="Graphik"/>
                  </a:rPr>
                  <a:t> Models, Statistics, </a:t>
                </a:r>
                <a:r>
                  <a:rPr lang="pl-PL" err="1">
                    <a:latin typeface="Graphik"/>
                  </a:rPr>
                  <a:t>Econometrics</a:t>
                </a:r>
                <a:endParaRPr lang="pl-PL">
                  <a:latin typeface="Graphik"/>
                </a:endParaRPr>
              </a:p>
              <a:p>
                <a:endParaRPr lang="pl-PL"/>
              </a:p>
              <a:p>
                <a:endParaRPr lang="pl-PL">
                  <a:latin typeface="Graphik"/>
                </a:endParaRPr>
              </a:p>
            </p:txBody>
          </p:sp>
          <p:sp>
            <p:nvSpPr>
              <p:cNvPr id="9" name="Text Placeholder 8">
                <a:extLst>
                  <a:ext uri="{FF2B5EF4-FFF2-40B4-BE49-F238E27FC236}">
                    <a16:creationId xmlns:a16="http://schemas.microsoft.com/office/drawing/2014/main" id="{AC5349C6-BB31-A46D-B3C7-98E655A76F21}"/>
                  </a:ext>
                </a:extLst>
              </p:cNvPr>
              <p:cNvSpPr>
                <a:spLocks noGrp="1"/>
              </p:cNvSpPr>
              <p:nvPr>
                <p:ph type="body" sz="quarter" idx="21"/>
              </p:nvPr>
            </p:nvSpPr>
            <p:spPr/>
            <p:txBody>
              <a:bodyPr/>
              <a:lstStyle/>
              <a:p>
                <a:r>
                  <a:rPr lang="pl-PL">
                    <a:latin typeface="Graphik" panose="020B0503030202060203" pitchFamily="34" charset="0"/>
                  </a:rPr>
                  <a:t>Polish    English    German	Spanish</a:t>
                </a:r>
              </a:p>
            </p:txBody>
          </p:sp>
          <p:sp>
            <p:nvSpPr>
              <p:cNvPr id="10" name="Text Placeholder 9">
                <a:extLst>
                  <a:ext uri="{FF2B5EF4-FFF2-40B4-BE49-F238E27FC236}">
                    <a16:creationId xmlns:a16="http://schemas.microsoft.com/office/drawing/2014/main" id="{2ADC3B6D-1669-0947-4FE2-FA2ED3B54A80}"/>
                  </a:ext>
                </a:extLst>
              </p:cNvPr>
              <p:cNvSpPr>
                <a:spLocks noGrp="1"/>
              </p:cNvSpPr>
              <p:nvPr>
                <p:ph type="body" sz="quarter" idx="22"/>
              </p:nvPr>
            </p:nvSpPr>
            <p:spPr>
              <a:xfrm>
                <a:off x="2832107" y="1861782"/>
                <a:ext cx="6282000" cy="4715760"/>
              </a:xfrm>
            </p:spPr>
            <p:txBody>
              <a:bodyPr lIns="54000" tIns="36000" rIns="36000" bIns="36000" numCol="2" spcCol="252000" anchor="t"/>
              <a:lstStyle/>
              <a:p>
                <a:pPr algn="just"/>
                <a:r>
                  <a:rPr lang="pl-PL" b="1">
                    <a:latin typeface="Graphik"/>
                  </a:rPr>
                  <a:t>Junior Software Developer – Polish Automotive Company</a:t>
                </a:r>
                <a:endParaRPr lang="pl-PL">
                  <a:latin typeface="Graphik"/>
                </a:endParaRPr>
              </a:p>
              <a:p>
                <a:pPr algn="just"/>
                <a:r>
                  <a:rPr lang="en-US">
                    <a:latin typeface="Graphik" panose="020B0503030202060203" pitchFamily="34" charset="-18"/>
                  </a:rPr>
                  <a:t>Developer job in team responsible for route planning and task scheduling systems for autonomous robots. Creating and implementing mathematical optimization models to accelerate and improve robot performance. Gathering and analysis of data flowing from test environments.</a:t>
                </a:r>
                <a:endParaRPr lang="en-US">
                  <a:latin typeface="Graphik" panose="020B0503030202060203" pitchFamily="34" charset="0"/>
                </a:endParaRPr>
              </a:p>
              <a:p>
                <a:pPr algn="just"/>
                <a:r>
                  <a:rPr lang="pl-PL" b="1">
                    <a:latin typeface="Graphik"/>
                  </a:rPr>
                  <a:t>Junior Data Scientist – Financial Services Company</a:t>
                </a:r>
              </a:p>
              <a:p>
                <a:pPr algn="just"/>
                <a:r>
                  <a:rPr lang="en-US">
                    <a:solidFill>
                      <a:srgbClr val="000000"/>
                    </a:solidFill>
                    <a:ea typeface="+mn-lt"/>
                    <a:cs typeface="+mn-lt"/>
                  </a:rPr>
                  <a:t>Member of a Data Science Team working on the fraud detection process for the needs of UK market. Data mining and preprocessing of insurance data, creating pipelines and constructing fraud detection models and subsequent tuning on the </a:t>
                </a:r>
                <a:r>
                  <a:rPr lang="en-US" err="1">
                    <a:solidFill>
                      <a:srgbClr val="000000"/>
                    </a:solidFill>
                    <a:ea typeface="+mn-lt"/>
                    <a:cs typeface="+mn-lt"/>
                  </a:rPr>
                  <a:t>DataIku</a:t>
                </a:r>
                <a:r>
                  <a:rPr lang="en-US">
                    <a:solidFill>
                      <a:srgbClr val="000000"/>
                    </a:solidFill>
                    <a:ea typeface="+mn-lt"/>
                    <a:cs typeface="+mn-lt"/>
                  </a:rPr>
                  <a:t> cloud platform. Preparing customer analyzes and segmentation.</a:t>
                </a:r>
                <a:endParaRPr lang="en-US">
                  <a:solidFill>
                    <a:srgbClr val="000000"/>
                  </a:solidFill>
                </a:endParaRPr>
              </a:p>
              <a:p>
                <a:pPr algn="just"/>
                <a:r>
                  <a:rPr lang="pl-PL">
                    <a:latin typeface="Graphik"/>
                  </a:rPr>
                  <a:t>Internship in the </a:t>
                </a:r>
                <a:r>
                  <a:rPr lang="en-US">
                    <a:latin typeface="Graphik" panose="020B0503030202060203" pitchFamily="34" charset="-18"/>
                  </a:rPr>
                  <a:t>Data Science Team on the project of Intelligent Automation of the Underwriting Process. </a:t>
                </a:r>
                <a:r>
                  <a:rPr lang="en-US">
                    <a:solidFill>
                      <a:srgbClr val="000000"/>
                    </a:solidFill>
                    <a:ea typeface="+mn-lt"/>
                    <a:cs typeface="+mn-lt"/>
                  </a:rPr>
                  <a:t>Creating data processing pipelines, analyzing insurance data.</a:t>
                </a:r>
                <a:endParaRPr lang="pl-PL">
                  <a:solidFill>
                    <a:srgbClr val="000000"/>
                  </a:solidFill>
                  <a:latin typeface="Graphik"/>
                </a:endParaRPr>
              </a:p>
              <a:p>
                <a:pPr algn="just"/>
                <a:endParaRPr lang="pl-PL" b="1">
                  <a:latin typeface="Graphik"/>
                </a:endParaRPr>
              </a:p>
              <a:p>
                <a:pPr algn="just"/>
                <a:r>
                  <a:rPr lang="pl-PL" b="1">
                    <a:latin typeface="Graphik"/>
                  </a:rPr>
                  <a:t>Intern – Telecom Company</a:t>
                </a:r>
              </a:p>
              <a:p>
                <a:pPr algn="just"/>
                <a:r>
                  <a:rPr lang="en-US">
                    <a:latin typeface="Graphik" panose="020B0503030202060203" pitchFamily="34" charset="-18"/>
                  </a:rPr>
                  <a:t>Internship in the Department of Optimization and Development of Business Processes. Automating the reporting process, creating interactive dashboards and analyzing financial data regarding the company's investments.</a:t>
                </a:r>
                <a:endParaRPr lang="pl-PL" b="1">
                  <a:latin typeface="Graphik"/>
                </a:endParaRPr>
              </a:p>
            </p:txBody>
          </p:sp>
          <p:sp>
            <p:nvSpPr>
              <p:cNvPr id="13" name="Text Placeholder 4">
                <a:extLst>
                  <a:ext uri="{FF2B5EF4-FFF2-40B4-BE49-F238E27FC236}">
                    <a16:creationId xmlns:a16="http://schemas.microsoft.com/office/drawing/2014/main" id="{0CA59ECB-AF25-9F0B-5478-3A1BF0E5855B}"/>
                  </a:ext>
                </a:extLst>
              </p:cNvPr>
              <p:cNvSpPr>
                <a:spLocks noGrp="1"/>
              </p:cNvSpPr>
              <p:nvPr>
                <p:ph type="body" sz="quarter" idx="14"/>
              </p:nvPr>
            </p:nvSpPr>
            <p:spPr>
              <a:xfrm>
                <a:off x="2880849" y="1030842"/>
                <a:ext cx="4140000" cy="399600"/>
              </a:xfrm>
            </p:spPr>
            <p:txBody>
              <a:bodyPr vert="horz" lIns="0" tIns="0" rIns="72000" bIns="36000" rtlCol="0" anchor="b" anchorCtr="0">
                <a:noAutofit/>
              </a:bodyPr>
              <a:lstStyle/>
              <a:p>
                <a:pPr defTabSz="228600">
                  <a:lnSpc>
                    <a:spcPct val="100000"/>
                  </a:lnSpc>
                  <a:spcBef>
                    <a:spcPts val="0"/>
                  </a:spcBef>
                  <a:spcAft>
                    <a:spcPts val="600"/>
                  </a:spcAft>
                </a:pPr>
                <a:r>
                  <a:rPr lang="en-US">
                    <a:solidFill>
                      <a:srgbClr val="5D3A73"/>
                    </a:solidFill>
                  </a:rPr>
                  <a:t>Analyst, Data Science</a:t>
                </a:r>
                <a:endParaRPr lang="en-US">
                  <a:solidFill>
                    <a:schemeClr val="accent2"/>
                  </a:solidFill>
                </a:endParaRPr>
              </a:p>
            </p:txBody>
          </p:sp>
          <p:pic>
            <p:nvPicPr>
              <p:cNvPr id="17" name="Picture Placeholder 16" descr="A person with short hair wearing a white shirt&#10;&#10;Description automatically generated">
                <a:extLst>
                  <a:ext uri="{FF2B5EF4-FFF2-40B4-BE49-F238E27FC236}">
                    <a16:creationId xmlns:a16="http://schemas.microsoft.com/office/drawing/2014/main" id="{8569B7F3-A1CD-192E-E7AB-F83E899C8FF0}"/>
                  </a:ext>
                </a:extLst>
              </p:cNvPr>
              <p:cNvPicPr>
                <a:picLocks noGrp="1"/>
              </p:cNvPicPr>
              <p:nvPr>
                <p:ph type="pic" sz="quarter" idx="10"/>
              </p:nvPr>
            </p:nvPicPr>
            <p:blipFill rotWithShape="1">
              <a:blip r:embed="rId3">
                <a:extLst>
                  <a:ext uri="{28A0092B-C50C-407E-A947-70E740481C1C}">
                    <a14:useLocalDpi xmlns:a14="http://schemas.microsoft.com/office/drawing/2010/main" val="0"/>
                  </a:ext>
                </a:extLst>
              </a:blip>
              <a:srcRect l="-1" r="895" b="29510"/>
              <a:stretch/>
            </p:blipFill>
            <p:spPr>
              <a:xfrm>
                <a:off x="0" y="-1"/>
                <a:ext cx="2628000" cy="2628000"/>
              </a:xfrm>
            </p:spPr>
          </p:pic>
        </p:spTree>
        <p:extLst>
          <p:ext uri="{BB962C8B-B14F-4D97-AF65-F5344CB8AC3E}">
            <p14:creationId xmlns:p14="http://schemas.microsoft.com/office/powerpoint/2010/main" val="1949626962"/>
          </p:ext>
        </p:extLst>
      </p:cSld>
      <p:clrMapOvr>
        <a:masterClrMapping/>
      </p:clrMapOvr>
    </p:sld>
    <p:sld>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1674FA-AAB1-290E-AC82-CA87E6310AA5}"/>
                  </a:ext>
                </a:extLst>
              </p:cNvPr>
              <p:cNvSpPr>
                <a:spLocks noGrp="1"/>
              </p:cNvSpPr>
              <p:nvPr>
                <p:ph type="body" sz="quarter" idx="11"/>
              </p:nvPr>
            </p:nvSpPr>
            <p:spPr/>
            <p:txBody>
              <a:bodyPr/>
              <a:lstStyle/>
              <a:p>
                <a:r>
                  <a:rPr lang="en-US" sz="950"/>
                  <a:t>Piotr Michalek is a </a:t>
                </a:r>
                <a:r>
                  <a:rPr lang="pl-PL" sz="950"/>
                  <a:t>Manager</a:t>
                </a:r>
                <a:r>
                  <a:rPr lang="en-US" sz="950"/>
                  <a:t> in Accenture Warsaw bureau.  His professional experience spans over Risk &amp; Fraud area with a special interest in development and validation for PD models. He has 7 years of experience gathered between one of the largest German banks and 3 Polish commercial banks. He has studied quantitative methods in Economy and Information Systems in Warsaw School of Economics.</a:t>
                </a:r>
              </a:p>
              <a:p>
                <a:endParaRPr lang="en-US" sz="950"/>
              </a:p>
            </p:txBody>
          </p:sp>
          <p:sp>
            <p:nvSpPr>
              <p:cNvPr id="3" name="Text Placeholder 2">
                <a:extLst>
                  <a:ext uri="{FF2B5EF4-FFF2-40B4-BE49-F238E27FC236}">
                    <a16:creationId xmlns:a16="http://schemas.microsoft.com/office/drawing/2014/main" id="{24306D85-71DB-A43C-EE9F-A05E2C3B843E}"/>
                  </a:ext>
                </a:extLst>
              </p:cNvPr>
              <p:cNvSpPr>
                <a:spLocks noGrp="1"/>
              </p:cNvSpPr>
              <p:nvPr>
                <p:ph type="body" sz="quarter" idx="12"/>
              </p:nvPr>
            </p:nvSpPr>
            <p:spPr/>
            <p:txBody>
              <a:bodyPr/>
              <a:lstStyle/>
              <a:p>
                <a:pPr lvl="0">
                  <a:defRPr/>
                </a:pPr>
                <a:r>
                  <a:rPr lang="en-US" kern="0"/>
                  <a:t>Banking</a:t>
                </a:r>
              </a:p>
              <a:p>
                <a:pPr lvl="0">
                  <a:defRPr/>
                </a:pPr>
                <a:endParaRPr lang="en-US" kern="0"/>
              </a:p>
              <a:p>
                <a:pPr lvl="0">
                  <a:defRPr/>
                </a:pPr>
                <a:r>
                  <a:rPr lang="en-US" kern="0"/>
                  <a:t>Insurance</a:t>
                </a:r>
              </a:p>
              <a:p>
                <a:endParaRPr lang="en-US"/>
              </a:p>
            </p:txBody>
          </p:sp>
          <p:sp>
            <p:nvSpPr>
              <p:cNvPr id="4" name="Text Placeholder 3">
                <a:extLst>
                  <a:ext uri="{FF2B5EF4-FFF2-40B4-BE49-F238E27FC236}">
                    <a16:creationId xmlns:a16="http://schemas.microsoft.com/office/drawing/2014/main" id="{6F381516-F3F1-5803-258D-A281CE214469}"/>
                  </a:ext>
                </a:extLst>
              </p:cNvPr>
              <p:cNvSpPr>
                <a:spLocks noGrp="1"/>
              </p:cNvSpPr>
              <p:nvPr>
                <p:ph type="body" sz="quarter" idx="18"/>
              </p:nvPr>
            </p:nvSpPr>
            <p:spPr/>
            <p:txBody>
              <a:bodyPr/>
              <a:lstStyle/>
              <a:p>
                <a:r>
                  <a:rPr lang="en-US"/>
                  <a:t>Piotr </a:t>
                </a:r>
                <a:r>
                  <a:rPr lang="en-US" err="1"/>
                  <a:t>Michałek</a:t>
                </a:r>
                <a:endParaRPr lang="en-US"/>
              </a:p>
            </p:txBody>
          </p:sp>
          <p:sp>
            <p:nvSpPr>
              <p:cNvPr id="5" name="Text Placeholder 4">
                <a:extLst>
                  <a:ext uri="{FF2B5EF4-FFF2-40B4-BE49-F238E27FC236}">
                    <a16:creationId xmlns:a16="http://schemas.microsoft.com/office/drawing/2014/main" id="{731985F1-A854-FF0C-23C8-8306F6E942BE}"/>
                  </a:ext>
                </a:extLst>
              </p:cNvPr>
              <p:cNvSpPr>
                <a:spLocks noGrp="1"/>
              </p:cNvSpPr>
              <p:nvPr>
                <p:ph type="body" sz="quarter" idx="14"/>
              </p:nvPr>
            </p:nvSpPr>
            <p:spPr/>
            <p:txBody>
              <a:bodyPr/>
              <a:lstStyle/>
              <a:p>
                <a:r>
                  <a:rPr lang="en-US"/>
                  <a:t>Ma</a:t>
                </a:r>
                <a:r>
                  <a:rPr lang="en-US">
                    <a:solidFill>
                      <a:srgbClr val="5D3A73"/>
                    </a:solidFill>
                  </a:rPr>
                  <a:t>nag</a:t>
                </a:r>
                <a:r>
                  <a:rPr lang="en-US"/>
                  <a:t>er, Data Science</a:t>
                </a:r>
              </a:p>
            </p:txBody>
          </p:sp>
          <p:sp>
            <p:nvSpPr>
              <p:cNvPr id="7" name="Text Placeholder 6">
                <a:extLst>
                  <a:ext uri="{FF2B5EF4-FFF2-40B4-BE49-F238E27FC236}">
                    <a16:creationId xmlns:a16="http://schemas.microsoft.com/office/drawing/2014/main" id="{96CAE378-94B4-0269-C4D1-EBD2C607BCC3}"/>
                  </a:ext>
                </a:extLst>
              </p:cNvPr>
              <p:cNvSpPr>
                <a:spLocks noGrp="1"/>
              </p:cNvSpPr>
              <p:nvPr>
                <p:ph type="body" sz="quarter" idx="19"/>
              </p:nvPr>
            </p:nvSpPr>
            <p:spPr/>
            <p:txBody>
              <a:bodyPr/>
              <a:lstStyle/>
              <a:p>
                <a:r>
                  <a:rPr lang="en-US"/>
                  <a:t>Warsaw School of Economics, Quantitative Methods in Economics and Information Systems, Master’s degree</a:t>
                </a:r>
              </a:p>
              <a:p>
                <a:endParaRPr lang="en-US"/>
              </a:p>
              <a:p>
                <a:endParaRPr lang="en-US"/>
              </a:p>
            </p:txBody>
          </p:sp>
          <p:sp>
            <p:nvSpPr>
              <p:cNvPr id="8" name="Text Placeholder 7">
                <a:extLst>
                  <a:ext uri="{FF2B5EF4-FFF2-40B4-BE49-F238E27FC236}">
                    <a16:creationId xmlns:a16="http://schemas.microsoft.com/office/drawing/2014/main" id="{A9D0EDE1-319C-F7C6-A99B-9FCF1CAD96E2}"/>
                  </a:ext>
                </a:extLst>
              </p:cNvPr>
              <p:cNvSpPr>
                <a:spLocks noGrp="1"/>
              </p:cNvSpPr>
              <p:nvPr>
                <p:ph type="body" sz="quarter" idx="20"/>
              </p:nvPr>
            </p:nvSpPr>
            <p:spPr/>
            <p:txBody>
              <a:bodyPr/>
              <a:lstStyle/>
              <a:p>
                <a:pPr algn="just">
                  <a:spcBef>
                    <a:spcPts val="400"/>
                  </a:spcBef>
                </a:pPr>
                <a:r>
                  <a:rPr lang="en-US"/>
                  <a:t>Development, maintenance and validation of credit risk models: application, </a:t>
                </a:r>
                <a:r>
                  <a:rPr lang="en-US" err="1"/>
                  <a:t>behavioural</a:t>
                </a:r>
                <a:r>
                  <a:rPr lang="en-US"/>
                  <a:t>, credit bureau, PD/LGD</a:t>
                </a:r>
              </a:p>
              <a:p>
                <a:pPr algn="just">
                  <a:spcBef>
                    <a:spcPts val="400"/>
                  </a:spcBef>
                </a:pPr>
                <a:r>
                  <a:rPr lang="en-US"/>
                  <a:t>Business Intelligence and Data Warehousing Solutions</a:t>
                </a:r>
              </a:p>
              <a:p>
                <a:pPr algn="just">
                  <a:spcBef>
                    <a:spcPts val="400"/>
                  </a:spcBef>
                </a:pPr>
                <a:r>
                  <a:rPr lang="en-US"/>
                  <a:t>Experience with: SAS( Foundation, Stat, DIS), SQL, VBA, Python </a:t>
                </a:r>
              </a:p>
              <a:p>
                <a:pPr algn="just">
                  <a:spcBef>
                    <a:spcPts val="400"/>
                  </a:spcBef>
                </a:pPr>
                <a:r>
                  <a:rPr lang="en-US"/>
                  <a:t>Certification: SAS Data </a:t>
                </a:r>
                <a:r>
                  <a:rPr lang="en-US" err="1"/>
                  <a:t>Integretion</a:t>
                </a:r>
                <a:r>
                  <a:rPr lang="en-US"/>
                  <a:t> Developer</a:t>
                </a:r>
              </a:p>
            </p:txBody>
          </p:sp>
          <p:sp>
            <p:nvSpPr>
              <p:cNvPr id="9" name="Text Placeholder 8">
                <a:extLst>
                  <a:ext uri="{FF2B5EF4-FFF2-40B4-BE49-F238E27FC236}">
                    <a16:creationId xmlns:a16="http://schemas.microsoft.com/office/drawing/2014/main" id="{698ADF03-8FE6-EE63-15FA-BCDD7A6C1908}"/>
                  </a:ext>
                </a:extLst>
              </p:cNvPr>
              <p:cNvSpPr>
                <a:spLocks noGrp="1"/>
              </p:cNvSpPr>
              <p:nvPr>
                <p:ph type="body" sz="quarter" idx="21"/>
              </p:nvPr>
            </p:nvSpPr>
            <p:spPr/>
            <p:txBody>
              <a:bodyPr/>
              <a:lstStyle/>
              <a:p>
                <a:r>
                  <a:rPr lang="en-US"/>
                  <a:t>Polish		  English		German</a:t>
                </a:r>
              </a:p>
            </p:txBody>
          </p:sp>
          <p:sp>
            <p:nvSpPr>
              <p:cNvPr id="10" name="Text Placeholder 9">
                <a:extLst>
                  <a:ext uri="{FF2B5EF4-FFF2-40B4-BE49-F238E27FC236}">
                    <a16:creationId xmlns:a16="http://schemas.microsoft.com/office/drawing/2014/main" id="{68D47195-2257-27FD-9554-F23924FA4345}"/>
                  </a:ext>
                </a:extLst>
              </p:cNvPr>
              <p:cNvSpPr>
                <a:spLocks noGrp="1"/>
              </p:cNvSpPr>
              <p:nvPr>
                <p:ph type="body" sz="quarter" idx="22"/>
              </p:nvPr>
            </p:nvSpPr>
            <p:spPr>
              <a:xfrm>
                <a:off x="2832107" y="1861782"/>
                <a:ext cx="6282000" cy="3814741"/>
              </a:xfrm>
            </p:spPr>
            <p:txBody>
              <a:bodyPr/>
              <a:lstStyle/>
              <a:p>
                <a:r>
                  <a:rPr lang="en-US" b="1"/>
                  <a:t>Major Swiss Insurance Holding</a:t>
                </a:r>
              </a:p>
              <a:p>
                <a:r>
                  <a:rPr lang="en-US"/>
                  <a:t>Developer job in a team handling transition to new data model. Involving work on solution architecture, developing jobs using SAS DI Studio and building process flows in SAS management console. Implementation of data quality layer. Designing and automating test framework</a:t>
                </a:r>
              </a:p>
              <a:p>
                <a:r>
                  <a:rPr lang="en-US" b="1"/>
                  <a:t>Leading German Bank </a:t>
                </a:r>
              </a:p>
              <a:p>
                <a:r>
                  <a:rPr lang="en-US"/>
                  <a:t>Architecture and development of external ratings database (S&amp;P, Fitch, Moody’s). Validation of mapping from external Agencies Ratings to Bank’s internal </a:t>
                </a:r>
                <a:r>
                  <a:rPr lang="en-US" err="1"/>
                  <a:t>masterscale</a:t>
                </a:r>
                <a:r>
                  <a:rPr lang="en-US"/>
                  <a:t>. Development of Industry sector credit rating, as a part of Risk model for start-ups. Qualitative and quantitative Validation of PD models for Corporates, SME and Countries rating. Modelling Foreign Currency Rating combining economic risks together with transfer risk </a:t>
                </a:r>
              </a:p>
              <a:p>
                <a:r>
                  <a:rPr lang="en-US" b="1"/>
                  <a:t>Major Polish Bank – Risk Analysis and Modeling</a:t>
                </a:r>
              </a:p>
              <a:p>
                <a:r>
                  <a:rPr lang="en-US"/>
                  <a:t>Conducting workshops regarding scoring modeling process</a:t>
                </a:r>
              </a:p>
              <a:p>
                <a:r>
                  <a:rPr lang="en-US"/>
                  <a:t>MIS reports preparation and automatic reporting tools development. Basel parameters calculation (PD, LGD). </a:t>
                </a:r>
              </a:p>
              <a:p>
                <a:r>
                  <a:rPr lang="en-US" b="1"/>
                  <a:t>Polish Commercial Bank – Risk Analytics</a:t>
                </a:r>
              </a:p>
              <a:p>
                <a:r>
                  <a:rPr lang="en-US"/>
                  <a:t>Designing and creating risk analytical data repository. Development and monitoring of credit risk models (Behavioral client-centric, Credit Bureau, CRM model for cross-sell score). Preparing model documentation for internal and external auditors. Internal post-development validation for collection model and preparation of monitoring framework.</a:t>
                </a:r>
              </a:p>
              <a:p>
                <a:endParaRPr lang="en-US"/>
              </a:p>
              <a:p>
                <a:endParaRPr lang="en-US"/>
              </a:p>
            </p:txBody>
          </p:sp>
          <p:pic>
            <p:nvPicPr>
              <p:cNvPr id="20" name="Picture Placeholder 19" descr="A person in a suit and tie&#10;&#10;Description automatically generated with medium confidence">
                <a:extLst>
                  <a:ext uri="{FF2B5EF4-FFF2-40B4-BE49-F238E27FC236}">
                    <a16:creationId xmlns:a16="http://schemas.microsoft.com/office/drawing/2014/main" id="{DAE05B78-05C6-404A-8518-9B232FDC91A2}"/>
                  </a:ext>
                </a:extLst>
              </p:cNvPr>
              <p:cNvPicPr>
                <a:picLocks noGrp="1"/>
              </p:cNvPicPr>
              <p:nvPr>
                <p:ph type="pic" sz="quarter" idx="10"/>
              </p:nvPr>
            </p:nvPicPr>
            <p:blipFill>
              <a:blip r:embed="rId3"/>
              <a:srcRect t="1144" b="1144"/>
              <a:stretch>
                <a:fillRect/>
              </a:stretch>
            </p:blipFill>
            <p:spPr>
              <a:xfrm>
                <a:off x="0" y="-1"/>
                <a:ext cx="2642400" cy="2642400"/>
              </a:xfrm>
            </p:spPr>
          </p:pic>
        </p:spTree>
        <p:extLst>
          <p:ext uri="{BB962C8B-B14F-4D97-AF65-F5344CB8AC3E}">
            <p14:creationId xmlns:p14="http://schemas.microsoft.com/office/powerpoint/2010/main" val="101552678"/>
          </p:ext>
        </p:extLst>
      </p:cSld>
      <p:clrMapOvr>
        <a:masterClrMapping/>
      </p:clrMapOvr>
    </p:sld>
    <p:sld>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1674FA-AAB1-290E-AC82-CA87E6310AA5}"/>
                  </a:ext>
                </a:extLst>
              </p:cNvPr>
              <p:cNvSpPr>
                <a:spLocks noGrp="1"/>
              </p:cNvSpPr>
              <p:nvPr>
                <p:ph type="body" sz="quarter" idx="11"/>
              </p:nvPr>
            </p:nvSpPr>
            <p:spPr>
              <a:xfrm>
                <a:off x="154816" y="3137101"/>
                <a:ext cx="2196000" cy="1710471"/>
              </a:xfrm>
            </p:spPr>
            <p:txBody>
              <a:bodyPr vert="horz" lIns="54000" tIns="36000" rIns="36000" bIns="36000" rtlCol="0" anchor="t">
                <a:noAutofit/>
              </a:bodyPr>
              <a:lstStyle/>
              <a:p>
                <a:r>
                  <a:rPr lang="en-US" sz="1000"/>
                  <a:t>Data Scientist with</a:t>
                </a:r>
                <a:r>
                  <a:rPr lang="pl-PL" sz="1000"/>
                  <a:t> </a:t>
                </a:r>
                <a:r>
                  <a:rPr lang="pl-PL" sz="1000" err="1"/>
                  <a:t>experience</a:t>
                </a:r>
                <a:r>
                  <a:rPr lang="pl-PL" sz="1000"/>
                  <a:t> i</a:t>
                </a:r>
                <a:r>
                  <a:rPr lang="en-US" sz="1000"/>
                  <a:t>n processing operational data enhanced by domain expertise in </a:t>
                </a:r>
                <a:r>
                  <a:rPr lang="en-US" sz="1000">
                    <a:latin typeface="Graphik"/>
                  </a:rPr>
                  <a:t>N</a:t>
                </a:r>
                <a:r>
                  <a:rPr lang="en-US" sz="1000"/>
                  <a:t>aval </a:t>
                </a:r>
                <a:r>
                  <a:rPr lang="en-US" sz="1000" err="1"/>
                  <a:t>Architec</a:t>
                </a:r>
                <a:r>
                  <a:rPr lang="pl-PL" sz="1000" err="1"/>
                  <a:t>ture</a:t>
                </a:r>
                <a:r>
                  <a:rPr lang="pl-PL" sz="1000"/>
                  <a:t> &amp; </a:t>
                </a:r>
                <a:r>
                  <a:rPr lang="en-US" sz="1000"/>
                  <a:t>Engineering.</a:t>
                </a:r>
                <a:r>
                  <a:rPr lang="pl-PL" sz="1000"/>
                  <a:t> </a:t>
                </a:r>
                <a:r>
                  <a:rPr lang="en-US" sz="1000"/>
                  <a:t>Specialized in ship performance modelling and sensory data analytics, combined with </a:t>
                </a:r>
                <a:r>
                  <a:rPr lang="pl-PL" sz="1000" err="1"/>
                  <a:t>strong</a:t>
                </a:r>
                <a:r>
                  <a:rPr lang="pl-PL" sz="1000"/>
                  <a:t> </a:t>
                </a:r>
                <a:r>
                  <a:rPr lang="pl-PL" sz="1000" err="1"/>
                  <a:t>interest</a:t>
                </a:r>
                <a:r>
                  <a:rPr lang="pl-PL" sz="1000"/>
                  <a:t> in </a:t>
                </a:r>
                <a:r>
                  <a:rPr lang="pl-PL" sz="1000" err="1"/>
                  <a:t>GenAI</a:t>
                </a:r>
                <a:r>
                  <a:rPr lang="pl-PL" sz="1000"/>
                  <a:t> </a:t>
                </a:r>
                <a:r>
                  <a:rPr lang="pl-PL" sz="1000" err="1"/>
                  <a:t>solutions</a:t>
                </a:r>
                <a:r>
                  <a:rPr lang="pl-PL" sz="1000"/>
                  <a:t>.</a:t>
                </a:r>
                <a:r>
                  <a:rPr lang="en-US" sz="1000"/>
                  <a:t> </a:t>
                </a:r>
              </a:p>
            </p:txBody>
          </p:sp>
          <p:sp>
            <p:nvSpPr>
              <p:cNvPr id="4" name="Text Placeholder 3">
                <a:extLst>
                  <a:ext uri="{FF2B5EF4-FFF2-40B4-BE49-F238E27FC236}">
                    <a16:creationId xmlns:a16="http://schemas.microsoft.com/office/drawing/2014/main" id="{6F381516-F3F1-5803-258D-A281CE214469}"/>
                  </a:ext>
                </a:extLst>
              </p:cNvPr>
              <p:cNvSpPr>
                <a:spLocks noGrp="1"/>
              </p:cNvSpPr>
              <p:nvPr>
                <p:ph type="body" sz="quarter" idx="18"/>
              </p:nvPr>
            </p:nvSpPr>
            <p:spPr/>
            <p:txBody>
              <a:bodyPr/>
              <a:lstStyle/>
              <a:p>
                <a:r>
                  <a:rPr lang="en-US" sz="3500">
                    <a:latin typeface="Graphik Black"/>
                  </a:rPr>
                  <a:t>Jurek  Michniewicz</a:t>
                </a:r>
              </a:p>
            </p:txBody>
          </p:sp>
          <p:sp>
            <p:nvSpPr>
              <p:cNvPr id="5" name="Text Placeholder 4">
                <a:extLst>
                  <a:ext uri="{FF2B5EF4-FFF2-40B4-BE49-F238E27FC236}">
                    <a16:creationId xmlns:a16="http://schemas.microsoft.com/office/drawing/2014/main" id="{731985F1-A854-FF0C-23C8-8306F6E942BE}"/>
                  </a:ext>
                </a:extLst>
              </p:cNvPr>
              <p:cNvSpPr>
                <a:spLocks noGrp="1"/>
              </p:cNvSpPr>
              <p:nvPr>
                <p:ph type="body" sz="quarter" idx="14"/>
              </p:nvPr>
            </p:nvSpPr>
            <p:spPr/>
            <p:txBody>
              <a:bodyPr/>
              <a:lstStyle/>
              <a:p>
                <a:r>
                  <a:rPr lang="en-US"/>
                  <a:t>Consultant, Data Science</a:t>
                </a:r>
              </a:p>
            </p:txBody>
          </p:sp>
          <p:sp>
            <p:nvSpPr>
              <p:cNvPr id="7" name="Text Placeholder 6">
                <a:extLst>
                  <a:ext uri="{FF2B5EF4-FFF2-40B4-BE49-F238E27FC236}">
                    <a16:creationId xmlns:a16="http://schemas.microsoft.com/office/drawing/2014/main" id="{96CAE378-94B4-0269-C4D1-EBD2C607BCC3}"/>
                  </a:ext>
                </a:extLst>
              </p:cNvPr>
              <p:cNvSpPr>
                <a:spLocks noGrp="1"/>
              </p:cNvSpPr>
              <p:nvPr>
                <p:ph type="body" sz="quarter" idx="19"/>
              </p:nvPr>
            </p:nvSpPr>
            <p:spPr>
              <a:xfrm>
                <a:off x="9415208" y="1943101"/>
                <a:ext cx="2664000" cy="1352550"/>
              </a:xfrm>
            </p:spPr>
            <p:txBody>
              <a:bodyPr vert="horz" lIns="54000" tIns="36000" rIns="36000" bIns="36000" rtlCol="0" anchor="t">
                <a:noAutofit/>
              </a:bodyPr>
              <a:lstStyle/>
              <a:p>
                <a:pPr algn="l"/>
                <a:r>
                  <a:rPr lang="en-US" sz="900"/>
                  <a:t>Gdansk University of Technology</a:t>
                </a:r>
              </a:p>
              <a:p>
                <a:pPr algn="l"/>
                <a:r>
                  <a:rPr lang="en-US" sz="900"/>
                  <a:t>Postgraduate studies:</a:t>
                </a:r>
              </a:p>
              <a:p>
                <a:pPr algn="l"/>
                <a:r>
                  <a:rPr lang="en-US" sz="900"/>
                  <a:t>Numerical simulations for Engineers</a:t>
                </a:r>
              </a:p>
              <a:p>
                <a:pPr algn="l"/>
                <a:endParaRPr lang="en-US" sz="900"/>
              </a:p>
              <a:p>
                <a:pPr algn="l"/>
                <a:r>
                  <a:rPr lang="en-US" sz="900"/>
                  <a:t>Gdansk University of Technology</a:t>
                </a:r>
              </a:p>
              <a:p>
                <a:pPr algn="l"/>
                <a:r>
                  <a:rPr lang="en-US" sz="900"/>
                  <a:t>Master of Science in Naval Architecture</a:t>
                </a:r>
                <a:endParaRPr lang="en-US"/>
              </a:p>
            </p:txBody>
          </p:sp>
          <p:sp>
            <p:nvSpPr>
              <p:cNvPr id="8" name="Text Placeholder 7">
                <a:extLst>
                  <a:ext uri="{FF2B5EF4-FFF2-40B4-BE49-F238E27FC236}">
                    <a16:creationId xmlns:a16="http://schemas.microsoft.com/office/drawing/2014/main" id="{A9D0EDE1-319C-F7C6-A99B-9FCF1CAD96E2}"/>
                  </a:ext>
                </a:extLst>
              </p:cNvPr>
              <p:cNvSpPr>
                <a:spLocks noGrp="1"/>
              </p:cNvSpPr>
              <p:nvPr>
                <p:ph type="body" sz="quarter" idx="20"/>
              </p:nvPr>
            </p:nvSpPr>
            <p:spPr>
              <a:xfrm>
                <a:off x="9415208" y="3764479"/>
                <a:ext cx="2325334" cy="1834655"/>
              </a:xfrm>
            </p:spPr>
            <p:txBody>
              <a:bodyPr vert="horz" lIns="54000" tIns="36000" rIns="36000" bIns="36000" rtlCol="0" anchor="t">
                <a:noAutofit/>
              </a:bodyPr>
              <a:lstStyle/>
              <a:p>
                <a:pPr>
                  <a:spcBef>
                    <a:spcPts val="400"/>
                  </a:spcBef>
                </a:pPr>
                <a:r>
                  <a:rPr lang="en-US" sz="1000"/>
                  <a:t>OpenAI API, </a:t>
                </a:r>
                <a:r>
                  <a:rPr lang="pl-PL" sz="1000" err="1"/>
                  <a:t>LangChain</a:t>
                </a:r>
                <a:r>
                  <a:rPr lang="pl-PL" sz="1000"/>
                  <a:t>,</a:t>
                </a:r>
                <a:br>
                  <a:rPr lang="en-US" sz="1000"/>
                </a:br>
                <a:r>
                  <a:rPr lang="en-US" sz="1000"/>
                  <a:t>Prompt Engineering</a:t>
                </a:r>
              </a:p>
              <a:p>
                <a:pPr>
                  <a:spcBef>
                    <a:spcPts val="400"/>
                  </a:spcBef>
                </a:pPr>
                <a:r>
                  <a:rPr lang="en-US" sz="1000"/>
                  <a:t>Python, Flask, Docker</a:t>
                </a:r>
              </a:p>
              <a:p>
                <a:pPr>
                  <a:spcBef>
                    <a:spcPts val="400"/>
                  </a:spcBef>
                </a:pPr>
                <a:r>
                  <a:rPr lang="en-US" sz="1000"/>
                  <a:t>MySQL, NoSQL</a:t>
                </a:r>
              </a:p>
              <a:p>
                <a:pPr>
                  <a:spcBef>
                    <a:spcPts val="400"/>
                  </a:spcBef>
                </a:pPr>
                <a:r>
                  <a:rPr lang="pl-PL" sz="1000"/>
                  <a:t>AZ-900 - Microsoft </a:t>
                </a:r>
                <a:r>
                  <a:rPr lang="pl-PL" sz="1000" err="1"/>
                  <a:t>Azure</a:t>
                </a:r>
                <a:r>
                  <a:rPr lang="pl-PL" sz="1000"/>
                  <a:t> Fundamentals </a:t>
                </a:r>
                <a:r>
                  <a:rPr lang="pl-PL" sz="1000" err="1"/>
                  <a:t>Certificate</a:t>
                </a:r>
                <a:r>
                  <a:rPr lang="pl-PL" sz="1000"/>
                  <a:t>,</a:t>
                </a:r>
                <a:br>
                  <a:rPr lang="pl-PL" sz="1000"/>
                </a:br>
                <a:r>
                  <a:rPr lang="en-US" sz="1000"/>
                  <a:t>Azure Storage Blob library</a:t>
                </a:r>
              </a:p>
              <a:p>
                <a:pPr>
                  <a:spcBef>
                    <a:spcPts val="400"/>
                  </a:spcBef>
                </a:pPr>
                <a:r>
                  <a:rPr lang="en-US" sz="1000"/>
                  <a:t>Machine Learning</a:t>
                </a:r>
              </a:p>
              <a:p>
                <a:pPr>
                  <a:spcBef>
                    <a:spcPts val="400"/>
                  </a:spcBef>
                </a:pPr>
                <a:r>
                  <a:rPr lang="en-US" sz="1000"/>
                  <a:t>Naval Architecture</a:t>
                </a:r>
              </a:p>
            </p:txBody>
          </p:sp>
          <p:sp>
            <p:nvSpPr>
              <p:cNvPr id="9" name="Text Placeholder 8">
                <a:extLst>
                  <a:ext uri="{FF2B5EF4-FFF2-40B4-BE49-F238E27FC236}">
                    <a16:creationId xmlns:a16="http://schemas.microsoft.com/office/drawing/2014/main" id="{698ADF03-8FE6-EE63-15FA-BCDD7A6C1908}"/>
                  </a:ext>
                </a:extLst>
              </p:cNvPr>
              <p:cNvSpPr>
                <a:spLocks noGrp="1"/>
              </p:cNvSpPr>
              <p:nvPr>
                <p:ph type="body" sz="quarter" idx="21"/>
              </p:nvPr>
            </p:nvSpPr>
            <p:spPr/>
            <p:txBody>
              <a:bodyPr vert="horz" lIns="54000" tIns="36000" rIns="36000" bIns="36000" rtlCol="0" anchor="t">
                <a:noAutofit/>
              </a:bodyPr>
              <a:lstStyle/>
              <a:p>
                <a:r>
                  <a:rPr lang="en-US"/>
                  <a:t>Polish, English, German</a:t>
                </a:r>
              </a:p>
            </p:txBody>
          </p:sp>
          <p:sp>
            <p:nvSpPr>
              <p:cNvPr id="10" name="Text Placeholder 9">
                <a:extLst>
                  <a:ext uri="{FF2B5EF4-FFF2-40B4-BE49-F238E27FC236}">
                    <a16:creationId xmlns:a16="http://schemas.microsoft.com/office/drawing/2014/main" id="{68D47195-2257-27FD-9554-F23924FA4345}"/>
                  </a:ext>
                </a:extLst>
              </p:cNvPr>
              <p:cNvSpPr>
                <a:spLocks noGrp="1"/>
              </p:cNvSpPr>
              <p:nvPr>
                <p:ph type="body" sz="quarter" idx="22"/>
              </p:nvPr>
            </p:nvSpPr>
            <p:spPr>
              <a:xfrm>
                <a:off x="2832106" y="1861782"/>
                <a:ext cx="6305917" cy="4866901"/>
              </a:xfrm>
            </p:spPr>
            <p:txBody>
              <a:bodyPr vert="horz" lIns="54000" tIns="36000" rIns="36000" bIns="36000" numCol="2" spcCol="252000" rtlCol="0" anchor="t">
                <a:noAutofit/>
              </a:bodyPr>
              <a:lstStyle/>
              <a:p>
                <a:pPr algn="just"/>
                <a:r>
                  <a:rPr lang="en-US" sz="1000" b="1"/>
                  <a:t>GenAI Lab</a:t>
                </a:r>
                <a:endParaRPr lang="pl-PL" sz="1000"/>
              </a:p>
              <a:p>
                <a:pPr algn="just"/>
                <a:r>
                  <a:rPr lang="pl-PL" sz="1000"/>
                  <a:t>Developing various Retrieval Augmented Generation (RAG) Proofs of Concept.  </a:t>
                </a:r>
              </a:p>
              <a:p>
                <a:pPr algn="just"/>
                <a:r>
                  <a:rPr lang="pl-PL" sz="1000"/>
                  <a:t>Playing active role in  covering business usecases by design, development, prompt engineering, prototyping UI and research on new tools feasibility. The common characteristics of all tools is extraction of structured answers from HTML/PDF documents for further processing, content validation &amp; Visualization. The tools are talking to </a:t>
                </a:r>
                <a:r>
                  <a:rPr lang="en-US" sz="1000"/>
                  <a:t>OpenAI</a:t>
                </a:r>
                <a:r>
                  <a:rPr lang="pl-PL" sz="1000"/>
                  <a:t> API and the familiy of GPT LLM.</a:t>
                </a:r>
              </a:p>
              <a:p>
                <a:pPr algn="just"/>
                <a:endParaRPr lang="pl-PL" sz="900" b="1"/>
              </a:p>
              <a:p>
                <a:pPr algn="just"/>
                <a:r>
                  <a:rPr lang="en-US" sz="1000" b="1"/>
                  <a:t>Generative AI for </a:t>
                </a:r>
                <a:r>
                  <a:rPr lang="pl-PL" sz="1000" b="1"/>
                  <a:t>A</a:t>
                </a:r>
                <a:r>
                  <a:rPr lang="en-US" sz="1000" b="1" err="1"/>
                  <a:t>utomotive</a:t>
                </a:r>
                <a:r>
                  <a:rPr lang="en-US" sz="1000" b="1"/>
                  <a:t> </a:t>
                </a:r>
                <a:r>
                  <a:rPr lang="pl-PL" sz="1000" b="1"/>
                  <a:t>Ho</a:t>
                </a:r>
                <a:r>
                  <a:rPr lang="en-US" sz="1000" b="1" err="1"/>
                  <a:t>lding</a:t>
                </a:r>
                <a:endParaRPr lang="en-US" sz="1000" b="1"/>
              </a:p>
              <a:p>
                <a:pPr algn="just"/>
                <a:r>
                  <a:rPr lang="pl-PL" sz="1000"/>
                  <a:t>D</a:t>
                </a:r>
                <a:r>
                  <a:rPr lang="en-US" sz="1000" err="1"/>
                  <a:t>evelop</a:t>
                </a:r>
                <a:r>
                  <a:rPr lang="pl-PL" sz="1000"/>
                  <a:t>ing</a:t>
                </a:r>
                <a:r>
                  <a:rPr lang="en-US" sz="1000"/>
                  <a:t> chatbot application</a:t>
                </a:r>
                <a:r>
                  <a:rPr lang="pl-PL" sz="1000"/>
                  <a:t>,</a:t>
                </a:r>
                <a:r>
                  <a:rPr lang="en-US" sz="1000"/>
                  <a:t> </a:t>
                </a:r>
                <a:r>
                  <a:rPr lang="pl-PL" sz="1000"/>
                  <a:t>that </a:t>
                </a:r>
                <a:r>
                  <a:rPr lang="en-US" sz="1000"/>
                  <a:t>allow</a:t>
                </a:r>
                <a:r>
                  <a:rPr lang="pl-PL" sz="1000"/>
                  <a:t>s </a:t>
                </a:r>
                <a:r>
                  <a:rPr lang="en-US" sz="1000"/>
                  <a:t>Natural Language communication with NoSQL</a:t>
                </a:r>
                <a:r>
                  <a:rPr lang="pl-PL" sz="1000"/>
                  <a:t> </a:t>
                </a:r>
                <a:r>
                  <a:rPr lang="en-US" sz="1000"/>
                  <a:t>database,</a:t>
                </a:r>
                <a:r>
                  <a:rPr lang="pl-PL" sz="1000"/>
                  <a:t> </a:t>
                </a:r>
                <a:r>
                  <a:rPr lang="en-US" sz="1000"/>
                  <a:t>using OpenAI API</a:t>
                </a:r>
                <a:r>
                  <a:rPr lang="pl-PL" sz="1000"/>
                  <a:t>. I</a:t>
                </a:r>
                <a:r>
                  <a:rPr lang="en-US" sz="1000" err="1"/>
                  <a:t>mplement</a:t>
                </a:r>
                <a:r>
                  <a:rPr lang="pl-PL" sz="1000"/>
                  <a:t>ing UI</a:t>
                </a:r>
                <a:r>
                  <a:rPr lang="en-US" sz="1000"/>
                  <a:t> in </a:t>
                </a:r>
                <a:r>
                  <a:rPr lang="pl-PL" sz="1000"/>
                  <a:t>Streamlit.</a:t>
                </a:r>
                <a:endParaRPr lang="en-US" sz="1000" b="1"/>
              </a:p>
              <a:p>
                <a:endParaRPr lang="pl-PL" sz="900" b="1"/>
              </a:p>
              <a:p>
                <a:pPr algn="just"/>
                <a:r>
                  <a:rPr lang="en-US" sz="1000" b="1"/>
                  <a:t>Generative AI</a:t>
                </a:r>
                <a:r>
                  <a:rPr lang="pl-PL" sz="1000" b="1"/>
                  <a:t> </a:t>
                </a:r>
                <a:r>
                  <a:rPr lang="en-US" sz="1000" b="1"/>
                  <a:t>for</a:t>
                </a:r>
                <a:r>
                  <a:rPr lang="pl-PL" sz="1000" b="1"/>
                  <a:t> Major Polish</a:t>
                </a:r>
                <a:r>
                  <a:rPr lang="en-US" sz="1000" b="1"/>
                  <a:t> </a:t>
                </a:r>
                <a:r>
                  <a:rPr lang="pl-PL" sz="1000" b="1"/>
                  <a:t>Bank</a:t>
                </a:r>
                <a:endParaRPr lang="en-US" sz="1000" b="1"/>
              </a:p>
              <a:p>
                <a:pPr algn="just"/>
                <a:r>
                  <a:rPr lang="pl-PL" sz="1000"/>
                  <a:t>Prototyping UI for a RAG-c</a:t>
                </a:r>
                <a:r>
                  <a:rPr lang="en-US" sz="1000" err="1"/>
                  <a:t>hatbot</a:t>
                </a:r>
                <a:r>
                  <a:rPr lang="pl-PL" sz="1000"/>
                  <a:t>, based on Google’s PaLM LLM</a:t>
                </a:r>
                <a:endParaRPr lang="pl-PL" sz="1000" b="1"/>
              </a:p>
              <a:p>
                <a:endParaRPr lang="pl-PL" sz="900" b="1"/>
              </a:p>
              <a:p>
                <a:pPr algn="just"/>
                <a:r>
                  <a:rPr lang="en-US" sz="1000" b="1"/>
                  <a:t>Global Pharma Company</a:t>
                </a:r>
              </a:p>
              <a:p>
                <a:pPr algn="just"/>
                <a:r>
                  <a:rPr lang="pl-PL" sz="1000"/>
                  <a:t>Maintaining Data Catalogue covering transiton of supply chain processes from SAP to AI solution</a:t>
                </a:r>
              </a:p>
              <a:p>
                <a:r>
                  <a:rPr lang="en-US" sz="1000" b="1"/>
                  <a:t>Maritime Technology Company -</a:t>
                </a:r>
                <a:br>
                  <a:rPr lang="en-US" sz="1000" b="1"/>
                </a:br>
                <a:r>
                  <a:rPr lang="en-US" sz="1000" b="1"/>
                  <a:t>Data Analyst / Ship Performance Engineer</a:t>
                </a:r>
              </a:p>
              <a:p>
                <a:pPr algn="just"/>
                <a:r>
                  <a:rPr lang="pl-PL" sz="1000">
                    <a:ea typeface="+mn-lt"/>
                    <a:cs typeface="+mn-lt"/>
                  </a:rPr>
                  <a:t>Acting as both Data Analyst and SME. </a:t>
                </a:r>
                <a:r>
                  <a:rPr lang="en-US" sz="1000"/>
                  <a:t>Translating customer needs and regulations set by shipping sector authorities into pseudocode and UI-guidelines for developers</a:t>
                </a:r>
                <a:r>
                  <a:rPr lang="pl-PL" sz="1000"/>
                  <a:t>.</a:t>
                </a:r>
                <a:endParaRPr lang="en-US" sz="1000"/>
              </a:p>
              <a:p>
                <a:pPr algn="just"/>
                <a:r>
                  <a:rPr lang="pl-PL" sz="1000">
                    <a:ea typeface="+mn-lt"/>
                    <a:cs typeface="+mn-lt"/>
                  </a:rPr>
                  <a:t>P</a:t>
                </a:r>
                <a:r>
                  <a:rPr lang="en-US" sz="1000" err="1">
                    <a:ea typeface="+mn-lt"/>
                    <a:cs typeface="+mn-lt"/>
                  </a:rPr>
                  <a:t>rototyping</a:t>
                </a:r>
                <a:r>
                  <a:rPr lang="en-US" sz="1000">
                    <a:ea typeface="+mn-lt"/>
                    <a:cs typeface="+mn-lt"/>
                  </a:rPr>
                  <a:t> </a:t>
                </a:r>
                <a:r>
                  <a:rPr lang="pl-PL" sz="1000">
                    <a:ea typeface="+mn-lt"/>
                    <a:cs typeface="+mn-lt"/>
                  </a:rPr>
                  <a:t>tools &amp; d</a:t>
                </a:r>
                <a:r>
                  <a:rPr lang="en-US" sz="1000" err="1">
                    <a:ea typeface="+mn-lt"/>
                    <a:cs typeface="+mn-lt"/>
                  </a:rPr>
                  <a:t>eveloping</a:t>
                </a:r>
                <a:r>
                  <a:rPr lang="en-US" sz="1000">
                    <a:ea typeface="+mn-lt"/>
                    <a:cs typeface="+mn-lt"/>
                  </a:rPr>
                  <a:t> production-ready scripts</a:t>
                </a:r>
                <a:r>
                  <a:rPr lang="pl-PL" sz="1000">
                    <a:ea typeface="+mn-lt"/>
                    <a:cs typeface="+mn-lt"/>
                  </a:rPr>
                  <a:t> (</a:t>
                </a:r>
                <a:r>
                  <a:rPr lang="en-US" sz="1000">
                    <a:ea typeface="+mn-lt"/>
                    <a:cs typeface="+mn-lt"/>
                  </a:rPr>
                  <a:t>API</a:t>
                </a:r>
                <a:r>
                  <a:rPr lang="pl-PL" sz="1000">
                    <a:ea typeface="+mn-lt"/>
                    <a:cs typeface="+mn-lt"/>
                  </a:rPr>
                  <a:t>)</a:t>
                </a:r>
                <a:r>
                  <a:rPr lang="en-US" sz="1000">
                    <a:ea typeface="+mn-lt"/>
                    <a:cs typeface="+mn-lt"/>
                  </a:rPr>
                  <a:t> with Flask and Docker</a:t>
                </a:r>
                <a:r>
                  <a:rPr lang="pl-PL" sz="1000">
                    <a:ea typeface="+mn-lt"/>
                    <a:cs typeface="+mn-lt"/>
                  </a:rPr>
                  <a:t> </a:t>
                </a:r>
                <a:r>
                  <a:rPr lang="en-US" sz="1000">
                    <a:ea typeface="+mn-lt"/>
                    <a:cs typeface="+mn-lt"/>
                  </a:rPr>
                  <a:t>for ship performance- &amp; </a:t>
                </a:r>
                <a:r>
                  <a:rPr lang="pl-PL" sz="1000">
                    <a:ea typeface="+mn-lt"/>
                    <a:cs typeface="+mn-lt"/>
                  </a:rPr>
                  <a:t>fleet-</a:t>
                </a:r>
                <a:r>
                  <a:rPr lang="en-US" sz="1000">
                    <a:ea typeface="+mn-lt"/>
                    <a:cs typeface="+mn-lt"/>
                  </a:rPr>
                  <a:t>tracking app</a:t>
                </a:r>
                <a:r>
                  <a:rPr lang="pl-PL" sz="1000">
                    <a:ea typeface="+mn-lt"/>
                    <a:cs typeface="+mn-lt"/>
                  </a:rPr>
                  <a:t>. Building data-ingest</a:t>
                </a:r>
                <a:r>
                  <a:rPr lang="en-US" sz="1000">
                    <a:ea typeface="+mn-lt"/>
                    <a:cs typeface="+mn-lt"/>
                  </a:rPr>
                  <a:t> interfaces to Azure Data Lake</a:t>
                </a:r>
                <a:r>
                  <a:rPr lang="pl-PL" sz="1000">
                    <a:ea typeface="+mn-lt"/>
                    <a:cs typeface="+mn-lt"/>
                  </a:rPr>
                  <a:t>.</a:t>
                </a:r>
                <a:endParaRPr lang="en-US" sz="1000">
                  <a:ea typeface="+mn-lt"/>
                  <a:cs typeface="+mn-lt"/>
                </a:endParaRPr>
              </a:p>
              <a:p>
                <a:pPr algn="just"/>
                <a:r>
                  <a:rPr lang="pl-PL" sz="1000">
                    <a:ea typeface="+mn-lt"/>
                    <a:cs typeface="+mn-lt"/>
                  </a:rPr>
                  <a:t>Working on all stages of data pipeline, from s</a:t>
                </a:r>
                <a:r>
                  <a:rPr lang="en-US" sz="1000" err="1">
                    <a:ea typeface="+mn-lt"/>
                    <a:cs typeface="+mn-lt"/>
                  </a:rPr>
                  <a:t>ensory</a:t>
                </a:r>
                <a:r>
                  <a:rPr lang="en-US" sz="1000">
                    <a:ea typeface="+mn-lt"/>
                    <a:cs typeface="+mn-lt"/>
                  </a:rPr>
                  <a:t> data </a:t>
                </a:r>
                <a:r>
                  <a:rPr lang="pl-PL" sz="1000">
                    <a:ea typeface="+mn-lt"/>
                    <a:cs typeface="+mn-lt"/>
                  </a:rPr>
                  <a:t>extraction &amp; p</a:t>
                </a:r>
                <a:r>
                  <a:rPr lang="en-US" sz="1000" err="1">
                    <a:ea typeface="+mn-lt"/>
                    <a:cs typeface="+mn-lt"/>
                  </a:rPr>
                  <a:t>rocessing</a:t>
                </a:r>
                <a:r>
                  <a:rPr lang="pl-PL" sz="1000">
                    <a:ea typeface="+mn-lt"/>
                    <a:cs typeface="+mn-lt"/>
                  </a:rPr>
                  <a:t> (SQL)</a:t>
                </a:r>
                <a:r>
                  <a:rPr lang="en-US" sz="1000">
                    <a:ea typeface="+mn-lt"/>
                    <a:cs typeface="+mn-lt"/>
                  </a:rPr>
                  <a:t> </a:t>
                </a:r>
                <a:r>
                  <a:rPr lang="pl-PL" sz="1000">
                    <a:ea typeface="+mn-lt"/>
                    <a:cs typeface="+mn-lt"/>
                  </a:rPr>
                  <a:t>to m</a:t>
                </a:r>
                <a:r>
                  <a:rPr lang="en-US" sz="1000" err="1">
                    <a:ea typeface="+mn-lt"/>
                    <a:cs typeface="+mn-lt"/>
                  </a:rPr>
                  <a:t>athematical</a:t>
                </a:r>
                <a:r>
                  <a:rPr lang="en-US" sz="1000">
                    <a:ea typeface="+mn-lt"/>
                    <a:cs typeface="+mn-lt"/>
                  </a:rPr>
                  <a:t> modelling of ship performance in terms of energy efficiency</a:t>
                </a:r>
                <a:r>
                  <a:rPr lang="pl-PL" sz="1000">
                    <a:ea typeface="+mn-lt"/>
                    <a:cs typeface="+mn-lt"/>
                  </a:rPr>
                  <a:t>. U</a:t>
                </a:r>
                <a:r>
                  <a:rPr lang="en-US" sz="1000">
                    <a:ea typeface="+mn-lt"/>
                    <a:cs typeface="+mn-lt"/>
                  </a:rPr>
                  <a:t>sing Python</a:t>
                </a:r>
                <a:r>
                  <a:rPr lang="pl-PL" sz="1000">
                    <a:ea typeface="+mn-lt"/>
                    <a:cs typeface="+mn-lt"/>
                  </a:rPr>
                  <a:t> with Pandas on daily basis, with few successful </a:t>
                </a:r>
                <a:r>
                  <a:rPr lang="en-US" sz="1000"/>
                  <a:t>Machine </a:t>
                </a:r>
                <a:r>
                  <a:rPr lang="pl-PL" sz="1000"/>
                  <a:t>L</a:t>
                </a:r>
                <a:r>
                  <a:rPr lang="en-US" sz="1000"/>
                  <a:t>earning</a:t>
                </a:r>
                <a:r>
                  <a:rPr lang="pl-PL" sz="1000"/>
                  <a:t> </a:t>
                </a:r>
                <a:r>
                  <a:rPr lang="en-US" sz="1000"/>
                  <a:t>implementations, </a:t>
                </a:r>
                <a:r>
                  <a:rPr lang="en-US" sz="1000" err="1"/>
                  <a:t>i</a:t>
                </a:r>
                <a:r>
                  <a:rPr lang="en-US" sz="1000"/>
                  <a:t>. e. classification, clustering, change detection</a:t>
                </a:r>
                <a:endParaRPr lang="pl-PL" sz="1000"/>
              </a:p>
              <a:p>
                <a:pPr algn="just"/>
                <a:endParaRPr lang="en-US" sz="900"/>
              </a:p>
              <a:p>
                <a:pPr algn="just"/>
                <a:r>
                  <a:rPr lang="en-US" sz="1000" b="1"/>
                  <a:t>Major Classification Society - Engineer</a:t>
                </a:r>
              </a:p>
              <a:p>
                <a:pPr algn="just"/>
                <a:r>
                  <a:rPr lang="en-US" sz="1000"/>
                  <a:t>Modelling ship geometry for stability/tonnage calculations purposes</a:t>
                </a:r>
                <a:r>
                  <a:rPr lang="pl-PL" sz="1000"/>
                  <a:t>. Automating</a:t>
                </a:r>
                <a:r>
                  <a:rPr lang="en-US" sz="1000"/>
                  <a:t> processes with custom macros</a:t>
                </a:r>
                <a:r>
                  <a:rPr lang="pl-PL" sz="1000"/>
                  <a:t> written in NAPA Basic.</a:t>
                </a:r>
                <a:endParaRPr lang="en-US" sz="1000"/>
              </a:p>
              <a:p>
                <a:pPr algn="just"/>
                <a:r>
                  <a:rPr lang="en-US" sz="1000"/>
                  <a:t>Modelling </a:t>
                </a:r>
                <a:r>
                  <a:rPr lang="pl-PL" sz="1000"/>
                  <a:t>geometry </a:t>
                </a:r>
                <a:r>
                  <a:rPr lang="en-US" sz="1000"/>
                  <a:t>and performing hull strength calculations </a:t>
                </a:r>
                <a:r>
                  <a:rPr lang="pl-PL" sz="1000"/>
                  <a:t>using</a:t>
                </a:r>
                <a:r>
                  <a:rPr lang="en-US" sz="1000"/>
                  <a:t> Finite Element Method</a:t>
                </a:r>
                <a:r>
                  <a:rPr lang="pl-PL" sz="1000"/>
                  <a:t>.</a:t>
                </a:r>
                <a:endParaRPr lang="en-US" sz="1000"/>
              </a:p>
            </p:txBody>
          </p:sp>
          <p:pic>
            <p:nvPicPr>
              <p:cNvPr id="24" name="Picture 24">
                <a:extLst>
                  <a:ext uri="{FF2B5EF4-FFF2-40B4-BE49-F238E27FC236}">
                    <a16:creationId xmlns:a16="http://schemas.microsoft.com/office/drawing/2014/main" id="{AE4A5886-2C7E-9FEB-382C-29E5A63D5B35}"/>
                  </a:ext>
                </a:extLst>
              </p:cNvPr>
              <p:cNvPicPr>
                <a:picLocks noGrp="1" noChangeAspect="1"/>
              </p:cNvPicPr>
              <p:nvPr>
                <p:ph type="pic" sz="quarter" idx="10"/>
              </p:nvPr>
            </p:nvPicPr>
            <p:blipFill rotWithShape="1">
              <a:blip r:embed="rId3"/>
              <a:srcRect l="2821" r="2821"/>
              <a:stretch/>
            </p:blipFill>
            <p:spPr>
              <a:xfrm>
                <a:off x="0" y="-1"/>
                <a:ext cx="2628000" cy="2634929"/>
              </a:xfrm>
            </p:spPr>
          </p:pic>
          <p:sp>
            <p:nvSpPr>
              <p:cNvPr id="11" name="Text Placeholder 2">
                <a:extLst>
                  <a:ext uri="{FF2B5EF4-FFF2-40B4-BE49-F238E27FC236}">
                    <a16:creationId xmlns:a16="http://schemas.microsoft.com/office/drawing/2014/main" id="{DDC5328D-E260-348A-7DAB-C73DB4DD298A}"/>
                  </a:ext>
                </a:extLst>
              </p:cNvPr>
              <p:cNvSpPr txBox="1">
                <a:spLocks/>
              </p:cNvSpPr>
              <p:nvPr/>
            </p:nvSpPr>
            <p:spPr>
              <a:xfrm>
                <a:off x="154816" y="5297679"/>
                <a:ext cx="2196000" cy="1431004"/>
              </a:xfrm>
              <a:prstGeom prst="rect">
                <a:avLst/>
              </a:prstGeom>
            </p:spPr>
            <p:txBody>
              <a:bodyPr vert="horz" lIns="54000" tIns="36000" rIns="36000" bIns="36000" numCol="2" rtlCol="0" anchor="t">
                <a:noAutofit/>
              </a:bodyPr>
              <a:lstStyle>
                <a:lvl1pPr marL="0" indent="0" algn="just" defTabSz="228600" rtl="0" eaLnBrk="1" latinLnBrk="0" hangingPunct="1">
                  <a:lnSpc>
                    <a:spcPct val="110000"/>
                  </a:lnSpc>
                  <a:spcBef>
                    <a:spcPts val="200"/>
                  </a:spcBef>
                  <a:spcAft>
                    <a:spcPts val="0"/>
                  </a:spcAft>
                  <a:buFont typeface="Arial" panose="020B0604020202020204" pitchFamily="34" charset="0"/>
                  <a:buNone/>
                  <a:defRPr sz="1100" b="0" kern="1200">
                    <a:solidFill>
                      <a:schemeClr val="bg1"/>
                    </a:solidFill>
                    <a:latin typeface="Graphik" panose="020B0503030202060203" pitchFamily="34" charset="-18"/>
                    <a:ea typeface="+mn-ea"/>
                    <a:cs typeface="+mn-cs"/>
                  </a:defRPr>
                </a:lvl1pPr>
                <a:lvl2pPr marL="457200" indent="-228600" algn="just" defTabSz="228600" rtl="0" eaLnBrk="1" latinLnBrk="0" hangingPunct="1">
                  <a:lnSpc>
                    <a:spcPct val="100000"/>
                  </a:lnSpc>
                  <a:spcBef>
                    <a:spcPts val="0"/>
                  </a:spcBef>
                  <a:spcAft>
                    <a:spcPts val="600"/>
                  </a:spcAft>
                  <a:buClrTx/>
                  <a:buFont typeface="Arial" panose="020B0503030202060203" pitchFamily="34" charset="0"/>
                  <a:buChar char="–"/>
                  <a:defRPr sz="1100" kern="1200">
                    <a:solidFill>
                      <a:schemeClr val="tx1"/>
                    </a:solidFill>
                    <a:latin typeface="Graphik" panose="020B0503030202060203" pitchFamily="34" charset="-18"/>
                    <a:ea typeface="+mn-ea"/>
                    <a:cs typeface="+mn-cs"/>
                  </a:defRPr>
                </a:lvl2pPr>
                <a:lvl3pPr marL="685800" indent="-228600" algn="just" defTabSz="228600" rtl="0" eaLnBrk="1" latinLnBrk="0" hangingPunct="1">
                  <a:lnSpc>
                    <a:spcPct val="100000"/>
                  </a:lnSpc>
                  <a:spcBef>
                    <a:spcPts val="0"/>
                  </a:spcBef>
                  <a:spcAft>
                    <a:spcPts val="600"/>
                  </a:spcAft>
                  <a:buFont typeface="Arial" panose="020B0604020202020204" pitchFamily="34" charset="0"/>
                  <a:buChar char="•"/>
                  <a:defRPr sz="1100" kern="1200">
                    <a:solidFill>
                      <a:schemeClr val="tx1"/>
                    </a:solidFill>
                    <a:latin typeface="Graphik" panose="020B0503030202060203" pitchFamily="34" charset="-18"/>
                    <a:ea typeface="+mn-ea"/>
                    <a:cs typeface="+mn-cs"/>
                  </a:defRPr>
                </a:lvl3pPr>
                <a:lvl4pPr marL="914400" indent="-228600" algn="just" defTabSz="228600" rtl="0" eaLnBrk="1" latinLnBrk="0" hangingPunct="1">
                  <a:lnSpc>
                    <a:spcPct val="100000"/>
                  </a:lnSpc>
                  <a:spcBef>
                    <a:spcPts val="0"/>
                  </a:spcBef>
                  <a:spcAft>
                    <a:spcPts val="600"/>
                  </a:spcAft>
                  <a:buFont typeface="Arial" panose="020B0503030202060203" pitchFamily="34" charset="0"/>
                  <a:buChar char="–"/>
                  <a:defRPr sz="1100" kern="1200">
                    <a:solidFill>
                      <a:schemeClr val="tx1"/>
                    </a:solidFill>
                    <a:latin typeface="Graphik" panose="020B0503030202060203" pitchFamily="34" charset="-18"/>
                    <a:ea typeface="+mn-ea"/>
                    <a:cs typeface="+mn-cs"/>
                  </a:defRPr>
                </a:lvl4pPr>
                <a:lvl5pPr marL="1143000" indent="-228600" algn="just" defTabSz="228600" rtl="0" eaLnBrk="1" latinLnBrk="0" hangingPunct="1">
                  <a:lnSpc>
                    <a:spcPct val="100000"/>
                  </a:lnSpc>
                  <a:spcBef>
                    <a:spcPts val="0"/>
                  </a:spcBef>
                  <a:spcAft>
                    <a:spcPts val="600"/>
                  </a:spcAft>
                  <a:buFont typeface="Arial" panose="020B0604020202020204" pitchFamily="34" charset="0"/>
                  <a:buChar char="•"/>
                  <a:defRPr sz="1100" kern="1200">
                    <a:solidFill>
                      <a:schemeClr val="tx1"/>
                    </a:solidFill>
                    <a:latin typeface="Graphik" panose="020B0503030202060203" pitchFamily="34" charset="-18"/>
                    <a:ea typeface="+mn-ea"/>
                    <a:cs typeface="+mn-cs"/>
                  </a:defRPr>
                </a:lvl5pPr>
                <a:lvl6pPr marL="11113" indent="0" algn="l" defTabSz="228600" rtl="0" eaLnBrk="1" latinLnBrk="0" hangingPunct="1">
                  <a:lnSpc>
                    <a:spcPct val="90000"/>
                  </a:lnSpc>
                  <a:spcBef>
                    <a:spcPts val="0"/>
                  </a:spcBef>
                  <a:spcAft>
                    <a:spcPts val="600"/>
                  </a:spcAft>
                  <a:buFont typeface="Arial"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6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600"/>
                  </a:spcAft>
                  <a:buFont typeface="Arial" panose="020B0604020202020204" pitchFamily="34" charset="0"/>
                  <a:buNone/>
                  <a:defRPr sz="800" kern="1200">
                    <a:solidFill>
                      <a:schemeClr val="tx2"/>
                    </a:solidFill>
                    <a:latin typeface="+mn-lt"/>
                    <a:ea typeface="+mn-ea"/>
                    <a:cs typeface="+mn-cs"/>
                  </a:defRPr>
                </a:lvl9pPr>
              </a:lstStyle>
              <a:p>
                <a:r>
                  <a:rPr lang="en-US"/>
                  <a:t>Technology solutions</a:t>
                </a:r>
                <a:endParaRPr lang="pl-PL"/>
              </a:p>
              <a:p>
                <a:r>
                  <a:rPr lang="pl-PL" err="1"/>
                  <a:t>Generative</a:t>
                </a:r>
                <a:r>
                  <a:rPr lang="pl-PL"/>
                  <a:t> AI</a:t>
                </a:r>
              </a:p>
              <a:p>
                <a:r>
                  <a:rPr lang="pl-PL" err="1"/>
                  <a:t>LLMs</a:t>
                </a:r>
                <a:endParaRPr lang="en-US"/>
              </a:p>
              <a:p>
                <a:endParaRPr lang="pl-PL"/>
              </a:p>
              <a:p>
                <a:endParaRPr lang="pl-PL"/>
              </a:p>
              <a:p>
                <a:r>
                  <a:rPr lang="en-US"/>
                  <a:t>Shipping</a:t>
                </a:r>
              </a:p>
              <a:p>
                <a:r>
                  <a:rPr lang="en-US"/>
                  <a:t>Shipbuilding</a:t>
                </a:r>
              </a:p>
              <a:p>
                <a:r>
                  <a:rPr lang="en-US"/>
                  <a:t>Engineering</a:t>
                </a:r>
              </a:p>
              <a:p>
                <a:endParaRPr lang="en-US"/>
              </a:p>
              <a:p>
                <a:endParaRPr lang="en-US"/>
              </a:p>
            </p:txBody>
          </p:sp>
        </p:spTree>
        <p:extLst>
          <p:ext uri="{BB962C8B-B14F-4D97-AF65-F5344CB8AC3E}">
            <p14:creationId xmlns:p14="http://schemas.microsoft.com/office/powerpoint/2010/main" val="2401991601"/>
          </p:ext>
        </p:extLst>
      </p:cSld>
      <p:clrMapOvr>
        <a:masterClrMapping/>
      </p:clrMapOvr>
    </p:sld>
    <p:sld>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7A6792-CD02-599B-4146-7772C73B01E3}"/>
                  </a:ext>
                </a:extLst>
              </p:cNvPr>
              <p:cNvSpPr>
                <a:spLocks noGrp="1"/>
              </p:cNvSpPr>
              <p:nvPr>
                <p:ph type="body" sz="quarter" idx="11"/>
              </p:nvPr>
            </p:nvSpPr>
            <p:spPr>
              <a:xfrm>
                <a:off x="154816" y="3137101"/>
                <a:ext cx="2196000" cy="1673437"/>
              </a:xfrm>
            </p:spPr>
            <p:txBody>
              <a:bodyPr>
                <a:normAutofit/>
              </a:bodyPr>
              <a:lstStyle/>
              <a:p>
                <a:r>
                  <a:rPr lang="en-US"/>
                  <a:t>Dominik is a data specialist with professional experience in building machine learning models and performing business analysis. I am also a master of science in mathematics with strong interest in machine learning and software development in Python.</a:t>
                </a:r>
              </a:p>
            </p:txBody>
          </p:sp>
          <p:sp>
            <p:nvSpPr>
              <p:cNvPr id="3" name="Text Placeholder 2">
                <a:extLst>
                  <a:ext uri="{FF2B5EF4-FFF2-40B4-BE49-F238E27FC236}">
                    <a16:creationId xmlns:a16="http://schemas.microsoft.com/office/drawing/2014/main" id="{AF88C2A4-FF17-0676-87E4-0CC42FB0908B}"/>
                  </a:ext>
                </a:extLst>
              </p:cNvPr>
              <p:cNvSpPr>
                <a:spLocks noGrp="1"/>
              </p:cNvSpPr>
              <p:nvPr>
                <p:ph type="body" sz="quarter" idx="12"/>
              </p:nvPr>
            </p:nvSpPr>
            <p:spPr/>
            <p:txBody>
              <a:bodyPr/>
              <a:lstStyle/>
              <a:p>
                <a:r>
                  <a:rPr lang="pl-PL"/>
                  <a:t>Financial Services</a:t>
                </a:r>
              </a:p>
              <a:p>
                <a:r>
                  <a:rPr lang="pl-PL"/>
                  <a:t>Telco</a:t>
                </a:r>
              </a:p>
              <a:p>
                <a:endParaRPr lang="pl-PL"/>
              </a:p>
            </p:txBody>
          </p:sp>
          <p:sp>
            <p:nvSpPr>
              <p:cNvPr id="4" name="Text Placeholder 3">
                <a:extLst>
                  <a:ext uri="{FF2B5EF4-FFF2-40B4-BE49-F238E27FC236}">
                    <a16:creationId xmlns:a16="http://schemas.microsoft.com/office/drawing/2014/main" id="{83DE19E7-8B89-958B-7DE2-178E7A54066F}"/>
                  </a:ext>
                </a:extLst>
              </p:cNvPr>
              <p:cNvSpPr>
                <a:spLocks noGrp="1"/>
              </p:cNvSpPr>
              <p:nvPr>
                <p:ph type="body" sz="quarter" idx="18"/>
              </p:nvPr>
            </p:nvSpPr>
            <p:spPr/>
            <p:txBody>
              <a:bodyPr>
                <a:normAutofit lnSpcReduction="10000"/>
              </a:bodyPr>
              <a:lstStyle/>
              <a:p>
                <a:r>
                  <a:rPr lang="pl-PL"/>
                  <a:t>Dominik Mika</a:t>
                </a:r>
              </a:p>
            </p:txBody>
          </p:sp>
          <p:sp>
            <p:nvSpPr>
              <p:cNvPr id="7" name="Text Placeholder 6">
                <a:extLst>
                  <a:ext uri="{FF2B5EF4-FFF2-40B4-BE49-F238E27FC236}">
                    <a16:creationId xmlns:a16="http://schemas.microsoft.com/office/drawing/2014/main" id="{83D1AB77-327B-D8C5-CF7B-688095FA023A}"/>
                  </a:ext>
                </a:extLst>
              </p:cNvPr>
              <p:cNvSpPr>
                <a:spLocks noGrp="1"/>
              </p:cNvSpPr>
              <p:nvPr>
                <p:ph type="body" sz="quarter" idx="19"/>
              </p:nvPr>
            </p:nvSpPr>
            <p:spPr/>
            <p:txBody>
              <a:bodyPr>
                <a:normAutofit/>
              </a:bodyPr>
              <a:lstStyle/>
              <a:p>
                <a:r>
                  <a:rPr lang="pl-PL">
                    <a:latin typeface="Graphik" panose="020B0503030202060203" pitchFamily="34" charset="0"/>
                  </a:rPr>
                  <a:t>University of Wrocław, Mathematics, MSc</a:t>
                </a:r>
              </a:p>
              <a:p>
                <a:r>
                  <a:rPr lang="pl-PL">
                    <a:latin typeface="Graphik" panose="020B0503030202060203" pitchFamily="34" charset="0"/>
                  </a:rPr>
                  <a:t>University of Wrocław, Mathematics, BSc</a:t>
                </a:r>
                <a:endParaRPr lang="en-US">
                  <a:latin typeface="Graphik" panose="020B0503030202060203" pitchFamily="34" charset="0"/>
                </a:endParaRPr>
              </a:p>
              <a:p>
                <a:endParaRPr lang="pl-PL"/>
              </a:p>
            </p:txBody>
          </p:sp>
          <p:sp>
            <p:nvSpPr>
              <p:cNvPr id="8" name="Text Placeholder 7">
                <a:extLst>
                  <a:ext uri="{FF2B5EF4-FFF2-40B4-BE49-F238E27FC236}">
                    <a16:creationId xmlns:a16="http://schemas.microsoft.com/office/drawing/2014/main" id="{9CFFF608-5DCB-85A5-D2CF-77199B9A17D9}"/>
                  </a:ext>
                </a:extLst>
              </p:cNvPr>
              <p:cNvSpPr>
                <a:spLocks noGrp="1"/>
              </p:cNvSpPr>
              <p:nvPr>
                <p:ph type="body" sz="quarter" idx="20"/>
              </p:nvPr>
            </p:nvSpPr>
            <p:spPr>
              <a:xfrm>
                <a:off x="9415208" y="3728194"/>
                <a:ext cx="2664000" cy="1767350"/>
              </a:xfrm>
            </p:spPr>
            <p:txBody>
              <a:bodyPr>
                <a:normAutofit/>
              </a:bodyPr>
              <a:lstStyle/>
              <a:p>
                <a:r>
                  <a:rPr lang="pl-PL">
                    <a:latin typeface="Graphik" panose="020B0503030202060203" pitchFamily="34" charset="0"/>
                  </a:rPr>
                  <a:t>Machine Learning</a:t>
                </a:r>
              </a:p>
              <a:p>
                <a:r>
                  <a:rPr lang="pl-PL">
                    <a:latin typeface="Graphik" panose="020B0503030202060203" pitchFamily="34" charset="0"/>
                  </a:rPr>
                  <a:t>Python (Pandas, Numpy, Pytorch, Scikit-learn, Pcaret)</a:t>
                </a:r>
              </a:p>
              <a:p>
                <a:r>
                  <a:rPr lang="pl-PL">
                    <a:latin typeface="Graphik" panose="020B0503030202060203" pitchFamily="34" charset="0"/>
                  </a:rPr>
                  <a:t>SQL</a:t>
                </a:r>
              </a:p>
              <a:p>
                <a:r>
                  <a:rPr lang="pl-PL">
                    <a:latin typeface="Graphik" panose="020B0503030202060203" pitchFamily="34" charset="0"/>
                  </a:rPr>
                  <a:t>R</a:t>
                </a:r>
              </a:p>
              <a:p>
                <a:r>
                  <a:rPr lang="pl-PL">
                    <a:latin typeface="Graphik" panose="020B0503030202060203" pitchFamily="34" charset="0"/>
                  </a:rPr>
                  <a:t>Azure DevOps</a:t>
                </a:r>
              </a:p>
              <a:p>
                <a:r>
                  <a:rPr lang="pl-PL">
                    <a:latin typeface="Graphik" panose="020B0503030202060203" pitchFamily="34" charset="0"/>
                  </a:rPr>
                  <a:t>Docker</a:t>
                </a:r>
              </a:p>
              <a:p>
                <a:r>
                  <a:rPr lang="pl-PL">
                    <a:latin typeface="Graphik" panose="020B0503030202060203" pitchFamily="34" charset="0"/>
                  </a:rPr>
                  <a:t>Scrum</a:t>
                </a:r>
              </a:p>
              <a:p>
                <a:endParaRPr lang="pl-PL">
                  <a:latin typeface="Graphik" panose="020B0503030202060203" pitchFamily="34" charset="0"/>
                </a:endParaRPr>
              </a:p>
              <a:p>
                <a:endParaRPr lang="pl-PL">
                  <a:latin typeface="Graphik" panose="020B0503030202060203" pitchFamily="34" charset="0"/>
                </a:endParaRPr>
              </a:p>
            </p:txBody>
          </p:sp>
          <p:sp>
            <p:nvSpPr>
              <p:cNvPr id="9" name="Text Placeholder 8">
                <a:extLst>
                  <a:ext uri="{FF2B5EF4-FFF2-40B4-BE49-F238E27FC236}">
                    <a16:creationId xmlns:a16="http://schemas.microsoft.com/office/drawing/2014/main" id="{AC5349C6-BB31-A46D-B3C7-98E655A76F21}"/>
                  </a:ext>
                </a:extLst>
              </p:cNvPr>
              <p:cNvSpPr>
                <a:spLocks noGrp="1"/>
              </p:cNvSpPr>
              <p:nvPr>
                <p:ph type="body" sz="quarter" idx="21"/>
              </p:nvPr>
            </p:nvSpPr>
            <p:spPr/>
            <p:txBody>
              <a:bodyPr/>
              <a:lstStyle/>
              <a:p>
                <a:r>
                  <a:rPr lang="pl-PL">
                    <a:latin typeface="Graphik" panose="020B0503030202060203" pitchFamily="34" charset="0"/>
                  </a:rPr>
                  <a:t>English    Polish</a:t>
                </a:r>
              </a:p>
            </p:txBody>
          </p:sp>
          <p:sp>
            <p:nvSpPr>
              <p:cNvPr id="10" name="Text Placeholder 9">
                <a:extLst>
                  <a:ext uri="{FF2B5EF4-FFF2-40B4-BE49-F238E27FC236}">
                    <a16:creationId xmlns:a16="http://schemas.microsoft.com/office/drawing/2014/main" id="{2ADC3B6D-1669-0947-4FE2-FA2ED3B54A80}"/>
                  </a:ext>
                </a:extLst>
              </p:cNvPr>
              <p:cNvSpPr>
                <a:spLocks noGrp="1"/>
              </p:cNvSpPr>
              <p:nvPr>
                <p:ph type="body" sz="quarter" idx="22"/>
              </p:nvPr>
            </p:nvSpPr>
            <p:spPr>
              <a:xfrm>
                <a:off x="2832107" y="1861782"/>
                <a:ext cx="6282000" cy="4715760"/>
              </a:xfrm>
            </p:spPr>
            <p:txBody>
              <a:bodyPr vert="horz" lIns="54000" tIns="36000" rIns="36000" bIns="36000" numCol="2" spcCol="252000" rtlCol="0" anchor="t">
                <a:noAutofit/>
              </a:bodyPr>
              <a:lstStyle/>
              <a:p>
                <a:pPr algn="just"/>
                <a:r>
                  <a:rPr lang="pl-PL" b="1">
                    <a:latin typeface="Graphik" panose="020B0503030202060203" pitchFamily="34" charset="0"/>
                  </a:rPr>
                  <a:t>Data </a:t>
                </a:r>
                <a:r>
                  <a:rPr lang="pl-PL" b="1" err="1">
                    <a:latin typeface="Graphik" panose="020B0503030202060203" pitchFamily="34" charset="0"/>
                  </a:rPr>
                  <a:t>Scientist</a:t>
                </a:r>
                <a:r>
                  <a:rPr lang="pl-PL" b="1">
                    <a:latin typeface="Graphik" panose="020B0503030202060203" pitchFamily="34" charset="0"/>
                  </a:rPr>
                  <a:t> – </a:t>
                </a:r>
                <a:r>
                  <a:rPr lang="pl-PL" b="1" err="1">
                    <a:latin typeface="Graphik" panose="020B0503030202060203" pitchFamily="34" charset="0"/>
                  </a:rPr>
                  <a:t>Telco</a:t>
                </a:r>
                <a:r>
                  <a:rPr lang="pl-PL" b="1">
                    <a:latin typeface="Graphik" panose="020B0503030202060203" pitchFamily="34" charset="0"/>
                  </a:rPr>
                  <a:t> </a:t>
                </a:r>
                <a:r>
                  <a:rPr lang="pl-PL" b="1" err="1">
                    <a:latin typeface="Graphik" panose="020B0503030202060203" pitchFamily="34" charset="0"/>
                  </a:rPr>
                  <a:t>company</a:t>
                </a:r>
                <a:endParaRPr lang="pl-PL" err="1">
                  <a:latin typeface="Graphik" panose="020B0503030202060203" pitchFamily="34" charset="0"/>
                </a:endParaRPr>
              </a:p>
              <a:p>
                <a:pPr algn="just"/>
                <a:r>
                  <a:rPr lang="pl-PL">
                    <a:latin typeface="Graphik"/>
                  </a:rPr>
                  <a:t>Data </a:t>
                </a:r>
                <a:r>
                  <a:rPr lang="pl-PL" err="1">
                    <a:latin typeface="Graphik"/>
                  </a:rPr>
                  <a:t>Scientist</a:t>
                </a:r>
                <a:r>
                  <a:rPr lang="pl-PL">
                    <a:latin typeface="Graphik"/>
                  </a:rPr>
                  <a:t> in AI team. </a:t>
                </a:r>
                <a:r>
                  <a:rPr lang="en-US">
                    <a:latin typeface="Graphik"/>
                  </a:rPr>
                  <a:t>Collaborating in developing an optimization model for supply chain using linear optimization tools (Python, </a:t>
                </a:r>
                <a:r>
                  <a:rPr lang="en-US" err="1">
                    <a:latin typeface="Graphik"/>
                  </a:rPr>
                  <a:t>cvxpy</a:t>
                </a:r>
                <a:r>
                  <a:rPr lang="en-US">
                    <a:latin typeface="Graphik"/>
                  </a:rPr>
                  <a:t>, pandas, Azure DevOps, Git). Performing data and feature analysis for sales prediction neural network model (Python, Excel, Power Point). </a:t>
                </a:r>
                <a:r>
                  <a:rPr lang="en-US" err="1">
                    <a:latin typeface="Graphik"/>
                  </a:rPr>
                  <a:t>Implementating</a:t>
                </a:r>
                <a:r>
                  <a:rPr lang="en-US">
                    <a:latin typeface="Graphik"/>
                  </a:rPr>
                  <a:t> custom tools in Python and Excel that assist in performing analysis.</a:t>
                </a:r>
                <a:endParaRPr lang="pl-PL">
                  <a:latin typeface="Graphik" panose="020B0503030202060203" pitchFamily="34" charset="0"/>
                </a:endParaRPr>
              </a:p>
              <a:p>
                <a:pPr marL="171450" indent="-171450" algn="just">
                  <a:buFont typeface="Arial" panose="020B0604020202020204" pitchFamily="34" charset="0"/>
                  <a:buChar char="•"/>
                </a:pPr>
                <a:endParaRPr lang="pl-PL">
                  <a:latin typeface="Graphik" panose="020B0503030202060203" pitchFamily="34" charset="0"/>
                </a:endParaRPr>
              </a:p>
              <a:p>
                <a:pPr algn="just"/>
                <a:r>
                  <a:rPr lang="pl-PL" b="1">
                    <a:latin typeface="Graphik" panose="020B0503030202060203" pitchFamily="34" charset="0"/>
                  </a:rPr>
                  <a:t>Data </a:t>
                </a:r>
                <a:r>
                  <a:rPr lang="pl-PL" b="1" err="1">
                    <a:latin typeface="Graphik" panose="020B0503030202060203" pitchFamily="34" charset="0"/>
                  </a:rPr>
                  <a:t>analyst</a:t>
                </a:r>
                <a:r>
                  <a:rPr lang="pl-PL" b="1">
                    <a:latin typeface="Graphik" panose="020B0503030202060203" pitchFamily="34" charset="0"/>
                  </a:rPr>
                  <a:t> – Financial services </a:t>
                </a:r>
                <a:r>
                  <a:rPr lang="pl-PL" b="1" err="1">
                    <a:latin typeface="Graphik" panose="020B0503030202060203" pitchFamily="34" charset="0"/>
                  </a:rPr>
                  <a:t>company</a:t>
                </a:r>
                <a:endParaRPr lang="pl-PL" err="1">
                  <a:latin typeface="Graphik" panose="020B0503030202060203" pitchFamily="34" charset="0"/>
                </a:endParaRPr>
              </a:p>
              <a:p>
                <a:pPr algn="just"/>
                <a:r>
                  <a:rPr lang="en-US">
                    <a:latin typeface="Graphik"/>
                  </a:rPr>
                  <a:t>Data analyst in credit risk modelling team. Cooperating in creating the decision model for client engagement to credit-related communication (R, SQL, </a:t>
                </a:r>
                <a:r>
                  <a:rPr lang="en-US" err="1">
                    <a:latin typeface="Graphik"/>
                  </a:rPr>
                  <a:t>XGBoost</a:t>
                </a:r>
                <a:r>
                  <a:rPr lang="en-US">
                    <a:latin typeface="Graphik"/>
                  </a:rPr>
                  <a:t>, </a:t>
                </a:r>
                <a:r>
                  <a:rPr lang="en-US" err="1">
                    <a:latin typeface="Graphik"/>
                  </a:rPr>
                  <a:t>randomForest</a:t>
                </a:r>
                <a:r>
                  <a:rPr lang="en-US">
                    <a:latin typeface="Graphik"/>
                  </a:rPr>
                  <a:t>). Developing internal tools: improving internal R packages, creating model features storage in SQL. Creating and developing a methodology of searching for statistical dependencies (data mining).</a:t>
                </a:r>
                <a:endParaRPr lang="en-US">
                  <a:latin typeface="Graphik" panose="020B0503030202060203" pitchFamily="34" charset="0"/>
                </a:endParaRPr>
              </a:p>
            </p:txBody>
          </p:sp>
          <p:sp>
            <p:nvSpPr>
              <p:cNvPr id="13" name="Text Placeholder 4">
                <a:extLst>
                  <a:ext uri="{FF2B5EF4-FFF2-40B4-BE49-F238E27FC236}">
                    <a16:creationId xmlns:a16="http://schemas.microsoft.com/office/drawing/2014/main" id="{0CA59ECB-AF25-9F0B-5478-3A1BF0E5855B}"/>
                  </a:ext>
                </a:extLst>
              </p:cNvPr>
              <p:cNvSpPr>
                <a:spLocks noGrp="1"/>
              </p:cNvSpPr>
              <p:nvPr>
                <p:ph type="body" sz="quarter" idx="14"/>
              </p:nvPr>
            </p:nvSpPr>
            <p:spPr>
              <a:xfrm>
                <a:off x="2880849" y="1030842"/>
                <a:ext cx="4140000" cy="399600"/>
              </a:xfrm>
            </p:spPr>
            <p:txBody>
              <a:bodyPr vert="horz" lIns="0" tIns="0" rIns="72000" bIns="36000" rtlCol="0" anchor="b" anchorCtr="0">
                <a:noAutofit/>
              </a:bodyPr>
              <a:lstStyle/>
              <a:p>
                <a:pPr defTabSz="228600">
                  <a:lnSpc>
                    <a:spcPct val="100000"/>
                  </a:lnSpc>
                  <a:spcBef>
                    <a:spcPts val="0"/>
                  </a:spcBef>
                  <a:spcAft>
                    <a:spcPts val="600"/>
                  </a:spcAft>
                </a:pPr>
                <a:r>
                  <a:rPr lang="en-US"/>
                  <a:t>Analyst, Data Science</a:t>
                </a:r>
              </a:p>
            </p:txBody>
          </p:sp>
          <p:pic>
            <p:nvPicPr>
              <p:cNvPr id="5" name="Picture Placeholder 4" descr="A person with short brown hair&#10;&#10;Description automatically generated">
                <a:extLst>
                  <a:ext uri="{FF2B5EF4-FFF2-40B4-BE49-F238E27FC236}">
                    <a16:creationId xmlns:a16="http://schemas.microsoft.com/office/drawing/2014/main" id="{03D4E6A1-7BF3-CBB8-2D34-79893AD5C980}"/>
                  </a:ext>
                </a:extLst>
              </p:cNvPr>
              <p:cNvPicPr>
                <a:picLocks noGrp="1" noChangeAspect="1"/>
              </p:cNvPicPr>
              <p:nvPr>
                <p:ph type="pic" sz="quarter" idx="10"/>
              </p:nvPr>
            </p:nvPicPr>
            <p:blipFill>
              <a:blip r:embed="rId3"/>
              <a:srcRect l="254" r="254"/>
              <a:stretch/>
            </p:blipFill>
            <p:spPr>
              <a:xfrm>
                <a:off x="0" y="6054"/>
                <a:ext cx="2648876" cy="2632081"/>
              </a:xfrm>
            </p:spPr>
          </p:pic>
        </p:spTree>
        <p:extLst>
          <p:ext uri="{BB962C8B-B14F-4D97-AF65-F5344CB8AC3E}">
            <p14:creationId xmlns:p14="http://schemas.microsoft.com/office/powerpoint/2010/main" val="4109088728"/>
          </p:ext>
        </p:extLst>
      </p:cSld>
      <p:clrMapOvr>
        <a:masterClrMapping/>
      </p:clrMapOvr>
    </p:sld>
    <p:sld>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B7F603-43E1-138C-ED9A-D22412A54EEE}"/>
                  </a:ext>
                </a:extLst>
              </p:cNvPr>
              <p:cNvSpPr>
                <a:spLocks noGrp="1"/>
              </p:cNvSpPr>
              <p:nvPr>
                <p:ph type="body" sz="quarter" idx="11"/>
              </p:nvPr>
            </p:nvSpPr>
            <p:spPr/>
            <p:txBody>
              <a:bodyPr vert="horz" lIns="54000" tIns="36000" rIns="36000" bIns="36000" rtlCol="0" anchor="t">
                <a:noAutofit/>
              </a:bodyPr>
              <a:lstStyle/>
              <a:p>
                <a:r>
                  <a:rPr lang="en-US"/>
                  <a:t>Data Scientist and Engineer with approximately 3 years of professional experience across multiple industries. Strong educational background in biomedical engineering.</a:t>
                </a:r>
              </a:p>
            </p:txBody>
          </p:sp>
          <p:sp>
            <p:nvSpPr>
              <p:cNvPr id="3" name="Text Placeholder 2">
                <a:extLst>
                  <a:ext uri="{FF2B5EF4-FFF2-40B4-BE49-F238E27FC236}">
                    <a16:creationId xmlns:a16="http://schemas.microsoft.com/office/drawing/2014/main" id="{36A93AC0-EFCE-8246-517A-FB00159973F6}"/>
                  </a:ext>
                </a:extLst>
              </p:cNvPr>
              <p:cNvSpPr>
                <a:spLocks noGrp="1"/>
              </p:cNvSpPr>
              <p:nvPr>
                <p:ph type="body" sz="quarter" idx="12"/>
              </p:nvPr>
            </p:nvSpPr>
            <p:spPr/>
            <p:txBody>
              <a:bodyPr vert="horz" lIns="54000" tIns="36000" rIns="36000" bIns="36000" numCol="2" rtlCol="0" anchor="t">
                <a:noAutofit/>
              </a:bodyPr>
              <a:lstStyle/>
              <a:p>
                <a:r>
                  <a:rPr lang="en-US"/>
                  <a:t>Healthcare</a:t>
                </a:r>
              </a:p>
              <a:p>
                <a:r>
                  <a:rPr lang="en-US"/>
                  <a:t>Computer Vision</a:t>
                </a:r>
              </a:p>
              <a:p>
                <a:r>
                  <a:rPr lang="en-US"/>
                  <a:t>R&amp;D</a:t>
                </a:r>
              </a:p>
              <a:p>
                <a:endParaRPr lang="en-US"/>
              </a:p>
              <a:p>
                <a:endParaRPr lang="en-US"/>
              </a:p>
            </p:txBody>
          </p:sp>
          <p:sp>
            <p:nvSpPr>
              <p:cNvPr id="4" name="Text Placeholder 3">
                <a:extLst>
                  <a:ext uri="{FF2B5EF4-FFF2-40B4-BE49-F238E27FC236}">
                    <a16:creationId xmlns:a16="http://schemas.microsoft.com/office/drawing/2014/main" id="{77EFDFA8-BD7C-3D3F-8321-74FE515F0294}"/>
                  </a:ext>
                </a:extLst>
              </p:cNvPr>
              <p:cNvSpPr>
                <a:spLocks noGrp="1"/>
              </p:cNvSpPr>
              <p:nvPr>
                <p:ph type="body" sz="quarter" idx="18"/>
              </p:nvPr>
            </p:nvSpPr>
            <p:spPr/>
            <p:txBody>
              <a:bodyPr/>
              <a:lstStyle/>
              <a:p>
                <a:r>
                  <a:rPr lang="en-US" sz="3500"/>
                  <a:t>Magdalena </a:t>
                </a:r>
                <a:r>
                  <a:rPr lang="en-US" sz="3500" err="1"/>
                  <a:t>Mikielewicz</a:t>
                </a:r>
                <a:endParaRPr lang="en-US"/>
              </a:p>
            </p:txBody>
          </p:sp>
          <p:sp>
            <p:nvSpPr>
              <p:cNvPr id="5" name="Text Placeholder 4">
                <a:extLst>
                  <a:ext uri="{FF2B5EF4-FFF2-40B4-BE49-F238E27FC236}">
                    <a16:creationId xmlns:a16="http://schemas.microsoft.com/office/drawing/2014/main" id="{36D81E01-FA80-9ECD-91F6-8BABD4027A47}"/>
                  </a:ext>
                </a:extLst>
              </p:cNvPr>
              <p:cNvSpPr>
                <a:spLocks noGrp="1"/>
              </p:cNvSpPr>
              <p:nvPr>
                <p:ph type="body" sz="quarter" idx="14"/>
              </p:nvPr>
            </p:nvSpPr>
            <p:spPr/>
            <p:txBody>
              <a:bodyPr/>
              <a:lstStyle/>
              <a:p>
                <a:r>
                  <a:rPr lang="en-US">
                    <a:latin typeface="GT Sectra Fine Rg"/>
                    <a:ea typeface="Roboto Medium"/>
                  </a:rPr>
                  <a:t>Analyst, Data Science</a:t>
                </a:r>
                <a:endParaRPr lang="en-US"/>
              </a:p>
            </p:txBody>
          </p:sp>
          <p:sp>
            <p:nvSpPr>
              <p:cNvPr id="7" name="Text Placeholder 6">
                <a:extLst>
                  <a:ext uri="{FF2B5EF4-FFF2-40B4-BE49-F238E27FC236}">
                    <a16:creationId xmlns:a16="http://schemas.microsoft.com/office/drawing/2014/main" id="{B0DCE963-0850-98F8-A251-8D641B2D6EA0}"/>
                  </a:ext>
                </a:extLst>
              </p:cNvPr>
              <p:cNvSpPr>
                <a:spLocks noGrp="1"/>
              </p:cNvSpPr>
              <p:nvPr>
                <p:ph type="body" sz="quarter" idx="19"/>
              </p:nvPr>
            </p:nvSpPr>
            <p:spPr/>
            <p:txBody>
              <a:bodyPr vert="horz" lIns="54000" tIns="36000" rIns="36000" bIns="36000" rtlCol="0" anchor="t">
                <a:noAutofit/>
              </a:bodyPr>
              <a:lstStyle/>
              <a:p>
                <a:r>
                  <a:rPr lang="en-US"/>
                  <a:t>Warsaw University of Technology, </a:t>
                </a:r>
              </a:p>
              <a:p>
                <a:r>
                  <a:rPr lang="en-US"/>
                  <a:t>PhD in Biomedical Engineering</a:t>
                </a:r>
              </a:p>
              <a:p>
                <a:r>
                  <a:rPr lang="en-US"/>
                  <a:t>Warsaw University of Technology, M.Sc. in Biomedical Engineering</a:t>
                </a:r>
              </a:p>
              <a:p>
                <a:r>
                  <a:rPr lang="en-US"/>
                  <a:t>Warsaw University of Technology, B.Sc. in Biomedical Engineering</a:t>
                </a:r>
              </a:p>
            </p:txBody>
          </p:sp>
          <p:sp>
            <p:nvSpPr>
              <p:cNvPr id="8" name="Text Placeholder 7">
                <a:extLst>
                  <a:ext uri="{FF2B5EF4-FFF2-40B4-BE49-F238E27FC236}">
                    <a16:creationId xmlns:a16="http://schemas.microsoft.com/office/drawing/2014/main" id="{25AC138F-CE17-8286-7F11-15E8935E37CB}"/>
                  </a:ext>
                </a:extLst>
              </p:cNvPr>
              <p:cNvSpPr>
                <a:spLocks noGrp="1"/>
              </p:cNvSpPr>
              <p:nvPr>
                <p:ph type="body" sz="quarter" idx="20"/>
              </p:nvPr>
            </p:nvSpPr>
            <p:spPr/>
            <p:txBody>
              <a:bodyPr vert="horz" lIns="54000" tIns="36000" rIns="36000" bIns="36000" rtlCol="0" anchor="t">
                <a:noAutofit/>
              </a:bodyPr>
              <a:lstStyle/>
              <a:p>
                <a:r>
                  <a:rPr lang="en-GB" sz="1000" b="1"/>
                  <a:t>Programming: </a:t>
                </a:r>
                <a:r>
                  <a:rPr lang="en-US"/>
                  <a:t>Python (Pandas, </a:t>
                </a:r>
                <a:r>
                  <a:rPr lang="en-US" err="1"/>
                  <a:t>Numpy</a:t>
                </a:r>
                <a:r>
                  <a:rPr lang="en-US"/>
                  <a:t>, Scikit-learn, Matplotlib, </a:t>
                </a:r>
                <a:r>
                  <a:rPr lang="en-US" err="1"/>
                  <a:t>PySpark</a:t>
                </a:r>
                <a:r>
                  <a:rPr lang="en-US"/>
                  <a:t>),  </a:t>
                </a:r>
              </a:p>
              <a:p>
                <a:r>
                  <a:rPr lang="en-US"/>
                  <a:t>R (Shiny, Markdown), SQL, Matlab</a:t>
                </a:r>
              </a:p>
              <a:p>
                <a:r>
                  <a:rPr lang="en-US" sz="1000" b="1" err="1"/>
                  <a:t>MLOps</a:t>
                </a:r>
                <a:r>
                  <a:rPr lang="en-US" sz="1000" b="1"/>
                  <a:t>: </a:t>
                </a:r>
                <a:r>
                  <a:rPr lang="en-US" err="1"/>
                  <a:t>MLFlow</a:t>
                </a:r>
                <a:r>
                  <a:rPr lang="en-US"/>
                  <a:t>, DVC, Azure (AI Fundamentals, Storage, Databricks), Git (GitHub, GitLab, Bitbucket)</a:t>
                </a:r>
              </a:p>
              <a:p>
                <a:r>
                  <a:rPr lang="en-US" sz="1000" b="1"/>
                  <a:t>CI/CD: </a:t>
                </a:r>
                <a:r>
                  <a:rPr lang="en-US"/>
                  <a:t>Jenkins, Docker</a:t>
                </a:r>
              </a:p>
              <a:p>
                <a:r>
                  <a:rPr lang="en-US" sz="1000" b="1"/>
                  <a:t>Other: </a:t>
                </a:r>
                <a:r>
                  <a:rPr lang="en-US"/>
                  <a:t>Data Mining, Data Quality, Computer Vision</a:t>
                </a:r>
              </a:p>
              <a:p>
                <a:endParaRPr lang="en-US"/>
              </a:p>
            </p:txBody>
          </p:sp>
          <p:sp>
            <p:nvSpPr>
              <p:cNvPr id="9" name="Text Placeholder 8">
                <a:extLst>
                  <a:ext uri="{FF2B5EF4-FFF2-40B4-BE49-F238E27FC236}">
                    <a16:creationId xmlns:a16="http://schemas.microsoft.com/office/drawing/2014/main" id="{4374EEA8-79AE-66DD-2654-A91F24D6993A}"/>
                  </a:ext>
                </a:extLst>
              </p:cNvPr>
              <p:cNvSpPr>
                <a:spLocks noGrp="1"/>
              </p:cNvSpPr>
              <p:nvPr>
                <p:ph type="body" sz="quarter" idx="21"/>
              </p:nvPr>
            </p:nvSpPr>
            <p:spPr/>
            <p:txBody>
              <a:bodyPr vert="horz" lIns="54000" tIns="36000" rIns="36000" bIns="36000" rtlCol="0" anchor="t">
                <a:noAutofit/>
              </a:bodyPr>
              <a:lstStyle/>
              <a:p>
                <a:r>
                  <a:rPr lang="en-US"/>
                  <a:t>Polish, English, French (B1)</a:t>
                </a:r>
              </a:p>
              <a:p>
                <a:endParaRPr lang="en-US"/>
              </a:p>
            </p:txBody>
          </p:sp>
          <p:sp>
            <p:nvSpPr>
              <p:cNvPr id="10" name="Text Placeholder 9">
                <a:extLst>
                  <a:ext uri="{FF2B5EF4-FFF2-40B4-BE49-F238E27FC236}">
                    <a16:creationId xmlns:a16="http://schemas.microsoft.com/office/drawing/2014/main" id="{3C5047D1-7D81-5C08-F59E-DB1DEAF16D5B}"/>
                  </a:ext>
                </a:extLst>
              </p:cNvPr>
              <p:cNvSpPr>
                <a:spLocks noGrp="1"/>
              </p:cNvSpPr>
              <p:nvPr>
                <p:ph type="body" sz="quarter" idx="22"/>
              </p:nvPr>
            </p:nvSpPr>
            <p:spPr/>
            <p:txBody>
              <a:bodyPr vert="horz" lIns="54000" tIns="36000" rIns="36000" bIns="36000" numCol="2" spcCol="252000" rtlCol="0" anchor="t">
                <a:noAutofit/>
              </a:bodyPr>
              <a:lstStyle/>
              <a:p>
                <a:r>
                  <a:rPr lang="en-US" b="1"/>
                  <a:t>Deep-tech company -  </a:t>
                </a:r>
                <a:r>
                  <a:rPr lang="en-US" b="1" err="1"/>
                  <a:t>MLOps</a:t>
                </a:r>
                <a:r>
                  <a:rPr lang="en-US" b="1"/>
                  <a:t> Engineer</a:t>
                </a:r>
              </a:p>
              <a:p>
                <a:r>
                  <a:rPr lang="en-US">
                    <a:ea typeface="+mn-lt"/>
                    <a:cs typeface="+mn-lt"/>
                  </a:rPr>
                  <a:t>Development and integration of </a:t>
                </a:r>
                <a:r>
                  <a:rPr lang="en-US" err="1">
                    <a:ea typeface="+mn-lt"/>
                    <a:cs typeface="+mn-lt"/>
                  </a:rPr>
                  <a:t>MLOps</a:t>
                </a:r>
                <a:r>
                  <a:rPr lang="en-US">
                    <a:ea typeface="+mn-lt"/>
                    <a:cs typeface="+mn-lt"/>
                  </a:rPr>
                  <a:t> solutions such as </a:t>
                </a:r>
                <a:r>
                  <a:rPr lang="en-US" err="1">
                    <a:ea typeface="+mn-lt"/>
                    <a:cs typeface="+mn-lt"/>
                  </a:rPr>
                  <a:t>MLFlow</a:t>
                </a:r>
                <a:r>
                  <a:rPr lang="en-US">
                    <a:ea typeface="+mn-lt"/>
                    <a:cs typeface="+mn-lt"/>
                  </a:rPr>
                  <a:t> and DVC for Computer Vision models. Help in the process of creating ML models. Creating analytical pipelines running on Jenkins.</a:t>
                </a:r>
              </a:p>
              <a:p>
                <a:endParaRPr lang="en-US" b="1"/>
              </a:p>
              <a:p>
                <a:r>
                  <a:rPr lang="en-US" b="1"/>
                  <a:t>Healthcare company – Data Scientist</a:t>
                </a:r>
                <a:endParaRPr lang="en-US"/>
              </a:p>
              <a:p>
                <a:r>
                  <a:rPr lang="en-US">
                    <a:ea typeface="+mn-lt"/>
                    <a:cs typeface="+mn-lt"/>
                  </a:rPr>
                  <a:t>Improvement of algorithms evaluating sleep quality (detection of apnea/hypopnea, detection of awakenings, determination of sleep position, classification of breathing episodes - snore detection). Quality control of signals recorded by the wireless sensor. Synchronization of multimodal signals. Data exploration.</a:t>
                </a:r>
              </a:p>
              <a:p>
                <a:endParaRPr lang="en-US"/>
              </a:p>
              <a:p>
                <a:r>
                  <a:rPr lang="en-US" b="1"/>
                  <a:t>PhD Research</a:t>
                </a:r>
              </a:p>
              <a:p>
                <a:r>
                  <a:rPr lang="en-US">
                    <a:ea typeface="+mn-lt"/>
                    <a:cs typeface="+mn-lt"/>
                  </a:rPr>
                  <a:t>Designing a new training program for soccer players. Analysis of cardio-respiratory parameters. Causal discoveries between physiology and sport results.</a:t>
                </a:r>
              </a:p>
              <a:p>
                <a:endParaRPr lang="en-US"/>
              </a:p>
              <a:p>
                <a:endParaRPr lang="en-US"/>
              </a:p>
              <a:p>
                <a:r>
                  <a:rPr lang="en-US" b="1"/>
                  <a:t>Research Institute – Trainee</a:t>
                </a:r>
                <a:endParaRPr lang="en-US"/>
              </a:p>
              <a:p>
                <a:r>
                  <a:rPr lang="en-US">
                    <a:ea typeface="+mn-lt"/>
                    <a:cs typeface="+mn-lt"/>
                  </a:rPr>
                  <a:t>Modeling of bioelectromagnetic phenomena with the use of SIM4LIFE program. Preparation of data for statistical processing in Excel and Statistica.</a:t>
                </a:r>
                <a:endParaRPr lang="en-US"/>
              </a:p>
              <a:p>
                <a:endParaRPr lang="en-US"/>
              </a:p>
              <a:p>
                <a:endParaRPr lang="en-US"/>
              </a:p>
            </p:txBody>
          </p:sp>
          <p:pic>
            <p:nvPicPr>
              <p:cNvPr id="14" name="Picture Placeholder 13" descr="A person wearing glasses and a white shirt&#10;&#10;Description automatically generated">
                <a:extLst>
                  <a:ext uri="{FF2B5EF4-FFF2-40B4-BE49-F238E27FC236}">
                    <a16:creationId xmlns:a16="http://schemas.microsoft.com/office/drawing/2014/main" id="{2BF2C174-78AF-DE4B-BFF9-001CA8AF9CCE}"/>
                  </a:ext>
                </a:extLst>
              </p:cNvPr>
              <p:cNvPicPr>
                <a:picLocks noGrp="1" noChangeAspect="1"/>
              </p:cNvPicPr>
              <p:nvPr>
                <p:ph type="pic" sz="quarter" idx="10"/>
              </p:nvPr>
            </p:nvPicPr>
            <p:blipFill>
              <a:blip r:embed="rId3"/>
              <a:srcRect t="665" b="665"/>
              <a:stretch/>
            </p:blipFill>
            <p:spPr>
              <a:xfrm>
                <a:off x="0" y="-1"/>
                <a:ext cx="2637896" cy="2690960"/>
              </a:xfrm>
            </p:spPr>
          </p:pic>
        </p:spTree>
        <p:extLst>
          <p:ext uri="{BB962C8B-B14F-4D97-AF65-F5344CB8AC3E}">
            <p14:creationId xmlns:p14="http://schemas.microsoft.com/office/powerpoint/2010/main" val="1635322474"/>
          </p:ext>
        </p:extLst>
      </p:cSld>
      <p:clrMapOvr>
        <a:masterClrMapping/>
      </p:clrMapOvr>
    </p:sld>
    <p:sld>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1674FA-AAB1-290E-AC82-CA87E6310AA5}"/>
                  </a:ext>
                </a:extLst>
              </p:cNvPr>
              <p:cNvSpPr>
                <a:spLocks noGrp="1"/>
              </p:cNvSpPr>
              <p:nvPr>
                <p:ph type="body" sz="quarter" idx="11"/>
              </p:nvPr>
            </p:nvSpPr>
            <p:spPr>
              <a:xfrm>
                <a:off x="154816" y="3137101"/>
                <a:ext cx="2196000" cy="1596823"/>
              </a:xfrm>
            </p:spPr>
            <p:txBody>
              <a:bodyPr/>
              <a:lstStyle/>
              <a:p>
                <a:r>
                  <a:rPr lang="en-US" sz="900"/>
                  <a:t>Data-driven analytics manager with advanced organizational, analytical and problem-solving skills. </a:t>
                </a:r>
              </a:p>
              <a:p>
                <a:r>
                  <a:rPr lang="en-US" sz="900"/>
                  <a:t>Joanna has 10 years of overall experience in data analyses in banking industry. For 7 years she worked on AML projects related to the optimization of the transaction monitoring systems. She specializes in advanced analytics.</a:t>
                </a:r>
              </a:p>
              <a:p>
                <a:endParaRPr lang="en-US" sz="900"/>
              </a:p>
            </p:txBody>
          </p:sp>
          <p:sp>
            <p:nvSpPr>
              <p:cNvPr id="3" name="Text Placeholder 2">
                <a:extLst>
                  <a:ext uri="{FF2B5EF4-FFF2-40B4-BE49-F238E27FC236}">
                    <a16:creationId xmlns:a16="http://schemas.microsoft.com/office/drawing/2014/main" id="{24306D85-71DB-A43C-EE9F-A05E2C3B843E}"/>
                  </a:ext>
                </a:extLst>
              </p:cNvPr>
              <p:cNvSpPr>
                <a:spLocks noGrp="1"/>
              </p:cNvSpPr>
              <p:nvPr>
                <p:ph type="body" sz="quarter" idx="12"/>
              </p:nvPr>
            </p:nvSpPr>
            <p:spPr/>
            <p:txBody>
              <a:bodyPr vert="horz" lIns="54000" tIns="36000" rIns="36000" bIns="36000" numCol="2" rtlCol="0" anchor="t">
                <a:noAutofit/>
              </a:bodyPr>
              <a:lstStyle/>
              <a:p>
                <a:r>
                  <a:rPr lang="en-US">
                    <a:latin typeface="Graphik"/>
                  </a:rPr>
                  <a:t>Banking</a:t>
                </a:r>
              </a:p>
              <a:p>
                <a:r>
                  <a:rPr lang="en-US"/>
                  <a:t>Insurance</a:t>
                </a:r>
              </a:p>
              <a:p>
                <a:endParaRPr lang="en-US"/>
              </a:p>
              <a:p>
                <a:r>
                  <a:rPr lang="en-US"/>
                  <a:t>Advertising</a:t>
                </a:r>
              </a:p>
              <a:p>
                <a:r>
                  <a:rPr lang="en-US">
                    <a:latin typeface="Graphik"/>
                  </a:rPr>
                  <a:t>Media</a:t>
                </a:r>
                <a:endParaRPr lang="en-US"/>
              </a:p>
              <a:p>
                <a:endParaRPr lang="en-US"/>
              </a:p>
            </p:txBody>
          </p:sp>
          <p:sp>
            <p:nvSpPr>
              <p:cNvPr id="4" name="Text Placeholder 3">
                <a:extLst>
                  <a:ext uri="{FF2B5EF4-FFF2-40B4-BE49-F238E27FC236}">
                    <a16:creationId xmlns:a16="http://schemas.microsoft.com/office/drawing/2014/main" id="{6F381516-F3F1-5803-258D-A281CE214469}"/>
                  </a:ext>
                </a:extLst>
              </p:cNvPr>
              <p:cNvSpPr>
                <a:spLocks noGrp="1"/>
              </p:cNvSpPr>
              <p:nvPr>
                <p:ph type="body" sz="quarter" idx="18"/>
              </p:nvPr>
            </p:nvSpPr>
            <p:spPr/>
            <p:txBody>
              <a:bodyPr/>
              <a:lstStyle/>
              <a:p>
                <a:r>
                  <a:rPr lang="en-US"/>
                  <a:t>Joanna Mioduszewska​</a:t>
                </a:r>
              </a:p>
            </p:txBody>
          </p:sp>
          <p:sp>
            <p:nvSpPr>
              <p:cNvPr id="5" name="Text Placeholder 4">
                <a:extLst>
                  <a:ext uri="{FF2B5EF4-FFF2-40B4-BE49-F238E27FC236}">
                    <a16:creationId xmlns:a16="http://schemas.microsoft.com/office/drawing/2014/main" id="{731985F1-A854-FF0C-23C8-8306F6E942BE}"/>
                  </a:ext>
                </a:extLst>
              </p:cNvPr>
              <p:cNvSpPr>
                <a:spLocks noGrp="1"/>
              </p:cNvSpPr>
              <p:nvPr>
                <p:ph type="body" sz="quarter" idx="14"/>
              </p:nvPr>
            </p:nvSpPr>
            <p:spPr/>
            <p:txBody>
              <a:bodyPr/>
              <a:lstStyle/>
              <a:p>
                <a:r>
                  <a:rPr lang="en-US"/>
                  <a:t>Manager, Data Science</a:t>
                </a:r>
              </a:p>
            </p:txBody>
          </p:sp>
          <p:sp>
            <p:nvSpPr>
              <p:cNvPr id="7" name="Text Placeholder 6">
                <a:extLst>
                  <a:ext uri="{FF2B5EF4-FFF2-40B4-BE49-F238E27FC236}">
                    <a16:creationId xmlns:a16="http://schemas.microsoft.com/office/drawing/2014/main" id="{96CAE378-94B4-0269-C4D1-EBD2C607BCC3}"/>
                  </a:ext>
                </a:extLst>
              </p:cNvPr>
              <p:cNvSpPr>
                <a:spLocks noGrp="1"/>
              </p:cNvSpPr>
              <p:nvPr>
                <p:ph type="body" sz="quarter" idx="19"/>
              </p:nvPr>
            </p:nvSpPr>
            <p:spPr/>
            <p:txBody>
              <a:bodyPr/>
              <a:lstStyle/>
              <a:p>
                <a:r>
                  <a:rPr lang="en-US"/>
                  <a:t>Postgraduate Studies: Information Systems and Data Analysis SGGW - Warsaw University of Life Sciences</a:t>
                </a:r>
              </a:p>
              <a:p>
                <a:r>
                  <a:rPr lang="en-US"/>
                  <a:t>M.Sc. in Computers Science and Econometrics University of Warsaw</a:t>
                </a:r>
              </a:p>
              <a:p>
                <a:endParaRPr lang="en-US"/>
              </a:p>
            </p:txBody>
          </p:sp>
          <p:sp>
            <p:nvSpPr>
              <p:cNvPr id="8" name="Text Placeholder 7">
                <a:extLst>
                  <a:ext uri="{FF2B5EF4-FFF2-40B4-BE49-F238E27FC236}">
                    <a16:creationId xmlns:a16="http://schemas.microsoft.com/office/drawing/2014/main" id="{A9D0EDE1-319C-F7C6-A99B-9FCF1CAD96E2}"/>
                  </a:ext>
                </a:extLst>
              </p:cNvPr>
              <p:cNvSpPr>
                <a:spLocks noGrp="1"/>
              </p:cNvSpPr>
              <p:nvPr>
                <p:ph type="body" sz="quarter" idx="20"/>
              </p:nvPr>
            </p:nvSpPr>
            <p:spPr/>
            <p:txBody>
              <a:bodyPr vert="horz" lIns="54000" tIns="36000" rIns="36000" bIns="36000" rtlCol="0" anchor="t">
                <a:noAutofit/>
              </a:bodyPr>
              <a:lstStyle/>
              <a:p>
                <a:pPr algn="just">
                  <a:spcBef>
                    <a:spcPts val="400"/>
                  </a:spcBef>
                </a:pPr>
                <a:r>
                  <a:rPr lang="en-US" sz="1000"/>
                  <a:t>Statistical Analysis</a:t>
                </a:r>
              </a:p>
              <a:p>
                <a:pPr algn="just">
                  <a:spcBef>
                    <a:spcPts val="400"/>
                  </a:spcBef>
                </a:pPr>
                <a:r>
                  <a:rPr lang="en-US" sz="1000"/>
                  <a:t>Data Mining</a:t>
                </a:r>
              </a:p>
              <a:p>
                <a:pPr algn="just">
                  <a:spcBef>
                    <a:spcPts val="400"/>
                  </a:spcBef>
                </a:pPr>
                <a:r>
                  <a:rPr lang="en-US" sz="1000"/>
                  <a:t>Econometric Models</a:t>
                </a:r>
              </a:p>
              <a:p>
                <a:pPr algn="just">
                  <a:spcBef>
                    <a:spcPts val="400"/>
                  </a:spcBef>
                </a:pPr>
                <a:r>
                  <a:rPr lang="en-US" sz="1000"/>
                  <a:t>AML Optimization</a:t>
                </a:r>
                <a:r>
                  <a:rPr lang="pl-PL" sz="1000"/>
                  <a:t>/Tuning</a:t>
                </a:r>
                <a:endParaRPr lang="en-US" sz="1000"/>
              </a:p>
              <a:p>
                <a:pPr algn="just">
                  <a:spcBef>
                    <a:spcPts val="400"/>
                  </a:spcBef>
                </a:pPr>
                <a:r>
                  <a:rPr lang="en-US" sz="1000"/>
                  <a:t>Relational Databases</a:t>
                </a:r>
              </a:p>
              <a:p>
                <a:pPr algn="just">
                  <a:spcBef>
                    <a:spcPts val="400"/>
                  </a:spcBef>
                </a:pPr>
                <a:r>
                  <a:rPr lang="en-US" sz="1000"/>
                  <a:t>SQL, SAS, Teradata, Oracle, Hive</a:t>
                </a:r>
              </a:p>
              <a:p>
                <a:pPr algn="just">
                  <a:spcBef>
                    <a:spcPts val="400"/>
                  </a:spcBef>
                </a:pPr>
                <a:r>
                  <a:rPr lang="en-US" sz="1000"/>
                  <a:t>QlikView, </a:t>
                </a:r>
                <a:r>
                  <a:rPr lang="en-US" sz="1000" err="1"/>
                  <a:t>QlikSense</a:t>
                </a:r>
                <a:r>
                  <a:rPr lang="en-US" sz="1000"/>
                  <a:t>, Tableau</a:t>
                </a:r>
              </a:p>
              <a:p>
                <a:pPr algn="just">
                  <a:spcBef>
                    <a:spcPts val="400"/>
                  </a:spcBef>
                </a:pPr>
                <a:r>
                  <a:rPr lang="en-US" sz="1000"/>
                  <a:t>CAMS (Certified Anti-Money Laundering Specialist), PRM (Professional Risk Manager)</a:t>
                </a:r>
              </a:p>
            </p:txBody>
          </p:sp>
          <p:sp>
            <p:nvSpPr>
              <p:cNvPr id="9" name="Text Placeholder 8">
                <a:extLst>
                  <a:ext uri="{FF2B5EF4-FFF2-40B4-BE49-F238E27FC236}">
                    <a16:creationId xmlns:a16="http://schemas.microsoft.com/office/drawing/2014/main" id="{698ADF03-8FE6-EE63-15FA-BCDD7A6C1908}"/>
                  </a:ext>
                </a:extLst>
              </p:cNvPr>
              <p:cNvSpPr>
                <a:spLocks noGrp="1"/>
              </p:cNvSpPr>
              <p:nvPr>
                <p:ph type="body" sz="quarter" idx="21"/>
              </p:nvPr>
            </p:nvSpPr>
            <p:spPr/>
            <p:txBody>
              <a:bodyPr/>
              <a:lstStyle/>
              <a:p>
                <a:r>
                  <a:rPr lang="en-US"/>
                  <a:t>English		Polish</a:t>
                </a:r>
              </a:p>
            </p:txBody>
          </p:sp>
          <p:sp>
            <p:nvSpPr>
              <p:cNvPr id="10" name="Text Placeholder 9">
                <a:extLst>
                  <a:ext uri="{FF2B5EF4-FFF2-40B4-BE49-F238E27FC236}">
                    <a16:creationId xmlns:a16="http://schemas.microsoft.com/office/drawing/2014/main" id="{68D47195-2257-27FD-9554-F23924FA4345}"/>
                  </a:ext>
                </a:extLst>
              </p:cNvPr>
              <p:cNvSpPr>
                <a:spLocks noGrp="1"/>
              </p:cNvSpPr>
              <p:nvPr>
                <p:ph type="body" sz="quarter" idx="22"/>
              </p:nvPr>
            </p:nvSpPr>
            <p:spPr>
              <a:xfrm>
                <a:off x="2832107" y="1861782"/>
                <a:ext cx="6282000" cy="4996218"/>
              </a:xfrm>
            </p:spPr>
            <p:txBody>
              <a:bodyPr vert="horz" lIns="54000" tIns="36000" rIns="36000" bIns="36000" numCol="2" spcCol="252000" rtlCol="0" anchor="t">
                <a:noAutofit/>
              </a:bodyPr>
              <a:lstStyle/>
              <a:p>
                <a:pPr algn="just"/>
                <a:r>
                  <a:rPr lang="en-US" sz="900" b="1"/>
                  <a:t>Major Global Bank – Data provisioning for Actimize implementation.</a:t>
                </a:r>
              </a:p>
              <a:p>
                <a:pPr algn="just"/>
                <a:r>
                  <a:rPr lang="en-US" sz="900"/>
                  <a:t>Data transformations in Hive; Data mapping; Analysis of existing ETL processes;  Data requirements gathering and clarification.</a:t>
                </a:r>
                <a:endParaRPr lang="en-US"/>
              </a:p>
              <a:p>
                <a:pPr algn="just"/>
                <a:r>
                  <a:rPr lang="en-US" sz="900" b="1"/>
                  <a:t>Major UK Bank - CCB Financial Crime Remediation </a:t>
                </a:r>
                <a:r>
                  <a:rPr lang="en-US" sz="900" b="1" err="1"/>
                  <a:t>Programme</a:t>
                </a:r>
                <a:endParaRPr lang="en-US" sz="900" b="1"/>
              </a:p>
              <a:p>
                <a:pPr algn="just"/>
                <a:r>
                  <a:rPr lang="en-US" sz="900"/>
                  <a:t>Development/delivery of tactical MI to support end-to-end management of the remediation process (SAS and Tableau CRM).</a:t>
                </a:r>
                <a:endParaRPr lang="en-US" sz="900" b="1"/>
              </a:p>
              <a:p>
                <a:pPr algn="just"/>
                <a:r>
                  <a:rPr lang="en-US" sz="900" b="1"/>
                  <a:t>Major Swiss Investment Banking Company – Model Review &amp; Calibration Team Lead</a:t>
                </a:r>
              </a:p>
              <a:p>
                <a:pPr algn="just"/>
                <a:r>
                  <a:rPr lang="en-US" sz="900"/>
                  <a:t>Leading transaction monitoring system calibration. Coordination and delivery of data-driven analysis and scenarios tuning for all regions. Managing people. Effectively presenting result and successfully defending the analysis during validations</a:t>
                </a:r>
              </a:p>
              <a:p>
                <a:pPr algn="just"/>
                <a:r>
                  <a:rPr lang="en-US" sz="900" b="1"/>
                  <a:t>Major Financial Services Company – Manager for Scenario Development &amp; Enhancement Team</a:t>
                </a:r>
              </a:p>
              <a:p>
                <a:pPr algn="just"/>
                <a:r>
                  <a:rPr lang="en-US" sz="900"/>
                  <a:t>Leading and developing an analytic team that delivers timely and high-quality analyses for Anti-Money Laundering monitoring purposes. Successfully coordinating and delivering the scenarios tuning projects (including Consent Orders) for EMEA region. Development and improvement of AML optimization methodology. Working cross functionally to proactively and systematically identify and implement any enhancements in AML monitoring processes. Serving as SME and sharing knowledge by training organization.</a:t>
                </a:r>
              </a:p>
              <a:p>
                <a:pPr algn="just"/>
                <a:r>
                  <a:rPr lang="en-US" sz="900" b="1"/>
                  <a:t>Major Financial Services Company – Statistician in Scenario Development &amp; Enhancement Team</a:t>
                </a:r>
              </a:p>
              <a:p>
                <a:pPr algn="just"/>
                <a:r>
                  <a:rPr lang="en-US" sz="900"/>
                  <a:t>Participation in AML Optimization projects. Performing statistical analysis of scenario thresholds. SAS code development and improvement. Documentation preparation and management</a:t>
                </a:r>
              </a:p>
              <a:p>
                <a:pPr algn="just"/>
                <a:r>
                  <a:rPr lang="en-US" sz="900" b="1"/>
                  <a:t>Major Consulting Company – Risk and Fraud Analytics Team</a:t>
                </a:r>
              </a:p>
              <a:p>
                <a:pPr algn="just"/>
                <a:r>
                  <a:rPr lang="en-US" sz="900"/>
                  <a:t>Participation in project covering: Database migration, transformation and development using SAS and Teradata. QlikView modeling: data cleansing, manipulation and transformation, designing functional model (big data), designing and development analytical insight by dashboards and data extracts.</a:t>
                </a:r>
              </a:p>
              <a:p>
                <a:pPr algn="just"/>
                <a:r>
                  <a:rPr lang="en-US" sz="900" b="1"/>
                  <a:t>Large Polish Universal Bank</a:t>
                </a:r>
              </a:p>
              <a:p>
                <a:pPr algn="just"/>
                <a:r>
                  <a:rPr lang="en-US" sz="900"/>
                  <a:t>Debt collection strategy optimization: Design, implementation and development of econometric models (in SAS) to improve debt collection processes. Manipulating, cleansing and processing data using SAS, SQL Server, Teradata, Access, Excel, reporting tasks.</a:t>
                </a:r>
              </a:p>
              <a:p>
                <a:pPr algn="just"/>
                <a:r>
                  <a:rPr lang="en-US" sz="900" b="1"/>
                  <a:t>Large Polish Media Company</a:t>
                </a:r>
              </a:p>
              <a:p>
                <a:pPr algn="just"/>
                <a:r>
                  <a:rPr lang="en-US" sz="900"/>
                  <a:t>Creating analysis on TV advertising market and sales - identifying trends, correlations, developing recommendation, prediction of TV ratings using time series models and neural networks. Improving and automatization reporting processes using SQL and VBA programming.</a:t>
                </a:r>
              </a:p>
              <a:p>
                <a:pPr algn="just"/>
                <a:endParaRPr lang="en-US" sz="1000"/>
              </a:p>
            </p:txBody>
          </p:sp>
          <p:pic>
            <p:nvPicPr>
              <p:cNvPr id="19" name="Picture 19">
                <a:extLst>
                  <a:ext uri="{FF2B5EF4-FFF2-40B4-BE49-F238E27FC236}">
                    <a16:creationId xmlns:a16="http://schemas.microsoft.com/office/drawing/2014/main" id="{96D4FD56-9B5D-305F-1289-2222783B7B34}"/>
                  </a:ext>
                </a:extLst>
              </p:cNvPr>
              <p:cNvPicPr>
                <a:picLocks noGrp="1" noChangeAspect="1"/>
              </p:cNvPicPr>
              <p:nvPr>
                <p:ph type="pic" sz="quarter" idx="10"/>
              </p:nvPr>
            </p:nvPicPr>
            <p:blipFill rotWithShape="1">
              <a:blip r:embed="rId3"/>
              <a:srcRect l="-340" t="3409" r="173" b="30112"/>
              <a:stretch/>
            </p:blipFill>
            <p:spPr>
              <a:xfrm>
                <a:off x="0" y="0"/>
                <a:ext cx="2632397" cy="2628617"/>
              </a:xfrm>
            </p:spPr>
          </p:pic>
        </p:spTree>
        <p:extLst>
          <p:ext uri="{BB962C8B-B14F-4D97-AF65-F5344CB8AC3E}">
            <p14:creationId xmlns:p14="http://schemas.microsoft.com/office/powerpoint/2010/main" val="3679542535"/>
          </p:ext>
        </p:extLst>
      </p:cSld>
      <p:clrMapOvr>
        <a:masterClrMapping/>
      </p:clrMapOvr>
    </p:sld>
    <p:sld>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1674FA-AAB1-290E-AC82-CA87E6310AA5}"/>
                  </a:ext>
                </a:extLst>
              </p:cNvPr>
              <p:cNvSpPr>
                <a:spLocks noGrp="1"/>
              </p:cNvSpPr>
              <p:nvPr>
                <p:ph type="body" sz="quarter" idx="11"/>
              </p:nvPr>
            </p:nvSpPr>
            <p:spPr>
              <a:xfrm>
                <a:off x="154816" y="3093970"/>
                <a:ext cx="2196000" cy="1610383"/>
              </a:xfrm>
            </p:spPr>
            <p:txBody>
              <a:bodyPr/>
              <a:lstStyle/>
              <a:p>
                <a:r>
                  <a:rPr lang="en-US"/>
                  <a:t>Albert is a Data Scientist with a Big Data background and a Data Science in Python certificate. He has experience in investment funds, banking and telecommunications industry.</a:t>
                </a:r>
              </a:p>
            </p:txBody>
          </p:sp>
          <p:sp>
            <p:nvSpPr>
              <p:cNvPr id="3" name="Text Placeholder 2">
                <a:extLst>
                  <a:ext uri="{FF2B5EF4-FFF2-40B4-BE49-F238E27FC236}">
                    <a16:creationId xmlns:a16="http://schemas.microsoft.com/office/drawing/2014/main" id="{24306D85-71DB-A43C-EE9F-A05E2C3B843E}"/>
                  </a:ext>
                </a:extLst>
              </p:cNvPr>
              <p:cNvSpPr>
                <a:spLocks noGrp="1"/>
              </p:cNvSpPr>
              <p:nvPr>
                <p:ph type="body" sz="quarter" idx="12"/>
              </p:nvPr>
            </p:nvSpPr>
            <p:spPr/>
            <p:txBody>
              <a:bodyPr/>
              <a:lstStyle/>
              <a:p>
                <a:r>
                  <a:rPr lang="en-US" err="1"/>
                  <a:t>Telecommu-nications</a:t>
                </a:r>
              </a:p>
              <a:p>
                <a:endParaRPr lang="en-US"/>
              </a:p>
              <a:p>
                <a:r>
                  <a:rPr lang="en-US"/>
                  <a:t>Banking</a:t>
                </a:r>
              </a:p>
              <a:p>
                <a:r>
                  <a:rPr lang="en-US"/>
                  <a:t>R&amp;D</a:t>
                </a:r>
              </a:p>
              <a:p>
                <a:endParaRPr lang="en-US"/>
              </a:p>
            </p:txBody>
          </p:sp>
          <p:sp>
            <p:nvSpPr>
              <p:cNvPr id="4" name="Text Placeholder 3">
                <a:extLst>
                  <a:ext uri="{FF2B5EF4-FFF2-40B4-BE49-F238E27FC236}">
                    <a16:creationId xmlns:a16="http://schemas.microsoft.com/office/drawing/2014/main" id="{6F381516-F3F1-5803-258D-A281CE214469}"/>
                  </a:ext>
                </a:extLst>
              </p:cNvPr>
              <p:cNvSpPr>
                <a:spLocks noGrp="1"/>
              </p:cNvSpPr>
              <p:nvPr>
                <p:ph type="body" sz="quarter" idx="18"/>
              </p:nvPr>
            </p:nvSpPr>
            <p:spPr/>
            <p:txBody>
              <a:bodyPr/>
              <a:lstStyle/>
              <a:p>
                <a:r>
                  <a:rPr lang="en-US"/>
                  <a:t>Albert </a:t>
                </a:r>
                <a:r>
                  <a:rPr lang="en-US" err="1"/>
                  <a:t>Młodziejewski</a:t>
                </a:r>
              </a:p>
            </p:txBody>
          </p:sp>
          <p:sp>
            <p:nvSpPr>
              <p:cNvPr id="5" name="Text Placeholder 4">
                <a:extLst>
                  <a:ext uri="{FF2B5EF4-FFF2-40B4-BE49-F238E27FC236}">
                    <a16:creationId xmlns:a16="http://schemas.microsoft.com/office/drawing/2014/main" id="{731985F1-A854-FF0C-23C8-8306F6E942BE}"/>
                  </a:ext>
                </a:extLst>
              </p:cNvPr>
              <p:cNvSpPr>
                <a:spLocks noGrp="1"/>
              </p:cNvSpPr>
              <p:nvPr>
                <p:ph type="body" sz="quarter" idx="14"/>
              </p:nvPr>
            </p:nvSpPr>
            <p:spPr/>
            <p:txBody>
              <a:bodyPr/>
              <a:lstStyle/>
              <a:p>
                <a:r>
                  <a:rPr lang="en-US"/>
                  <a:t>Analyst, Data Science</a:t>
                </a:r>
              </a:p>
            </p:txBody>
          </p:sp>
          <p:sp>
            <p:nvSpPr>
              <p:cNvPr id="7" name="Text Placeholder 6">
                <a:extLst>
                  <a:ext uri="{FF2B5EF4-FFF2-40B4-BE49-F238E27FC236}">
                    <a16:creationId xmlns:a16="http://schemas.microsoft.com/office/drawing/2014/main" id="{96CAE378-94B4-0269-C4D1-EBD2C607BCC3}"/>
                  </a:ext>
                </a:extLst>
              </p:cNvPr>
              <p:cNvSpPr>
                <a:spLocks noGrp="1"/>
              </p:cNvSpPr>
              <p:nvPr>
                <p:ph type="body" sz="quarter" idx="19"/>
              </p:nvPr>
            </p:nvSpPr>
            <p:spPr>
              <a:xfrm>
                <a:off x="9300190" y="1907471"/>
                <a:ext cx="2886848" cy="1300580"/>
              </a:xfrm>
            </p:spPr>
            <p:txBody>
              <a:bodyPr vert="horz" lIns="54000" tIns="36000" rIns="36000" bIns="36000" rtlCol="0" anchor="t">
                <a:noAutofit/>
              </a:bodyPr>
              <a:lstStyle/>
              <a:p>
                <a:r>
                  <a:rPr lang="en-US"/>
                  <a:t>Warsaw School of Economics, </a:t>
                </a:r>
                <a:r>
                  <a:rPr lang="en-US" err="1"/>
                  <a:t>M.Sc</a:t>
                </a:r>
                <a:r>
                  <a:rPr lang="en-US"/>
                  <a:t> in Big Data – Advanced Analytics</a:t>
                </a:r>
              </a:p>
              <a:p>
                <a:r>
                  <a:rPr lang="en-US"/>
                  <a:t>Warsaw School of Economics, </a:t>
                </a:r>
                <a:r>
                  <a:rPr lang="en-US" err="1"/>
                  <a:t>B.Sc</a:t>
                </a:r>
                <a:r>
                  <a:rPr lang="en-US"/>
                  <a:t> in Quantitative Methods in Economics and Information Systems</a:t>
                </a:r>
              </a:p>
              <a:p>
                <a:endParaRPr lang="en-US"/>
              </a:p>
            </p:txBody>
          </p:sp>
          <p:sp>
            <p:nvSpPr>
              <p:cNvPr id="8" name="Text Placeholder 7">
                <a:extLst>
                  <a:ext uri="{FF2B5EF4-FFF2-40B4-BE49-F238E27FC236}">
                    <a16:creationId xmlns:a16="http://schemas.microsoft.com/office/drawing/2014/main" id="{A9D0EDE1-319C-F7C6-A99B-9FCF1CAD96E2}"/>
                  </a:ext>
                </a:extLst>
              </p:cNvPr>
              <p:cNvSpPr>
                <a:spLocks noGrp="1"/>
              </p:cNvSpPr>
              <p:nvPr>
                <p:ph type="body" sz="quarter" idx="20"/>
              </p:nvPr>
            </p:nvSpPr>
            <p:spPr/>
            <p:txBody>
              <a:bodyPr vert="horz" lIns="54000" tIns="36000" rIns="36000" bIns="36000" rtlCol="0" anchor="t">
                <a:noAutofit/>
              </a:bodyPr>
              <a:lstStyle/>
              <a:p>
                <a:pPr algn="just">
                  <a:spcBef>
                    <a:spcPts val="400"/>
                  </a:spcBef>
                </a:pPr>
                <a:r>
                  <a:rPr lang="en-US"/>
                  <a:t>Python (</a:t>
                </a:r>
                <a:r>
                  <a:rPr lang="en-US">
                    <a:ea typeface="+mn-lt"/>
                    <a:cs typeface="+mn-lt"/>
                  </a:rPr>
                  <a:t>NumPy, Pandas, </a:t>
                </a:r>
                <a:r>
                  <a:rPr lang="en-US" err="1">
                    <a:ea typeface="+mn-lt"/>
                    <a:cs typeface="+mn-lt"/>
                  </a:rPr>
                  <a:t>SciKit</a:t>
                </a:r>
                <a:r>
                  <a:rPr lang="en-US">
                    <a:ea typeface="+mn-lt"/>
                    <a:cs typeface="+mn-lt"/>
                  </a:rPr>
                  <a:t>-Learn)</a:t>
                </a:r>
              </a:p>
              <a:p>
                <a:pPr algn="just">
                  <a:spcBef>
                    <a:spcPts val="400"/>
                  </a:spcBef>
                </a:pPr>
                <a:r>
                  <a:rPr lang="en-US" err="1">
                    <a:ea typeface="+mn-lt"/>
                    <a:cs typeface="+mn-lt"/>
                  </a:rPr>
                  <a:t>PySpark</a:t>
                </a:r>
                <a:endParaRPr lang="en-US"/>
              </a:p>
              <a:p>
                <a:pPr algn="just">
                  <a:spcBef>
                    <a:spcPts val="400"/>
                  </a:spcBef>
                </a:pPr>
                <a:r>
                  <a:rPr lang="en-US">
                    <a:ea typeface="+mn-lt"/>
                    <a:cs typeface="+mn-lt"/>
                  </a:rPr>
                  <a:t>Data Engineering </a:t>
                </a:r>
              </a:p>
              <a:p>
                <a:pPr algn="just">
                  <a:spcBef>
                    <a:spcPts val="400"/>
                  </a:spcBef>
                </a:pPr>
                <a:r>
                  <a:rPr lang="en-US">
                    <a:ea typeface="+mn-lt"/>
                    <a:cs typeface="+mn-lt"/>
                  </a:rPr>
                  <a:t>Machine Learning</a:t>
                </a:r>
              </a:p>
              <a:p>
                <a:pPr algn="just">
                  <a:spcBef>
                    <a:spcPts val="400"/>
                  </a:spcBef>
                </a:pPr>
                <a:r>
                  <a:rPr lang="en-US">
                    <a:ea typeface="+mn-lt"/>
                    <a:cs typeface="+mn-lt"/>
                  </a:rPr>
                  <a:t>Statistical Analysis</a:t>
                </a:r>
                <a:endParaRPr lang="en-US"/>
              </a:p>
              <a:p>
                <a:pPr algn="just">
                  <a:spcBef>
                    <a:spcPts val="400"/>
                  </a:spcBef>
                </a:pPr>
                <a:r>
                  <a:rPr lang="en-US">
                    <a:ea typeface="+mn-lt"/>
                    <a:cs typeface="+mn-lt"/>
                  </a:rPr>
                  <a:t>SQL, </a:t>
                </a:r>
                <a:r>
                  <a:rPr lang="en-US"/>
                  <a:t>R, SAS, Ab Initio, Foundry</a:t>
                </a:r>
              </a:p>
              <a:p>
                <a:pPr algn="just">
                  <a:spcBef>
                    <a:spcPts val="400"/>
                  </a:spcBef>
                </a:pPr>
                <a:r>
                  <a:rPr lang="en-US">
                    <a:ea typeface="+mn-lt"/>
                    <a:cs typeface="+mn-lt"/>
                  </a:rPr>
                  <a:t>GCP Professional Data Engineer – certification in progress</a:t>
                </a:r>
                <a:endParaRPr lang="en-US"/>
              </a:p>
            </p:txBody>
          </p:sp>
          <p:sp>
            <p:nvSpPr>
              <p:cNvPr id="9" name="Text Placeholder 8">
                <a:extLst>
                  <a:ext uri="{FF2B5EF4-FFF2-40B4-BE49-F238E27FC236}">
                    <a16:creationId xmlns:a16="http://schemas.microsoft.com/office/drawing/2014/main" id="{698ADF03-8FE6-EE63-15FA-BCDD7A6C1908}"/>
                  </a:ext>
                </a:extLst>
              </p:cNvPr>
              <p:cNvSpPr>
                <a:spLocks noGrp="1"/>
              </p:cNvSpPr>
              <p:nvPr>
                <p:ph type="body" sz="quarter" idx="21"/>
              </p:nvPr>
            </p:nvSpPr>
            <p:spPr/>
            <p:txBody>
              <a:bodyPr/>
              <a:lstStyle/>
              <a:p>
                <a:r>
                  <a:rPr lang="en-US"/>
                  <a:t>Polish		  English</a:t>
                </a:r>
              </a:p>
            </p:txBody>
          </p:sp>
          <p:sp>
            <p:nvSpPr>
              <p:cNvPr id="10" name="Text Placeholder 9">
                <a:extLst>
                  <a:ext uri="{FF2B5EF4-FFF2-40B4-BE49-F238E27FC236}">
                    <a16:creationId xmlns:a16="http://schemas.microsoft.com/office/drawing/2014/main" id="{68D47195-2257-27FD-9554-F23924FA4345}"/>
                  </a:ext>
                </a:extLst>
              </p:cNvPr>
              <p:cNvSpPr>
                <a:spLocks noGrp="1"/>
              </p:cNvSpPr>
              <p:nvPr>
                <p:ph type="body" sz="quarter" idx="22"/>
              </p:nvPr>
            </p:nvSpPr>
            <p:spPr/>
            <p:txBody>
              <a:bodyPr vert="horz" lIns="54000" tIns="36000" rIns="36000" bIns="36000" numCol="2" spcCol="252000" rtlCol="0" anchor="t">
                <a:noAutofit/>
              </a:bodyPr>
              <a:lstStyle/>
              <a:p>
                <a:pPr algn="just"/>
                <a:r>
                  <a:rPr lang="en-US" b="1"/>
                  <a:t>Major UK Telecommunication Company</a:t>
                </a:r>
              </a:p>
              <a:p>
                <a:pPr algn="just"/>
                <a:r>
                  <a:rPr lang="en-US">
                    <a:ea typeface="+mn-lt"/>
                    <a:cs typeface="+mn-lt"/>
                  </a:rPr>
                  <a:t>Creating a python scripts and generating JSON files to create tables on GCP. Preparing SQL queries feeding the tables according to the strategy. </a:t>
                </a:r>
                <a:r>
                  <a:rPr lang="en-US"/>
                  <a:t>Developing ETL process in Ab Initio for hive. Automating output data  verification with Python scripts. Analysis of source and process output data for anomalies.  Preparing, executing and verifying test scenarios in SQL. </a:t>
                </a:r>
              </a:p>
              <a:p>
                <a:pPr algn="just"/>
                <a:endParaRPr lang="en-US"/>
              </a:p>
              <a:p>
                <a:pPr algn="just"/>
                <a:r>
                  <a:rPr lang="en-US" b="1"/>
                  <a:t>Global Bank – Junior Big Data Scientist</a:t>
                </a:r>
              </a:p>
              <a:p>
                <a:pPr algn="just"/>
                <a:r>
                  <a:rPr lang="en-US"/>
                  <a:t>Applied qualitative and quantitative data analysis methods. Conducted statistical data mining. Formulated appropriate recommendations based on the conducted analyzes. Conducted simulations of the monitoring system using SAS and Oracle (SQL). Implemented continuous improvement program of effectiveness monitoring. Ensured high quality of generated data and reliability of data processing processes. Designed and implemented SAS and Oracle data quality verification methods. Analyzed data, designed and implemented periodic reports.</a:t>
                </a:r>
              </a:p>
              <a:p>
                <a:pPr algn="just"/>
                <a:endParaRPr lang="en-US"/>
              </a:p>
              <a:p>
                <a:pPr algn="just"/>
                <a:r>
                  <a:rPr lang="en-US" b="1"/>
                  <a:t>Global Bank – Data Engineer</a:t>
                </a:r>
              </a:p>
              <a:p>
                <a:pPr algn="just"/>
                <a:r>
                  <a:rPr lang="en-US"/>
                  <a:t>Maintained and adjusted </a:t>
                </a:r>
                <a:r>
                  <a:rPr lang="en-US" err="1"/>
                  <a:t>PySpark</a:t>
                </a:r>
                <a:r>
                  <a:rPr lang="en-US"/>
                  <a:t> code that monitored the compliance of users' accesses with business requirements, as part of IT compliance effort. </a:t>
                </a:r>
              </a:p>
              <a:p>
                <a:pPr algn="just"/>
                <a:endParaRPr lang="en-US" b="1"/>
              </a:p>
              <a:p>
                <a:pPr algn="just"/>
                <a:r>
                  <a:rPr lang="en-US" b="1"/>
                  <a:t>Global Bank – Investment ARM - Research &amp; Development Intern</a:t>
                </a:r>
              </a:p>
              <a:p>
                <a:pPr algn="just"/>
                <a:r>
                  <a:rPr lang="en-US"/>
                  <a:t>Created monthly reports dedicated to the investment funds market. Supported in creating market research in relation to the product offer of the competition. Prepared analysis dedicated to new product solutions. Supported current product offer analysis. Helped in the preparation of product concepts. Assisted in market analysis and research in terms of implementation of legal regulations. </a:t>
                </a:r>
              </a:p>
              <a:p>
                <a:pPr algn="just"/>
                <a:endParaRPr lang="en-US"/>
              </a:p>
            </p:txBody>
          </p:sp>
          <p:pic>
            <p:nvPicPr>
              <p:cNvPr id="22" name="Picture Placeholder 21" descr="A picture containing person, necktie, person, shirt&#10;&#10;Description automatically generated">
                <a:extLst>
                  <a:ext uri="{FF2B5EF4-FFF2-40B4-BE49-F238E27FC236}">
                    <a16:creationId xmlns:a16="http://schemas.microsoft.com/office/drawing/2014/main" id="{3420376F-0A4D-3523-E2CB-79211B1BDBE2}"/>
                  </a:ext>
                </a:extLst>
              </p:cNvPr>
              <p:cNvPicPr>
                <a:picLocks noGrp="1" noChangeAspect="1"/>
              </p:cNvPicPr>
              <p:nvPr>
                <p:ph type="pic" sz="quarter" idx="10"/>
              </p:nvPr>
            </p:nvPicPr>
            <p:blipFill rotWithShape="1">
              <a:blip r:embed="rId3"/>
              <a:srcRect t="685" b="685"/>
              <a:stretch/>
            </p:blipFill>
            <p:spPr>
              <a:xfrm>
                <a:off x="48768" y="-1"/>
                <a:ext cx="2482238" cy="2592000"/>
              </a:xfrm>
            </p:spPr>
          </p:pic>
        </p:spTree>
        <p:extLst>
          <p:ext uri="{BB962C8B-B14F-4D97-AF65-F5344CB8AC3E}">
            <p14:creationId xmlns:p14="http://schemas.microsoft.com/office/powerpoint/2010/main" val="787201358"/>
          </p:ext>
        </p:extLst>
      </p:cSld>
      <p:clrMapOvr>
        <a:masterClrMapping/>
      </p:clrMapOvr>
    </p:sld>
    <p:sld>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1674FA-AAB1-290E-AC82-CA87E6310AA5}"/>
                  </a:ext>
                </a:extLst>
              </p:cNvPr>
              <p:cNvSpPr>
                <a:spLocks noGrp="1"/>
              </p:cNvSpPr>
              <p:nvPr>
                <p:ph type="body" sz="quarter" idx="11"/>
              </p:nvPr>
            </p:nvSpPr>
            <p:spPr/>
            <p:txBody>
              <a:bodyPr/>
              <a:lstStyle/>
              <a:p>
                <a:r>
                  <a:rPr lang="en-US" sz="900"/>
                  <a:t>Tomasz leads Polish Advanced analytics and data practice (100+ team) and possesses over 15 years of consulting experience in quantitative risk management. Tomasz worked across Europe for big financial institutions in Poland, UK, Switzerland, Germany and others on projects in Risk Management including Credit, Market and Operational Risk modelling and validation as well as stress testing and ICAAP. He has experience in delivery of projects in different cloud technologies. </a:t>
                </a:r>
              </a:p>
            </p:txBody>
          </p:sp>
          <p:sp>
            <p:nvSpPr>
              <p:cNvPr id="3" name="Text Placeholder 2">
                <a:extLst>
                  <a:ext uri="{FF2B5EF4-FFF2-40B4-BE49-F238E27FC236}">
                    <a16:creationId xmlns:a16="http://schemas.microsoft.com/office/drawing/2014/main" id="{24306D85-71DB-A43C-EE9F-A05E2C3B843E}"/>
                  </a:ext>
                </a:extLst>
              </p:cNvPr>
              <p:cNvSpPr>
                <a:spLocks noGrp="1"/>
              </p:cNvSpPr>
              <p:nvPr>
                <p:ph type="body" sz="quarter" idx="12"/>
              </p:nvPr>
            </p:nvSpPr>
            <p:spPr/>
            <p:txBody>
              <a:bodyPr/>
              <a:lstStyle/>
              <a:p>
                <a:r>
                  <a:rPr lang="en-US"/>
                  <a:t>Financial Services</a:t>
                </a:r>
              </a:p>
              <a:p>
                <a:endParaRPr lang="en-US"/>
              </a:p>
              <a:p>
                <a:endParaRPr lang="en-US"/>
              </a:p>
              <a:p>
                <a:r>
                  <a:rPr lang="en-US"/>
                  <a:t>Banking</a:t>
                </a:r>
              </a:p>
              <a:p>
                <a:r>
                  <a:rPr lang="en-US"/>
                  <a:t>Insurance</a:t>
                </a:r>
              </a:p>
              <a:p>
                <a:endParaRPr lang="en-US"/>
              </a:p>
              <a:p>
                <a:endParaRPr lang="en-US"/>
              </a:p>
            </p:txBody>
          </p:sp>
          <p:sp>
            <p:nvSpPr>
              <p:cNvPr id="4" name="Text Placeholder 3">
                <a:extLst>
                  <a:ext uri="{FF2B5EF4-FFF2-40B4-BE49-F238E27FC236}">
                    <a16:creationId xmlns:a16="http://schemas.microsoft.com/office/drawing/2014/main" id="{6F381516-F3F1-5803-258D-A281CE214469}"/>
                  </a:ext>
                </a:extLst>
              </p:cNvPr>
              <p:cNvSpPr>
                <a:spLocks noGrp="1"/>
              </p:cNvSpPr>
              <p:nvPr>
                <p:ph type="body" sz="quarter" idx="18"/>
              </p:nvPr>
            </p:nvSpPr>
            <p:spPr/>
            <p:txBody>
              <a:bodyPr/>
              <a:lstStyle/>
              <a:p>
                <a:r>
                  <a:rPr lang="en-US"/>
                  <a:t>Tomasz Mostowski</a:t>
                </a:r>
              </a:p>
            </p:txBody>
          </p:sp>
          <p:sp>
            <p:nvSpPr>
              <p:cNvPr id="5" name="Text Placeholder 4">
                <a:extLst>
                  <a:ext uri="{FF2B5EF4-FFF2-40B4-BE49-F238E27FC236}">
                    <a16:creationId xmlns:a16="http://schemas.microsoft.com/office/drawing/2014/main" id="{731985F1-A854-FF0C-23C8-8306F6E942BE}"/>
                  </a:ext>
                </a:extLst>
              </p:cNvPr>
              <p:cNvSpPr>
                <a:spLocks noGrp="1"/>
              </p:cNvSpPr>
              <p:nvPr>
                <p:ph type="body" sz="quarter" idx="14"/>
              </p:nvPr>
            </p:nvSpPr>
            <p:spPr/>
            <p:txBody>
              <a:bodyPr/>
              <a:lstStyle/>
              <a:p>
                <a:r>
                  <a:rPr lang="en-US"/>
                  <a:t>Accenture Leadership, Data Science</a:t>
                </a:r>
              </a:p>
            </p:txBody>
          </p:sp>
          <p:sp>
            <p:nvSpPr>
              <p:cNvPr id="7" name="Text Placeholder 6">
                <a:extLst>
                  <a:ext uri="{FF2B5EF4-FFF2-40B4-BE49-F238E27FC236}">
                    <a16:creationId xmlns:a16="http://schemas.microsoft.com/office/drawing/2014/main" id="{96CAE378-94B4-0269-C4D1-EBD2C607BCC3}"/>
                  </a:ext>
                </a:extLst>
              </p:cNvPr>
              <p:cNvSpPr>
                <a:spLocks noGrp="1"/>
              </p:cNvSpPr>
              <p:nvPr>
                <p:ph type="body" sz="quarter" idx="19"/>
              </p:nvPr>
            </p:nvSpPr>
            <p:spPr/>
            <p:txBody>
              <a:bodyPr/>
              <a:lstStyle/>
              <a:p>
                <a:r>
                  <a:rPr lang="en-US"/>
                  <a:t>PhD Candidate: Econometrics</a:t>
                </a:r>
              </a:p>
              <a:p>
                <a:r>
                  <a:rPr lang="en-US"/>
                  <a:t>Warsaw University, MA: Informatics and econometrics</a:t>
                </a:r>
              </a:p>
              <a:p>
                <a:r>
                  <a:rPr lang="en-US"/>
                  <a:t>Warsaw University: BS: Mathematics</a:t>
                </a:r>
              </a:p>
              <a:p>
                <a:endParaRPr lang="en-US"/>
              </a:p>
            </p:txBody>
          </p:sp>
          <p:sp>
            <p:nvSpPr>
              <p:cNvPr id="8" name="Text Placeholder 7">
                <a:extLst>
                  <a:ext uri="{FF2B5EF4-FFF2-40B4-BE49-F238E27FC236}">
                    <a16:creationId xmlns:a16="http://schemas.microsoft.com/office/drawing/2014/main" id="{A9D0EDE1-319C-F7C6-A99B-9FCF1CAD96E2}"/>
                  </a:ext>
                </a:extLst>
              </p:cNvPr>
              <p:cNvSpPr>
                <a:spLocks noGrp="1"/>
              </p:cNvSpPr>
              <p:nvPr>
                <p:ph type="body" sz="quarter" idx="20"/>
              </p:nvPr>
            </p:nvSpPr>
            <p:spPr/>
            <p:txBody>
              <a:bodyPr/>
              <a:lstStyle/>
              <a:p>
                <a:pPr algn="just">
                  <a:spcBef>
                    <a:spcPts val="400"/>
                  </a:spcBef>
                </a:pPr>
                <a:r>
                  <a:rPr lang="pl-PL"/>
                  <a:t>Data </a:t>
                </a:r>
                <a:r>
                  <a:rPr lang="pl-PL" err="1"/>
                  <a:t>Strategy</a:t>
                </a:r>
                <a:endParaRPr lang="pl-PL"/>
              </a:p>
              <a:p>
                <a:pPr algn="just">
                  <a:spcBef>
                    <a:spcPts val="400"/>
                  </a:spcBef>
                </a:pPr>
                <a:r>
                  <a:rPr lang="en-US"/>
                  <a:t>Risk Management</a:t>
                </a:r>
              </a:p>
              <a:p>
                <a:pPr algn="just">
                  <a:spcBef>
                    <a:spcPts val="400"/>
                  </a:spcBef>
                </a:pPr>
                <a:r>
                  <a:rPr lang="en-US"/>
                  <a:t>Econometrics, Statistical Analysis, Data Modelling, Data Science, ML</a:t>
                </a:r>
              </a:p>
              <a:p>
                <a:pPr algn="just">
                  <a:spcBef>
                    <a:spcPts val="400"/>
                  </a:spcBef>
                </a:pPr>
                <a:r>
                  <a:rPr lang="en-US"/>
                  <a:t>Data Engineering</a:t>
                </a:r>
              </a:p>
              <a:p>
                <a:pPr algn="just">
                  <a:spcBef>
                    <a:spcPts val="400"/>
                  </a:spcBef>
                </a:pPr>
                <a:r>
                  <a:rPr lang="en-US"/>
                  <a:t>Impairment (IFRS 9), CRR/CRD</a:t>
                </a:r>
              </a:p>
              <a:p>
                <a:pPr algn="just">
                  <a:spcBef>
                    <a:spcPts val="400"/>
                  </a:spcBef>
                </a:pPr>
                <a:r>
                  <a:rPr lang="en-US"/>
                  <a:t>SAS, R, Python, Matlab, SQL</a:t>
                </a:r>
                <a:r>
                  <a:rPr lang="pl-PL"/>
                  <a:t>, </a:t>
                </a:r>
                <a:r>
                  <a:rPr lang="pl-PL" err="1"/>
                  <a:t>Databricks</a:t>
                </a:r>
                <a:endParaRPr lang="en-US" err="1"/>
              </a:p>
              <a:p>
                <a:pPr algn="just">
                  <a:spcBef>
                    <a:spcPts val="400"/>
                  </a:spcBef>
                </a:pPr>
                <a:r>
                  <a:rPr lang="en-US"/>
                  <a:t>Hadoop, GCP, Azure (</a:t>
                </a:r>
                <a:r>
                  <a:rPr lang="pl-PL"/>
                  <a:t>AI900 </a:t>
                </a:r>
                <a:r>
                  <a:rPr lang="pl-PL" err="1"/>
                  <a:t>Certfifed</a:t>
                </a:r>
                <a:r>
                  <a:rPr lang="en-US"/>
                  <a:t>)</a:t>
                </a:r>
              </a:p>
            </p:txBody>
          </p:sp>
          <p:sp>
            <p:nvSpPr>
              <p:cNvPr id="9" name="Text Placeholder 8">
                <a:extLst>
                  <a:ext uri="{FF2B5EF4-FFF2-40B4-BE49-F238E27FC236}">
                    <a16:creationId xmlns:a16="http://schemas.microsoft.com/office/drawing/2014/main" id="{698ADF03-8FE6-EE63-15FA-BCDD7A6C1908}"/>
                  </a:ext>
                </a:extLst>
              </p:cNvPr>
              <p:cNvSpPr>
                <a:spLocks noGrp="1"/>
              </p:cNvSpPr>
              <p:nvPr>
                <p:ph type="body" sz="quarter" idx="21"/>
              </p:nvPr>
            </p:nvSpPr>
            <p:spPr/>
            <p:txBody>
              <a:bodyPr/>
              <a:lstStyle/>
              <a:p>
                <a:r>
                  <a:rPr lang="en-US"/>
                  <a:t>Polish		  English		German</a:t>
                </a:r>
              </a:p>
            </p:txBody>
          </p:sp>
          <p:sp>
            <p:nvSpPr>
              <p:cNvPr id="10" name="Text Placeholder 9">
                <a:extLst>
                  <a:ext uri="{FF2B5EF4-FFF2-40B4-BE49-F238E27FC236}">
                    <a16:creationId xmlns:a16="http://schemas.microsoft.com/office/drawing/2014/main" id="{68D47195-2257-27FD-9554-F23924FA4345}"/>
                  </a:ext>
                </a:extLst>
              </p:cNvPr>
              <p:cNvSpPr>
                <a:spLocks noGrp="1"/>
              </p:cNvSpPr>
              <p:nvPr>
                <p:ph type="body" sz="quarter" idx="22"/>
              </p:nvPr>
            </p:nvSpPr>
            <p:spPr>
              <a:xfrm>
                <a:off x="2832107" y="1861782"/>
                <a:ext cx="6282000" cy="4996218"/>
              </a:xfrm>
            </p:spPr>
            <p:txBody>
              <a:bodyPr/>
              <a:lstStyle/>
              <a:p>
                <a:pPr algn="just"/>
                <a:r>
                  <a:rPr lang="en-US" sz="800" b="1"/>
                  <a:t>Major German Bank</a:t>
                </a:r>
              </a:p>
              <a:p>
                <a:pPr algn="just"/>
                <a:r>
                  <a:rPr lang="en-US" sz="800"/>
                  <a:t>Leading validation of new IFRS9 models including transfer criteria and </a:t>
                </a:r>
                <a:r>
                  <a:rPr lang="en-US" sz="800" err="1"/>
                  <a:t>PiT</a:t>
                </a:r>
                <a:r>
                  <a:rPr lang="en-US" sz="800"/>
                  <a:t> PD.</a:t>
                </a:r>
              </a:p>
              <a:p>
                <a:pPr algn="just"/>
                <a:r>
                  <a:rPr lang="en-US" sz="800" b="1"/>
                  <a:t>Major Israelian Bank</a:t>
                </a:r>
              </a:p>
              <a:p>
                <a:pPr algn="just"/>
                <a:r>
                  <a:rPr lang="en-US" sz="800"/>
                  <a:t>Reinvention of the credit risk process including development of new scoring system in Python and Hue</a:t>
                </a:r>
              </a:p>
              <a:p>
                <a:pPr algn="just"/>
                <a:r>
                  <a:rPr lang="en-US" sz="800" b="1"/>
                  <a:t>Accenture Internal project for Insurance</a:t>
                </a:r>
              </a:p>
              <a:p>
                <a:pPr algn="just"/>
                <a:r>
                  <a:rPr lang="en-US" sz="800"/>
                  <a:t>Leading development of ML models for optimization of claims handling as part of </a:t>
                </a:r>
                <a:r>
                  <a:rPr lang="en-US" sz="800" err="1"/>
                  <a:t>Claimbox</a:t>
                </a:r>
                <a:r>
                  <a:rPr lang="en-US" sz="800"/>
                  <a:t> solution on Azure. Tasks included creation of valuable  products for claims handling, defining data model, building data pipelines, creating of ML models and linking them to production environment. </a:t>
                </a:r>
              </a:p>
              <a:p>
                <a:pPr algn="just"/>
                <a:r>
                  <a:rPr lang="en-US" sz="800" b="1"/>
                  <a:t>Various clients</a:t>
                </a:r>
              </a:p>
              <a:p>
                <a:pPr algn="just"/>
                <a:r>
                  <a:rPr lang="en-US" sz="800"/>
                  <a:t>Oversight of analytical projects in area of Risk modelling, data engineering, KYC/AML and CRM.</a:t>
                </a:r>
              </a:p>
              <a:p>
                <a:pPr algn="just"/>
                <a:r>
                  <a:rPr lang="en-US" sz="800" b="1"/>
                  <a:t>Major Nordic Bank</a:t>
                </a:r>
              </a:p>
              <a:p>
                <a:pPr algn="just"/>
                <a:r>
                  <a:rPr lang="en-US" sz="800"/>
                  <a:t>Support in AQR and stress testing within the comprehensive assessment</a:t>
                </a:r>
              </a:p>
              <a:p>
                <a:pPr algn="just"/>
                <a:r>
                  <a:rPr lang="en-US" sz="800" b="1"/>
                  <a:t>Major German Bank</a:t>
                </a:r>
              </a:p>
              <a:p>
                <a:pPr algn="just"/>
                <a:r>
                  <a:rPr lang="en-US" sz="800"/>
                  <a:t>Advanced modelling of Operational risk in R</a:t>
                </a:r>
              </a:p>
              <a:p>
                <a:pPr algn="just"/>
                <a:r>
                  <a:rPr lang="en-US" sz="800" b="1"/>
                  <a:t>Major German Bank</a:t>
                </a:r>
              </a:p>
              <a:p>
                <a:pPr algn="just"/>
                <a:r>
                  <a:rPr lang="en-US" sz="800"/>
                  <a:t>Enhancing in SAS historical data base for compliance with RTS on materiality threshold for credit obligations past due  (DB2, GIT). Development of statistical methods of calculating risk parameters for Impairment calculation (IFRS 9). Validation and redevelopment of PD non-retail models in SAS. Mapping of external rating to internal master scale.</a:t>
                </a:r>
              </a:p>
              <a:p>
                <a:pPr algn="just"/>
                <a:r>
                  <a:rPr lang="en-US" sz="800" b="1"/>
                  <a:t>International Investment Bank</a:t>
                </a:r>
              </a:p>
              <a:p>
                <a:pPr algn="just"/>
                <a:r>
                  <a:rPr lang="en-US" sz="800"/>
                  <a:t>Validation of </a:t>
                </a:r>
                <a:r>
                  <a:rPr lang="en-US" sz="800" err="1"/>
                  <a:t>Ecap</a:t>
                </a:r>
                <a:r>
                  <a:rPr lang="en-US" sz="800"/>
                  <a:t> and Credit Risk Models (stress testing, CCAR) in line with SR 11-7 for Intermediate Holding Company</a:t>
                </a:r>
              </a:p>
              <a:p>
                <a:pPr algn="just"/>
                <a:endParaRPr lang="en-US" sz="800" b="1"/>
              </a:p>
              <a:p>
                <a:pPr algn="just"/>
                <a:endParaRPr lang="en-US" sz="800" b="1"/>
              </a:p>
              <a:p>
                <a:pPr algn="just"/>
                <a:r>
                  <a:rPr lang="en-US" sz="800" b="1"/>
                  <a:t>Major German Bank</a:t>
                </a:r>
              </a:p>
              <a:p>
                <a:pPr algn="just"/>
                <a:r>
                  <a:rPr lang="en-US" sz="800"/>
                  <a:t>Developing a SAS based tool for ICAAP calculations. The project included requirements gathering and delivering working solution. Delivering the specifications and code delivery</a:t>
                </a:r>
              </a:p>
              <a:p>
                <a:pPr algn="just"/>
                <a:r>
                  <a:rPr lang="en-US" sz="800" b="1"/>
                  <a:t>Major German Bank</a:t>
                </a:r>
              </a:p>
              <a:p>
                <a:pPr algn="just"/>
                <a:r>
                  <a:rPr lang="en-US" sz="800"/>
                  <a:t>The project included analysis of the current status of OpRisk Management, Processes and data quality in the Bank as well as delivering a new solution to manage and quantify the Risk. Design of statistical approach for calculating OpRisk and delivering Matlab solution with Excel GUI.</a:t>
                </a:r>
              </a:p>
              <a:p>
                <a:pPr algn="just"/>
                <a:r>
                  <a:rPr lang="en-US" sz="800" b="1"/>
                  <a:t>Major International Insurer</a:t>
                </a:r>
              </a:p>
              <a:p>
                <a:pPr algn="just"/>
                <a:r>
                  <a:rPr lang="en-US" sz="800"/>
                  <a:t>Validation of Operational Risk Model </a:t>
                </a:r>
              </a:p>
              <a:p>
                <a:pPr algn="just"/>
                <a:r>
                  <a:rPr lang="en-US" sz="800" b="1"/>
                  <a:t>Financial Services Authority</a:t>
                </a:r>
              </a:p>
              <a:p>
                <a:pPr algn="just"/>
                <a:r>
                  <a:rPr lang="en-US" sz="800"/>
                  <a:t>Developing new regulatory environment for calculation of mortgage portfolios impairments. The new methodology allows FSA to introduce intrusive approach to stress test mortgage portfolios of all UK banks</a:t>
                </a:r>
              </a:p>
              <a:p>
                <a:pPr algn="just"/>
                <a:r>
                  <a:rPr lang="en-US" sz="800" b="1"/>
                  <a:t>Major Polish Bank</a:t>
                </a:r>
              </a:p>
              <a:p>
                <a:pPr algn="just"/>
                <a:r>
                  <a:rPr lang="en-US" sz="800"/>
                  <a:t>Modelling value of collaterals for mortgages portfolio in an automated way to properly manage and measure credit risk</a:t>
                </a:r>
              </a:p>
              <a:p>
                <a:pPr algn="just"/>
                <a:r>
                  <a:rPr lang="en-US" sz="800" b="1"/>
                  <a:t>Major International Insurer</a:t>
                </a:r>
              </a:p>
              <a:p>
                <a:pPr algn="just"/>
                <a:r>
                  <a:rPr lang="en-US" sz="800"/>
                  <a:t>Support in validation and testing the new internal Operational Risk Model. The tasks including preparation of the group model to be validated by the regulator, preparing and implementing calculation engine</a:t>
                </a:r>
              </a:p>
              <a:p>
                <a:pPr algn="just"/>
                <a:r>
                  <a:rPr lang="en-US" sz="800" b="1"/>
                  <a:t>Major International Bank/ Major insurer</a:t>
                </a:r>
              </a:p>
              <a:p>
                <a:pPr algn="just"/>
                <a:r>
                  <a:rPr lang="en-US" sz="800" err="1"/>
                  <a:t>Analysing</a:t>
                </a:r>
                <a:r>
                  <a:rPr lang="en-US" sz="800"/>
                  <a:t> the risk profile of a Bank to quantify and create a market product through Special Purpose Vehicle to transfer the risk. This SPV was capped as an insurance product and marketed for major insurance and reinsurance companies. Main focus was on Operational Risk</a:t>
                </a:r>
              </a:p>
              <a:p>
                <a:pPr algn="just"/>
                <a:endParaRPr lang="en-US" sz="800"/>
              </a:p>
            </p:txBody>
          </p:sp>
          <p:sp>
            <p:nvSpPr>
              <p:cNvPr id="28" name="Picture Placeholder 27">
                <a:extLst>
                  <a:ext uri="{FF2B5EF4-FFF2-40B4-BE49-F238E27FC236}">
                    <a16:creationId xmlns:a16="http://schemas.microsoft.com/office/drawing/2014/main" id="{39D9F7BB-1453-4D7E-B9E9-88542B123007}"/>
                  </a:ext>
                </a:extLst>
              </p:cNvPr>
              <p:cNvSpPr>
                <a:spLocks noGrp="1"/>
              </p:cNvSpPr>
              <p:nvPr>
                <p:ph type="pic" sz="quarter" idx="10"/>
              </p:nvPr>
            </p:nvSpPr>
            <p:spPr/>
            <p:txBody>
              <a:bodyPr/>
              <a:lstStyle/>
              <a:p>
                <a:endParaRPr lang="en-US"/>
              </a:p>
            </p:txBody>
          </p:sp>
          <p:pic>
            <p:nvPicPr>
              <p:cNvPr id="29" name="Picture Placeholder 21">
                <a:extLst>
                  <a:ext uri="{FF2B5EF4-FFF2-40B4-BE49-F238E27FC236}">
                    <a16:creationId xmlns:a16="http://schemas.microsoft.com/office/drawing/2014/main" id="{2A82EE93-DE7B-4144-B355-382F2625EC82}"/>
                  </a:ext>
                </a:extLst>
              </p:cNvPr>
              <p:cNvPicPr>
                <a:picLocks noChangeAspect="1"/>
              </p:cNvPicPr>
              <p:nvPr/>
            </p:nvPicPr>
            <p:blipFill rotWithShape="1">
              <a:blip r:embed="rId3"/>
              <a:srcRect l="14116" t="4293" r="18131" b="27995"/>
              <a:stretch/>
            </p:blipFill>
            <p:spPr>
              <a:xfrm>
                <a:off x="0" y="0"/>
                <a:ext cx="2629559" cy="2628000"/>
              </a:xfrm>
              <a:prstGeom prst="rect">
                <a:avLst/>
              </a:prstGeom>
              <a:ln w="9525" cap="flat">
                <a:solidFill>
                  <a:schemeClr val="bg1">
                    <a:lumMod val="85000"/>
                  </a:schemeClr>
                </a:solidFill>
              </a:ln>
            </p:spPr>
          </p:pic>
        </p:spTree>
        <p:extLst>
          <p:ext uri="{BB962C8B-B14F-4D97-AF65-F5344CB8AC3E}">
            <p14:creationId xmlns:p14="http://schemas.microsoft.com/office/powerpoint/2010/main" val="727928917"/>
          </p:ext>
        </p:extLst>
      </p:cSld>
      <p:clrMapOvr>
        <a:masterClrMapping/>
      </p:clrMapOvr>
    </p:sld>
    <p:sld>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1674FA-AAB1-290E-AC82-CA87E6310AA5}"/>
                  </a:ext>
                </a:extLst>
              </p:cNvPr>
              <p:cNvSpPr>
                <a:spLocks noGrp="1"/>
              </p:cNvSpPr>
              <p:nvPr>
                <p:ph type="body" sz="quarter" idx="11"/>
              </p:nvPr>
            </p:nvSpPr>
            <p:spPr/>
            <p:txBody>
              <a:bodyPr vert="horz" lIns="54000" tIns="36000" rIns="36000" bIns="36000" rtlCol="0" anchor="t">
                <a:noAutofit/>
              </a:bodyPr>
              <a:lstStyle/>
              <a:p>
                <a:r>
                  <a:rPr lang="pl-PL" sz="900">
                    <a:latin typeface="Graphik"/>
                  </a:rPr>
                  <a:t>Edyta is a data scientist and data engineer with almost 3 years of professional experience. She specializes in data preparation for data science use cases. She has experience in biotechnology and banking industries. </a:t>
                </a:r>
                <a:endParaRPr lang="en-US" sz="900"/>
              </a:p>
            </p:txBody>
          </p:sp>
          <p:sp>
            <p:nvSpPr>
              <p:cNvPr id="3" name="Text Placeholder 2">
                <a:extLst>
                  <a:ext uri="{FF2B5EF4-FFF2-40B4-BE49-F238E27FC236}">
                    <a16:creationId xmlns:a16="http://schemas.microsoft.com/office/drawing/2014/main" id="{24306D85-71DB-A43C-EE9F-A05E2C3B843E}"/>
                  </a:ext>
                </a:extLst>
              </p:cNvPr>
              <p:cNvSpPr>
                <a:spLocks noGrp="1"/>
              </p:cNvSpPr>
              <p:nvPr>
                <p:ph type="body" sz="quarter" idx="12"/>
              </p:nvPr>
            </p:nvSpPr>
            <p:spPr/>
            <p:txBody>
              <a:bodyPr/>
              <a:lstStyle/>
              <a:p>
                <a:r>
                  <a:rPr lang="pl-PL"/>
                  <a:t>Banking Biotechnology</a:t>
                </a:r>
                <a:endParaRPr lang="en-US"/>
              </a:p>
              <a:p>
                <a:endParaRPr lang="en-US"/>
              </a:p>
            </p:txBody>
          </p:sp>
          <p:sp>
            <p:nvSpPr>
              <p:cNvPr id="4" name="Text Placeholder 3">
                <a:extLst>
                  <a:ext uri="{FF2B5EF4-FFF2-40B4-BE49-F238E27FC236}">
                    <a16:creationId xmlns:a16="http://schemas.microsoft.com/office/drawing/2014/main" id="{6F381516-F3F1-5803-258D-A281CE214469}"/>
                  </a:ext>
                </a:extLst>
              </p:cNvPr>
              <p:cNvSpPr>
                <a:spLocks noGrp="1"/>
              </p:cNvSpPr>
              <p:nvPr>
                <p:ph type="body" sz="quarter" idx="18"/>
              </p:nvPr>
            </p:nvSpPr>
            <p:spPr/>
            <p:txBody>
              <a:bodyPr/>
              <a:lstStyle/>
              <a:p>
                <a:r>
                  <a:rPr lang="pl-PL"/>
                  <a:t>Edyta Mróz</a:t>
                </a:r>
                <a:endParaRPr lang="en-US"/>
              </a:p>
            </p:txBody>
          </p:sp>
          <p:sp>
            <p:nvSpPr>
              <p:cNvPr id="5" name="Text Placeholder 4">
                <a:extLst>
                  <a:ext uri="{FF2B5EF4-FFF2-40B4-BE49-F238E27FC236}">
                    <a16:creationId xmlns:a16="http://schemas.microsoft.com/office/drawing/2014/main" id="{731985F1-A854-FF0C-23C8-8306F6E942BE}"/>
                  </a:ext>
                </a:extLst>
              </p:cNvPr>
              <p:cNvSpPr>
                <a:spLocks noGrp="1"/>
              </p:cNvSpPr>
              <p:nvPr>
                <p:ph type="body" sz="quarter" idx="14"/>
              </p:nvPr>
            </p:nvSpPr>
            <p:spPr/>
            <p:txBody>
              <a:bodyPr/>
              <a:lstStyle/>
              <a:p>
                <a:r>
                  <a:rPr lang="pl-PL"/>
                  <a:t>Analyst, Data Science</a:t>
                </a:r>
                <a:endParaRPr lang="en-US"/>
              </a:p>
            </p:txBody>
          </p:sp>
          <p:sp>
            <p:nvSpPr>
              <p:cNvPr id="7" name="Text Placeholder 6">
                <a:extLst>
                  <a:ext uri="{FF2B5EF4-FFF2-40B4-BE49-F238E27FC236}">
                    <a16:creationId xmlns:a16="http://schemas.microsoft.com/office/drawing/2014/main" id="{96CAE378-94B4-0269-C4D1-EBD2C607BCC3}"/>
                  </a:ext>
                </a:extLst>
              </p:cNvPr>
              <p:cNvSpPr>
                <a:spLocks noGrp="1"/>
              </p:cNvSpPr>
              <p:nvPr>
                <p:ph type="body" sz="quarter" idx="19"/>
              </p:nvPr>
            </p:nvSpPr>
            <p:spPr/>
            <p:txBody>
              <a:bodyPr/>
              <a:lstStyle/>
              <a:p>
                <a:r>
                  <a:rPr lang="pl-PL"/>
                  <a:t>Kraków University of Technology, Msc in computer science</a:t>
                </a:r>
              </a:p>
              <a:p>
                <a:r>
                  <a:rPr lang="pl-PL"/>
                  <a:t>AGH University of Science and Technology, Bsc in applied computer science</a:t>
                </a:r>
                <a:endParaRPr lang="en-US"/>
              </a:p>
            </p:txBody>
          </p:sp>
          <p:sp>
            <p:nvSpPr>
              <p:cNvPr id="8" name="Text Placeholder 7">
                <a:extLst>
                  <a:ext uri="{FF2B5EF4-FFF2-40B4-BE49-F238E27FC236}">
                    <a16:creationId xmlns:a16="http://schemas.microsoft.com/office/drawing/2014/main" id="{A9D0EDE1-319C-F7C6-A99B-9FCF1CAD96E2}"/>
                  </a:ext>
                </a:extLst>
              </p:cNvPr>
              <p:cNvSpPr>
                <a:spLocks noGrp="1"/>
              </p:cNvSpPr>
              <p:nvPr>
                <p:ph type="body" sz="quarter" idx="20"/>
              </p:nvPr>
            </p:nvSpPr>
            <p:spPr>
              <a:xfrm>
                <a:off x="9415208" y="3748788"/>
                <a:ext cx="2777270" cy="1085893"/>
              </a:xfrm>
            </p:spPr>
            <p:txBody>
              <a:bodyPr vert="horz" lIns="54000" tIns="36000" rIns="36000" bIns="36000" rtlCol="0" anchor="t">
                <a:noAutofit/>
              </a:bodyPr>
              <a:lstStyle/>
              <a:p>
                <a:pPr>
                  <a:spcBef>
                    <a:spcPts val="400"/>
                  </a:spcBef>
                </a:pPr>
                <a:r>
                  <a:rPr lang="pl-PL" err="1"/>
                  <a:t>Python</a:t>
                </a:r>
                <a:r>
                  <a:rPr lang="pl-PL"/>
                  <a:t> (</a:t>
                </a:r>
                <a:r>
                  <a:rPr lang="pl-PL" err="1"/>
                  <a:t>Pandas</a:t>
                </a:r>
                <a:r>
                  <a:rPr lang="pl-PL"/>
                  <a:t>, </a:t>
                </a:r>
                <a:r>
                  <a:rPr lang="pl-PL" err="1"/>
                  <a:t>GeoPandas</a:t>
                </a:r>
                <a:r>
                  <a:rPr lang="pl-PL"/>
                  <a:t>, </a:t>
                </a:r>
                <a:r>
                  <a:rPr lang="pl-PL" err="1"/>
                  <a:t>NumPy</a:t>
                </a:r>
                <a:r>
                  <a:rPr lang="pl-PL"/>
                  <a:t>, </a:t>
                </a:r>
                <a:r>
                  <a:rPr lang="pl-PL" err="1"/>
                  <a:t>matplotlib</a:t>
                </a:r>
                <a:r>
                  <a:rPr lang="pl-PL"/>
                  <a:t>, boto3, </a:t>
                </a:r>
                <a:r>
                  <a:rPr lang="pl-PL" err="1"/>
                  <a:t>scikit-learn</a:t>
                </a:r>
                <a:r>
                  <a:rPr lang="pl-PL"/>
                  <a:t>, </a:t>
                </a:r>
                <a:r>
                  <a:rPr lang="pl-PL" err="1"/>
                  <a:t>SciPy</a:t>
                </a:r>
                <a:r>
                  <a:rPr lang="pl-PL"/>
                  <a:t>, </a:t>
                </a:r>
                <a:r>
                  <a:rPr lang="pl-PL" err="1"/>
                  <a:t>Flask</a:t>
                </a:r>
                <a:r>
                  <a:rPr lang="pl-PL"/>
                  <a:t>);</a:t>
                </a:r>
                <a:endParaRPr lang="en-US"/>
              </a:p>
              <a:p>
                <a:pPr>
                  <a:spcBef>
                    <a:spcPts val="400"/>
                  </a:spcBef>
                </a:pPr>
                <a:r>
                  <a:rPr lang="pl-PL"/>
                  <a:t>SQL;</a:t>
                </a:r>
              </a:p>
              <a:p>
                <a:pPr>
                  <a:spcBef>
                    <a:spcPts val="400"/>
                  </a:spcBef>
                </a:pPr>
                <a:r>
                  <a:rPr lang="pl-PL"/>
                  <a:t>Docker; Linux; Git;</a:t>
                </a:r>
              </a:p>
              <a:p>
                <a:pPr>
                  <a:spcBef>
                    <a:spcPts val="400"/>
                  </a:spcBef>
                </a:pPr>
                <a:r>
                  <a:rPr lang="pl-PL" err="1"/>
                  <a:t>Statistics</a:t>
                </a:r>
                <a:r>
                  <a:rPr lang="pl-PL"/>
                  <a:t>, Machine Learning, </a:t>
                </a:r>
                <a:r>
                  <a:rPr lang="pl-PL" err="1"/>
                  <a:t>Numerical</a:t>
                </a:r>
                <a:r>
                  <a:rPr lang="pl-PL"/>
                  <a:t> </a:t>
                </a:r>
                <a:r>
                  <a:rPr lang="pl-PL" err="1"/>
                  <a:t>Methods</a:t>
                </a:r>
                <a:r>
                  <a:rPr lang="pl-PL"/>
                  <a:t>;</a:t>
                </a:r>
              </a:p>
              <a:p>
                <a:pPr>
                  <a:spcBef>
                    <a:spcPts val="400"/>
                  </a:spcBef>
                </a:pPr>
                <a:r>
                  <a:rPr lang="en-US"/>
                  <a:t>AWS Certified Cloud Practitioner</a:t>
                </a:r>
              </a:p>
              <a:p>
                <a:pPr>
                  <a:spcBef>
                    <a:spcPts val="400"/>
                  </a:spcBef>
                </a:pPr>
                <a:r>
                  <a:rPr lang="en-US"/>
                  <a:t>SAS Certified Specialist: Base Programming</a:t>
                </a:r>
              </a:p>
            </p:txBody>
          </p:sp>
          <p:sp>
            <p:nvSpPr>
              <p:cNvPr id="9" name="Text Placeholder 8">
                <a:extLst>
                  <a:ext uri="{FF2B5EF4-FFF2-40B4-BE49-F238E27FC236}">
                    <a16:creationId xmlns:a16="http://schemas.microsoft.com/office/drawing/2014/main" id="{698ADF03-8FE6-EE63-15FA-BCDD7A6C1908}"/>
                  </a:ext>
                </a:extLst>
              </p:cNvPr>
              <p:cNvSpPr>
                <a:spLocks noGrp="1"/>
              </p:cNvSpPr>
              <p:nvPr>
                <p:ph type="body" sz="quarter" idx="21"/>
              </p:nvPr>
            </p:nvSpPr>
            <p:spPr/>
            <p:txBody>
              <a:bodyPr/>
              <a:lstStyle/>
              <a:p>
                <a:r>
                  <a:rPr lang="en-US"/>
                  <a:t>Polish		  English</a:t>
                </a:r>
              </a:p>
            </p:txBody>
          </p:sp>
          <p:sp>
            <p:nvSpPr>
              <p:cNvPr id="10" name="Text Placeholder 9">
                <a:extLst>
                  <a:ext uri="{FF2B5EF4-FFF2-40B4-BE49-F238E27FC236}">
                    <a16:creationId xmlns:a16="http://schemas.microsoft.com/office/drawing/2014/main" id="{68D47195-2257-27FD-9554-F23924FA4345}"/>
                  </a:ext>
                </a:extLst>
              </p:cNvPr>
              <p:cNvSpPr>
                <a:spLocks noGrp="1"/>
              </p:cNvSpPr>
              <p:nvPr>
                <p:ph type="body" sz="quarter" idx="22"/>
              </p:nvPr>
            </p:nvSpPr>
            <p:spPr>
              <a:xfrm>
                <a:off x="2832107" y="1861782"/>
                <a:ext cx="6282000" cy="4996218"/>
              </a:xfrm>
            </p:spPr>
            <p:txBody>
              <a:bodyPr vert="horz" lIns="54000" tIns="36000" rIns="36000" bIns="36000" numCol="2" spcCol="252000" rtlCol="0" anchor="t">
                <a:noAutofit/>
              </a:bodyPr>
              <a:lstStyle/>
              <a:p>
                <a:pPr algn="just"/>
                <a:r>
                  <a:rPr lang="pl-PL" b="1"/>
                  <a:t>Multinational pharmaceutical and biotechnology company</a:t>
                </a:r>
              </a:p>
              <a:p>
                <a:pPr algn="just"/>
                <a:r>
                  <a:rPr lang="pl-PL"/>
                  <a:t>Designing, building, optimising data pipelines to deliver data to data science models with Python</a:t>
                </a:r>
              </a:p>
              <a:p>
                <a:pPr algn="just"/>
                <a:r>
                  <a:rPr lang="pl-PL"/>
                  <a:t>Building and evaluating data science models aimed at increasing the crop effeciency</a:t>
                </a:r>
              </a:p>
              <a:p>
                <a:pPr algn="just"/>
                <a:r>
                  <a:rPr lang="pl-PL"/>
                  <a:t>Analysing and visualizing results with Python libraries</a:t>
                </a:r>
              </a:p>
              <a:p>
                <a:pPr algn="just"/>
                <a:r>
                  <a:rPr lang="pl-PL"/>
                  <a:t>Preparing data driven recommendations for business stakeholders to increase the crop growth effectiveness</a:t>
                </a:r>
              </a:p>
              <a:p>
                <a:pPr algn="just"/>
                <a:r>
                  <a:rPr lang="pl-PL"/>
                  <a:t>Cooperating with business stakeholders to evaluate models and results</a:t>
                </a:r>
              </a:p>
              <a:p>
                <a:pPr algn="just"/>
                <a:endParaRPr lang="en-US"/>
              </a:p>
              <a:p>
                <a:pPr algn="just"/>
                <a:r>
                  <a:rPr lang="pl-PL" b="1"/>
                  <a:t>International bank</a:t>
                </a:r>
              </a:p>
              <a:p>
                <a:pPr algn="just"/>
                <a:r>
                  <a:rPr lang="pl-PL"/>
                  <a:t>Designing and building automated testing framework in Python for the bank’s internal reporting system</a:t>
                </a:r>
              </a:p>
              <a:p>
                <a:pPr algn="just"/>
                <a:r>
                  <a:rPr lang="pl-PL"/>
                  <a:t>Performing manual checks on created reports</a:t>
                </a:r>
              </a:p>
              <a:p>
                <a:pPr algn="just"/>
                <a:endParaRPr lang="pl-PL" sz="800"/>
              </a:p>
              <a:p>
                <a:pPr algn="just"/>
                <a:endParaRPr lang="pl-PL" sz="800"/>
              </a:p>
              <a:p>
                <a:pPr algn="just"/>
                <a:r>
                  <a:rPr lang="pl-PL" b="1">
                    <a:solidFill>
                      <a:srgbClr val="000000"/>
                    </a:solidFill>
                  </a:rPr>
                  <a:t>New technologies start-up</a:t>
                </a:r>
              </a:p>
              <a:p>
                <a:pPr algn="just"/>
                <a:r>
                  <a:rPr lang="pl-PL"/>
                  <a:t>Preparing Python packages and APIs for the analytics team, supporting data collection and modelling.</a:t>
                </a:r>
              </a:p>
            </p:txBody>
          </p:sp>
          <p:pic>
            <p:nvPicPr>
              <p:cNvPr id="13" name="Picture Placeholder 12">
                <a:extLst>
                  <a:ext uri="{FF2B5EF4-FFF2-40B4-BE49-F238E27FC236}">
                    <a16:creationId xmlns:a16="http://schemas.microsoft.com/office/drawing/2014/main" id="{F5829463-7C9E-55FB-A5A8-A362DBC78E32}"/>
                  </a:ext>
                </a:extLst>
              </p:cNvPr>
              <p:cNvPicPr>
                <a:picLocks noGrp="1"/>
              </p:cNvPicPr>
              <p:nvPr>
                <p:ph type="pic" sz="quarter" idx="10"/>
              </p:nvPr>
            </p:nvPicPr>
            <p:blipFill rotWithShape="1">
              <a:blip r:embed="rId3"/>
              <a:srcRect r="-695" b="15847"/>
              <a:stretch/>
            </p:blipFill>
            <p:spPr>
              <a:xfrm>
                <a:off x="0" y="-1"/>
                <a:ext cx="2647950" cy="2628000"/>
              </a:xfrm>
            </p:spPr>
          </p:pic>
        </p:spTree>
        <p:extLst>
          <p:ext uri="{BB962C8B-B14F-4D97-AF65-F5344CB8AC3E}">
            <p14:creationId xmlns:p14="http://schemas.microsoft.com/office/powerpoint/2010/main" val="4272818943"/>
          </p:ext>
        </p:extLst>
      </p:cSld>
      <p:clrMapOvr>
        <a:masterClrMapping/>
      </p:clrMapOvr>
    </p:sld>
    <p:sld>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8D47195-2257-27FD-9554-F23924FA4345}"/>
                  </a:ext>
                </a:extLst>
              </p:cNvPr>
              <p:cNvSpPr>
                <a:spLocks noGrp="1"/>
              </p:cNvSpPr>
              <p:nvPr>
                <p:ph type="body" sz="quarter" idx="22"/>
              </p:nvPr>
            </p:nvSpPr>
            <p:spPr>
              <a:xfrm>
                <a:off x="2832107" y="1861781"/>
                <a:ext cx="6282000" cy="4719993"/>
              </a:xfrm>
            </p:spPr>
            <p:txBody>
              <a:bodyPr/>
              <a:lstStyle/>
              <a:p>
                <a:pPr algn="just"/>
                <a:r>
                  <a:rPr lang="en-US" b="1"/>
                  <a:t>Large Social Media Company – Digital Data Engineering Practitioner</a:t>
                </a:r>
              </a:p>
              <a:p>
                <a:pPr algn="just"/>
                <a:r>
                  <a:rPr lang="en-US"/>
                  <a:t>Data pipelines maintenance and optimization, debugging failures, rerunning/backfilling missing partitions (Airflow, SQL, Python, Spark, Presto, VS Code, Mercurial source control)</a:t>
                </a:r>
              </a:p>
              <a:p>
                <a:pPr algn="just"/>
                <a:r>
                  <a:rPr lang="en-US" b="1"/>
                  <a:t>Digital Marketing Agency – Head of Data &amp; Programmatic</a:t>
                </a:r>
              </a:p>
              <a:p>
                <a:pPr algn="just"/>
                <a:r>
                  <a:rPr lang="en-US"/>
                  <a:t>Leading the Data Analytics and Programmatic Ads projects  (Bash, PostgreSQL, Tableau, webpage-debugging, Google DV360, Campaign Manager, </a:t>
                </a:r>
                <a:r>
                  <a:rPr lang="en-US" err="1"/>
                  <a:t>Adform</a:t>
                </a:r>
                <a:r>
                  <a:rPr lang="en-US"/>
                  <a:t> DMP+DSP, Google Analytics)</a:t>
                </a:r>
              </a:p>
              <a:p>
                <a:pPr algn="just"/>
                <a:r>
                  <a:rPr lang="en-US" b="1"/>
                  <a:t>Digital Marketing Agency – Programmatic Media Planner</a:t>
                </a:r>
              </a:p>
              <a:p>
                <a:pPr algn="just"/>
                <a:r>
                  <a:rPr lang="en-US"/>
                  <a:t>Managing accounts with Digital Advertising Strategies (AppNexus/Xandr DSP; webpage-debugging, Google DV360, Campaign Manager, </a:t>
                </a:r>
                <a:r>
                  <a:rPr lang="en-US" err="1"/>
                  <a:t>MediaMind</a:t>
                </a:r>
                <a:r>
                  <a:rPr lang="en-US"/>
                  <a:t>/Sizmek)</a:t>
                </a:r>
              </a:p>
              <a:p>
                <a:pPr algn="just"/>
                <a:r>
                  <a:rPr lang="en-US" b="1"/>
                  <a:t>Digital Marketing Agency – Business Development Manager</a:t>
                </a:r>
              </a:p>
              <a:p>
                <a:pPr algn="just"/>
                <a:r>
                  <a:rPr lang="en-US"/>
                  <a:t>Managing accounts with campaign briefs, integration and analysis</a:t>
                </a:r>
              </a:p>
              <a:p>
                <a:pPr algn="just"/>
                <a:r>
                  <a:rPr lang="en-US" b="1"/>
                  <a:t>Research and Technology Company – Junior Web Analyst</a:t>
                </a:r>
              </a:p>
              <a:p>
                <a:pPr algn="just"/>
                <a:r>
                  <a:rPr lang="en-US"/>
                  <a:t>Web data processing and analysis (Bash, Google Analytics, </a:t>
                </a:r>
                <a:r>
                  <a:rPr lang="en-US" err="1"/>
                  <a:t>gemiusDirectEffect</a:t>
                </a:r>
                <a:r>
                  <a:rPr lang="en-US"/>
                  <a:t>, </a:t>
                </a:r>
                <a:r>
                  <a:rPr lang="en-US" err="1"/>
                  <a:t>gemiusPrism</a:t>
                </a:r>
                <a:r>
                  <a:rPr lang="en-US"/>
                  <a:t>)</a:t>
                </a:r>
              </a:p>
              <a:p>
                <a:pPr algn="just"/>
                <a:endParaRPr lang="en-US"/>
              </a:p>
              <a:p>
                <a:pPr algn="just"/>
                <a:endParaRPr lang="en-US"/>
              </a:p>
            </p:txBody>
          </p:sp>
          <p:sp>
            <p:nvSpPr>
              <p:cNvPr id="2" name="Text Placeholder 1">
                <a:extLst>
                  <a:ext uri="{FF2B5EF4-FFF2-40B4-BE49-F238E27FC236}">
                    <a16:creationId xmlns:a16="http://schemas.microsoft.com/office/drawing/2014/main" id="{911674FA-AAB1-290E-AC82-CA87E6310AA5}"/>
                  </a:ext>
                </a:extLst>
              </p:cNvPr>
              <p:cNvSpPr>
                <a:spLocks noGrp="1"/>
              </p:cNvSpPr>
              <p:nvPr>
                <p:ph type="body" sz="quarter" idx="11"/>
              </p:nvPr>
            </p:nvSpPr>
            <p:spPr/>
            <p:txBody>
              <a:bodyPr/>
              <a:lstStyle/>
              <a:p>
                <a:r>
                  <a:rPr lang="en-US" sz="950"/>
                  <a:t>Data Scientist / Engineer with 7 years of experience in Digital Advertising (incl. 5 years in Programmatic Media Buying and 4 years in Data Analytics / Engineering). Built and lead a 4-person team combined of Analytics and Programmatic Ads Trafficking. Presented twice at Data Science Summit conference (2019 &amp; 2020). Participated in winning digital advertising awards of Mobile Trends Awards, IAB's </a:t>
                </a:r>
                <a:r>
                  <a:rPr lang="en-US" sz="950" err="1"/>
                  <a:t>Mixx</a:t>
                </a:r>
                <a:r>
                  <a:rPr lang="en-US" sz="950"/>
                  <a:t> Awards.</a:t>
                </a:r>
              </a:p>
              <a:p>
                <a:endParaRPr lang="en-US" sz="950"/>
              </a:p>
            </p:txBody>
          </p:sp>
          <p:sp>
            <p:nvSpPr>
              <p:cNvPr id="3" name="Text Placeholder 2">
                <a:extLst>
                  <a:ext uri="{FF2B5EF4-FFF2-40B4-BE49-F238E27FC236}">
                    <a16:creationId xmlns:a16="http://schemas.microsoft.com/office/drawing/2014/main" id="{24306D85-71DB-A43C-EE9F-A05E2C3B843E}"/>
                  </a:ext>
                </a:extLst>
              </p:cNvPr>
              <p:cNvSpPr>
                <a:spLocks noGrp="1"/>
              </p:cNvSpPr>
              <p:nvPr>
                <p:ph type="body" sz="quarter" idx="12"/>
              </p:nvPr>
            </p:nvSpPr>
            <p:spPr/>
            <p:txBody>
              <a:bodyPr/>
              <a:lstStyle/>
              <a:p>
                <a:r>
                  <a:rPr lang="en-US"/>
                  <a:t>Digital Advertising </a:t>
                </a:r>
              </a:p>
              <a:p>
                <a:endParaRPr lang="en-US"/>
              </a:p>
              <a:p>
                <a:r>
                  <a:rPr lang="en-US"/>
                  <a:t>Marketing Research</a:t>
                </a:r>
              </a:p>
              <a:p>
                <a:endParaRPr lang="en-US"/>
              </a:p>
            </p:txBody>
          </p:sp>
          <p:sp>
            <p:nvSpPr>
              <p:cNvPr id="4" name="Text Placeholder 3">
                <a:extLst>
                  <a:ext uri="{FF2B5EF4-FFF2-40B4-BE49-F238E27FC236}">
                    <a16:creationId xmlns:a16="http://schemas.microsoft.com/office/drawing/2014/main" id="{6F381516-F3F1-5803-258D-A281CE214469}"/>
                  </a:ext>
                </a:extLst>
              </p:cNvPr>
              <p:cNvSpPr>
                <a:spLocks noGrp="1"/>
              </p:cNvSpPr>
              <p:nvPr>
                <p:ph type="body" sz="quarter" idx="18"/>
              </p:nvPr>
            </p:nvSpPr>
            <p:spPr>
              <a:xfrm>
                <a:off x="2880849" y="351746"/>
                <a:ext cx="7174800" cy="491306"/>
              </a:xfrm>
            </p:spPr>
            <p:txBody>
              <a:bodyPr/>
              <a:lstStyle/>
              <a:p>
                <a:r>
                  <a:rPr lang="en-US" sz="2800" b="0"/>
                  <a:t>Mikołaj </a:t>
                </a:r>
                <a:r>
                  <a:rPr lang="en-US" sz="2800" b="0" err="1"/>
                  <a:t>Niziński-Dyszlewski</a:t>
                </a:r>
              </a:p>
            </p:txBody>
          </p:sp>
          <p:sp>
            <p:nvSpPr>
              <p:cNvPr id="5" name="Text Placeholder 4">
                <a:extLst>
                  <a:ext uri="{FF2B5EF4-FFF2-40B4-BE49-F238E27FC236}">
                    <a16:creationId xmlns:a16="http://schemas.microsoft.com/office/drawing/2014/main" id="{731985F1-A854-FF0C-23C8-8306F6E942BE}"/>
                  </a:ext>
                </a:extLst>
              </p:cNvPr>
              <p:cNvSpPr>
                <a:spLocks noGrp="1"/>
              </p:cNvSpPr>
              <p:nvPr>
                <p:ph type="body" sz="quarter" idx="14"/>
              </p:nvPr>
            </p:nvSpPr>
            <p:spPr/>
            <p:txBody>
              <a:bodyPr/>
              <a:lstStyle/>
              <a:p>
                <a:r>
                  <a:rPr lang="en-US"/>
                  <a:t>Consultant, Data Science</a:t>
                </a:r>
              </a:p>
            </p:txBody>
          </p:sp>
          <p:sp>
            <p:nvSpPr>
              <p:cNvPr id="7" name="Text Placeholder 6">
                <a:extLst>
                  <a:ext uri="{FF2B5EF4-FFF2-40B4-BE49-F238E27FC236}">
                    <a16:creationId xmlns:a16="http://schemas.microsoft.com/office/drawing/2014/main" id="{96CAE378-94B4-0269-C4D1-EBD2C607BCC3}"/>
                  </a:ext>
                </a:extLst>
              </p:cNvPr>
              <p:cNvSpPr>
                <a:spLocks noGrp="1"/>
              </p:cNvSpPr>
              <p:nvPr>
                <p:ph type="body" sz="quarter" idx="19"/>
              </p:nvPr>
            </p:nvSpPr>
            <p:spPr/>
            <p:txBody>
              <a:bodyPr/>
              <a:lstStyle/>
              <a:p>
                <a:r>
                  <a:rPr lang="en-US"/>
                  <a:t>University of Warsaw, MA in Sociology</a:t>
                </a:r>
              </a:p>
              <a:p>
                <a:r>
                  <a:rPr lang="en-US"/>
                  <a:t>Warsaw University of Technology, Postgraduate in Data Science</a:t>
                </a:r>
              </a:p>
              <a:p>
                <a:endParaRPr lang="en-US"/>
              </a:p>
              <a:p>
                <a:endParaRPr lang="en-US"/>
              </a:p>
            </p:txBody>
          </p:sp>
          <p:sp>
            <p:nvSpPr>
              <p:cNvPr id="8" name="Text Placeholder 7">
                <a:extLst>
                  <a:ext uri="{FF2B5EF4-FFF2-40B4-BE49-F238E27FC236}">
                    <a16:creationId xmlns:a16="http://schemas.microsoft.com/office/drawing/2014/main" id="{A9D0EDE1-319C-F7C6-A99B-9FCF1CAD96E2}"/>
                  </a:ext>
                </a:extLst>
              </p:cNvPr>
              <p:cNvSpPr>
                <a:spLocks noGrp="1"/>
              </p:cNvSpPr>
              <p:nvPr>
                <p:ph type="body" sz="quarter" idx="20"/>
              </p:nvPr>
            </p:nvSpPr>
            <p:spPr/>
            <p:txBody>
              <a:bodyPr vert="horz" lIns="54000" tIns="36000" rIns="36000" bIns="36000" rtlCol="0" anchor="t">
                <a:noAutofit/>
              </a:bodyPr>
              <a:lstStyle/>
              <a:p>
                <a:pPr algn="just">
                  <a:spcBef>
                    <a:spcPts val="400"/>
                  </a:spcBef>
                </a:pPr>
                <a:r>
                  <a:rPr lang="en-US"/>
                  <a:t>SQL; Python; Airflow;</a:t>
                </a:r>
              </a:p>
              <a:p>
                <a:pPr algn="just">
                  <a:spcBef>
                    <a:spcPts val="400"/>
                  </a:spcBef>
                </a:pPr>
                <a:r>
                  <a:rPr lang="en-US"/>
                  <a:t>Spark; Presto; Hive;</a:t>
                </a:r>
              </a:p>
              <a:p>
                <a:pPr algn="just">
                  <a:spcBef>
                    <a:spcPts val="400"/>
                  </a:spcBef>
                </a:pPr>
                <a:r>
                  <a:rPr lang="en-US"/>
                  <a:t>R; Bash</a:t>
                </a:r>
              </a:p>
              <a:p>
                <a:pPr algn="just">
                  <a:spcBef>
                    <a:spcPts val="400"/>
                  </a:spcBef>
                </a:pPr>
                <a:r>
                  <a:rPr lang="en-US"/>
                  <a:t>NumPy; Pandas, </a:t>
                </a:r>
                <a:r>
                  <a:rPr lang="en-US" err="1"/>
                  <a:t>SciKit</a:t>
                </a:r>
                <a:r>
                  <a:rPr lang="en-US"/>
                  <a:t>-Learn</a:t>
                </a:r>
              </a:p>
              <a:p>
                <a:pPr algn="just">
                  <a:spcBef>
                    <a:spcPts val="400"/>
                  </a:spcBef>
                </a:pPr>
                <a:r>
                  <a:rPr lang="en-US"/>
                  <a:t>Data Mining; Text Mining</a:t>
                </a:r>
              </a:p>
              <a:p>
                <a:pPr algn="just">
                  <a:spcBef>
                    <a:spcPts val="400"/>
                  </a:spcBef>
                </a:pPr>
                <a:r>
                  <a:rPr lang="en-US"/>
                  <a:t>Machine Learning; Deep Learning</a:t>
                </a:r>
              </a:p>
              <a:p>
                <a:pPr algn="just">
                  <a:spcBef>
                    <a:spcPts val="400"/>
                  </a:spcBef>
                </a:pPr>
                <a:r>
                  <a:rPr lang="en-US"/>
                  <a:t>SAS Enterprise Miner</a:t>
                </a:r>
              </a:p>
            </p:txBody>
          </p:sp>
          <p:sp>
            <p:nvSpPr>
              <p:cNvPr id="9" name="Text Placeholder 8">
                <a:extLst>
                  <a:ext uri="{FF2B5EF4-FFF2-40B4-BE49-F238E27FC236}">
                    <a16:creationId xmlns:a16="http://schemas.microsoft.com/office/drawing/2014/main" id="{698ADF03-8FE6-EE63-15FA-BCDD7A6C1908}"/>
                  </a:ext>
                </a:extLst>
              </p:cNvPr>
              <p:cNvSpPr>
                <a:spLocks noGrp="1"/>
              </p:cNvSpPr>
              <p:nvPr>
                <p:ph type="body" sz="quarter" idx="21"/>
              </p:nvPr>
            </p:nvSpPr>
            <p:spPr/>
            <p:txBody>
              <a:bodyPr/>
              <a:lstStyle/>
              <a:p>
                <a:r>
                  <a:rPr lang="en-US"/>
                  <a:t>Polish    English    German    Italian</a:t>
                </a:r>
              </a:p>
            </p:txBody>
          </p:sp>
          <p:sp>
            <p:nvSpPr>
              <p:cNvPr id="11" name="Picture Placeholder 10">
                <a:extLst>
                  <a:ext uri="{FF2B5EF4-FFF2-40B4-BE49-F238E27FC236}">
                    <a16:creationId xmlns:a16="http://schemas.microsoft.com/office/drawing/2014/main" id="{701C076F-8ACE-45A9-8FDD-F04E97AD7710}"/>
                  </a:ext>
                </a:extLst>
              </p:cNvPr>
              <p:cNvSpPr>
                <a:spLocks noGrp="1"/>
              </p:cNvSpPr>
              <p:nvPr>
                <p:ph type="pic" sz="quarter" idx="10"/>
              </p:nvPr>
            </p:nvSpPr>
            <p:spPr/>
            <p:txBody>
              <a:bodyPr/>
              <a:lstStyle/>
              <a:p>
                <a:endParaRPr lang="en-US"/>
              </a:p>
            </p:txBody>
          </p:sp>
          <p:pic>
            <p:nvPicPr>
              <p:cNvPr id="14" name="Picture 13" descr="A person wearing glasses&#10;&#10;Description automatically generated with low confidence">
                <a:extLst>
                  <a:ext uri="{FF2B5EF4-FFF2-40B4-BE49-F238E27FC236}">
                    <a16:creationId xmlns:a16="http://schemas.microsoft.com/office/drawing/2014/main" id="{94909264-EB43-4253-9377-FA860ED8D34B}"/>
                  </a:ext>
                </a:extLst>
              </p:cNvPr>
              <p:cNvPicPr>
                <a:picLocks noChangeAspect="1"/>
              </p:cNvPicPr>
              <p:nvPr/>
            </p:nvPicPr>
            <p:blipFill rotWithShape="1">
              <a:blip r:embed="rId3"/>
              <a:srcRect l="19899" t="1895" r="19553" b="38028"/>
              <a:stretch/>
            </p:blipFill>
            <p:spPr>
              <a:xfrm>
                <a:off x="0" y="0"/>
                <a:ext cx="2642400" cy="2621854"/>
              </a:xfrm>
              <a:prstGeom prst="rect">
                <a:avLst/>
              </a:prstGeom>
            </p:spPr>
          </p:pic>
        </p:spTree>
        <p:extLst>
          <p:ext uri="{BB962C8B-B14F-4D97-AF65-F5344CB8AC3E}">
            <p14:creationId xmlns:p14="http://schemas.microsoft.com/office/powerpoint/2010/main" val="1849375877"/>
          </p:ext>
        </p:extLst>
      </p:cSld>
      <p:clrMapOvr>
        <a:masterClrMapping/>
      </p:clrMapOvr>
    </p:sld>
    <p:sld>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1674FA-AAB1-290E-AC82-CA87E6310AA5}"/>
                  </a:ext>
                </a:extLst>
              </p:cNvPr>
              <p:cNvSpPr>
                <a:spLocks noGrp="1"/>
              </p:cNvSpPr>
              <p:nvPr>
                <p:ph type="body" sz="quarter" idx="11"/>
              </p:nvPr>
            </p:nvSpPr>
            <p:spPr>
              <a:xfrm>
                <a:off x="143839" y="3053604"/>
                <a:ext cx="2354721" cy="1776542"/>
              </a:xfrm>
            </p:spPr>
            <p:txBody>
              <a:bodyPr/>
              <a:lstStyle/>
              <a:p>
                <a:r>
                  <a:rPr lang="en-US" sz="1000"/>
                  <a:t>Mateusz has a master's degree in Computer Science, specializing in data modeling using machine learning. He took part in the Kaggle data analysis competitions and was also a teacher at a Polish Chinese seminar about using machine learning for assessment risks of the floods. He also has experience of developing various functionalities for a CRM project. He has an experience working on integration project with Big Data tools.</a:t>
                </a:r>
              </a:p>
            </p:txBody>
          </p:sp>
          <p:sp>
            <p:nvSpPr>
              <p:cNvPr id="3" name="Text Placeholder 2">
                <a:extLst>
                  <a:ext uri="{FF2B5EF4-FFF2-40B4-BE49-F238E27FC236}">
                    <a16:creationId xmlns:a16="http://schemas.microsoft.com/office/drawing/2014/main" id="{24306D85-71DB-A43C-EE9F-A05E2C3B843E}"/>
                  </a:ext>
                </a:extLst>
              </p:cNvPr>
              <p:cNvSpPr>
                <a:spLocks noGrp="1"/>
              </p:cNvSpPr>
              <p:nvPr>
                <p:ph type="body" sz="quarter" idx="12"/>
              </p:nvPr>
            </p:nvSpPr>
            <p:spPr/>
            <p:txBody>
              <a:bodyPr/>
              <a:lstStyle/>
              <a:p>
                <a:r>
                  <a:rPr lang="en-US"/>
                  <a:t>Finance</a:t>
                </a:r>
              </a:p>
              <a:p>
                <a:r>
                  <a:rPr lang="en-US"/>
                  <a:t>Medicine</a:t>
                </a:r>
              </a:p>
              <a:p>
                <a:r>
                  <a:rPr lang="en-US"/>
                  <a:t>CRM</a:t>
                </a:r>
              </a:p>
              <a:p>
                <a:endParaRPr lang="en-US"/>
              </a:p>
              <a:p>
                <a:r>
                  <a:rPr lang="en-US"/>
                  <a:t>Natural Environment</a:t>
                </a:r>
              </a:p>
              <a:p>
                <a:endParaRPr lang="en-US"/>
              </a:p>
              <a:p>
                <a:endParaRPr lang="en-US"/>
              </a:p>
            </p:txBody>
          </p:sp>
          <p:sp>
            <p:nvSpPr>
              <p:cNvPr id="4" name="Text Placeholder 3">
                <a:extLst>
                  <a:ext uri="{FF2B5EF4-FFF2-40B4-BE49-F238E27FC236}">
                    <a16:creationId xmlns:a16="http://schemas.microsoft.com/office/drawing/2014/main" id="{6F381516-F3F1-5803-258D-A281CE214469}"/>
                  </a:ext>
                </a:extLst>
              </p:cNvPr>
              <p:cNvSpPr>
                <a:spLocks noGrp="1"/>
              </p:cNvSpPr>
              <p:nvPr>
                <p:ph type="body" sz="quarter" idx="18"/>
              </p:nvPr>
            </p:nvSpPr>
            <p:spPr/>
            <p:txBody>
              <a:bodyPr/>
              <a:lstStyle/>
              <a:p>
                <a:r>
                  <a:rPr lang="en-US"/>
                  <a:t>Mateusz Norel</a:t>
                </a:r>
              </a:p>
            </p:txBody>
          </p:sp>
          <p:sp>
            <p:nvSpPr>
              <p:cNvPr id="5" name="Text Placeholder 4">
                <a:extLst>
                  <a:ext uri="{FF2B5EF4-FFF2-40B4-BE49-F238E27FC236}">
                    <a16:creationId xmlns:a16="http://schemas.microsoft.com/office/drawing/2014/main" id="{731985F1-A854-FF0C-23C8-8306F6E942BE}"/>
                  </a:ext>
                </a:extLst>
              </p:cNvPr>
              <p:cNvSpPr>
                <a:spLocks noGrp="1"/>
              </p:cNvSpPr>
              <p:nvPr>
                <p:ph type="body" sz="quarter" idx="14"/>
              </p:nvPr>
            </p:nvSpPr>
            <p:spPr/>
            <p:txBody>
              <a:bodyPr/>
              <a:lstStyle/>
              <a:p>
                <a:r>
                  <a:rPr lang="en-US"/>
                  <a:t>Analyst, Data Science</a:t>
                </a:r>
              </a:p>
            </p:txBody>
          </p:sp>
          <p:pic>
            <p:nvPicPr>
              <p:cNvPr id="12" name="Picture Placeholder 11" descr="A picture containing wall, person, indoor, clothing&#10;&#10;Description automatically generated">
                <a:extLst>
                  <a:ext uri="{FF2B5EF4-FFF2-40B4-BE49-F238E27FC236}">
                    <a16:creationId xmlns:a16="http://schemas.microsoft.com/office/drawing/2014/main" id="{16D2FE2D-C2C6-C5A2-CEF0-379356C7B05D}"/>
                  </a:ext>
                </a:extLst>
              </p:cNvPr>
              <p:cNvPicPr>
                <a:picLocks noGrp="1"/>
              </p:cNvPicPr>
              <p:nvPr>
                <p:ph type="pic" sz="quarter" idx="10"/>
              </p:nvPr>
            </p:nvPicPr>
            <p:blipFill>
              <a:blip r:embed="rId3"/>
              <a:srcRect t="2583" b="2583"/>
              <a:stretch>
                <a:fillRect/>
              </a:stretch>
            </p:blipFill>
            <p:spPr>
              <a:xfrm>
                <a:off x="0" y="-1"/>
                <a:ext cx="2642400" cy="2642400"/>
              </a:xfrm>
            </p:spPr>
          </p:pic>
          <p:sp>
            <p:nvSpPr>
              <p:cNvPr id="7" name="Text Placeholder 6">
                <a:extLst>
                  <a:ext uri="{FF2B5EF4-FFF2-40B4-BE49-F238E27FC236}">
                    <a16:creationId xmlns:a16="http://schemas.microsoft.com/office/drawing/2014/main" id="{96CAE378-94B4-0269-C4D1-EBD2C607BCC3}"/>
                  </a:ext>
                </a:extLst>
              </p:cNvPr>
              <p:cNvSpPr>
                <a:spLocks noGrp="1"/>
              </p:cNvSpPr>
              <p:nvPr>
                <p:ph type="body" sz="quarter" idx="19"/>
              </p:nvPr>
            </p:nvSpPr>
            <p:spPr/>
            <p:txBody>
              <a:bodyPr/>
              <a:lstStyle/>
              <a:p>
                <a:r>
                  <a:rPr lang="en-US"/>
                  <a:t>Poznan University of Technology, Master degree in Computer Science</a:t>
                </a:r>
              </a:p>
              <a:p>
                <a:r>
                  <a:rPr lang="en-US"/>
                  <a:t>Poznan University of Technology, Bachelor degree in Computer Science</a:t>
                </a:r>
              </a:p>
            </p:txBody>
          </p:sp>
          <p:sp>
            <p:nvSpPr>
              <p:cNvPr id="8" name="Text Placeholder 7">
                <a:extLst>
                  <a:ext uri="{FF2B5EF4-FFF2-40B4-BE49-F238E27FC236}">
                    <a16:creationId xmlns:a16="http://schemas.microsoft.com/office/drawing/2014/main" id="{A9D0EDE1-319C-F7C6-A99B-9FCF1CAD96E2}"/>
                  </a:ext>
                </a:extLst>
              </p:cNvPr>
              <p:cNvSpPr>
                <a:spLocks noGrp="1"/>
              </p:cNvSpPr>
              <p:nvPr>
                <p:ph type="body" sz="quarter" idx="20"/>
              </p:nvPr>
            </p:nvSpPr>
            <p:spPr>
              <a:xfrm>
                <a:off x="9415208" y="3627709"/>
                <a:ext cx="2664000" cy="2230479"/>
              </a:xfrm>
            </p:spPr>
            <p:txBody>
              <a:bodyPr vert="horz" lIns="54000" tIns="36000" rIns="36000" bIns="36000" rtlCol="0" anchor="t">
                <a:noAutofit/>
              </a:bodyPr>
              <a:lstStyle/>
              <a:p>
                <a:pPr>
                  <a:spcBef>
                    <a:spcPts val="400"/>
                  </a:spcBef>
                </a:pPr>
                <a:r>
                  <a:rPr lang="en-US"/>
                  <a:t>Machine Learning (Feature Engineering, Modeling, Architecture, Time Series, NLP, LLM)</a:t>
                </a:r>
              </a:p>
              <a:p>
                <a:pPr>
                  <a:spcBef>
                    <a:spcPts val="400"/>
                  </a:spcBef>
                </a:pPr>
                <a:r>
                  <a:rPr lang="en-US"/>
                  <a:t>Python, Java, C++, C#, JS</a:t>
                </a:r>
              </a:p>
              <a:p>
                <a:pPr>
                  <a:spcBef>
                    <a:spcPts val="400"/>
                  </a:spcBef>
                </a:pPr>
                <a:r>
                  <a:rPr lang="en-US"/>
                  <a:t>Dash, TensorFlow, Pandas, SciPy, </a:t>
                </a:r>
                <a:r>
                  <a:rPr lang="en-US" err="1"/>
                  <a:t>Numpy</a:t>
                </a:r>
                <a:r>
                  <a:rPr lang="en-US"/>
                  <a:t>, </a:t>
                </a:r>
                <a:r>
                  <a:rPr lang="en-US" err="1"/>
                  <a:t>PyTorch</a:t>
                </a:r>
                <a:r>
                  <a:rPr lang="en-US"/>
                  <a:t>, </a:t>
                </a:r>
                <a:r>
                  <a:rPr lang="en-US" err="1"/>
                  <a:t>HuggingFace</a:t>
                </a:r>
                <a:r>
                  <a:rPr lang="en-US"/>
                  <a:t>, </a:t>
                </a:r>
                <a:r>
                  <a:rPr lang="en-US" err="1"/>
                  <a:t>PySpark</a:t>
                </a:r>
                <a:r>
                  <a:rPr lang="pl-PL"/>
                  <a:t>, </a:t>
                </a:r>
                <a:r>
                  <a:rPr lang="en-US"/>
                  <a:t>Databricks</a:t>
                </a:r>
              </a:p>
              <a:p>
                <a:pPr>
                  <a:spcBef>
                    <a:spcPts val="400"/>
                  </a:spcBef>
                </a:pPr>
                <a:r>
                  <a:rPr lang="en-US"/>
                  <a:t>Spring Boot, Kafka, SQL, </a:t>
                </a:r>
                <a:r>
                  <a:rPr lang="en-US" err="1"/>
                  <a:t>noSQL</a:t>
                </a:r>
                <a:endParaRPr lang="en-US"/>
              </a:p>
              <a:p>
                <a:pPr>
                  <a:spcBef>
                    <a:spcPts val="400"/>
                  </a:spcBef>
                </a:pPr>
                <a:r>
                  <a:rPr lang="en-US"/>
                  <a:t>GNU-Linux, Bash, Git, DVC</a:t>
                </a:r>
              </a:p>
              <a:p>
                <a:pPr>
                  <a:spcBef>
                    <a:spcPts val="400"/>
                  </a:spcBef>
                </a:pPr>
                <a:r>
                  <a:rPr lang="en-US"/>
                  <a:t>Azure</a:t>
                </a:r>
                <a:r>
                  <a:rPr lang="pl-PL"/>
                  <a:t>, </a:t>
                </a:r>
                <a:r>
                  <a:rPr lang="en-US"/>
                  <a:t>GCP,</a:t>
                </a:r>
                <a:r>
                  <a:rPr lang="pl-PL"/>
                  <a:t> Terraform, MLFlow</a:t>
                </a:r>
                <a:endParaRPr lang="en-US"/>
              </a:p>
            </p:txBody>
          </p:sp>
          <p:sp>
            <p:nvSpPr>
              <p:cNvPr id="9" name="Text Placeholder 8">
                <a:extLst>
                  <a:ext uri="{FF2B5EF4-FFF2-40B4-BE49-F238E27FC236}">
                    <a16:creationId xmlns:a16="http://schemas.microsoft.com/office/drawing/2014/main" id="{698ADF03-8FE6-EE63-15FA-BCDD7A6C1908}"/>
                  </a:ext>
                </a:extLst>
              </p:cNvPr>
              <p:cNvSpPr>
                <a:spLocks noGrp="1"/>
              </p:cNvSpPr>
              <p:nvPr>
                <p:ph type="body" sz="quarter" idx="21"/>
              </p:nvPr>
            </p:nvSpPr>
            <p:spPr/>
            <p:txBody>
              <a:bodyPr/>
              <a:lstStyle/>
              <a:p>
                <a:r>
                  <a:rPr lang="en-US"/>
                  <a:t>Polish		English</a:t>
                </a:r>
              </a:p>
            </p:txBody>
          </p:sp>
          <p:sp>
            <p:nvSpPr>
              <p:cNvPr id="10" name="Text Placeholder 9">
                <a:extLst>
                  <a:ext uri="{FF2B5EF4-FFF2-40B4-BE49-F238E27FC236}">
                    <a16:creationId xmlns:a16="http://schemas.microsoft.com/office/drawing/2014/main" id="{68D47195-2257-27FD-9554-F23924FA4345}"/>
                  </a:ext>
                </a:extLst>
              </p:cNvPr>
              <p:cNvSpPr>
                <a:spLocks noGrp="1"/>
              </p:cNvSpPr>
              <p:nvPr>
                <p:ph type="body" sz="quarter" idx="22"/>
              </p:nvPr>
            </p:nvSpPr>
            <p:spPr>
              <a:xfrm>
                <a:off x="2832107" y="1861781"/>
                <a:ext cx="6282000" cy="4862869"/>
              </a:xfrm>
            </p:spPr>
            <p:txBody>
              <a:bodyPr vert="horz" lIns="54000" tIns="36000" rIns="36000" bIns="36000" numCol="2" spcCol="252000" rtlCol="0" anchor="t">
                <a:noAutofit/>
              </a:bodyPr>
              <a:lstStyle/>
              <a:p>
                <a:pPr algn="just"/>
                <a:r>
                  <a:rPr lang="pl-PL" b="1">
                    <a:ea typeface="+mn-lt"/>
                    <a:cs typeface="+mn-lt"/>
                  </a:rPr>
                  <a:t>Data Scientist &amp; Software Engineer</a:t>
                </a:r>
              </a:p>
              <a:p>
                <a:pPr algn="just"/>
                <a:r>
                  <a:rPr lang="pl-PL">
                    <a:ea typeface="+mn-lt"/>
                    <a:cs typeface="+mn-lt"/>
                  </a:rPr>
                  <a:t>Developing statistical Python package and associated with it web application. Maintaining repository as the DevOps engineer taking care of Azure CI/CD pipelines. Working on the Azure infrastructure with Terraform.</a:t>
                </a:r>
              </a:p>
              <a:p>
                <a:pPr algn="just"/>
                <a:r>
                  <a:rPr lang="en-US" b="1">
                    <a:ea typeface="+mn-lt"/>
                    <a:cs typeface="+mn-lt"/>
                  </a:rPr>
                  <a:t>Data Engineering (integration project)</a:t>
                </a:r>
                <a:endParaRPr lang="en-US">
                  <a:ea typeface="+mn-lt"/>
                  <a:cs typeface="+mn-lt"/>
                </a:endParaRPr>
              </a:p>
              <a:p>
                <a:pPr algn="just"/>
                <a:r>
                  <a:rPr lang="en-US">
                    <a:ea typeface="+mn-lt"/>
                    <a:cs typeface="+mn-lt"/>
                  </a:rPr>
                  <a:t>Developing and maintaining Kafka Streams solutions for handling data flow between SAS products and Salesforce.</a:t>
                </a:r>
              </a:p>
              <a:p>
                <a:pPr algn="just"/>
                <a:r>
                  <a:rPr lang="en-US" b="1">
                    <a:ea typeface="+mn-lt"/>
                    <a:cs typeface="+mn-lt"/>
                  </a:rPr>
                  <a:t>Lead Management Project </a:t>
                </a:r>
                <a:endParaRPr lang="en-US">
                  <a:ea typeface="+mn-lt"/>
                  <a:cs typeface="+mn-lt"/>
                </a:endParaRPr>
              </a:p>
              <a:p>
                <a:pPr algn="just"/>
                <a:r>
                  <a:rPr lang="en-US">
                    <a:ea typeface="+mn-lt"/>
                    <a:cs typeface="+mn-lt"/>
                  </a:rPr>
                  <a:t>Designing and delivering Lead Management solution in Agile methodology with SAS CI 360 &amp; SAS Intelligent Decisioning toolset. Development of JavaScript, and REST API interfaces. E2E solution delivery, from design, through development, testing to production deployment and monitoring.</a:t>
                </a:r>
              </a:p>
              <a:p>
                <a:pPr algn="just"/>
                <a:r>
                  <a:rPr lang="pl-PL" b="1">
                    <a:ea typeface="+mn-lt"/>
                    <a:cs typeface="+mn-lt"/>
                  </a:rPr>
                  <a:t>I</a:t>
                </a:r>
                <a:r>
                  <a:rPr lang="en-US" b="1" err="1">
                    <a:ea typeface="+mn-lt"/>
                    <a:cs typeface="+mn-lt"/>
                  </a:rPr>
                  <a:t>nternal</a:t>
                </a:r>
                <a:r>
                  <a:rPr lang="en-US" b="1">
                    <a:ea typeface="+mn-lt"/>
                    <a:cs typeface="+mn-lt"/>
                  </a:rPr>
                  <a:t> Projects</a:t>
                </a:r>
                <a:r>
                  <a:rPr lang="pl-PL" b="1">
                    <a:ea typeface="+mn-lt"/>
                    <a:cs typeface="+mn-lt"/>
                  </a:rPr>
                  <a:t> in Accenture</a:t>
                </a:r>
                <a:endParaRPr lang="en-US" b="1">
                  <a:ea typeface="+mn-lt"/>
                  <a:cs typeface="+mn-lt"/>
                </a:endParaRPr>
              </a:p>
              <a:p>
                <a:pPr algn="just"/>
                <a:r>
                  <a:rPr lang="en-US">
                    <a:ea typeface="+mn-lt"/>
                    <a:cs typeface="+mn-lt"/>
                  </a:rPr>
                  <a:t>Working on frontend and backend for data science solutions. Using LLM as a backbone of the product. Forking on integration of different services</a:t>
                </a:r>
                <a:r>
                  <a:rPr lang="pl-PL">
                    <a:ea typeface="+mn-lt"/>
                    <a:cs typeface="+mn-lt"/>
                  </a:rPr>
                  <a:t> utilizing microservices architecture</a:t>
                </a:r>
                <a:r>
                  <a:rPr lang="en-US">
                    <a:ea typeface="+mn-lt"/>
                    <a:cs typeface="+mn-lt"/>
                  </a:rPr>
                  <a:t>.</a:t>
                </a:r>
                <a:endParaRPr lang="pl-PL">
                  <a:ea typeface="+mn-lt"/>
                  <a:cs typeface="+mn-lt"/>
                </a:endParaRPr>
              </a:p>
              <a:p>
                <a:pPr algn="just"/>
                <a:r>
                  <a:rPr lang="en-US" b="1">
                    <a:ea typeface="+mn-lt"/>
                    <a:cs typeface="+mn-lt"/>
                  </a:rPr>
                  <a:t>Data Science Trainer</a:t>
                </a:r>
              </a:p>
              <a:p>
                <a:pPr algn="just"/>
                <a:r>
                  <a:rPr lang="en-US">
                    <a:ea typeface="+mn-lt"/>
                    <a:cs typeface="+mn-lt"/>
                  </a:rPr>
                  <a:t>Professional teaching organized groups the subject of Data </a:t>
                </a:r>
                <a:r>
                  <a:rPr lang="en-US" err="1">
                    <a:ea typeface="+mn-lt"/>
                    <a:cs typeface="+mn-lt"/>
                  </a:rPr>
                  <a:t>Scienc</a:t>
                </a:r>
                <a:r>
                  <a:rPr lang="pl-PL">
                    <a:ea typeface="+mn-lt"/>
                    <a:cs typeface="+mn-lt"/>
                  </a:rPr>
                  <a:t>e</a:t>
                </a:r>
                <a:r>
                  <a:rPr lang="en-US">
                    <a:ea typeface="+mn-lt"/>
                    <a:cs typeface="+mn-lt"/>
                  </a:rPr>
                  <a:t>. Covering topics ranging from analytics, EDA, Python to training models in various scenarios (time series, NLP, tree-based algorithms </a:t>
                </a:r>
                <a:r>
                  <a:rPr lang="en-US" err="1">
                    <a:ea typeface="+mn-lt"/>
                    <a:cs typeface="+mn-lt"/>
                  </a:rPr>
                  <a:t>etc</a:t>
                </a:r>
                <a:r>
                  <a:rPr lang="en-US">
                    <a:ea typeface="+mn-lt"/>
                    <a:cs typeface="+mn-lt"/>
                  </a:rPr>
                  <a:t>).</a:t>
                </a:r>
              </a:p>
              <a:p>
                <a:pPr algn="just"/>
                <a:r>
                  <a:rPr lang="en-US" b="1">
                    <a:ea typeface="+mn-lt"/>
                    <a:cs typeface="+mn-lt"/>
                  </a:rPr>
                  <a:t>Institute for the Agricultural and Forest Environment in Poznan – Data Scientist (R&amp;D)</a:t>
                </a:r>
                <a:endParaRPr lang="en-US">
                  <a:ea typeface="+mn-lt"/>
                  <a:cs typeface="+mn-lt"/>
                </a:endParaRPr>
              </a:p>
              <a:p>
                <a:pPr algn="just"/>
                <a:r>
                  <a:rPr lang="en-US">
                    <a:ea typeface="+mn-lt"/>
                    <a:cs typeface="+mn-lt"/>
                  </a:rPr>
                  <a:t>Modeling environmental data using machine learning means. Applying number of sequence modeling architectures on multivariate time series data.</a:t>
                </a:r>
              </a:p>
              <a:p>
                <a:pPr algn="just"/>
                <a:r>
                  <a:rPr lang="en-US" b="1">
                    <a:ea typeface="+mn-lt"/>
                    <a:cs typeface="+mn-lt"/>
                  </a:rPr>
                  <a:t>Poznan University of Technology- Student Data Scientist projects:</a:t>
                </a:r>
                <a:endParaRPr lang="en-US">
                  <a:ea typeface="+mn-lt"/>
                  <a:cs typeface="+mn-lt"/>
                </a:endParaRPr>
              </a:p>
              <a:p>
                <a:pPr algn="just"/>
                <a:r>
                  <a:rPr lang="en-US">
                    <a:ea typeface="+mn-lt"/>
                    <a:cs typeface="+mn-lt"/>
                  </a:rPr>
                  <a:t>Analysis and modeling based on microfinances data</a:t>
                </a:r>
                <a:r>
                  <a:rPr lang="pl-PL">
                    <a:ea typeface="+mn-lt"/>
                    <a:cs typeface="+mn-lt"/>
                  </a:rPr>
                  <a:t>.</a:t>
                </a:r>
                <a:r>
                  <a:rPr lang="en-US">
                    <a:ea typeface="+mn-lt"/>
                    <a:cs typeface="+mn-lt"/>
                  </a:rPr>
                  <a:t> Analysis and modeling based on market data; Analysis of medical data of patients with cancer</a:t>
                </a:r>
                <a:r>
                  <a:rPr lang="pl-PL">
                    <a:ea typeface="+mn-lt"/>
                    <a:cs typeface="+mn-lt"/>
                  </a:rPr>
                  <a:t>.</a:t>
                </a:r>
                <a:endParaRPr lang="en-US">
                  <a:ea typeface="+mn-lt"/>
                  <a:cs typeface="+mn-lt"/>
                </a:endParaRPr>
              </a:p>
              <a:p>
                <a:pPr algn="just"/>
                <a:r>
                  <a:rPr lang="en-US" b="1"/>
                  <a:t>Teaching Data Science</a:t>
                </a:r>
              </a:p>
              <a:p>
                <a:pPr algn="just"/>
                <a:r>
                  <a:rPr lang="en-US"/>
                  <a:t>Two years of experience in teaching various topics from the domain of Data Science in the form of gatherings of DS enthusiasts.</a:t>
                </a:r>
              </a:p>
            </p:txBody>
          </p:sp>
        </p:spTree>
        <p:extLst>
          <p:ext uri="{BB962C8B-B14F-4D97-AF65-F5344CB8AC3E}">
            <p14:creationId xmlns:p14="http://schemas.microsoft.com/office/powerpoint/2010/main" val="566295239"/>
          </p:ext>
        </p:extLst>
      </p:cSld>
      <p:clrMapOvr>
        <a:masterClrMapping/>
      </p:clrMapOvr>
    </p:sld>
    <p:sld>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8D47195-2257-27FD-9554-F23924FA4345}"/>
                  </a:ext>
                </a:extLst>
              </p:cNvPr>
              <p:cNvSpPr>
                <a:spLocks noGrp="1"/>
              </p:cNvSpPr>
              <p:nvPr>
                <p:ph type="body" sz="quarter" idx="22"/>
              </p:nvPr>
            </p:nvSpPr>
            <p:spPr>
              <a:xfrm>
                <a:off x="2832107" y="1861781"/>
                <a:ext cx="6282000" cy="4996219"/>
              </a:xfrm>
            </p:spPr>
            <p:txBody>
              <a:bodyPr/>
              <a:lstStyle/>
              <a:p>
                <a:pPr algn="just"/>
                <a:r>
                  <a:rPr lang="en-US" sz="850" b="1"/>
                  <a:t>Large Swiss Insurance Company</a:t>
                </a:r>
              </a:p>
              <a:p>
                <a:pPr algn="just"/>
                <a:r>
                  <a:rPr lang="en-US" sz="850"/>
                  <a:t>Insurance data warehouse business analysis, solution design and implementation in agile and SAS Data Integration Studio environment. Lead Developer in the team delivering health accidents claims content to the enterprise DWH based on SAS DDS (Detailed Data Store) model for Insurance. Defining architecture of SAS DIS jobs, creating metadata for source and target data, creation of advanced data processing reusable transformations (</a:t>
                </a:r>
                <a:r>
                  <a:rPr lang="en-US" sz="850" err="1"/>
                  <a:t>SCDx</a:t>
                </a:r>
                <a:r>
                  <a:rPr lang="en-US" sz="850"/>
                  <a:t> historizations, data bulk loads, metadata logging), deploying and scheduling jobs via the Platform Suite for SAS.</a:t>
                </a:r>
              </a:p>
              <a:p>
                <a:pPr algn="just"/>
                <a:r>
                  <a:rPr lang="en-US" sz="850" b="1"/>
                  <a:t>Leading Polish Telecom Company - Real Time Marketing System implementation</a:t>
                </a:r>
              </a:p>
              <a:p>
                <a:pPr algn="just"/>
                <a:r>
                  <a:rPr lang="en-US" sz="850"/>
                  <a:t>Solution architect of Client's Profile for Real-Time-Marketing usage. Lead solution architect and developer of daily data ingestion and transformation jobs via SAS Data Integration Studio. Gather, analyze and model client data (customers, financials, operational, organizational, access channel), key performance indicators, and market data (competitors, products, suppliers), using a broad set of analytical tools and techniques to develop quantitative and qualitative business insights and improve decision-making.</a:t>
                </a:r>
              </a:p>
              <a:p>
                <a:pPr algn="just"/>
                <a:r>
                  <a:rPr lang="en-US" sz="850" b="1"/>
                  <a:t>Major UK Telecommunication Company</a:t>
                </a:r>
              </a:p>
              <a:p>
                <a:pPr algn="just"/>
                <a:r>
                  <a:rPr lang="en-US" sz="850"/>
                  <a:t>Leveraging machine learning &amp; visualization for data driven bad debt management. Minimize bad debt relating to digital products and services for Multinational Telco and their customers. Usage of SAS and developed Machine Learning framework that manages and controls self-training algorithms, delivering set of automated models and recommendations. Enable to move from multi files, manual business led processes to an automated, AI enabled model, controlled through a set of visual dashboards.</a:t>
                </a:r>
              </a:p>
              <a:p>
                <a:pPr algn="just"/>
                <a:r>
                  <a:rPr lang="en-US" sz="850" b="1"/>
                  <a:t>Major Polish Telecom Company</a:t>
                </a:r>
              </a:p>
              <a:p>
                <a:pPr algn="just"/>
                <a:r>
                  <a:rPr lang="en-US" sz="850"/>
                  <a:t>Telecom data warehouse business analysis and lead developer using agile methodologies and Teradata environment. Performance tuning for existing ETL jobs and dashboard queries with the in-depth expertise in the Teradata cost based query optimizer. Identification of bottlenecks with queries from the aspects of query writing, skewed redistributions, join order, optimizer statistics, physical design considerations  (PI and USI and NUSI and JI </a:t>
                </a:r>
                <a:r>
                  <a:rPr lang="en-US" sz="850" err="1"/>
                  <a:t>etc</a:t>
                </a:r>
                <a:r>
                  <a:rPr lang="en-US" sz="850"/>
                  <a:t>).</a:t>
                </a:r>
              </a:p>
              <a:p>
                <a:pPr algn="just"/>
                <a:r>
                  <a:rPr lang="en-US" sz="850" b="1"/>
                  <a:t>Major Polish Telecom Company</a:t>
                </a:r>
              </a:p>
              <a:p>
                <a:pPr algn="just"/>
                <a:r>
                  <a:rPr lang="en-US" sz="850"/>
                  <a:t>Analyst and Developer on a BI development project. Development and delivery of a new business intelligence solutions on Teradata enterprise data warehouse. Design and implementation of new dashboards, key predictive indicators for revenue, commission and margin optimization. Designing and performing testing case scenarios - integration and functional tests. Working under the Agile methodology.</a:t>
                </a:r>
              </a:p>
              <a:p>
                <a:pPr algn="just"/>
                <a:r>
                  <a:rPr lang="en-US" sz="850" b="1"/>
                  <a:t>Major Polish Bank</a:t>
                </a:r>
              </a:p>
              <a:p>
                <a:pPr algn="just"/>
                <a:r>
                  <a:rPr lang="en-US" sz="850"/>
                  <a:t>Credit Risk Analyst - Importing and exporting data from Teradata/Oracle to SAS as well as importing raw data files from source systems, manipulating and transforming data, combining data sets, creating detail and summary reports using SAS procedures for measuring indicators such as PD, DTI, DPD, Vintage Analysis in SAS environment. Performing a variety of data quality tasks, including profiling data, cleansing data and monitoring data for usability. Designing data standardization schemes. Business rules monitoring in loan approval process</a:t>
                </a:r>
              </a:p>
              <a:p>
                <a:pPr algn="just"/>
                <a:endParaRPr lang="en-US" sz="850"/>
              </a:p>
            </p:txBody>
          </p:sp>
          <p:sp>
            <p:nvSpPr>
              <p:cNvPr id="2" name="Text Placeholder 1">
                <a:extLst>
                  <a:ext uri="{FF2B5EF4-FFF2-40B4-BE49-F238E27FC236}">
                    <a16:creationId xmlns:a16="http://schemas.microsoft.com/office/drawing/2014/main" id="{911674FA-AAB1-290E-AC82-CA87E6310AA5}"/>
                  </a:ext>
                </a:extLst>
              </p:cNvPr>
              <p:cNvSpPr>
                <a:spLocks noGrp="1"/>
              </p:cNvSpPr>
              <p:nvPr>
                <p:ph type="body" sz="quarter" idx="11"/>
              </p:nvPr>
            </p:nvSpPr>
            <p:spPr/>
            <p:txBody>
              <a:bodyPr/>
              <a:lstStyle/>
              <a:p>
                <a:r>
                  <a:rPr lang="en-US" sz="850"/>
                  <a:t>Michal has over 8 years of experience in BI development, data warehouse design, ETL/ELT process development, data analysis and  manipulation mainly in banking, telecommunications and insurances area. During this time, he has covered roles like developer, analyst, team lead and solution architect. He is certificated SAS stack developer and Google Cloud Professional Data Engineer. Certified Data Architect – Master Data Architect Program, in collaboration with MIT Professional Education. </a:t>
                </a:r>
              </a:p>
            </p:txBody>
          </p:sp>
          <p:sp>
            <p:nvSpPr>
              <p:cNvPr id="3" name="Text Placeholder 2">
                <a:extLst>
                  <a:ext uri="{FF2B5EF4-FFF2-40B4-BE49-F238E27FC236}">
                    <a16:creationId xmlns:a16="http://schemas.microsoft.com/office/drawing/2014/main" id="{24306D85-71DB-A43C-EE9F-A05E2C3B843E}"/>
                  </a:ext>
                </a:extLst>
              </p:cNvPr>
              <p:cNvSpPr>
                <a:spLocks noGrp="1"/>
              </p:cNvSpPr>
              <p:nvPr>
                <p:ph type="body" sz="quarter" idx="12"/>
              </p:nvPr>
            </p:nvSpPr>
            <p:spPr/>
            <p:txBody>
              <a:bodyPr/>
              <a:lstStyle/>
              <a:p>
                <a:r>
                  <a:rPr lang="en-US"/>
                  <a:t>Banking</a:t>
                </a:r>
              </a:p>
              <a:p>
                <a:r>
                  <a:rPr lang="en-US"/>
                  <a:t>Insurance</a:t>
                </a:r>
              </a:p>
              <a:p>
                <a:r>
                  <a:rPr lang="en-US"/>
                  <a:t>Healthcare</a:t>
                </a:r>
              </a:p>
              <a:p>
                <a:endParaRPr lang="en-US"/>
              </a:p>
              <a:p>
                <a:r>
                  <a:rPr lang="en-US" err="1"/>
                  <a:t>Telecommu-nications</a:t>
                </a:r>
              </a:p>
              <a:p>
                <a:endParaRPr lang="en-US"/>
              </a:p>
              <a:p>
                <a:endParaRPr lang="en-US"/>
              </a:p>
            </p:txBody>
          </p:sp>
          <p:sp>
            <p:nvSpPr>
              <p:cNvPr id="4" name="Text Placeholder 3">
                <a:extLst>
                  <a:ext uri="{FF2B5EF4-FFF2-40B4-BE49-F238E27FC236}">
                    <a16:creationId xmlns:a16="http://schemas.microsoft.com/office/drawing/2014/main" id="{6F381516-F3F1-5803-258D-A281CE214469}"/>
                  </a:ext>
                </a:extLst>
              </p:cNvPr>
              <p:cNvSpPr>
                <a:spLocks noGrp="1"/>
              </p:cNvSpPr>
              <p:nvPr>
                <p:ph type="body" sz="quarter" idx="18"/>
              </p:nvPr>
            </p:nvSpPr>
            <p:spPr/>
            <p:txBody>
              <a:bodyPr/>
              <a:lstStyle/>
              <a:p>
                <a:r>
                  <a:rPr lang="en-US"/>
                  <a:t>Michał </a:t>
                </a:r>
                <a:r>
                  <a:rPr lang="en-US" err="1"/>
                  <a:t>Nowocień</a:t>
                </a:r>
              </a:p>
            </p:txBody>
          </p:sp>
          <p:sp>
            <p:nvSpPr>
              <p:cNvPr id="5" name="Text Placeholder 4">
                <a:extLst>
                  <a:ext uri="{FF2B5EF4-FFF2-40B4-BE49-F238E27FC236}">
                    <a16:creationId xmlns:a16="http://schemas.microsoft.com/office/drawing/2014/main" id="{731985F1-A854-FF0C-23C8-8306F6E942BE}"/>
                  </a:ext>
                </a:extLst>
              </p:cNvPr>
              <p:cNvSpPr>
                <a:spLocks noGrp="1"/>
              </p:cNvSpPr>
              <p:nvPr>
                <p:ph type="body" sz="quarter" idx="14"/>
              </p:nvPr>
            </p:nvSpPr>
            <p:spPr/>
            <p:txBody>
              <a:bodyPr/>
              <a:lstStyle/>
              <a:p>
                <a:r>
                  <a:rPr lang="en-US"/>
                  <a:t>Manager, Data Engineering</a:t>
                </a:r>
              </a:p>
            </p:txBody>
          </p:sp>
          <p:pic>
            <p:nvPicPr>
              <p:cNvPr id="12" name="Picture Placeholder 11" descr="A person wearing glasses&#10;&#10;Description automatically generated with low confidence">
                <a:extLst>
                  <a:ext uri="{FF2B5EF4-FFF2-40B4-BE49-F238E27FC236}">
                    <a16:creationId xmlns:a16="http://schemas.microsoft.com/office/drawing/2014/main" id="{87E8A293-0095-9911-BBC8-27EC11B802A3}"/>
                  </a:ext>
                </a:extLst>
              </p:cNvPr>
              <p:cNvPicPr>
                <a:picLocks noGrp="1"/>
              </p:cNvPicPr>
              <p:nvPr>
                <p:ph type="pic" sz="quarter" idx="10"/>
              </p:nvPr>
            </p:nvPicPr>
            <p:blipFill rotWithShape="1">
              <a:blip r:embed="rId3"/>
              <a:srcRect l="1199" t="1499" r="1615" b="7781"/>
              <a:stretch/>
            </p:blipFill>
            <p:spPr>
              <a:xfrm>
                <a:off x="0" y="-1"/>
                <a:ext cx="2642400" cy="2642400"/>
              </a:xfrm>
            </p:spPr>
          </p:pic>
          <p:sp>
            <p:nvSpPr>
              <p:cNvPr id="7" name="Text Placeholder 6">
                <a:extLst>
                  <a:ext uri="{FF2B5EF4-FFF2-40B4-BE49-F238E27FC236}">
                    <a16:creationId xmlns:a16="http://schemas.microsoft.com/office/drawing/2014/main" id="{96CAE378-94B4-0269-C4D1-EBD2C607BCC3}"/>
                  </a:ext>
                </a:extLst>
              </p:cNvPr>
              <p:cNvSpPr>
                <a:spLocks noGrp="1"/>
              </p:cNvSpPr>
              <p:nvPr>
                <p:ph type="body" sz="quarter" idx="19"/>
              </p:nvPr>
            </p:nvSpPr>
            <p:spPr/>
            <p:txBody>
              <a:bodyPr/>
              <a:lstStyle/>
              <a:p>
                <a:r>
                  <a:rPr lang="en-US"/>
                  <a:t>Polish-Japanese Academy of Information Technology - Big Data -postgraduate studies</a:t>
                </a:r>
              </a:p>
              <a:p>
                <a:r>
                  <a:rPr lang="en-US"/>
                  <a:t>Warsaw University of Technology, Master degree in Medical Physics</a:t>
                </a:r>
              </a:p>
            </p:txBody>
          </p:sp>
          <p:sp>
            <p:nvSpPr>
              <p:cNvPr id="8" name="Text Placeholder 7">
                <a:extLst>
                  <a:ext uri="{FF2B5EF4-FFF2-40B4-BE49-F238E27FC236}">
                    <a16:creationId xmlns:a16="http://schemas.microsoft.com/office/drawing/2014/main" id="{A9D0EDE1-319C-F7C6-A99B-9FCF1CAD96E2}"/>
                  </a:ext>
                </a:extLst>
              </p:cNvPr>
              <p:cNvSpPr>
                <a:spLocks noGrp="1"/>
              </p:cNvSpPr>
              <p:nvPr>
                <p:ph type="body" sz="quarter" idx="20"/>
              </p:nvPr>
            </p:nvSpPr>
            <p:spPr/>
            <p:txBody>
              <a:bodyPr/>
              <a:lstStyle/>
              <a:p>
                <a:pPr algn="just">
                  <a:spcBef>
                    <a:spcPts val="400"/>
                  </a:spcBef>
                </a:pPr>
                <a:r>
                  <a:rPr lang="en-US" sz="1000"/>
                  <a:t>BI and Data warehousing services - data replication, ingestion, migration, transformation in Teradata/Oracle/DB2/SAS</a:t>
                </a:r>
              </a:p>
              <a:p>
                <a:pPr algn="just">
                  <a:spcBef>
                    <a:spcPts val="400"/>
                  </a:spcBef>
                </a:pPr>
                <a:r>
                  <a:rPr lang="en-US" sz="1000"/>
                  <a:t>GCP, AWS, Azure - certified data engineer</a:t>
                </a:r>
              </a:p>
              <a:p>
                <a:pPr algn="just">
                  <a:spcBef>
                    <a:spcPts val="400"/>
                  </a:spcBef>
                </a:pPr>
                <a:r>
                  <a:rPr lang="en-US" sz="1000"/>
                  <a:t>Configuration of the environment for Big Data analysis in Open Source technology – HDFS, YARN, MapReduce</a:t>
                </a:r>
              </a:p>
              <a:p>
                <a:pPr algn="just">
                  <a:spcBef>
                    <a:spcPts val="400"/>
                  </a:spcBef>
                </a:pPr>
                <a:r>
                  <a:rPr lang="en-US" sz="1000"/>
                  <a:t>Machine Learning and Deep Learning</a:t>
                </a:r>
              </a:p>
              <a:p>
                <a:pPr algn="just">
                  <a:spcBef>
                    <a:spcPts val="400"/>
                  </a:spcBef>
                </a:pPr>
                <a:r>
                  <a:rPr lang="en-US" sz="1000"/>
                  <a:t>SAS (Base, EG,  DIS, EM), Python, SQL, VBA, MATLAB, R, Azure ML</a:t>
                </a:r>
              </a:p>
            </p:txBody>
          </p:sp>
          <p:sp>
            <p:nvSpPr>
              <p:cNvPr id="9" name="Text Placeholder 8">
                <a:extLst>
                  <a:ext uri="{FF2B5EF4-FFF2-40B4-BE49-F238E27FC236}">
                    <a16:creationId xmlns:a16="http://schemas.microsoft.com/office/drawing/2014/main" id="{698ADF03-8FE6-EE63-15FA-BCDD7A6C1908}"/>
                  </a:ext>
                </a:extLst>
              </p:cNvPr>
              <p:cNvSpPr>
                <a:spLocks noGrp="1"/>
              </p:cNvSpPr>
              <p:nvPr>
                <p:ph type="body" sz="quarter" idx="21"/>
              </p:nvPr>
            </p:nvSpPr>
            <p:spPr/>
            <p:txBody>
              <a:bodyPr/>
              <a:lstStyle/>
              <a:p>
                <a:r>
                  <a:rPr lang="en-US"/>
                  <a:t>Polish		  English		German</a:t>
                </a:r>
              </a:p>
            </p:txBody>
          </p:sp>
        </p:spTree>
        <p:extLst>
          <p:ext uri="{BB962C8B-B14F-4D97-AF65-F5344CB8AC3E}">
            <p14:creationId xmlns:p14="http://schemas.microsoft.com/office/powerpoint/2010/main" val="615039975"/>
          </p:ext>
        </p:extLst>
      </p:cSld>
      <p:clrMapOvr>
        <a:masterClrMapping/>
      </p:clrMapOvr>
    </p:sld>
    <p:sld>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8D47195-2257-27FD-9554-F23924FA4345}"/>
                  </a:ext>
                </a:extLst>
              </p:cNvPr>
              <p:cNvSpPr>
                <a:spLocks noGrp="1"/>
              </p:cNvSpPr>
              <p:nvPr>
                <p:ph type="body" sz="quarter" idx="22"/>
              </p:nvPr>
            </p:nvSpPr>
            <p:spPr>
              <a:xfrm>
                <a:off x="2832107" y="1861782"/>
                <a:ext cx="6282000" cy="4996218"/>
              </a:xfrm>
            </p:spPr>
            <p:txBody>
              <a:bodyPr vert="horz" lIns="54000" tIns="36000" rIns="36000" bIns="36000" numCol="2" spcCol="252000" rtlCol="0" anchor="t">
                <a:noAutofit/>
              </a:bodyPr>
              <a:lstStyle/>
              <a:p>
                <a:pPr algn="just"/>
                <a:r>
                  <a:rPr lang="en-US" b="1"/>
                  <a:t>Healthcare technology company </a:t>
                </a:r>
                <a:r>
                  <a:rPr lang="pl-PL" b="1"/>
                  <a:t>–</a:t>
                </a:r>
                <a:r>
                  <a:rPr lang="en-US" b="1"/>
                  <a:t> Data Engineer</a:t>
                </a:r>
              </a:p>
              <a:p>
                <a:pPr algn="just"/>
                <a:r>
                  <a:rPr lang="en-US"/>
                  <a:t>Participate in the ETL process for Healthcare clients (SQL/Snowflake, DDL, DML, Azure Data Factory, Azure Dev Ops ). Data extracting and further transformation based on client requests and working with providers/patients’ data. Data sources migration for different reporting tools. Creating Power BI and Tableau reports.</a:t>
                </a:r>
              </a:p>
              <a:p>
                <a:pPr algn="just"/>
                <a:r>
                  <a:rPr lang="en-US" b="1"/>
                  <a:t>Major Bank </a:t>
                </a:r>
                <a:r>
                  <a:rPr lang="pl-PL" b="1"/>
                  <a:t>–</a:t>
                </a:r>
                <a:r>
                  <a:rPr lang="en-US" b="1"/>
                  <a:t> Data Scientist</a:t>
                </a:r>
                <a:r>
                  <a:rPr lang="en-US"/>
                  <a:t> </a:t>
                </a:r>
              </a:p>
              <a:p>
                <a:pPr algn="just"/>
                <a:r>
                  <a:rPr lang="en-US"/>
                  <a:t>Create a model predicting the weekly mortality rate in the USA. Worked on a model predicting Oil production based on infra-red satellite pictures. Worked on a model predicting oil production in Texas based on DMV traffic permits. </a:t>
                </a:r>
              </a:p>
              <a:p>
                <a:pPr algn="just"/>
                <a:r>
                  <a:rPr lang="en-US" b="1"/>
                  <a:t>University </a:t>
                </a:r>
                <a:r>
                  <a:rPr lang="pl-PL" b="1"/>
                  <a:t>–</a:t>
                </a:r>
                <a:r>
                  <a:rPr lang="en-US" b="1"/>
                  <a:t> Researcher, Scientist, Lecturer </a:t>
                </a:r>
                <a:endParaRPr lang="en-US"/>
              </a:p>
              <a:p>
                <a:pPr algn="just"/>
                <a:r>
                  <a:rPr lang="en-US"/>
                  <a:t>Participation in scientific research. </a:t>
                </a:r>
              </a:p>
              <a:p>
                <a:pPr algn="just"/>
                <a:r>
                  <a:rPr lang="en-US"/>
                  <a:t>Member of the research team in the projects:</a:t>
                </a:r>
              </a:p>
              <a:p>
                <a:pPr algn="just"/>
                <a:r>
                  <a:rPr lang="en-US"/>
                  <a:t>KIC Innovation Project: Compressed Natural Gas Home </a:t>
                </a:r>
                <a:r>
                  <a:rPr lang="en-US" err="1"/>
                  <a:t>Refuelling</a:t>
                </a:r>
                <a:r>
                  <a:rPr lang="en-US"/>
                  <a:t> Station</a:t>
                </a:r>
              </a:p>
              <a:p>
                <a:pPr algn="just"/>
                <a:r>
                  <a:rPr lang="en-US"/>
                  <a:t>GEKON ZEC-KHW-AGH: Optimization of coalbed methane extraction</a:t>
                </a:r>
              </a:p>
              <a:p>
                <a:pPr algn="just"/>
                <a:r>
                  <a:rPr lang="en-US"/>
                  <a:t>Author/co-author of 40 scientific articles.</a:t>
                </a:r>
              </a:p>
            </p:txBody>
          </p:sp>
          <p:sp>
            <p:nvSpPr>
              <p:cNvPr id="2" name="Text Placeholder 1">
                <a:extLst>
                  <a:ext uri="{FF2B5EF4-FFF2-40B4-BE49-F238E27FC236}">
                    <a16:creationId xmlns:a16="http://schemas.microsoft.com/office/drawing/2014/main" id="{911674FA-AAB1-290E-AC82-CA87E6310AA5}"/>
                  </a:ext>
                </a:extLst>
              </p:cNvPr>
              <p:cNvSpPr>
                <a:spLocks noGrp="1"/>
              </p:cNvSpPr>
              <p:nvPr>
                <p:ph type="body" sz="quarter" idx="11"/>
              </p:nvPr>
            </p:nvSpPr>
            <p:spPr/>
            <p:txBody>
              <a:bodyPr/>
              <a:lstStyle/>
              <a:p>
                <a:r>
                  <a:rPr lang="en-US"/>
                  <a:t>Andrzej is an Analytics and Data Engineering specialist with Machine Learning skills. He is experienced with data collection, transformation and reporting. He has a strong academic background, being author/co-author of 40 academic papers.</a:t>
                </a:r>
              </a:p>
            </p:txBody>
          </p:sp>
          <p:sp>
            <p:nvSpPr>
              <p:cNvPr id="3" name="Text Placeholder 2">
                <a:extLst>
                  <a:ext uri="{FF2B5EF4-FFF2-40B4-BE49-F238E27FC236}">
                    <a16:creationId xmlns:a16="http://schemas.microsoft.com/office/drawing/2014/main" id="{24306D85-71DB-A43C-EE9F-A05E2C3B843E}"/>
                  </a:ext>
                </a:extLst>
              </p:cNvPr>
              <p:cNvSpPr>
                <a:spLocks noGrp="1"/>
              </p:cNvSpPr>
              <p:nvPr>
                <p:ph type="body" sz="quarter" idx="12"/>
              </p:nvPr>
            </p:nvSpPr>
            <p:spPr>
              <a:xfrm>
                <a:off x="154816" y="5297680"/>
                <a:ext cx="2196000" cy="483996"/>
              </a:xfrm>
            </p:spPr>
            <p:txBody>
              <a:bodyPr vert="horz" lIns="54000" tIns="36000" rIns="36000" bIns="36000" numCol="2" rtlCol="0" anchor="t">
                <a:noAutofit/>
              </a:bodyPr>
              <a:lstStyle/>
              <a:p>
                <a:r>
                  <a:rPr lang="pl-PL" err="1">
                    <a:latin typeface="Graphik"/>
                  </a:rPr>
                  <a:t>Insurance</a:t>
                </a:r>
                <a:endParaRPr lang="en-US" err="1"/>
              </a:p>
              <a:p>
                <a:pPr defTabSz="228600">
                  <a:lnSpc>
                    <a:spcPct val="110000"/>
                  </a:lnSpc>
                  <a:spcBef>
                    <a:spcPts val="200"/>
                  </a:spcBef>
                </a:pPr>
                <a:r>
                  <a:rPr lang="en-US"/>
                  <a:t>Healthcare</a:t>
                </a:r>
              </a:p>
              <a:p>
                <a:pPr defTabSz="228600">
                  <a:lnSpc>
                    <a:spcPct val="110000"/>
                  </a:lnSpc>
                  <a:spcBef>
                    <a:spcPts val="200"/>
                  </a:spcBef>
                </a:pPr>
                <a:r>
                  <a:rPr lang="en-US" sz="1100">
                    <a:ea typeface="+mn-lt"/>
                    <a:cs typeface="+mn-lt"/>
                  </a:rPr>
                  <a:t>R&amp;D</a:t>
                </a:r>
              </a:p>
              <a:p>
                <a:pPr defTabSz="228600">
                  <a:lnSpc>
                    <a:spcPct val="110000"/>
                  </a:lnSpc>
                  <a:spcBef>
                    <a:spcPts val="200"/>
                  </a:spcBef>
                </a:pPr>
                <a:endParaRPr lang="en-US" sz="1100">
                  <a:solidFill>
                    <a:schemeClr val="bg1"/>
                  </a:solidFill>
                  <a:ea typeface="+mn-lt"/>
                  <a:cs typeface="+mn-lt"/>
                </a:endParaRPr>
              </a:p>
              <a:p>
                <a:pPr defTabSz="228600">
                  <a:lnSpc>
                    <a:spcPct val="110000"/>
                  </a:lnSpc>
                  <a:spcBef>
                    <a:spcPts val="200"/>
                  </a:spcBef>
                </a:pPr>
                <a:r>
                  <a:rPr lang="en-US" sz="1100">
                    <a:ea typeface="+mn-lt"/>
                    <a:cs typeface="+mn-lt"/>
                  </a:rPr>
                  <a:t>Banking</a:t>
                </a:r>
              </a:p>
              <a:p>
                <a:pPr defTabSz="228600">
                  <a:lnSpc>
                    <a:spcPct val="110000"/>
                  </a:lnSpc>
                  <a:spcBef>
                    <a:spcPts val="200"/>
                  </a:spcBef>
                </a:pPr>
                <a:r>
                  <a:rPr lang="en-US" sz="1100">
                    <a:ea typeface="+mn-lt"/>
                    <a:cs typeface="+mn-lt"/>
                  </a:rPr>
                  <a:t>Oil &amp; Gas</a:t>
                </a:r>
              </a:p>
            </p:txBody>
          </p:sp>
          <p:sp>
            <p:nvSpPr>
              <p:cNvPr id="4" name="Text Placeholder 3">
                <a:extLst>
                  <a:ext uri="{FF2B5EF4-FFF2-40B4-BE49-F238E27FC236}">
                    <a16:creationId xmlns:a16="http://schemas.microsoft.com/office/drawing/2014/main" id="{6F381516-F3F1-5803-258D-A281CE214469}"/>
                  </a:ext>
                </a:extLst>
              </p:cNvPr>
              <p:cNvSpPr>
                <a:spLocks noGrp="1"/>
              </p:cNvSpPr>
              <p:nvPr>
                <p:ph type="body" sz="quarter" idx="18"/>
              </p:nvPr>
            </p:nvSpPr>
            <p:spPr/>
            <p:txBody>
              <a:bodyPr/>
              <a:lstStyle/>
              <a:p>
                <a:r>
                  <a:rPr lang="en-US"/>
                  <a:t>Andrzej </a:t>
                </a:r>
                <a:r>
                  <a:rPr lang="en-US" err="1"/>
                  <a:t>Olijnik</a:t>
                </a:r>
              </a:p>
            </p:txBody>
          </p:sp>
          <p:sp>
            <p:nvSpPr>
              <p:cNvPr id="5" name="Text Placeholder 4">
                <a:extLst>
                  <a:ext uri="{FF2B5EF4-FFF2-40B4-BE49-F238E27FC236}">
                    <a16:creationId xmlns:a16="http://schemas.microsoft.com/office/drawing/2014/main" id="{731985F1-A854-FF0C-23C8-8306F6E942BE}"/>
                  </a:ext>
                </a:extLst>
              </p:cNvPr>
              <p:cNvSpPr>
                <a:spLocks noGrp="1"/>
              </p:cNvSpPr>
              <p:nvPr>
                <p:ph type="body" sz="quarter" idx="14"/>
              </p:nvPr>
            </p:nvSpPr>
            <p:spPr>
              <a:xfrm>
                <a:off x="2880849" y="915522"/>
                <a:ext cx="5001992" cy="511626"/>
              </a:xfrm>
            </p:spPr>
            <p:txBody>
              <a:bodyPr/>
              <a:lstStyle/>
              <a:p>
                <a:r>
                  <a:rPr lang="en-US"/>
                  <a:t>Analyst, Data Engineering / Data Science</a:t>
                </a:r>
              </a:p>
            </p:txBody>
          </p:sp>
          <p:sp>
            <p:nvSpPr>
              <p:cNvPr id="7" name="Text Placeholder 6">
                <a:extLst>
                  <a:ext uri="{FF2B5EF4-FFF2-40B4-BE49-F238E27FC236}">
                    <a16:creationId xmlns:a16="http://schemas.microsoft.com/office/drawing/2014/main" id="{96CAE378-94B4-0269-C4D1-EBD2C607BCC3}"/>
                  </a:ext>
                </a:extLst>
              </p:cNvPr>
              <p:cNvSpPr>
                <a:spLocks noGrp="1"/>
              </p:cNvSpPr>
              <p:nvPr>
                <p:ph type="body" sz="quarter" idx="19"/>
              </p:nvPr>
            </p:nvSpPr>
            <p:spPr/>
            <p:txBody>
              <a:bodyPr vert="horz" lIns="54000" tIns="36000" rIns="36000" bIns="36000" rtlCol="0" anchor="t">
                <a:noAutofit/>
              </a:bodyPr>
              <a:lstStyle/>
              <a:p>
                <a:r>
                  <a:rPr lang="en-US" sz="1000"/>
                  <a:t>AGH University of Science and Technology Ph.D. candidate</a:t>
                </a:r>
                <a:endParaRPr lang="en-US"/>
              </a:p>
              <a:p>
                <a:r>
                  <a:rPr lang="en-US" sz="1000"/>
                  <a:t>AGH University of Science and Technology  Master’s degree in Petroleum engineering</a:t>
                </a:r>
              </a:p>
              <a:p>
                <a:endParaRPr lang="en-US" sz="1000"/>
              </a:p>
            </p:txBody>
          </p:sp>
          <p:sp>
            <p:nvSpPr>
              <p:cNvPr id="8" name="Text Placeholder 7">
                <a:extLst>
                  <a:ext uri="{FF2B5EF4-FFF2-40B4-BE49-F238E27FC236}">
                    <a16:creationId xmlns:a16="http://schemas.microsoft.com/office/drawing/2014/main" id="{A9D0EDE1-319C-F7C6-A99B-9FCF1CAD96E2}"/>
                  </a:ext>
                </a:extLst>
              </p:cNvPr>
              <p:cNvSpPr>
                <a:spLocks noGrp="1"/>
              </p:cNvSpPr>
              <p:nvPr>
                <p:ph type="body" sz="quarter" idx="20"/>
              </p:nvPr>
            </p:nvSpPr>
            <p:spPr>
              <a:xfrm>
                <a:off x="9415208" y="3669176"/>
                <a:ext cx="2664000" cy="2226800"/>
              </a:xfrm>
            </p:spPr>
            <p:txBody>
              <a:bodyPr vert="horz" lIns="54000" tIns="36000" rIns="36000" bIns="36000" rtlCol="0" anchor="t">
                <a:noAutofit/>
              </a:bodyPr>
              <a:lstStyle/>
              <a:p>
                <a:pPr algn="just">
                  <a:lnSpc>
                    <a:spcPct val="100000"/>
                  </a:lnSpc>
                  <a:spcBef>
                    <a:spcPts val="400"/>
                  </a:spcBef>
                </a:pPr>
                <a:r>
                  <a:rPr lang="en-US" sz="1050"/>
                  <a:t>SQL,</a:t>
                </a:r>
                <a:r>
                  <a:rPr lang="en-US" sz="1050" b="1"/>
                  <a:t> </a:t>
                </a:r>
                <a:r>
                  <a:rPr lang="en-US" sz="1050"/>
                  <a:t>Snowflake, Mongo DB</a:t>
                </a:r>
              </a:p>
              <a:p>
                <a:pPr algn="just">
                  <a:lnSpc>
                    <a:spcPct val="100000"/>
                  </a:lnSpc>
                  <a:spcBef>
                    <a:spcPts val="400"/>
                  </a:spcBef>
                </a:pPr>
                <a:r>
                  <a:rPr lang="en-US" sz="1050"/>
                  <a:t>Python (</a:t>
                </a:r>
                <a:r>
                  <a:rPr lang="en-US" sz="1050" err="1"/>
                  <a:t>Numpy</a:t>
                </a:r>
                <a:r>
                  <a:rPr lang="en-US" sz="1050"/>
                  <a:t>, Pandas, Matplotlib, Scikit-Learn, </a:t>
                </a:r>
                <a:r>
                  <a:rPr lang="en-US" sz="1050" err="1"/>
                  <a:t>Keras</a:t>
                </a:r>
                <a:r>
                  <a:rPr lang="en-US" sz="1050"/>
                  <a:t>, </a:t>
                </a:r>
                <a:r>
                  <a:rPr lang="en-US" sz="1050" err="1"/>
                  <a:t>Tensorflow</a:t>
                </a:r>
                <a:r>
                  <a:rPr lang="en-US" sz="1050"/>
                  <a:t>),  R,  Power BI, Tableau, Azure Data Factory, Azure Dev Ops</a:t>
                </a:r>
              </a:p>
              <a:p>
                <a:pPr algn="just">
                  <a:lnSpc>
                    <a:spcPct val="100000"/>
                  </a:lnSpc>
                  <a:spcBef>
                    <a:spcPts val="400"/>
                  </a:spcBef>
                </a:pPr>
                <a:r>
                  <a:rPr lang="en-US" sz="1050"/>
                  <a:t>Certifications: </a:t>
                </a:r>
              </a:p>
              <a:p>
                <a:pPr algn="just">
                  <a:lnSpc>
                    <a:spcPct val="100000"/>
                  </a:lnSpc>
                  <a:spcBef>
                    <a:spcPts val="400"/>
                  </a:spcBef>
                </a:pPr>
                <a:r>
                  <a:rPr lang="en-US" sz="1050"/>
                  <a:t>Snowflake </a:t>
                </a:r>
                <a:r>
                  <a:rPr lang="en-US" sz="1050" err="1"/>
                  <a:t>SnowPro</a:t>
                </a:r>
                <a:r>
                  <a:rPr lang="en-US" sz="1050"/>
                  <a:t> Core certificate </a:t>
                </a:r>
              </a:p>
              <a:p>
                <a:pPr algn="just">
                  <a:lnSpc>
                    <a:spcPct val="100000"/>
                  </a:lnSpc>
                  <a:spcBef>
                    <a:spcPts val="400"/>
                  </a:spcBef>
                </a:pPr>
                <a:r>
                  <a:rPr lang="en-US" sz="1050"/>
                  <a:t>Microsoft Azure Fundamentals </a:t>
                </a:r>
                <a:r>
                  <a:rPr lang="en-US"/>
                  <a:t>AZ-900 and </a:t>
                </a:r>
                <a:r>
                  <a:rPr lang="en-US" sz="1050"/>
                  <a:t> </a:t>
                </a:r>
                <a:r>
                  <a:rPr lang="en-US"/>
                  <a:t>DP-900 certificates</a:t>
                </a:r>
                <a:endParaRPr lang="en-US" sz="1050"/>
              </a:p>
            </p:txBody>
          </p:sp>
          <p:sp>
            <p:nvSpPr>
              <p:cNvPr id="9" name="Text Placeholder 8">
                <a:extLst>
                  <a:ext uri="{FF2B5EF4-FFF2-40B4-BE49-F238E27FC236}">
                    <a16:creationId xmlns:a16="http://schemas.microsoft.com/office/drawing/2014/main" id="{698ADF03-8FE6-EE63-15FA-BCDD7A6C1908}"/>
                  </a:ext>
                </a:extLst>
              </p:cNvPr>
              <p:cNvSpPr>
                <a:spLocks noGrp="1"/>
              </p:cNvSpPr>
              <p:nvPr>
                <p:ph type="body" sz="quarter" idx="21"/>
              </p:nvPr>
            </p:nvSpPr>
            <p:spPr/>
            <p:txBody>
              <a:bodyPr/>
              <a:lstStyle/>
              <a:p>
                <a:r>
                  <a:rPr lang="en-US"/>
                  <a:t>Polish,	  English,	Ukrainian,   Russian</a:t>
                </a:r>
              </a:p>
            </p:txBody>
          </p:sp>
          <p:pic>
            <p:nvPicPr>
              <p:cNvPr id="12" name="Picture Placeholder 11" descr="A person wearing glasses&#10;&#10;Description automatically generated with medium confidence">
                <a:extLst>
                  <a:ext uri="{FF2B5EF4-FFF2-40B4-BE49-F238E27FC236}">
                    <a16:creationId xmlns:a16="http://schemas.microsoft.com/office/drawing/2014/main" id="{0A573934-9085-834D-DB45-AF0562582299}"/>
                  </a:ext>
                </a:extLst>
              </p:cNvPr>
              <p:cNvPicPr>
                <a:picLocks noGrp="1" noChangeAspect="1"/>
              </p:cNvPicPr>
              <p:nvPr>
                <p:ph type="pic" sz="quarter" idx="10"/>
              </p:nvPr>
            </p:nvPicPr>
            <p:blipFill>
              <a:blip r:embed="rId3"/>
              <a:srcRect t="13018" b="13018"/>
              <a:stretch>
                <a:fillRect/>
              </a:stretch>
            </p:blipFill>
            <p:spPr>
              <a:xfrm>
                <a:off x="0" y="0"/>
                <a:ext cx="2628000" cy="2592000"/>
              </a:xfrm>
            </p:spPr>
          </p:pic>
        </p:spTree>
        <p:extLst>
          <p:ext uri="{BB962C8B-B14F-4D97-AF65-F5344CB8AC3E}">
            <p14:creationId xmlns:p14="http://schemas.microsoft.com/office/powerpoint/2010/main" val="1300399888"/>
          </p:ext>
        </p:extLst>
      </p:cSld>
      <p:clrMapOvr>
        <a:masterClrMapping/>
      </p:clrMapOvr>
    </p:sld>
    <p:sld>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7A6792-CD02-599B-4146-7772C73B01E3}"/>
                  </a:ext>
                </a:extLst>
              </p:cNvPr>
              <p:cNvSpPr>
                <a:spLocks noGrp="1"/>
              </p:cNvSpPr>
              <p:nvPr>
                <p:ph type="body" sz="quarter" idx="11"/>
              </p:nvPr>
            </p:nvSpPr>
            <p:spPr/>
            <p:txBody>
              <a:bodyPr>
                <a:normAutofit lnSpcReduction="10000"/>
              </a:bodyPr>
              <a:lstStyle/>
              <a:p>
                <a:r>
                  <a:rPr lang="pl-PL"/>
                  <a:t>Jakub is an a</a:t>
                </a:r>
                <a:r>
                  <a:rPr lang="en-US" err="1"/>
                  <a:t>mbitious</a:t>
                </a:r>
                <a:r>
                  <a:rPr lang="en-US"/>
                  <a:t> and </a:t>
                </a:r>
                <a:r>
                  <a:rPr lang="pl-PL"/>
                  <a:t>goal oriented</a:t>
                </a:r>
                <a:r>
                  <a:rPr lang="en-US"/>
                  <a:t> </a:t>
                </a:r>
                <a:r>
                  <a:rPr lang="pl-PL"/>
                  <a:t>d</a:t>
                </a:r>
                <a:r>
                  <a:rPr lang="en-US" err="1"/>
                  <a:t>ata</a:t>
                </a:r>
                <a:r>
                  <a:rPr lang="en-US"/>
                  <a:t> </a:t>
                </a:r>
                <a:r>
                  <a:rPr lang="pl-PL"/>
                  <a:t>scientist</a:t>
                </a:r>
                <a:r>
                  <a:rPr lang="en-US"/>
                  <a:t> with proven experience in data-driven teams. </a:t>
                </a:r>
                <a:r>
                  <a:rPr lang="pl-PL"/>
                  <a:t>He is a t</a:t>
                </a:r>
                <a:r>
                  <a:rPr lang="en-US" err="1"/>
                  <a:t>eam</a:t>
                </a:r>
                <a:r>
                  <a:rPr lang="en-US"/>
                  <a:t> player equipped with both theoretical knowledge about quantitative tools and practical approach of applying them.</a:t>
                </a:r>
                <a:endParaRPr lang="pl-PL"/>
              </a:p>
            </p:txBody>
          </p:sp>
          <p:sp>
            <p:nvSpPr>
              <p:cNvPr id="3" name="Text Placeholder 2">
                <a:extLst>
                  <a:ext uri="{FF2B5EF4-FFF2-40B4-BE49-F238E27FC236}">
                    <a16:creationId xmlns:a16="http://schemas.microsoft.com/office/drawing/2014/main" id="{AF88C2A4-FF17-0676-87E4-0CC42FB0908B}"/>
                  </a:ext>
                </a:extLst>
              </p:cNvPr>
              <p:cNvSpPr>
                <a:spLocks noGrp="1"/>
              </p:cNvSpPr>
              <p:nvPr>
                <p:ph type="body" sz="quarter" idx="12"/>
              </p:nvPr>
            </p:nvSpPr>
            <p:spPr/>
            <p:txBody>
              <a:bodyPr vert="horz" lIns="54000" tIns="36000" rIns="36000" bIns="36000" numCol="2" rtlCol="0" anchor="t">
                <a:noAutofit/>
              </a:bodyPr>
              <a:lstStyle/>
              <a:p>
                <a:r>
                  <a:rPr lang="pl-PL"/>
                  <a:t>Energy</a:t>
                </a:r>
              </a:p>
              <a:p>
                <a:r>
                  <a:rPr lang="pl-PL" err="1"/>
                  <a:t>Telco</a:t>
                </a:r>
              </a:p>
            </p:txBody>
          </p:sp>
          <p:sp>
            <p:nvSpPr>
              <p:cNvPr id="4" name="Text Placeholder 3">
                <a:extLst>
                  <a:ext uri="{FF2B5EF4-FFF2-40B4-BE49-F238E27FC236}">
                    <a16:creationId xmlns:a16="http://schemas.microsoft.com/office/drawing/2014/main" id="{83DE19E7-8B89-958B-7DE2-178E7A54066F}"/>
                  </a:ext>
                </a:extLst>
              </p:cNvPr>
              <p:cNvSpPr>
                <a:spLocks noGrp="1"/>
              </p:cNvSpPr>
              <p:nvPr>
                <p:ph type="body" sz="quarter" idx="18"/>
              </p:nvPr>
            </p:nvSpPr>
            <p:spPr/>
            <p:txBody>
              <a:bodyPr>
                <a:normAutofit lnSpcReduction="10000"/>
              </a:bodyPr>
              <a:lstStyle/>
              <a:p>
                <a:r>
                  <a:rPr lang="pl-PL"/>
                  <a:t>Jakub Paczusko</a:t>
                </a:r>
              </a:p>
            </p:txBody>
          </p:sp>
          <p:pic>
            <p:nvPicPr>
              <p:cNvPr id="12" name="Picture Placeholder 11" descr="A person with his arms crossed&#10;&#10;Description automatically generated">
                <a:extLst>
                  <a:ext uri="{FF2B5EF4-FFF2-40B4-BE49-F238E27FC236}">
                    <a16:creationId xmlns:a16="http://schemas.microsoft.com/office/drawing/2014/main" id="{1D889097-8DDD-3976-8E85-BCA56E0D7BDF}"/>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665" b="665"/>
              <a:stretch>
                <a:fillRect/>
              </a:stretch>
            </p:blipFill>
            <p:spPr>
              <a:xfrm>
                <a:off x="0" y="9144"/>
                <a:ext cx="2641600" cy="2615609"/>
              </a:xfrm>
            </p:spPr>
          </p:pic>
          <p:sp>
            <p:nvSpPr>
              <p:cNvPr id="7" name="Text Placeholder 6">
                <a:extLst>
                  <a:ext uri="{FF2B5EF4-FFF2-40B4-BE49-F238E27FC236}">
                    <a16:creationId xmlns:a16="http://schemas.microsoft.com/office/drawing/2014/main" id="{83D1AB77-327B-D8C5-CF7B-688095FA023A}"/>
                  </a:ext>
                </a:extLst>
              </p:cNvPr>
              <p:cNvSpPr>
                <a:spLocks noGrp="1"/>
              </p:cNvSpPr>
              <p:nvPr>
                <p:ph type="body" sz="quarter" idx="19"/>
              </p:nvPr>
            </p:nvSpPr>
            <p:spPr/>
            <p:txBody>
              <a:bodyPr>
                <a:normAutofit lnSpcReduction="10000"/>
              </a:bodyPr>
              <a:lstStyle/>
              <a:p>
                <a:r>
                  <a:rPr lang="pl-PL">
                    <a:latin typeface="Graphik" panose="020B0503030202060203" pitchFamily="34" charset="0"/>
                  </a:rPr>
                  <a:t>Copenhagen Business School, </a:t>
                </a:r>
                <a:r>
                  <a:rPr lang="en-US">
                    <a:latin typeface="Graphik" panose="020B0503030202060203" pitchFamily="34" charset="0"/>
                  </a:rPr>
                  <a:t>B</a:t>
                </a:r>
                <a:r>
                  <a:rPr lang="pl-PL">
                    <a:latin typeface="Graphik" panose="020B0503030202060203" pitchFamily="34" charset="0"/>
                  </a:rPr>
                  <a:t>usiness</a:t>
                </a:r>
                <a:r>
                  <a:rPr lang="en-US">
                    <a:latin typeface="Graphik" panose="020B0503030202060203" pitchFamily="34" charset="0"/>
                  </a:rPr>
                  <a:t> A</a:t>
                </a:r>
                <a:r>
                  <a:rPr lang="pl-PL">
                    <a:latin typeface="Graphik" panose="020B0503030202060203" pitchFamily="34" charset="0"/>
                  </a:rPr>
                  <a:t>dministartion</a:t>
                </a:r>
                <a:r>
                  <a:rPr lang="en-US">
                    <a:latin typeface="Graphik" panose="020B0503030202060203" pitchFamily="34" charset="0"/>
                  </a:rPr>
                  <a:t> </a:t>
                </a:r>
                <a:r>
                  <a:rPr lang="pl-PL">
                    <a:latin typeface="Graphik" panose="020B0503030202060203" pitchFamily="34" charset="0"/>
                  </a:rPr>
                  <a:t>and</a:t>
                </a:r>
                <a:r>
                  <a:rPr lang="en-US">
                    <a:latin typeface="Graphik" panose="020B0503030202060203" pitchFamily="34" charset="0"/>
                  </a:rPr>
                  <a:t> D</a:t>
                </a:r>
                <a:r>
                  <a:rPr lang="pl-PL">
                    <a:latin typeface="Graphik" panose="020B0503030202060203" pitchFamily="34" charset="0"/>
                  </a:rPr>
                  <a:t>ata</a:t>
                </a:r>
                <a:r>
                  <a:rPr lang="en-US">
                    <a:latin typeface="Graphik" panose="020B0503030202060203" pitchFamily="34" charset="0"/>
                  </a:rPr>
                  <a:t> S</a:t>
                </a:r>
                <a:r>
                  <a:rPr lang="pl-PL">
                    <a:latin typeface="Graphik" panose="020B0503030202060203" pitchFamily="34" charset="0"/>
                  </a:rPr>
                  <a:t>cience, MSc</a:t>
                </a:r>
              </a:p>
              <a:p>
                <a:r>
                  <a:rPr lang="pl-PL">
                    <a:latin typeface="Graphik" panose="020B0503030202060203" pitchFamily="34" charset="0"/>
                  </a:rPr>
                  <a:t>Warsaw School  of Econometrics</a:t>
                </a:r>
                <a:r>
                  <a:rPr lang="en-US">
                    <a:latin typeface="Graphik" panose="020B0503030202060203" pitchFamily="34" charset="0"/>
                  </a:rPr>
                  <a:t>, </a:t>
                </a:r>
                <a:r>
                  <a:rPr lang="pl-PL">
                    <a:latin typeface="Graphik" panose="020B0503030202060203" pitchFamily="34" charset="0"/>
                  </a:rPr>
                  <a:t>Quantitative Methods in Economics and Information Systems, BSc</a:t>
                </a:r>
                <a:endParaRPr lang="en-US">
                  <a:latin typeface="Graphik" panose="020B0503030202060203" pitchFamily="34" charset="0"/>
                </a:endParaRPr>
              </a:p>
              <a:p>
                <a:endParaRPr lang="pl-PL"/>
              </a:p>
            </p:txBody>
          </p:sp>
          <p:sp>
            <p:nvSpPr>
              <p:cNvPr id="8" name="Text Placeholder 7">
                <a:extLst>
                  <a:ext uri="{FF2B5EF4-FFF2-40B4-BE49-F238E27FC236}">
                    <a16:creationId xmlns:a16="http://schemas.microsoft.com/office/drawing/2014/main" id="{9CFFF608-5DCB-85A5-D2CF-77199B9A17D9}"/>
                  </a:ext>
                </a:extLst>
              </p:cNvPr>
              <p:cNvSpPr>
                <a:spLocks noGrp="1"/>
              </p:cNvSpPr>
              <p:nvPr>
                <p:ph type="body" sz="quarter" idx="20"/>
              </p:nvPr>
            </p:nvSpPr>
            <p:spPr>
              <a:xfrm>
                <a:off x="9415208" y="3728194"/>
                <a:ext cx="2664000" cy="1767350"/>
              </a:xfrm>
            </p:spPr>
            <p:txBody>
              <a:bodyPr vert="horz" lIns="54000" tIns="36000" rIns="36000" bIns="36000" rtlCol="0" anchor="t">
                <a:normAutofit/>
              </a:bodyPr>
              <a:lstStyle/>
              <a:p>
                <a:r>
                  <a:rPr lang="pl-PL" b="1"/>
                  <a:t>AI</a:t>
                </a:r>
                <a:r>
                  <a:rPr lang="pl-PL"/>
                  <a:t>: Machine Learning, Deep Learning, Generative AI</a:t>
                </a:r>
              </a:p>
              <a:p>
                <a:r>
                  <a:rPr lang="pl-PL" b="1">
                    <a:latin typeface="Graphik" panose="020B0503030202060203" pitchFamily="34" charset="0"/>
                  </a:rPr>
                  <a:t>Programming</a:t>
                </a:r>
                <a:r>
                  <a:rPr lang="pl-PL">
                    <a:latin typeface="Graphik" panose="020B0503030202060203" pitchFamily="34" charset="0"/>
                  </a:rPr>
                  <a:t>: Python (pandas, numpy, scikit-learn, tensorflow, matplotlib), SQL, R</a:t>
                </a:r>
              </a:p>
              <a:p>
                <a:r>
                  <a:rPr lang="pl-PL" b="1" err="1">
                    <a:latin typeface="Graphik" panose="020B0503030202060203" pitchFamily="34" charset="0"/>
                  </a:rPr>
                  <a:t>Cloud</a:t>
                </a:r>
                <a:r>
                  <a:rPr lang="pl-PL">
                    <a:latin typeface="Graphik" panose="020B0503030202060203" pitchFamily="34" charset="0"/>
                  </a:rPr>
                  <a:t>: </a:t>
                </a:r>
                <a:r>
                  <a:rPr lang="pl-PL" err="1">
                    <a:latin typeface="Graphik" panose="020B0503030202060203" pitchFamily="34" charset="0"/>
                  </a:rPr>
                  <a:t>Azure</a:t>
                </a:r>
                <a:r>
                  <a:rPr lang="pl-PL">
                    <a:latin typeface="Graphik" panose="020B0503030202060203" pitchFamily="34" charset="0"/>
                  </a:rPr>
                  <a:t>, GCP </a:t>
                </a:r>
              </a:p>
              <a:p>
                <a:r>
                  <a:rPr lang="pl-PL" b="1">
                    <a:latin typeface="Graphik" panose="020B0503030202060203" pitchFamily="34" charset="0"/>
                  </a:rPr>
                  <a:t>Data Viz</a:t>
                </a:r>
                <a:r>
                  <a:rPr lang="pl-PL">
                    <a:latin typeface="Graphik" panose="020B0503030202060203" pitchFamily="34" charset="0"/>
                  </a:rPr>
                  <a:t>: Power BI, Tableau</a:t>
                </a:r>
              </a:p>
              <a:p>
                <a:endParaRPr lang="pl-PL">
                  <a:latin typeface="Graphik" panose="020B0503030202060203" pitchFamily="34" charset="0"/>
                </a:endParaRPr>
              </a:p>
              <a:p>
                <a:endParaRPr lang="pl-PL">
                  <a:latin typeface="Graphik" panose="020B0503030202060203" pitchFamily="34" charset="0"/>
                </a:endParaRPr>
              </a:p>
            </p:txBody>
          </p:sp>
          <p:sp>
            <p:nvSpPr>
              <p:cNvPr id="9" name="Text Placeholder 8">
                <a:extLst>
                  <a:ext uri="{FF2B5EF4-FFF2-40B4-BE49-F238E27FC236}">
                    <a16:creationId xmlns:a16="http://schemas.microsoft.com/office/drawing/2014/main" id="{AC5349C6-BB31-A46D-B3C7-98E655A76F21}"/>
                  </a:ext>
                </a:extLst>
              </p:cNvPr>
              <p:cNvSpPr>
                <a:spLocks noGrp="1"/>
              </p:cNvSpPr>
              <p:nvPr>
                <p:ph type="body" sz="quarter" idx="21"/>
              </p:nvPr>
            </p:nvSpPr>
            <p:spPr/>
            <p:txBody>
              <a:bodyPr/>
              <a:lstStyle/>
              <a:p>
                <a:r>
                  <a:rPr lang="pl-PL">
                    <a:latin typeface="Graphik" panose="020B0503030202060203" pitchFamily="34" charset="0"/>
                  </a:rPr>
                  <a:t>English    German    Polish</a:t>
                </a:r>
              </a:p>
            </p:txBody>
          </p:sp>
          <p:sp>
            <p:nvSpPr>
              <p:cNvPr id="10" name="Text Placeholder 9">
                <a:extLst>
                  <a:ext uri="{FF2B5EF4-FFF2-40B4-BE49-F238E27FC236}">
                    <a16:creationId xmlns:a16="http://schemas.microsoft.com/office/drawing/2014/main" id="{2ADC3B6D-1669-0947-4FE2-FA2ED3B54A80}"/>
                  </a:ext>
                </a:extLst>
              </p:cNvPr>
              <p:cNvSpPr>
                <a:spLocks noGrp="1"/>
              </p:cNvSpPr>
              <p:nvPr>
                <p:ph type="body" sz="quarter" idx="22"/>
              </p:nvPr>
            </p:nvSpPr>
            <p:spPr>
              <a:xfrm>
                <a:off x="2832107" y="1861782"/>
                <a:ext cx="6282000" cy="4941537"/>
              </a:xfrm>
            </p:spPr>
            <p:txBody>
              <a:bodyPr vert="horz" lIns="54000" tIns="36000" rIns="36000" bIns="36000" numCol="2" spcCol="252000" rtlCol="0" anchor="t">
                <a:noAutofit/>
              </a:bodyPr>
              <a:lstStyle/>
              <a:p>
                <a:r>
                  <a:rPr lang="pl-PL" b="1">
                    <a:latin typeface="Graphik" panose="020B0503030202060203" pitchFamily="34" charset="0"/>
                  </a:rPr>
                  <a:t>Telco company – Data Scientist</a:t>
                </a:r>
              </a:p>
              <a:p>
                <a:r>
                  <a:rPr lang="pl-PL">
                    <a:latin typeface="Graphik" panose="020B0503030202060203" pitchFamily="34" charset="0"/>
                  </a:rPr>
                  <a:t>Member of internal centre of excellence for time series analysis and forecasting. Engaged in end-to-end projects touching upon sales forecasting, prediction of churn and logistics. Built interactive explorative data analysis dashboard tailored for time series analysis. Developed library of components and pipelines in Vertex AI.</a:t>
                </a:r>
              </a:p>
              <a:p>
                <a:r>
                  <a:rPr lang="pl-PL" b="1">
                    <a:latin typeface="Graphik" panose="020B0503030202060203" pitchFamily="34" charset="0"/>
                  </a:rPr>
                  <a:t>Telco company – Data Scientist</a:t>
                </a:r>
              </a:p>
              <a:p>
                <a:r>
                  <a:rPr lang="pl-PL"/>
                  <a:t>Engaged in data monetization project focused on providing client with country-wide data aggregates. Designed a scalable method using Python to allocate base transceiver stations' locations data to pertinent communication paths. Wrangled base transceiver stations' data in BigQuery, resulting in enhanced efficiency and reduced overall weight for more streamlined model consumption.</a:t>
                </a:r>
              </a:p>
              <a:p>
                <a:r>
                  <a:rPr lang="pl-PL" b="1">
                    <a:latin typeface="Graphik"/>
                  </a:rPr>
                  <a:t>Danish Energy Company – Data Analyst</a:t>
                </a:r>
                <a:endParaRPr lang="pl-PL">
                  <a:latin typeface="Graphik"/>
                </a:endParaRPr>
              </a:p>
              <a:p>
                <a:pPr algn="just"/>
                <a:r>
                  <a:rPr lang="en-US">
                    <a:latin typeface="Graphik"/>
                  </a:rPr>
                  <a:t>Played a pivotal role in optimizing data workflows by designing and coordinating ETL processes within the department. Leveraged advanced machine learning techniques to enhance analytical capabilities. Constructed comprehensive sales and data quality reports. Led the initiative to outline a strategic plan for the potential migration to an Azure cloud solution, paving the way for a more scalable and efficient infrastructure in the future.</a:t>
                </a:r>
                <a:endParaRPr lang="pl-PL">
                  <a:latin typeface="Graphik" panose="020B0503030202060203" pitchFamily="34" charset="0"/>
                </a:endParaRPr>
              </a:p>
              <a:p>
                <a:r>
                  <a:rPr lang="pl-PL" b="1">
                    <a:latin typeface="Graphik" panose="020B0503030202060203" pitchFamily="34" charset="0"/>
                  </a:rPr>
                  <a:t>Non Commercial Projects</a:t>
                </a:r>
                <a:endParaRPr lang="pl-PL">
                  <a:latin typeface="Graphik" panose="020B0503030202060203" pitchFamily="34" charset="0"/>
                </a:endParaRPr>
              </a:p>
              <a:p>
                <a:pPr algn="just"/>
                <a:r>
                  <a:rPr lang="en-US">
                    <a:latin typeface="Graphik"/>
                  </a:rPr>
                  <a:t>Participated in a plethora of data science projects touching upon various areas of data analysis, including collaborating on a machine learning project predicting ports of refuge, experimenting with convolutional neural networks for classifying various pulmonary diseases in chest x-ray images, delving into song topics through latent Dirichlet allocation on lyrics and user-inputted descriptions, forecasting Berlin cyclist numbers using ETS and ARIMA, exploring machine learning methods to predict bankruptcy in Polish companies, and conducting an analysis of unexpected wins in basketball using econometric methods.</a:t>
                </a:r>
                <a:endParaRPr lang="pl-PL">
                  <a:latin typeface="Graphik" panose="020B0503030202060203" pitchFamily="34" charset="0"/>
                </a:endParaRPr>
              </a:p>
            </p:txBody>
          </p:sp>
          <p:sp>
            <p:nvSpPr>
              <p:cNvPr id="13" name="Text Placeholder 4">
                <a:extLst>
                  <a:ext uri="{FF2B5EF4-FFF2-40B4-BE49-F238E27FC236}">
                    <a16:creationId xmlns:a16="http://schemas.microsoft.com/office/drawing/2014/main" id="{0CA59ECB-AF25-9F0B-5478-3A1BF0E5855B}"/>
                  </a:ext>
                </a:extLst>
              </p:cNvPr>
              <p:cNvSpPr>
                <a:spLocks noGrp="1"/>
              </p:cNvSpPr>
              <p:nvPr>
                <p:ph type="body" sz="quarter" idx="14"/>
              </p:nvPr>
            </p:nvSpPr>
            <p:spPr>
              <a:xfrm>
                <a:off x="2880849" y="1030842"/>
                <a:ext cx="4140000" cy="399600"/>
              </a:xfrm>
            </p:spPr>
            <p:txBody>
              <a:bodyPr vert="horz" lIns="0" tIns="0" rIns="72000" bIns="36000" rtlCol="0" anchor="b" anchorCtr="0">
                <a:noAutofit/>
              </a:bodyPr>
              <a:lstStyle/>
              <a:p>
                <a:pPr defTabSz="228600">
                  <a:lnSpc>
                    <a:spcPct val="100000"/>
                  </a:lnSpc>
                  <a:spcBef>
                    <a:spcPts val="0"/>
                  </a:spcBef>
                  <a:spcAft>
                    <a:spcPts val="600"/>
                  </a:spcAft>
                </a:pPr>
                <a:r>
                  <a:rPr lang="en-US"/>
                  <a:t>Analyst, Data Science</a:t>
                </a:r>
              </a:p>
            </p:txBody>
          </p:sp>
        </p:spTree>
        <p:extLst>
          <p:ext uri="{BB962C8B-B14F-4D97-AF65-F5344CB8AC3E}">
            <p14:creationId xmlns:p14="http://schemas.microsoft.com/office/powerpoint/2010/main" val="3967085744"/>
          </p:ext>
        </p:extLst>
      </p:cSld>
      <p:clrMapOvr>
        <a:masterClrMapping/>
      </p:clrMapOvr>
    </p:sld>
    <p:sld>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1674FA-AAB1-290E-AC82-CA87E6310AA5}"/>
                  </a:ext>
                </a:extLst>
              </p:cNvPr>
              <p:cNvSpPr>
                <a:spLocks noGrp="1"/>
              </p:cNvSpPr>
              <p:nvPr>
                <p:ph type="body" sz="quarter" idx="11"/>
              </p:nvPr>
            </p:nvSpPr>
            <p:spPr/>
            <p:txBody>
              <a:bodyPr/>
              <a:lstStyle/>
              <a:p>
                <a:r>
                  <a:rPr lang="en-US"/>
                  <a:t>Data engineer</a:t>
                </a:r>
                <a:r>
                  <a:rPr lang="pl-PL"/>
                  <a:t> </a:t>
                </a:r>
                <a:r>
                  <a:rPr lang="en-US"/>
                  <a:t>with over </a:t>
                </a:r>
                <a:r>
                  <a:rPr lang="pl-PL"/>
                  <a:t>8</a:t>
                </a:r>
                <a:r>
                  <a:rPr lang="en-US"/>
                  <a:t> years of professional experience in multinational projects mainly in data management area for Insurance and Banking. She is specialized in ETL/ELT process design and development, automated testing, quality assurance, data analysis and reporting.</a:t>
                </a:r>
              </a:p>
            </p:txBody>
          </p:sp>
          <p:sp>
            <p:nvSpPr>
              <p:cNvPr id="3" name="Text Placeholder 2">
                <a:extLst>
                  <a:ext uri="{FF2B5EF4-FFF2-40B4-BE49-F238E27FC236}">
                    <a16:creationId xmlns:a16="http://schemas.microsoft.com/office/drawing/2014/main" id="{24306D85-71DB-A43C-EE9F-A05E2C3B843E}"/>
                  </a:ext>
                </a:extLst>
              </p:cNvPr>
              <p:cNvSpPr>
                <a:spLocks noGrp="1"/>
              </p:cNvSpPr>
              <p:nvPr>
                <p:ph type="body" sz="quarter" idx="12"/>
              </p:nvPr>
            </p:nvSpPr>
            <p:spPr/>
            <p:txBody>
              <a:bodyPr/>
              <a:lstStyle/>
              <a:p>
                <a:r>
                  <a:rPr lang="en-US"/>
                  <a:t>Insurance</a:t>
                </a:r>
              </a:p>
              <a:p>
                <a:endParaRPr lang="en-US"/>
              </a:p>
              <a:p>
                <a:endParaRPr lang="en-US"/>
              </a:p>
              <a:p>
                <a:r>
                  <a:rPr lang="en-US"/>
                  <a:t>Finance&amp; Banking</a:t>
                </a:r>
              </a:p>
              <a:p>
                <a:endParaRPr lang="en-US"/>
              </a:p>
            </p:txBody>
          </p:sp>
          <p:sp>
            <p:nvSpPr>
              <p:cNvPr id="4" name="Text Placeholder 3">
                <a:extLst>
                  <a:ext uri="{FF2B5EF4-FFF2-40B4-BE49-F238E27FC236}">
                    <a16:creationId xmlns:a16="http://schemas.microsoft.com/office/drawing/2014/main" id="{6F381516-F3F1-5803-258D-A281CE214469}"/>
                  </a:ext>
                </a:extLst>
              </p:cNvPr>
              <p:cNvSpPr>
                <a:spLocks noGrp="1"/>
              </p:cNvSpPr>
              <p:nvPr>
                <p:ph type="body" sz="quarter" idx="18"/>
              </p:nvPr>
            </p:nvSpPr>
            <p:spPr/>
            <p:txBody>
              <a:bodyPr/>
              <a:lstStyle/>
              <a:p>
                <a:r>
                  <a:rPr lang="en-US"/>
                  <a:t>Agata Papież</a:t>
                </a:r>
              </a:p>
            </p:txBody>
          </p:sp>
          <p:sp>
            <p:nvSpPr>
              <p:cNvPr id="5" name="Text Placeholder 4">
                <a:extLst>
                  <a:ext uri="{FF2B5EF4-FFF2-40B4-BE49-F238E27FC236}">
                    <a16:creationId xmlns:a16="http://schemas.microsoft.com/office/drawing/2014/main" id="{731985F1-A854-FF0C-23C8-8306F6E942BE}"/>
                  </a:ext>
                </a:extLst>
              </p:cNvPr>
              <p:cNvSpPr>
                <a:spLocks noGrp="1"/>
              </p:cNvSpPr>
              <p:nvPr>
                <p:ph type="body" sz="quarter" idx="14"/>
              </p:nvPr>
            </p:nvSpPr>
            <p:spPr>
              <a:xfrm>
                <a:off x="2880849" y="1030842"/>
                <a:ext cx="9197775" cy="399600"/>
              </a:xfrm>
            </p:spPr>
            <p:txBody>
              <a:bodyPr/>
              <a:lstStyle/>
              <a:p>
                <a:r>
                  <a:rPr lang="en-US">
                    <a:latin typeface="GT Sectra Fine Rg"/>
                    <a:ea typeface="Roboto Medium"/>
                  </a:rPr>
                  <a:t>Associate Manager, Functional &amp; Industry Analytics</a:t>
                </a:r>
              </a:p>
            </p:txBody>
          </p:sp>
          <p:sp>
            <p:nvSpPr>
              <p:cNvPr id="7" name="Text Placeholder 6">
                <a:extLst>
                  <a:ext uri="{FF2B5EF4-FFF2-40B4-BE49-F238E27FC236}">
                    <a16:creationId xmlns:a16="http://schemas.microsoft.com/office/drawing/2014/main" id="{96CAE378-94B4-0269-C4D1-EBD2C607BCC3}"/>
                  </a:ext>
                </a:extLst>
              </p:cNvPr>
              <p:cNvSpPr>
                <a:spLocks noGrp="1"/>
              </p:cNvSpPr>
              <p:nvPr>
                <p:ph type="body" sz="quarter" idx="19"/>
              </p:nvPr>
            </p:nvSpPr>
            <p:spPr/>
            <p:txBody>
              <a:bodyPr/>
              <a:lstStyle/>
              <a:p>
                <a:r>
                  <a:rPr lang="en-US"/>
                  <a:t>Jagiellonian University, Cracow</a:t>
                </a:r>
                <a:br>
                  <a:rPr lang="en-US"/>
                </a:br>
                <a:r>
                  <a:rPr lang="en-US"/>
                  <a:t>Master in Financial Mathematics</a:t>
                </a:r>
              </a:p>
              <a:p>
                <a:r>
                  <a:rPr lang="en-US"/>
                  <a:t>Jagiellonian University, Cracow</a:t>
                </a:r>
                <a:br>
                  <a:rPr lang="en-US"/>
                </a:br>
                <a:r>
                  <a:rPr lang="en-US"/>
                  <a:t>Bachelor in Applied Mathematics</a:t>
                </a:r>
              </a:p>
            </p:txBody>
          </p:sp>
          <p:sp>
            <p:nvSpPr>
              <p:cNvPr id="8" name="Text Placeholder 7">
                <a:extLst>
                  <a:ext uri="{FF2B5EF4-FFF2-40B4-BE49-F238E27FC236}">
                    <a16:creationId xmlns:a16="http://schemas.microsoft.com/office/drawing/2014/main" id="{A9D0EDE1-319C-F7C6-A99B-9FCF1CAD96E2}"/>
                  </a:ext>
                </a:extLst>
              </p:cNvPr>
              <p:cNvSpPr>
                <a:spLocks noGrp="1"/>
              </p:cNvSpPr>
              <p:nvPr>
                <p:ph type="body" sz="quarter" idx="20"/>
              </p:nvPr>
            </p:nvSpPr>
            <p:spPr>
              <a:xfrm>
                <a:off x="9415208" y="3728194"/>
                <a:ext cx="2664000" cy="2098964"/>
              </a:xfrm>
            </p:spPr>
            <p:txBody>
              <a:bodyPr/>
              <a:lstStyle/>
              <a:p>
                <a:pPr algn="just">
                  <a:spcBef>
                    <a:spcPts val="400"/>
                  </a:spcBef>
                </a:pPr>
                <a:r>
                  <a:rPr lang="en-US"/>
                  <a:t>Data Warehousing services -</a:t>
                </a:r>
                <a:r>
                  <a:rPr lang="pl-PL"/>
                  <a:t> </a:t>
                </a:r>
                <a:r>
                  <a:rPr lang="en-US"/>
                  <a:t>SAS, Oracle, MSSQL, DB2</a:t>
                </a:r>
                <a:endParaRPr lang="pl-PL"/>
              </a:p>
              <a:p>
                <a:pPr algn="just">
                  <a:spcBef>
                    <a:spcPts val="400"/>
                  </a:spcBef>
                </a:pPr>
                <a:r>
                  <a:rPr lang="pl-PL"/>
                  <a:t>Azure</a:t>
                </a:r>
                <a:r>
                  <a:rPr lang="en-US"/>
                  <a:t> </a:t>
                </a:r>
                <a:r>
                  <a:rPr lang="pl-PL"/>
                  <a:t>(</a:t>
                </a:r>
                <a:r>
                  <a:rPr lang="en-US"/>
                  <a:t>Data Fundamentals certificate)</a:t>
                </a:r>
                <a:endParaRPr lang="pl-PL"/>
              </a:p>
              <a:p>
                <a:pPr algn="just">
                  <a:spcBef>
                    <a:spcPts val="400"/>
                  </a:spcBef>
                </a:pPr>
                <a:r>
                  <a:rPr lang="pl-PL"/>
                  <a:t>AWS</a:t>
                </a:r>
                <a:r>
                  <a:rPr lang="en-US"/>
                  <a:t> (Certified Cloud Practitioner)</a:t>
                </a:r>
              </a:p>
              <a:p>
                <a:pPr algn="just">
                  <a:spcBef>
                    <a:spcPts val="400"/>
                  </a:spcBef>
                </a:pPr>
                <a:r>
                  <a:rPr lang="en-US"/>
                  <a:t>Automated testing and quality assurance</a:t>
                </a:r>
              </a:p>
              <a:p>
                <a:pPr algn="just">
                  <a:spcBef>
                    <a:spcPts val="400"/>
                  </a:spcBef>
                </a:pPr>
                <a:r>
                  <a:rPr lang="en-US"/>
                  <a:t>SAS Certified Advanced Programmer</a:t>
                </a:r>
              </a:p>
              <a:p>
                <a:pPr algn="just">
                  <a:spcBef>
                    <a:spcPts val="400"/>
                  </a:spcBef>
                </a:pPr>
                <a:r>
                  <a:rPr lang="en-US"/>
                  <a:t>SAS Certified Data Integration Developer </a:t>
                </a:r>
              </a:p>
              <a:p>
                <a:pPr algn="just">
                  <a:spcBef>
                    <a:spcPts val="400"/>
                  </a:spcBef>
                </a:pPr>
                <a:r>
                  <a:rPr lang="en-US"/>
                  <a:t>CFA Level 1 Exam Passed</a:t>
                </a:r>
              </a:p>
            </p:txBody>
          </p:sp>
          <p:sp>
            <p:nvSpPr>
              <p:cNvPr id="9" name="Text Placeholder 8">
                <a:extLst>
                  <a:ext uri="{FF2B5EF4-FFF2-40B4-BE49-F238E27FC236}">
                    <a16:creationId xmlns:a16="http://schemas.microsoft.com/office/drawing/2014/main" id="{698ADF03-8FE6-EE63-15FA-BCDD7A6C1908}"/>
                  </a:ext>
                </a:extLst>
              </p:cNvPr>
              <p:cNvSpPr>
                <a:spLocks noGrp="1"/>
              </p:cNvSpPr>
              <p:nvPr>
                <p:ph type="body" sz="quarter" idx="21"/>
              </p:nvPr>
            </p:nvSpPr>
            <p:spPr/>
            <p:txBody>
              <a:bodyPr/>
              <a:lstStyle/>
              <a:p>
                <a:r>
                  <a:rPr lang="en-US"/>
                  <a:t>Polish		  English		</a:t>
                </a:r>
              </a:p>
            </p:txBody>
          </p:sp>
          <p:sp>
            <p:nvSpPr>
              <p:cNvPr id="10" name="Text Placeholder 9">
                <a:extLst>
                  <a:ext uri="{FF2B5EF4-FFF2-40B4-BE49-F238E27FC236}">
                    <a16:creationId xmlns:a16="http://schemas.microsoft.com/office/drawing/2014/main" id="{68D47195-2257-27FD-9554-F23924FA4345}"/>
                  </a:ext>
                </a:extLst>
              </p:cNvPr>
              <p:cNvSpPr>
                <a:spLocks noGrp="1"/>
              </p:cNvSpPr>
              <p:nvPr>
                <p:ph type="body" sz="quarter" idx="22"/>
              </p:nvPr>
            </p:nvSpPr>
            <p:spPr>
              <a:xfrm>
                <a:off x="2832107" y="1861782"/>
                <a:ext cx="6282000" cy="4996218"/>
              </a:xfrm>
            </p:spPr>
            <p:txBody>
              <a:bodyPr vert="horz" lIns="54000" tIns="36000" rIns="36000" bIns="36000" numCol="2" spcCol="252000" rtlCol="0" anchor="t">
                <a:noAutofit/>
              </a:bodyPr>
              <a:lstStyle/>
              <a:p>
                <a:pPr algn="just"/>
                <a:r>
                  <a:rPr lang="en-US" b="1"/>
                  <a:t>Large Swiss-based Insurance Company - ETL </a:t>
                </a:r>
                <a:r>
                  <a:rPr lang="pl-PL" b="1"/>
                  <a:t>Solution Designer</a:t>
                </a:r>
                <a:endParaRPr lang="en-US" b="1"/>
              </a:p>
              <a:p>
                <a:pPr algn="just"/>
                <a:r>
                  <a:rPr lang="en-US"/>
                  <a:t>Large Swiss-based Insurance Company – ETL Solution Designer Lead Developer in teams delivering health accidents and business insurance data into EDWH. Designing technical concepts for Data Mart consolidating multiple data sources (GWR PC, custom applications) used for pricing and tariffication. Implementing end-to-end solution in SQL (DB2) and SAS DIS involving business analysis, development, testing and UAT support. Managing team workload in Agile methodology.</a:t>
                </a:r>
                <a:endParaRPr lang="pl-PL" b="1"/>
              </a:p>
              <a:p>
                <a:pPr algn="just"/>
                <a:r>
                  <a:rPr lang="en-US" b="1"/>
                  <a:t>Major Norwegian Insurance Company - ETL Developer</a:t>
                </a:r>
              </a:p>
              <a:p>
                <a:pPr algn="just"/>
                <a:r>
                  <a:rPr lang="en-US"/>
                  <a:t>Leading SAS 9.4 upgrade project: SAS MC set up, metadata migration, automated testing, maintaining customized scheduling tool based on SAS Stored Process </a:t>
                </a:r>
                <a:r>
                  <a:rPr lang="en-US" err="1"/>
                  <a:t>WebServer</a:t>
                </a:r>
                <a:r>
                  <a:rPr lang="en-US"/>
                  <a:t>. Maintaining SAS DI based Data Warehouses for Claims, Life Pension and CRM</a:t>
                </a:r>
                <a:r>
                  <a:rPr lang="pl-PL"/>
                  <a:t>.</a:t>
                </a:r>
                <a:endParaRPr lang="en-US"/>
              </a:p>
              <a:p>
                <a:pPr algn="just"/>
                <a:r>
                  <a:rPr lang="en-US" b="1"/>
                  <a:t>Large Swiss-based Insurance Company - ETL Developer</a:t>
                </a:r>
              </a:p>
              <a:p>
                <a:pPr algn="just"/>
                <a:r>
                  <a:rPr lang="en-US"/>
                  <a:t>Data Warehouse business analysis, solution design and implementation of SAS DDS (Detailed Data Store) model for insurance in SAS Data Integration Studio environment. Developing ETL jobs for Oracle and DB2 in use of SAS DIS. Creating Test Framework, developing automated tests</a:t>
                </a:r>
                <a:r>
                  <a:rPr lang="pl-PL"/>
                  <a:t>.</a:t>
                </a:r>
              </a:p>
              <a:p>
                <a:pPr algn="just"/>
                <a:r>
                  <a:rPr lang="en-US" b="1"/>
                  <a:t>Major Investment Bank and Financial Services Company - Financial and Regulatory Reporting Specialist</a:t>
                </a:r>
                <a:endParaRPr lang="en-US"/>
              </a:p>
              <a:p>
                <a:pPr algn="just"/>
                <a:r>
                  <a:rPr lang="en-US"/>
                  <a:t>Ensuring data quality in data cubes for daily, weekly and monthly reporting. Delivering regular and </a:t>
                </a:r>
                <a:r>
                  <a:rPr lang="en-US" err="1"/>
                  <a:t>Adhoc</a:t>
                </a:r>
                <a:r>
                  <a:rPr lang="en-US"/>
                  <a:t> reports for P&amp;L, Net New Money and Invested Assets for Wealth Management business area, performing ad-hoc analysis on client and financial products level. Handling Ad hoc analysis of company's financial development i.e. analyzing liquidity risk. Automating financial reporting process</a:t>
                </a:r>
                <a:r>
                  <a:rPr lang="pl-PL"/>
                  <a:t>.</a:t>
                </a:r>
                <a:endParaRPr lang="en-US"/>
              </a:p>
              <a:p>
                <a:pPr algn="just"/>
                <a:r>
                  <a:rPr lang="en-US" b="1"/>
                  <a:t>Multinational Content Analytics - Data Science Manager</a:t>
                </a:r>
              </a:p>
              <a:p>
                <a:pPr algn="just"/>
                <a:r>
                  <a:rPr lang="en-US"/>
                  <a:t>Owning data migration, data quality assurance and data validation processes for Data Warehouse. Performing data quality checks and implementing new solutions to QA process.</a:t>
                </a:r>
              </a:p>
              <a:p>
                <a:pPr algn="just"/>
                <a:endParaRPr lang="en-US"/>
              </a:p>
              <a:p>
                <a:pPr algn="just"/>
                <a:endParaRPr lang="en-US"/>
              </a:p>
            </p:txBody>
          </p:sp>
          <p:pic>
            <p:nvPicPr>
              <p:cNvPr id="14" name="Picture Placeholder 13" descr="A person with curly hair&#10;&#10;Description automatically generated with medium confidence">
                <a:extLst>
                  <a:ext uri="{FF2B5EF4-FFF2-40B4-BE49-F238E27FC236}">
                    <a16:creationId xmlns:a16="http://schemas.microsoft.com/office/drawing/2014/main" id="{7CB32556-0B23-4A2D-B303-CC655D8D7C40}"/>
                  </a:ext>
                </a:extLst>
              </p:cNvPr>
              <p:cNvPicPr>
                <a:picLocks noGrp="1" noChangeAspect="1"/>
              </p:cNvPicPr>
              <p:nvPr>
                <p:ph type="pic" sz="quarter" idx="10"/>
              </p:nvPr>
            </p:nvPicPr>
            <p:blipFill>
              <a:blip r:embed="rId3"/>
              <a:srcRect t="1443" b="1443"/>
              <a:stretch>
                <a:fillRect/>
              </a:stretch>
            </p:blipFill>
            <p:spPr/>
          </p:pic>
        </p:spTree>
        <p:extLst>
          <p:ext uri="{BB962C8B-B14F-4D97-AF65-F5344CB8AC3E}">
            <p14:creationId xmlns:p14="http://schemas.microsoft.com/office/powerpoint/2010/main" val="2438456068"/>
          </p:ext>
        </p:extLst>
      </p:cSld>
      <p:clrMapOvr>
        <a:masterClrMapping/>
      </p:clrMapOvr>
    </p:sld>
    <p:sld>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8D47195-2257-27FD-9554-F23924FA4345}"/>
                  </a:ext>
                </a:extLst>
              </p:cNvPr>
              <p:cNvSpPr>
                <a:spLocks noGrp="1"/>
              </p:cNvSpPr>
              <p:nvPr>
                <p:ph type="body" sz="quarter" idx="22"/>
              </p:nvPr>
            </p:nvSpPr>
            <p:spPr>
              <a:xfrm>
                <a:off x="2906946" y="1909406"/>
                <a:ext cx="6282000" cy="4996219"/>
              </a:xfrm>
            </p:spPr>
            <p:txBody>
              <a:bodyPr vert="horz" lIns="54000" tIns="36000" rIns="36000" bIns="36000" numCol="2" spcCol="252000" rtlCol="0" anchor="t">
                <a:noAutofit/>
              </a:bodyPr>
              <a:lstStyle/>
              <a:p>
                <a:pPr algn="just"/>
                <a:r>
                  <a:rPr lang="en-US" sz="1000" b="1"/>
                  <a:t>Major Tobacco  Industry Client (ACN experience)</a:t>
                </a:r>
              </a:p>
              <a:p>
                <a:pPr algn="just"/>
                <a:r>
                  <a:rPr lang="en-US" sz="1000"/>
                  <a:t>Data remediation team member. Taking care of orders, which are stuck in Hybris (SAP based e-commerce platform). Verifying data in Hybris, setting correct statuses and target systems. Understanding and handling with errors while exporting, fixing it. Verification if it reached target systems. Cooperation with market teams to establish correct orders statuses and remediation results. Work in Jira, Hybris </a:t>
                </a:r>
                <a:r>
                  <a:rPr lang="en-US" sz="1000" err="1"/>
                  <a:t>backoffice</a:t>
                </a:r>
                <a:r>
                  <a:rPr lang="en-US" sz="1000"/>
                  <a:t> and CDP.</a:t>
                </a:r>
              </a:p>
              <a:p>
                <a:pPr algn="just"/>
                <a:r>
                  <a:rPr lang="en-US" sz="1000" b="1"/>
                  <a:t>Major Tobacco  Industry Client (ACN experience)</a:t>
                </a:r>
              </a:p>
              <a:p>
                <a:pPr algn="just"/>
                <a:r>
                  <a:rPr lang="en-US" sz="1000"/>
                  <a:t>CDP Developer in CDP/MA B2C Functional Team. Working on changing data model to CDP based one.</a:t>
                </a:r>
              </a:p>
              <a:p>
                <a:pPr algn="just"/>
                <a:r>
                  <a:rPr lang="en-US" sz="1000" b="1"/>
                  <a:t>Anomaly Detection </a:t>
                </a:r>
                <a:r>
                  <a:rPr lang="en-US" sz="1000" b="1" err="1"/>
                  <a:t>Hackaton</a:t>
                </a:r>
                <a:r>
                  <a:rPr lang="en-US" sz="1000" b="1"/>
                  <a:t> (ACN experience)</a:t>
                </a:r>
              </a:p>
              <a:p>
                <a:pPr algn="just"/>
                <a:r>
                  <a:rPr lang="en-US" sz="1000"/>
                  <a:t>AI 22 Hackathon is Accenture internal learning opportunity in real life AI applications which regards anomaly detection in financial data. Analysis of the financial data and detection of fraud transactions. The approach of my team was based on random forest algorithm, after preparation and cleansing of data and selection and adding of appropriate metrics. </a:t>
                </a:r>
              </a:p>
              <a:p>
                <a:pPr algn="just"/>
                <a:endParaRPr lang="en-US" sz="1000"/>
              </a:p>
              <a:p>
                <a:pPr algn="just"/>
                <a:r>
                  <a:rPr lang="en-US" sz="1000"/>
                  <a:t>My team used Python for model building, optimizing and scoring, and GCP platform for its implementation.</a:t>
                </a:r>
              </a:p>
              <a:p>
                <a:pPr algn="just"/>
                <a:r>
                  <a:rPr lang="en-US" sz="1000" b="1"/>
                  <a:t>„Thermodynamic Research Halogen Bond in (bio)Molecular Cage” Project at University</a:t>
                </a:r>
              </a:p>
              <a:p>
                <a:pPr algn="just"/>
                <a:r>
                  <a:rPr lang="en-US" sz="1000"/>
                  <a:t>Planning and performing of chemical, biochemical and biophysical experiments. Analysis of the obtained data using Excel and Origin. Automatization of data processing using VBA and Python.</a:t>
                </a:r>
              </a:p>
              <a:p>
                <a:pPr algn="just"/>
                <a:r>
                  <a:rPr lang="en-US" sz="1000" b="1"/>
                  <a:t>„Short Term Scientific Mission” – ETH Zurich Internship (Department of Materials)</a:t>
                </a:r>
              </a:p>
              <a:p>
                <a:pPr algn="just"/>
                <a:r>
                  <a:rPr lang="en-US" sz="1000"/>
                  <a:t>Measuring and analysis of amphiphile properties of selected compounds. Planning and performing of biophysical and physical measurements. Analysis of obtained data including statistical analysis.</a:t>
                </a:r>
              </a:p>
              <a:p>
                <a:pPr algn="just"/>
                <a:r>
                  <a:rPr lang="en-US" sz="1000" b="1"/>
                  <a:t>University</a:t>
                </a:r>
              </a:p>
              <a:p>
                <a:pPr algn="just"/>
                <a:r>
                  <a:rPr lang="en-US" sz="1000"/>
                  <a:t>Planning and performing chemical / biochemical / biophysical experiments. Automation of the processing of received data from using VBA and Python. Analysis of the obtained results, including analysis statistical. Writing publications, review of scientific literature, planning experiments</a:t>
                </a:r>
              </a:p>
            </p:txBody>
          </p:sp>
          <p:sp>
            <p:nvSpPr>
              <p:cNvPr id="2" name="Text Placeholder 1">
                <a:extLst>
                  <a:ext uri="{FF2B5EF4-FFF2-40B4-BE49-F238E27FC236}">
                    <a16:creationId xmlns:a16="http://schemas.microsoft.com/office/drawing/2014/main" id="{911674FA-AAB1-290E-AC82-CA87E6310AA5}"/>
                  </a:ext>
                </a:extLst>
              </p:cNvPr>
              <p:cNvSpPr>
                <a:spLocks noGrp="1"/>
              </p:cNvSpPr>
              <p:nvPr>
                <p:ph type="body" sz="quarter" idx="11"/>
              </p:nvPr>
            </p:nvSpPr>
            <p:spPr/>
            <p:txBody>
              <a:bodyPr/>
              <a:lstStyle/>
              <a:p>
                <a:r>
                  <a:rPr lang="en-US" sz="850"/>
                  <a:t>Daniel is PhD graduate, Master of Biotechnology at the Warsaw University of Technology. He is an author of many scientific publications related to chemistry and an active participant in many scientific research. Daniel is very eager to gain experience in data engineering and data science. He holds Microsoft Azure Fundamentals certificate and Data Engineering on Microsoft Azure certificate. He also joined Quantum computing team. He learns basics of quantum computing methods; he participated in IBM Quantum Spring Challenge 2022.</a:t>
                </a:r>
              </a:p>
            </p:txBody>
          </p:sp>
          <p:sp>
            <p:nvSpPr>
              <p:cNvPr id="3" name="Text Placeholder 2">
                <a:extLst>
                  <a:ext uri="{FF2B5EF4-FFF2-40B4-BE49-F238E27FC236}">
                    <a16:creationId xmlns:a16="http://schemas.microsoft.com/office/drawing/2014/main" id="{24306D85-71DB-A43C-EE9F-A05E2C3B843E}"/>
                  </a:ext>
                </a:extLst>
              </p:cNvPr>
              <p:cNvSpPr>
                <a:spLocks noGrp="1"/>
              </p:cNvSpPr>
              <p:nvPr>
                <p:ph type="body" sz="quarter" idx="12"/>
              </p:nvPr>
            </p:nvSpPr>
            <p:spPr/>
            <p:txBody>
              <a:bodyPr/>
              <a:lstStyle/>
              <a:p>
                <a:r>
                  <a:rPr lang="en-US"/>
                  <a:t>Chemical</a:t>
                </a:r>
              </a:p>
            </p:txBody>
          </p:sp>
          <p:sp>
            <p:nvSpPr>
              <p:cNvPr id="4" name="Text Placeholder 3">
                <a:extLst>
                  <a:ext uri="{FF2B5EF4-FFF2-40B4-BE49-F238E27FC236}">
                    <a16:creationId xmlns:a16="http://schemas.microsoft.com/office/drawing/2014/main" id="{6F381516-F3F1-5803-258D-A281CE214469}"/>
                  </a:ext>
                </a:extLst>
              </p:cNvPr>
              <p:cNvSpPr>
                <a:spLocks noGrp="1"/>
              </p:cNvSpPr>
              <p:nvPr>
                <p:ph type="body" sz="quarter" idx="18"/>
              </p:nvPr>
            </p:nvSpPr>
            <p:spPr/>
            <p:txBody>
              <a:bodyPr/>
              <a:lstStyle/>
              <a:p>
                <a:r>
                  <a:rPr lang="en-US" sz="3500"/>
                  <a:t>Daniel Paprocki, Ph.D.</a:t>
                </a:r>
                <a:endParaRPr lang="en-US"/>
              </a:p>
            </p:txBody>
          </p:sp>
          <p:sp>
            <p:nvSpPr>
              <p:cNvPr id="5" name="Text Placeholder 4">
                <a:extLst>
                  <a:ext uri="{FF2B5EF4-FFF2-40B4-BE49-F238E27FC236}">
                    <a16:creationId xmlns:a16="http://schemas.microsoft.com/office/drawing/2014/main" id="{731985F1-A854-FF0C-23C8-8306F6E942BE}"/>
                  </a:ext>
                </a:extLst>
              </p:cNvPr>
              <p:cNvSpPr>
                <a:spLocks noGrp="1"/>
              </p:cNvSpPr>
              <p:nvPr>
                <p:ph type="body" sz="quarter" idx="14"/>
              </p:nvPr>
            </p:nvSpPr>
            <p:spPr/>
            <p:txBody>
              <a:bodyPr/>
              <a:lstStyle/>
              <a:p>
                <a:r>
                  <a:rPr lang="en-US"/>
                  <a:t>Analyst, Data Science </a:t>
                </a:r>
              </a:p>
            </p:txBody>
          </p:sp>
          <p:pic>
            <p:nvPicPr>
              <p:cNvPr id="12" name="Picture Placeholder 11" descr="A picture containing text, person, person, indoor&#10;&#10;Description automatically generated">
                <a:extLst>
                  <a:ext uri="{FF2B5EF4-FFF2-40B4-BE49-F238E27FC236}">
                    <a16:creationId xmlns:a16="http://schemas.microsoft.com/office/drawing/2014/main" id="{9CC19BF8-4113-D44B-9DD0-6AB1766B90FB}"/>
                  </a:ext>
                </a:extLst>
              </p:cNvPr>
              <p:cNvPicPr>
                <a:picLocks noGrp="1"/>
              </p:cNvPicPr>
              <p:nvPr>
                <p:ph type="pic" sz="quarter" idx="10"/>
              </p:nvPr>
            </p:nvPicPr>
            <p:blipFill rotWithShape="1">
              <a:blip r:embed="rId3"/>
              <a:srcRect l="2399" t="665" r="1615" b="1711"/>
              <a:stretch/>
            </p:blipFill>
            <p:spPr>
              <a:xfrm>
                <a:off x="0" y="-33455"/>
                <a:ext cx="2642400" cy="2642400"/>
              </a:xfrm>
            </p:spPr>
          </p:pic>
          <p:sp>
            <p:nvSpPr>
              <p:cNvPr id="7" name="Text Placeholder 6">
                <a:extLst>
                  <a:ext uri="{FF2B5EF4-FFF2-40B4-BE49-F238E27FC236}">
                    <a16:creationId xmlns:a16="http://schemas.microsoft.com/office/drawing/2014/main" id="{96CAE378-94B4-0269-C4D1-EBD2C607BCC3}"/>
                  </a:ext>
                </a:extLst>
              </p:cNvPr>
              <p:cNvSpPr>
                <a:spLocks noGrp="1"/>
              </p:cNvSpPr>
              <p:nvPr>
                <p:ph type="body" sz="quarter" idx="19"/>
              </p:nvPr>
            </p:nvSpPr>
            <p:spPr>
              <a:xfrm>
                <a:off x="9415208" y="1907472"/>
                <a:ext cx="2577190" cy="1103358"/>
              </a:xfrm>
            </p:spPr>
            <p:txBody>
              <a:bodyPr/>
              <a:lstStyle/>
              <a:p>
                <a:r>
                  <a:rPr lang="en-US"/>
                  <a:t>PhD in Chemical Sciences – Institute of  Organic Chemistry  - Polish Academy of Sciences</a:t>
                </a:r>
              </a:p>
              <a:p>
                <a:r>
                  <a:rPr lang="en-US"/>
                  <a:t>Master of Science: Biotechnology - Warsaw University of Technology</a:t>
                </a:r>
              </a:p>
            </p:txBody>
          </p:sp>
          <p:sp>
            <p:nvSpPr>
              <p:cNvPr id="8" name="Text Placeholder 7">
                <a:extLst>
                  <a:ext uri="{FF2B5EF4-FFF2-40B4-BE49-F238E27FC236}">
                    <a16:creationId xmlns:a16="http://schemas.microsoft.com/office/drawing/2014/main" id="{A9D0EDE1-319C-F7C6-A99B-9FCF1CAD96E2}"/>
                  </a:ext>
                </a:extLst>
              </p:cNvPr>
              <p:cNvSpPr>
                <a:spLocks noGrp="1"/>
              </p:cNvSpPr>
              <p:nvPr>
                <p:ph type="body" sz="quarter" idx="20"/>
              </p:nvPr>
            </p:nvSpPr>
            <p:spPr>
              <a:xfrm>
                <a:off x="9266662" y="3802562"/>
                <a:ext cx="2868301" cy="2263697"/>
              </a:xfrm>
            </p:spPr>
            <p:txBody>
              <a:bodyPr/>
              <a:lstStyle/>
              <a:p>
                <a:pPr algn="just">
                  <a:spcBef>
                    <a:spcPts val="400"/>
                  </a:spcBef>
                </a:pPr>
                <a:r>
                  <a:rPr lang="en-US"/>
                  <a:t>Microsoft Azure Fundamentals, Data Engineering on Microsoft Azure Certificates </a:t>
                </a:r>
              </a:p>
              <a:p>
                <a:pPr algn="just">
                  <a:spcBef>
                    <a:spcPts val="400"/>
                  </a:spcBef>
                </a:pPr>
                <a:r>
                  <a:rPr lang="en-US"/>
                  <a:t>Python (pandas, numpy, scikit-learn, Tensorflow and pytorch)</a:t>
                </a:r>
              </a:p>
              <a:p>
                <a:pPr algn="just">
                  <a:spcBef>
                    <a:spcPts val="400"/>
                  </a:spcBef>
                </a:pPr>
                <a:r>
                  <a:rPr lang="en-US"/>
                  <a:t>SQL, Azure Databricks</a:t>
                </a:r>
              </a:p>
              <a:p>
                <a:pPr algn="just">
                  <a:spcBef>
                    <a:spcPts val="400"/>
                  </a:spcBef>
                </a:pPr>
                <a:r>
                  <a:rPr lang="en-US"/>
                  <a:t>MS Excel (a good knowledge of VBA) </a:t>
                </a:r>
              </a:p>
              <a:p>
                <a:pPr algn="just">
                  <a:spcBef>
                    <a:spcPts val="400"/>
                  </a:spcBef>
                </a:pPr>
                <a:r>
                  <a:rPr lang="en-US"/>
                  <a:t>CDP (Customer Data Platform)</a:t>
                </a:r>
              </a:p>
              <a:p>
                <a:pPr algn="just">
                  <a:spcBef>
                    <a:spcPts val="400"/>
                  </a:spcBef>
                </a:pPr>
                <a:r>
                  <a:rPr lang="en-US"/>
                  <a:t>Snowflake SnowPro Core certification</a:t>
                </a:r>
              </a:p>
            </p:txBody>
          </p:sp>
          <p:sp>
            <p:nvSpPr>
              <p:cNvPr id="9" name="Text Placeholder 8">
                <a:extLst>
                  <a:ext uri="{FF2B5EF4-FFF2-40B4-BE49-F238E27FC236}">
                    <a16:creationId xmlns:a16="http://schemas.microsoft.com/office/drawing/2014/main" id="{698ADF03-8FE6-EE63-15FA-BCDD7A6C1908}"/>
                  </a:ext>
                </a:extLst>
              </p:cNvPr>
              <p:cNvSpPr>
                <a:spLocks noGrp="1"/>
              </p:cNvSpPr>
              <p:nvPr>
                <p:ph type="body" sz="quarter" idx="21"/>
              </p:nvPr>
            </p:nvSpPr>
            <p:spPr/>
            <p:txBody>
              <a:bodyPr/>
              <a:lstStyle/>
              <a:p>
                <a:r>
                  <a:rPr lang="en-US"/>
                  <a:t>Polish		English</a:t>
                </a:r>
              </a:p>
            </p:txBody>
          </p:sp>
        </p:spTree>
        <p:extLst>
          <p:ext uri="{BB962C8B-B14F-4D97-AF65-F5344CB8AC3E}">
            <p14:creationId xmlns:p14="http://schemas.microsoft.com/office/powerpoint/2010/main" val="2929832845"/>
          </p:ext>
        </p:extLst>
      </p:cSld>
      <p:clrMapOvr>
        <a:masterClrMapping/>
      </p:clrMapOvr>
    </p:sld>
    <p:sld>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1674FA-AAB1-290E-AC82-CA87E6310AA5}"/>
                  </a:ext>
                </a:extLst>
              </p:cNvPr>
              <p:cNvSpPr>
                <a:spLocks noGrp="1"/>
              </p:cNvSpPr>
              <p:nvPr>
                <p:ph type="body" sz="quarter" idx="11"/>
              </p:nvPr>
            </p:nvSpPr>
            <p:spPr>
              <a:xfrm>
                <a:off x="154816" y="3137102"/>
                <a:ext cx="2196000" cy="1632606"/>
              </a:xfrm>
            </p:spPr>
            <p:txBody>
              <a:bodyPr/>
              <a:lstStyle/>
              <a:p>
                <a:r>
                  <a:rPr lang="en-US" sz="850"/>
                  <a:t>Dariusz has over 1</a:t>
                </a:r>
                <a:r>
                  <a:rPr lang="pl-PL" sz="850"/>
                  <a:t>3</a:t>
                </a:r>
                <a:r>
                  <a:rPr lang="en-US" sz="850"/>
                  <a:t> years of experience in technology and  consulting, mostly in banking industry. He gained relevant experience in major polish bank, then he moved to UK, where he was working on data warehouse projects. Recently he works on AML and KYC projects: developing and calibrating AML scenarios, </a:t>
                </a:r>
                <a:r>
                  <a:rPr lang="en-US" sz="850" err="1"/>
                  <a:t>analysing</a:t>
                </a:r>
                <a:r>
                  <a:rPr lang="en-US" sz="850"/>
                  <a:t> and redesigning KYC processes, implementing Perpetual KYC and co-leading Analytics team on data driven analytics initiatives. He specializes in advanced analytics.</a:t>
                </a:r>
              </a:p>
            </p:txBody>
          </p:sp>
          <p:sp>
            <p:nvSpPr>
              <p:cNvPr id="3" name="Text Placeholder 2">
                <a:extLst>
                  <a:ext uri="{FF2B5EF4-FFF2-40B4-BE49-F238E27FC236}">
                    <a16:creationId xmlns:a16="http://schemas.microsoft.com/office/drawing/2014/main" id="{24306D85-71DB-A43C-EE9F-A05E2C3B843E}"/>
                  </a:ext>
                </a:extLst>
              </p:cNvPr>
              <p:cNvSpPr>
                <a:spLocks noGrp="1"/>
              </p:cNvSpPr>
              <p:nvPr>
                <p:ph type="body" sz="quarter" idx="12"/>
              </p:nvPr>
            </p:nvSpPr>
            <p:spPr/>
            <p:txBody>
              <a:bodyPr/>
              <a:lstStyle/>
              <a:p>
                <a:r>
                  <a:rPr lang="en-US"/>
                  <a:t>Banking</a:t>
                </a:r>
              </a:p>
              <a:p>
                <a:r>
                  <a:rPr lang="en-US"/>
                  <a:t>Financial Services</a:t>
                </a:r>
              </a:p>
              <a:p>
                <a:r>
                  <a:rPr lang="en-US"/>
                  <a:t>Telecommu-nications</a:t>
                </a:r>
              </a:p>
              <a:p>
                <a:endParaRPr lang="en-US"/>
              </a:p>
            </p:txBody>
          </p:sp>
          <p:sp>
            <p:nvSpPr>
              <p:cNvPr id="4" name="Text Placeholder 3">
                <a:extLst>
                  <a:ext uri="{FF2B5EF4-FFF2-40B4-BE49-F238E27FC236}">
                    <a16:creationId xmlns:a16="http://schemas.microsoft.com/office/drawing/2014/main" id="{6F381516-F3F1-5803-258D-A281CE214469}"/>
                  </a:ext>
                </a:extLst>
              </p:cNvPr>
              <p:cNvSpPr>
                <a:spLocks noGrp="1"/>
              </p:cNvSpPr>
              <p:nvPr>
                <p:ph type="body" sz="quarter" idx="18"/>
              </p:nvPr>
            </p:nvSpPr>
            <p:spPr/>
            <p:txBody>
              <a:bodyPr/>
              <a:lstStyle/>
              <a:p>
                <a:r>
                  <a:rPr lang="en-US"/>
                  <a:t>Dariusz Parol</a:t>
                </a:r>
              </a:p>
            </p:txBody>
          </p:sp>
          <p:sp>
            <p:nvSpPr>
              <p:cNvPr id="5" name="Text Placeholder 4">
                <a:extLst>
                  <a:ext uri="{FF2B5EF4-FFF2-40B4-BE49-F238E27FC236}">
                    <a16:creationId xmlns:a16="http://schemas.microsoft.com/office/drawing/2014/main" id="{731985F1-A854-FF0C-23C8-8306F6E942BE}"/>
                  </a:ext>
                </a:extLst>
              </p:cNvPr>
              <p:cNvSpPr>
                <a:spLocks noGrp="1"/>
              </p:cNvSpPr>
              <p:nvPr>
                <p:ph type="body" sz="quarter" idx="14"/>
              </p:nvPr>
            </p:nvSpPr>
            <p:spPr/>
            <p:txBody>
              <a:bodyPr/>
              <a:lstStyle/>
              <a:p>
                <a:r>
                  <a:rPr lang="pl-PL"/>
                  <a:t>Senior </a:t>
                </a:r>
                <a:r>
                  <a:rPr lang="en-US"/>
                  <a:t>Manager, Data Engineering</a:t>
                </a:r>
              </a:p>
            </p:txBody>
          </p:sp>
          <p:sp>
            <p:nvSpPr>
              <p:cNvPr id="7" name="Text Placeholder 6">
                <a:extLst>
                  <a:ext uri="{FF2B5EF4-FFF2-40B4-BE49-F238E27FC236}">
                    <a16:creationId xmlns:a16="http://schemas.microsoft.com/office/drawing/2014/main" id="{96CAE378-94B4-0269-C4D1-EBD2C607BCC3}"/>
                  </a:ext>
                </a:extLst>
              </p:cNvPr>
              <p:cNvSpPr>
                <a:spLocks noGrp="1"/>
              </p:cNvSpPr>
              <p:nvPr>
                <p:ph type="body" sz="quarter" idx="19"/>
              </p:nvPr>
            </p:nvSpPr>
            <p:spPr/>
            <p:txBody>
              <a:bodyPr/>
              <a:lstStyle/>
              <a:p>
                <a:r>
                  <a:rPr lang="en-US"/>
                  <a:t>Warsaw School of Economics, Quantitative Methods in Economics and Information Systems, Master’s degree</a:t>
                </a:r>
              </a:p>
            </p:txBody>
          </p:sp>
          <p:sp>
            <p:nvSpPr>
              <p:cNvPr id="8" name="Text Placeholder 7">
                <a:extLst>
                  <a:ext uri="{FF2B5EF4-FFF2-40B4-BE49-F238E27FC236}">
                    <a16:creationId xmlns:a16="http://schemas.microsoft.com/office/drawing/2014/main" id="{A9D0EDE1-319C-F7C6-A99B-9FCF1CAD96E2}"/>
                  </a:ext>
                </a:extLst>
              </p:cNvPr>
              <p:cNvSpPr>
                <a:spLocks noGrp="1"/>
              </p:cNvSpPr>
              <p:nvPr>
                <p:ph type="body" sz="quarter" idx="20"/>
              </p:nvPr>
            </p:nvSpPr>
            <p:spPr/>
            <p:txBody>
              <a:bodyPr vert="horz" lIns="54000" tIns="36000" rIns="36000" bIns="36000" rtlCol="0" anchor="t">
                <a:noAutofit/>
              </a:bodyPr>
              <a:lstStyle/>
              <a:p>
                <a:pPr algn="just">
                  <a:spcBef>
                    <a:spcPts val="400"/>
                  </a:spcBef>
                </a:pPr>
                <a:r>
                  <a:rPr lang="en-US"/>
                  <a:t>Econometrics, Statistical Analysis, Advanced Analytics, Machine Learning</a:t>
                </a:r>
              </a:p>
              <a:p>
                <a:pPr algn="just">
                  <a:spcBef>
                    <a:spcPts val="400"/>
                  </a:spcBef>
                </a:pPr>
                <a:r>
                  <a:rPr lang="en-US"/>
                  <a:t>AML ,Fraud Risk, KYC, IFRS9, Credit Risk Modelling</a:t>
                </a:r>
              </a:p>
              <a:p>
                <a:pPr algn="just">
                  <a:spcBef>
                    <a:spcPts val="400"/>
                  </a:spcBef>
                </a:pPr>
                <a:r>
                  <a:rPr lang="en-US"/>
                  <a:t>Data Warehouse solutions </a:t>
                </a:r>
              </a:p>
              <a:p>
                <a:pPr algn="just">
                  <a:spcBef>
                    <a:spcPts val="400"/>
                  </a:spcBef>
                </a:pPr>
                <a:r>
                  <a:rPr lang="en-US"/>
                  <a:t>Python, R, SQL, SAS, VBA, Hadoop/Hive</a:t>
                </a:r>
              </a:p>
              <a:p>
                <a:pPr algn="just">
                  <a:spcBef>
                    <a:spcPts val="400"/>
                  </a:spcBef>
                </a:pPr>
                <a:r>
                  <a:rPr lang="en-US"/>
                  <a:t>GCP </a:t>
                </a:r>
                <a:r>
                  <a:rPr lang="en-US" err="1"/>
                  <a:t>proffesional</a:t>
                </a:r>
                <a:r>
                  <a:rPr lang="en-US"/>
                  <a:t> data </a:t>
                </a:r>
                <a:r>
                  <a:rPr lang="en-US" err="1"/>
                  <a:t>engeneer</a:t>
                </a:r>
                <a:r>
                  <a:rPr lang="en-US"/>
                  <a:t> – </a:t>
                </a:r>
                <a:r>
                  <a:rPr lang="en-US" err="1"/>
                  <a:t>cerfitication</a:t>
                </a:r>
                <a:r>
                  <a:rPr lang="en-US"/>
                  <a:t> in progress</a:t>
                </a:r>
              </a:p>
              <a:p>
                <a:pPr algn="just">
                  <a:spcBef>
                    <a:spcPts val="400"/>
                  </a:spcBef>
                </a:pPr>
                <a:endParaRPr lang="en-US"/>
              </a:p>
            </p:txBody>
          </p:sp>
          <p:sp>
            <p:nvSpPr>
              <p:cNvPr id="9" name="Text Placeholder 8">
                <a:extLst>
                  <a:ext uri="{FF2B5EF4-FFF2-40B4-BE49-F238E27FC236}">
                    <a16:creationId xmlns:a16="http://schemas.microsoft.com/office/drawing/2014/main" id="{698ADF03-8FE6-EE63-15FA-BCDD7A6C1908}"/>
                  </a:ext>
                </a:extLst>
              </p:cNvPr>
              <p:cNvSpPr>
                <a:spLocks noGrp="1"/>
              </p:cNvSpPr>
              <p:nvPr>
                <p:ph type="body" sz="quarter" idx="21"/>
              </p:nvPr>
            </p:nvSpPr>
            <p:spPr/>
            <p:txBody>
              <a:bodyPr/>
              <a:lstStyle/>
              <a:p>
                <a:r>
                  <a:rPr lang="en-US"/>
                  <a:t>Polish		  English		German</a:t>
                </a:r>
              </a:p>
            </p:txBody>
          </p:sp>
          <p:sp>
            <p:nvSpPr>
              <p:cNvPr id="10" name="Text Placeholder 9">
                <a:extLst>
                  <a:ext uri="{FF2B5EF4-FFF2-40B4-BE49-F238E27FC236}">
                    <a16:creationId xmlns:a16="http://schemas.microsoft.com/office/drawing/2014/main" id="{68D47195-2257-27FD-9554-F23924FA4345}"/>
                  </a:ext>
                </a:extLst>
              </p:cNvPr>
              <p:cNvSpPr>
                <a:spLocks noGrp="1"/>
              </p:cNvSpPr>
              <p:nvPr>
                <p:ph type="body" sz="quarter" idx="22"/>
              </p:nvPr>
            </p:nvSpPr>
            <p:spPr>
              <a:xfrm>
                <a:off x="2832107" y="1861782"/>
                <a:ext cx="6282000" cy="4996218"/>
              </a:xfrm>
            </p:spPr>
            <p:txBody>
              <a:bodyPr/>
              <a:lstStyle/>
              <a:p>
                <a:pPr algn="just"/>
                <a:r>
                  <a:rPr lang="en-US" sz="1050" b="1"/>
                  <a:t>Major Global Bank</a:t>
                </a:r>
              </a:p>
              <a:p>
                <a:pPr algn="just"/>
                <a:r>
                  <a:rPr lang="en-US" sz="1050"/>
                  <a:t>Data provisioning lead for Actimize implementation. LDM model design, ETL approach co-design, data mapping, system analysis. Data requirements gathering and clarification.</a:t>
                </a:r>
              </a:p>
              <a:p>
                <a:pPr algn="just"/>
                <a:r>
                  <a:rPr lang="en-US" sz="1050" b="1"/>
                  <a:t>Major Global Bank</a:t>
                </a:r>
              </a:p>
              <a:p>
                <a:pPr algn="just"/>
                <a:r>
                  <a:rPr lang="en-US" sz="1050"/>
                  <a:t>Data analysis and statistical modelling. Country and client  segmentation. AML scenario development, testing and tuning. KYC review prioritization model. Perpetual KYC implementation- automatic attribute assessment, MI reporting, Transaction Monitoring  process effectiveness analysis and redesign. Co-leading analytics team, managing client working groups.</a:t>
                </a:r>
              </a:p>
              <a:p>
                <a:pPr algn="just"/>
                <a:r>
                  <a:rPr lang="en-US" sz="1050" b="1"/>
                  <a:t>Major Norwegian Telecommunication Company</a:t>
                </a:r>
              </a:p>
              <a:p>
                <a:pPr algn="just"/>
                <a:r>
                  <a:rPr lang="en-US" sz="1050"/>
                  <a:t>Analysis of statistical models (Win Back, Acquisition, Cross Sell) feasibility. Examining data sources and data quality. Short listing variables for modelling, analyzing macro-economic impact on the business.</a:t>
                </a:r>
              </a:p>
              <a:p>
                <a:pPr algn="just"/>
                <a:r>
                  <a:rPr lang="en-US" sz="1050" b="1"/>
                  <a:t>German Bank</a:t>
                </a:r>
                <a:endParaRPr lang="en-US" sz="1050"/>
              </a:p>
              <a:p>
                <a:pPr algn="just"/>
                <a:r>
                  <a:rPr lang="en-US" sz="1050"/>
                  <a:t>Analysis of existing and new data feeds, enhancing current data model. Requirements gathering with close liaison with a client. </a:t>
                </a:r>
              </a:p>
              <a:p>
                <a:pPr algn="just"/>
                <a:r>
                  <a:rPr lang="en-US" sz="1050" b="1"/>
                  <a:t>Financial Institution</a:t>
                </a:r>
              </a:p>
              <a:p>
                <a:pPr algn="just"/>
                <a:r>
                  <a:rPr lang="en-US" sz="1050"/>
                  <a:t>LDM creation for new IFRS9 ready credit risk data warehouse. Current data analysis, ETL analysis, data lineage tracking. Requirements gathering with close liaison with a client. Project co-planning, coordination of onsite and offshore team activities. </a:t>
                </a:r>
              </a:p>
              <a:p>
                <a:pPr algn="just"/>
                <a:r>
                  <a:rPr lang="en-US" sz="1050" b="1"/>
                  <a:t>Large Financial Institution</a:t>
                </a:r>
              </a:p>
              <a:p>
                <a:pPr algn="just"/>
                <a:r>
                  <a:rPr lang="en-US" sz="1050"/>
                  <a:t>Performing source system data quality analysis, identifying data issues and working with appropriate teams to resolve it. Taking part in designing new data warehouse and interim solution. Project effort estimation and planning. </a:t>
                </a:r>
              </a:p>
              <a:p>
                <a:pPr algn="just"/>
                <a:r>
                  <a:rPr lang="en-US" sz="1050" b="1"/>
                  <a:t>Major Polish Bank</a:t>
                </a:r>
              </a:p>
              <a:p>
                <a:pPr algn="just"/>
                <a:r>
                  <a:rPr lang="en-US" sz="1050"/>
                  <a:t>Data mining, developing PD, LGD, EAD, scorecards for detail and corporate clients. Performance and stress testing, model calibration. Regular reporting on internal risk models and ad hoc analysis. Cyclical validation of models/statistical methods used to measure credit risk.</a:t>
                </a:r>
              </a:p>
            </p:txBody>
          </p:sp>
          <p:pic>
            <p:nvPicPr>
              <p:cNvPr id="30" name="Picture Placeholder 29" descr="A person in a suit with his arms crossed&#10;&#10;Description automatically generated with medium confidence">
                <a:extLst>
                  <a:ext uri="{FF2B5EF4-FFF2-40B4-BE49-F238E27FC236}">
                    <a16:creationId xmlns:a16="http://schemas.microsoft.com/office/drawing/2014/main" id="{83F985A6-68C4-4B16-9CAD-D2853F1B21F2}"/>
                  </a:ext>
                </a:extLst>
              </p:cNvPr>
              <p:cNvPicPr>
                <a:picLocks noGrp="1" noChangeAspect="1"/>
              </p:cNvPicPr>
              <p:nvPr>
                <p:ph type="pic" sz="quarter" idx="10"/>
              </p:nvPr>
            </p:nvPicPr>
            <p:blipFill rotWithShape="1">
              <a:blip r:embed="rId3"/>
              <a:srcRect l="1390" t="178" r="-1390" b="28038"/>
              <a:stretch/>
            </p:blipFill>
            <p:spPr>
              <a:xfrm>
                <a:off x="0" y="0"/>
                <a:ext cx="2682910" cy="2622620"/>
              </a:xfrm>
            </p:spPr>
          </p:pic>
        </p:spTree>
        <p:extLst>
          <p:ext uri="{BB962C8B-B14F-4D97-AF65-F5344CB8AC3E}">
            <p14:creationId xmlns:p14="http://schemas.microsoft.com/office/powerpoint/2010/main" val="1396022359"/>
          </p:ext>
        </p:extLst>
      </p:cSld>
      <p:clrMapOvr>
        <a:masterClrMapping/>
      </p:clrMapOvr>
    </p:sld>
    <p:sld>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8D47195-2257-27FD-9554-F23924FA4345}"/>
                  </a:ext>
                </a:extLst>
              </p:cNvPr>
              <p:cNvSpPr>
                <a:spLocks noGrp="1"/>
              </p:cNvSpPr>
              <p:nvPr>
                <p:ph type="body" sz="quarter" idx="22"/>
              </p:nvPr>
            </p:nvSpPr>
            <p:spPr>
              <a:xfrm>
                <a:off x="2832106" y="1861782"/>
                <a:ext cx="6395713" cy="4996218"/>
              </a:xfrm>
            </p:spPr>
            <p:txBody>
              <a:bodyPr vert="horz" lIns="54000" tIns="36000" rIns="36000" bIns="36000" numCol="2" spcCol="252000" rtlCol="0" anchor="t">
                <a:noAutofit/>
              </a:bodyPr>
              <a:lstStyle/>
              <a:p>
                <a:pPr algn="just"/>
                <a:r>
                  <a:rPr lang="en-US" b="1"/>
                  <a:t>Major global bank - Data provisioning for AML Actimize implementation. </a:t>
                </a:r>
              </a:p>
              <a:p>
                <a:pPr algn="just"/>
                <a:r>
                  <a:rPr lang="en-US"/>
                  <a:t>Business Analyst and Data Engineer in AML Actimize implementation team. Actively involved in each step of the implementation from data mapping and logic building, through ETL framework development and adjustments, defining job scheduler configuration until successful pilot rollout  and production monitoring. After pilot rollout involved in additional locations releases.</a:t>
                </a:r>
              </a:p>
              <a:p>
                <a:pPr algn="just"/>
                <a:r>
                  <a:rPr lang="en-US"/>
                  <a:t>Tools used: Python, SQL, </a:t>
                </a:r>
                <a:r>
                  <a:rPr lang="en-US" err="1"/>
                  <a:t>PySpark</a:t>
                </a:r>
                <a:r>
                  <a:rPr lang="en-US"/>
                  <a:t>, Control-M</a:t>
                </a:r>
              </a:p>
              <a:p>
                <a:pPr algn="just"/>
                <a:r>
                  <a:rPr lang="en-US" b="1"/>
                  <a:t>Data Science - Preparation of data analyses and predictions using Python</a:t>
                </a:r>
              </a:p>
              <a:p>
                <a:pPr algn="just"/>
                <a:r>
                  <a:rPr lang="en-US"/>
                  <a:t>(e.g., prediction of production installation sensor readings, classification of willingness to buy subscription on client services); Data assessment, cleansing and preparation for machine learning model; Implementation of machine learning models on prepared dataset and selection of most accurate one; Graphical analysis using Tableau; Preparation of report summarizing insights and conclusions</a:t>
                </a:r>
              </a:p>
              <a:p>
                <a:pPr algn="just"/>
                <a:endParaRPr lang="en-US" b="1"/>
              </a:p>
              <a:p>
                <a:pPr algn="just"/>
                <a:endParaRPr lang="en-US" b="1"/>
              </a:p>
              <a:p>
                <a:pPr algn="just"/>
                <a:endParaRPr lang="en-US" b="1"/>
              </a:p>
              <a:p>
                <a:pPr algn="just"/>
                <a:r>
                  <a:rPr lang="en-US" b="1"/>
                  <a:t>Construction General Contractor Company - Controlling Director</a:t>
                </a:r>
              </a:p>
              <a:p>
                <a:pPr algn="just"/>
                <a:r>
                  <a:rPr lang="en-US"/>
                  <a:t>Design and implementation of control tools and procedures; Preparation of analysis, reports, forecasts, and dashboards for the Management Board; Financial consulting and support for Branch Directors, Project Managers, and Site Managers</a:t>
                </a:r>
              </a:p>
              <a:p>
                <a:pPr algn="just"/>
                <a:r>
                  <a:rPr lang="en-US" b="1"/>
                  <a:t>Global Construction Consulting Company</a:t>
                </a:r>
                <a:br>
                  <a:rPr lang="en-US" b="1"/>
                </a:br>
                <a:r>
                  <a:rPr lang="en-US" b="1"/>
                  <a:t>Assistant Cost Manager/Junior Cost Manager/Cost Manager</a:t>
                </a:r>
              </a:p>
              <a:p>
                <a:pPr algn="just"/>
                <a:r>
                  <a:rPr lang="en-US"/>
                  <a:t>Full career path in Cost Management Team – from Assistant to Manager; Preparation of project budgets; Cost analysis of designs and searching for optimization opportunities; Cost management of every phase of construction process</a:t>
                </a:r>
              </a:p>
              <a:p>
                <a:pPr algn="just"/>
                <a:r>
                  <a:rPr lang="en-US" b="1"/>
                  <a:t>Global Consulting Group</a:t>
                </a:r>
                <a:br>
                  <a:rPr lang="en-US" b="1"/>
                </a:br>
                <a:r>
                  <a:rPr lang="en-US" b="1"/>
                  <a:t>Remote project support – casual work contracts (transport, FMCG, banking)</a:t>
                </a:r>
              </a:p>
              <a:p>
                <a:pPr algn="just"/>
                <a:r>
                  <a:rPr lang="en-US"/>
                  <a:t>Data collection - desk research, street interviews, on-site observations; Preparation of comprehensive data sheets and presentations in MS Office environment</a:t>
                </a:r>
              </a:p>
              <a:p>
                <a:pPr algn="just"/>
                <a:endParaRPr lang="en-US"/>
              </a:p>
              <a:p>
                <a:pPr algn="just"/>
                <a:endParaRPr lang="en-US"/>
              </a:p>
              <a:p>
                <a:pPr algn="just"/>
                <a:endParaRPr lang="en-US"/>
              </a:p>
            </p:txBody>
          </p:sp>
          <p:sp>
            <p:nvSpPr>
              <p:cNvPr id="2" name="Text Placeholder 1">
                <a:extLst>
                  <a:ext uri="{FF2B5EF4-FFF2-40B4-BE49-F238E27FC236}">
                    <a16:creationId xmlns:a16="http://schemas.microsoft.com/office/drawing/2014/main" id="{911674FA-AAB1-290E-AC82-CA87E6310AA5}"/>
                  </a:ext>
                </a:extLst>
              </p:cNvPr>
              <p:cNvSpPr>
                <a:spLocks noGrp="1"/>
              </p:cNvSpPr>
              <p:nvPr>
                <p:ph type="body" sz="quarter" idx="11"/>
              </p:nvPr>
            </p:nvSpPr>
            <p:spPr/>
            <p:txBody>
              <a:bodyPr vert="horz" lIns="54000" tIns="36000" rIns="36000" bIns="36000" rtlCol="0" anchor="t">
                <a:noAutofit/>
              </a:bodyPr>
              <a:lstStyle/>
              <a:p>
                <a:r>
                  <a:rPr lang="en-US" sz="1050"/>
                  <a:t>Nine years of experience in analysis and creating business recommendations based on data. Strong ability to cooperate in diverse environment with internal and external stakeholders. Ease in identification of ineffective processes and initiative in proposing solutions. Ability to quickly adapt and learn new technologies.</a:t>
                </a:r>
              </a:p>
            </p:txBody>
          </p:sp>
          <p:sp>
            <p:nvSpPr>
              <p:cNvPr id="3" name="Text Placeholder 2">
                <a:extLst>
                  <a:ext uri="{FF2B5EF4-FFF2-40B4-BE49-F238E27FC236}">
                    <a16:creationId xmlns:a16="http://schemas.microsoft.com/office/drawing/2014/main" id="{24306D85-71DB-A43C-EE9F-A05E2C3B843E}"/>
                  </a:ext>
                </a:extLst>
              </p:cNvPr>
              <p:cNvSpPr>
                <a:spLocks noGrp="1"/>
              </p:cNvSpPr>
              <p:nvPr>
                <p:ph type="body" sz="quarter" idx="12"/>
              </p:nvPr>
            </p:nvSpPr>
            <p:spPr/>
            <p:txBody>
              <a:bodyPr/>
              <a:lstStyle/>
              <a:p>
                <a:r>
                  <a:rPr lang="en-US"/>
                  <a:t>Ventures</a:t>
                </a:r>
              </a:p>
              <a:p>
                <a:r>
                  <a:rPr lang="en-US"/>
                  <a:t>Construction Consulting</a:t>
                </a:r>
              </a:p>
              <a:p>
                <a:endParaRPr lang="en-US"/>
              </a:p>
            </p:txBody>
          </p:sp>
          <p:sp>
            <p:nvSpPr>
              <p:cNvPr id="4" name="Text Placeholder 3">
                <a:extLst>
                  <a:ext uri="{FF2B5EF4-FFF2-40B4-BE49-F238E27FC236}">
                    <a16:creationId xmlns:a16="http://schemas.microsoft.com/office/drawing/2014/main" id="{6F381516-F3F1-5803-258D-A281CE214469}"/>
                  </a:ext>
                </a:extLst>
              </p:cNvPr>
              <p:cNvSpPr>
                <a:spLocks noGrp="1"/>
              </p:cNvSpPr>
              <p:nvPr>
                <p:ph type="body" sz="quarter" idx="18"/>
              </p:nvPr>
            </p:nvSpPr>
            <p:spPr/>
            <p:txBody>
              <a:bodyPr/>
              <a:lstStyle/>
              <a:p>
                <a:r>
                  <a:rPr lang="en-US"/>
                  <a:t>Kordian Paszek</a:t>
                </a:r>
              </a:p>
            </p:txBody>
          </p:sp>
          <p:sp>
            <p:nvSpPr>
              <p:cNvPr id="5" name="Text Placeholder 4">
                <a:extLst>
                  <a:ext uri="{FF2B5EF4-FFF2-40B4-BE49-F238E27FC236}">
                    <a16:creationId xmlns:a16="http://schemas.microsoft.com/office/drawing/2014/main" id="{731985F1-A854-FF0C-23C8-8306F6E942BE}"/>
                  </a:ext>
                </a:extLst>
              </p:cNvPr>
              <p:cNvSpPr>
                <a:spLocks noGrp="1"/>
              </p:cNvSpPr>
              <p:nvPr>
                <p:ph type="body" sz="quarter" idx="14"/>
              </p:nvPr>
            </p:nvSpPr>
            <p:spPr/>
            <p:txBody>
              <a:bodyPr/>
              <a:lstStyle/>
              <a:p>
                <a:r>
                  <a:rPr lang="en-US">
                    <a:latin typeface="GT Sectra Fine Rg"/>
                    <a:ea typeface="Roboto Medium"/>
                  </a:rPr>
                  <a:t>Consultant, Data Science</a:t>
                </a:r>
              </a:p>
            </p:txBody>
          </p:sp>
          <p:pic>
            <p:nvPicPr>
              <p:cNvPr id="12" name="Picture Placeholder 11" descr="A person in a suit&#10;&#10;Description automatically generated with low confidence">
                <a:extLst>
                  <a:ext uri="{FF2B5EF4-FFF2-40B4-BE49-F238E27FC236}">
                    <a16:creationId xmlns:a16="http://schemas.microsoft.com/office/drawing/2014/main" id="{121D6778-073F-E0A7-5AB6-D0CF486DB59F}"/>
                  </a:ext>
                </a:extLst>
              </p:cNvPr>
              <p:cNvPicPr>
                <a:picLocks noGrp="1"/>
              </p:cNvPicPr>
              <p:nvPr>
                <p:ph type="pic" sz="quarter" idx="10"/>
              </p:nvPr>
            </p:nvPicPr>
            <p:blipFill rotWithShape="1">
              <a:blip r:embed="rId3"/>
              <a:srcRect l="1199" t="874" r="1615" b="3509"/>
              <a:stretch/>
            </p:blipFill>
            <p:spPr>
              <a:xfrm>
                <a:off x="0" y="-1"/>
                <a:ext cx="2642400" cy="2642400"/>
              </a:xfrm>
            </p:spPr>
          </p:pic>
          <p:sp>
            <p:nvSpPr>
              <p:cNvPr id="7" name="Text Placeholder 6">
                <a:extLst>
                  <a:ext uri="{FF2B5EF4-FFF2-40B4-BE49-F238E27FC236}">
                    <a16:creationId xmlns:a16="http://schemas.microsoft.com/office/drawing/2014/main" id="{96CAE378-94B4-0269-C4D1-EBD2C607BCC3}"/>
                  </a:ext>
                </a:extLst>
              </p:cNvPr>
              <p:cNvSpPr>
                <a:spLocks noGrp="1"/>
              </p:cNvSpPr>
              <p:nvPr>
                <p:ph type="body" sz="quarter" idx="19"/>
              </p:nvPr>
            </p:nvSpPr>
            <p:spPr>
              <a:xfrm>
                <a:off x="9415208" y="1907471"/>
                <a:ext cx="2418759" cy="1106487"/>
              </a:xfrm>
            </p:spPr>
            <p:txBody>
              <a:bodyPr vert="horz" lIns="54000" tIns="36000" rIns="36000" bIns="36000" rtlCol="0" anchor="t">
                <a:noAutofit/>
              </a:bodyPr>
              <a:lstStyle/>
              <a:p>
                <a:pPr algn="l"/>
                <a:r>
                  <a:rPr lang="en-US" sz="900"/>
                  <a:t>Postgraduate studies, Data science. Cracow School of Business CUE</a:t>
                </a:r>
                <a:endParaRPr lang="en-US"/>
              </a:p>
              <a:p>
                <a:pPr algn="l"/>
                <a:r>
                  <a:rPr lang="en-US" sz="900"/>
                  <a:t>M.Sc., Technology and Management of Construction. Cracow University of Technology</a:t>
                </a:r>
              </a:p>
              <a:p>
                <a:pPr algn="l"/>
                <a:r>
                  <a:rPr lang="en-US" sz="900"/>
                  <a:t>B.Eng., Civil Engineering. Cracow University of Technology</a:t>
                </a:r>
              </a:p>
              <a:p>
                <a:pPr algn="l"/>
                <a:endParaRPr lang="en-US" sz="900"/>
              </a:p>
            </p:txBody>
          </p:sp>
          <p:sp>
            <p:nvSpPr>
              <p:cNvPr id="8" name="Text Placeholder 7">
                <a:extLst>
                  <a:ext uri="{FF2B5EF4-FFF2-40B4-BE49-F238E27FC236}">
                    <a16:creationId xmlns:a16="http://schemas.microsoft.com/office/drawing/2014/main" id="{A9D0EDE1-319C-F7C6-A99B-9FCF1CAD96E2}"/>
                  </a:ext>
                </a:extLst>
              </p:cNvPr>
              <p:cNvSpPr>
                <a:spLocks noGrp="1"/>
              </p:cNvSpPr>
              <p:nvPr>
                <p:ph type="body" sz="quarter" idx="20"/>
              </p:nvPr>
            </p:nvSpPr>
            <p:spPr/>
            <p:txBody>
              <a:bodyPr/>
              <a:lstStyle/>
              <a:p>
                <a:pPr algn="just">
                  <a:spcBef>
                    <a:spcPts val="400"/>
                  </a:spcBef>
                </a:pPr>
                <a:r>
                  <a:rPr lang="en-US"/>
                  <a:t>Python, SQL, Tableau, Excel</a:t>
                </a:r>
              </a:p>
              <a:p>
                <a:pPr algn="just">
                  <a:spcBef>
                    <a:spcPts val="400"/>
                  </a:spcBef>
                </a:pPr>
                <a:r>
                  <a:rPr lang="en-US"/>
                  <a:t>AZ-900: Microsoft Azure Fundamentals</a:t>
                </a:r>
              </a:p>
              <a:p>
                <a:pPr algn="just">
                  <a:spcBef>
                    <a:spcPts val="400"/>
                  </a:spcBef>
                </a:pPr>
                <a:r>
                  <a:rPr lang="en-US"/>
                  <a:t>AWS Cloud Practitioner Certificate</a:t>
                </a:r>
              </a:p>
            </p:txBody>
          </p:sp>
          <p:sp>
            <p:nvSpPr>
              <p:cNvPr id="9" name="Text Placeholder 8">
                <a:extLst>
                  <a:ext uri="{FF2B5EF4-FFF2-40B4-BE49-F238E27FC236}">
                    <a16:creationId xmlns:a16="http://schemas.microsoft.com/office/drawing/2014/main" id="{698ADF03-8FE6-EE63-15FA-BCDD7A6C1908}"/>
                  </a:ext>
                </a:extLst>
              </p:cNvPr>
              <p:cNvSpPr>
                <a:spLocks noGrp="1"/>
              </p:cNvSpPr>
              <p:nvPr>
                <p:ph type="body" sz="quarter" idx="21"/>
              </p:nvPr>
            </p:nvSpPr>
            <p:spPr/>
            <p:txBody>
              <a:bodyPr/>
              <a:lstStyle/>
              <a:p>
                <a:r>
                  <a:rPr lang="en-US"/>
                  <a:t>Polish		English</a:t>
                </a:r>
              </a:p>
            </p:txBody>
          </p:sp>
        </p:spTree>
        <p:extLst>
          <p:ext uri="{BB962C8B-B14F-4D97-AF65-F5344CB8AC3E}">
            <p14:creationId xmlns:p14="http://schemas.microsoft.com/office/powerpoint/2010/main" val="3731348096"/>
          </p:ext>
        </p:extLst>
      </p:cSld>
      <p:clrMapOvr>
        <a:masterClrMapping/>
      </p:clrMapOvr>
    </p:sld>
    <p:sld>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8D47195-2257-27FD-9554-F23924FA4345}"/>
                  </a:ext>
                </a:extLst>
              </p:cNvPr>
              <p:cNvSpPr>
                <a:spLocks noGrp="1"/>
              </p:cNvSpPr>
              <p:nvPr>
                <p:ph type="body" sz="quarter" idx="22"/>
              </p:nvPr>
            </p:nvSpPr>
            <p:spPr/>
            <p:txBody>
              <a:bodyPr/>
              <a:lstStyle/>
              <a:p>
                <a:pPr algn="just"/>
                <a:r>
                  <a:rPr lang="en-US" b="1"/>
                  <a:t>Global Tobacco company – Data Scientist</a:t>
                </a:r>
              </a:p>
              <a:p>
                <a:pPr algn="just"/>
                <a:r>
                  <a:rPr lang="en-US"/>
                  <a:t>Development and maintenance of the existing system using computer vision tools, </a:t>
                </a:r>
                <a:r>
                  <a:rPr lang="en-US" err="1"/>
                  <a:t>containerisation</a:t>
                </a:r>
                <a:r>
                  <a:rPr lang="en-US"/>
                  <a:t> (Docker, Kubernetes) and AWS tools (e.g. S3 buckets) with the help of </a:t>
                </a:r>
                <a:r>
                  <a:rPr lang="en-US" err="1"/>
                  <a:t>MLOps</a:t>
                </a:r>
                <a:r>
                  <a:rPr lang="en-US"/>
                  <a:t> techniques. Deployment of the solution to new markets, contact with customers, continuous improvement of the current solution.</a:t>
                </a:r>
              </a:p>
              <a:p>
                <a:pPr algn="just"/>
                <a:r>
                  <a:rPr lang="en-US" b="1"/>
                  <a:t>German Scientific Optics Company - Machine Learning Engineer</a:t>
                </a:r>
              </a:p>
              <a:p>
                <a:pPr algn="just"/>
                <a:r>
                  <a:rPr lang="en-US"/>
                  <a:t>Project support carried out mainly in the field of computer vision and module management on the platform. Independent production of user stories and individual tasks. Customer contact, member of the scrum team.</a:t>
                </a:r>
              </a:p>
              <a:p>
                <a:pPr algn="just"/>
                <a:r>
                  <a:rPr lang="en-US" b="1"/>
                  <a:t>UAV Systems Company - Machine Learning Engineer</a:t>
                </a:r>
              </a:p>
              <a:p>
                <a:pPr algn="just"/>
                <a:r>
                  <a:rPr lang="en-US"/>
                  <a:t>The project of semantic segmentation of data provided in orthophoto format (TIF). The main tasks were research, data preprocessing, dataset preparation, model selection, network training. </a:t>
                </a:r>
              </a:p>
              <a:p>
                <a:pPr algn="just"/>
                <a:r>
                  <a:rPr lang="en-US" b="1"/>
                  <a:t>Medical Lab, Technological University - Machine Learning Engineer</a:t>
                </a:r>
              </a:p>
              <a:p>
                <a:pPr algn="just"/>
                <a:r>
                  <a:rPr lang="en-US"/>
                  <a:t>Clustering of arterial intracranial pressure waveform types. Requirements analysis, exploratory data analysis, brainstorming, team member.</a:t>
                </a:r>
              </a:p>
              <a:p>
                <a:pPr algn="just"/>
                <a:r>
                  <a:rPr lang="en-US" b="1"/>
                  <a:t>IT Support Company – Software Tester</a:t>
                </a:r>
              </a:p>
              <a:p>
                <a:pPr algn="just"/>
                <a:r>
                  <a:rPr lang="en-US"/>
                  <a:t>Software development and quality assurance. Development of documentation, creation of test cases, creation of automated software tests, preparation of mockups.</a:t>
                </a:r>
              </a:p>
              <a:p>
                <a:pPr algn="just"/>
                <a:endParaRPr lang="en-US"/>
              </a:p>
            </p:txBody>
          </p:sp>
          <p:sp>
            <p:nvSpPr>
              <p:cNvPr id="2" name="Text Placeholder 1">
                <a:extLst>
                  <a:ext uri="{FF2B5EF4-FFF2-40B4-BE49-F238E27FC236}">
                    <a16:creationId xmlns:a16="http://schemas.microsoft.com/office/drawing/2014/main" id="{911674FA-AAB1-290E-AC82-CA87E6310AA5}"/>
                  </a:ext>
                </a:extLst>
              </p:cNvPr>
              <p:cNvSpPr>
                <a:spLocks noGrp="1"/>
              </p:cNvSpPr>
              <p:nvPr>
                <p:ph type="body" sz="quarter" idx="11"/>
              </p:nvPr>
            </p:nvSpPr>
            <p:spPr/>
            <p:txBody>
              <a:bodyPr vert="horz" lIns="54000" tIns="36000" rIns="36000" bIns="36000" rtlCol="0" anchor="t">
                <a:noAutofit/>
              </a:bodyPr>
              <a:lstStyle/>
              <a:p>
                <a:r>
                  <a:rPr lang="en-US" sz="950" err="1"/>
                  <a:t>Mikołaj</a:t>
                </a:r>
                <a:r>
                  <a:rPr lang="en-US" sz="950"/>
                  <a:t> is a young Data Scientist with over 2 years of professional experience. He is passionate about system engineering, artificial intelligence and computer vision. He actively contributed to the student’s deep learning association with several projects in various topics. Recently, he has been continuously expanding his knowledge of machine learning operations and cloud technologies.</a:t>
                </a:r>
              </a:p>
            </p:txBody>
          </p:sp>
          <p:sp>
            <p:nvSpPr>
              <p:cNvPr id="3" name="Text Placeholder 2">
                <a:extLst>
                  <a:ext uri="{FF2B5EF4-FFF2-40B4-BE49-F238E27FC236}">
                    <a16:creationId xmlns:a16="http://schemas.microsoft.com/office/drawing/2014/main" id="{24306D85-71DB-A43C-EE9F-A05E2C3B843E}"/>
                  </a:ext>
                </a:extLst>
              </p:cNvPr>
              <p:cNvSpPr>
                <a:spLocks noGrp="1"/>
              </p:cNvSpPr>
              <p:nvPr>
                <p:ph type="body" sz="quarter" idx="12"/>
              </p:nvPr>
            </p:nvSpPr>
            <p:spPr/>
            <p:txBody>
              <a:bodyPr/>
              <a:lstStyle/>
              <a:p>
                <a:r>
                  <a:rPr lang="en-US"/>
                  <a:t>Tobacco Industry</a:t>
                </a:r>
              </a:p>
              <a:p>
                <a:r>
                  <a:rPr lang="en-US"/>
                  <a:t>Aircraft services</a:t>
                </a:r>
              </a:p>
              <a:p>
                <a:r>
                  <a:rPr lang="en-US"/>
                  <a:t>Biomedical Engineering</a:t>
                </a:r>
              </a:p>
              <a:p>
                <a:endParaRPr lang="en-US"/>
              </a:p>
            </p:txBody>
          </p:sp>
          <p:sp>
            <p:nvSpPr>
              <p:cNvPr id="4" name="Text Placeholder 3">
                <a:extLst>
                  <a:ext uri="{FF2B5EF4-FFF2-40B4-BE49-F238E27FC236}">
                    <a16:creationId xmlns:a16="http://schemas.microsoft.com/office/drawing/2014/main" id="{6F381516-F3F1-5803-258D-A281CE214469}"/>
                  </a:ext>
                </a:extLst>
              </p:cNvPr>
              <p:cNvSpPr>
                <a:spLocks noGrp="1"/>
              </p:cNvSpPr>
              <p:nvPr>
                <p:ph type="body" sz="quarter" idx="18"/>
              </p:nvPr>
            </p:nvSpPr>
            <p:spPr/>
            <p:txBody>
              <a:bodyPr/>
              <a:lstStyle/>
              <a:p>
                <a:r>
                  <a:rPr lang="en-US"/>
                  <a:t>Mikołaj Piotrowski</a:t>
                </a:r>
              </a:p>
            </p:txBody>
          </p:sp>
          <p:sp>
            <p:nvSpPr>
              <p:cNvPr id="5" name="Text Placeholder 4">
                <a:extLst>
                  <a:ext uri="{FF2B5EF4-FFF2-40B4-BE49-F238E27FC236}">
                    <a16:creationId xmlns:a16="http://schemas.microsoft.com/office/drawing/2014/main" id="{731985F1-A854-FF0C-23C8-8306F6E942BE}"/>
                  </a:ext>
                </a:extLst>
              </p:cNvPr>
              <p:cNvSpPr>
                <a:spLocks noGrp="1"/>
              </p:cNvSpPr>
              <p:nvPr>
                <p:ph type="body" sz="quarter" idx="14"/>
              </p:nvPr>
            </p:nvSpPr>
            <p:spPr/>
            <p:txBody>
              <a:bodyPr/>
              <a:lstStyle/>
              <a:p>
                <a:r>
                  <a:rPr lang="en-US">
                    <a:latin typeface="GT Sectra Fine Rg"/>
                    <a:ea typeface="Roboto Medium"/>
                  </a:rPr>
                  <a:t>Consultant, Data Science</a:t>
                </a:r>
              </a:p>
            </p:txBody>
          </p:sp>
          <p:pic>
            <p:nvPicPr>
              <p:cNvPr id="12" name="Picture Placeholder 11" descr="A picture containing text, person, person, outdoor&#10;&#10;Description automatically generated">
                <a:extLst>
                  <a:ext uri="{FF2B5EF4-FFF2-40B4-BE49-F238E27FC236}">
                    <a16:creationId xmlns:a16="http://schemas.microsoft.com/office/drawing/2014/main" id="{23D51822-B13F-6EE7-F18F-BED228B5884F}"/>
                  </a:ext>
                </a:extLst>
              </p:cNvPr>
              <p:cNvPicPr>
                <a:picLocks noGrp="1"/>
              </p:cNvPicPr>
              <p:nvPr>
                <p:ph type="pic" sz="quarter" idx="10"/>
              </p:nvPr>
            </p:nvPicPr>
            <p:blipFill rotWithShape="1">
              <a:blip r:embed="rId3"/>
              <a:srcRect l="1600" t="1260" r="1615" b="1909"/>
              <a:stretch/>
            </p:blipFill>
            <p:spPr>
              <a:xfrm>
                <a:off x="0" y="-1"/>
                <a:ext cx="2642400" cy="2642400"/>
              </a:xfrm>
            </p:spPr>
          </p:pic>
          <p:sp>
            <p:nvSpPr>
              <p:cNvPr id="7" name="Text Placeholder 6">
                <a:extLst>
                  <a:ext uri="{FF2B5EF4-FFF2-40B4-BE49-F238E27FC236}">
                    <a16:creationId xmlns:a16="http://schemas.microsoft.com/office/drawing/2014/main" id="{96CAE378-94B4-0269-C4D1-EBD2C607BCC3}"/>
                  </a:ext>
                </a:extLst>
              </p:cNvPr>
              <p:cNvSpPr>
                <a:spLocks noGrp="1"/>
              </p:cNvSpPr>
              <p:nvPr>
                <p:ph type="body" sz="quarter" idx="19"/>
              </p:nvPr>
            </p:nvSpPr>
            <p:spPr/>
            <p:txBody>
              <a:bodyPr/>
              <a:lstStyle/>
              <a:p>
                <a:r>
                  <a:rPr lang="en-US"/>
                  <a:t>Wroclaw University of Technology, Eng., Computer Science and Management, Systems Engineering – network service system</a:t>
                </a:r>
              </a:p>
              <a:p>
                <a:r>
                  <a:rPr lang="en-US"/>
                  <a:t>Wroclaw University of Technology, M.Sc., Systems Engineering- ongoing</a:t>
                </a:r>
              </a:p>
            </p:txBody>
          </p:sp>
          <p:sp>
            <p:nvSpPr>
              <p:cNvPr id="8" name="Text Placeholder 7">
                <a:extLst>
                  <a:ext uri="{FF2B5EF4-FFF2-40B4-BE49-F238E27FC236}">
                    <a16:creationId xmlns:a16="http://schemas.microsoft.com/office/drawing/2014/main" id="{A9D0EDE1-319C-F7C6-A99B-9FCF1CAD96E2}"/>
                  </a:ext>
                </a:extLst>
              </p:cNvPr>
              <p:cNvSpPr>
                <a:spLocks noGrp="1"/>
              </p:cNvSpPr>
              <p:nvPr>
                <p:ph type="body" sz="quarter" idx="20"/>
              </p:nvPr>
            </p:nvSpPr>
            <p:spPr/>
            <p:txBody>
              <a:bodyPr/>
              <a:lstStyle/>
              <a:p>
                <a:pPr algn="just">
                  <a:spcBef>
                    <a:spcPts val="400"/>
                  </a:spcBef>
                </a:pPr>
                <a:r>
                  <a:rPr lang="en-US" sz="950"/>
                  <a:t>Machine Learning Operations</a:t>
                </a:r>
              </a:p>
              <a:p>
                <a:pPr algn="just">
                  <a:spcBef>
                    <a:spcPts val="400"/>
                  </a:spcBef>
                </a:pPr>
                <a:r>
                  <a:rPr lang="en-US" sz="950"/>
                  <a:t>Python, OpenCV, </a:t>
                </a:r>
                <a:r>
                  <a:rPr lang="en-US" sz="950" err="1"/>
                  <a:t>Numpy</a:t>
                </a:r>
                <a:r>
                  <a:rPr lang="en-US" sz="950"/>
                  <a:t>, Pandas, </a:t>
                </a:r>
                <a:r>
                  <a:rPr lang="en-US" sz="950" err="1"/>
                  <a:t>Sklearn</a:t>
                </a:r>
                <a:r>
                  <a:rPr lang="en-US" sz="950"/>
                  <a:t>, Matplotlib, </a:t>
                </a:r>
                <a:r>
                  <a:rPr lang="en-US" sz="950" err="1"/>
                  <a:t>Rasterio</a:t>
                </a:r>
                <a:r>
                  <a:rPr lang="en-US" sz="950"/>
                  <a:t>, </a:t>
                </a:r>
                <a:r>
                  <a:rPr lang="en-US" sz="950" err="1"/>
                  <a:t>GeoPandas</a:t>
                </a:r>
                <a:r>
                  <a:rPr lang="en-US" sz="950"/>
                  <a:t>, </a:t>
                </a:r>
                <a:r>
                  <a:rPr lang="en-US" sz="950" err="1"/>
                  <a:t>PyTorch</a:t>
                </a:r>
                <a:r>
                  <a:rPr lang="en-US" sz="950"/>
                  <a:t> Lightning, TensorFlow, Fiji-ImageJ, </a:t>
                </a:r>
                <a:r>
                  <a:rPr lang="en-US" sz="950" err="1"/>
                  <a:t>Pytest</a:t>
                </a:r>
                <a:endParaRPr lang="en-US" sz="950"/>
              </a:p>
              <a:p>
                <a:pPr algn="just">
                  <a:spcBef>
                    <a:spcPts val="400"/>
                  </a:spcBef>
                </a:pPr>
                <a:r>
                  <a:rPr lang="en-US" sz="950"/>
                  <a:t>PyCharm, Anaconda, Postman,  WSL</a:t>
                </a:r>
              </a:p>
              <a:p>
                <a:pPr algn="just">
                  <a:spcBef>
                    <a:spcPts val="400"/>
                  </a:spcBef>
                </a:pPr>
                <a:r>
                  <a:rPr lang="en-US" sz="950"/>
                  <a:t>Git, Azure CI/CD, Jira, Phabricator, AWS S3, Docker</a:t>
                </a:r>
              </a:p>
              <a:p>
                <a:pPr algn="just">
                  <a:spcBef>
                    <a:spcPts val="400"/>
                  </a:spcBef>
                </a:pPr>
                <a:r>
                  <a:rPr lang="en-US" sz="950"/>
                  <a:t>ITIL Certificate, PRINCE2 Certificate</a:t>
                </a:r>
              </a:p>
              <a:p>
                <a:pPr algn="just">
                  <a:spcBef>
                    <a:spcPts val="400"/>
                  </a:spcBef>
                </a:pPr>
                <a:r>
                  <a:rPr lang="en-US" sz="950"/>
                  <a:t>GCP Google Associate Cloud Engineer – ongoing certification,</a:t>
                </a:r>
              </a:p>
              <a:p>
                <a:pPr algn="just">
                  <a:spcBef>
                    <a:spcPts val="400"/>
                  </a:spcBef>
                </a:pPr>
                <a:r>
                  <a:rPr lang="en-US" sz="950"/>
                  <a:t>Azure – ongoing certifications</a:t>
                </a:r>
              </a:p>
            </p:txBody>
          </p:sp>
          <p:sp>
            <p:nvSpPr>
              <p:cNvPr id="9" name="Text Placeholder 8">
                <a:extLst>
                  <a:ext uri="{FF2B5EF4-FFF2-40B4-BE49-F238E27FC236}">
                    <a16:creationId xmlns:a16="http://schemas.microsoft.com/office/drawing/2014/main" id="{698ADF03-8FE6-EE63-15FA-BCDD7A6C1908}"/>
                  </a:ext>
                </a:extLst>
              </p:cNvPr>
              <p:cNvSpPr>
                <a:spLocks noGrp="1"/>
              </p:cNvSpPr>
              <p:nvPr>
                <p:ph type="body" sz="quarter" idx="21"/>
              </p:nvPr>
            </p:nvSpPr>
            <p:spPr/>
            <p:txBody>
              <a:bodyPr vert="horz" lIns="54000" tIns="36000" rIns="36000" bIns="36000" rtlCol="0" anchor="t">
                <a:noAutofit/>
              </a:bodyPr>
              <a:lstStyle/>
              <a:p>
                <a:r>
                  <a:rPr lang="en-US"/>
                  <a:t>Polish		  English</a:t>
                </a:r>
              </a:p>
            </p:txBody>
          </p:sp>
        </p:spTree>
        <p:extLst>
          <p:ext uri="{BB962C8B-B14F-4D97-AF65-F5344CB8AC3E}">
            <p14:creationId xmlns:p14="http://schemas.microsoft.com/office/powerpoint/2010/main" val="4890678"/>
          </p:ext>
        </p:extLst>
      </p:cSld>
      <p:clrMapOvr>
        <a:masterClrMapping/>
      </p:clrMapOvr>
    </p:sld>
    <p:sld>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1674FA-AAB1-290E-AC82-CA87E6310AA5}"/>
                  </a:ext>
                </a:extLst>
              </p:cNvPr>
              <p:cNvSpPr>
                <a:spLocks noGrp="1"/>
              </p:cNvSpPr>
              <p:nvPr>
                <p:ph type="body" sz="quarter" idx="11"/>
              </p:nvPr>
            </p:nvSpPr>
            <p:spPr>
              <a:xfrm>
                <a:off x="154815" y="3137102"/>
                <a:ext cx="2367947" cy="1250950"/>
              </a:xfrm>
            </p:spPr>
            <p:txBody>
              <a:bodyPr/>
              <a:lstStyle/>
              <a:p>
                <a:r>
                  <a:rPr lang="en-US" sz="1050"/>
                  <a:t>I have more than 1</a:t>
                </a:r>
                <a:r>
                  <a:rPr lang="pl-PL" sz="1050"/>
                  <a:t>5</a:t>
                </a:r>
                <a:r>
                  <a:rPr lang="en-US" sz="1050"/>
                  <a:t> years of  versatile experience working as Data Scientist, Data Engineer and Project Lead. I worked for industries such as health insurance, mining, oil &amp; gas, media and FMCG. My skills include </a:t>
                </a:r>
                <a:r>
                  <a:rPr lang="pl-PL" sz="1050"/>
                  <a:t>GenAI, machine learning, </a:t>
                </a:r>
                <a:r>
                  <a:rPr lang="en-US" sz="1050"/>
                  <a:t>predictive modeling</a:t>
                </a:r>
                <a:r>
                  <a:rPr lang="pl-PL" sz="1050"/>
                  <a:t> and </a:t>
                </a:r>
                <a:r>
                  <a:rPr lang="en-US" sz="1050"/>
                  <a:t> </a:t>
                </a:r>
                <a:r>
                  <a:rPr lang="pl-PL" sz="1050"/>
                  <a:t>advanced analytics</a:t>
                </a:r>
                <a:r>
                  <a:rPr lang="en-US" sz="1050"/>
                  <a:t> utilizing Azure </a:t>
                </a:r>
                <a:r>
                  <a:rPr lang="pl-PL" sz="1050"/>
                  <a:t>AWS </a:t>
                </a:r>
                <a:r>
                  <a:rPr lang="en-US" sz="1050"/>
                  <a:t>and GCP. Degree in Computer Science in Business.</a:t>
                </a:r>
              </a:p>
            </p:txBody>
          </p:sp>
          <p:sp>
            <p:nvSpPr>
              <p:cNvPr id="4" name="Text Placeholder 3">
                <a:extLst>
                  <a:ext uri="{FF2B5EF4-FFF2-40B4-BE49-F238E27FC236}">
                    <a16:creationId xmlns:a16="http://schemas.microsoft.com/office/drawing/2014/main" id="{6F381516-F3F1-5803-258D-A281CE214469}"/>
                  </a:ext>
                </a:extLst>
              </p:cNvPr>
              <p:cNvSpPr>
                <a:spLocks noGrp="1"/>
              </p:cNvSpPr>
              <p:nvPr>
                <p:ph type="body" sz="quarter" idx="18"/>
              </p:nvPr>
            </p:nvSpPr>
            <p:spPr>
              <a:xfrm>
                <a:off x="2880849" y="420379"/>
                <a:ext cx="5255445" cy="491306"/>
              </a:xfrm>
            </p:spPr>
            <p:txBody>
              <a:bodyPr/>
              <a:lstStyle/>
              <a:p>
                <a:r>
                  <a:rPr lang="en-US" err="1"/>
                  <a:t>Rafał</a:t>
                </a:r>
                <a:r>
                  <a:rPr lang="en-US"/>
                  <a:t> </a:t>
                </a:r>
                <a:r>
                  <a:rPr lang="en-US" err="1"/>
                  <a:t>Plis</a:t>
                </a:r>
                <a:endParaRPr lang="en-US"/>
              </a:p>
            </p:txBody>
          </p:sp>
          <p:sp>
            <p:nvSpPr>
              <p:cNvPr id="5" name="Text Placeholder 4">
                <a:extLst>
                  <a:ext uri="{FF2B5EF4-FFF2-40B4-BE49-F238E27FC236}">
                    <a16:creationId xmlns:a16="http://schemas.microsoft.com/office/drawing/2014/main" id="{731985F1-A854-FF0C-23C8-8306F6E942BE}"/>
                  </a:ext>
                </a:extLst>
              </p:cNvPr>
              <p:cNvSpPr>
                <a:spLocks noGrp="1"/>
              </p:cNvSpPr>
              <p:nvPr>
                <p:ph type="body" sz="quarter" idx="14"/>
              </p:nvPr>
            </p:nvSpPr>
            <p:spPr>
              <a:xfrm>
                <a:off x="2880849" y="1030842"/>
                <a:ext cx="7074914" cy="399600"/>
              </a:xfrm>
            </p:spPr>
            <p:txBody>
              <a:bodyPr/>
              <a:lstStyle/>
              <a:p>
                <a:r>
                  <a:rPr lang="en-US">
                    <a:ea typeface="Roboto Medium"/>
                  </a:rPr>
                  <a:t>Consultant, Data </a:t>
                </a:r>
                <a:r>
                  <a:rPr lang="en-US">
                    <a:latin typeface="GT Sectra Fine Rg"/>
                    <a:ea typeface="Roboto Medium"/>
                  </a:rPr>
                  <a:t>Scientist </a:t>
                </a:r>
                <a:r>
                  <a:rPr lang="en-US">
                    <a:ea typeface="Roboto Medium"/>
                  </a:rPr>
                  <a:t>/ Data Engineering</a:t>
                </a:r>
              </a:p>
            </p:txBody>
          </p:sp>
          <p:pic>
            <p:nvPicPr>
              <p:cNvPr id="12" name="Picture Placeholder 11">
                <a:extLst>
                  <a:ext uri="{FF2B5EF4-FFF2-40B4-BE49-F238E27FC236}">
                    <a16:creationId xmlns:a16="http://schemas.microsoft.com/office/drawing/2014/main" id="{D232D2F2-58E3-5460-71D2-E3AFBE8BF470}"/>
                  </a:ext>
                </a:extLst>
              </p:cNvPr>
              <p:cNvPicPr>
                <a:picLocks noGrp="1"/>
              </p:cNvPicPr>
              <p:nvPr>
                <p:ph type="pic" sz="quarter" idx="10"/>
              </p:nvPr>
            </p:nvPicPr>
            <p:blipFill>
              <a:blip r:embed="rId3"/>
              <a:srcRect t="972" b="972"/>
              <a:stretch/>
            </p:blipFill>
            <p:spPr>
              <a:xfrm>
                <a:off x="0" y="-1"/>
                <a:ext cx="2642400" cy="2642400"/>
              </a:xfrm>
            </p:spPr>
          </p:pic>
          <p:sp>
            <p:nvSpPr>
              <p:cNvPr id="7" name="Text Placeholder 6">
                <a:extLst>
                  <a:ext uri="{FF2B5EF4-FFF2-40B4-BE49-F238E27FC236}">
                    <a16:creationId xmlns:a16="http://schemas.microsoft.com/office/drawing/2014/main" id="{96CAE378-94B4-0269-C4D1-EBD2C607BCC3}"/>
                  </a:ext>
                </a:extLst>
              </p:cNvPr>
              <p:cNvSpPr>
                <a:spLocks noGrp="1"/>
              </p:cNvSpPr>
              <p:nvPr>
                <p:ph type="body" sz="quarter" idx="19"/>
              </p:nvPr>
            </p:nvSpPr>
            <p:spPr/>
            <p:txBody>
              <a:bodyPr vert="horz" lIns="54000" tIns="36000" rIns="36000" bIns="36000" rtlCol="0" anchor="t">
                <a:noAutofit/>
              </a:bodyPr>
              <a:lstStyle/>
              <a:p>
                <a:pPr algn="l"/>
                <a:r>
                  <a:rPr lang="en-US"/>
                  <a:t>Higher School of Economics and</a:t>
                </a:r>
              </a:p>
              <a:p>
                <a:pPr algn="l"/>
                <a:r>
                  <a:rPr lang="en-US"/>
                  <a:t>Information „Vistula” – Warsaw.</a:t>
                </a:r>
              </a:p>
              <a:p>
                <a:pPr algn="l">
                  <a:lnSpc>
                    <a:spcPct val="150000"/>
                  </a:lnSpc>
                </a:pPr>
                <a:r>
                  <a:rPr lang="en-US"/>
                  <a:t>Specialization in Computer Science</a:t>
                </a:r>
              </a:p>
              <a:p>
                <a:pPr algn="l"/>
                <a:r>
                  <a:rPr lang="en-US"/>
                  <a:t>in Business.</a:t>
                </a:r>
              </a:p>
            </p:txBody>
          </p:sp>
          <p:sp>
            <p:nvSpPr>
              <p:cNvPr id="8" name="Text Placeholder 7">
                <a:extLst>
                  <a:ext uri="{FF2B5EF4-FFF2-40B4-BE49-F238E27FC236}">
                    <a16:creationId xmlns:a16="http://schemas.microsoft.com/office/drawing/2014/main" id="{A9D0EDE1-319C-F7C6-A99B-9FCF1CAD96E2}"/>
                  </a:ext>
                </a:extLst>
              </p:cNvPr>
              <p:cNvSpPr>
                <a:spLocks noGrp="1"/>
              </p:cNvSpPr>
              <p:nvPr>
                <p:ph type="body" sz="quarter" idx="20"/>
              </p:nvPr>
            </p:nvSpPr>
            <p:spPr>
              <a:xfrm>
                <a:off x="9415208" y="3636754"/>
                <a:ext cx="2776792" cy="2553734"/>
              </a:xfrm>
            </p:spPr>
            <p:txBody>
              <a:bodyPr vert="horz" lIns="54000" tIns="36000" rIns="36000" bIns="36000" rtlCol="0" anchor="t">
                <a:noAutofit/>
              </a:bodyPr>
              <a:lstStyle/>
              <a:p>
                <a:r>
                  <a:rPr lang="en-US" sz="1000" b="1">
                    <a:ea typeface="+mn-lt"/>
                    <a:cs typeface="+mn-lt"/>
                  </a:rPr>
                  <a:t>Gen AI:</a:t>
                </a:r>
                <a:r>
                  <a:rPr lang="en-US" sz="1000">
                    <a:ea typeface="+mn-lt"/>
                    <a:cs typeface="+mn-lt"/>
                  </a:rPr>
                  <a:t> GPT, OpenAI API,</a:t>
                </a:r>
                <a:r>
                  <a:rPr lang="pl-PL" sz="1000">
                    <a:ea typeface="+mn-lt"/>
                    <a:cs typeface="+mn-lt"/>
                  </a:rPr>
                  <a:t> LangChain, RAG, VectorDBs</a:t>
                </a:r>
              </a:p>
              <a:p>
                <a:r>
                  <a:rPr lang="en-US" sz="1000" b="1"/>
                  <a:t>Data Science</a:t>
                </a:r>
                <a:r>
                  <a:rPr lang="en-US" sz="1000"/>
                  <a:t>: Machine Learning (supervised learning, unsupervised learning), Data mining, Data Analysis, Data Visualization</a:t>
                </a:r>
                <a:endParaRPr lang="pl-PL" sz="1000"/>
              </a:p>
              <a:p>
                <a:r>
                  <a:rPr lang="pl-PL" sz="1000" b="1"/>
                  <a:t>Tools: </a:t>
                </a:r>
                <a:r>
                  <a:rPr lang="pl-PL" sz="1000"/>
                  <a:t>Snowflake, Jenkins, Airflow, LangChain, Kubernetes, Docker</a:t>
                </a:r>
                <a:endParaRPr lang="en-US" sz="1000" b="1"/>
              </a:p>
              <a:p>
                <a:r>
                  <a:rPr lang="en-US" sz="1000" b="1"/>
                  <a:t>Data Engineering</a:t>
                </a:r>
                <a:r>
                  <a:rPr lang="en-US" sz="1000"/>
                  <a:t>: </a:t>
                </a:r>
                <a:r>
                  <a:rPr lang="pl-PL" sz="1000"/>
                  <a:t>CI/CD, </a:t>
                </a:r>
                <a:r>
                  <a:rPr lang="en-US" sz="1000"/>
                  <a:t>Data modeling, ETL, BI </a:t>
                </a:r>
              </a:p>
              <a:p>
                <a:r>
                  <a:rPr lang="en-US" sz="1000" b="1"/>
                  <a:t>Development</a:t>
                </a:r>
                <a:r>
                  <a:rPr lang="en-US" sz="1000"/>
                  <a:t>: Python, </a:t>
                </a:r>
                <a:r>
                  <a:rPr lang="pl-PL" sz="1000"/>
                  <a:t>P</a:t>
                </a:r>
                <a:r>
                  <a:rPr lang="en-US" sz="1000" err="1"/>
                  <a:t>ySpark</a:t>
                </a:r>
                <a:r>
                  <a:rPr lang="en-US" sz="1000"/>
                  <a:t>, SQL</a:t>
                </a:r>
              </a:p>
              <a:p>
                <a:r>
                  <a:rPr lang="en-US" sz="1000" b="1"/>
                  <a:t>Cloud services</a:t>
                </a:r>
                <a:r>
                  <a:rPr lang="en-US" sz="1000"/>
                  <a:t>: Azure (</a:t>
                </a:r>
                <a:r>
                  <a:rPr lang="pl-PL" sz="1000"/>
                  <a:t>DS-100, AI-900</a:t>
                </a:r>
                <a:r>
                  <a:rPr lang="en-US" sz="1000"/>
                  <a:t>)</a:t>
                </a:r>
              </a:p>
              <a:p>
                <a:r>
                  <a:rPr lang="pl-PL" sz="1000"/>
                  <a:t>GCP, AWS (CLF-C02)</a:t>
                </a:r>
                <a:endParaRPr lang="pl-PL" sz="1000">
                  <a:ea typeface="+mn-lt"/>
                  <a:cs typeface="+mn-lt"/>
                </a:endParaRPr>
              </a:p>
            </p:txBody>
          </p:sp>
          <p:sp>
            <p:nvSpPr>
              <p:cNvPr id="9" name="Text Placeholder 8">
                <a:extLst>
                  <a:ext uri="{FF2B5EF4-FFF2-40B4-BE49-F238E27FC236}">
                    <a16:creationId xmlns:a16="http://schemas.microsoft.com/office/drawing/2014/main" id="{698ADF03-8FE6-EE63-15FA-BCDD7A6C1908}"/>
                  </a:ext>
                </a:extLst>
              </p:cNvPr>
              <p:cNvSpPr>
                <a:spLocks noGrp="1"/>
              </p:cNvSpPr>
              <p:nvPr>
                <p:ph type="body" sz="quarter" idx="21"/>
              </p:nvPr>
            </p:nvSpPr>
            <p:spPr>
              <a:xfrm>
                <a:off x="9415208" y="6411702"/>
                <a:ext cx="2664000" cy="252000"/>
              </a:xfrm>
            </p:spPr>
            <p:txBody>
              <a:bodyPr/>
              <a:lstStyle/>
              <a:p>
                <a:r>
                  <a:rPr lang="en-US"/>
                  <a:t>Polish		English</a:t>
                </a:r>
              </a:p>
            </p:txBody>
          </p:sp>
          <p:sp>
            <p:nvSpPr>
              <p:cNvPr id="6" name="TextBox 5">
                <a:extLst>
                  <a:ext uri="{FF2B5EF4-FFF2-40B4-BE49-F238E27FC236}">
                    <a16:creationId xmlns:a16="http://schemas.microsoft.com/office/drawing/2014/main" id="{6E20B572-1592-CD38-5EA0-7575A2E30FEB}"/>
                  </a:ext>
                </a:extLst>
              </p:cNvPr>
              <p:cNvSpPr txBox="1"/>
              <p:nvPr/>
            </p:nvSpPr>
            <p:spPr>
              <a:xfrm>
                <a:off x="73478" y="5347606"/>
                <a:ext cx="2449285" cy="1202893"/>
              </a:xfrm>
              <a:prstGeom prst="rect">
                <a:avLst/>
              </a:prstGeom>
              <a:noFill/>
            </p:spPr>
            <p:txBody>
              <a:bodyPr rot="0" spcFirstLastPara="0" vertOverflow="overflow" horzOverflow="overflow" vert="horz" wrap="square" lIns="91440" tIns="0" rIns="0" bIns="0" numCol="1" spcCol="0" rtlCol="0" fromWordArt="0" anchor="t" anchorCtr="0" forceAA="0" compatLnSpc="1">
                <a:prstTxWarp prst="textNoShape">
                  <a:avLst/>
                </a:prstTxWarp>
                <a:noAutofit/>
              </a:bodyPr>
              <a:lstStyle/>
              <a:p>
                <a:pPr defTabSz="228600">
                  <a:lnSpc>
                    <a:spcPct val="110000"/>
                  </a:lnSpc>
                  <a:spcBef>
                    <a:spcPts val="200"/>
                  </a:spcBef>
                </a:pPr>
                <a:r>
                  <a:rPr lang="en-US" sz="1100">
                    <a:solidFill>
                      <a:schemeClr val="bg1"/>
                    </a:solidFill>
                    <a:ea typeface="+mn-lt"/>
                    <a:cs typeface="+mn-lt"/>
                  </a:rPr>
                  <a:t>FMCG</a:t>
                </a:r>
              </a:p>
              <a:p>
                <a:pPr defTabSz="228600">
                  <a:lnSpc>
                    <a:spcPct val="110000"/>
                  </a:lnSpc>
                  <a:spcBef>
                    <a:spcPts val="200"/>
                  </a:spcBef>
                </a:pPr>
                <a:r>
                  <a:rPr lang="en-US" sz="1100">
                    <a:solidFill>
                      <a:schemeClr val="bg1"/>
                    </a:solidFill>
                    <a:ea typeface="+mn-lt"/>
                    <a:cs typeface="+mn-lt"/>
                  </a:rPr>
                  <a:t>Media</a:t>
                </a:r>
              </a:p>
              <a:p>
                <a:pPr defTabSz="228600">
                  <a:lnSpc>
                    <a:spcPct val="110000"/>
                  </a:lnSpc>
                  <a:spcBef>
                    <a:spcPts val="200"/>
                  </a:spcBef>
                </a:pPr>
                <a:r>
                  <a:rPr lang="en-US" sz="1100">
                    <a:solidFill>
                      <a:schemeClr val="bg1"/>
                    </a:solidFill>
                    <a:ea typeface="+mn-lt"/>
                    <a:cs typeface="+mn-lt"/>
                  </a:rPr>
                  <a:t>Mining services</a:t>
                </a:r>
              </a:p>
              <a:p>
                <a:pPr defTabSz="228600">
                  <a:lnSpc>
                    <a:spcPct val="110000"/>
                  </a:lnSpc>
                  <a:spcBef>
                    <a:spcPts val="200"/>
                  </a:spcBef>
                </a:pPr>
                <a:r>
                  <a:rPr lang="en-US" sz="1100">
                    <a:solidFill>
                      <a:schemeClr val="bg1"/>
                    </a:solidFill>
                    <a:ea typeface="+mn-lt"/>
                    <a:cs typeface="+mn-lt"/>
                  </a:rPr>
                  <a:t>Oil &amp; Gas field services</a:t>
                </a:r>
              </a:p>
              <a:p>
                <a:pPr defTabSz="228600">
                  <a:lnSpc>
                    <a:spcPct val="110000"/>
                  </a:lnSpc>
                  <a:spcBef>
                    <a:spcPts val="200"/>
                  </a:spcBef>
                </a:pPr>
                <a:r>
                  <a:rPr lang="en-US" sz="1100">
                    <a:solidFill>
                      <a:schemeClr val="bg1"/>
                    </a:solidFill>
                    <a:ea typeface="+mn-lt"/>
                    <a:cs typeface="+mn-lt"/>
                  </a:rPr>
                  <a:t>Health Insurance</a:t>
                </a:r>
              </a:p>
              <a:p>
                <a:pPr defTabSz="228600">
                  <a:lnSpc>
                    <a:spcPct val="110000"/>
                  </a:lnSpc>
                  <a:spcBef>
                    <a:spcPts val="200"/>
                  </a:spcBef>
                </a:pPr>
                <a:endParaRPr lang="en-US" sz="1100">
                  <a:solidFill>
                    <a:schemeClr val="bg1"/>
                  </a:solidFill>
                  <a:ea typeface="+mn-lt"/>
                  <a:cs typeface="+mn-lt"/>
                </a:endParaRPr>
              </a:p>
              <a:p>
                <a:pPr algn="l" defTabSz="228600">
                  <a:spcAft>
                    <a:spcPts val="1200"/>
                  </a:spcAft>
                </a:pPr>
                <a:endParaRPr lang="en-US" sz="1100" noProof="0">
                  <a:solidFill>
                    <a:schemeClr val="bg1"/>
                  </a:solidFill>
                </a:endParaRPr>
              </a:p>
            </p:txBody>
          </p:sp>
          <p:sp>
            <p:nvSpPr>
              <p:cNvPr id="3" name="Text Placeholder 9">
                <a:extLst>
                  <a:ext uri="{FF2B5EF4-FFF2-40B4-BE49-F238E27FC236}">
                    <a16:creationId xmlns:a16="http://schemas.microsoft.com/office/drawing/2014/main" id="{89BADFF7-94B3-EAFF-AB1C-6D0ABEF9337C}"/>
                  </a:ext>
                </a:extLst>
              </p:cNvPr>
              <p:cNvSpPr txBox="1">
                <a:spLocks/>
              </p:cNvSpPr>
              <p:nvPr/>
            </p:nvSpPr>
            <p:spPr>
              <a:xfrm>
                <a:off x="2832107" y="1861782"/>
                <a:ext cx="6282000" cy="4846928"/>
              </a:xfrm>
              <a:prstGeom prst="rect">
                <a:avLst/>
              </a:prstGeom>
            </p:spPr>
            <p:txBody>
              <a:bodyPr vert="horz" lIns="54000" tIns="36000" rIns="36000" bIns="36000" numCol="2" spcCol="252000" rtlCol="0">
                <a:noAutofit/>
              </a:bodyPr>
              <a:lstStyle>
                <a:lvl1pPr marL="0" indent="0" algn="l" defTabSz="228600" rtl="0" eaLnBrk="1" latinLnBrk="0" hangingPunct="1">
                  <a:lnSpc>
                    <a:spcPct val="100000"/>
                  </a:lnSpc>
                  <a:spcBef>
                    <a:spcPts val="600"/>
                  </a:spcBef>
                  <a:spcAft>
                    <a:spcPts val="0"/>
                  </a:spcAft>
                  <a:buFont typeface="Arial" panose="020B0604020202020204" pitchFamily="34" charset="0"/>
                  <a:buNone/>
                  <a:defRPr sz="1100" b="0" kern="1200">
                    <a:solidFill>
                      <a:schemeClr val="tx1"/>
                    </a:solidFill>
                    <a:latin typeface="+mn-lt"/>
                    <a:ea typeface="+mn-ea"/>
                    <a:cs typeface="+mn-cs"/>
                  </a:defRPr>
                </a:lvl1pPr>
                <a:lvl2pPr marL="457200" indent="-228600" algn="l" defTabSz="228600" rtl="0" eaLnBrk="1" latinLnBrk="0" hangingPunct="1">
                  <a:lnSpc>
                    <a:spcPct val="100000"/>
                  </a:lnSpc>
                  <a:spcBef>
                    <a:spcPts val="0"/>
                  </a:spcBef>
                  <a:spcAft>
                    <a:spcPts val="600"/>
                  </a:spcAft>
                  <a:buClrTx/>
                  <a:buFont typeface="Arial" panose="020B0503030202060203" pitchFamily="34" charset="0"/>
                  <a:buChar char="–"/>
                  <a:defRPr sz="2000" kern="1200">
                    <a:solidFill>
                      <a:schemeClr val="tx1"/>
                    </a:solidFill>
                    <a:latin typeface="+mn-lt"/>
                    <a:ea typeface="+mn-ea"/>
                    <a:cs typeface="+mn-cs"/>
                  </a:defRPr>
                </a:lvl2pPr>
                <a:lvl3pPr marL="685800" indent="-228600" algn="l" defTabSz="2286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3pPr>
                <a:lvl4pPr marL="914400" indent="-228600" algn="l" defTabSz="228600" rtl="0" eaLnBrk="1" latinLnBrk="0" hangingPunct="1">
                  <a:lnSpc>
                    <a:spcPct val="100000"/>
                  </a:lnSpc>
                  <a:spcBef>
                    <a:spcPts val="0"/>
                  </a:spcBef>
                  <a:spcAft>
                    <a:spcPts val="600"/>
                  </a:spcAft>
                  <a:buFont typeface="Arial" panose="020B0503030202060203" pitchFamily="34" charset="0"/>
                  <a:buChar char="–"/>
                  <a:defRPr sz="1800" kern="1200">
                    <a:solidFill>
                      <a:schemeClr val="tx1"/>
                    </a:solidFill>
                    <a:latin typeface="+mn-lt"/>
                    <a:ea typeface="+mn-ea"/>
                    <a:cs typeface="+mn-cs"/>
                  </a:defRPr>
                </a:lvl4pPr>
                <a:lvl5pPr marL="1143000" indent="-228600" algn="l" defTabSz="2286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600"/>
                  </a:spcAft>
                  <a:buFont typeface="Arial"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6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600"/>
                  </a:spcAft>
                  <a:buFont typeface="Arial" panose="020B0604020202020204" pitchFamily="34" charset="0"/>
                  <a:buNone/>
                  <a:defRPr sz="800" kern="1200">
                    <a:solidFill>
                      <a:schemeClr val="tx2"/>
                    </a:solidFill>
                    <a:latin typeface="+mn-lt"/>
                    <a:ea typeface="+mn-ea"/>
                    <a:cs typeface="+mn-cs"/>
                  </a:defRPr>
                </a:lvl9pPr>
              </a:lstStyle>
              <a:p>
                <a:pPr defTabSz="228600">
                  <a:spcBef>
                    <a:spcPts val="0"/>
                  </a:spcBef>
                  <a:spcAft>
                    <a:spcPts val="300"/>
                  </a:spcAft>
                </a:pPr>
                <a:r>
                  <a:rPr lang="pl-PL" sz="1000" b="1"/>
                  <a:t>Convinience stores company</a:t>
                </a:r>
              </a:p>
              <a:p>
                <a:pPr defTabSz="228600">
                  <a:spcBef>
                    <a:spcPts val="0"/>
                  </a:spcBef>
                  <a:spcAft>
                    <a:spcPts val="300"/>
                  </a:spcAft>
                </a:pPr>
                <a:r>
                  <a:rPr lang="en-US" sz="1000"/>
                  <a:t>Developed a Proof of Concept (PoC) for </a:t>
                </a:r>
                <a:r>
                  <a:rPr lang="en-US" sz="1000" err="1"/>
                  <a:t>GenAI</a:t>
                </a:r>
                <a:r>
                  <a:rPr lang="en-US" sz="1000"/>
                  <a:t>, an automated documentation generator targeting ABAP files for SAP system updates. Leveraged OpenAI's GPT, </a:t>
                </a:r>
                <a:r>
                  <a:rPr lang="en-US" sz="1000" err="1"/>
                  <a:t>Langchain</a:t>
                </a:r>
                <a:r>
                  <a:rPr lang="en-US" sz="1000"/>
                  <a:t>, and </a:t>
                </a:r>
                <a:r>
                  <a:rPr lang="en-US" sz="1000" err="1"/>
                  <a:t>Streamlit</a:t>
                </a:r>
                <a:r>
                  <a:rPr lang="en-US" sz="1000"/>
                  <a:t> to create an efficient and streamlined solution</a:t>
                </a:r>
                <a:r>
                  <a:rPr lang="pl-PL" sz="1000"/>
                  <a:t>.</a:t>
                </a:r>
              </a:p>
              <a:p>
                <a:pPr defTabSz="228600">
                  <a:spcBef>
                    <a:spcPts val="0"/>
                  </a:spcBef>
                  <a:spcAft>
                    <a:spcPts val="300"/>
                  </a:spcAft>
                </a:pPr>
                <a:r>
                  <a:rPr lang="pl-PL" sz="1000" b="1"/>
                  <a:t>Multinational tobacco company</a:t>
                </a:r>
              </a:p>
              <a:p>
                <a:pPr defTabSz="228600">
                  <a:spcBef>
                    <a:spcPts val="0"/>
                  </a:spcBef>
                  <a:spcAft>
                    <a:spcPts val="300"/>
                  </a:spcAft>
                </a:pPr>
                <a:r>
                  <a:rPr lang="en-US" sz="1000"/>
                  <a:t>Member of the Advanced Analytics Team, actively involved in developing the Data Science Platform Engineering infrastructure to facilitate a wide range of Data Science projects. This involves working extensively with the AWS stack, Snowflake, S3, Jenkins, EMR, </a:t>
                </a:r>
                <a:r>
                  <a:rPr lang="en-US" sz="1000" err="1"/>
                  <a:t>PySpark</a:t>
                </a:r>
                <a:r>
                  <a:rPr lang="en-US" sz="1000"/>
                  <a:t>, Airflow, and </a:t>
                </a:r>
                <a:r>
                  <a:rPr lang="en-US" sz="1000" err="1"/>
                  <a:t>Jfrog</a:t>
                </a:r>
                <a:r>
                  <a:rPr lang="pl-PL" sz="1000"/>
                  <a:t>, Kubernetes.</a:t>
                </a:r>
              </a:p>
              <a:p>
                <a:pPr defTabSz="228600">
                  <a:spcBef>
                    <a:spcPts val="0"/>
                  </a:spcBef>
                  <a:spcAft>
                    <a:spcPts val="300"/>
                  </a:spcAft>
                </a:pPr>
                <a:r>
                  <a:rPr lang="en-US" sz="1000" b="1"/>
                  <a:t>Internal PoC</a:t>
                </a:r>
              </a:p>
              <a:p>
                <a:pPr defTabSz="228600">
                  <a:spcBef>
                    <a:spcPts val="0"/>
                  </a:spcBef>
                  <a:spcAft>
                    <a:spcPts val="300"/>
                  </a:spcAft>
                </a:pPr>
                <a:r>
                  <a:rPr lang="en-US" sz="1000"/>
                  <a:t>Developing and implementing an automated system using ChatGPT, Azure, </a:t>
                </a:r>
                <a:r>
                  <a:rPr lang="en-US" sz="1000" err="1"/>
                  <a:t>Streamlit</a:t>
                </a:r>
                <a:r>
                  <a:rPr lang="en-US" sz="1000"/>
                  <a:t> and OpenAI API to extract relevant information from CV documents.</a:t>
                </a:r>
              </a:p>
              <a:p>
                <a:pPr defTabSz="228600">
                  <a:spcBef>
                    <a:spcPts val="0"/>
                  </a:spcBef>
                  <a:spcAft>
                    <a:spcPts val="300"/>
                  </a:spcAft>
                </a:pPr>
                <a:r>
                  <a:rPr lang="en-US" sz="1000"/>
                  <a:t>Apply NLP techniques to process and analyze the extracted data, ensuring accuracy and completeness.</a:t>
                </a:r>
              </a:p>
              <a:p>
                <a:pPr defTabSz="228600">
                  <a:spcBef>
                    <a:spcPts val="0"/>
                  </a:spcBef>
                  <a:spcAft>
                    <a:spcPts val="300"/>
                  </a:spcAft>
                </a:pPr>
                <a:r>
                  <a:rPr lang="en-US" sz="1000"/>
                  <a:t>Transform the extracted data into a visually concise executive report format, utilizing appropriate visualizations and summaries.</a:t>
                </a:r>
                <a:endParaRPr lang="en-US" sz="1000" b="1"/>
              </a:p>
              <a:p>
                <a:pPr defTabSz="228600">
                  <a:spcBef>
                    <a:spcPts val="0"/>
                  </a:spcBef>
                  <a:spcAft>
                    <a:spcPts val="300"/>
                  </a:spcAft>
                </a:pPr>
                <a:endParaRPr lang="pl-PL" sz="1000" b="1"/>
              </a:p>
              <a:p>
                <a:pPr defTabSz="228600">
                  <a:spcBef>
                    <a:spcPts val="0"/>
                  </a:spcBef>
                  <a:spcAft>
                    <a:spcPts val="300"/>
                  </a:spcAft>
                </a:pPr>
                <a:endParaRPr lang="pl-PL" sz="1000" b="1"/>
              </a:p>
              <a:p>
                <a:pPr defTabSz="228600">
                  <a:spcBef>
                    <a:spcPts val="0"/>
                  </a:spcBef>
                  <a:spcAft>
                    <a:spcPts val="300"/>
                  </a:spcAft>
                </a:pPr>
                <a:endParaRPr lang="pl-PL" sz="1000" b="1"/>
              </a:p>
              <a:p>
                <a:pPr defTabSz="228600">
                  <a:spcBef>
                    <a:spcPts val="0"/>
                  </a:spcBef>
                  <a:spcAft>
                    <a:spcPts val="300"/>
                  </a:spcAft>
                </a:pPr>
                <a:endParaRPr lang="pl-PL" sz="1000" b="1"/>
              </a:p>
              <a:p>
                <a:pPr defTabSz="228600">
                  <a:spcBef>
                    <a:spcPts val="0"/>
                  </a:spcBef>
                  <a:spcAft>
                    <a:spcPts val="300"/>
                  </a:spcAft>
                </a:pPr>
                <a:endParaRPr lang="pl-PL" sz="1000" b="1"/>
              </a:p>
              <a:p>
                <a:pPr defTabSz="228600">
                  <a:spcBef>
                    <a:spcPts val="0"/>
                  </a:spcBef>
                  <a:spcAft>
                    <a:spcPts val="300"/>
                  </a:spcAft>
                </a:pPr>
                <a:endParaRPr lang="pl-PL" sz="1000" b="1"/>
              </a:p>
              <a:p>
                <a:pPr defTabSz="228600">
                  <a:spcBef>
                    <a:spcPts val="0"/>
                  </a:spcBef>
                  <a:spcAft>
                    <a:spcPts val="300"/>
                  </a:spcAft>
                </a:pPr>
                <a:endParaRPr lang="pl-PL" sz="1000" b="1"/>
              </a:p>
              <a:p>
                <a:pPr defTabSz="228600">
                  <a:spcBef>
                    <a:spcPts val="0"/>
                  </a:spcBef>
                  <a:spcAft>
                    <a:spcPts val="300"/>
                  </a:spcAft>
                </a:pPr>
                <a:endParaRPr lang="pl-PL" sz="1000" b="1"/>
              </a:p>
              <a:p>
                <a:pPr defTabSz="228600">
                  <a:spcBef>
                    <a:spcPts val="0"/>
                  </a:spcBef>
                  <a:spcAft>
                    <a:spcPts val="300"/>
                  </a:spcAft>
                </a:pPr>
                <a:endParaRPr lang="pl-PL" sz="1000" b="1"/>
              </a:p>
              <a:p>
                <a:pPr defTabSz="228600">
                  <a:spcBef>
                    <a:spcPts val="0"/>
                  </a:spcBef>
                  <a:spcAft>
                    <a:spcPts val="300"/>
                  </a:spcAft>
                </a:pPr>
                <a:endParaRPr lang="pl-PL" sz="1000" b="1"/>
              </a:p>
              <a:p>
                <a:pPr defTabSz="228600">
                  <a:spcBef>
                    <a:spcPts val="0"/>
                  </a:spcBef>
                  <a:spcAft>
                    <a:spcPts val="300"/>
                  </a:spcAft>
                </a:pPr>
                <a:endParaRPr lang="pl-PL" sz="1000" b="1"/>
              </a:p>
              <a:p>
                <a:pPr defTabSz="228600">
                  <a:spcBef>
                    <a:spcPts val="0"/>
                  </a:spcBef>
                  <a:spcAft>
                    <a:spcPts val="300"/>
                  </a:spcAft>
                </a:pPr>
                <a:endParaRPr lang="pl-PL" sz="1000" b="1"/>
              </a:p>
              <a:p>
                <a:pPr defTabSz="228600">
                  <a:spcBef>
                    <a:spcPts val="0"/>
                  </a:spcBef>
                  <a:spcAft>
                    <a:spcPts val="300"/>
                  </a:spcAft>
                </a:pPr>
                <a:endParaRPr lang="pl-PL" sz="1000" b="1"/>
              </a:p>
              <a:p>
                <a:pPr defTabSz="228600">
                  <a:spcBef>
                    <a:spcPts val="0"/>
                  </a:spcBef>
                  <a:spcAft>
                    <a:spcPts val="300"/>
                  </a:spcAft>
                </a:pPr>
                <a:endParaRPr lang="pl-PL" sz="1000" b="1"/>
              </a:p>
              <a:p>
                <a:pPr defTabSz="228600">
                  <a:spcBef>
                    <a:spcPts val="0"/>
                  </a:spcBef>
                  <a:spcAft>
                    <a:spcPts val="300"/>
                  </a:spcAft>
                </a:pPr>
                <a:endParaRPr lang="pl-PL" sz="1000" b="1"/>
              </a:p>
              <a:p>
                <a:pPr defTabSz="228600">
                  <a:spcBef>
                    <a:spcPts val="0"/>
                  </a:spcBef>
                  <a:spcAft>
                    <a:spcPts val="300"/>
                  </a:spcAft>
                </a:pPr>
                <a:endParaRPr lang="pl-PL" sz="1000" b="1"/>
              </a:p>
              <a:p>
                <a:pPr defTabSz="228600">
                  <a:spcBef>
                    <a:spcPts val="0"/>
                  </a:spcBef>
                  <a:spcAft>
                    <a:spcPts val="300"/>
                  </a:spcAft>
                </a:pPr>
                <a:endParaRPr lang="pl-PL" sz="1000" b="1"/>
              </a:p>
              <a:p>
                <a:pPr defTabSz="228600">
                  <a:spcBef>
                    <a:spcPts val="0"/>
                  </a:spcBef>
                  <a:spcAft>
                    <a:spcPts val="300"/>
                  </a:spcAft>
                </a:pPr>
                <a:r>
                  <a:rPr lang="en-US" sz="1000" b="1"/>
                  <a:t>Global Insurance Company</a:t>
                </a:r>
              </a:p>
              <a:p>
                <a:pPr>
                  <a:spcBef>
                    <a:spcPts val="0"/>
                  </a:spcBef>
                  <a:spcAft>
                    <a:spcPts val="600"/>
                  </a:spcAft>
                </a:pPr>
                <a:r>
                  <a:rPr lang="en-US" sz="1000"/>
                  <a:t>Designing, developing and testing ETL processes for data ingesting, transformation and management into Data Mart destination (Azure Databricks, </a:t>
                </a:r>
                <a:r>
                  <a:rPr lang="en-US" sz="1000" err="1"/>
                  <a:t>PySpark</a:t>
                </a:r>
                <a:r>
                  <a:rPr lang="en-US" sz="1000"/>
                  <a:t>, Azure DevOps)</a:t>
                </a:r>
                <a:endParaRPr lang="en-US" sz="1000" b="1"/>
              </a:p>
              <a:p>
                <a:pPr defTabSz="228600">
                  <a:spcBef>
                    <a:spcPts val="0"/>
                  </a:spcBef>
                  <a:spcAft>
                    <a:spcPts val="300"/>
                  </a:spcAft>
                </a:pPr>
                <a:r>
                  <a:rPr lang="en-US" sz="1000" b="1"/>
                  <a:t>Oil &amp; Gas field services</a:t>
                </a:r>
                <a:endParaRPr lang="en-US" sz="1000">
                  <a:ea typeface="+mn-lt"/>
                  <a:cs typeface="+mn-lt"/>
                </a:endParaRPr>
              </a:p>
              <a:p>
                <a:pPr defTabSz="228600">
                  <a:spcBef>
                    <a:spcPts val="100"/>
                  </a:spcBef>
                </a:pPr>
                <a:r>
                  <a:rPr lang="en-US" sz="1000"/>
                  <a:t>Building the revenue forecast model based on time series and machine learning. </a:t>
                </a:r>
              </a:p>
              <a:p>
                <a:pPr defTabSz="228600">
                  <a:spcBef>
                    <a:spcPts val="100"/>
                  </a:spcBef>
                </a:pPr>
                <a:r>
                  <a:rPr lang="en-US" sz="1000"/>
                  <a:t>Visualizing  the results. Utilizing </a:t>
                </a:r>
                <a:r>
                  <a:rPr lang="en-US" sz="1000" err="1"/>
                  <a:t>Tensorflow</a:t>
                </a:r>
                <a:r>
                  <a:rPr lang="en-US" sz="1000"/>
                  <a:t>, ARIMA, </a:t>
                </a:r>
                <a:r>
                  <a:rPr lang="en-US" sz="1000" err="1"/>
                  <a:t>XGBoost</a:t>
                </a:r>
                <a:r>
                  <a:rPr lang="en-US" sz="1000"/>
                  <a:t>, Power BI.</a:t>
                </a:r>
                <a:endParaRPr lang="pl-PL" sz="1000"/>
              </a:p>
              <a:p>
                <a:pPr defTabSz="228600">
                  <a:spcAft>
                    <a:spcPts val="300"/>
                  </a:spcAft>
                </a:pPr>
                <a:r>
                  <a:rPr lang="en-US" sz="1000" b="1"/>
                  <a:t>Global Media Agency</a:t>
                </a:r>
                <a:endParaRPr lang="en-US" sz="1000">
                  <a:ea typeface="+mn-lt"/>
                  <a:cs typeface="+mn-lt"/>
                </a:endParaRPr>
              </a:p>
              <a:p>
                <a:pPr defTabSz="228600">
                  <a:spcBef>
                    <a:spcPts val="100"/>
                  </a:spcBef>
                </a:pPr>
                <a:r>
                  <a:rPr lang="en-US" sz="1000"/>
                  <a:t>Working as part of Innovation Hub. Development of global service to optimize</a:t>
                </a:r>
              </a:p>
              <a:p>
                <a:pPr defTabSz="228600">
                  <a:spcBef>
                    <a:spcPts val="100"/>
                  </a:spcBef>
                </a:pPr>
                <a:r>
                  <a:rPr lang="en-US" sz="1000"/>
                  <a:t>media plans. Utilizing Google Cloud Services, Azure DevOps, Azure Pipelines.</a:t>
                </a:r>
              </a:p>
              <a:p>
                <a:pPr defTabSz="228600">
                  <a:spcBef>
                    <a:spcPts val="100"/>
                  </a:spcBef>
                </a:pPr>
                <a:r>
                  <a:rPr lang="en-US" sz="1000"/>
                  <a:t>Developing and providing in depth analysis of predictive models (Neural Networks, Genetic Algorithms)</a:t>
                </a:r>
              </a:p>
              <a:p>
                <a:pPr defTabSz="228600">
                  <a:spcBef>
                    <a:spcPts val="600"/>
                  </a:spcBef>
                  <a:spcAft>
                    <a:spcPts val="300"/>
                  </a:spcAft>
                </a:pPr>
                <a:r>
                  <a:rPr lang="en-US" sz="1000" b="1"/>
                  <a:t>Software Development Company</a:t>
                </a:r>
                <a:endParaRPr lang="en-US" sz="1000">
                  <a:ea typeface="+mn-lt"/>
                  <a:cs typeface="+mn-lt"/>
                </a:endParaRPr>
              </a:p>
              <a:p>
                <a:pPr defTabSz="228600">
                  <a:spcBef>
                    <a:spcPts val="100"/>
                  </a:spcBef>
                </a:pPr>
                <a:r>
                  <a:rPr lang="en-US" sz="1000"/>
                  <a:t>Building pipelines to predict sales volumes of products for major internet</a:t>
                </a:r>
              </a:p>
              <a:p>
                <a:pPr defTabSz="228600">
                  <a:spcBef>
                    <a:spcPts val="100"/>
                  </a:spcBef>
                </a:pPr>
                <a:r>
                  <a:rPr lang="en-US" sz="1000"/>
                  <a:t>shopping company. Utilizing GCP, Pub/Sub, Cloud Functions, TensorFlow,</a:t>
                </a:r>
              </a:p>
              <a:p>
                <a:pPr defTabSz="228600">
                  <a:spcBef>
                    <a:spcPts val="100"/>
                  </a:spcBef>
                </a:pPr>
                <a:r>
                  <a:rPr lang="en-US" sz="1000"/>
                  <a:t>Google Data Studio. Dash buttons development using AWS Pub/Sub, Lambda, EC2</a:t>
                </a:r>
                <a:endParaRPr lang="en-US" sz="1000">
                  <a:ea typeface="+mn-lt"/>
                  <a:cs typeface="+mn-lt"/>
                </a:endParaRPr>
              </a:p>
              <a:p>
                <a:pPr defTabSz="228600">
                  <a:spcBef>
                    <a:spcPts val="0"/>
                  </a:spcBef>
                  <a:spcAft>
                    <a:spcPts val="300"/>
                  </a:spcAft>
                </a:pPr>
                <a:r>
                  <a:rPr lang="en-US" sz="1000" b="1"/>
                  <a:t>Global Mining Company</a:t>
                </a:r>
                <a:endParaRPr lang="en-US" sz="1000">
                  <a:ea typeface="+mn-lt"/>
                  <a:cs typeface="+mn-lt"/>
                </a:endParaRPr>
              </a:p>
              <a:p>
                <a:pPr defTabSz="228600">
                  <a:spcBef>
                    <a:spcPts val="0"/>
                  </a:spcBef>
                </a:pPr>
                <a:r>
                  <a:rPr lang="en-US" sz="1000"/>
                  <a:t>Building cavity risk model and provide extensive analysis for two Australian coal mines.</a:t>
                </a:r>
              </a:p>
              <a:p>
                <a:pPr defTabSz="228600">
                  <a:spcBef>
                    <a:spcPts val="0"/>
                  </a:spcBef>
                  <a:spcAft>
                    <a:spcPts val="600"/>
                  </a:spcAft>
                </a:pPr>
                <a:r>
                  <a:rPr lang="en-US" sz="1000"/>
                  <a:t>Utilizing </a:t>
                </a:r>
                <a:r>
                  <a:rPr lang="en-US" sz="1000" err="1"/>
                  <a:t>XGboost</a:t>
                </a:r>
                <a:r>
                  <a:rPr lang="en-US" sz="1000"/>
                  <a:t>, Azure platform (ML Studio, </a:t>
                </a:r>
                <a:r>
                  <a:rPr lang="en-US" sz="1000" err="1"/>
                  <a:t>DataLakes</a:t>
                </a:r>
                <a:r>
                  <a:rPr lang="en-US" sz="1000"/>
                  <a:t>, Pipelines). Building DE pipelines (Data Factory) to ETL raw data leveraged by the model.</a:t>
                </a:r>
              </a:p>
              <a:p>
                <a:pPr defTabSz="228600">
                  <a:spcBef>
                    <a:spcPts val="600"/>
                  </a:spcBef>
                </a:pPr>
                <a:endParaRPr lang="en-US" sz="1000">
                  <a:ea typeface="+mn-lt"/>
                  <a:cs typeface="+mn-lt"/>
                </a:endParaRPr>
              </a:p>
              <a:p>
                <a:pPr defTabSz="228600">
                  <a:spcBef>
                    <a:spcPts val="600"/>
                  </a:spcBef>
                </a:pPr>
                <a:endParaRPr lang="en-US" sz="1000">
                  <a:ea typeface="+mn-lt"/>
                  <a:cs typeface="+mn-lt"/>
                </a:endParaRPr>
              </a:p>
              <a:p>
                <a:pPr defTabSz="228600">
                  <a:spcBef>
                    <a:spcPts val="600"/>
                  </a:spcBef>
                </a:pPr>
                <a:endParaRPr lang="en-US" sz="1000">
                  <a:ea typeface="+mn-lt"/>
                  <a:cs typeface="+mn-lt"/>
                </a:endParaRPr>
              </a:p>
              <a:p>
                <a:pPr defTabSz="228600">
                  <a:spcBef>
                    <a:spcPts val="600"/>
                  </a:spcBef>
                </a:pPr>
                <a:endParaRPr lang="en-US" sz="1000">
                  <a:ea typeface="+mn-lt"/>
                  <a:cs typeface="+mn-lt"/>
                </a:endParaRPr>
              </a:p>
              <a:p>
                <a:pPr algn="l" defTabSz="228600">
                  <a:spcAft>
                    <a:spcPts val="1200"/>
                  </a:spcAft>
                </a:pPr>
                <a:endParaRPr lang="en-US" sz="1000" noProof="0"/>
              </a:p>
              <a:p>
                <a:pPr algn="just"/>
                <a:endParaRPr lang="en-US"/>
              </a:p>
            </p:txBody>
          </p:sp>
        </p:spTree>
        <p:extLst>
          <p:ext uri="{BB962C8B-B14F-4D97-AF65-F5344CB8AC3E}">
            <p14:creationId xmlns:p14="http://schemas.microsoft.com/office/powerpoint/2010/main" val="1731765507"/>
          </p:ext>
        </p:extLst>
      </p:cSld>
      <p:clrMapOvr>
        <a:masterClrMapping/>
      </p:clrMapOvr>
    </p:sld>
    <p:sld>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1C52C2-80BA-AC6E-A541-4E87D349A624}"/>
                  </a:ext>
                </a:extLst>
              </p:cNvPr>
              <p:cNvSpPr>
                <a:spLocks noGrp="1"/>
              </p:cNvSpPr>
              <p:nvPr>
                <p:ph type="body" sz="quarter" idx="11"/>
              </p:nvPr>
            </p:nvSpPr>
            <p:spPr/>
            <p:txBody>
              <a:bodyPr/>
              <a:lstStyle/>
              <a:p>
                <a:r>
                  <a:rPr lang="en-US" sz="1050"/>
                  <a:t>Consultant with several years of experience in creating innovative solutions</a:t>
                </a:r>
                <a:r>
                  <a:rPr lang="pl-PL" sz="1050"/>
                  <a:t> </a:t>
                </a:r>
                <a:r>
                  <a:rPr lang="en-US" sz="1050"/>
                  <a:t>in the field of business intelligence, reporting and machine learning.</a:t>
                </a:r>
              </a:p>
              <a:p>
                <a:r>
                  <a:rPr lang="en-US" sz="1050"/>
                  <a:t>I have successfully collaborated with clients and stakeholders, delivering</a:t>
                </a:r>
                <a:r>
                  <a:rPr lang="pl-PL" sz="1050"/>
                  <a:t> </a:t>
                </a:r>
                <a:r>
                  <a:rPr lang="en-US" sz="1050"/>
                  <a:t>valuable solutions that aided in making strategic business decisions. </a:t>
                </a:r>
                <a:endParaRPr lang="pl-PL" sz="1050"/>
              </a:p>
            </p:txBody>
          </p:sp>
          <p:sp>
            <p:nvSpPr>
              <p:cNvPr id="3" name="Text Placeholder 2">
                <a:extLst>
                  <a:ext uri="{FF2B5EF4-FFF2-40B4-BE49-F238E27FC236}">
                    <a16:creationId xmlns:a16="http://schemas.microsoft.com/office/drawing/2014/main" id="{B44C615A-94FF-E592-8AEE-9728AB9EB201}"/>
                  </a:ext>
                </a:extLst>
              </p:cNvPr>
              <p:cNvSpPr>
                <a:spLocks noGrp="1"/>
              </p:cNvSpPr>
              <p:nvPr>
                <p:ph type="body" sz="quarter" idx="12"/>
              </p:nvPr>
            </p:nvSpPr>
            <p:spPr/>
            <p:txBody>
              <a:bodyPr/>
              <a:lstStyle/>
              <a:p>
                <a:r>
                  <a:rPr lang="pl-PL"/>
                  <a:t>Automotive</a:t>
                </a:r>
              </a:p>
              <a:p>
                <a:r>
                  <a:rPr lang="pl-PL"/>
                  <a:t>IT</a:t>
                </a:r>
              </a:p>
              <a:p>
                <a:r>
                  <a:rPr lang="pl-PL"/>
                  <a:t>Financial Services</a:t>
                </a:r>
              </a:p>
            </p:txBody>
          </p:sp>
          <p:sp>
            <p:nvSpPr>
              <p:cNvPr id="4" name="Text Placeholder 3">
                <a:extLst>
                  <a:ext uri="{FF2B5EF4-FFF2-40B4-BE49-F238E27FC236}">
                    <a16:creationId xmlns:a16="http://schemas.microsoft.com/office/drawing/2014/main" id="{E631B484-69BC-08B8-BCAD-56EC7297BD8D}"/>
                  </a:ext>
                </a:extLst>
              </p:cNvPr>
              <p:cNvSpPr>
                <a:spLocks noGrp="1"/>
              </p:cNvSpPr>
              <p:nvPr>
                <p:ph type="body" sz="quarter" idx="18"/>
              </p:nvPr>
            </p:nvSpPr>
            <p:spPr/>
            <p:txBody>
              <a:bodyPr/>
              <a:lstStyle/>
              <a:p>
                <a:r>
                  <a:rPr lang="pl-PL"/>
                  <a:t>Aleksander Pobidyński</a:t>
                </a:r>
              </a:p>
            </p:txBody>
          </p:sp>
          <p:sp>
            <p:nvSpPr>
              <p:cNvPr id="5" name="Text Placeholder 4">
                <a:extLst>
                  <a:ext uri="{FF2B5EF4-FFF2-40B4-BE49-F238E27FC236}">
                    <a16:creationId xmlns:a16="http://schemas.microsoft.com/office/drawing/2014/main" id="{9B61EFBD-496D-080E-129A-2B6FA7F2E4FC}"/>
                  </a:ext>
                </a:extLst>
              </p:cNvPr>
              <p:cNvSpPr>
                <a:spLocks noGrp="1"/>
              </p:cNvSpPr>
              <p:nvPr>
                <p:ph type="body" sz="quarter" idx="14"/>
              </p:nvPr>
            </p:nvSpPr>
            <p:spPr/>
            <p:txBody>
              <a:bodyPr/>
              <a:lstStyle/>
              <a:p>
                <a:r>
                  <a:rPr lang="pl-PL"/>
                  <a:t>Consultant, Data Science</a:t>
                </a:r>
              </a:p>
            </p:txBody>
          </p:sp>
          <p:pic>
            <p:nvPicPr>
              <p:cNvPr id="12" name="Picture Placeholder 11">
                <a:extLst>
                  <a:ext uri="{FF2B5EF4-FFF2-40B4-BE49-F238E27FC236}">
                    <a16:creationId xmlns:a16="http://schemas.microsoft.com/office/drawing/2014/main" id="{10FE7DB4-1E88-5E7F-A564-2E372940CEE5}"/>
                  </a:ext>
                </a:extLst>
              </p:cNvPr>
              <p:cNvPicPr>
                <a:picLocks noGrp="1" noChangeAspect="1"/>
              </p:cNvPicPr>
              <p:nvPr>
                <p:ph type="pic" sz="quarter" idx="10"/>
              </p:nvPr>
            </p:nvPicPr>
            <p:blipFill>
              <a:blip r:embed="rId3"/>
              <a:srcRect t="13901" b="13901"/>
              <a:stretch/>
            </p:blipFill>
            <p:spPr/>
          </p:pic>
          <p:sp>
            <p:nvSpPr>
              <p:cNvPr id="7" name="Text Placeholder 6">
                <a:extLst>
                  <a:ext uri="{FF2B5EF4-FFF2-40B4-BE49-F238E27FC236}">
                    <a16:creationId xmlns:a16="http://schemas.microsoft.com/office/drawing/2014/main" id="{E8537F28-9B07-9DAA-CAF3-5BFB7BD5C12B}"/>
                  </a:ext>
                </a:extLst>
              </p:cNvPr>
              <p:cNvSpPr>
                <a:spLocks noGrp="1"/>
              </p:cNvSpPr>
              <p:nvPr>
                <p:ph type="body" sz="quarter" idx="19"/>
              </p:nvPr>
            </p:nvSpPr>
            <p:spPr/>
            <p:txBody>
              <a:bodyPr/>
              <a:lstStyle/>
              <a:p>
                <a:r>
                  <a:rPr lang="en-US"/>
                  <a:t>Bachelor’s Degree</a:t>
                </a:r>
                <a:r>
                  <a:rPr lang="pl-PL"/>
                  <a:t> in </a:t>
                </a:r>
                <a:r>
                  <a:rPr lang="en-US"/>
                  <a:t>Quantitative Methods in Economics</a:t>
                </a:r>
                <a:r>
                  <a:rPr lang="pl-PL"/>
                  <a:t> </a:t>
                </a:r>
                <a:r>
                  <a:rPr lang="en-US"/>
                  <a:t>and Informational Systems</a:t>
                </a:r>
                <a:r>
                  <a:rPr lang="pl-PL"/>
                  <a:t> - </a:t>
                </a:r>
                <a:r>
                  <a:rPr lang="pl-PL" i="0" u="none" strike="noStrike" baseline="0">
                    <a:solidFill>
                      <a:srgbClr val="000000"/>
                    </a:solidFill>
                  </a:rPr>
                  <a:t>Warsaw School of Economics</a:t>
                </a:r>
              </a:p>
              <a:p>
                <a:r>
                  <a:rPr lang="en-US" i="0" u="none" strike="noStrike" baseline="0">
                    <a:solidFill>
                      <a:srgbClr val="000000"/>
                    </a:solidFill>
                  </a:rPr>
                  <a:t>Master’s Degree</a:t>
                </a:r>
              </a:p>
              <a:p>
                <a:r>
                  <a:rPr lang="en-US" i="0" u="none" strike="noStrike" baseline="0">
                    <a:solidFill>
                      <a:srgbClr val="000000"/>
                    </a:solidFill>
                  </a:rPr>
                  <a:t>Advanced Analysis - Big Data</a:t>
                </a:r>
                <a:r>
                  <a:rPr lang="pl-PL" i="0" u="none" strike="noStrike" baseline="0">
                    <a:solidFill>
                      <a:srgbClr val="000000"/>
                    </a:solidFill>
                  </a:rPr>
                  <a:t> </a:t>
                </a:r>
                <a:r>
                  <a:rPr lang="pl-PL"/>
                  <a:t>- </a:t>
                </a:r>
                <a:r>
                  <a:rPr lang="pl-PL" i="0" u="none" strike="noStrike" baseline="0">
                    <a:solidFill>
                      <a:srgbClr val="000000"/>
                    </a:solidFill>
                  </a:rPr>
                  <a:t>Warsaw School of Economics</a:t>
                </a:r>
              </a:p>
              <a:p>
                <a:endParaRPr lang="pl-PL" sz="1000" b="1" i="0" u="none" strike="noStrike" baseline="0">
                  <a:solidFill>
                    <a:srgbClr val="000000"/>
                  </a:solidFill>
                  <a:latin typeface="Montserrat" panose="00000500000000000000" pitchFamily="2" charset="-18"/>
                </a:endParaRPr>
              </a:p>
              <a:p>
                <a:endParaRPr lang="pl-PL" sz="700"/>
              </a:p>
            </p:txBody>
          </p:sp>
          <p:sp>
            <p:nvSpPr>
              <p:cNvPr id="8" name="Text Placeholder 7">
                <a:extLst>
                  <a:ext uri="{FF2B5EF4-FFF2-40B4-BE49-F238E27FC236}">
                    <a16:creationId xmlns:a16="http://schemas.microsoft.com/office/drawing/2014/main" id="{99668DF9-C2B0-E144-E99A-6561CE21D9AE}"/>
                  </a:ext>
                </a:extLst>
              </p:cNvPr>
              <p:cNvSpPr>
                <a:spLocks noGrp="1"/>
              </p:cNvSpPr>
              <p:nvPr>
                <p:ph type="body" sz="quarter" idx="20"/>
              </p:nvPr>
            </p:nvSpPr>
            <p:spPr/>
            <p:txBody>
              <a:bodyPr/>
              <a:lstStyle/>
              <a:p>
                <a:r>
                  <a:rPr lang="en-US" b="0" i="0" u="none" strike="noStrike" baseline="0">
                    <a:solidFill>
                      <a:srgbClr val="000000"/>
                    </a:solidFill>
                  </a:rPr>
                  <a:t>Python (pandas, </a:t>
                </a:r>
                <a:r>
                  <a:rPr lang="en-US" b="0" i="0" u="none" strike="noStrike" baseline="0" err="1">
                    <a:solidFill>
                      <a:srgbClr val="000000"/>
                    </a:solidFill>
                  </a:rPr>
                  <a:t>sklearn</a:t>
                </a:r>
                <a:r>
                  <a:rPr lang="en-US" b="0" i="0" u="none" strike="noStrike" baseline="0">
                    <a:solidFill>
                      <a:srgbClr val="000000"/>
                    </a:solidFill>
                  </a:rPr>
                  <a:t>) </a:t>
                </a:r>
                <a:endParaRPr lang="pl-PL" b="0" i="0" u="none" strike="noStrike" baseline="0">
                  <a:solidFill>
                    <a:srgbClr val="000000"/>
                  </a:solidFill>
                </a:endParaRPr>
              </a:p>
              <a:p>
                <a:r>
                  <a:rPr lang="en-US" b="0" i="0" u="none" strike="noStrike" baseline="0" err="1">
                    <a:solidFill>
                      <a:srgbClr val="000000"/>
                    </a:solidFill>
                  </a:rPr>
                  <a:t>PowerBI</a:t>
                </a:r>
                <a:r>
                  <a:rPr lang="en-US" b="0" i="0" u="none" strike="noStrike" baseline="0">
                    <a:solidFill>
                      <a:srgbClr val="000000"/>
                    </a:solidFill>
                  </a:rPr>
                  <a:t> SQL </a:t>
                </a:r>
                <a:endParaRPr lang="pl-PL" b="0" i="0" u="none" strike="noStrike" baseline="0">
                  <a:solidFill>
                    <a:srgbClr val="000000"/>
                  </a:solidFill>
                </a:endParaRPr>
              </a:p>
              <a:p>
                <a:r>
                  <a:rPr lang="en-US" b="0" i="0" u="none" strike="noStrike" baseline="0">
                    <a:solidFill>
                      <a:srgbClr val="000000"/>
                    </a:solidFill>
                  </a:rPr>
                  <a:t>ServiceNow </a:t>
                </a:r>
                <a:endParaRPr lang="pl-PL" b="0" i="0" u="none" strike="noStrike" baseline="0">
                  <a:solidFill>
                    <a:srgbClr val="000000"/>
                  </a:solidFill>
                </a:endParaRPr>
              </a:p>
              <a:p>
                <a:r>
                  <a:rPr lang="en-US" b="0" i="0" u="none" strike="noStrike" baseline="0">
                    <a:solidFill>
                      <a:srgbClr val="000000"/>
                    </a:solidFill>
                  </a:rPr>
                  <a:t>Machine Learning </a:t>
                </a:r>
                <a:endParaRPr lang="pl-PL" b="0" i="0" u="none" strike="noStrike" baseline="0">
                  <a:solidFill>
                    <a:srgbClr val="000000"/>
                  </a:solidFill>
                </a:endParaRPr>
              </a:p>
              <a:p>
                <a:r>
                  <a:rPr lang="en-US" b="0" i="0" u="none" strike="noStrike" baseline="0">
                    <a:solidFill>
                      <a:srgbClr val="000000"/>
                    </a:solidFill>
                  </a:rPr>
                  <a:t>ServiceNow Performance Analytics &amp; Predictive Intelligence </a:t>
                </a:r>
                <a:endParaRPr lang="pl-PL"/>
              </a:p>
            </p:txBody>
          </p:sp>
          <p:sp>
            <p:nvSpPr>
              <p:cNvPr id="9" name="Text Placeholder 8">
                <a:extLst>
                  <a:ext uri="{FF2B5EF4-FFF2-40B4-BE49-F238E27FC236}">
                    <a16:creationId xmlns:a16="http://schemas.microsoft.com/office/drawing/2014/main" id="{66EA75D0-A4C8-85A1-6AD0-03490BBDB97E}"/>
                  </a:ext>
                </a:extLst>
              </p:cNvPr>
              <p:cNvSpPr>
                <a:spLocks noGrp="1"/>
              </p:cNvSpPr>
              <p:nvPr>
                <p:ph type="body" sz="quarter" idx="21"/>
              </p:nvPr>
            </p:nvSpPr>
            <p:spPr/>
            <p:txBody>
              <a:bodyPr/>
              <a:lstStyle/>
              <a:p>
                <a:r>
                  <a:rPr lang="pl-PL"/>
                  <a:t>English	German</a:t>
                </a:r>
              </a:p>
            </p:txBody>
          </p:sp>
          <p:sp>
            <p:nvSpPr>
              <p:cNvPr id="10" name="Text Placeholder 9">
                <a:extLst>
                  <a:ext uri="{FF2B5EF4-FFF2-40B4-BE49-F238E27FC236}">
                    <a16:creationId xmlns:a16="http://schemas.microsoft.com/office/drawing/2014/main" id="{B87385B4-4909-CDB7-28A1-E178B0DBE802}"/>
                  </a:ext>
                </a:extLst>
              </p:cNvPr>
              <p:cNvSpPr>
                <a:spLocks noGrp="1"/>
              </p:cNvSpPr>
              <p:nvPr>
                <p:ph type="body" sz="quarter" idx="22"/>
              </p:nvPr>
            </p:nvSpPr>
            <p:spPr/>
            <p:txBody>
              <a:bodyPr/>
              <a:lstStyle/>
              <a:p>
                <a:r>
                  <a:rPr lang="pl-PL" b="1" i="0" u="none" strike="noStrike" baseline="0">
                    <a:solidFill>
                      <a:srgbClr val="000000"/>
                    </a:solidFill>
                  </a:rPr>
                  <a:t>Automotive and Manufacturing Consultant, </a:t>
                </a:r>
              </a:p>
              <a:p>
                <a:r>
                  <a:rPr lang="en-US" b="0" i="0" u="none" strike="noStrike" baseline="0">
                    <a:solidFill>
                      <a:srgbClr val="000000"/>
                    </a:solidFill>
                  </a:rPr>
                  <a:t>Technical requirements gathering </a:t>
                </a:r>
                <a:endParaRPr lang="pl-PL" b="0" i="0" u="none" strike="noStrike" baseline="0">
                  <a:solidFill>
                    <a:srgbClr val="000000"/>
                  </a:solidFill>
                </a:endParaRPr>
              </a:p>
              <a:p>
                <a:r>
                  <a:rPr lang="en-US" b="0" i="0" u="none" strike="noStrike" baseline="0">
                    <a:solidFill>
                      <a:srgbClr val="000000"/>
                    </a:solidFill>
                  </a:rPr>
                  <a:t>Energy and drug store market research </a:t>
                </a:r>
                <a:endParaRPr lang="pl-PL" b="0" i="0" u="none" strike="noStrike" baseline="0">
                  <a:solidFill>
                    <a:srgbClr val="000000"/>
                  </a:solidFill>
                </a:endParaRPr>
              </a:p>
              <a:p>
                <a:r>
                  <a:rPr lang="en-US" b="0" i="0" u="none" strike="noStrike" baseline="0">
                    <a:solidFill>
                      <a:srgbClr val="000000"/>
                    </a:solidFill>
                  </a:rPr>
                  <a:t>Client workshop conduction </a:t>
                </a:r>
                <a:endParaRPr lang="pl-PL" b="1">
                  <a:solidFill>
                    <a:srgbClr val="000000"/>
                  </a:solidFill>
                </a:endParaRPr>
              </a:p>
              <a:p>
                <a:r>
                  <a:rPr lang="pl-PL" b="1" i="0" u="none" strike="noStrike" baseline="0">
                    <a:solidFill>
                      <a:srgbClr val="000000"/>
                    </a:solidFill>
                  </a:rPr>
                  <a:t>AI &amp; Analytics Consultant </a:t>
                </a:r>
              </a:p>
              <a:p>
                <a:r>
                  <a:rPr lang="en-US" b="0" i="0" u="none" strike="noStrike" baseline="0">
                    <a:solidFill>
                      <a:srgbClr val="000000"/>
                    </a:solidFill>
                  </a:rPr>
                  <a:t>Creating reports and dashboards for ITSM data and SLA metrics using ServiceNow</a:t>
                </a:r>
                <a:endParaRPr lang="pl-PL" b="0" i="0" u="none" strike="noStrike" baseline="0">
                  <a:solidFill>
                    <a:srgbClr val="000000"/>
                  </a:solidFill>
                </a:endParaRPr>
              </a:p>
              <a:p>
                <a:r>
                  <a:rPr lang="en-US" b="0" i="0" u="none" strike="noStrike" baseline="0">
                    <a:solidFill>
                      <a:srgbClr val="000000"/>
                    </a:solidFill>
                  </a:rPr>
                  <a:t>Performance Analytics Building predictive models for IT tickets - categorization,</a:t>
                </a:r>
                <a:r>
                  <a:rPr lang="pl-PL" b="0" i="0" u="none" strike="noStrike" baseline="0">
                    <a:solidFill>
                      <a:srgbClr val="000000"/>
                    </a:solidFill>
                  </a:rPr>
                  <a:t> </a:t>
                </a:r>
                <a:r>
                  <a:rPr lang="en-US" b="0" i="0" u="none" strike="noStrike" baseline="0">
                    <a:solidFill>
                      <a:srgbClr val="000000"/>
                    </a:solidFill>
                  </a:rPr>
                  <a:t>resolution time estimation, clustering,</a:t>
                </a:r>
                <a:r>
                  <a:rPr lang="pl-PL" b="0" i="0" u="none" strike="noStrike" baseline="0">
                    <a:solidFill>
                      <a:srgbClr val="000000"/>
                    </a:solidFill>
                  </a:rPr>
                  <a:t> </a:t>
                </a:r>
                <a:r>
                  <a:rPr lang="en-US" b="0" i="0" u="none" strike="noStrike" baseline="0">
                    <a:solidFill>
                      <a:srgbClr val="000000"/>
                    </a:solidFill>
                  </a:rPr>
                  <a:t>identification of major incidents - using ServiceNow Predictive Intelligence </a:t>
                </a:r>
                <a:endParaRPr lang="pl-PL" b="0" i="0" u="none" strike="noStrike" baseline="0">
                  <a:solidFill>
                    <a:srgbClr val="000000"/>
                  </a:solidFill>
                </a:endParaRPr>
              </a:p>
              <a:p>
                <a:r>
                  <a:rPr lang="en-US" b="0" i="0" u="none" strike="noStrike" baseline="0">
                    <a:solidFill>
                      <a:srgbClr val="000000"/>
                    </a:solidFill>
                  </a:rPr>
                  <a:t>Model upgrade support for financial crime risk in banking - solution testing, model outputs comparison - Python, SQL</a:t>
                </a:r>
                <a:endParaRPr lang="pl-PL" b="0" i="0" u="none" strike="noStrike" baseline="0">
                  <a:solidFill>
                    <a:srgbClr val="000000"/>
                  </a:solidFill>
                </a:endParaRPr>
              </a:p>
              <a:p>
                <a:r>
                  <a:rPr lang="en-US" b="0" i="0" u="none" strike="noStrike" baseline="0">
                    <a:solidFill>
                      <a:srgbClr val="000000"/>
                    </a:solidFill>
                  </a:rPr>
                  <a:t>Technical requirements gathering, scope negotiation Preparing, conducting and supervision of functional testing of technical solutions </a:t>
                </a:r>
                <a:endParaRPr lang="pl-PL" b="0" i="0" u="none" strike="noStrike" baseline="0">
                  <a:solidFill>
                    <a:srgbClr val="000000"/>
                  </a:solidFill>
                </a:endParaRPr>
              </a:p>
              <a:p>
                <a:r>
                  <a:rPr lang="en-US" b="0" i="0" u="none" strike="noStrike" baseline="0">
                    <a:solidFill>
                      <a:srgbClr val="000000"/>
                    </a:solidFill>
                  </a:rPr>
                  <a:t>Technical documentation and user manual preparation, client workshop conduction </a:t>
                </a:r>
                <a:endParaRPr lang="pl-PL" b="0" i="0" u="none" strike="noStrike" baseline="0">
                  <a:solidFill>
                    <a:srgbClr val="000000"/>
                  </a:solidFill>
                </a:endParaRPr>
              </a:p>
              <a:p>
                <a:r>
                  <a:rPr lang="pl-PL" b="1"/>
                  <a:t>Business Intelligence Tools Analyst</a:t>
                </a:r>
              </a:p>
              <a:p>
                <a:r>
                  <a:rPr lang="en-US" b="0" i="0" u="none" strike="noStrike" baseline="0">
                    <a:solidFill>
                      <a:srgbClr val="000000"/>
                    </a:solidFill>
                  </a:rPr>
                  <a:t>Creating reports for ITSM data using</a:t>
                </a:r>
                <a:endParaRPr lang="pl-PL" b="0" i="0" u="none" strike="noStrike" baseline="0">
                  <a:solidFill>
                    <a:srgbClr val="000000"/>
                  </a:solidFill>
                </a:endParaRPr>
              </a:p>
              <a:p>
                <a:r>
                  <a:rPr lang="en-US" b="0" i="0" u="none" strike="noStrike" baseline="0">
                    <a:solidFill>
                      <a:srgbClr val="000000"/>
                    </a:solidFill>
                  </a:rPr>
                  <a:t>ServiceNow Performance Analytics</a:t>
                </a:r>
                <a:endParaRPr lang="pl-PL" b="0" i="0" u="none" strike="noStrike" baseline="0">
                  <a:solidFill>
                    <a:srgbClr val="000000"/>
                  </a:solidFill>
                </a:endParaRPr>
              </a:p>
              <a:p>
                <a:r>
                  <a:rPr lang="en-US" b="0" i="0" u="none" strike="noStrike" baseline="0">
                    <a:solidFill>
                      <a:srgbClr val="000000"/>
                    </a:solidFill>
                  </a:rPr>
                  <a:t>Developing logic for performance metrics</a:t>
                </a:r>
                <a:endParaRPr lang="pl-PL" b="0" i="0" u="none" strike="noStrike" baseline="0">
                  <a:solidFill>
                    <a:srgbClr val="000000"/>
                  </a:solidFill>
                </a:endParaRPr>
              </a:p>
              <a:p>
                <a:r>
                  <a:rPr lang="en-US" b="0" i="0" u="none" strike="noStrike" baseline="0">
                    <a:solidFill>
                      <a:srgbClr val="000000"/>
                    </a:solidFill>
                  </a:rPr>
                  <a:t>Testing the functionality of reports and dashboards. </a:t>
                </a:r>
                <a:endParaRPr lang="pl-PL" b="0" i="0" u="none" strike="noStrike" baseline="0">
                  <a:solidFill>
                    <a:srgbClr val="000000"/>
                  </a:solidFill>
                </a:endParaRPr>
              </a:p>
              <a:p>
                <a:r>
                  <a:rPr lang="en-US" b="0" i="0" u="none" strike="noStrike" baseline="0">
                    <a:solidFill>
                      <a:srgbClr val="000000"/>
                    </a:solidFill>
                  </a:rPr>
                  <a:t>Preparing technical documentation </a:t>
                </a:r>
                <a:endParaRPr lang="pl-PL" b="1"/>
              </a:p>
            </p:txBody>
          </p:sp>
        </p:spTree>
        <p:extLst>
          <p:ext uri="{BB962C8B-B14F-4D97-AF65-F5344CB8AC3E}">
            <p14:creationId xmlns:p14="http://schemas.microsoft.com/office/powerpoint/2010/main" val="3139034029"/>
          </p:ext>
        </p:extLst>
      </p:cSld>
      <p:clrMapOvr>
        <a:masterClrMapping/>
      </p:clrMapOvr>
    </p:sld>
    <p:sld>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8D47195-2257-27FD-9554-F23924FA4345}"/>
                  </a:ext>
                </a:extLst>
              </p:cNvPr>
              <p:cNvSpPr>
                <a:spLocks noGrp="1"/>
              </p:cNvSpPr>
              <p:nvPr>
                <p:ph type="body" sz="quarter" idx="22"/>
              </p:nvPr>
            </p:nvSpPr>
            <p:spPr>
              <a:xfrm>
                <a:off x="2832107" y="1861782"/>
                <a:ext cx="6282000" cy="3729393"/>
              </a:xfrm>
            </p:spPr>
            <p:txBody>
              <a:bodyPr/>
              <a:lstStyle/>
              <a:p>
                <a:pPr algn="just"/>
                <a:r>
                  <a:rPr lang="en-US" b="1"/>
                  <a:t>Major European Bank – Business Analys</a:t>
                </a:r>
                <a:r>
                  <a:rPr lang="en-US"/>
                  <a:t>t</a:t>
                </a:r>
              </a:p>
              <a:p>
                <a:pPr algn="just"/>
                <a:r>
                  <a:rPr lang="en-US"/>
                  <a:t>Building and training machine learning models for fraud detection and customer segmentation. </a:t>
                </a:r>
              </a:p>
              <a:p>
                <a:pPr algn="just"/>
                <a:r>
                  <a:rPr lang="en-US" b="1"/>
                  <a:t>Marketing Manager &amp; Data Scientist</a:t>
                </a:r>
              </a:p>
              <a:p>
                <a:pPr algn="just"/>
                <a:r>
                  <a:rPr lang="en-US"/>
                  <a:t>Applied Machine Learning in Business: Predicting consumer behavior and product suggestions;  AI/ML for targeted marketing. Clustering;  Analyzing and forecasting time series data with ARIMA and SARIMA;  Sentiment Analysis of customers reviews to improve service; Pricing with CONJOINT ANALYSIS;  Conducted and leaded Market Research; Qualitative and Quantitative for new brand products;  Mining Investment Risk Analysis Based on Monte Carlo Simulation; Use of Science of Happiness to improve job satisfaction, collaboration  and reduction of stress; Financial evaluation of projects</a:t>
                </a:r>
              </a:p>
              <a:p>
                <a:pPr algn="just"/>
                <a:r>
                  <a:rPr lang="en-US" b="1"/>
                  <a:t>USA Pharma Company – Marketing Manager</a:t>
                </a:r>
              </a:p>
              <a:p>
                <a:pPr algn="just"/>
                <a:r>
                  <a:rPr lang="en-US"/>
                  <a:t>Oversee all marketing campaigns; Implement marketing strategy; Pricing of new products;  Improve Marketing ROI;  Ensure if the company is communicating the right positioning to attract new customers and retain existing ones; Coordinate with sales team the sales promotions</a:t>
                </a:r>
              </a:p>
              <a:p>
                <a:pPr algn="just"/>
                <a:endParaRPr lang="en-US"/>
              </a:p>
              <a:p>
                <a:pPr algn="just"/>
                <a:endParaRPr lang="en-US"/>
              </a:p>
              <a:p>
                <a:pPr algn="just"/>
                <a:endParaRPr lang="en-US"/>
              </a:p>
              <a:p>
                <a:pPr algn="just"/>
                <a:endParaRPr lang="en-US"/>
              </a:p>
            </p:txBody>
          </p:sp>
          <p:sp>
            <p:nvSpPr>
              <p:cNvPr id="2" name="Text Placeholder 1">
                <a:extLst>
                  <a:ext uri="{FF2B5EF4-FFF2-40B4-BE49-F238E27FC236}">
                    <a16:creationId xmlns:a16="http://schemas.microsoft.com/office/drawing/2014/main" id="{911674FA-AAB1-290E-AC82-CA87E6310AA5}"/>
                  </a:ext>
                </a:extLst>
              </p:cNvPr>
              <p:cNvSpPr>
                <a:spLocks noGrp="1"/>
              </p:cNvSpPr>
              <p:nvPr>
                <p:ph type="body" sz="quarter" idx="11"/>
              </p:nvPr>
            </p:nvSpPr>
            <p:spPr/>
            <p:txBody>
              <a:bodyPr/>
              <a:lstStyle/>
              <a:p>
                <a:r>
                  <a:rPr lang="en-US" sz="750"/>
                  <a:t>Javier is focused on supporting decisions, and problem-solving based on data science. He has over 10 years of experience in various data science projects: predicting customers’ behavior, marketing strategies, pricing, data mining, logistic optimization, risk and financial analysis. He communicates efficiently the practical implications of quantitative analysis and facilitates decision-making. Likewise, he has an ability to describe complex topics in simple terms, also using visualization. He has experience in translating business requirements into analytics and problem decomposition. Javier is a team-oriented person. His soft skills are perseverance, adaptability, empathy and compassion in work.</a:t>
                </a:r>
              </a:p>
            </p:txBody>
          </p:sp>
          <p:sp>
            <p:nvSpPr>
              <p:cNvPr id="3" name="Text Placeholder 2">
                <a:extLst>
                  <a:ext uri="{FF2B5EF4-FFF2-40B4-BE49-F238E27FC236}">
                    <a16:creationId xmlns:a16="http://schemas.microsoft.com/office/drawing/2014/main" id="{24306D85-71DB-A43C-EE9F-A05E2C3B843E}"/>
                  </a:ext>
                </a:extLst>
              </p:cNvPr>
              <p:cNvSpPr>
                <a:spLocks noGrp="1"/>
              </p:cNvSpPr>
              <p:nvPr>
                <p:ph type="body" sz="quarter" idx="12"/>
              </p:nvPr>
            </p:nvSpPr>
            <p:spPr/>
            <p:txBody>
              <a:bodyPr/>
              <a:lstStyle/>
              <a:p>
                <a:r>
                  <a:rPr lang="en-US"/>
                  <a:t>Banking</a:t>
                </a:r>
              </a:p>
              <a:p>
                <a:r>
                  <a:rPr lang="en-US"/>
                  <a:t>Finance</a:t>
                </a:r>
              </a:p>
              <a:p>
                <a:r>
                  <a:rPr lang="en-US"/>
                  <a:t>Pharma</a:t>
                </a:r>
              </a:p>
              <a:p>
                <a:r>
                  <a:rPr lang="en-US"/>
                  <a:t>Advertising</a:t>
                </a:r>
              </a:p>
              <a:p>
                <a:r>
                  <a:rPr lang="en-US"/>
                  <a:t>Digital and Retail Marketing</a:t>
                </a:r>
              </a:p>
              <a:p>
                <a:endParaRPr lang="en-US"/>
              </a:p>
            </p:txBody>
          </p:sp>
          <p:sp>
            <p:nvSpPr>
              <p:cNvPr id="4" name="Text Placeholder 3">
                <a:extLst>
                  <a:ext uri="{FF2B5EF4-FFF2-40B4-BE49-F238E27FC236}">
                    <a16:creationId xmlns:a16="http://schemas.microsoft.com/office/drawing/2014/main" id="{6F381516-F3F1-5803-258D-A281CE214469}"/>
                  </a:ext>
                </a:extLst>
              </p:cNvPr>
              <p:cNvSpPr>
                <a:spLocks noGrp="1"/>
              </p:cNvSpPr>
              <p:nvPr>
                <p:ph type="body" sz="quarter" idx="18"/>
              </p:nvPr>
            </p:nvSpPr>
            <p:spPr/>
            <p:txBody>
              <a:bodyPr/>
              <a:lstStyle/>
              <a:p>
                <a:r>
                  <a:rPr lang="en-US"/>
                  <a:t>Javier Ponce Caillaux</a:t>
                </a:r>
              </a:p>
            </p:txBody>
          </p:sp>
          <p:sp>
            <p:nvSpPr>
              <p:cNvPr id="5" name="Text Placeholder 4">
                <a:extLst>
                  <a:ext uri="{FF2B5EF4-FFF2-40B4-BE49-F238E27FC236}">
                    <a16:creationId xmlns:a16="http://schemas.microsoft.com/office/drawing/2014/main" id="{731985F1-A854-FF0C-23C8-8306F6E942BE}"/>
                  </a:ext>
                </a:extLst>
              </p:cNvPr>
              <p:cNvSpPr>
                <a:spLocks noGrp="1"/>
              </p:cNvSpPr>
              <p:nvPr>
                <p:ph type="body" sz="quarter" idx="14"/>
              </p:nvPr>
            </p:nvSpPr>
            <p:spPr/>
            <p:txBody>
              <a:bodyPr/>
              <a:lstStyle/>
              <a:p>
                <a:r>
                  <a:rPr lang="en-US"/>
                  <a:t>Consultant, Data Science</a:t>
                </a:r>
              </a:p>
            </p:txBody>
          </p:sp>
          <p:pic>
            <p:nvPicPr>
              <p:cNvPr id="12" name="Picture Placeholder 11" descr="A person in a suit&#10;&#10;Description automatically generated with medium confidence">
                <a:extLst>
                  <a:ext uri="{FF2B5EF4-FFF2-40B4-BE49-F238E27FC236}">
                    <a16:creationId xmlns:a16="http://schemas.microsoft.com/office/drawing/2014/main" id="{4753AA5C-7869-D9BA-C9B9-AE8033D77DEC}"/>
                  </a:ext>
                </a:extLst>
              </p:cNvPr>
              <p:cNvPicPr>
                <a:picLocks noGrp="1"/>
              </p:cNvPicPr>
              <p:nvPr>
                <p:ph type="pic" sz="quarter" idx="10"/>
              </p:nvPr>
            </p:nvPicPr>
            <p:blipFill rotWithShape="1">
              <a:blip r:embed="rId3"/>
              <a:srcRect l="1199" t="665" r="1615" b="2111"/>
              <a:stretch/>
            </p:blipFill>
            <p:spPr>
              <a:xfrm>
                <a:off x="0" y="-1"/>
                <a:ext cx="2642400" cy="2642400"/>
              </a:xfrm>
            </p:spPr>
          </p:pic>
          <p:sp>
            <p:nvSpPr>
              <p:cNvPr id="7" name="Text Placeholder 6">
                <a:extLst>
                  <a:ext uri="{FF2B5EF4-FFF2-40B4-BE49-F238E27FC236}">
                    <a16:creationId xmlns:a16="http://schemas.microsoft.com/office/drawing/2014/main" id="{96CAE378-94B4-0269-C4D1-EBD2C607BCC3}"/>
                  </a:ext>
                </a:extLst>
              </p:cNvPr>
              <p:cNvSpPr>
                <a:spLocks noGrp="1"/>
              </p:cNvSpPr>
              <p:nvPr>
                <p:ph type="body" sz="quarter" idx="19"/>
              </p:nvPr>
            </p:nvSpPr>
            <p:spPr/>
            <p:txBody>
              <a:bodyPr/>
              <a:lstStyle/>
              <a:p>
                <a:r>
                  <a:rPr lang="en-US"/>
                  <a:t>M.Sc. Data Science – WSB University, Poland</a:t>
                </a:r>
              </a:p>
              <a:p>
                <a:r>
                  <a:rPr lang="en-US"/>
                  <a:t>MBA - Krakow Business School, Poland</a:t>
                </a:r>
              </a:p>
              <a:p>
                <a:r>
                  <a:rPr lang="en-US"/>
                  <a:t>M.Sc. Marketing – ESAN Graduate School of Business, Peru</a:t>
                </a:r>
              </a:p>
              <a:p>
                <a:r>
                  <a:rPr lang="en-US"/>
                  <a:t>Google Data Analytics Certificate</a:t>
                </a:r>
              </a:p>
            </p:txBody>
          </p:sp>
          <p:sp>
            <p:nvSpPr>
              <p:cNvPr id="8" name="Text Placeholder 7">
                <a:extLst>
                  <a:ext uri="{FF2B5EF4-FFF2-40B4-BE49-F238E27FC236}">
                    <a16:creationId xmlns:a16="http://schemas.microsoft.com/office/drawing/2014/main" id="{A9D0EDE1-319C-F7C6-A99B-9FCF1CAD96E2}"/>
                  </a:ext>
                </a:extLst>
              </p:cNvPr>
              <p:cNvSpPr>
                <a:spLocks noGrp="1"/>
              </p:cNvSpPr>
              <p:nvPr>
                <p:ph type="body" sz="quarter" idx="20"/>
              </p:nvPr>
            </p:nvSpPr>
            <p:spPr/>
            <p:txBody>
              <a:bodyPr/>
              <a:lstStyle/>
              <a:p>
                <a:pPr algn="just">
                  <a:spcBef>
                    <a:spcPts val="400"/>
                  </a:spcBef>
                </a:pPr>
                <a:r>
                  <a:rPr lang="en-US"/>
                  <a:t>Data Science: Data mining, data analysis, AI/ML, forecasting</a:t>
                </a:r>
              </a:p>
              <a:p>
                <a:pPr algn="just">
                  <a:spcBef>
                    <a:spcPts val="400"/>
                  </a:spcBef>
                </a:pPr>
                <a:r>
                  <a:rPr lang="en-US"/>
                  <a:t>Programming: Python, SQL, R</a:t>
                </a:r>
              </a:p>
              <a:p>
                <a:pPr algn="just">
                  <a:spcBef>
                    <a:spcPts val="400"/>
                  </a:spcBef>
                </a:pPr>
                <a:r>
                  <a:rPr lang="en-US"/>
                  <a:t>Optimization: Minitab, SPSS</a:t>
                </a:r>
              </a:p>
              <a:p>
                <a:pPr algn="just">
                  <a:spcBef>
                    <a:spcPts val="400"/>
                  </a:spcBef>
                </a:pPr>
                <a:r>
                  <a:rPr lang="en-US"/>
                  <a:t>Visualization: Tableau, Jupyter Notebooks, Google Colab</a:t>
                </a:r>
              </a:p>
              <a:p>
                <a:pPr algn="just">
                  <a:spcBef>
                    <a:spcPts val="400"/>
                  </a:spcBef>
                </a:pPr>
                <a:r>
                  <a:rPr lang="en-US"/>
                  <a:t>Google Cloud Platform: Data Analytics, Big Data, Machine Learning</a:t>
                </a:r>
              </a:p>
            </p:txBody>
          </p:sp>
          <p:sp>
            <p:nvSpPr>
              <p:cNvPr id="9" name="Text Placeholder 8">
                <a:extLst>
                  <a:ext uri="{FF2B5EF4-FFF2-40B4-BE49-F238E27FC236}">
                    <a16:creationId xmlns:a16="http://schemas.microsoft.com/office/drawing/2014/main" id="{698ADF03-8FE6-EE63-15FA-BCDD7A6C1908}"/>
                  </a:ext>
                </a:extLst>
              </p:cNvPr>
              <p:cNvSpPr>
                <a:spLocks noGrp="1"/>
              </p:cNvSpPr>
              <p:nvPr>
                <p:ph type="body" sz="quarter" idx="21"/>
              </p:nvPr>
            </p:nvSpPr>
            <p:spPr/>
            <p:txBody>
              <a:bodyPr/>
              <a:lstStyle/>
              <a:p>
                <a:r>
                  <a:rPr lang="en-US"/>
                  <a:t>English		  Spanish		German</a:t>
                </a:r>
              </a:p>
            </p:txBody>
          </p:sp>
        </p:spTree>
        <p:extLst>
          <p:ext uri="{BB962C8B-B14F-4D97-AF65-F5344CB8AC3E}">
            <p14:creationId xmlns:p14="http://schemas.microsoft.com/office/powerpoint/2010/main" val="3823878011"/>
          </p:ext>
        </p:extLst>
      </p:cSld>
      <p:clrMapOvr>
        <a:masterClrMapping/>
      </p:clrMapOvr>
    </p:sld>
    <p:sld>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A65F94-ADFD-4DA6-A47A-B741FAE471D3}"/>
                  </a:ext>
                </a:extLst>
              </p:cNvPr>
              <p:cNvSpPr>
                <a:spLocks noGrp="1"/>
              </p:cNvSpPr>
              <p:nvPr>
                <p:ph type="body" sz="quarter" idx="11"/>
              </p:nvPr>
            </p:nvSpPr>
            <p:spPr/>
            <p:txBody>
              <a:bodyPr/>
              <a:lstStyle/>
              <a:p>
                <a:r>
                  <a:rPr lang="en-US" sz="1050"/>
                  <a:t>Over 10 years of experience in </a:t>
                </a:r>
                <a:r>
                  <a:rPr lang="pl-PL" sz="1050"/>
                  <a:t>AML in financial services and </a:t>
                </a:r>
                <a:r>
                  <a:rPr lang="en-US" sz="1050"/>
                  <a:t>CRM</a:t>
                </a:r>
                <a:r>
                  <a:rPr lang="pl-PL" sz="1050"/>
                  <a:t> </a:t>
                </a:r>
                <a:r>
                  <a:rPr lang="en-US" sz="1050"/>
                  <a:t>area in financial services, telco and fuel retail with proven record of successfully delivered advanced analytical solutions improving x-sell, up-sell and retention actions such as scoring models, segmentations, next best action and hyper personalization</a:t>
                </a:r>
                <a:r>
                  <a:rPr lang="pl-PL" sz="1050"/>
                  <a:t>.</a:t>
                </a:r>
              </a:p>
              <a:p>
                <a:endParaRPr lang="en-US" sz="1050"/>
              </a:p>
            </p:txBody>
          </p:sp>
          <p:sp>
            <p:nvSpPr>
              <p:cNvPr id="3" name="Text Placeholder 2">
                <a:extLst>
                  <a:ext uri="{FF2B5EF4-FFF2-40B4-BE49-F238E27FC236}">
                    <a16:creationId xmlns:a16="http://schemas.microsoft.com/office/drawing/2014/main" id="{2975A45A-96C4-47EE-A072-0954D2B43A14}"/>
                  </a:ext>
                </a:extLst>
              </p:cNvPr>
              <p:cNvSpPr>
                <a:spLocks noGrp="1"/>
              </p:cNvSpPr>
              <p:nvPr>
                <p:ph type="body" sz="quarter" idx="12"/>
              </p:nvPr>
            </p:nvSpPr>
            <p:spPr/>
            <p:txBody>
              <a:bodyPr/>
              <a:lstStyle/>
              <a:p>
                <a:r>
                  <a:rPr lang="en-US">
                    <a:latin typeface="Arial"/>
                    <a:cs typeface="Arial"/>
                  </a:rPr>
                  <a:t>Telco</a:t>
                </a:r>
              </a:p>
              <a:p>
                <a:r>
                  <a:rPr lang="en-US">
                    <a:latin typeface="Arial"/>
                    <a:cs typeface="Arial"/>
                  </a:rPr>
                  <a:t>Banking</a:t>
                </a:r>
              </a:p>
              <a:p>
                <a:r>
                  <a:rPr lang="en-US">
                    <a:latin typeface="Arial"/>
                    <a:cs typeface="Arial"/>
                  </a:rPr>
                  <a:t>Insurance</a:t>
                </a:r>
              </a:p>
              <a:p>
                <a:r>
                  <a:rPr lang="en-US">
                    <a:latin typeface="Arial"/>
                    <a:cs typeface="Arial"/>
                  </a:rPr>
                  <a:t>Oil &amp; Gas</a:t>
                </a:r>
                <a:endParaRPr lang="en-US"/>
              </a:p>
              <a:p>
                <a:endParaRPr lang="en-US"/>
              </a:p>
            </p:txBody>
          </p:sp>
          <p:sp>
            <p:nvSpPr>
              <p:cNvPr id="4" name="Text Placeholder 3">
                <a:extLst>
                  <a:ext uri="{FF2B5EF4-FFF2-40B4-BE49-F238E27FC236}">
                    <a16:creationId xmlns:a16="http://schemas.microsoft.com/office/drawing/2014/main" id="{C9E7B3E9-2D03-4FBF-9310-97E9EDB42D33}"/>
                  </a:ext>
                </a:extLst>
              </p:cNvPr>
              <p:cNvSpPr>
                <a:spLocks noGrp="1"/>
              </p:cNvSpPr>
              <p:nvPr>
                <p:ph type="body" sz="quarter" idx="18"/>
              </p:nvPr>
            </p:nvSpPr>
            <p:spPr/>
            <p:txBody>
              <a:bodyPr/>
              <a:lstStyle/>
              <a:p>
                <a:r>
                  <a:rPr lang="en-US"/>
                  <a:t>Marcin Pruchnicki</a:t>
                </a:r>
              </a:p>
            </p:txBody>
          </p:sp>
          <p:sp>
            <p:nvSpPr>
              <p:cNvPr id="5" name="Text Placeholder 4">
                <a:extLst>
                  <a:ext uri="{FF2B5EF4-FFF2-40B4-BE49-F238E27FC236}">
                    <a16:creationId xmlns:a16="http://schemas.microsoft.com/office/drawing/2014/main" id="{A2DA0C37-6675-435F-A151-9F1326C1ABB9}"/>
                  </a:ext>
                </a:extLst>
              </p:cNvPr>
              <p:cNvSpPr>
                <a:spLocks noGrp="1"/>
              </p:cNvSpPr>
              <p:nvPr>
                <p:ph type="body" sz="quarter" idx="14"/>
              </p:nvPr>
            </p:nvSpPr>
            <p:spPr/>
            <p:txBody>
              <a:bodyPr/>
              <a:lstStyle/>
              <a:p>
                <a:r>
                  <a:rPr lang="en-US"/>
                  <a:t>Manager, Data Science</a:t>
                </a:r>
              </a:p>
            </p:txBody>
          </p:sp>
          <p:sp>
            <p:nvSpPr>
              <p:cNvPr id="7" name="Text Placeholder 6">
                <a:extLst>
                  <a:ext uri="{FF2B5EF4-FFF2-40B4-BE49-F238E27FC236}">
                    <a16:creationId xmlns:a16="http://schemas.microsoft.com/office/drawing/2014/main" id="{92A11EC0-AAA2-452F-A2B6-2019CA398B2B}"/>
                  </a:ext>
                </a:extLst>
              </p:cNvPr>
              <p:cNvSpPr>
                <a:spLocks noGrp="1"/>
              </p:cNvSpPr>
              <p:nvPr>
                <p:ph type="body" sz="quarter" idx="19"/>
              </p:nvPr>
            </p:nvSpPr>
            <p:spPr/>
            <p:txBody>
              <a:bodyPr/>
              <a:lstStyle/>
              <a:p>
                <a:pPr algn="just"/>
                <a:r>
                  <a:rPr lang="en-US" kern="0">
                    <a:solidFill>
                      <a:srgbClr val="000000"/>
                    </a:solidFill>
                    <a:latin typeface="+mn-lt"/>
                    <a:cs typeface="Arial"/>
                  </a:rPr>
                  <a:t>Warsaw School of Economics, MA in Quantitative Methods in Economics and Information Systems</a:t>
                </a:r>
                <a:endParaRPr lang="en-US" kern="0">
                  <a:solidFill>
                    <a:srgbClr val="000000"/>
                  </a:solidFill>
                  <a:latin typeface="+mn-lt"/>
                </a:endParaRPr>
              </a:p>
              <a:p>
                <a:endParaRPr lang="en-US"/>
              </a:p>
            </p:txBody>
          </p:sp>
          <p:sp>
            <p:nvSpPr>
              <p:cNvPr id="8" name="Text Placeholder 7">
                <a:extLst>
                  <a:ext uri="{FF2B5EF4-FFF2-40B4-BE49-F238E27FC236}">
                    <a16:creationId xmlns:a16="http://schemas.microsoft.com/office/drawing/2014/main" id="{95F80F56-4E1E-4A6B-8788-51A90D0414C4}"/>
                  </a:ext>
                </a:extLst>
              </p:cNvPr>
              <p:cNvSpPr>
                <a:spLocks noGrp="1"/>
              </p:cNvSpPr>
              <p:nvPr>
                <p:ph type="body" sz="quarter" idx="20"/>
              </p:nvPr>
            </p:nvSpPr>
            <p:spPr/>
            <p:txBody>
              <a:bodyPr/>
              <a:lstStyle/>
              <a:p>
                <a:pPr algn="just">
                  <a:spcBef>
                    <a:spcPts val="400"/>
                  </a:spcBef>
                  <a:defRPr/>
                </a:pPr>
                <a:r>
                  <a:rPr lang="en-US" sz="1100"/>
                  <a:t>Customer analytics, CRM business strategy (x-sell, up-sell, retention, NPS, </a:t>
                </a:r>
                <a:r>
                  <a:rPr lang="en-US"/>
                  <a:t>p</a:t>
                </a:r>
                <a:r>
                  <a:rPr lang="en-US" sz="1100"/>
                  <a:t>ersonalization)</a:t>
                </a:r>
                <a:r>
                  <a:rPr lang="en-US"/>
                  <a:t>,</a:t>
                </a:r>
                <a:r>
                  <a:rPr lang="en-US" sz="1100"/>
                  <a:t> </a:t>
                </a:r>
                <a:r>
                  <a:rPr lang="en-US"/>
                  <a:t>c</a:t>
                </a:r>
                <a:r>
                  <a:rPr lang="en-US" sz="1100"/>
                  <a:t>ampaign management, marketing automation </a:t>
                </a:r>
              </a:p>
              <a:p>
                <a:pPr algn="just">
                  <a:spcBef>
                    <a:spcPts val="400"/>
                  </a:spcBef>
                  <a:defRPr/>
                </a:pPr>
                <a:r>
                  <a:rPr lang="en-US" sz="1100">
                    <a:cs typeface="Arial"/>
                  </a:rPr>
                  <a:t>SAS (4GL, Enterprise Miner, MA, RTDM, CI360, VA, DI Studio), </a:t>
                </a:r>
              </a:p>
              <a:p>
                <a:pPr algn="just">
                  <a:spcBef>
                    <a:spcPts val="400"/>
                  </a:spcBef>
                  <a:defRPr/>
                </a:pPr>
                <a:r>
                  <a:rPr lang="en-US" sz="1100">
                    <a:cs typeface="Arial"/>
                  </a:rPr>
                  <a:t>SQL (SAS, MSSQL, Oracle</a:t>
                </a:r>
                <a:r>
                  <a:rPr lang="pl-PL" sz="1100">
                    <a:cs typeface="Arial"/>
                  </a:rPr>
                  <a:t>, Hive</a:t>
                </a:r>
                <a:r>
                  <a:rPr lang="en-US" sz="1100">
                    <a:cs typeface="Arial"/>
                  </a:rPr>
                  <a:t>)</a:t>
                </a:r>
              </a:p>
              <a:p>
                <a:pPr algn="just">
                  <a:spcBef>
                    <a:spcPts val="400"/>
                  </a:spcBef>
                  <a:defRPr/>
                </a:pPr>
                <a:r>
                  <a:rPr lang="en-US">
                    <a:cs typeface="Arial"/>
                  </a:rPr>
                  <a:t>Business analysis (Jira, Confluence)</a:t>
                </a:r>
              </a:p>
              <a:p>
                <a:pPr algn="just">
                  <a:spcBef>
                    <a:spcPts val="400"/>
                  </a:spcBef>
                  <a:defRPr/>
                </a:pPr>
                <a:r>
                  <a:rPr lang="en-US" sz="1100">
                    <a:cs typeface="Arial"/>
                  </a:rPr>
                  <a:t>Project Management</a:t>
                </a:r>
              </a:p>
              <a:p>
                <a:pPr algn="just">
                  <a:spcBef>
                    <a:spcPts val="400"/>
                  </a:spcBef>
                  <a:defRPr/>
                </a:pPr>
                <a:r>
                  <a:rPr lang="en-US" sz="1100">
                    <a:cs typeface="Arial"/>
                  </a:rPr>
                  <a:t>Agile (</a:t>
                </a:r>
                <a:r>
                  <a:rPr lang="en-US" sz="1100" err="1">
                    <a:cs typeface="Arial"/>
                  </a:rPr>
                  <a:t>SAFe</a:t>
                </a:r>
                <a:r>
                  <a:rPr lang="en-US" sz="1100">
                    <a:cs typeface="Arial"/>
                  </a:rPr>
                  <a:t>, Scrum, Kanban)</a:t>
                </a:r>
                <a:endParaRPr lang="en-US"/>
              </a:p>
            </p:txBody>
          </p:sp>
          <p:sp>
            <p:nvSpPr>
              <p:cNvPr id="9" name="Text Placeholder 8">
                <a:extLst>
                  <a:ext uri="{FF2B5EF4-FFF2-40B4-BE49-F238E27FC236}">
                    <a16:creationId xmlns:a16="http://schemas.microsoft.com/office/drawing/2014/main" id="{F0F39EC7-FA52-426E-9F14-7F0A108E339A}"/>
                  </a:ext>
                </a:extLst>
              </p:cNvPr>
              <p:cNvSpPr>
                <a:spLocks noGrp="1"/>
              </p:cNvSpPr>
              <p:nvPr>
                <p:ph type="body" sz="quarter" idx="21"/>
              </p:nvPr>
            </p:nvSpPr>
            <p:spPr/>
            <p:txBody>
              <a:bodyPr/>
              <a:lstStyle/>
              <a:p>
                <a:pPr algn="just"/>
                <a:r>
                  <a:rPr lang="en-US" sz="1100"/>
                  <a:t>Polish      English</a:t>
                </a:r>
              </a:p>
            </p:txBody>
          </p:sp>
          <p:sp>
            <p:nvSpPr>
              <p:cNvPr id="10" name="Text Placeholder 9">
                <a:extLst>
                  <a:ext uri="{FF2B5EF4-FFF2-40B4-BE49-F238E27FC236}">
                    <a16:creationId xmlns:a16="http://schemas.microsoft.com/office/drawing/2014/main" id="{B68810A0-285D-4F25-9220-3A42A10C665E}"/>
                  </a:ext>
                </a:extLst>
              </p:cNvPr>
              <p:cNvSpPr>
                <a:spLocks noGrp="1"/>
              </p:cNvSpPr>
              <p:nvPr>
                <p:ph type="body" sz="quarter" idx="22"/>
              </p:nvPr>
            </p:nvSpPr>
            <p:spPr>
              <a:xfrm>
                <a:off x="2832107" y="1861783"/>
                <a:ext cx="6282000" cy="4486465"/>
              </a:xfrm>
            </p:spPr>
            <p:txBody>
              <a:bodyPr wrap="none">
                <a:noAutofit/>
              </a:bodyPr>
              <a:lstStyle/>
              <a:p>
                <a:pPr marL="0" marR="0" lvl="0" indent="0" algn="just" defTabSz="913851" rtl="0" eaLnBrk="0" fontAlgn="base" latinLnBrk="0" hangingPunct="0">
                  <a:lnSpc>
                    <a:spcPct val="100000"/>
                  </a:lnSpc>
                  <a:spcBef>
                    <a:spcPts val="300"/>
                  </a:spcBef>
                  <a:spcAft>
                    <a:spcPts val="0"/>
                  </a:spcAft>
                  <a:buClr>
                    <a:srgbClr val="96968C"/>
                  </a:buClr>
                  <a:buSzPct val="100000"/>
                  <a:buFontTx/>
                  <a:buNone/>
                  <a:tabLst>
                    <a:tab pos="182454" algn="l"/>
                  </a:tabLst>
                  <a:defRPr/>
                </a:pPr>
                <a:r>
                  <a:rPr lang="pl-PL" sz="1000" b="1"/>
                  <a:t>Global Bank – Business Analyst and Data Engineer</a:t>
                </a:r>
              </a:p>
              <a:p>
                <a:pPr marL="0" marR="0" lvl="0" indent="0" algn="just" defTabSz="913851" rtl="0" eaLnBrk="0" fontAlgn="base" latinLnBrk="0" hangingPunct="0">
                  <a:lnSpc>
                    <a:spcPct val="100000"/>
                  </a:lnSpc>
                  <a:spcBef>
                    <a:spcPts val="300"/>
                  </a:spcBef>
                  <a:spcAft>
                    <a:spcPts val="0"/>
                  </a:spcAft>
                  <a:buClr>
                    <a:srgbClr val="96968C"/>
                  </a:buClr>
                  <a:buSzPct val="100000"/>
                  <a:buFontTx/>
                  <a:buNone/>
                  <a:tabLst>
                    <a:tab pos="182454" algn="l"/>
                  </a:tabLst>
                  <a:defRPr/>
                </a:pPr>
                <a:r>
                  <a:rPr lang="pl-PL" sz="1000" kern="0">
                    <a:solidFill>
                      <a:srgbClr val="000000">
                        <a:lumMod val="85000"/>
                        <a:lumOff val="15000"/>
                      </a:srgbClr>
                    </a:solidFill>
                    <a:ea typeface="Roboto" panose="02000000000000000000" pitchFamily="2" charset="0"/>
                    <a:cs typeface="Arial"/>
                  </a:rPr>
                  <a:t>Business analyst and data engineer in d</a:t>
                </a:r>
                <a:r>
                  <a:rPr lang="en-US" sz="1000" kern="0" err="1">
                    <a:solidFill>
                      <a:srgbClr val="000000">
                        <a:lumMod val="85000"/>
                        <a:lumOff val="15000"/>
                      </a:srgbClr>
                    </a:solidFill>
                    <a:ea typeface="Roboto" panose="02000000000000000000" pitchFamily="2" charset="0"/>
                    <a:cs typeface="Arial"/>
                  </a:rPr>
                  <a:t>ata</a:t>
                </a:r>
                <a:r>
                  <a:rPr lang="pl-PL" sz="1000" kern="0">
                    <a:solidFill>
                      <a:srgbClr val="000000">
                        <a:lumMod val="85000"/>
                        <a:lumOff val="15000"/>
                      </a:srgbClr>
                    </a:solidFill>
                    <a:ea typeface="Roboto" panose="02000000000000000000" pitchFamily="2" charset="0"/>
                    <a:cs typeface="Arial"/>
                  </a:rPr>
                  <a:t> provisioning for Actimize implementation. </a:t>
                </a:r>
                <a:r>
                  <a:rPr lang="en-US" sz="1000" kern="0">
                    <a:solidFill>
                      <a:srgbClr val="000000">
                        <a:lumMod val="85000"/>
                        <a:lumOff val="15000"/>
                      </a:srgbClr>
                    </a:solidFill>
                    <a:ea typeface="Roboto" panose="02000000000000000000" pitchFamily="2" charset="0"/>
                    <a:cs typeface="Arial"/>
                  </a:rPr>
                  <a:t>Data requirements gathering and clarification.</a:t>
                </a:r>
                <a:r>
                  <a:rPr lang="pl-PL" sz="1000" kern="0">
                    <a:solidFill>
                      <a:srgbClr val="000000">
                        <a:lumMod val="85000"/>
                        <a:lumOff val="15000"/>
                      </a:srgbClr>
                    </a:solidFill>
                    <a:ea typeface="Roboto" panose="02000000000000000000" pitchFamily="2" charset="0"/>
                    <a:cs typeface="Arial"/>
                  </a:rPr>
                  <a:t> Data mapping and ETL development in Hive and Spark.</a:t>
                </a:r>
                <a:endParaRPr lang="pl-PL" sz="1000" b="1"/>
              </a:p>
              <a:p>
                <a:pPr marL="0" marR="0" lvl="0" indent="0" algn="just" defTabSz="913851" rtl="0" eaLnBrk="0" fontAlgn="base" latinLnBrk="0" hangingPunct="0">
                  <a:lnSpc>
                    <a:spcPct val="100000"/>
                  </a:lnSpc>
                  <a:spcBef>
                    <a:spcPts val="300"/>
                  </a:spcBef>
                  <a:spcAft>
                    <a:spcPts val="0"/>
                  </a:spcAft>
                  <a:buClr>
                    <a:srgbClr val="96968C"/>
                  </a:buClr>
                  <a:buSzPct val="100000"/>
                  <a:buFontTx/>
                  <a:buNone/>
                  <a:tabLst>
                    <a:tab pos="182454" algn="l"/>
                  </a:tabLst>
                  <a:defRPr/>
                </a:pPr>
                <a:r>
                  <a:rPr lang="pl-PL" sz="1000" b="1"/>
                  <a:t>US Telco Services Provider – Tech Architect</a:t>
                </a:r>
              </a:p>
              <a:p>
                <a:pPr marL="0" marR="0" lvl="0" indent="0" algn="just" defTabSz="913851" rtl="0" eaLnBrk="0" fontAlgn="base" latinLnBrk="0" hangingPunct="0">
                  <a:lnSpc>
                    <a:spcPct val="100000"/>
                  </a:lnSpc>
                  <a:spcBef>
                    <a:spcPts val="300"/>
                  </a:spcBef>
                  <a:spcAft>
                    <a:spcPts val="0"/>
                  </a:spcAft>
                  <a:buClr>
                    <a:srgbClr val="96968C"/>
                  </a:buClr>
                  <a:buSzPct val="100000"/>
                  <a:buFontTx/>
                  <a:buNone/>
                  <a:tabLst>
                    <a:tab pos="182454" algn="l"/>
                  </a:tabLst>
                  <a:defRPr/>
                </a:pPr>
                <a:r>
                  <a:rPr kumimoji="0" lang="en-US" sz="1000" b="0" i="0" u="none" strike="noStrike" kern="0" cap="none" spc="0" normalizeH="0" baseline="0" noProof="0">
                    <a:ln>
                      <a:noFill/>
                    </a:ln>
                    <a:solidFill>
                      <a:srgbClr val="000000">
                        <a:lumMod val="85000"/>
                        <a:lumOff val="15000"/>
                      </a:srgbClr>
                    </a:solidFill>
                    <a:effectLst/>
                    <a:uLnTx/>
                    <a:uFillTx/>
                    <a:ea typeface="Roboto" panose="02000000000000000000" pitchFamily="2" charset="0"/>
                    <a:cs typeface="Arial"/>
                  </a:rPr>
                  <a:t>Digital personalization strategy project. </a:t>
                </a:r>
                <a:r>
                  <a:rPr kumimoji="0" lang="pl-PL" sz="1000" b="0" i="0" u="none" strike="noStrike" kern="0" cap="none" spc="0" normalizeH="0" baseline="0" noProof="0">
                    <a:ln>
                      <a:noFill/>
                    </a:ln>
                    <a:solidFill>
                      <a:srgbClr val="000000">
                        <a:lumMod val="85000"/>
                        <a:lumOff val="15000"/>
                      </a:srgbClr>
                    </a:solidFill>
                    <a:effectLst/>
                    <a:uLnTx/>
                    <a:uFillTx/>
                    <a:ea typeface="Roboto" panose="02000000000000000000" pitchFamily="2" charset="0"/>
                    <a:cs typeface="Arial"/>
                  </a:rPr>
                  <a:t>Created solution design consisting of </a:t>
                </a:r>
                <a:r>
                  <a:rPr kumimoji="0" lang="en-US" sz="1000" b="0" i="0" u="none" strike="noStrike" kern="0" cap="none" spc="0" normalizeH="0" baseline="0" noProof="0">
                    <a:ln>
                      <a:noFill/>
                    </a:ln>
                    <a:solidFill>
                      <a:srgbClr val="000000">
                        <a:lumMod val="85000"/>
                        <a:lumOff val="15000"/>
                      </a:srgbClr>
                    </a:solidFill>
                    <a:effectLst/>
                    <a:uLnTx/>
                    <a:uFillTx/>
                    <a:ea typeface="Roboto" panose="02000000000000000000" pitchFamily="2" charset="0"/>
                    <a:cs typeface="Arial"/>
                  </a:rPr>
                  <a:t>collecting</a:t>
                </a:r>
                <a:r>
                  <a:rPr kumimoji="0" lang="pl-PL" sz="1000" b="0" i="0" u="none" strike="noStrike" kern="0" cap="none" spc="0" normalizeH="0" baseline="0" noProof="0">
                    <a:ln>
                      <a:noFill/>
                    </a:ln>
                    <a:solidFill>
                      <a:srgbClr val="000000">
                        <a:lumMod val="85000"/>
                        <a:lumOff val="15000"/>
                      </a:srgbClr>
                    </a:solidFill>
                    <a:effectLst/>
                    <a:uLnTx/>
                    <a:uFillTx/>
                    <a:ea typeface="Roboto" panose="02000000000000000000" pitchFamily="2" charset="0"/>
                    <a:cs typeface="Arial"/>
                  </a:rPr>
                  <a:t> digital </a:t>
                </a:r>
                <a:r>
                  <a:rPr kumimoji="0" lang="en-US" sz="1000" b="0" i="0" u="none" strike="noStrike" kern="0" cap="none" spc="0" normalizeH="0" baseline="0" noProof="0">
                    <a:ln>
                      <a:noFill/>
                    </a:ln>
                    <a:solidFill>
                      <a:srgbClr val="000000">
                        <a:lumMod val="85000"/>
                        <a:lumOff val="15000"/>
                      </a:srgbClr>
                    </a:solidFill>
                    <a:effectLst/>
                    <a:uLnTx/>
                    <a:uFillTx/>
                    <a:ea typeface="Roboto" panose="02000000000000000000" pitchFamily="2" charset="0"/>
                    <a:cs typeface="Arial"/>
                  </a:rPr>
                  <a:t>clickstream</a:t>
                </a:r>
                <a:r>
                  <a:rPr kumimoji="0" lang="pl-PL" sz="1000" b="0" i="0" u="none" strike="noStrike" kern="0" cap="none" spc="0" normalizeH="0" baseline="0" noProof="0">
                    <a:ln>
                      <a:noFill/>
                    </a:ln>
                    <a:solidFill>
                      <a:srgbClr val="000000">
                        <a:lumMod val="85000"/>
                        <a:lumOff val="15000"/>
                      </a:srgbClr>
                    </a:solidFill>
                    <a:effectLst/>
                    <a:uLnTx/>
                    <a:uFillTx/>
                    <a:ea typeface="Roboto" panose="02000000000000000000" pitchFamily="2" charset="0"/>
                    <a:cs typeface="Arial"/>
                  </a:rPr>
                  <a:t> data, Customer Data Hub, offer prioritization logic</a:t>
                </a:r>
                <a:r>
                  <a:rPr lang="pl-PL" sz="1000" kern="0">
                    <a:solidFill>
                      <a:srgbClr val="000000">
                        <a:lumMod val="85000"/>
                        <a:lumOff val="15000"/>
                      </a:srgbClr>
                    </a:solidFill>
                    <a:ea typeface="Roboto" panose="02000000000000000000" pitchFamily="2" charset="0"/>
                    <a:cs typeface="Arial"/>
                  </a:rPr>
                  <a:t>,</a:t>
                </a:r>
                <a:r>
                  <a:rPr kumimoji="0" lang="pl-PL" sz="1000" b="0" i="0" u="none" strike="noStrike" kern="0" cap="none" spc="0" normalizeH="0" baseline="0" noProof="0">
                    <a:ln>
                      <a:noFill/>
                    </a:ln>
                    <a:solidFill>
                      <a:srgbClr val="000000">
                        <a:lumMod val="85000"/>
                        <a:lumOff val="15000"/>
                      </a:srgbClr>
                    </a:solidFill>
                    <a:effectLst/>
                    <a:uLnTx/>
                    <a:uFillTx/>
                    <a:ea typeface="Roboto" panose="02000000000000000000" pitchFamily="2" charset="0"/>
                    <a:cs typeface="Arial"/>
                  </a:rPr>
                  <a:t> continuous A/B testing framework and integration patterns with digital.</a:t>
                </a:r>
              </a:p>
              <a:p>
                <a:pPr marL="0" marR="0" lvl="0" indent="0" algn="just" defTabSz="913851" rtl="0" eaLnBrk="0" fontAlgn="base" latinLnBrk="0" hangingPunct="0">
                  <a:lnSpc>
                    <a:spcPct val="100000"/>
                  </a:lnSpc>
                  <a:spcAft>
                    <a:spcPts val="0"/>
                  </a:spcAft>
                  <a:buClr>
                    <a:srgbClr val="96968C"/>
                  </a:buClr>
                  <a:buSzPct val="100000"/>
                  <a:buFontTx/>
                  <a:buNone/>
                  <a:tabLst>
                    <a:tab pos="182454" algn="l"/>
                  </a:tabLst>
                  <a:defRPr/>
                </a:pPr>
                <a:r>
                  <a:rPr lang="pl-PL" sz="1000" b="1"/>
                  <a:t>US Telco Services Provider – Tech Architect</a:t>
                </a:r>
              </a:p>
              <a:p>
                <a:pPr marL="0" marR="0" lvl="0" indent="0" algn="just" defTabSz="913851" rtl="0" eaLnBrk="0" fontAlgn="base" latinLnBrk="0" hangingPunct="0">
                  <a:lnSpc>
                    <a:spcPct val="100000"/>
                  </a:lnSpc>
                  <a:spcBef>
                    <a:spcPts val="300"/>
                  </a:spcBef>
                  <a:spcAft>
                    <a:spcPts val="0"/>
                  </a:spcAft>
                  <a:buClr>
                    <a:srgbClr val="96968C"/>
                  </a:buClr>
                  <a:buSzPct val="100000"/>
                  <a:buFontTx/>
                  <a:buNone/>
                  <a:tabLst>
                    <a:tab pos="182454" algn="l"/>
                  </a:tabLst>
                  <a:defRPr/>
                </a:pPr>
                <a:r>
                  <a:rPr kumimoji="0" lang="pl-PL" sz="1000" b="0" i="0" u="none" strike="noStrike" kern="0" cap="none" spc="0" normalizeH="0" baseline="0" noProof="0">
                    <a:ln>
                      <a:noFill/>
                    </a:ln>
                    <a:solidFill>
                      <a:srgbClr val="000000">
                        <a:lumMod val="85000"/>
                        <a:lumOff val="15000"/>
                      </a:srgbClr>
                    </a:solidFill>
                    <a:effectLst/>
                    <a:uLnTx/>
                    <a:uFillTx/>
                    <a:ea typeface="Roboto" panose="02000000000000000000" pitchFamily="2" charset="0"/>
                    <a:cs typeface="Arial"/>
                  </a:rPr>
                  <a:t>Technical Architect and d</a:t>
                </a:r>
                <a:r>
                  <a:rPr kumimoji="0" lang="en-US" sz="1000" b="0" i="0" u="none" strike="noStrike" kern="0" cap="none" spc="0" normalizeH="0" baseline="0" noProof="0" err="1">
                    <a:ln>
                      <a:noFill/>
                    </a:ln>
                    <a:solidFill>
                      <a:srgbClr val="000000">
                        <a:lumMod val="85000"/>
                        <a:lumOff val="15000"/>
                      </a:srgbClr>
                    </a:solidFill>
                    <a:effectLst/>
                    <a:uLnTx/>
                    <a:uFillTx/>
                    <a:ea typeface="Roboto" panose="02000000000000000000" pitchFamily="2" charset="0"/>
                    <a:cs typeface="Arial"/>
                  </a:rPr>
                  <a:t>evelopment</a:t>
                </a:r>
                <a:r>
                  <a:rPr kumimoji="0" lang="en-US" sz="1000" b="0" i="0" u="none" strike="noStrike" kern="0" cap="none" spc="0" normalizeH="0" baseline="0" noProof="0">
                    <a:ln>
                      <a:noFill/>
                    </a:ln>
                    <a:solidFill>
                      <a:srgbClr val="000000">
                        <a:lumMod val="85000"/>
                        <a:lumOff val="15000"/>
                      </a:srgbClr>
                    </a:solidFill>
                    <a:effectLst/>
                    <a:uLnTx/>
                    <a:uFillTx/>
                    <a:ea typeface="Roboto" panose="02000000000000000000" pitchFamily="2" charset="0"/>
                    <a:cs typeface="Arial"/>
                  </a:rPr>
                  <a:t> team lead for implementation of CRM personalization engine for Call Center based on SAS technology stack. Responsible for detailing business requirements</a:t>
                </a:r>
                <a:r>
                  <a:rPr lang="pl-PL" sz="1000" kern="0">
                    <a:solidFill>
                      <a:srgbClr val="000000">
                        <a:lumMod val="85000"/>
                        <a:lumOff val="15000"/>
                      </a:srgbClr>
                    </a:solidFill>
                    <a:ea typeface="Roboto" panose="02000000000000000000" pitchFamily="2" charset="0"/>
                    <a:cs typeface="Arial"/>
                  </a:rPr>
                  <a:t>, designing API-based integrations with external systems, developing data model of the Campaign Data Mart, supporting the team in SAS RTDM development, </a:t>
                </a:r>
                <a:r>
                  <a:rPr lang="en-US" sz="1000" kern="0">
                    <a:solidFill>
                      <a:srgbClr val="000000">
                        <a:lumMod val="85000"/>
                        <a:lumOff val="15000"/>
                      </a:srgbClr>
                    </a:solidFill>
                    <a:ea typeface="Roboto" panose="02000000000000000000" pitchFamily="2" charset="0"/>
                    <a:cs typeface="Arial"/>
                  </a:rPr>
                  <a:t>coordination of test</a:t>
                </a:r>
                <a:r>
                  <a:rPr lang="pl-PL" sz="1000" kern="0">
                    <a:solidFill>
                      <a:srgbClr val="000000">
                        <a:lumMod val="85000"/>
                        <a:lumOff val="15000"/>
                      </a:srgbClr>
                    </a:solidFill>
                    <a:ea typeface="Roboto" panose="02000000000000000000" pitchFamily="2" charset="0"/>
                    <a:cs typeface="Arial"/>
                  </a:rPr>
                  <a:t>ing phase</a:t>
                </a:r>
                <a:r>
                  <a:rPr lang="en-US" sz="1000" kern="0">
                    <a:solidFill>
                      <a:srgbClr val="000000">
                        <a:lumMod val="85000"/>
                        <a:lumOff val="15000"/>
                      </a:srgbClr>
                    </a:solidFill>
                    <a:ea typeface="Roboto" panose="02000000000000000000" pitchFamily="2" charset="0"/>
                    <a:cs typeface="Arial"/>
                  </a:rPr>
                  <a:t> (analysis and prioritization of reported </a:t>
                </a:r>
                <a:r>
                  <a:rPr lang="pl-PL" sz="1000" kern="0">
                    <a:solidFill>
                      <a:srgbClr val="000000">
                        <a:lumMod val="85000"/>
                        <a:lumOff val="15000"/>
                      </a:srgbClr>
                    </a:solidFill>
                    <a:ea typeface="Roboto" panose="02000000000000000000" pitchFamily="2" charset="0"/>
                    <a:cs typeface="Arial"/>
                  </a:rPr>
                  <a:t>bugs</a:t>
                </a:r>
                <a:r>
                  <a:rPr lang="en-US" sz="1000" kern="0">
                    <a:solidFill>
                      <a:srgbClr val="000000">
                        <a:lumMod val="85000"/>
                        <a:lumOff val="15000"/>
                      </a:srgbClr>
                    </a:solidFill>
                    <a:ea typeface="Roboto" panose="02000000000000000000" pitchFamily="2" charset="0"/>
                    <a:cs typeface="Arial"/>
                  </a:rPr>
                  <a:t>, reporting the progress of solving </a:t>
                </a:r>
                <a:r>
                  <a:rPr lang="pl-PL" sz="1000" kern="0">
                    <a:solidFill>
                      <a:srgbClr val="000000">
                        <a:lumMod val="85000"/>
                        <a:lumOff val="15000"/>
                      </a:srgbClr>
                    </a:solidFill>
                    <a:ea typeface="Roboto" panose="02000000000000000000" pitchFamily="2" charset="0"/>
                    <a:cs typeface="Arial"/>
                  </a:rPr>
                  <a:t>bugs</a:t>
                </a:r>
                <a:r>
                  <a:rPr lang="en-US" sz="1000" kern="0">
                    <a:solidFill>
                      <a:srgbClr val="000000">
                        <a:lumMod val="85000"/>
                        <a:lumOff val="15000"/>
                      </a:srgbClr>
                    </a:solidFill>
                    <a:ea typeface="Roboto" panose="02000000000000000000" pitchFamily="2" charset="0"/>
                    <a:cs typeface="Arial"/>
                  </a:rPr>
                  <a:t>)</a:t>
                </a:r>
                <a:r>
                  <a:rPr lang="pl-PL" sz="1000" kern="0">
                    <a:solidFill>
                      <a:srgbClr val="000000">
                        <a:lumMod val="85000"/>
                        <a:lumOff val="15000"/>
                      </a:srgbClr>
                    </a:solidFill>
                    <a:ea typeface="Roboto" panose="02000000000000000000" pitchFamily="2" charset="0"/>
                    <a:cs typeface="Arial"/>
                  </a:rPr>
                  <a:t> </a:t>
                </a:r>
              </a:p>
              <a:p>
                <a:pPr marL="0" marR="0" lvl="0" indent="0" algn="just" defTabSz="913851" rtl="0" eaLnBrk="0" fontAlgn="base" latinLnBrk="0" hangingPunct="0">
                  <a:lnSpc>
                    <a:spcPct val="100000"/>
                  </a:lnSpc>
                  <a:spcAft>
                    <a:spcPts val="0"/>
                  </a:spcAft>
                  <a:buClr>
                    <a:srgbClr val="96968C"/>
                  </a:buClr>
                  <a:buSzPct val="100000"/>
                  <a:buFontTx/>
                  <a:buNone/>
                  <a:tabLst>
                    <a:tab pos="182454" algn="l"/>
                  </a:tabLst>
                  <a:defRPr/>
                </a:pPr>
                <a:r>
                  <a:rPr lang="pl-PL" sz="1000" b="1"/>
                  <a:t>Polish Fuel Retail Company – Business Architect and Delivery Lead</a:t>
                </a:r>
                <a:endParaRPr lang="en-US" sz="1000" b="1"/>
              </a:p>
              <a:p>
                <a:pPr algn="just" defTabSz="913851" eaLnBrk="0" fontAlgn="base" hangingPunct="0">
                  <a:spcBef>
                    <a:spcPts val="300"/>
                  </a:spcBef>
                  <a:buClr>
                    <a:srgbClr val="96968C"/>
                  </a:buClr>
                  <a:buSzPct val="100000"/>
                  <a:tabLst>
                    <a:tab pos="182454" algn="l"/>
                  </a:tabLst>
                  <a:defRPr/>
                </a:pPr>
                <a:r>
                  <a:rPr lang="pl-PL" sz="1000" kern="0">
                    <a:solidFill>
                      <a:srgbClr val="000000">
                        <a:lumMod val="85000"/>
                        <a:lumOff val="15000"/>
                      </a:srgbClr>
                    </a:solidFill>
                    <a:ea typeface="Roboto" panose="02000000000000000000" pitchFamily="2" charset="0"/>
                    <a:cs typeface="Arial"/>
                  </a:rPr>
                  <a:t>Business Architect and d</a:t>
                </a:r>
                <a:r>
                  <a:rPr lang="en-US" sz="1000" kern="0" err="1">
                    <a:solidFill>
                      <a:srgbClr val="000000">
                        <a:lumMod val="85000"/>
                        <a:lumOff val="15000"/>
                      </a:srgbClr>
                    </a:solidFill>
                    <a:ea typeface="Roboto" panose="02000000000000000000" pitchFamily="2" charset="0"/>
                    <a:cs typeface="Arial"/>
                  </a:rPr>
                  <a:t>elivery</a:t>
                </a:r>
                <a:r>
                  <a:rPr lang="en-US" sz="1000" kern="0">
                    <a:solidFill>
                      <a:srgbClr val="000000">
                        <a:lumMod val="85000"/>
                        <a:lumOff val="15000"/>
                      </a:srgbClr>
                    </a:solidFill>
                    <a:ea typeface="Roboto" panose="02000000000000000000" pitchFamily="2" charset="0"/>
                    <a:cs typeface="Arial"/>
                  </a:rPr>
                  <a:t> lead on</a:t>
                </a:r>
                <a:r>
                  <a:rPr lang="pl-PL" sz="1000" kern="0">
                    <a:solidFill>
                      <a:srgbClr val="000000">
                        <a:lumMod val="85000"/>
                        <a:lumOff val="15000"/>
                      </a:srgbClr>
                    </a:solidFill>
                    <a:ea typeface="Roboto" panose="02000000000000000000" pitchFamily="2" charset="0"/>
                    <a:cs typeface="Arial"/>
                  </a:rPr>
                  <a:t> Marketing Automation</a:t>
                </a:r>
                <a:r>
                  <a:rPr lang="en-US" sz="1000" kern="0">
                    <a:solidFill>
                      <a:srgbClr val="000000">
                        <a:lumMod val="85000"/>
                        <a:lumOff val="15000"/>
                      </a:srgbClr>
                    </a:solidFill>
                    <a:ea typeface="Roboto" panose="02000000000000000000" pitchFamily="2" charset="0"/>
                    <a:cs typeface="Arial"/>
                  </a:rPr>
                  <a:t> project</a:t>
                </a:r>
                <a:r>
                  <a:rPr lang="pl-PL" sz="1000" kern="0">
                    <a:solidFill>
                      <a:srgbClr val="000000">
                        <a:lumMod val="85000"/>
                        <a:lumOff val="15000"/>
                      </a:srgbClr>
                    </a:solidFill>
                    <a:ea typeface="Roboto" panose="02000000000000000000" pitchFamily="2" charset="0"/>
                    <a:cs typeface="Arial"/>
                  </a:rPr>
                  <a:t> (implementation of SAS CM). </a:t>
                </a:r>
              </a:p>
              <a:p>
                <a:pPr algn="just" defTabSz="913851" eaLnBrk="0" fontAlgn="base" hangingPunct="0">
                  <a:spcBef>
                    <a:spcPts val="300"/>
                  </a:spcBef>
                  <a:buClr>
                    <a:srgbClr val="96968C"/>
                  </a:buClr>
                  <a:buSzPct val="100000"/>
                  <a:tabLst>
                    <a:tab pos="182454" algn="l"/>
                  </a:tabLst>
                  <a:defRPr/>
                </a:pPr>
                <a:endParaRPr lang="pl-PL" sz="1000" kern="0">
                  <a:solidFill>
                    <a:srgbClr val="000000">
                      <a:lumMod val="85000"/>
                      <a:lumOff val="15000"/>
                    </a:srgbClr>
                  </a:solidFill>
                  <a:ea typeface="Roboto" panose="02000000000000000000" pitchFamily="2" charset="0"/>
                  <a:cs typeface="Arial"/>
                </a:endParaRPr>
              </a:p>
              <a:p>
                <a:pPr algn="just" defTabSz="913851" eaLnBrk="0" fontAlgn="base" hangingPunct="0">
                  <a:spcBef>
                    <a:spcPts val="300"/>
                  </a:spcBef>
                  <a:buClr>
                    <a:srgbClr val="96968C"/>
                  </a:buClr>
                  <a:buSzPct val="100000"/>
                  <a:tabLst>
                    <a:tab pos="182454" algn="l"/>
                  </a:tabLst>
                  <a:defRPr/>
                </a:pPr>
                <a:r>
                  <a:rPr lang="pl-PL" sz="1000" kern="0">
                    <a:solidFill>
                      <a:srgbClr val="000000">
                        <a:lumMod val="85000"/>
                        <a:lumOff val="15000"/>
                      </a:srgbClr>
                    </a:solidFill>
                    <a:ea typeface="Roboto" panose="02000000000000000000" pitchFamily="2" charset="0"/>
                    <a:cs typeface="Arial"/>
                  </a:rPr>
                  <a:t>R</a:t>
                </a:r>
                <a:r>
                  <a:rPr lang="en-US" sz="1000" kern="0" err="1">
                    <a:solidFill>
                      <a:srgbClr val="000000">
                        <a:lumMod val="85000"/>
                        <a:lumOff val="15000"/>
                      </a:srgbClr>
                    </a:solidFill>
                    <a:ea typeface="Roboto" panose="02000000000000000000" pitchFamily="2" charset="0"/>
                    <a:cs typeface="Arial"/>
                  </a:rPr>
                  <a:t>esponsible</a:t>
                </a:r>
                <a:r>
                  <a:rPr lang="en-US" sz="1000" kern="0">
                    <a:solidFill>
                      <a:srgbClr val="000000">
                        <a:lumMod val="85000"/>
                        <a:lumOff val="15000"/>
                      </a:srgbClr>
                    </a:solidFill>
                    <a:ea typeface="Roboto" panose="02000000000000000000" pitchFamily="2" charset="0"/>
                    <a:cs typeface="Arial"/>
                  </a:rPr>
                  <a:t> for</a:t>
                </a:r>
                <a:r>
                  <a:rPr lang="pl-PL" sz="1000" kern="0">
                    <a:solidFill>
                      <a:srgbClr val="000000">
                        <a:lumMod val="85000"/>
                        <a:lumOff val="15000"/>
                      </a:srgbClr>
                    </a:solidFill>
                    <a:ea typeface="Roboto" panose="02000000000000000000" pitchFamily="2" charset="0"/>
                    <a:cs typeface="Arial"/>
                  </a:rPr>
                  <a:t>:</a:t>
                </a:r>
                <a:r>
                  <a:rPr lang="en-US" sz="1000" kern="0">
                    <a:solidFill>
                      <a:srgbClr val="000000">
                        <a:lumMod val="85000"/>
                        <a:lumOff val="15000"/>
                      </a:srgbClr>
                    </a:solidFill>
                    <a:ea typeface="Roboto" panose="02000000000000000000" pitchFamily="2" charset="0"/>
                    <a:cs typeface="Arial"/>
                  </a:rPr>
                  <a:t> conducting workshops to define business requirements</a:t>
                </a:r>
                <a:r>
                  <a:rPr lang="pl-PL" sz="1000" kern="0">
                    <a:solidFill>
                      <a:srgbClr val="000000">
                        <a:lumMod val="85000"/>
                        <a:lumOff val="15000"/>
                      </a:srgbClr>
                    </a:solidFill>
                    <a:ea typeface="Roboto" panose="02000000000000000000" pitchFamily="2" charset="0"/>
                    <a:cs typeface="Arial"/>
                  </a:rPr>
                  <a:t>,creating solution design, SAS CM tool configuration, Oracle DB triggers development, preparation of UAT test cases, </a:t>
                </a:r>
                <a:r>
                  <a:rPr lang="en-US" sz="1000" kern="0">
                    <a:solidFill>
                      <a:srgbClr val="000000">
                        <a:lumMod val="85000"/>
                        <a:lumOff val="15000"/>
                      </a:srgbClr>
                    </a:solidFill>
                    <a:ea typeface="Roboto" panose="02000000000000000000" pitchFamily="2" charset="0"/>
                    <a:cs typeface="Arial"/>
                  </a:rPr>
                  <a:t>coordination of the testing phase (support</a:t>
                </a:r>
                <a:r>
                  <a:rPr lang="pl-PL" sz="1000" kern="0">
                    <a:solidFill>
                      <a:srgbClr val="000000">
                        <a:lumMod val="85000"/>
                        <a:lumOff val="15000"/>
                      </a:srgbClr>
                    </a:solidFill>
                    <a:ea typeface="Roboto" panose="02000000000000000000" pitchFamily="2" charset="0"/>
                    <a:cs typeface="Arial"/>
                  </a:rPr>
                  <a:t>ing Client</a:t>
                </a:r>
                <a:r>
                  <a:rPr lang="en-US" sz="1000" kern="0">
                    <a:solidFill>
                      <a:srgbClr val="000000">
                        <a:lumMod val="85000"/>
                        <a:lumOff val="15000"/>
                      </a:srgbClr>
                    </a:solidFill>
                    <a:ea typeface="Roboto" panose="02000000000000000000" pitchFamily="2" charset="0"/>
                    <a:cs typeface="Arial"/>
                  </a:rPr>
                  <a:t> in </a:t>
                </a:r>
                <a:r>
                  <a:rPr lang="pl-PL" sz="1000" kern="0">
                    <a:solidFill>
                      <a:srgbClr val="000000">
                        <a:lumMod val="85000"/>
                        <a:lumOff val="15000"/>
                      </a:srgbClr>
                    </a:solidFill>
                    <a:ea typeface="Roboto" panose="02000000000000000000" pitchFamily="2" charset="0"/>
                    <a:cs typeface="Arial"/>
                  </a:rPr>
                  <a:t>running</a:t>
                </a:r>
                <a:r>
                  <a:rPr lang="en-US" sz="1000" kern="0">
                    <a:solidFill>
                      <a:srgbClr val="000000">
                        <a:lumMod val="85000"/>
                        <a:lumOff val="15000"/>
                      </a:srgbClr>
                    </a:solidFill>
                    <a:ea typeface="Roboto" panose="02000000000000000000" pitchFamily="2" charset="0"/>
                    <a:cs typeface="Arial"/>
                  </a:rPr>
                  <a:t> </a:t>
                </a:r>
                <a:r>
                  <a:rPr lang="pl-PL" sz="1000" kern="0">
                    <a:solidFill>
                      <a:srgbClr val="000000">
                        <a:lumMod val="85000"/>
                        <a:lumOff val="15000"/>
                      </a:srgbClr>
                    </a:solidFill>
                    <a:ea typeface="Roboto" panose="02000000000000000000" pitchFamily="2" charset="0"/>
                    <a:cs typeface="Arial"/>
                  </a:rPr>
                  <a:t>the </a:t>
                </a:r>
                <a:r>
                  <a:rPr lang="en-US" sz="1000" kern="0">
                    <a:solidFill>
                      <a:srgbClr val="000000">
                        <a:lumMod val="85000"/>
                        <a:lumOff val="15000"/>
                      </a:srgbClr>
                    </a:solidFill>
                    <a:ea typeface="Roboto" panose="02000000000000000000" pitchFamily="2" charset="0"/>
                    <a:cs typeface="Arial"/>
                  </a:rPr>
                  <a:t>test cases, monitoring and reporting </a:t>
                </a:r>
                <a:r>
                  <a:rPr lang="pl-PL" sz="1000" kern="0">
                    <a:solidFill>
                      <a:srgbClr val="000000">
                        <a:lumMod val="85000"/>
                        <a:lumOff val="15000"/>
                      </a:srgbClr>
                    </a:solidFill>
                    <a:ea typeface="Roboto" panose="02000000000000000000" pitchFamily="2" charset="0"/>
                    <a:cs typeface="Arial"/>
                  </a:rPr>
                  <a:t>testing </a:t>
                </a:r>
                <a:r>
                  <a:rPr lang="en-US" sz="1000" kern="0" err="1">
                    <a:solidFill>
                      <a:srgbClr val="000000">
                        <a:lumMod val="85000"/>
                        <a:lumOff val="15000"/>
                      </a:srgbClr>
                    </a:solidFill>
                    <a:ea typeface="Roboto" panose="02000000000000000000" pitchFamily="2" charset="0"/>
                    <a:cs typeface="Arial"/>
                  </a:rPr>
                  <a:t>progres</a:t>
                </a:r>
                <a:r>
                  <a:rPr lang="pl-PL" sz="1000" kern="0">
                    <a:solidFill>
                      <a:srgbClr val="000000">
                        <a:lumMod val="85000"/>
                        <a:lumOff val="15000"/>
                      </a:srgbClr>
                    </a:solidFill>
                    <a:ea typeface="Roboto" panose="02000000000000000000" pitchFamily="2" charset="0"/>
                    <a:cs typeface="Arial"/>
                  </a:rPr>
                  <a:t>s to SteerCo), conducting knowledge tranfer workshops with the Client. </a:t>
                </a:r>
              </a:p>
              <a:p>
                <a:pPr algn="just" defTabSz="913851" eaLnBrk="0" fontAlgn="base" hangingPunct="0">
                  <a:buClr>
                    <a:srgbClr val="96968C"/>
                  </a:buClr>
                  <a:buSzPct val="100000"/>
                  <a:tabLst>
                    <a:tab pos="182454" algn="l"/>
                  </a:tabLst>
                  <a:defRPr/>
                </a:pPr>
                <a:r>
                  <a:rPr lang="pl-PL" sz="1000" b="1" kern="0">
                    <a:solidFill>
                      <a:srgbClr val="000000">
                        <a:lumMod val="85000"/>
                        <a:lumOff val="15000"/>
                      </a:srgbClr>
                    </a:solidFill>
                    <a:latin typeface="Graphik"/>
                    <a:cs typeface="Arial"/>
                  </a:rPr>
                  <a:t>M</a:t>
                </a:r>
                <a:r>
                  <a:rPr lang="en-US" sz="1000" b="1" err="1"/>
                  <a:t>ajor</a:t>
                </a:r>
                <a:r>
                  <a:rPr lang="en-US" sz="1000" b="1"/>
                  <a:t> European Bank – CRM Strategy Product Owner </a:t>
                </a:r>
                <a:endParaRPr lang="pl-PL" sz="1000" b="1"/>
              </a:p>
              <a:p>
                <a:pPr algn="just" defTabSz="913851" eaLnBrk="0" fontAlgn="base" hangingPunct="0">
                  <a:spcBef>
                    <a:spcPts val="300"/>
                  </a:spcBef>
                  <a:buClr>
                    <a:srgbClr val="96968C"/>
                  </a:buClr>
                  <a:buSzPct val="100000"/>
                  <a:tabLst>
                    <a:tab pos="182454" algn="l"/>
                  </a:tabLst>
                  <a:defRPr/>
                </a:pPr>
                <a:r>
                  <a:rPr lang="pl-PL" sz="1000">
                    <a:cs typeface="Arial"/>
                  </a:rPr>
                  <a:t>P</a:t>
                </a:r>
                <a:r>
                  <a:rPr lang="en-US" sz="1000">
                    <a:cs typeface="Arial"/>
                  </a:rPr>
                  <a:t>reparation of the </a:t>
                </a:r>
                <a:r>
                  <a:rPr lang="pl-PL" sz="1000">
                    <a:cs typeface="Arial"/>
                  </a:rPr>
                  <a:t>B</a:t>
                </a:r>
                <a:r>
                  <a:rPr lang="en-US" sz="1000" err="1">
                    <a:cs typeface="Arial"/>
                  </a:rPr>
                  <a:t>ank's</a:t>
                </a:r>
                <a:r>
                  <a:rPr lang="en-US" sz="1000">
                    <a:cs typeface="Arial"/>
                  </a:rPr>
                  <a:t> retail strategy </a:t>
                </a:r>
                <a:r>
                  <a:rPr lang="pl-PL" sz="1000">
                    <a:cs typeface="Arial"/>
                  </a:rPr>
                  <a:t>for</a:t>
                </a:r>
                <a:r>
                  <a:rPr lang="en-US" sz="1000">
                    <a:cs typeface="Arial"/>
                  </a:rPr>
                  <a:t> individual customer relationship </a:t>
                </a:r>
                <a:r>
                  <a:rPr lang="en-US" sz="1000">
                    <a:solidFill>
                      <a:schemeClr val="tx1"/>
                    </a:solidFill>
                    <a:cs typeface="Arial"/>
                  </a:rPr>
                  <a:t>management</a:t>
                </a:r>
                <a:r>
                  <a:rPr lang="pl-PL" sz="1000">
                    <a:solidFill>
                      <a:schemeClr val="tx1"/>
                    </a:solidFill>
                    <a:cs typeface="Arial"/>
                  </a:rPr>
                  <a:t>. </a:t>
                </a:r>
                <a:r>
                  <a:rPr lang="en-US" sz="1000">
                    <a:solidFill>
                      <a:schemeClr val="tx1"/>
                    </a:solidFill>
                    <a:cs typeface="Arial"/>
                  </a:rPr>
                  <a:t>Reporting ownership of CRM KPIs – </a:t>
                </a:r>
                <a:r>
                  <a:rPr lang="pl-PL" sz="1000">
                    <a:solidFill>
                      <a:schemeClr val="tx1"/>
                    </a:solidFill>
                    <a:cs typeface="Arial"/>
                  </a:rPr>
                  <a:t>designing </a:t>
                </a:r>
                <a:r>
                  <a:rPr lang="en-US" sz="1000">
                    <a:solidFill>
                      <a:schemeClr val="tx1"/>
                    </a:solidFill>
                    <a:cs typeface="Arial"/>
                  </a:rPr>
                  <a:t>cyclical reports, </a:t>
                </a:r>
                <a:r>
                  <a:rPr lang="pl-PL" sz="1000">
                    <a:solidFill>
                      <a:schemeClr val="tx1"/>
                    </a:solidFill>
                    <a:cs typeface="Arial"/>
                  </a:rPr>
                  <a:t>analyzing </a:t>
                </a:r>
                <a:r>
                  <a:rPr lang="en-US" sz="1000">
                    <a:solidFill>
                      <a:schemeClr val="tx1"/>
                    </a:solidFill>
                    <a:cs typeface="Arial"/>
                  </a:rPr>
                  <a:t>KPIs, proposing CRM campaigns supporting KPIs.</a:t>
                </a:r>
                <a:r>
                  <a:rPr lang="pl-PL" sz="1000">
                    <a:solidFill>
                      <a:schemeClr val="tx1"/>
                    </a:solidFill>
                    <a:cs typeface="Arial"/>
                  </a:rPr>
                  <a:t> Implementation</a:t>
                </a:r>
                <a:r>
                  <a:rPr lang="en-US" sz="1000">
                    <a:solidFill>
                      <a:schemeClr val="tx1"/>
                    </a:solidFill>
                    <a:cs typeface="Arial"/>
                  </a:rPr>
                  <a:t> of customers retention segmentation in order to assign customers an appropriate retention offer. </a:t>
                </a:r>
                <a:r>
                  <a:rPr lang="pl-PL" sz="1000">
                    <a:solidFill>
                      <a:schemeClr val="tx1"/>
                    </a:solidFill>
                    <a:cs typeface="Arial"/>
                  </a:rPr>
                  <a:t>Forecasting Bank’s KPIs. </a:t>
                </a:r>
                <a:r>
                  <a:rPr lang="en-US" sz="1000">
                    <a:solidFill>
                      <a:schemeClr val="tx1"/>
                    </a:solidFill>
                    <a:cs typeface="Arial"/>
                  </a:rPr>
                  <a:t>Preparing target groups for digital activation, x-sell and up-sell </a:t>
                </a:r>
                <a:r>
                  <a:rPr lang="pl-PL" sz="1000">
                    <a:solidFill>
                      <a:schemeClr val="tx1"/>
                    </a:solidFill>
                    <a:cs typeface="Arial"/>
                  </a:rPr>
                  <a:t>campaigns using </a:t>
                </a:r>
                <a:r>
                  <a:rPr lang="en-US" sz="1000">
                    <a:solidFill>
                      <a:schemeClr val="tx1"/>
                    </a:solidFill>
                    <a:cs typeface="Arial"/>
                  </a:rPr>
                  <a:t>predictive modeling</a:t>
                </a:r>
                <a:r>
                  <a:rPr lang="pl-PL" sz="1000">
                    <a:solidFill>
                      <a:schemeClr val="tx1"/>
                    </a:solidFill>
                    <a:cs typeface="Arial"/>
                  </a:rPr>
                  <a:t>. </a:t>
                </a:r>
                <a:r>
                  <a:rPr lang="en-US" sz="1000">
                    <a:solidFill>
                      <a:schemeClr val="tx1"/>
                    </a:solidFill>
                    <a:cs typeface="Arial"/>
                  </a:rPr>
                  <a:t>Implementation of a contact policy mechanism in the </a:t>
                </a:r>
                <a:r>
                  <a:rPr lang="pl-PL" sz="1000">
                    <a:solidFill>
                      <a:schemeClr val="tx1"/>
                    </a:solidFill>
                    <a:cs typeface="Arial"/>
                  </a:rPr>
                  <a:t>marketing automation</a:t>
                </a:r>
                <a:r>
                  <a:rPr lang="en-US" sz="1000">
                    <a:solidFill>
                      <a:schemeClr val="tx1"/>
                    </a:solidFill>
                    <a:cs typeface="Arial"/>
                  </a:rPr>
                  <a:t> system</a:t>
                </a:r>
                <a:r>
                  <a:rPr lang="pl-PL" sz="1000">
                    <a:solidFill>
                      <a:schemeClr val="tx1"/>
                    </a:solidFill>
                    <a:cs typeface="Arial"/>
                  </a:rPr>
                  <a:t>.</a:t>
                </a:r>
                <a:endParaRPr lang="pl-PL" sz="1000" kern="0">
                  <a:solidFill>
                    <a:srgbClr val="000000">
                      <a:lumMod val="85000"/>
                      <a:lumOff val="15000"/>
                    </a:srgbClr>
                  </a:solidFill>
                  <a:cs typeface="Arial"/>
                </a:endParaRPr>
              </a:p>
              <a:p>
                <a:pPr algn="just" defTabSz="913851" eaLnBrk="0" fontAlgn="base" hangingPunct="0">
                  <a:buClr>
                    <a:srgbClr val="96968C"/>
                  </a:buClr>
                  <a:buSzPct val="100000"/>
                  <a:tabLst>
                    <a:tab pos="182454" algn="l"/>
                  </a:tabLst>
                  <a:defRPr/>
                </a:pPr>
                <a:r>
                  <a:rPr lang="pl-PL" sz="1000" b="1" kern="0">
                    <a:solidFill>
                      <a:srgbClr val="000000">
                        <a:lumMod val="85000"/>
                        <a:lumOff val="15000"/>
                      </a:srgbClr>
                    </a:solidFill>
                    <a:latin typeface="Graphik"/>
                    <a:cs typeface="Arial"/>
                  </a:rPr>
                  <a:t>Polish Telco</a:t>
                </a:r>
                <a:r>
                  <a:rPr lang="en-GB" sz="1000" b="1" kern="0">
                    <a:solidFill>
                      <a:srgbClr val="000000">
                        <a:lumMod val="85000"/>
                        <a:lumOff val="15000"/>
                      </a:srgbClr>
                    </a:solidFill>
                    <a:latin typeface="Graphik"/>
                    <a:cs typeface="Arial"/>
                  </a:rPr>
                  <a:t> </a:t>
                </a:r>
                <a:r>
                  <a:rPr lang="pl-PL" sz="1000" b="1" kern="0">
                    <a:solidFill>
                      <a:srgbClr val="000000">
                        <a:lumMod val="85000"/>
                        <a:lumOff val="15000"/>
                      </a:srgbClr>
                    </a:solidFill>
                    <a:latin typeface="Graphik"/>
                    <a:cs typeface="Arial"/>
                  </a:rPr>
                  <a:t>Services</a:t>
                </a:r>
                <a:r>
                  <a:rPr lang="en-GB" sz="1000" b="1" kern="0">
                    <a:solidFill>
                      <a:srgbClr val="000000">
                        <a:lumMod val="85000"/>
                        <a:lumOff val="15000"/>
                      </a:srgbClr>
                    </a:solidFill>
                    <a:latin typeface="Graphik"/>
                    <a:cs typeface="Arial"/>
                  </a:rPr>
                  <a:t> </a:t>
                </a:r>
                <a:r>
                  <a:rPr lang="pl-PL" sz="1000" b="1" kern="0">
                    <a:solidFill>
                      <a:srgbClr val="000000">
                        <a:lumMod val="85000"/>
                        <a:lumOff val="15000"/>
                      </a:srgbClr>
                    </a:solidFill>
                    <a:latin typeface="Graphik"/>
                    <a:cs typeface="Arial"/>
                  </a:rPr>
                  <a:t>Provider</a:t>
                </a:r>
                <a:r>
                  <a:rPr lang="en-US" sz="1000" b="1" kern="0">
                    <a:solidFill>
                      <a:srgbClr val="000000">
                        <a:lumMod val="85000"/>
                        <a:lumOff val="15000"/>
                      </a:srgbClr>
                    </a:solidFill>
                    <a:latin typeface="Graphik"/>
                    <a:cs typeface="Arial"/>
                  </a:rPr>
                  <a:t> – Data Scientist</a:t>
                </a:r>
                <a:endParaRPr lang="pl-PL" sz="1000" b="1" kern="0">
                  <a:solidFill>
                    <a:srgbClr val="000000">
                      <a:lumMod val="85000"/>
                      <a:lumOff val="15000"/>
                    </a:srgbClr>
                  </a:solidFill>
                  <a:latin typeface="Graphik"/>
                  <a:cs typeface="Arial"/>
                </a:endParaRPr>
              </a:p>
              <a:p>
                <a:pPr algn="just" defTabSz="913851" eaLnBrk="0" fontAlgn="base" hangingPunct="0">
                  <a:spcBef>
                    <a:spcPts val="300"/>
                  </a:spcBef>
                  <a:buClr>
                    <a:srgbClr val="96968C"/>
                  </a:buClr>
                  <a:buSzPct val="100000"/>
                  <a:tabLst>
                    <a:tab pos="182454" algn="l"/>
                  </a:tabLst>
                  <a:defRPr/>
                </a:pPr>
                <a:r>
                  <a:rPr lang="en-US" sz="1000" kern="0">
                    <a:solidFill>
                      <a:srgbClr val="000000">
                        <a:lumMod val="85000"/>
                        <a:lumOff val="15000"/>
                      </a:srgbClr>
                    </a:solidFill>
                    <a:ea typeface="Roboto" panose="02000000000000000000" pitchFamily="2" charset="0"/>
                    <a:cs typeface="Arial"/>
                  </a:rPr>
                  <a:t>Next Best Action project</a:t>
                </a:r>
                <a:r>
                  <a:rPr lang="pl-PL" sz="1000" kern="0">
                    <a:solidFill>
                      <a:srgbClr val="000000">
                        <a:lumMod val="85000"/>
                        <a:lumOff val="15000"/>
                      </a:srgbClr>
                    </a:solidFill>
                    <a:ea typeface="Roboto" panose="02000000000000000000" pitchFamily="2" charset="0"/>
                    <a:cs typeface="Arial"/>
                  </a:rPr>
                  <a:t>. </a:t>
                </a:r>
                <a:r>
                  <a:rPr lang="en-US" sz="1000" kern="0">
                    <a:solidFill>
                      <a:srgbClr val="000000">
                        <a:lumMod val="85000"/>
                        <a:lumOff val="15000"/>
                      </a:srgbClr>
                    </a:solidFill>
                    <a:ea typeface="Roboto" panose="02000000000000000000" pitchFamily="2" charset="0"/>
                    <a:cs typeface="Arial"/>
                  </a:rPr>
                  <a:t>Creating the business concept of the NBA solution and designing </a:t>
                </a:r>
                <a:r>
                  <a:rPr lang="pl-PL" sz="1000" kern="0">
                    <a:solidFill>
                      <a:srgbClr val="000000">
                        <a:lumMod val="85000"/>
                        <a:lumOff val="15000"/>
                      </a:srgbClr>
                    </a:solidFill>
                    <a:ea typeface="Roboto" panose="02000000000000000000" pitchFamily="2" charset="0"/>
                    <a:cs typeface="Arial"/>
                  </a:rPr>
                  <a:t>decisioning logic</a:t>
                </a:r>
                <a:r>
                  <a:rPr lang="en-US" sz="1000" kern="0">
                    <a:solidFill>
                      <a:srgbClr val="000000">
                        <a:lumMod val="85000"/>
                        <a:lumOff val="15000"/>
                      </a:srgbClr>
                    </a:solidFill>
                    <a:ea typeface="Roboto" panose="02000000000000000000" pitchFamily="2" charset="0"/>
                    <a:cs typeface="Arial"/>
                  </a:rPr>
                  <a:t>. Business analysis</a:t>
                </a:r>
                <a:r>
                  <a:rPr lang="pl-PL" sz="1000" kern="0">
                    <a:solidFill>
                      <a:srgbClr val="000000">
                        <a:lumMod val="85000"/>
                        <a:lumOff val="15000"/>
                      </a:srgbClr>
                    </a:solidFill>
                    <a:ea typeface="Roboto" panose="02000000000000000000" pitchFamily="2" charset="0"/>
                    <a:cs typeface="Arial"/>
                  </a:rPr>
                  <a:t> and s</a:t>
                </a:r>
                <a:r>
                  <a:rPr lang="en-US" sz="1000" kern="0" err="1">
                    <a:solidFill>
                      <a:srgbClr val="000000">
                        <a:lumMod val="85000"/>
                        <a:lumOff val="15000"/>
                      </a:srgbClr>
                    </a:solidFill>
                    <a:ea typeface="Roboto" panose="02000000000000000000" pitchFamily="2" charset="0"/>
                    <a:cs typeface="Arial"/>
                  </a:rPr>
                  <a:t>etup</a:t>
                </a:r>
                <a:r>
                  <a:rPr lang="en-US" sz="1000" kern="0">
                    <a:solidFill>
                      <a:srgbClr val="000000">
                        <a:lumMod val="85000"/>
                        <a:lumOff val="15000"/>
                      </a:srgbClr>
                    </a:solidFill>
                    <a:ea typeface="Roboto" panose="02000000000000000000" pitchFamily="2" charset="0"/>
                    <a:cs typeface="Arial"/>
                  </a:rPr>
                  <a:t> of SAS CI Studio tool and designing outbound and inbound campaigns in the tool. Identification of ideas for event driven marketing campaigns</a:t>
                </a:r>
                <a:r>
                  <a:rPr lang="pl-PL" sz="1000" kern="0">
                    <a:solidFill>
                      <a:srgbClr val="000000">
                        <a:lumMod val="85000"/>
                        <a:lumOff val="15000"/>
                      </a:srgbClr>
                    </a:solidFill>
                    <a:ea typeface="Roboto" panose="02000000000000000000" pitchFamily="2" charset="0"/>
                    <a:cs typeface="Arial"/>
                  </a:rPr>
                  <a:t>.</a:t>
                </a:r>
                <a:endParaRPr lang="en-US"/>
              </a:p>
            </p:txBody>
          </p:sp>
          <p:pic>
            <p:nvPicPr>
              <p:cNvPr id="14" name="Picture 13">
                <a:extLst>
                  <a:ext uri="{FF2B5EF4-FFF2-40B4-BE49-F238E27FC236}">
                    <a16:creationId xmlns:a16="http://schemas.microsoft.com/office/drawing/2014/main" id="{F49E6731-ACF7-3C4E-313E-7D3DB675C628}"/>
                  </a:ext>
                </a:extLst>
              </p:cNvPr>
              <p:cNvPicPr>
                <a:picLocks noChangeAspect="1"/>
              </p:cNvPicPr>
              <p:nvPr/>
            </p:nvPicPr>
            <p:blipFill>
              <a:blip r:embed="rId3"/>
              <a:stretch>
                <a:fillRect/>
              </a:stretch>
            </p:blipFill>
            <p:spPr>
              <a:xfrm>
                <a:off x="0" y="0"/>
                <a:ext cx="2639797" cy="2639797"/>
              </a:xfrm>
              <a:prstGeom prst="rect">
                <a:avLst/>
              </a:prstGeom>
            </p:spPr>
          </p:pic>
        </p:spTree>
        <p:extLst>
          <p:ext uri="{BB962C8B-B14F-4D97-AF65-F5344CB8AC3E}">
            <p14:creationId xmlns:p14="http://schemas.microsoft.com/office/powerpoint/2010/main" val="802588869"/>
          </p:ext>
        </p:extLst>
      </p:cSld>
      <p:clrMapOvr>
        <a:masterClrMapping/>
      </p:clrMapOvr>
    </p:sld>
    <p:sld>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8D47195-2257-27FD-9554-F23924FA4345}"/>
                  </a:ext>
                </a:extLst>
              </p:cNvPr>
              <p:cNvSpPr>
                <a:spLocks noGrp="1"/>
              </p:cNvSpPr>
              <p:nvPr>
                <p:ph type="body" sz="quarter" idx="22"/>
              </p:nvPr>
            </p:nvSpPr>
            <p:spPr>
              <a:xfrm>
                <a:off x="2832107" y="1861782"/>
                <a:ext cx="6282000" cy="4996218"/>
              </a:xfrm>
            </p:spPr>
            <p:txBody>
              <a:bodyPr/>
              <a:lstStyle/>
              <a:p>
                <a:pPr algn="just"/>
                <a:r>
                  <a:rPr lang="en-US" sz="930" b="1"/>
                  <a:t>Large Swiss Based Insurance - </a:t>
                </a:r>
                <a:r>
                  <a:rPr lang="en-US" sz="930" b="1" err="1"/>
                  <a:t>NearShore</a:t>
                </a:r>
                <a:r>
                  <a:rPr lang="en-US" sz="930" b="1"/>
                  <a:t> Team Lead </a:t>
                </a:r>
              </a:p>
              <a:p>
                <a:pPr algn="just"/>
                <a:r>
                  <a:rPr lang="en-US" sz="930" err="1"/>
                  <a:t>NearShore</a:t>
                </a:r>
                <a:r>
                  <a:rPr lang="en-US" sz="930"/>
                  <a:t> Team Lead for the team delivering health accidents claims content to the enterprise </a:t>
                </a:r>
                <a:r>
                  <a:rPr lang="en-US" sz="930" err="1"/>
                  <a:t>datawarehouse</a:t>
                </a:r>
                <a:r>
                  <a:rPr lang="en-US" sz="930"/>
                  <a:t> based on SAS DDS (Detailed Data Store) model for Insurance. Mobilized the </a:t>
                </a:r>
                <a:r>
                  <a:rPr lang="en-US" sz="930" err="1"/>
                  <a:t>NearShore</a:t>
                </a:r>
                <a:r>
                  <a:rPr lang="en-US" sz="930"/>
                  <a:t>  team operating from Poland in distributed Agile framework, ensuring work quality on ETL work, data model extensions, established a testing framework to enable testing automatization.</a:t>
                </a:r>
              </a:p>
              <a:p>
                <a:pPr algn="just"/>
                <a:r>
                  <a:rPr lang="en-US" sz="930" b="1"/>
                  <a:t>Large Polish Bank - Delivery Lead and Solution Architect </a:t>
                </a:r>
              </a:p>
              <a:p>
                <a:pPr algn="just"/>
                <a:r>
                  <a:rPr lang="en-US" sz="930"/>
                  <a:t>Delivery Lead and Solution Architect for provisioning of Data Marts for Risk Management Departments in Oracle </a:t>
                </a:r>
                <a:r>
                  <a:rPr lang="en-US" sz="930" err="1"/>
                  <a:t>Exatadata</a:t>
                </a:r>
                <a:r>
                  <a:rPr lang="en-US" sz="930"/>
                  <a:t> and Informatica technologies. Created the delivery approach, shaped scrum team, adjusted agile principles to client environment, acting as a Scrum Master for the development team.</a:t>
                </a:r>
              </a:p>
              <a:p>
                <a:pPr algn="just"/>
                <a:r>
                  <a:rPr lang="en-US" sz="930" b="1"/>
                  <a:t>Ministry of Taxation – Scandinavia - BI Advisor and Delivery Manager </a:t>
                </a:r>
              </a:p>
              <a:p>
                <a:pPr algn="just"/>
                <a:r>
                  <a:rPr lang="en-US" sz="930"/>
                  <a:t>Responsible for provisioning data warehouse solution for the current control, reporting and visual analysis of collection legality of 35mio+ public claims. </a:t>
                </a:r>
              </a:p>
              <a:p>
                <a:pPr algn="just"/>
                <a:r>
                  <a:rPr lang="en-US" sz="930" b="1"/>
                  <a:t>Internationally Recognized Consulting Company</a:t>
                </a:r>
              </a:p>
              <a:p>
                <a:pPr algn="just"/>
                <a:r>
                  <a:rPr lang="en-US" sz="930"/>
                  <a:t>Delivery of risk methodologies (FTP, Capital Allocation, Cost of Risk) for large universal bank, driving external IT company to implement methodologies within OFSAA/PFT application, managing quantitative validation of methodologies. Delivery of hedge accounting solution for cash flow hedge for utilities company. Advisory on advanced risk measurement (AMA) implementation for large bank.</a:t>
                </a:r>
              </a:p>
              <a:p>
                <a:pPr algn="just"/>
                <a:r>
                  <a:rPr lang="en-US" sz="930" b="1"/>
                  <a:t>Global Analytic Data Platforms Provider</a:t>
                </a:r>
              </a:p>
              <a:p>
                <a:pPr algn="just"/>
                <a:r>
                  <a:rPr lang="en-US" sz="930"/>
                  <a:t>Design and implementation of code (Teradata SQL, ODI) generator engine for Data Quality measurement, Design of logical data model for large data warehouse project (Teradata technology). Managing data warehouse maturity assessment for major bank in Hungary, analysis of AS-IS and provisioning of recommendations for TO-BE state to enable effective data driven insights generation</a:t>
                </a:r>
              </a:p>
              <a:p>
                <a:pPr algn="just"/>
                <a:r>
                  <a:rPr lang="en-US" sz="930" b="1"/>
                  <a:t>Major Polish Bank</a:t>
                </a:r>
              </a:p>
              <a:p>
                <a:pPr algn="just"/>
                <a:r>
                  <a:rPr lang="en-US" sz="930"/>
                  <a:t>Business Intelligence Architect responsible for plan and rollout of BI architecture, initiating and managing projects leading to implement committed architecture, those include: design of highly efficient Data Staging Area with automatic data normalization managed by metadata, design and implementation of automatic reports to support mid-office OTC derivatives monitoring daily activities, design and management of delivery for number of other Bank initiatives.</a:t>
                </a:r>
              </a:p>
              <a:p>
                <a:pPr algn="just"/>
                <a:r>
                  <a:rPr lang="en-US" sz="930" b="1"/>
                  <a:t>Major Polish Communications Company</a:t>
                </a:r>
              </a:p>
              <a:p>
                <a:pPr algn="just"/>
                <a:r>
                  <a:rPr lang="en-US" sz="930"/>
                  <a:t>Design and development of highly efficient Call Detail Records (CDR) processing mechanism that implements Multi Parallel Processing concept in Oracle database. </a:t>
                </a:r>
              </a:p>
              <a:p>
                <a:pPr algn="just"/>
                <a:endParaRPr lang="en-US" sz="930"/>
              </a:p>
            </p:txBody>
          </p:sp>
          <p:sp>
            <p:nvSpPr>
              <p:cNvPr id="2" name="Text Placeholder 1">
                <a:extLst>
                  <a:ext uri="{FF2B5EF4-FFF2-40B4-BE49-F238E27FC236}">
                    <a16:creationId xmlns:a16="http://schemas.microsoft.com/office/drawing/2014/main" id="{911674FA-AAB1-290E-AC82-CA87E6310AA5}"/>
                  </a:ext>
                </a:extLst>
              </p:cNvPr>
              <p:cNvSpPr>
                <a:spLocks noGrp="1"/>
              </p:cNvSpPr>
              <p:nvPr>
                <p:ph type="body" sz="quarter" idx="11"/>
              </p:nvPr>
            </p:nvSpPr>
            <p:spPr/>
            <p:txBody>
              <a:bodyPr/>
              <a:lstStyle/>
              <a:p>
                <a:r>
                  <a:rPr lang="en-US" sz="1000"/>
                  <a:t>Enthusiastic individual with strong communication skills proved in multinational work environments and in cooperation with C-level management. Expert on Business Intelligence backed with 14 years of experience gathered in complex projects public revenue agendas, banks and telecommunication companies. Driving change practitioner with common sense.</a:t>
                </a:r>
              </a:p>
            </p:txBody>
          </p:sp>
          <p:sp>
            <p:nvSpPr>
              <p:cNvPr id="3" name="Text Placeholder 2">
                <a:extLst>
                  <a:ext uri="{FF2B5EF4-FFF2-40B4-BE49-F238E27FC236}">
                    <a16:creationId xmlns:a16="http://schemas.microsoft.com/office/drawing/2014/main" id="{24306D85-71DB-A43C-EE9F-A05E2C3B843E}"/>
                  </a:ext>
                </a:extLst>
              </p:cNvPr>
              <p:cNvSpPr>
                <a:spLocks noGrp="1"/>
              </p:cNvSpPr>
              <p:nvPr>
                <p:ph type="body" sz="quarter" idx="12"/>
              </p:nvPr>
            </p:nvSpPr>
            <p:spPr/>
            <p:txBody>
              <a:bodyPr/>
              <a:lstStyle/>
              <a:p>
                <a:r>
                  <a:rPr lang="en-US"/>
                  <a:t>Banking</a:t>
                </a:r>
              </a:p>
              <a:p>
                <a:r>
                  <a:rPr lang="en-US"/>
                  <a:t>Telecommu-nication</a:t>
                </a:r>
              </a:p>
              <a:p>
                <a:r>
                  <a:rPr lang="en-US"/>
                  <a:t>Public Revenue &amp; Collections</a:t>
                </a:r>
              </a:p>
              <a:p>
                <a:endParaRPr lang="en-US"/>
              </a:p>
            </p:txBody>
          </p:sp>
          <p:sp>
            <p:nvSpPr>
              <p:cNvPr id="4" name="Text Placeholder 3">
                <a:extLst>
                  <a:ext uri="{FF2B5EF4-FFF2-40B4-BE49-F238E27FC236}">
                    <a16:creationId xmlns:a16="http://schemas.microsoft.com/office/drawing/2014/main" id="{6F381516-F3F1-5803-258D-A281CE214469}"/>
                  </a:ext>
                </a:extLst>
              </p:cNvPr>
              <p:cNvSpPr>
                <a:spLocks noGrp="1"/>
              </p:cNvSpPr>
              <p:nvPr>
                <p:ph type="body" sz="quarter" idx="18"/>
              </p:nvPr>
            </p:nvSpPr>
            <p:spPr/>
            <p:txBody>
              <a:bodyPr/>
              <a:lstStyle/>
              <a:p>
                <a:r>
                  <a:rPr lang="en-US"/>
                  <a:t>Jacek Rożen</a:t>
                </a:r>
              </a:p>
            </p:txBody>
          </p:sp>
          <p:sp>
            <p:nvSpPr>
              <p:cNvPr id="5" name="Text Placeholder 4">
                <a:extLst>
                  <a:ext uri="{FF2B5EF4-FFF2-40B4-BE49-F238E27FC236}">
                    <a16:creationId xmlns:a16="http://schemas.microsoft.com/office/drawing/2014/main" id="{731985F1-A854-FF0C-23C8-8306F6E942BE}"/>
                  </a:ext>
                </a:extLst>
              </p:cNvPr>
              <p:cNvSpPr>
                <a:spLocks noGrp="1"/>
              </p:cNvSpPr>
              <p:nvPr>
                <p:ph type="body" sz="quarter" idx="14"/>
              </p:nvPr>
            </p:nvSpPr>
            <p:spPr/>
            <p:txBody>
              <a:bodyPr/>
              <a:lstStyle/>
              <a:p>
                <a:r>
                  <a:rPr lang="en-US"/>
                  <a:t>Senior Manager, Data Engineering</a:t>
                </a:r>
              </a:p>
            </p:txBody>
          </p:sp>
          <p:pic>
            <p:nvPicPr>
              <p:cNvPr id="12" name="Picture Placeholder 11" descr="A person in a suit and tie&#10;&#10;Description automatically generated with medium confidence">
                <a:extLst>
                  <a:ext uri="{FF2B5EF4-FFF2-40B4-BE49-F238E27FC236}">
                    <a16:creationId xmlns:a16="http://schemas.microsoft.com/office/drawing/2014/main" id="{A944F008-9962-2E88-933C-7EFC6E8A0759}"/>
                  </a:ext>
                </a:extLst>
              </p:cNvPr>
              <p:cNvPicPr>
                <a:picLocks noGrp="1"/>
              </p:cNvPicPr>
              <p:nvPr>
                <p:ph type="pic" sz="quarter" idx="10"/>
              </p:nvPr>
            </p:nvPicPr>
            <p:blipFill rotWithShape="1">
              <a:blip r:embed="rId3"/>
              <a:srcRect l="1199" t="665" b="2111"/>
              <a:stretch/>
            </p:blipFill>
            <p:spPr>
              <a:xfrm>
                <a:off x="0" y="-1"/>
                <a:ext cx="2642400" cy="2642400"/>
              </a:xfrm>
            </p:spPr>
          </p:pic>
          <p:sp>
            <p:nvSpPr>
              <p:cNvPr id="7" name="Text Placeholder 6">
                <a:extLst>
                  <a:ext uri="{FF2B5EF4-FFF2-40B4-BE49-F238E27FC236}">
                    <a16:creationId xmlns:a16="http://schemas.microsoft.com/office/drawing/2014/main" id="{96CAE378-94B4-0269-C4D1-EBD2C607BCC3}"/>
                  </a:ext>
                </a:extLst>
              </p:cNvPr>
              <p:cNvSpPr>
                <a:spLocks noGrp="1"/>
              </p:cNvSpPr>
              <p:nvPr>
                <p:ph type="body" sz="quarter" idx="19"/>
              </p:nvPr>
            </p:nvSpPr>
            <p:spPr/>
            <p:txBody>
              <a:bodyPr/>
              <a:lstStyle/>
              <a:p>
                <a:r>
                  <a:rPr lang="en-US" sz="900"/>
                  <a:t>University of Warsaw, Post-graduate studies, Statistical Methods in Business with SAS Software</a:t>
                </a:r>
              </a:p>
              <a:p>
                <a:r>
                  <a:rPr lang="en-US" sz="900"/>
                  <a:t>Warsaw Institute of Banking, Post-graduate studies: Risk Management</a:t>
                </a:r>
              </a:p>
              <a:p>
                <a:r>
                  <a:rPr lang="en-US" sz="900"/>
                  <a:t>Warsaw University of Technology, Masters in Computer Science</a:t>
                </a:r>
              </a:p>
              <a:p>
                <a:r>
                  <a:rPr lang="en-US" sz="900"/>
                  <a:t>Professional Risk Manager (PRM)</a:t>
                </a:r>
              </a:p>
            </p:txBody>
          </p:sp>
          <p:sp>
            <p:nvSpPr>
              <p:cNvPr id="8" name="Text Placeholder 7">
                <a:extLst>
                  <a:ext uri="{FF2B5EF4-FFF2-40B4-BE49-F238E27FC236}">
                    <a16:creationId xmlns:a16="http://schemas.microsoft.com/office/drawing/2014/main" id="{A9D0EDE1-319C-F7C6-A99B-9FCF1CAD96E2}"/>
                  </a:ext>
                </a:extLst>
              </p:cNvPr>
              <p:cNvSpPr>
                <a:spLocks noGrp="1"/>
              </p:cNvSpPr>
              <p:nvPr>
                <p:ph type="body" sz="quarter" idx="20"/>
              </p:nvPr>
            </p:nvSpPr>
            <p:spPr/>
            <p:txBody>
              <a:bodyPr/>
              <a:lstStyle/>
              <a:p>
                <a:pPr algn="just">
                  <a:spcBef>
                    <a:spcPts val="400"/>
                  </a:spcBef>
                </a:pPr>
                <a:r>
                  <a:rPr lang="en-US"/>
                  <a:t>Business Intelligence and Advanced Data Warehousing Solutions</a:t>
                </a:r>
              </a:p>
              <a:p>
                <a:pPr algn="just">
                  <a:spcBef>
                    <a:spcPts val="400"/>
                  </a:spcBef>
                </a:pPr>
                <a:r>
                  <a:rPr lang="en-US"/>
                  <a:t>Risk Management in Banking</a:t>
                </a:r>
              </a:p>
              <a:p>
                <a:pPr algn="just">
                  <a:spcBef>
                    <a:spcPts val="400"/>
                  </a:spcBef>
                </a:pPr>
                <a:r>
                  <a:rPr lang="en-US"/>
                  <a:t>Agile Projects Management, Stakeholder Management</a:t>
                </a:r>
              </a:p>
              <a:p>
                <a:pPr algn="just">
                  <a:spcBef>
                    <a:spcPts val="400"/>
                  </a:spcBef>
                </a:pPr>
                <a:r>
                  <a:rPr lang="en-US"/>
                  <a:t>Technology stack: SAS (EG,VA, DIS), SQL (SAS, Oracle, Teradata), Cognos, Tableau, Python</a:t>
                </a:r>
              </a:p>
            </p:txBody>
          </p:sp>
          <p:sp>
            <p:nvSpPr>
              <p:cNvPr id="9" name="Text Placeholder 8">
                <a:extLst>
                  <a:ext uri="{FF2B5EF4-FFF2-40B4-BE49-F238E27FC236}">
                    <a16:creationId xmlns:a16="http://schemas.microsoft.com/office/drawing/2014/main" id="{698ADF03-8FE6-EE63-15FA-BCDD7A6C1908}"/>
                  </a:ext>
                </a:extLst>
              </p:cNvPr>
              <p:cNvSpPr>
                <a:spLocks noGrp="1"/>
              </p:cNvSpPr>
              <p:nvPr>
                <p:ph type="body" sz="quarter" idx="21"/>
              </p:nvPr>
            </p:nvSpPr>
            <p:spPr/>
            <p:txBody>
              <a:bodyPr/>
              <a:lstStyle/>
              <a:p>
                <a:r>
                  <a:rPr lang="en-US"/>
                  <a:t>English		Polish</a:t>
                </a:r>
              </a:p>
            </p:txBody>
          </p:sp>
        </p:spTree>
        <p:extLst>
          <p:ext uri="{BB962C8B-B14F-4D97-AF65-F5344CB8AC3E}">
            <p14:creationId xmlns:p14="http://schemas.microsoft.com/office/powerpoint/2010/main" val="3543756436"/>
          </p:ext>
        </p:extLst>
      </p:cSld>
      <p:clrMapOvr>
        <a:masterClrMapping/>
      </p:clrMapOvr>
    </p:sld>
    <p:sld>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8D47195-2257-27FD-9554-F23924FA4345}"/>
                  </a:ext>
                </a:extLst>
              </p:cNvPr>
              <p:cNvSpPr>
                <a:spLocks noGrp="1"/>
              </p:cNvSpPr>
              <p:nvPr>
                <p:ph type="body" sz="quarter" idx="22"/>
              </p:nvPr>
            </p:nvSpPr>
            <p:spPr>
              <a:xfrm>
                <a:off x="2832107" y="1861782"/>
                <a:ext cx="6282000" cy="4996218"/>
              </a:xfrm>
            </p:spPr>
            <p:txBody>
              <a:bodyPr/>
              <a:lstStyle/>
              <a:p>
                <a:pPr algn="just"/>
                <a:r>
                  <a:rPr lang="en-US" b="1"/>
                  <a:t>Decision Systems Development Specialist - British payday loan firm</a:t>
                </a:r>
              </a:p>
              <a:p>
                <a:pPr algn="just"/>
                <a:r>
                  <a:rPr lang="en-US"/>
                  <a:t>Design and improvement of decision and recommendation systems, Analysis of requirements and implementation for Risk Management.</a:t>
                </a:r>
              </a:p>
              <a:p>
                <a:pPr algn="just"/>
                <a:r>
                  <a:rPr lang="en-US" b="1"/>
                  <a:t>Data Analyst/Decision Scientist - British payday loan firm</a:t>
                </a:r>
              </a:p>
              <a:p>
                <a:pPr algn="just"/>
                <a:r>
                  <a:rPr lang="en-US"/>
                  <a:t>Credit risk management, data modeling, and predictions using SQL and R, Data analysis and reporting for decision making process to Board Members, Optimization of credit scoring, fraud detection and debt collection processes, Biggest success: improved and automated manual customer referral, process - time of processing reduced from 1h to 5 min.</a:t>
                </a:r>
              </a:p>
              <a:p>
                <a:pPr algn="just"/>
                <a:r>
                  <a:rPr lang="en-US" b="1"/>
                  <a:t>Business Analyst for Product Control in Risk&amp;Finance IT - Global investment bank</a:t>
                </a:r>
              </a:p>
              <a:p>
                <a:pPr algn="just"/>
                <a:r>
                  <a:rPr lang="en-US"/>
                  <a:t>Responsible for requirements management, business and system analysis, developing technical solutions, test execution, defect resolution, Engaged in Data Science / Machine Learning projects developed in R, Biggest success: won first place in Data Science Challenge competition in CS regarding classification problem.</a:t>
                </a:r>
              </a:p>
              <a:p>
                <a:pPr algn="just"/>
                <a:r>
                  <a:rPr lang="en-US" b="1"/>
                  <a:t>Global Investment Bank - Technical Analyst – Full Time Program for Talented Graduates </a:t>
                </a:r>
              </a:p>
              <a:p>
                <a:pPr algn="just"/>
                <a:r>
                  <a:rPr lang="en-US"/>
                  <a:t>Member of third line of IT support in Desktop Services Team responsible for release management, troubleshooting and testing, Participant of corporate trainings e.g. Presentation Skills, Agile PM, Member of Organizing Committee for all Technical Analyst Program, employees - integration events, charity initiatives etc.</a:t>
                </a:r>
              </a:p>
              <a:p>
                <a:pPr algn="just"/>
                <a:r>
                  <a:rPr lang="en-US" b="1"/>
                  <a:t>American multinational information technology company – Junior Sales Compensation Analyst</a:t>
                </a:r>
              </a:p>
              <a:p>
                <a:pPr algn="just"/>
                <a:r>
                  <a:rPr lang="en-US"/>
                  <a:t>Collecting, analyzing and reporting commission for sales representatives, Resolution of employee's claims and system issues in a timely manner.</a:t>
                </a:r>
              </a:p>
              <a:p>
                <a:pPr algn="just"/>
                <a:endParaRPr lang="en-US"/>
              </a:p>
            </p:txBody>
          </p:sp>
          <p:sp>
            <p:nvSpPr>
              <p:cNvPr id="2" name="Text Placeholder 1">
                <a:extLst>
                  <a:ext uri="{FF2B5EF4-FFF2-40B4-BE49-F238E27FC236}">
                    <a16:creationId xmlns:a16="http://schemas.microsoft.com/office/drawing/2014/main" id="{911674FA-AAB1-290E-AC82-CA87E6310AA5}"/>
                  </a:ext>
                </a:extLst>
              </p:cNvPr>
              <p:cNvSpPr>
                <a:spLocks noGrp="1"/>
              </p:cNvSpPr>
              <p:nvPr>
                <p:ph type="body" sz="quarter" idx="11"/>
              </p:nvPr>
            </p:nvSpPr>
            <p:spPr/>
            <p:txBody>
              <a:bodyPr/>
              <a:lstStyle/>
              <a:p>
                <a:r>
                  <a:rPr lang="en-US"/>
                  <a:t>A persistent, responsible and engaged graduate of both engineering and business studies eager to develop. Motivated enthusiast of Data Science and Machine Learning with a wide range of soft skills.</a:t>
                </a:r>
              </a:p>
            </p:txBody>
          </p:sp>
          <p:sp>
            <p:nvSpPr>
              <p:cNvPr id="3" name="Text Placeholder 2">
                <a:extLst>
                  <a:ext uri="{FF2B5EF4-FFF2-40B4-BE49-F238E27FC236}">
                    <a16:creationId xmlns:a16="http://schemas.microsoft.com/office/drawing/2014/main" id="{24306D85-71DB-A43C-EE9F-A05E2C3B843E}"/>
                  </a:ext>
                </a:extLst>
              </p:cNvPr>
              <p:cNvSpPr>
                <a:spLocks noGrp="1"/>
              </p:cNvSpPr>
              <p:nvPr>
                <p:ph type="body" sz="quarter" idx="12"/>
              </p:nvPr>
            </p:nvSpPr>
            <p:spPr/>
            <p:txBody>
              <a:bodyPr/>
              <a:lstStyle/>
              <a:p>
                <a:r>
                  <a:rPr lang="en-US"/>
                  <a:t>Data Analysis</a:t>
                </a:r>
              </a:p>
              <a:p>
                <a:r>
                  <a:rPr lang="en-US"/>
                  <a:t>Risk &amp; Finance</a:t>
                </a:r>
              </a:p>
              <a:p>
                <a:endParaRPr lang="en-US"/>
              </a:p>
              <a:p>
                <a:endParaRPr lang="en-US"/>
              </a:p>
              <a:p>
                <a:r>
                  <a:rPr lang="en-US"/>
                  <a:t>Decision systems development</a:t>
                </a:r>
              </a:p>
              <a:p>
                <a:endParaRPr lang="en-US"/>
              </a:p>
            </p:txBody>
          </p:sp>
          <p:sp>
            <p:nvSpPr>
              <p:cNvPr id="4" name="Text Placeholder 3">
                <a:extLst>
                  <a:ext uri="{FF2B5EF4-FFF2-40B4-BE49-F238E27FC236}">
                    <a16:creationId xmlns:a16="http://schemas.microsoft.com/office/drawing/2014/main" id="{6F381516-F3F1-5803-258D-A281CE214469}"/>
                  </a:ext>
                </a:extLst>
              </p:cNvPr>
              <p:cNvSpPr>
                <a:spLocks noGrp="1"/>
              </p:cNvSpPr>
              <p:nvPr>
                <p:ph type="body" sz="quarter" idx="18"/>
              </p:nvPr>
            </p:nvSpPr>
            <p:spPr/>
            <p:txBody>
              <a:bodyPr/>
              <a:lstStyle/>
              <a:p>
                <a:r>
                  <a:rPr lang="en-US"/>
                  <a:t>Dawid </a:t>
                </a:r>
                <a:r>
                  <a:rPr lang="en-US" err="1"/>
                  <a:t>Ruszczyński</a:t>
                </a:r>
                <a:endParaRPr lang="en-US"/>
              </a:p>
            </p:txBody>
          </p:sp>
          <p:sp>
            <p:nvSpPr>
              <p:cNvPr id="5" name="Text Placeholder 4">
                <a:extLst>
                  <a:ext uri="{FF2B5EF4-FFF2-40B4-BE49-F238E27FC236}">
                    <a16:creationId xmlns:a16="http://schemas.microsoft.com/office/drawing/2014/main" id="{731985F1-A854-FF0C-23C8-8306F6E942BE}"/>
                  </a:ext>
                </a:extLst>
              </p:cNvPr>
              <p:cNvSpPr>
                <a:spLocks noGrp="1"/>
              </p:cNvSpPr>
              <p:nvPr>
                <p:ph type="body" sz="quarter" idx="14"/>
              </p:nvPr>
            </p:nvSpPr>
            <p:spPr/>
            <p:txBody>
              <a:bodyPr/>
              <a:lstStyle/>
              <a:p>
                <a:r>
                  <a:rPr lang="en-US"/>
                  <a:t>Analyst, Data Science</a:t>
                </a:r>
              </a:p>
            </p:txBody>
          </p:sp>
          <p:pic>
            <p:nvPicPr>
              <p:cNvPr id="12" name="Picture Placeholder 11" descr="A person with a beard&#10;&#10;Description automatically generated with low confidence">
                <a:extLst>
                  <a:ext uri="{FF2B5EF4-FFF2-40B4-BE49-F238E27FC236}">
                    <a16:creationId xmlns:a16="http://schemas.microsoft.com/office/drawing/2014/main" id="{796360CE-0E58-B0DD-D2EB-774B92611300}"/>
                  </a:ext>
                </a:extLst>
              </p:cNvPr>
              <p:cNvPicPr>
                <a:picLocks noGrp="1"/>
              </p:cNvPicPr>
              <p:nvPr>
                <p:ph type="pic" sz="quarter" idx="10"/>
              </p:nvPr>
            </p:nvPicPr>
            <p:blipFill rotWithShape="1">
              <a:blip r:embed="rId3"/>
              <a:srcRect l="1193" t="876" r="1754" b="3381"/>
              <a:stretch/>
            </p:blipFill>
            <p:spPr>
              <a:xfrm>
                <a:off x="0" y="-1"/>
                <a:ext cx="2642400" cy="2642400"/>
              </a:xfrm>
            </p:spPr>
          </p:pic>
          <p:sp>
            <p:nvSpPr>
              <p:cNvPr id="7" name="Text Placeholder 6">
                <a:extLst>
                  <a:ext uri="{FF2B5EF4-FFF2-40B4-BE49-F238E27FC236}">
                    <a16:creationId xmlns:a16="http://schemas.microsoft.com/office/drawing/2014/main" id="{96CAE378-94B4-0269-C4D1-EBD2C607BCC3}"/>
                  </a:ext>
                </a:extLst>
              </p:cNvPr>
              <p:cNvSpPr>
                <a:spLocks noGrp="1"/>
              </p:cNvSpPr>
              <p:nvPr>
                <p:ph type="body" sz="quarter" idx="19"/>
              </p:nvPr>
            </p:nvSpPr>
            <p:spPr/>
            <p:txBody>
              <a:bodyPr/>
              <a:lstStyle/>
              <a:p>
                <a:r>
                  <a:rPr lang="en-US"/>
                  <a:t>Quantitative Methods in Economics and IT, Master's degree, Warsaw School of Economics</a:t>
                </a:r>
              </a:p>
              <a:p>
                <a:r>
                  <a:rPr lang="en-US"/>
                  <a:t>Mechatronics, Bachelor's degree, Wroclaw University of Technology, Wroclaw</a:t>
                </a:r>
              </a:p>
            </p:txBody>
          </p:sp>
          <p:sp>
            <p:nvSpPr>
              <p:cNvPr id="8" name="Text Placeholder 7">
                <a:extLst>
                  <a:ext uri="{FF2B5EF4-FFF2-40B4-BE49-F238E27FC236}">
                    <a16:creationId xmlns:a16="http://schemas.microsoft.com/office/drawing/2014/main" id="{A9D0EDE1-319C-F7C6-A99B-9FCF1CAD96E2}"/>
                  </a:ext>
                </a:extLst>
              </p:cNvPr>
              <p:cNvSpPr>
                <a:spLocks noGrp="1"/>
              </p:cNvSpPr>
              <p:nvPr>
                <p:ph type="body" sz="quarter" idx="20"/>
              </p:nvPr>
            </p:nvSpPr>
            <p:spPr/>
            <p:txBody>
              <a:bodyPr/>
              <a:lstStyle/>
              <a:p>
                <a:pPr algn="just">
                  <a:spcBef>
                    <a:spcPts val="400"/>
                  </a:spcBef>
                </a:pPr>
                <a:r>
                  <a:rPr lang="en-US"/>
                  <a:t>MS SQL Server </a:t>
                </a:r>
              </a:p>
              <a:p>
                <a:pPr algn="just">
                  <a:spcBef>
                    <a:spcPts val="400"/>
                  </a:spcBef>
                </a:pPr>
                <a:r>
                  <a:rPr lang="en-US"/>
                  <a:t>R programming </a:t>
                </a:r>
              </a:p>
              <a:p>
                <a:pPr algn="just">
                  <a:spcBef>
                    <a:spcPts val="400"/>
                  </a:spcBef>
                </a:pPr>
                <a:r>
                  <a:rPr lang="en-US"/>
                  <a:t>Python: </a:t>
                </a:r>
                <a:r>
                  <a:rPr lang="en-US" err="1"/>
                  <a:t>numpy</a:t>
                </a:r>
                <a:r>
                  <a:rPr lang="en-US"/>
                  <a:t>, pandas, matplotlib</a:t>
                </a:r>
              </a:p>
              <a:p>
                <a:pPr algn="just">
                  <a:spcBef>
                    <a:spcPts val="400"/>
                  </a:spcBef>
                </a:pPr>
                <a:r>
                  <a:rPr lang="en-US"/>
                  <a:t>Machine Learning</a:t>
                </a:r>
              </a:p>
              <a:p>
                <a:pPr algn="just">
                  <a:spcBef>
                    <a:spcPts val="400"/>
                  </a:spcBef>
                </a:pPr>
                <a:r>
                  <a:rPr lang="en-US"/>
                  <a:t> GIT </a:t>
                </a:r>
              </a:p>
              <a:p>
                <a:pPr algn="just">
                  <a:spcBef>
                    <a:spcPts val="400"/>
                  </a:spcBef>
                </a:pPr>
                <a:r>
                  <a:rPr lang="en-US"/>
                  <a:t>JIRA / Scrum / Agile</a:t>
                </a:r>
                <a:endParaRPr lang="pl-PL"/>
              </a:p>
              <a:p>
                <a:pPr algn="just">
                  <a:spcBef>
                    <a:spcPts val="400"/>
                  </a:spcBef>
                </a:pPr>
                <a:r>
                  <a:rPr lang="pl-PL"/>
                  <a:t>spark</a:t>
                </a:r>
                <a:endParaRPr lang="en-US"/>
              </a:p>
            </p:txBody>
          </p:sp>
          <p:sp>
            <p:nvSpPr>
              <p:cNvPr id="9" name="Text Placeholder 8">
                <a:extLst>
                  <a:ext uri="{FF2B5EF4-FFF2-40B4-BE49-F238E27FC236}">
                    <a16:creationId xmlns:a16="http://schemas.microsoft.com/office/drawing/2014/main" id="{698ADF03-8FE6-EE63-15FA-BCDD7A6C1908}"/>
                  </a:ext>
                </a:extLst>
              </p:cNvPr>
              <p:cNvSpPr>
                <a:spLocks noGrp="1"/>
              </p:cNvSpPr>
              <p:nvPr>
                <p:ph type="body" sz="quarter" idx="21"/>
              </p:nvPr>
            </p:nvSpPr>
            <p:spPr/>
            <p:txBody>
              <a:bodyPr/>
              <a:lstStyle/>
              <a:p>
                <a:r>
                  <a:rPr lang="en-US"/>
                  <a:t>Polish		English</a:t>
                </a:r>
              </a:p>
            </p:txBody>
          </p:sp>
        </p:spTree>
        <p:extLst>
          <p:ext uri="{BB962C8B-B14F-4D97-AF65-F5344CB8AC3E}">
            <p14:creationId xmlns:p14="http://schemas.microsoft.com/office/powerpoint/2010/main" val="3240309574"/>
          </p:ext>
        </p:extLst>
      </p:cSld>
      <p:clrMapOvr>
        <a:masterClrMapping/>
      </p:clrMapOvr>
    </p:sld>
    <p:sld>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1674FA-AAB1-290E-AC82-CA87E6310AA5}"/>
                  </a:ext>
                </a:extLst>
              </p:cNvPr>
              <p:cNvSpPr>
                <a:spLocks noGrp="1"/>
              </p:cNvSpPr>
              <p:nvPr>
                <p:ph type="body" sz="quarter" idx="11"/>
              </p:nvPr>
            </p:nvSpPr>
            <p:spPr/>
            <p:txBody>
              <a:bodyPr/>
              <a:lstStyle/>
              <a:p>
                <a:r>
                  <a:rPr lang="en-US" sz="900"/>
                  <a:t>Tomasz has over 1</a:t>
                </a:r>
                <a:r>
                  <a:rPr lang="pl-PL" sz="900"/>
                  <a:t>7</a:t>
                </a:r>
                <a:r>
                  <a:rPr lang="en-US" sz="900"/>
                  <a:t> years of professional experience in analytics and data science field. Tomasz has experience in Banking, Telecommunication and Insurance sectors working in various analytical domains including customer intelligence, risk modelling, credit scoring, fraud analytics. He specializes in data science, machine learning and advanced analytics with academic background in machine learning and data mining.</a:t>
                </a:r>
              </a:p>
              <a:p>
                <a:endParaRPr lang="en-US" sz="900"/>
              </a:p>
            </p:txBody>
          </p:sp>
          <p:sp>
            <p:nvSpPr>
              <p:cNvPr id="3" name="Text Placeholder 2">
                <a:extLst>
                  <a:ext uri="{FF2B5EF4-FFF2-40B4-BE49-F238E27FC236}">
                    <a16:creationId xmlns:a16="http://schemas.microsoft.com/office/drawing/2014/main" id="{24306D85-71DB-A43C-EE9F-A05E2C3B843E}"/>
                  </a:ext>
                </a:extLst>
              </p:cNvPr>
              <p:cNvSpPr>
                <a:spLocks noGrp="1"/>
              </p:cNvSpPr>
              <p:nvPr>
                <p:ph type="body" sz="quarter" idx="12"/>
              </p:nvPr>
            </p:nvSpPr>
            <p:spPr/>
            <p:txBody>
              <a:bodyPr/>
              <a:lstStyle/>
              <a:p>
                <a:r>
                  <a:rPr lang="en-US"/>
                  <a:t>Finance</a:t>
                </a:r>
              </a:p>
              <a:p>
                <a:r>
                  <a:rPr lang="en-US"/>
                  <a:t>Banking</a:t>
                </a:r>
              </a:p>
              <a:p>
                <a:r>
                  <a:rPr lang="en-US"/>
                  <a:t>Leasing</a:t>
                </a:r>
              </a:p>
              <a:p>
                <a:endParaRPr lang="en-US"/>
              </a:p>
              <a:p>
                <a:r>
                  <a:rPr lang="en-US"/>
                  <a:t>Telecommu-nications</a:t>
                </a:r>
              </a:p>
              <a:p>
                <a:r>
                  <a:rPr lang="en-US"/>
                  <a:t>Insurance</a:t>
                </a:r>
              </a:p>
              <a:p>
                <a:endParaRPr lang="en-US"/>
              </a:p>
            </p:txBody>
          </p:sp>
          <p:sp>
            <p:nvSpPr>
              <p:cNvPr id="4" name="Text Placeholder 3">
                <a:extLst>
                  <a:ext uri="{FF2B5EF4-FFF2-40B4-BE49-F238E27FC236}">
                    <a16:creationId xmlns:a16="http://schemas.microsoft.com/office/drawing/2014/main" id="{6F381516-F3F1-5803-258D-A281CE214469}"/>
                  </a:ext>
                </a:extLst>
              </p:cNvPr>
              <p:cNvSpPr>
                <a:spLocks noGrp="1"/>
              </p:cNvSpPr>
              <p:nvPr>
                <p:ph type="body" sz="quarter" idx="18"/>
              </p:nvPr>
            </p:nvSpPr>
            <p:spPr/>
            <p:txBody>
              <a:bodyPr/>
              <a:lstStyle/>
              <a:p>
                <a:r>
                  <a:rPr lang="en-US"/>
                  <a:t>Tomasz Rytter</a:t>
                </a:r>
              </a:p>
            </p:txBody>
          </p:sp>
          <p:sp>
            <p:nvSpPr>
              <p:cNvPr id="5" name="Text Placeholder 4">
                <a:extLst>
                  <a:ext uri="{FF2B5EF4-FFF2-40B4-BE49-F238E27FC236}">
                    <a16:creationId xmlns:a16="http://schemas.microsoft.com/office/drawing/2014/main" id="{731985F1-A854-FF0C-23C8-8306F6E942BE}"/>
                  </a:ext>
                </a:extLst>
              </p:cNvPr>
              <p:cNvSpPr>
                <a:spLocks noGrp="1"/>
              </p:cNvSpPr>
              <p:nvPr>
                <p:ph type="body" sz="quarter" idx="14"/>
              </p:nvPr>
            </p:nvSpPr>
            <p:spPr/>
            <p:txBody>
              <a:bodyPr/>
              <a:lstStyle/>
              <a:p>
                <a:r>
                  <a:rPr lang="en-US"/>
                  <a:t>Senior Manager, Data Science</a:t>
                </a:r>
              </a:p>
            </p:txBody>
          </p:sp>
          <p:pic>
            <p:nvPicPr>
              <p:cNvPr id="12" name="Picture Placeholder 11" descr="A person in a white shirt&#10;&#10;Description automatically generated with low confidence">
                <a:extLst>
                  <a:ext uri="{FF2B5EF4-FFF2-40B4-BE49-F238E27FC236}">
                    <a16:creationId xmlns:a16="http://schemas.microsoft.com/office/drawing/2014/main" id="{C20841E2-94A5-C1CF-E2A2-662230F24368}"/>
                  </a:ext>
                </a:extLst>
              </p:cNvPr>
              <p:cNvPicPr>
                <a:picLocks noGrp="1" noChangeAspect="1"/>
              </p:cNvPicPr>
              <p:nvPr>
                <p:ph type="pic" sz="quarter" idx="10"/>
              </p:nvPr>
            </p:nvPicPr>
            <p:blipFill>
              <a:blip r:embed="rId3"/>
              <a:srcRect t="665" b="665"/>
              <a:stretch>
                <a:fillRect/>
              </a:stretch>
            </p:blipFill>
            <p:spPr/>
          </p:pic>
          <p:sp>
            <p:nvSpPr>
              <p:cNvPr id="7" name="Text Placeholder 6">
                <a:extLst>
                  <a:ext uri="{FF2B5EF4-FFF2-40B4-BE49-F238E27FC236}">
                    <a16:creationId xmlns:a16="http://schemas.microsoft.com/office/drawing/2014/main" id="{96CAE378-94B4-0269-C4D1-EBD2C607BCC3}"/>
                  </a:ext>
                </a:extLst>
              </p:cNvPr>
              <p:cNvSpPr>
                <a:spLocks noGrp="1"/>
              </p:cNvSpPr>
              <p:nvPr>
                <p:ph type="body" sz="quarter" idx="19"/>
              </p:nvPr>
            </p:nvSpPr>
            <p:spPr/>
            <p:txBody>
              <a:bodyPr/>
              <a:lstStyle/>
              <a:p>
                <a:r>
                  <a:rPr lang="en-US"/>
                  <a:t>Warsaw University, Department of Mathematics, Computer Science and Mechanics – Master Degree in Mathematics</a:t>
                </a:r>
              </a:p>
              <a:p>
                <a:r>
                  <a:rPr lang="en-US"/>
                  <a:t>Specialization in Data Mining and Machine Learning</a:t>
                </a:r>
              </a:p>
            </p:txBody>
          </p:sp>
          <p:sp>
            <p:nvSpPr>
              <p:cNvPr id="8" name="Text Placeholder 7">
                <a:extLst>
                  <a:ext uri="{FF2B5EF4-FFF2-40B4-BE49-F238E27FC236}">
                    <a16:creationId xmlns:a16="http://schemas.microsoft.com/office/drawing/2014/main" id="{A9D0EDE1-319C-F7C6-A99B-9FCF1CAD96E2}"/>
                  </a:ext>
                </a:extLst>
              </p:cNvPr>
              <p:cNvSpPr>
                <a:spLocks noGrp="1"/>
              </p:cNvSpPr>
              <p:nvPr>
                <p:ph type="body" sz="quarter" idx="20"/>
              </p:nvPr>
            </p:nvSpPr>
            <p:spPr/>
            <p:txBody>
              <a:bodyPr/>
              <a:lstStyle/>
              <a:p>
                <a:pPr algn="just">
                  <a:spcBef>
                    <a:spcPts val="400"/>
                  </a:spcBef>
                </a:pPr>
                <a:r>
                  <a:rPr lang="en-US"/>
                  <a:t>Machine Learning, Data Science, Data Mining</a:t>
                </a:r>
              </a:p>
              <a:p>
                <a:pPr algn="just">
                  <a:spcBef>
                    <a:spcPts val="400"/>
                  </a:spcBef>
                </a:pPr>
                <a:r>
                  <a:rPr lang="en-US"/>
                  <a:t>Customer Intelligence, marketing, sales, campaign management</a:t>
                </a:r>
              </a:p>
              <a:p>
                <a:pPr algn="just">
                  <a:spcBef>
                    <a:spcPts val="400"/>
                  </a:spcBef>
                </a:pPr>
                <a:r>
                  <a:rPr lang="en-US"/>
                  <a:t>Risk analytics and credit scoring</a:t>
                </a:r>
              </a:p>
              <a:p>
                <a:pPr algn="just">
                  <a:spcBef>
                    <a:spcPts val="400"/>
                  </a:spcBef>
                </a:pPr>
                <a:r>
                  <a:rPr lang="en-US"/>
                  <a:t>Fraud analytics and AML</a:t>
                </a:r>
                <a:endParaRPr lang="pl-PL"/>
              </a:p>
              <a:p>
                <a:pPr algn="just">
                  <a:spcBef>
                    <a:spcPts val="400"/>
                  </a:spcBef>
                </a:pPr>
                <a:r>
                  <a:rPr lang="en-US"/>
                  <a:t>GCP, AWS, </a:t>
                </a:r>
                <a:r>
                  <a:rPr lang="pl-PL"/>
                  <a:t>Azure, </a:t>
                </a:r>
                <a:r>
                  <a:rPr lang="en-US"/>
                  <a:t>Databricks</a:t>
                </a:r>
              </a:p>
              <a:p>
                <a:pPr algn="just">
                  <a:spcBef>
                    <a:spcPts val="400"/>
                  </a:spcBef>
                </a:pPr>
                <a:r>
                  <a:rPr lang="en-US"/>
                  <a:t>Python, </a:t>
                </a:r>
                <a:r>
                  <a:rPr lang="pl-PL"/>
                  <a:t>Py</a:t>
                </a:r>
                <a:r>
                  <a:rPr lang="en-US"/>
                  <a:t>Spark, Java, C++, SAS</a:t>
                </a:r>
              </a:p>
            </p:txBody>
          </p:sp>
          <p:sp>
            <p:nvSpPr>
              <p:cNvPr id="9" name="Text Placeholder 8">
                <a:extLst>
                  <a:ext uri="{FF2B5EF4-FFF2-40B4-BE49-F238E27FC236}">
                    <a16:creationId xmlns:a16="http://schemas.microsoft.com/office/drawing/2014/main" id="{698ADF03-8FE6-EE63-15FA-BCDD7A6C1908}"/>
                  </a:ext>
                </a:extLst>
              </p:cNvPr>
              <p:cNvSpPr>
                <a:spLocks noGrp="1"/>
              </p:cNvSpPr>
              <p:nvPr>
                <p:ph type="body" sz="quarter" idx="21"/>
              </p:nvPr>
            </p:nvSpPr>
            <p:spPr/>
            <p:txBody>
              <a:bodyPr/>
              <a:lstStyle/>
              <a:p>
                <a:r>
                  <a:rPr lang="en-US"/>
                  <a:t>Polish		English</a:t>
                </a:r>
              </a:p>
            </p:txBody>
          </p:sp>
          <p:sp>
            <p:nvSpPr>
              <p:cNvPr id="10" name="Text Placeholder 9">
                <a:extLst>
                  <a:ext uri="{FF2B5EF4-FFF2-40B4-BE49-F238E27FC236}">
                    <a16:creationId xmlns:a16="http://schemas.microsoft.com/office/drawing/2014/main" id="{68D47195-2257-27FD-9554-F23924FA4345}"/>
                  </a:ext>
                </a:extLst>
              </p:cNvPr>
              <p:cNvSpPr>
                <a:spLocks noGrp="1"/>
              </p:cNvSpPr>
              <p:nvPr>
                <p:ph type="body" sz="quarter" idx="22"/>
              </p:nvPr>
            </p:nvSpPr>
            <p:spPr>
              <a:xfrm>
                <a:off x="2832107" y="1861782"/>
                <a:ext cx="6282000" cy="4996218"/>
              </a:xfrm>
            </p:spPr>
            <p:txBody>
              <a:bodyPr/>
              <a:lstStyle/>
              <a:p>
                <a:pPr algn="just"/>
                <a:r>
                  <a:rPr lang="en-US" sz="950" b="1"/>
                  <a:t>Major Telecommunication Companies (various Companies)</a:t>
                </a:r>
              </a:p>
              <a:p>
                <a:pPr algn="just"/>
                <a:r>
                  <a:rPr lang="en-US" sz="950"/>
                  <a:t>(UK) Product owner and lead for GCP based foundational analytics products as part of strategic cloud transformation </a:t>
                </a:r>
                <a:r>
                  <a:rPr lang="en-US" sz="950" err="1"/>
                  <a:t>programme</a:t>
                </a:r>
                <a:endParaRPr lang="en-US" sz="950"/>
              </a:p>
              <a:p>
                <a:pPr algn="just"/>
                <a:r>
                  <a:rPr lang="en-US" sz="950"/>
                  <a:t>(UK) Design of frameworks and functional architecture for ML and data science GCP based capability as part of strategic analytics cloud transformation </a:t>
                </a:r>
                <a:r>
                  <a:rPr lang="en-US" sz="950" err="1"/>
                  <a:t>programme</a:t>
                </a:r>
                <a:endParaRPr lang="en-US" sz="950"/>
              </a:p>
              <a:p>
                <a:pPr algn="just"/>
                <a:r>
                  <a:rPr lang="en-US" sz="950"/>
                  <a:t>(UK) Design of approach, frameworks and data models for delivery of various ML and data science use cases in GCP (including predictive modeling, ML models, forecasting, survival and simulation)</a:t>
                </a:r>
              </a:p>
              <a:p>
                <a:pPr algn="just"/>
                <a:r>
                  <a:rPr lang="en-US" sz="950"/>
                  <a:t>(UK) Delivery of end-to-end analytics segmentation solution in AWS to improve pricing optimization of products (including development of </a:t>
                </a:r>
                <a:r>
                  <a:rPr lang="en-US" sz="950" err="1"/>
                  <a:t>microsegmentation</a:t>
                </a:r>
                <a:r>
                  <a:rPr lang="en-US" sz="950"/>
                  <a:t> models and their </a:t>
                </a:r>
                <a:r>
                  <a:rPr lang="en-US" sz="950" err="1"/>
                  <a:t>industralization</a:t>
                </a:r>
                <a:r>
                  <a:rPr lang="en-US" sz="950"/>
                  <a:t> in Spark framework)</a:t>
                </a:r>
              </a:p>
              <a:p>
                <a:pPr algn="just"/>
                <a:r>
                  <a:rPr lang="en-US" sz="950"/>
                  <a:t>(UK) Delivery of an end-to-end machine learning solution for optimization and management of bad debt encompassing </a:t>
                </a:r>
                <a:r>
                  <a:rPr lang="en-US" sz="950" err="1"/>
                  <a:t>industralization</a:t>
                </a:r>
                <a:r>
                  <a:rPr lang="en-US" sz="950"/>
                  <a:t> of automated framework for self-retraining of ML and predictive models</a:t>
                </a:r>
              </a:p>
              <a:p>
                <a:pPr algn="just"/>
                <a:r>
                  <a:rPr lang="en-US" sz="950"/>
                  <a:t>(PL) Delivery of analytical </a:t>
                </a:r>
                <a:r>
                  <a:rPr lang="en-US" sz="950" err="1"/>
                  <a:t>microsegmentation</a:t>
                </a:r>
                <a:r>
                  <a:rPr lang="en-US" sz="950"/>
                  <a:t> models for improved marketing initiatives</a:t>
                </a:r>
              </a:p>
              <a:p>
                <a:pPr algn="just"/>
                <a:r>
                  <a:rPr lang="en-US" sz="950" b="1"/>
                  <a:t>Major Financial Services &amp; Insurance Companies (various Companies)</a:t>
                </a:r>
              </a:p>
              <a:p>
                <a:pPr algn="just"/>
                <a:r>
                  <a:rPr lang="en-US" sz="950"/>
                  <a:t>(UK) Delivery of implementations of AML Transaction Monitoring scenarios globally across various countries utilizing advanced analytical methods coupled with design of strategic solution for automation of data science work in AML area</a:t>
                </a:r>
              </a:p>
              <a:p>
                <a:pPr algn="just"/>
                <a:r>
                  <a:rPr lang="en-US" sz="950"/>
                  <a:t>(PL) Delivery of ML and forecast models, methodologies and end-to-end framework for improving interest rate risk management through use of advanced analytics</a:t>
                </a:r>
              </a:p>
              <a:p>
                <a:pPr algn="just"/>
                <a:r>
                  <a:rPr lang="en-US" sz="950"/>
                  <a:t>(PL) Delivery cloud based end-to-end analytical fraud detection solution embedding ML, predictive models, anomaly detection and clustering models and automation frameworks</a:t>
                </a:r>
              </a:p>
              <a:p>
                <a:pPr algn="just"/>
                <a:r>
                  <a:rPr lang="en-US" sz="950" b="1"/>
                  <a:t>Financial Services Company (Non-Accenture Experience)</a:t>
                </a:r>
              </a:p>
              <a:p>
                <a:pPr algn="just"/>
                <a:r>
                  <a:rPr lang="en-US" sz="950"/>
                  <a:t>Management of Data Mining department within organization; Ownership of analytics area (campaign management, risk modelling, credit scoring, marketing and sales analytics, reporting) and supervision of analytical / data science environment; Data mining, analytical modelling, credit scoring utilizing various analytical techniques; Supervision and ownership of data mining, customer intelligence and analytical campaign management technological environments</a:t>
                </a:r>
              </a:p>
              <a:p>
                <a:pPr algn="just"/>
                <a:r>
                  <a:rPr lang="en-US" sz="950" b="1"/>
                  <a:t>IT Services Company (Non-Accenture Experience)</a:t>
                </a:r>
              </a:p>
              <a:p>
                <a:pPr algn="just"/>
                <a:r>
                  <a:rPr lang="en-US" sz="950"/>
                  <a:t>Consulting within banking sector, Implementation of projects in customer intelligence area; Data analytics, predictive, ML and segmentation models development, model management solution development, solutions </a:t>
                </a:r>
                <a:r>
                  <a:rPr lang="en-US" sz="950" err="1"/>
                  <a:t>industralization</a:t>
                </a:r>
                <a:endParaRPr lang="en-US" sz="950"/>
              </a:p>
              <a:p>
                <a:pPr algn="just"/>
                <a:endParaRPr lang="en-US" sz="950"/>
              </a:p>
            </p:txBody>
          </p:sp>
        </p:spTree>
        <p:extLst>
          <p:ext uri="{BB962C8B-B14F-4D97-AF65-F5344CB8AC3E}">
            <p14:creationId xmlns:p14="http://schemas.microsoft.com/office/powerpoint/2010/main" val="3025264660"/>
          </p:ext>
        </p:extLst>
      </p:cSld>
      <p:clrMapOvr>
        <a:masterClrMapping/>
      </p:clrMapOvr>
    </p:sld>
    <p:sld>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8D47195-2257-27FD-9554-F23924FA4345}"/>
                  </a:ext>
                </a:extLst>
              </p:cNvPr>
              <p:cNvSpPr>
                <a:spLocks noGrp="1"/>
              </p:cNvSpPr>
              <p:nvPr>
                <p:ph type="body" sz="quarter" idx="22"/>
              </p:nvPr>
            </p:nvSpPr>
            <p:spPr>
              <a:xfrm>
                <a:off x="2832107" y="1861782"/>
                <a:ext cx="6282000" cy="4996218"/>
              </a:xfrm>
            </p:spPr>
            <p:txBody>
              <a:bodyPr/>
              <a:lstStyle/>
              <a:p>
                <a:pPr algn="just"/>
                <a:r>
                  <a:rPr lang="en-GB" sz="1000" b="1"/>
                  <a:t>Chatbot and voicebot software agency – Team Lead</a:t>
                </a:r>
              </a:p>
              <a:p>
                <a:pPr algn="just"/>
                <a:r>
                  <a:rPr lang="en-GB" sz="1000"/>
                  <a:t>Built chatbots starting from simple NLU, BERT, ending with generative AI. Built largest ecommerce chatbot knowledge base in Central Europe. Designed infrastructure handling 200k concurrent chat&amp;voice conversations. Customer technical presale. Understanding business and technical intersections, customizing solutions based on available data.</a:t>
                </a:r>
              </a:p>
              <a:p>
                <a:pPr algn="just"/>
                <a:endParaRPr lang="en-GB" sz="1000" b="1"/>
              </a:p>
              <a:p>
                <a:pPr algn="just"/>
                <a:r>
                  <a:rPr lang="en-GB" sz="1000" b="1"/>
                  <a:t>Recruitment voicebots - AI Advisor</a:t>
                </a:r>
              </a:p>
              <a:p>
                <a:pPr algn="just"/>
                <a:r>
                  <a:rPr lang="en-GB" sz="1000"/>
                  <a:t>AI-enabled voicebots to recruit blue-collar workers faster. Responsible for building MVP: VoIP, multimedia gateway, speech2text, text2speech, NLP intent recognition server. Automated phone interview with intent annotations and integration with ATS system. Trained custom NLP model to understand Ukranian language. Team lead for technical team to transform MVP to full fledge SaaS product.</a:t>
                </a:r>
                <a:endParaRPr lang="en-GB" sz="1000" b="1"/>
              </a:p>
              <a:p>
                <a:pPr algn="just"/>
                <a:endParaRPr lang="en-GB" sz="1000" b="1"/>
              </a:p>
              <a:p>
                <a:pPr algn="just"/>
                <a:r>
                  <a:rPr lang="en-GB" sz="1000" b="1"/>
                  <a:t>Marketing analytics agency - Technical Advisor &amp; ML Engineer</a:t>
                </a:r>
              </a:p>
              <a:p>
                <a:pPr algn="just"/>
                <a:r>
                  <a:rPr lang="en-GB" sz="1000"/>
                  <a:t>Brand analytics on Instagram photos and youtube videos. Responsible for building MVP, and create documentation for technical team to transform MVP to full fledge SaaS product.</a:t>
                </a:r>
              </a:p>
              <a:p>
                <a:pPr algn="just"/>
                <a:endParaRPr lang="en-GB" sz="1000"/>
              </a:p>
              <a:p>
                <a:pPr algn="just"/>
                <a:r>
                  <a:rPr lang="en-GB" sz="1000"/>
                  <a:t>MVP pipeline consisted on building python crawlers, video key frames parsing, training model for real-time object detection based on YOLO, vector search database.</a:t>
                </a:r>
              </a:p>
              <a:p>
                <a:pPr algn="just"/>
                <a:endParaRPr lang="en-GB" sz="1000" b="1"/>
              </a:p>
              <a:p>
                <a:pPr algn="just"/>
                <a:r>
                  <a:rPr lang="en-GB" sz="1000" b="1"/>
                  <a:t>Healthcare AI solutions- CTO &amp; ML Engineer</a:t>
                </a:r>
              </a:p>
              <a:p>
                <a:pPr algn="just"/>
                <a:r>
                  <a:rPr lang="en-GB" sz="1000"/>
                  <a:t>Use Instagram photos and CBT test to identify mental health issues. Responsible for building MVP and helped non-technical founders confirm research papers. MVP consisted of pipeline web invitation for test, logging in with Instagram, training model based on convolutional neural networks for visual to prediction correlation</a:t>
                </a:r>
              </a:p>
              <a:p>
                <a:pPr algn="just"/>
                <a:endParaRPr lang="en-GB" sz="1000" b="1"/>
              </a:p>
              <a:p>
                <a:pPr algn="just"/>
                <a:r>
                  <a:rPr lang="en-GB" sz="1000" b="1"/>
                  <a:t>Social gaming app  - CTO &amp; Senior Developer</a:t>
                </a:r>
              </a:p>
              <a:p>
                <a:pPr algn="just"/>
                <a:r>
                  <a:rPr lang="en-GB" sz="1000"/>
                  <a:t>Recommendation engine for mobile games based on bluetooth beacon proximity. Responsible for leading product team, acted as the primary developer developing SaaS product using AngularJS for web and mobile clients for iOS and Android, infrastructure setup.</a:t>
                </a:r>
              </a:p>
              <a:p>
                <a:pPr algn="just"/>
                <a:endParaRPr lang="en-GB" sz="1000" b="1"/>
              </a:p>
              <a:p>
                <a:pPr algn="just"/>
                <a:r>
                  <a:rPr lang="en-GB" sz="1000" b="1"/>
                  <a:t>IT company - Senior Java Developer, </a:t>
                </a:r>
              </a:p>
              <a:p>
                <a:pPr algn="just"/>
                <a:r>
                  <a:rPr lang="en-GB" sz="1000"/>
                  <a:t>Developed plugin to download meteo data in realtime, parse and calculate intermediate values and display on live map.</a:t>
                </a:r>
              </a:p>
            </p:txBody>
          </p:sp>
          <p:sp>
            <p:nvSpPr>
              <p:cNvPr id="2" name="Text Placeholder 1">
                <a:extLst>
                  <a:ext uri="{FF2B5EF4-FFF2-40B4-BE49-F238E27FC236}">
                    <a16:creationId xmlns:a16="http://schemas.microsoft.com/office/drawing/2014/main" id="{911674FA-AAB1-290E-AC82-CA87E6310AA5}"/>
                  </a:ext>
                </a:extLst>
              </p:cNvPr>
              <p:cNvSpPr>
                <a:spLocks noGrp="1"/>
              </p:cNvSpPr>
              <p:nvPr>
                <p:ph type="body" sz="quarter" idx="11"/>
              </p:nvPr>
            </p:nvSpPr>
            <p:spPr>
              <a:xfrm>
                <a:off x="154816" y="3102429"/>
                <a:ext cx="2376190" cy="1285623"/>
              </a:xfrm>
            </p:spPr>
            <p:txBody>
              <a:bodyPr/>
              <a:lstStyle/>
              <a:p>
                <a:r>
                  <a:rPr lang="en-GB" sz="900"/>
                  <a:t>Igor Sawczuk is a new technologies geek and a </a:t>
                </a:r>
                <a:r>
                  <a:rPr lang="en-GB" sz="900" err="1"/>
                  <a:t>voicebot</a:t>
                </a:r>
                <a:r>
                  <a:rPr lang="en-GB" sz="900"/>
                  <a:t>/chatbot expert. He founded an artificial intelligence company based in Warsaw, which automates customer service with AI assistants that work behind the curtains of Facebook fan pages, WhatsApp profiles or Telegram bots. He has over 9 years of experience as CTO, being responsible for creating strategies and technological foundations for new products based on artificial intelligence. He is also a speaker and promoter of AI/ML for non-technical people.</a:t>
                </a:r>
              </a:p>
            </p:txBody>
          </p:sp>
          <p:sp>
            <p:nvSpPr>
              <p:cNvPr id="3" name="Text Placeholder 2">
                <a:extLst>
                  <a:ext uri="{FF2B5EF4-FFF2-40B4-BE49-F238E27FC236}">
                    <a16:creationId xmlns:a16="http://schemas.microsoft.com/office/drawing/2014/main" id="{24306D85-71DB-A43C-EE9F-A05E2C3B843E}"/>
                  </a:ext>
                </a:extLst>
              </p:cNvPr>
              <p:cNvSpPr>
                <a:spLocks noGrp="1"/>
              </p:cNvSpPr>
              <p:nvPr>
                <p:ph type="body" sz="quarter" idx="12"/>
              </p:nvPr>
            </p:nvSpPr>
            <p:spPr/>
            <p:txBody>
              <a:bodyPr/>
              <a:lstStyle/>
              <a:p>
                <a:pPr marL="170815" indent="-170815"/>
                <a:r>
                  <a:rPr lang="en-GB">
                    <a:latin typeface="Arial"/>
                    <a:ea typeface="Roboto"/>
                    <a:cs typeface="Arial"/>
                  </a:rPr>
                  <a:t>E-commerce</a:t>
                </a:r>
              </a:p>
              <a:p>
                <a:pPr marL="170815" indent="-170815"/>
                <a:r>
                  <a:rPr lang="en-GB">
                    <a:latin typeface="Arial"/>
                    <a:ea typeface="Roboto"/>
                    <a:cs typeface="Arial"/>
                  </a:rPr>
                  <a:t>Media</a:t>
                </a:r>
              </a:p>
              <a:p>
                <a:pPr marL="170815" indent="-170815"/>
                <a:r>
                  <a:rPr lang="en-GB">
                    <a:latin typeface="Arial"/>
                    <a:ea typeface="Roboto"/>
                    <a:cs typeface="Arial"/>
                  </a:rPr>
                  <a:t>Public Services</a:t>
                </a:r>
              </a:p>
              <a:p>
                <a:pPr marL="170815" indent="-170815"/>
                <a:endParaRPr lang="en-GB">
                  <a:latin typeface="Arial"/>
                  <a:ea typeface="Roboto"/>
                  <a:cs typeface="Arial"/>
                </a:endParaRPr>
              </a:p>
              <a:p>
                <a:pPr marL="170815" indent="-170815"/>
                <a:r>
                  <a:rPr lang="en-GB">
                    <a:latin typeface="Arial"/>
                    <a:ea typeface="Roboto"/>
                    <a:cs typeface="Arial"/>
                  </a:rPr>
                  <a:t>Retail</a:t>
                </a:r>
              </a:p>
              <a:p>
                <a:pPr marL="170815" indent="-170815"/>
                <a:r>
                  <a:rPr lang="en-GB">
                    <a:latin typeface="Arial"/>
                    <a:ea typeface="Roboto"/>
                    <a:cs typeface="Arial"/>
                  </a:rPr>
                  <a:t>Telco</a:t>
                </a:r>
                <a:endParaRPr lang="en-GB"/>
              </a:p>
              <a:p>
                <a:r>
                  <a:rPr lang="en-GB"/>
                  <a:t>IT</a:t>
                </a:r>
              </a:p>
            </p:txBody>
          </p:sp>
          <p:sp>
            <p:nvSpPr>
              <p:cNvPr id="4" name="Text Placeholder 3">
                <a:extLst>
                  <a:ext uri="{FF2B5EF4-FFF2-40B4-BE49-F238E27FC236}">
                    <a16:creationId xmlns:a16="http://schemas.microsoft.com/office/drawing/2014/main" id="{6F381516-F3F1-5803-258D-A281CE214469}"/>
                  </a:ext>
                </a:extLst>
              </p:cNvPr>
              <p:cNvSpPr>
                <a:spLocks noGrp="1"/>
              </p:cNvSpPr>
              <p:nvPr>
                <p:ph type="body" sz="quarter" idx="18"/>
              </p:nvPr>
            </p:nvSpPr>
            <p:spPr/>
            <p:txBody>
              <a:bodyPr/>
              <a:lstStyle/>
              <a:p>
                <a:r>
                  <a:rPr lang="en-GB"/>
                  <a:t>Igor Sawczuk</a:t>
                </a:r>
              </a:p>
            </p:txBody>
          </p:sp>
          <p:sp>
            <p:nvSpPr>
              <p:cNvPr id="5" name="Text Placeholder 4">
                <a:extLst>
                  <a:ext uri="{FF2B5EF4-FFF2-40B4-BE49-F238E27FC236}">
                    <a16:creationId xmlns:a16="http://schemas.microsoft.com/office/drawing/2014/main" id="{731985F1-A854-FF0C-23C8-8306F6E942BE}"/>
                  </a:ext>
                </a:extLst>
              </p:cNvPr>
              <p:cNvSpPr>
                <a:spLocks noGrp="1"/>
              </p:cNvSpPr>
              <p:nvPr>
                <p:ph type="body" sz="quarter" idx="14"/>
              </p:nvPr>
            </p:nvSpPr>
            <p:spPr>
              <a:xfrm>
                <a:off x="2880849" y="1030842"/>
                <a:ext cx="5366858" cy="399600"/>
              </a:xfrm>
            </p:spPr>
            <p:txBody>
              <a:bodyPr/>
              <a:lstStyle/>
              <a:p>
                <a:r>
                  <a:rPr lang="en-GB"/>
                  <a:t>Senior Manager, Data Science</a:t>
                </a:r>
              </a:p>
            </p:txBody>
          </p:sp>
          <p:sp>
            <p:nvSpPr>
              <p:cNvPr id="7" name="Text Placeholder 6">
                <a:extLst>
                  <a:ext uri="{FF2B5EF4-FFF2-40B4-BE49-F238E27FC236}">
                    <a16:creationId xmlns:a16="http://schemas.microsoft.com/office/drawing/2014/main" id="{96CAE378-94B4-0269-C4D1-EBD2C607BCC3}"/>
                  </a:ext>
                </a:extLst>
              </p:cNvPr>
              <p:cNvSpPr>
                <a:spLocks noGrp="1"/>
              </p:cNvSpPr>
              <p:nvPr>
                <p:ph type="body" sz="quarter" idx="19"/>
              </p:nvPr>
            </p:nvSpPr>
            <p:spPr/>
            <p:txBody>
              <a:bodyPr/>
              <a:lstStyle/>
              <a:p>
                <a:r>
                  <a:rPr lang="en-GB"/>
                  <a:t>Warsaw University of Technology – </a:t>
                </a:r>
                <a:r>
                  <a:rPr lang="en-GB" b="1"/>
                  <a:t>Information Technology</a:t>
                </a:r>
                <a:r>
                  <a:rPr lang="en-GB"/>
                  <a:t>, Master’s Engineer Degree</a:t>
                </a:r>
              </a:p>
            </p:txBody>
          </p:sp>
          <p:sp>
            <p:nvSpPr>
              <p:cNvPr id="8" name="Text Placeholder 7">
                <a:extLst>
                  <a:ext uri="{FF2B5EF4-FFF2-40B4-BE49-F238E27FC236}">
                    <a16:creationId xmlns:a16="http://schemas.microsoft.com/office/drawing/2014/main" id="{A9D0EDE1-319C-F7C6-A99B-9FCF1CAD96E2}"/>
                  </a:ext>
                </a:extLst>
              </p:cNvPr>
              <p:cNvSpPr>
                <a:spLocks noGrp="1"/>
              </p:cNvSpPr>
              <p:nvPr>
                <p:ph type="body" sz="quarter" idx="20"/>
              </p:nvPr>
            </p:nvSpPr>
            <p:spPr>
              <a:xfrm>
                <a:off x="9415208" y="3646714"/>
                <a:ext cx="2664000" cy="1187967"/>
              </a:xfrm>
            </p:spPr>
            <p:txBody>
              <a:bodyPr/>
              <a:lstStyle/>
              <a:p>
                <a:pPr algn="just">
                  <a:spcBef>
                    <a:spcPts val="400"/>
                  </a:spcBef>
                </a:pPr>
                <a:r>
                  <a:rPr lang="en-GB" b="1"/>
                  <a:t>TechStack: </a:t>
                </a:r>
                <a:r>
                  <a:rPr lang="en-GB"/>
                  <a:t>Java, Spring, AngularJS, React, NodeJS, Typescript, Python, Salesforce SDK, Next.js</a:t>
                </a:r>
              </a:p>
              <a:p>
                <a:pPr algn="just">
                  <a:spcBef>
                    <a:spcPts val="400"/>
                  </a:spcBef>
                </a:pPr>
                <a:r>
                  <a:rPr lang="en-GB" b="1"/>
                  <a:t>Machine Learning:</a:t>
                </a:r>
                <a:r>
                  <a:rPr lang="en-GB"/>
                  <a:t> TensorFlow, PyTorch, LLMs, NLP RoBerta, Azure Machine Learning, Google Natural Language AI, DialogFlow</a:t>
                </a:r>
              </a:p>
              <a:p>
                <a:pPr algn="just">
                  <a:spcBef>
                    <a:spcPts val="400"/>
                  </a:spcBef>
                </a:pPr>
                <a:r>
                  <a:rPr lang="en-GB" b="1"/>
                  <a:t>DevOps&amp;Cloud:</a:t>
                </a:r>
                <a:r>
                  <a:rPr lang="en-GB"/>
                  <a:t> Asterisk VoIP, PostgreSQL vector extension, MongoDB, GraphQL, Docker, OpenVPN, Azure, GCP, Linux bare-metal</a:t>
                </a:r>
              </a:p>
            </p:txBody>
          </p:sp>
          <p:sp>
            <p:nvSpPr>
              <p:cNvPr id="9" name="Text Placeholder 8">
                <a:extLst>
                  <a:ext uri="{FF2B5EF4-FFF2-40B4-BE49-F238E27FC236}">
                    <a16:creationId xmlns:a16="http://schemas.microsoft.com/office/drawing/2014/main" id="{698ADF03-8FE6-EE63-15FA-BCDD7A6C1908}"/>
                  </a:ext>
                </a:extLst>
              </p:cNvPr>
              <p:cNvSpPr>
                <a:spLocks noGrp="1"/>
              </p:cNvSpPr>
              <p:nvPr>
                <p:ph type="body" sz="quarter" idx="21"/>
              </p:nvPr>
            </p:nvSpPr>
            <p:spPr/>
            <p:txBody>
              <a:bodyPr/>
              <a:lstStyle/>
              <a:p>
                <a:r>
                  <a:rPr lang="en-GB"/>
                  <a:t>Polish		  	English		Ukrainian German (elementary)</a:t>
                </a:r>
              </a:p>
            </p:txBody>
          </p:sp>
          <p:pic>
            <p:nvPicPr>
              <p:cNvPr id="13" name="Picture Placeholder 12" descr="A person in a suit&#10;&#10;Description automatically generated">
                <a:extLst>
                  <a:ext uri="{FF2B5EF4-FFF2-40B4-BE49-F238E27FC236}">
                    <a16:creationId xmlns:a16="http://schemas.microsoft.com/office/drawing/2014/main" id="{0D0AAD39-9993-D0B6-0FA2-F18BC22B560A}"/>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736233114"/>
          </p:ext>
        </p:extLst>
      </p:cSld>
      <p:clrMapOvr>
        <a:masterClrMapping/>
      </p:clrMapOvr>
    </p:sld>
    <p:sld>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045E43F-D168-968A-3D5A-E26505A73DF7}"/>
                  </a:ext>
                </a:extLst>
              </p:cNvPr>
              <p:cNvPicPr>
                <a:picLocks noChangeAspect="1"/>
              </p:cNvPicPr>
              <p:nvPr/>
            </p:nvPicPr>
            <p:blipFill>
              <a:blip r:embed="rId3"/>
              <a:stretch>
                <a:fillRect/>
              </a:stretch>
            </p:blipFill>
            <p:spPr>
              <a:xfrm>
                <a:off x="-1270" y="-11732"/>
                <a:ext cx="2645410" cy="2855989"/>
              </a:xfrm>
              <a:prstGeom prst="rect">
                <a:avLst/>
              </a:prstGeom>
            </p:spPr>
          </p:pic>
          <p:sp>
            <p:nvSpPr>
              <p:cNvPr id="2" name="Text Placeholder 1">
                <a:extLst>
                  <a:ext uri="{FF2B5EF4-FFF2-40B4-BE49-F238E27FC236}">
                    <a16:creationId xmlns:a16="http://schemas.microsoft.com/office/drawing/2014/main" id="{911674FA-AAB1-290E-AC82-CA87E6310AA5}"/>
                  </a:ext>
                </a:extLst>
              </p:cNvPr>
              <p:cNvSpPr>
                <a:spLocks noGrp="1"/>
              </p:cNvSpPr>
              <p:nvPr>
                <p:ph type="body" sz="quarter" idx="11"/>
              </p:nvPr>
            </p:nvSpPr>
            <p:spPr/>
            <p:txBody>
              <a:bodyPr/>
              <a:lstStyle/>
              <a:p>
                <a:r>
                  <a:rPr lang="en-US" sz="1100"/>
                  <a:t>Michal is a </a:t>
                </a:r>
                <a:r>
                  <a:rPr lang="pl-PL" sz="1100"/>
                  <a:t>data scientist</a:t>
                </a:r>
                <a:r>
                  <a:rPr lang="en-US" sz="1100"/>
                  <a:t> with over 6 years of</a:t>
                </a:r>
                <a:r>
                  <a:rPr lang="pl-PL" sz="1100"/>
                  <a:t> professional experience </a:t>
                </a:r>
                <a:r>
                  <a:rPr lang="en-US" sz="1100"/>
                  <a:t>in the field of data </a:t>
                </a:r>
                <a:r>
                  <a:rPr lang="pl-PL" sz="1100"/>
                  <a:t>analysis and modelling as well as </a:t>
                </a:r>
                <a:r>
                  <a:rPr lang="en-US" sz="1100"/>
                  <a:t>designing</a:t>
                </a:r>
                <a:r>
                  <a:rPr lang="pl-PL" sz="1100"/>
                  <a:t>ing, </a:t>
                </a:r>
                <a:r>
                  <a:rPr lang="en-US" sz="1100"/>
                  <a:t>implementation </a:t>
                </a:r>
                <a:r>
                  <a:rPr lang="pl-PL" sz="1100"/>
                  <a:t>and testing </a:t>
                </a:r>
                <a:r>
                  <a:rPr lang="en-US" sz="1100"/>
                  <a:t>of end-to-end credit scoring application</a:t>
                </a:r>
                <a:r>
                  <a:rPr lang="pl-PL" sz="1100"/>
                  <a:t>s. </a:t>
                </a:r>
                <a:endParaRPr lang="en-US" sz="1100"/>
              </a:p>
            </p:txBody>
          </p:sp>
          <p:sp>
            <p:nvSpPr>
              <p:cNvPr id="3" name="Text Placeholder 2">
                <a:extLst>
                  <a:ext uri="{FF2B5EF4-FFF2-40B4-BE49-F238E27FC236}">
                    <a16:creationId xmlns:a16="http://schemas.microsoft.com/office/drawing/2014/main" id="{24306D85-71DB-A43C-EE9F-A05E2C3B843E}"/>
                  </a:ext>
                </a:extLst>
              </p:cNvPr>
              <p:cNvSpPr>
                <a:spLocks noGrp="1"/>
              </p:cNvSpPr>
              <p:nvPr>
                <p:ph type="body" sz="quarter" idx="12"/>
              </p:nvPr>
            </p:nvSpPr>
            <p:spPr/>
            <p:txBody>
              <a:bodyPr vert="horz" lIns="54000" tIns="36000" rIns="36000" bIns="36000" numCol="2" rtlCol="0" anchor="t">
                <a:noAutofit/>
              </a:bodyPr>
              <a:lstStyle/>
              <a:p>
                <a:r>
                  <a:rPr lang="en-US">
                    <a:latin typeface="Graphik"/>
                  </a:rPr>
                  <a:t>Banking</a:t>
                </a:r>
              </a:p>
            </p:txBody>
          </p:sp>
          <p:sp>
            <p:nvSpPr>
              <p:cNvPr id="4" name="Text Placeholder 3">
                <a:extLst>
                  <a:ext uri="{FF2B5EF4-FFF2-40B4-BE49-F238E27FC236}">
                    <a16:creationId xmlns:a16="http://schemas.microsoft.com/office/drawing/2014/main" id="{6F381516-F3F1-5803-258D-A281CE214469}"/>
                  </a:ext>
                </a:extLst>
              </p:cNvPr>
              <p:cNvSpPr>
                <a:spLocks noGrp="1"/>
              </p:cNvSpPr>
              <p:nvPr>
                <p:ph type="body" sz="quarter" idx="18"/>
              </p:nvPr>
            </p:nvSpPr>
            <p:spPr/>
            <p:txBody>
              <a:bodyPr/>
              <a:lstStyle/>
              <a:p>
                <a:r>
                  <a:rPr lang="pl-PL"/>
                  <a:t>Michal Sek</a:t>
                </a:r>
                <a:endParaRPr lang="en-US"/>
              </a:p>
            </p:txBody>
          </p:sp>
          <p:sp>
            <p:nvSpPr>
              <p:cNvPr id="5" name="Text Placeholder 4">
                <a:extLst>
                  <a:ext uri="{FF2B5EF4-FFF2-40B4-BE49-F238E27FC236}">
                    <a16:creationId xmlns:a16="http://schemas.microsoft.com/office/drawing/2014/main" id="{731985F1-A854-FF0C-23C8-8306F6E942BE}"/>
                  </a:ext>
                </a:extLst>
              </p:cNvPr>
              <p:cNvSpPr>
                <a:spLocks noGrp="1"/>
              </p:cNvSpPr>
              <p:nvPr>
                <p:ph type="body" sz="quarter" idx="14"/>
              </p:nvPr>
            </p:nvSpPr>
            <p:spPr/>
            <p:txBody>
              <a:bodyPr/>
              <a:lstStyle/>
              <a:p>
                <a:r>
                  <a:rPr lang="pl-PL"/>
                  <a:t>Consultant</a:t>
                </a:r>
                <a:r>
                  <a:rPr lang="en-US"/>
                  <a:t>, Data Science</a:t>
                </a:r>
              </a:p>
            </p:txBody>
          </p:sp>
          <p:sp>
            <p:nvSpPr>
              <p:cNvPr id="7" name="Text Placeholder 6">
                <a:extLst>
                  <a:ext uri="{FF2B5EF4-FFF2-40B4-BE49-F238E27FC236}">
                    <a16:creationId xmlns:a16="http://schemas.microsoft.com/office/drawing/2014/main" id="{96CAE378-94B4-0269-C4D1-EBD2C607BCC3}"/>
                  </a:ext>
                </a:extLst>
              </p:cNvPr>
              <p:cNvSpPr>
                <a:spLocks noGrp="1"/>
              </p:cNvSpPr>
              <p:nvPr>
                <p:ph type="body" sz="quarter" idx="19"/>
              </p:nvPr>
            </p:nvSpPr>
            <p:spPr/>
            <p:txBody>
              <a:bodyPr/>
              <a:lstStyle/>
              <a:p>
                <a:r>
                  <a:rPr lang="en-US"/>
                  <a:t>Warsaw School of Economics, MSc in Quantitative Methods in Economics and Informational Systems</a:t>
                </a:r>
                <a:r>
                  <a:rPr lang="pl-PL"/>
                  <a:t>with specialization in Econometrics</a:t>
                </a:r>
                <a:endParaRPr lang="en-US"/>
              </a:p>
            </p:txBody>
          </p:sp>
          <p:sp>
            <p:nvSpPr>
              <p:cNvPr id="8" name="Text Placeholder 7">
                <a:extLst>
                  <a:ext uri="{FF2B5EF4-FFF2-40B4-BE49-F238E27FC236}">
                    <a16:creationId xmlns:a16="http://schemas.microsoft.com/office/drawing/2014/main" id="{A9D0EDE1-319C-F7C6-A99B-9FCF1CAD96E2}"/>
                  </a:ext>
                </a:extLst>
              </p:cNvPr>
              <p:cNvSpPr>
                <a:spLocks noGrp="1"/>
              </p:cNvSpPr>
              <p:nvPr>
                <p:ph type="body" sz="quarter" idx="20"/>
              </p:nvPr>
            </p:nvSpPr>
            <p:spPr/>
            <p:txBody>
              <a:bodyPr/>
              <a:lstStyle/>
              <a:p>
                <a:pPr algn="just">
                  <a:spcBef>
                    <a:spcPts val="400"/>
                  </a:spcBef>
                </a:pPr>
                <a:r>
                  <a:rPr lang="en-US"/>
                  <a:t>Data Science</a:t>
                </a:r>
                <a:r>
                  <a:rPr lang="pl-PL"/>
                  <a:t> / ML </a:t>
                </a:r>
              </a:p>
              <a:p>
                <a:pPr algn="just">
                  <a:spcBef>
                    <a:spcPts val="400"/>
                  </a:spcBef>
                </a:pPr>
                <a:r>
                  <a:rPr lang="en-US"/>
                  <a:t>Credit Risk modeling, Statistical Analysis</a:t>
                </a:r>
                <a:endParaRPr lang="pl-PL"/>
              </a:p>
              <a:p>
                <a:pPr algn="just">
                  <a:spcBef>
                    <a:spcPts val="400"/>
                  </a:spcBef>
                </a:pPr>
                <a:r>
                  <a:rPr kumimoji="0" lang="pl-PL" sz="1100" b="0" i="0" u="none" strike="noStrike" kern="1200" cap="none" spc="0" normalizeH="0" baseline="0" noProof="0">
                    <a:ln>
                      <a:noFill/>
                    </a:ln>
                    <a:solidFill>
                      <a:srgbClr val="000000"/>
                    </a:solidFill>
                    <a:effectLst/>
                    <a:uLnTx/>
                    <a:uFillTx/>
                    <a:latin typeface="Arial" panose="020B0604020202020204"/>
                    <a:ea typeface="+mn-ea"/>
                    <a:cs typeface="+mn-cs"/>
                  </a:rPr>
                  <a:t>Python (pandas, pyspark, sklearn, numpy, seaborn, matplotlib, sqlalchemy)</a:t>
                </a:r>
                <a:endParaRPr lang="en-US"/>
              </a:p>
              <a:p>
                <a:pPr algn="just">
                  <a:spcBef>
                    <a:spcPts val="400"/>
                  </a:spcBef>
                </a:pPr>
                <a:r>
                  <a:rPr lang="pl-PL"/>
                  <a:t>Hadoop, DB2</a:t>
                </a:r>
                <a:endParaRPr lang="en-US"/>
              </a:p>
              <a:p>
                <a:pPr algn="just">
                  <a:spcBef>
                    <a:spcPts val="400"/>
                  </a:spcBef>
                </a:pPr>
                <a:r>
                  <a:rPr lang="en-US"/>
                  <a:t>G</a:t>
                </a:r>
                <a:r>
                  <a:rPr lang="pl-PL"/>
                  <a:t>it</a:t>
                </a:r>
                <a:r>
                  <a:rPr lang="en-US"/>
                  <a:t>, Bitbucket </a:t>
                </a:r>
              </a:p>
            </p:txBody>
          </p:sp>
          <p:sp>
            <p:nvSpPr>
              <p:cNvPr id="9" name="Text Placeholder 8">
                <a:extLst>
                  <a:ext uri="{FF2B5EF4-FFF2-40B4-BE49-F238E27FC236}">
                    <a16:creationId xmlns:a16="http://schemas.microsoft.com/office/drawing/2014/main" id="{698ADF03-8FE6-EE63-15FA-BCDD7A6C1908}"/>
                  </a:ext>
                </a:extLst>
              </p:cNvPr>
              <p:cNvSpPr>
                <a:spLocks noGrp="1"/>
              </p:cNvSpPr>
              <p:nvPr>
                <p:ph type="body" sz="quarter" idx="21"/>
              </p:nvPr>
            </p:nvSpPr>
            <p:spPr/>
            <p:txBody>
              <a:bodyPr/>
              <a:lstStyle/>
              <a:p>
                <a:r>
                  <a:rPr lang="en-US"/>
                  <a:t>Polish		  English		</a:t>
                </a:r>
              </a:p>
            </p:txBody>
          </p:sp>
          <p:sp>
            <p:nvSpPr>
              <p:cNvPr id="10" name="Text Placeholder 9">
                <a:extLst>
                  <a:ext uri="{FF2B5EF4-FFF2-40B4-BE49-F238E27FC236}">
                    <a16:creationId xmlns:a16="http://schemas.microsoft.com/office/drawing/2014/main" id="{68D47195-2257-27FD-9554-F23924FA4345}"/>
                  </a:ext>
                </a:extLst>
              </p:cNvPr>
              <p:cNvSpPr>
                <a:spLocks noGrp="1"/>
              </p:cNvSpPr>
              <p:nvPr>
                <p:ph type="body" sz="quarter" idx="22"/>
              </p:nvPr>
            </p:nvSpPr>
            <p:spPr>
              <a:xfrm>
                <a:off x="2832107" y="1861782"/>
                <a:ext cx="6282000" cy="4996218"/>
              </a:xfrm>
            </p:spPr>
            <p:txBody>
              <a:bodyPr/>
              <a:lstStyle/>
              <a:p>
                <a:pPr algn="just"/>
                <a:r>
                  <a:rPr lang="en-US" sz="900" b="1"/>
                  <a:t>Swedish Bank – Data </a:t>
                </a:r>
                <a:r>
                  <a:rPr lang="pl-PL" sz="900" b="1"/>
                  <a:t>Scientist</a:t>
                </a:r>
                <a:endParaRPr lang="en-US" sz="900"/>
              </a:p>
              <a:p>
                <a:pPr algn="just"/>
                <a:r>
                  <a:rPr lang="en-US" sz="900"/>
                  <a:t>Building data pipelines in Python to prepare KYC data for modelling: data cleansing, imputation, aggregation, parsing additional sources</a:t>
                </a:r>
              </a:p>
              <a:p>
                <a:pPr algn="just"/>
                <a:r>
                  <a:rPr lang="en-US" sz="900"/>
                  <a:t>Building multiple classifier models and building a set of tools for performance evaluation, hyperparameter tuning and  visualization</a:t>
                </a:r>
              </a:p>
              <a:p>
                <a:pPr algn="just"/>
                <a:r>
                  <a:rPr lang="en-US" sz="900"/>
                  <a:t>Planning architecture of the AML solution involving multiple different databases, GCP webservice and multiple scoring models</a:t>
                </a:r>
              </a:p>
              <a:p>
                <a:pPr algn="just"/>
                <a:r>
                  <a:rPr lang="pl-PL" sz="900" b="1"/>
                  <a:t>Danish</a:t>
                </a:r>
                <a:r>
                  <a:rPr lang="en-US" sz="900" b="1"/>
                  <a:t> Bank – Data </a:t>
                </a:r>
                <a:r>
                  <a:rPr lang="pl-PL" sz="900" b="1"/>
                  <a:t>Scientist / Data Analyst</a:t>
                </a:r>
                <a:endParaRPr lang="en-US" sz="900"/>
              </a:p>
              <a:p>
                <a:pPr algn="just"/>
                <a:r>
                  <a:rPr lang="en-US" sz="900"/>
                  <a:t>Validation of 2 separate scoring models in accordance with modelling standards and performance measurement, including development of integrated testing framework for future model’s monitoring</a:t>
                </a:r>
              </a:p>
              <a:p>
                <a:pPr algn="just"/>
                <a:r>
                  <a:rPr lang="en-US" sz="900"/>
                  <a:t>Performing exploratory data analysis – bi-variate, multivariate, principal component analysis, feature engineering, data sampling</a:t>
                </a:r>
              </a:p>
              <a:p>
                <a:pPr algn="just"/>
                <a:r>
                  <a:rPr lang="en-US" sz="900"/>
                  <a:t>Reviewing model’s documentation and regulatory policies, model’s implementation, validation and monitoring reports</a:t>
                </a:r>
              </a:p>
              <a:p>
                <a:pPr algn="just"/>
                <a:r>
                  <a:rPr lang="pl-PL" sz="900" b="1"/>
                  <a:t>Dutch Bank </a:t>
                </a:r>
                <a:r>
                  <a:rPr lang="en-US" sz="900" b="1"/>
                  <a:t>– </a:t>
                </a:r>
                <a:r>
                  <a:rPr lang="pl-PL" sz="900" b="1"/>
                  <a:t>Data Scientist</a:t>
                </a:r>
                <a:endParaRPr lang="en-US" sz="900" b="1"/>
              </a:p>
              <a:p>
                <a:pPr algn="just"/>
                <a:r>
                  <a:rPr lang="en-US" sz="900"/>
                  <a:t>Validation of wholesale and rural credit risk model in accordance with modelling standards, regulatory requirements and policies</a:t>
                </a:r>
              </a:p>
              <a:p>
                <a:pPr algn="just"/>
                <a:r>
                  <a:rPr lang="en-US" sz="900"/>
                  <a:t>Performing exploratory data analysis, stratified data sampling, performance and back-tests on the model in python</a:t>
                </a:r>
              </a:p>
              <a:p>
                <a:pPr algn="just"/>
                <a:r>
                  <a:rPr lang="en-US" sz="900"/>
                  <a:t>Reviewing model’s documentation as well as model’s implementation, validation and monitoring policies existing in Bank</a:t>
                </a:r>
              </a:p>
              <a:p>
                <a:pPr algn="just"/>
                <a:r>
                  <a:rPr lang="en-US" sz="900"/>
                  <a:t>Formulating recommendations in the scope of model’s government, addressing gaps in the field of data pre-processing, model’s training, implementation and governance</a:t>
                </a:r>
              </a:p>
              <a:p>
                <a:pPr algn="just"/>
                <a:r>
                  <a:rPr lang="pl-PL" sz="900" b="1"/>
                  <a:t>German Bank </a:t>
                </a:r>
                <a:r>
                  <a:rPr lang="en-US" sz="900" b="1"/>
                  <a:t>– </a:t>
                </a:r>
                <a:r>
                  <a:rPr lang="pl-PL" sz="900" b="1"/>
                  <a:t>Data Engineer</a:t>
                </a:r>
              </a:p>
              <a:p>
                <a:pPr algn="just"/>
                <a:r>
                  <a:rPr lang="en-US" sz="900"/>
                  <a:t>Developing </a:t>
                </a:r>
                <a:r>
                  <a:rPr lang="pl-PL" sz="900"/>
                  <a:t>scripts for fetching data for various AML-related areas from Hive, preprocessing and cleaning it, applying filtering and reconciliation with data stored in separate database.</a:t>
                </a:r>
              </a:p>
              <a:p>
                <a:pPr algn="just"/>
                <a:r>
                  <a:rPr lang="pl-PL" sz="900" b="1"/>
                  <a:t>Polish Bank </a:t>
                </a:r>
                <a:r>
                  <a:rPr lang="en-US" sz="900" b="1"/>
                  <a:t>– </a:t>
                </a:r>
                <a:r>
                  <a:rPr lang="pl-PL" sz="900" b="1"/>
                  <a:t>Data Analyst</a:t>
                </a:r>
              </a:p>
              <a:p>
                <a:pPr algn="just"/>
                <a:r>
                  <a:rPr lang="en-US" sz="900"/>
                  <a:t>Setting up an architecture of decision engine branch for retail banking risk assessment process, </a:t>
                </a:r>
              </a:p>
              <a:p>
                <a:pPr algn="just"/>
                <a:r>
                  <a:rPr lang="en-US" sz="900"/>
                  <a:t>Building and maintenance of a nested data model with reference to application data, data from various interfaces, data warehouses, etc. and to specifying objects for decision engine’s response in XML schema,</a:t>
                </a:r>
              </a:p>
              <a:p>
                <a:pPr algn="just"/>
                <a:r>
                  <a:rPr lang="pl-PL" sz="900"/>
                  <a:t>Implementation in python of </a:t>
                </a:r>
                <a:r>
                  <a:rPr lang="en-US" sz="900"/>
                  <a:t>credit risk assessment </a:t>
                </a:r>
                <a:r>
                  <a:rPr lang="pl-PL" sz="900"/>
                  <a:t>framework</a:t>
                </a:r>
                <a:r>
                  <a:rPr lang="en-US" sz="900"/>
                  <a:t>, including designing process flow, designing and implementing decision logic (risk assessment algorithms, scoring models, external databases’ verification, financial capability etc.),</a:t>
                </a:r>
              </a:p>
            </p:txBody>
          </p:sp>
        </p:spTree>
        <p:extLst>
          <p:ext uri="{BB962C8B-B14F-4D97-AF65-F5344CB8AC3E}">
            <p14:creationId xmlns:p14="http://schemas.microsoft.com/office/powerpoint/2010/main" val="2448585092"/>
          </p:ext>
        </p:extLst>
      </p:cSld>
      <p:clrMapOvr>
        <a:masterClrMapping/>
      </p:clrMapOvr>
    </p:sld>
    <p:sld>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544F642-4FD7-D49B-CDFE-2E39F605B09B}"/>
                  </a:ext>
                </a:extLst>
              </p:cNvPr>
              <p:cNvSpPr>
                <a:spLocks noGrp="1"/>
              </p:cNvSpPr>
              <p:nvPr>
                <p:ph type="body" sz="quarter" idx="22"/>
              </p:nvPr>
            </p:nvSpPr>
            <p:spPr>
              <a:xfrm>
                <a:off x="2832107" y="1861782"/>
                <a:ext cx="6282000" cy="4644472"/>
              </a:xfrm>
            </p:spPr>
            <p:txBody>
              <a:bodyPr vert="horz" lIns="54000" tIns="36000" rIns="36000" bIns="36000" numCol="2" spcCol="252000" rtlCol="0" anchor="t">
                <a:noAutofit/>
              </a:bodyPr>
              <a:lstStyle/>
              <a:p>
                <a:pPr algn="just"/>
                <a:r>
                  <a:rPr lang="pl-PL" b="1"/>
                  <a:t>Gen AI Project in Banking Sector – Data Scientist / Analyst</a:t>
                </a:r>
              </a:p>
              <a:p>
                <a:pPr algn="just"/>
                <a:r>
                  <a:rPr lang="pl-PL"/>
                  <a:t>Contributed to a project utilizing Azure Virtual Machines and Azure AI Vision for file processing via Optical Character Recognition. Designed and implemented a framework that facilitated the retrieval of information from various document types by leveraging state-of-the-art Large Language Models such as GPT-3.5/GPT-4 and employing prompt engineering techniques.</a:t>
                </a:r>
                <a:endParaRPr lang="pl-PL" b="1"/>
              </a:p>
              <a:p>
                <a:pPr algn="just"/>
                <a:r>
                  <a:rPr lang="pl-PL" b="1"/>
                  <a:t>Telecommunications</a:t>
                </a:r>
                <a:r>
                  <a:rPr lang="en-US" b="1"/>
                  <a:t> Company – </a:t>
                </a:r>
                <a:r>
                  <a:rPr lang="pl-PL" b="1"/>
                  <a:t>Python Test Automation Engineer</a:t>
                </a:r>
              </a:p>
              <a:p>
                <a:pPr algn="just"/>
                <a:r>
                  <a:rPr lang="en-US"/>
                  <a:t>Worked within the field of 5G technology, focusing on building test environments, creating test plans, and designing test cases to validate software functionality and security of Base Transceiver Stations. Led a team of test engineers focused on finding and addressing sensitive information leaks in system logs. Automated testing processes with Python and Robot Framework and set up CI/CD pipelines using Jenkins and Docker.</a:t>
                </a:r>
                <a:endParaRPr lang="pl-PL" b="1"/>
              </a:p>
              <a:p>
                <a:pPr algn="just"/>
                <a:r>
                  <a:rPr lang="pl-PL" b="1"/>
                  <a:t>Non-commercial projects</a:t>
                </a:r>
                <a:endParaRPr lang="en-US" b="1"/>
              </a:p>
              <a:p>
                <a:pPr algn="just"/>
                <a:r>
                  <a:rPr lang="en-US"/>
                  <a:t>Classification of the IP packets flow in real time within a specified timeframe.</a:t>
                </a:r>
                <a:r>
                  <a:rPr lang="pl-PL"/>
                  <a:t> </a:t>
                </a:r>
                <a:r>
                  <a:rPr lang="en-US"/>
                  <a:t>The dataset contained the characteristics for different Brute-Force and DoS</a:t>
                </a:r>
                <a:r>
                  <a:rPr lang="pl-PL"/>
                  <a:t> </a:t>
                </a:r>
                <a:r>
                  <a:rPr lang="en-US"/>
                  <a:t>attacks, as well as the normal traffic. The networks were built using </a:t>
                </a:r>
                <a:r>
                  <a:rPr lang="en-US" err="1"/>
                  <a:t>Tensorflow</a:t>
                </a:r>
                <a:r>
                  <a:rPr lang="pl-PL"/>
                  <a:t> </a:t>
                </a:r>
                <a:r>
                  <a:rPr lang="en-US"/>
                  <a:t>library, achieving 98% accuracy on the test set and 100% accuracy in classifying</a:t>
                </a:r>
                <a:r>
                  <a:rPr lang="pl-PL"/>
                  <a:t> </a:t>
                </a:r>
                <a:r>
                  <a:rPr lang="en-US"/>
                  <a:t>the simulated attacks in real time. </a:t>
                </a:r>
                <a:endParaRPr lang="pl-PL"/>
              </a:p>
              <a:p>
                <a:pPr algn="just"/>
                <a:r>
                  <a:rPr lang="en-US"/>
                  <a:t>The approach to improve the concept of continuous authentication by collecting</a:t>
                </a:r>
                <a:r>
                  <a:rPr lang="pl-PL"/>
                  <a:t> </a:t>
                </a:r>
                <a:r>
                  <a:rPr lang="en-US"/>
                  <a:t>user keystrokes in real time and generating synthetic samples for this user using</a:t>
                </a:r>
                <a:r>
                  <a:rPr lang="pl-PL"/>
                  <a:t> </a:t>
                </a:r>
                <a:r>
                  <a:rPr lang="en-US"/>
                  <a:t>Conditional Generative Adversarial Network for further comparison. The results</a:t>
                </a:r>
                <a:r>
                  <a:rPr lang="pl-PL"/>
                  <a:t> </a:t>
                </a:r>
                <a:r>
                  <a:rPr lang="en-US"/>
                  <a:t>have shown the ability of the </a:t>
                </a:r>
                <a:r>
                  <a:rPr lang="en-US" err="1"/>
                  <a:t>cGAN</a:t>
                </a:r>
                <a:r>
                  <a:rPr lang="en-US"/>
                  <a:t> to replicate the user keystroke distribution</a:t>
                </a:r>
                <a:r>
                  <a:rPr lang="pl-PL"/>
                  <a:t> </a:t>
                </a:r>
                <a:r>
                  <a:rPr lang="en-US"/>
                  <a:t>properly, and a good performance of the entire system with the accuracy of</a:t>
                </a:r>
                <a:r>
                  <a:rPr lang="pl-PL"/>
                  <a:t> </a:t>
                </a:r>
                <a:r>
                  <a:rPr lang="en-US"/>
                  <a:t>89.59% in distinguishing between the legitimate and illegitimate user. All models</a:t>
                </a:r>
                <a:r>
                  <a:rPr lang="pl-PL"/>
                  <a:t> </a:t>
                </a:r>
                <a:r>
                  <a:rPr lang="en-US"/>
                  <a:t>were implemented in </a:t>
                </a:r>
                <a:r>
                  <a:rPr lang="en-US" err="1"/>
                  <a:t>PyTorch</a:t>
                </a:r>
                <a:r>
                  <a:rPr lang="en-US"/>
                  <a:t>.</a:t>
                </a:r>
              </a:p>
            </p:txBody>
          </p:sp>
          <p:sp>
            <p:nvSpPr>
              <p:cNvPr id="2" name="Text Placeholder 1">
                <a:extLst>
                  <a:ext uri="{FF2B5EF4-FFF2-40B4-BE49-F238E27FC236}">
                    <a16:creationId xmlns:a16="http://schemas.microsoft.com/office/drawing/2014/main" id="{1692525E-A870-A45E-6DDE-5DA273AC6EED}"/>
                  </a:ext>
                </a:extLst>
              </p:cNvPr>
              <p:cNvSpPr>
                <a:spLocks noGrp="1"/>
              </p:cNvSpPr>
              <p:nvPr>
                <p:ph type="body" sz="quarter" idx="11"/>
              </p:nvPr>
            </p:nvSpPr>
            <p:spPr/>
            <p:txBody>
              <a:bodyPr/>
              <a:lstStyle/>
              <a:p>
                <a:r>
                  <a:rPr lang="en-US"/>
                  <a:t>Test Automation Engineer and a Machine Learning enthusiast</a:t>
                </a:r>
                <a:r>
                  <a:rPr lang="pl-PL"/>
                  <a:t>, w</a:t>
                </a:r>
                <a:r>
                  <a:rPr lang="en-US" err="1"/>
                  <a:t>ith</a:t>
                </a:r>
                <a:r>
                  <a:rPr lang="pl-PL"/>
                  <a:t> </a:t>
                </a:r>
                <a:r>
                  <a:rPr lang="en-US"/>
                  <a:t>expertise in designing and</a:t>
                </a:r>
                <a:r>
                  <a:rPr lang="pl-PL"/>
                  <a:t> </a:t>
                </a:r>
                <a:r>
                  <a:rPr lang="en-US"/>
                  <a:t>implementing robust testing frameworks</a:t>
                </a:r>
                <a:r>
                  <a:rPr lang="pl-PL"/>
                  <a:t>. </a:t>
                </a:r>
              </a:p>
              <a:p>
                <a:r>
                  <a:rPr lang="en-US"/>
                  <a:t>The combination of analytical abilities,</a:t>
                </a:r>
                <a:r>
                  <a:rPr lang="pl-PL"/>
                  <a:t> </a:t>
                </a:r>
                <a:r>
                  <a:rPr lang="en-US"/>
                  <a:t>communication skills, and a collaborative nature, makes </a:t>
                </a:r>
                <a:r>
                  <a:rPr lang="pl-PL"/>
                  <a:t>him</a:t>
                </a:r>
                <a:r>
                  <a:rPr lang="en-US"/>
                  <a:t> well-suited to</a:t>
                </a:r>
                <a:r>
                  <a:rPr lang="pl-PL"/>
                  <a:t> </a:t>
                </a:r>
                <a:r>
                  <a:rPr lang="en-US"/>
                  <a:t>perform at a high level in dynamic environments.</a:t>
                </a:r>
              </a:p>
            </p:txBody>
          </p:sp>
          <p:sp>
            <p:nvSpPr>
              <p:cNvPr id="3" name="Text Placeholder 2">
                <a:extLst>
                  <a:ext uri="{FF2B5EF4-FFF2-40B4-BE49-F238E27FC236}">
                    <a16:creationId xmlns:a16="http://schemas.microsoft.com/office/drawing/2014/main" id="{66CC37AE-8AAF-7900-9240-93D574D86204}"/>
                  </a:ext>
                </a:extLst>
              </p:cNvPr>
              <p:cNvSpPr>
                <a:spLocks noGrp="1"/>
              </p:cNvSpPr>
              <p:nvPr>
                <p:ph type="body" sz="quarter" idx="12"/>
              </p:nvPr>
            </p:nvSpPr>
            <p:spPr/>
            <p:txBody>
              <a:bodyPr numCol="1"/>
              <a:lstStyle/>
              <a:p>
                <a:r>
                  <a:rPr lang="en-US"/>
                  <a:t>IT</a:t>
                </a:r>
                <a:r>
                  <a:rPr lang="pl-PL"/>
                  <a:t>	</a:t>
                </a:r>
              </a:p>
              <a:p>
                <a:r>
                  <a:rPr lang="en-US"/>
                  <a:t>Security</a:t>
                </a:r>
              </a:p>
              <a:p>
                <a:r>
                  <a:rPr lang="pl-PL"/>
                  <a:t>T</a:t>
                </a:r>
                <a:r>
                  <a:rPr lang="en-US" err="1"/>
                  <a:t>elecommunications</a:t>
                </a:r>
                <a:r>
                  <a:rPr lang="en-US"/>
                  <a:t> </a:t>
                </a:r>
              </a:p>
            </p:txBody>
          </p:sp>
          <p:sp>
            <p:nvSpPr>
              <p:cNvPr id="4" name="Text Placeholder 3">
                <a:extLst>
                  <a:ext uri="{FF2B5EF4-FFF2-40B4-BE49-F238E27FC236}">
                    <a16:creationId xmlns:a16="http://schemas.microsoft.com/office/drawing/2014/main" id="{A43141BC-27B9-3206-0BA5-5F19599F51DE}"/>
                  </a:ext>
                </a:extLst>
              </p:cNvPr>
              <p:cNvSpPr>
                <a:spLocks noGrp="1"/>
              </p:cNvSpPr>
              <p:nvPr>
                <p:ph type="body" sz="quarter" idx="18"/>
              </p:nvPr>
            </p:nvSpPr>
            <p:spPr/>
            <p:txBody>
              <a:bodyPr/>
              <a:lstStyle/>
              <a:p>
                <a:r>
                  <a:rPr lang="pl-PL"/>
                  <a:t>Ivan</a:t>
                </a:r>
                <a:r>
                  <a:rPr lang="en-US"/>
                  <a:t> </a:t>
                </a:r>
                <a:r>
                  <a:rPr lang="pl-PL"/>
                  <a:t>Shamilov</a:t>
                </a:r>
                <a:endParaRPr lang="en-US"/>
              </a:p>
            </p:txBody>
          </p:sp>
          <p:sp>
            <p:nvSpPr>
              <p:cNvPr id="5" name="Text Placeholder 4">
                <a:extLst>
                  <a:ext uri="{FF2B5EF4-FFF2-40B4-BE49-F238E27FC236}">
                    <a16:creationId xmlns:a16="http://schemas.microsoft.com/office/drawing/2014/main" id="{766F8E67-1E56-9DD3-15A5-5C00632E52B7}"/>
                  </a:ext>
                </a:extLst>
              </p:cNvPr>
              <p:cNvSpPr>
                <a:spLocks noGrp="1"/>
              </p:cNvSpPr>
              <p:nvPr>
                <p:ph type="body" sz="quarter" idx="14"/>
              </p:nvPr>
            </p:nvSpPr>
            <p:spPr>
              <a:xfrm>
                <a:off x="2832107" y="1040570"/>
                <a:ext cx="4140000" cy="399600"/>
              </a:xfrm>
            </p:spPr>
            <p:txBody>
              <a:bodyPr/>
              <a:lstStyle/>
              <a:p>
                <a:r>
                  <a:rPr lang="en-US"/>
                  <a:t>Analyst, Data Science</a:t>
                </a:r>
              </a:p>
            </p:txBody>
          </p:sp>
          <p:sp>
            <p:nvSpPr>
              <p:cNvPr id="7" name="Text Placeholder 6">
                <a:extLst>
                  <a:ext uri="{FF2B5EF4-FFF2-40B4-BE49-F238E27FC236}">
                    <a16:creationId xmlns:a16="http://schemas.microsoft.com/office/drawing/2014/main" id="{33BC7E8F-321D-D3EA-93F2-9277C71CE905}"/>
                  </a:ext>
                </a:extLst>
              </p:cNvPr>
              <p:cNvSpPr>
                <a:spLocks noGrp="1"/>
              </p:cNvSpPr>
              <p:nvPr>
                <p:ph type="body" sz="quarter" idx="19"/>
              </p:nvPr>
            </p:nvSpPr>
            <p:spPr/>
            <p:txBody>
              <a:bodyPr/>
              <a:lstStyle/>
              <a:p>
                <a:r>
                  <a:rPr lang="pl-PL" b="1"/>
                  <a:t>Master’s Degree, Big Data Analytics</a:t>
                </a:r>
              </a:p>
              <a:p>
                <a:r>
                  <a:rPr lang="pl-PL"/>
                  <a:t>Wrocław University of Science and Technology</a:t>
                </a:r>
              </a:p>
              <a:p>
                <a:r>
                  <a:rPr lang="pl-PL" b="1"/>
                  <a:t>Bachelor’s Degree, Cybersecurity</a:t>
                </a:r>
              </a:p>
              <a:p>
                <a:r>
                  <a:rPr lang="pl-PL"/>
                  <a:t>Wrocław University of Science and Technology</a:t>
                </a:r>
                <a:endParaRPr lang="en-US"/>
              </a:p>
              <a:p>
                <a:endParaRPr lang="en-US"/>
              </a:p>
            </p:txBody>
          </p:sp>
          <p:sp>
            <p:nvSpPr>
              <p:cNvPr id="8" name="Text Placeholder 7">
                <a:extLst>
                  <a:ext uri="{FF2B5EF4-FFF2-40B4-BE49-F238E27FC236}">
                    <a16:creationId xmlns:a16="http://schemas.microsoft.com/office/drawing/2014/main" id="{21B27FAC-F4D8-14FA-E816-E0F5A6718CC9}"/>
                  </a:ext>
                </a:extLst>
              </p:cNvPr>
              <p:cNvSpPr>
                <a:spLocks noGrp="1"/>
              </p:cNvSpPr>
              <p:nvPr>
                <p:ph type="body" sz="quarter" idx="20"/>
              </p:nvPr>
            </p:nvSpPr>
            <p:spPr/>
            <p:txBody>
              <a:bodyPr/>
              <a:lstStyle/>
              <a:p>
                <a:pPr algn="just">
                  <a:spcBef>
                    <a:spcPts val="400"/>
                  </a:spcBef>
                </a:pPr>
                <a:r>
                  <a:rPr lang="pl-PL" sz="1000" b="1"/>
                  <a:t>AI/ML</a:t>
                </a:r>
                <a:r>
                  <a:rPr lang="pl-PL" sz="1000"/>
                  <a:t>: NLP, Prompt Engineering, LLMs, Python (Tensorflow, PyTorch scikit-learn, HuggingFace API, OpenAI API)</a:t>
                </a:r>
              </a:p>
              <a:p>
                <a:pPr algn="just">
                  <a:spcBef>
                    <a:spcPts val="400"/>
                  </a:spcBef>
                </a:pPr>
                <a:r>
                  <a:rPr lang="pl-PL" sz="1000" b="1"/>
                  <a:t>Data Analytics</a:t>
                </a:r>
                <a:r>
                  <a:rPr lang="pl-PL" sz="1000"/>
                  <a:t>: Python (pandas, matplotlib, seaborn), SQL, minor experience with Tableau</a:t>
                </a:r>
                <a:endParaRPr lang="pl-PL" sz="1000" b="1"/>
              </a:p>
              <a:p>
                <a:pPr algn="just">
                  <a:spcBef>
                    <a:spcPts val="400"/>
                  </a:spcBef>
                </a:pPr>
                <a:r>
                  <a:rPr lang="pl-PL" sz="1000" b="1"/>
                  <a:t>Development</a:t>
                </a:r>
                <a:r>
                  <a:rPr lang="pl-PL" sz="1000"/>
                  <a:t>: Python (incl. Flask), C++</a:t>
                </a:r>
              </a:p>
              <a:p>
                <a:pPr algn="just">
                  <a:spcBef>
                    <a:spcPts val="400"/>
                  </a:spcBef>
                </a:pPr>
                <a:r>
                  <a:rPr lang="pl-PL" sz="1000" b="1"/>
                  <a:t>Cloud</a:t>
                </a:r>
                <a:r>
                  <a:rPr lang="pl-PL" sz="1000"/>
                  <a:t>: AWS Certified Cloud Practitioner, minor experience with Azure</a:t>
                </a:r>
              </a:p>
              <a:p>
                <a:pPr algn="just">
                  <a:spcBef>
                    <a:spcPts val="400"/>
                  </a:spcBef>
                </a:pPr>
                <a:r>
                  <a:rPr lang="pl-PL" sz="1000" b="1"/>
                  <a:t>Other</a:t>
                </a:r>
                <a:r>
                  <a:rPr lang="pl-PL" sz="1000"/>
                  <a:t>: Scala, Test Automation (Robot Framework, pytest)</a:t>
                </a:r>
              </a:p>
            </p:txBody>
          </p:sp>
          <p:sp>
            <p:nvSpPr>
              <p:cNvPr id="9" name="Text Placeholder 8">
                <a:extLst>
                  <a:ext uri="{FF2B5EF4-FFF2-40B4-BE49-F238E27FC236}">
                    <a16:creationId xmlns:a16="http://schemas.microsoft.com/office/drawing/2014/main" id="{EFA473DF-7A5B-64B0-18C7-104850EA02E3}"/>
                  </a:ext>
                </a:extLst>
              </p:cNvPr>
              <p:cNvSpPr>
                <a:spLocks noGrp="1"/>
              </p:cNvSpPr>
              <p:nvPr>
                <p:ph type="body" sz="quarter" idx="21"/>
              </p:nvPr>
            </p:nvSpPr>
            <p:spPr/>
            <p:txBody>
              <a:bodyPr/>
              <a:lstStyle/>
              <a:p>
                <a:r>
                  <a:rPr lang="en-US"/>
                  <a:t>Polish	</a:t>
                </a:r>
                <a:r>
                  <a:rPr lang="pl-PL"/>
                  <a:t>   </a:t>
                </a:r>
                <a:r>
                  <a:rPr lang="en-US"/>
                  <a:t>English</a:t>
                </a:r>
                <a:r>
                  <a:rPr lang="pl-PL"/>
                  <a:t>	   Russian	   Ukrainian</a:t>
                </a:r>
                <a:endParaRPr lang="en-US"/>
              </a:p>
            </p:txBody>
          </p:sp>
          <p:pic>
            <p:nvPicPr>
              <p:cNvPr id="17" name="Picture Placeholder 16" descr="A person in a black jacket&#10;&#10;Description automatically generated">
                <a:extLst>
                  <a:ext uri="{FF2B5EF4-FFF2-40B4-BE49-F238E27FC236}">
                    <a16:creationId xmlns:a16="http://schemas.microsoft.com/office/drawing/2014/main" id="{93DBA77D-C6C8-B6E4-862C-8FEB432064AB}"/>
                  </a:ext>
                </a:extLst>
              </p:cNvPr>
              <p:cNvPicPr>
                <a:picLocks noGrp="1" noChangeAspect="1"/>
              </p:cNvPicPr>
              <p:nvPr>
                <p:ph type="pic" sz="quarter" idx="10"/>
              </p:nvPr>
            </p:nvPicPr>
            <p:blipFill rotWithShape="1">
              <a:blip r:embed="rId3"/>
              <a:srcRect t="-577" r="400" b="25871"/>
              <a:stretch/>
            </p:blipFill>
            <p:spPr>
              <a:xfrm>
                <a:off x="0" y="0"/>
                <a:ext cx="2634143" cy="2676088"/>
              </a:xfrm>
            </p:spPr>
          </p:pic>
        </p:spTree>
        <p:extLst>
          <p:ext uri="{BB962C8B-B14F-4D97-AF65-F5344CB8AC3E}">
            <p14:creationId xmlns:p14="http://schemas.microsoft.com/office/powerpoint/2010/main" val="954051741"/>
          </p:ext>
        </p:extLst>
      </p:cSld>
      <p:clrMapOvr>
        <a:masterClrMapping/>
      </p:clrMapOvr>
    </p:sld>
    <p:sld>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8D47195-2257-27FD-9554-F23924FA4345}"/>
                  </a:ext>
                </a:extLst>
              </p:cNvPr>
              <p:cNvSpPr>
                <a:spLocks noGrp="1"/>
              </p:cNvSpPr>
              <p:nvPr>
                <p:ph type="body" sz="quarter" idx="22"/>
              </p:nvPr>
            </p:nvSpPr>
            <p:spPr>
              <a:xfrm>
                <a:off x="2832107" y="1861782"/>
                <a:ext cx="6282000" cy="4783907"/>
              </a:xfrm>
            </p:spPr>
            <p:txBody>
              <a:bodyPr vert="horz" lIns="54000" tIns="36000" rIns="36000" bIns="36000" numCol="2" spcCol="252000" rtlCol="0" anchor="t">
                <a:noAutofit/>
              </a:bodyPr>
              <a:lstStyle/>
              <a:p>
                <a:pPr algn="just"/>
                <a:r>
                  <a:rPr lang="en-US" b="1">
                    <a:ea typeface="+mn-lt"/>
                    <a:cs typeface="+mn-lt"/>
                  </a:rPr>
                  <a:t>Big Social Network</a:t>
                </a:r>
              </a:p>
              <a:p>
                <a:pPr algn="just"/>
                <a:r>
                  <a:rPr lang="en-US"/>
                  <a:t>Preparing and conducting A/B testing campaign. From writing initial documentation outlining expected results and performance, preparing Power Analysis through setting up audience and launching the campaign all the way up to performing measurement and preparing final readouts.</a:t>
                </a:r>
              </a:p>
              <a:p>
                <a:pPr algn="just"/>
                <a:endParaRPr lang="en-US" b="1"/>
              </a:p>
              <a:p>
                <a:pPr algn="just"/>
                <a:r>
                  <a:rPr lang="en-US" b="1"/>
                  <a:t>Warsaw University of Technology</a:t>
                </a:r>
              </a:p>
              <a:p>
                <a:pPr algn="just"/>
                <a:r>
                  <a:rPr lang="en-US"/>
                  <a:t>Prediction of the detonation cell using machine learning methods. Exploration and visualization of the gathered experimental data. Analyzing and minimizing data inconsistencies. Designing and conducting experiments. Conducting literature research and writing articles.</a:t>
                </a:r>
              </a:p>
              <a:p>
                <a:pPr algn="just"/>
                <a:endParaRPr lang="en-US">
                  <a:ea typeface="+mn-lt"/>
                  <a:cs typeface="+mn-lt"/>
                </a:endParaRPr>
              </a:p>
              <a:p>
                <a:pPr algn="just"/>
                <a:r>
                  <a:rPr lang="en-US" b="1">
                    <a:ea typeface="+mn-lt"/>
                    <a:cs typeface="+mn-lt"/>
                  </a:rPr>
                  <a:t>Engineering Design Center, Aviation</a:t>
                </a:r>
                <a:endParaRPr lang="en-US">
                  <a:ea typeface="+mn-lt"/>
                  <a:cs typeface="+mn-lt"/>
                </a:endParaRPr>
              </a:p>
              <a:p>
                <a:pPr algn="just"/>
                <a:r>
                  <a:rPr lang="en-US">
                    <a:ea typeface="+mn-lt"/>
                    <a:cs typeface="+mn-lt"/>
                  </a:rPr>
                  <a:t>Gathering data from databases (SQL queries, sensor data), reports system (engines  maintenance reports) and internet. Screening the data for faulty readings and inconsistencies. Visualizing and analyzing the data, including full-flight data. Creating the predictive models of engines failure modes. Helping to push the model into production by working with the developer</a:t>
                </a:r>
              </a:p>
              <a:p>
                <a:pPr algn="just"/>
                <a:endParaRPr lang="en-US"/>
              </a:p>
            </p:txBody>
          </p:sp>
          <p:sp>
            <p:nvSpPr>
              <p:cNvPr id="2" name="Text Placeholder 1">
                <a:extLst>
                  <a:ext uri="{FF2B5EF4-FFF2-40B4-BE49-F238E27FC236}">
                    <a16:creationId xmlns:a16="http://schemas.microsoft.com/office/drawing/2014/main" id="{911674FA-AAB1-290E-AC82-CA87E6310AA5}"/>
                  </a:ext>
                </a:extLst>
              </p:cNvPr>
              <p:cNvSpPr>
                <a:spLocks noGrp="1"/>
              </p:cNvSpPr>
              <p:nvPr>
                <p:ph type="body" sz="quarter" idx="11"/>
              </p:nvPr>
            </p:nvSpPr>
            <p:spPr/>
            <p:txBody>
              <a:bodyPr vert="horz" lIns="54000" tIns="36000" rIns="36000" bIns="36000" rtlCol="0" anchor="t">
                <a:noAutofit/>
              </a:bodyPr>
              <a:lstStyle/>
              <a:p>
                <a:r>
                  <a:rPr lang="en-US" sz="950" err="1"/>
                  <a:t>Stanisław</a:t>
                </a:r>
                <a:r>
                  <a:rPr lang="en-US" sz="950"/>
                  <a:t> is a young PhD Candidate with over 3 years of professional experience in automated maintenance and troubleshooting of fleets of aircraft jet engines using machine learning techniques. He graduated summa cum laude from the best technical university in Poland – Warsaw University of Technology. </a:t>
                </a:r>
                <a:r>
                  <a:rPr lang="en-US" sz="950" err="1"/>
                  <a:t>Stanisław</a:t>
                </a:r>
                <a:r>
                  <a:rPr lang="en-US" sz="950"/>
                  <a:t> is always open for new challenges and eager to learn something new. </a:t>
                </a:r>
              </a:p>
            </p:txBody>
          </p:sp>
          <p:sp>
            <p:nvSpPr>
              <p:cNvPr id="3" name="Text Placeholder 2">
                <a:extLst>
                  <a:ext uri="{FF2B5EF4-FFF2-40B4-BE49-F238E27FC236}">
                    <a16:creationId xmlns:a16="http://schemas.microsoft.com/office/drawing/2014/main" id="{24306D85-71DB-A43C-EE9F-A05E2C3B843E}"/>
                  </a:ext>
                </a:extLst>
              </p:cNvPr>
              <p:cNvSpPr>
                <a:spLocks noGrp="1"/>
              </p:cNvSpPr>
              <p:nvPr>
                <p:ph type="body" sz="quarter" idx="12"/>
              </p:nvPr>
            </p:nvSpPr>
            <p:spPr/>
            <p:txBody>
              <a:bodyPr vert="horz" lIns="54000" tIns="36000" rIns="36000" bIns="36000" numCol="2" rtlCol="0" anchor="t">
                <a:noAutofit/>
              </a:bodyPr>
              <a:lstStyle/>
              <a:p>
                <a:r>
                  <a:rPr lang="en-US"/>
                  <a:t>Aviation, Social Network</a:t>
                </a:r>
              </a:p>
            </p:txBody>
          </p:sp>
          <p:sp>
            <p:nvSpPr>
              <p:cNvPr id="4" name="Text Placeholder 3">
                <a:extLst>
                  <a:ext uri="{FF2B5EF4-FFF2-40B4-BE49-F238E27FC236}">
                    <a16:creationId xmlns:a16="http://schemas.microsoft.com/office/drawing/2014/main" id="{6F381516-F3F1-5803-258D-A281CE214469}"/>
                  </a:ext>
                </a:extLst>
              </p:cNvPr>
              <p:cNvSpPr>
                <a:spLocks noGrp="1"/>
              </p:cNvSpPr>
              <p:nvPr>
                <p:ph type="body" sz="quarter" idx="18"/>
              </p:nvPr>
            </p:nvSpPr>
            <p:spPr/>
            <p:txBody>
              <a:bodyPr/>
              <a:lstStyle/>
              <a:p>
                <a:r>
                  <a:rPr lang="en-US"/>
                  <a:t>Stanisław Siatkowski</a:t>
                </a:r>
              </a:p>
            </p:txBody>
          </p:sp>
          <p:sp>
            <p:nvSpPr>
              <p:cNvPr id="5" name="Text Placeholder 4">
                <a:extLst>
                  <a:ext uri="{FF2B5EF4-FFF2-40B4-BE49-F238E27FC236}">
                    <a16:creationId xmlns:a16="http://schemas.microsoft.com/office/drawing/2014/main" id="{731985F1-A854-FF0C-23C8-8306F6E942BE}"/>
                  </a:ext>
                </a:extLst>
              </p:cNvPr>
              <p:cNvSpPr>
                <a:spLocks noGrp="1"/>
              </p:cNvSpPr>
              <p:nvPr>
                <p:ph type="body" sz="quarter" idx="14"/>
              </p:nvPr>
            </p:nvSpPr>
            <p:spPr/>
            <p:txBody>
              <a:bodyPr/>
              <a:lstStyle/>
              <a:p>
                <a:r>
                  <a:rPr lang="en-US"/>
                  <a:t>Consultant, Data Science</a:t>
                </a:r>
              </a:p>
            </p:txBody>
          </p:sp>
          <p:pic>
            <p:nvPicPr>
              <p:cNvPr id="12" name="Picture Placeholder 11" descr="A person wearing glasses&#10;&#10;Description automatically generated with medium confidence">
                <a:extLst>
                  <a:ext uri="{FF2B5EF4-FFF2-40B4-BE49-F238E27FC236}">
                    <a16:creationId xmlns:a16="http://schemas.microsoft.com/office/drawing/2014/main" id="{A6CAD579-D84B-2C81-401C-6A4595005C89}"/>
                  </a:ext>
                </a:extLst>
              </p:cNvPr>
              <p:cNvPicPr>
                <a:picLocks noGrp="1"/>
              </p:cNvPicPr>
              <p:nvPr>
                <p:ph type="pic" sz="quarter" idx="10"/>
              </p:nvPr>
            </p:nvPicPr>
            <p:blipFill rotWithShape="1">
              <a:blip r:embed="rId3"/>
              <a:srcRect l="400" t="665" r="1215" b="2912"/>
              <a:stretch/>
            </p:blipFill>
            <p:spPr>
              <a:xfrm>
                <a:off x="0" y="-1"/>
                <a:ext cx="2642400" cy="2642400"/>
              </a:xfrm>
            </p:spPr>
          </p:pic>
          <p:sp>
            <p:nvSpPr>
              <p:cNvPr id="7" name="Text Placeholder 6">
                <a:extLst>
                  <a:ext uri="{FF2B5EF4-FFF2-40B4-BE49-F238E27FC236}">
                    <a16:creationId xmlns:a16="http://schemas.microsoft.com/office/drawing/2014/main" id="{96CAE378-94B4-0269-C4D1-EBD2C607BCC3}"/>
                  </a:ext>
                </a:extLst>
              </p:cNvPr>
              <p:cNvSpPr>
                <a:spLocks noGrp="1"/>
              </p:cNvSpPr>
              <p:nvPr>
                <p:ph type="body" sz="quarter" idx="19"/>
              </p:nvPr>
            </p:nvSpPr>
            <p:spPr/>
            <p:txBody>
              <a:bodyPr vert="horz" lIns="54000" tIns="36000" rIns="36000" bIns="36000" rtlCol="0" anchor="t">
                <a:noAutofit/>
              </a:bodyPr>
              <a:lstStyle/>
              <a:p>
                <a:r>
                  <a:rPr lang="en-US" b="1"/>
                  <a:t>Warsaw University of Technology:</a:t>
                </a:r>
              </a:p>
              <a:p>
                <a:r>
                  <a:rPr lang="en-US"/>
                  <a:t>PhD – in progress</a:t>
                </a:r>
              </a:p>
              <a:p>
                <a:r>
                  <a:rPr lang="en-US"/>
                  <a:t>Postgraduate Studies – Data Science</a:t>
                </a:r>
              </a:p>
              <a:p>
                <a:r>
                  <a:rPr lang="en-US"/>
                  <a:t>Master of Mechanical Engineering, </a:t>
                </a:r>
              </a:p>
              <a:p>
                <a:r>
                  <a:rPr lang="en-US"/>
                  <a:t>Bachelor of Mechanical Engineering,</a:t>
                </a:r>
              </a:p>
            </p:txBody>
          </p:sp>
          <p:sp>
            <p:nvSpPr>
              <p:cNvPr id="8" name="Text Placeholder 7">
                <a:extLst>
                  <a:ext uri="{FF2B5EF4-FFF2-40B4-BE49-F238E27FC236}">
                    <a16:creationId xmlns:a16="http://schemas.microsoft.com/office/drawing/2014/main" id="{A9D0EDE1-319C-F7C6-A99B-9FCF1CAD96E2}"/>
                  </a:ext>
                </a:extLst>
              </p:cNvPr>
              <p:cNvSpPr>
                <a:spLocks noGrp="1"/>
              </p:cNvSpPr>
              <p:nvPr>
                <p:ph type="body" sz="quarter" idx="20"/>
              </p:nvPr>
            </p:nvSpPr>
            <p:spPr>
              <a:xfrm>
                <a:off x="9415208" y="3750280"/>
                <a:ext cx="2664000" cy="1934748"/>
              </a:xfrm>
            </p:spPr>
            <p:txBody>
              <a:bodyPr vert="horz" lIns="54000" tIns="36000" rIns="36000" bIns="36000" rtlCol="0" anchor="t">
                <a:noAutofit/>
              </a:bodyPr>
              <a:lstStyle/>
              <a:p>
                <a:pPr algn="just">
                  <a:spcBef>
                    <a:spcPts val="400"/>
                  </a:spcBef>
                </a:pPr>
                <a:r>
                  <a:rPr lang="en-US"/>
                  <a:t>R (</a:t>
                </a:r>
                <a:r>
                  <a:rPr lang="en-US" err="1"/>
                  <a:t>tidyverse</a:t>
                </a:r>
                <a:r>
                  <a:rPr lang="en-US"/>
                  <a:t>, </a:t>
                </a:r>
                <a:r>
                  <a:rPr lang="en-US" err="1"/>
                  <a:t>ggplot</a:t>
                </a:r>
                <a:r>
                  <a:rPr lang="en-US"/>
                  <a:t>, caret, etc.)</a:t>
                </a:r>
              </a:p>
              <a:p>
                <a:pPr algn="just">
                  <a:spcBef>
                    <a:spcPts val="400"/>
                  </a:spcBef>
                </a:pPr>
                <a:r>
                  <a:rPr lang="en-US"/>
                  <a:t>Python (pandas, </a:t>
                </a:r>
                <a:r>
                  <a:rPr lang="en-US" err="1"/>
                  <a:t>plotly</a:t>
                </a:r>
                <a:r>
                  <a:rPr lang="en-US"/>
                  <a:t>, scikit-learn, etc.)</a:t>
                </a:r>
              </a:p>
              <a:p>
                <a:pPr algn="just">
                  <a:spcBef>
                    <a:spcPts val="400"/>
                  </a:spcBef>
                </a:pPr>
                <a:r>
                  <a:rPr lang="en-US"/>
                  <a:t>SQL</a:t>
                </a:r>
              </a:p>
              <a:p>
                <a:pPr algn="just">
                  <a:spcBef>
                    <a:spcPts val="400"/>
                  </a:spcBef>
                </a:pPr>
                <a:r>
                  <a:rPr lang="en-US">
                    <a:ea typeface="+mn-lt"/>
                    <a:cs typeface="+mn-lt"/>
                  </a:rPr>
                  <a:t>SAS Viya</a:t>
                </a:r>
              </a:p>
              <a:p>
                <a:pPr algn="just">
                  <a:spcBef>
                    <a:spcPts val="400"/>
                  </a:spcBef>
                </a:pPr>
                <a:r>
                  <a:rPr lang="en-US"/>
                  <a:t>Data Visualization</a:t>
                </a:r>
              </a:p>
              <a:p>
                <a:pPr algn="just">
                  <a:spcBef>
                    <a:spcPts val="400"/>
                  </a:spcBef>
                </a:pPr>
                <a:r>
                  <a:rPr lang="en-US"/>
                  <a:t>A/B testing</a:t>
                </a:r>
              </a:p>
            </p:txBody>
          </p:sp>
          <p:sp>
            <p:nvSpPr>
              <p:cNvPr id="9" name="Text Placeholder 8">
                <a:extLst>
                  <a:ext uri="{FF2B5EF4-FFF2-40B4-BE49-F238E27FC236}">
                    <a16:creationId xmlns:a16="http://schemas.microsoft.com/office/drawing/2014/main" id="{698ADF03-8FE6-EE63-15FA-BCDD7A6C1908}"/>
                  </a:ext>
                </a:extLst>
              </p:cNvPr>
              <p:cNvSpPr>
                <a:spLocks noGrp="1"/>
              </p:cNvSpPr>
              <p:nvPr>
                <p:ph type="body" sz="quarter" idx="21"/>
              </p:nvPr>
            </p:nvSpPr>
            <p:spPr/>
            <p:txBody>
              <a:bodyPr/>
              <a:lstStyle/>
              <a:p>
                <a:r>
                  <a:rPr lang="en-US"/>
                  <a:t>Polish		  English		German</a:t>
                </a:r>
              </a:p>
            </p:txBody>
          </p:sp>
        </p:spTree>
        <p:extLst>
          <p:ext uri="{BB962C8B-B14F-4D97-AF65-F5344CB8AC3E}">
            <p14:creationId xmlns:p14="http://schemas.microsoft.com/office/powerpoint/2010/main" val="1842535074"/>
          </p:ext>
        </p:extLst>
      </p:cSld>
      <p:clrMapOvr>
        <a:masterClrMapping/>
      </p:clrMapOvr>
    </p:sld>
    <p:sld>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8D47195-2257-27FD-9554-F23924FA4345}"/>
                  </a:ext>
                </a:extLst>
              </p:cNvPr>
              <p:cNvSpPr>
                <a:spLocks noGrp="1"/>
              </p:cNvSpPr>
              <p:nvPr>
                <p:ph type="body" sz="quarter" idx="22"/>
              </p:nvPr>
            </p:nvSpPr>
            <p:spPr>
              <a:xfrm>
                <a:off x="2832107" y="1861782"/>
                <a:ext cx="6282000" cy="4996218"/>
              </a:xfrm>
            </p:spPr>
            <p:txBody>
              <a:bodyPr/>
              <a:lstStyle/>
              <a:p>
                <a:pPr algn="just"/>
                <a:r>
                  <a:rPr lang="en-US" sz="1000" b="1"/>
                  <a:t>European Insurer– Campaign architect</a:t>
                </a:r>
              </a:p>
              <a:p>
                <a:pPr algn="just"/>
                <a:r>
                  <a:rPr lang="en-US" sz="1000"/>
                  <a:t>Optimization of campaign management process realized with SAS CI 360 stack</a:t>
                </a:r>
              </a:p>
              <a:p>
                <a:pPr algn="just"/>
                <a:r>
                  <a:rPr lang="en-US" sz="1000" b="1"/>
                  <a:t>Global Cruise Line - Solution Architect</a:t>
                </a:r>
              </a:p>
              <a:p>
                <a:pPr algn="just"/>
                <a:r>
                  <a:rPr lang="en-US" sz="1000"/>
                  <a:t>Marketing offers engine implementation. Solution design. Business requirements coordination.</a:t>
                </a:r>
              </a:p>
              <a:p>
                <a:pPr algn="just"/>
                <a:r>
                  <a:rPr lang="en-US" sz="1000" b="1"/>
                  <a:t>European Bank - Business Stream Lead</a:t>
                </a:r>
              </a:p>
              <a:p>
                <a:pPr algn="just"/>
                <a:r>
                  <a:rPr lang="en-US" sz="1000"/>
                  <a:t>SAS CI360 and SAS ID implementation. Leading business stream.</a:t>
                </a:r>
              </a:p>
              <a:p>
                <a:pPr algn="just"/>
                <a:r>
                  <a:rPr lang="en-US" sz="1000" b="1"/>
                  <a:t>Polish Major Bank - Intelligent Decisioning Analyst</a:t>
                </a:r>
              </a:p>
              <a:p>
                <a:pPr algn="just"/>
                <a:r>
                  <a:rPr lang="en-US" sz="1000"/>
                  <a:t>SAS ID implementation. Event logic configuration.</a:t>
                </a:r>
              </a:p>
              <a:p>
                <a:pPr algn="just"/>
                <a:r>
                  <a:rPr lang="en-US" sz="1000" b="1"/>
                  <a:t>Polish Major Insurance Company - SAS CI360 Expert</a:t>
                </a:r>
              </a:p>
              <a:p>
                <a:pPr algn="just"/>
                <a:r>
                  <a:rPr lang="en-US" sz="1000"/>
                  <a:t>SAS CI360 implementation. Event configuration. Data analysis.</a:t>
                </a:r>
              </a:p>
              <a:p>
                <a:pPr algn="just"/>
                <a:r>
                  <a:rPr lang="en-US" sz="1000" b="1"/>
                  <a:t>Polish Major Bank - SAS CI Expert / Data Scientist</a:t>
                </a:r>
              </a:p>
              <a:p>
                <a:pPr algn="just"/>
                <a:r>
                  <a:rPr lang="en-US" sz="1000"/>
                  <a:t>Campaign Management project. Signal and Event Factory implementation. Marketing Optimization implementation. Batch marketing campaigns implementation. Advanced data analysis.</a:t>
                </a:r>
              </a:p>
              <a:p>
                <a:pPr algn="just"/>
                <a:endParaRPr lang="en-US" sz="1000"/>
              </a:p>
              <a:p>
                <a:pPr algn="just"/>
                <a:r>
                  <a:rPr lang="en-US" sz="1000" b="1"/>
                  <a:t>European Bank - SAS CI Implementation Lead</a:t>
                </a:r>
              </a:p>
              <a:p>
                <a:pPr algn="just"/>
                <a:r>
                  <a:rPr lang="en-US" sz="1000"/>
                  <a:t>Campaign Management implementation project. Batch and Real Time marketing campaigns implementation. Channel integration. Fit/Gap analysis.</a:t>
                </a:r>
              </a:p>
              <a:p>
                <a:pPr algn="just"/>
                <a:r>
                  <a:rPr lang="en-US" sz="1000" b="1"/>
                  <a:t>Telco Company in Dubai - Project Manager</a:t>
                </a:r>
              </a:p>
              <a:p>
                <a:pPr algn="just"/>
                <a:r>
                  <a:rPr lang="en-US" sz="1000"/>
                  <a:t>Selfcare portal revamp project: scope management, risk and issue management. Fit/Gap analysis. </a:t>
                </a:r>
                <a:br>
                  <a:rPr lang="en-US" sz="1000"/>
                </a:br>
                <a:r>
                  <a:rPr lang="en-US" sz="1000"/>
                  <a:t>Customer Profitability project: applying SAS Cost and Profitability Management model </a:t>
                </a:r>
                <a:br>
                  <a:rPr lang="en-US" sz="1000"/>
                </a:br>
                <a:r>
                  <a:rPr lang="en-US" sz="1000"/>
                  <a:t>to estimate cost and revenue per user, rate plan and sales channels. </a:t>
                </a:r>
                <a:br>
                  <a:rPr lang="en-US" sz="1000"/>
                </a:br>
                <a:r>
                  <a:rPr lang="en-US" sz="1000"/>
                  <a:t>IT Transformation project: SDLC process design and implementation, Requirement Management team (5+) Lead, business requirements management - support of Marketing and Sales.</a:t>
                </a:r>
              </a:p>
              <a:p>
                <a:pPr algn="just"/>
                <a:r>
                  <a:rPr lang="en-US" sz="1000" b="1"/>
                  <a:t>Polish Telco Company -  Business Analysis Team Lead</a:t>
                </a:r>
              </a:p>
              <a:p>
                <a:pPr algn="just"/>
                <a:r>
                  <a:rPr lang="en-US" sz="1000"/>
                  <a:t>CRM implementation project: business requirements coordination (marketing domain), business processes design, Fit/Gap analysis. Campaign Management system implementation: optimization of the data model used in marketing campaigns, marketing campaigns configuration, customer segmentation.</a:t>
                </a:r>
              </a:p>
            </p:txBody>
          </p:sp>
          <p:sp>
            <p:nvSpPr>
              <p:cNvPr id="2" name="Text Placeholder 1">
                <a:extLst>
                  <a:ext uri="{FF2B5EF4-FFF2-40B4-BE49-F238E27FC236}">
                    <a16:creationId xmlns:a16="http://schemas.microsoft.com/office/drawing/2014/main" id="{911674FA-AAB1-290E-AC82-CA87E6310AA5}"/>
                  </a:ext>
                </a:extLst>
              </p:cNvPr>
              <p:cNvSpPr>
                <a:spLocks noGrp="1"/>
              </p:cNvSpPr>
              <p:nvPr>
                <p:ph type="body" sz="quarter" idx="11"/>
              </p:nvPr>
            </p:nvSpPr>
            <p:spPr/>
            <p:txBody>
              <a:bodyPr/>
              <a:lstStyle/>
              <a:p>
                <a:r>
                  <a:rPr lang="en-US" sz="1000"/>
                  <a:t>Kamil is a data analysis and marketing campaigns expert specializing in banking and telecommunications industries. Kamil has experience in CRM and Sales processes design, system implementation, requirement management, test management and execution.  He has been working for many banks telco companies as well as insurance companies in Europe and Asia.</a:t>
                </a:r>
              </a:p>
            </p:txBody>
          </p:sp>
          <p:sp>
            <p:nvSpPr>
              <p:cNvPr id="3" name="Text Placeholder 2">
                <a:extLst>
                  <a:ext uri="{FF2B5EF4-FFF2-40B4-BE49-F238E27FC236}">
                    <a16:creationId xmlns:a16="http://schemas.microsoft.com/office/drawing/2014/main" id="{24306D85-71DB-A43C-EE9F-A05E2C3B843E}"/>
                  </a:ext>
                </a:extLst>
              </p:cNvPr>
              <p:cNvSpPr>
                <a:spLocks noGrp="1"/>
              </p:cNvSpPr>
              <p:nvPr>
                <p:ph type="body" sz="quarter" idx="12"/>
              </p:nvPr>
            </p:nvSpPr>
            <p:spPr/>
            <p:txBody>
              <a:bodyPr/>
              <a:lstStyle/>
              <a:p>
                <a:r>
                  <a:rPr lang="en-US"/>
                  <a:t>Banking</a:t>
                </a:r>
              </a:p>
              <a:p>
                <a:r>
                  <a:rPr lang="en-US"/>
                  <a:t>Telco</a:t>
                </a:r>
              </a:p>
              <a:p>
                <a:r>
                  <a:rPr lang="en-US"/>
                  <a:t>Insurance</a:t>
                </a:r>
              </a:p>
              <a:p>
                <a:endParaRPr lang="en-US"/>
              </a:p>
            </p:txBody>
          </p:sp>
          <p:sp>
            <p:nvSpPr>
              <p:cNvPr id="4" name="Text Placeholder 3">
                <a:extLst>
                  <a:ext uri="{FF2B5EF4-FFF2-40B4-BE49-F238E27FC236}">
                    <a16:creationId xmlns:a16="http://schemas.microsoft.com/office/drawing/2014/main" id="{6F381516-F3F1-5803-258D-A281CE214469}"/>
                  </a:ext>
                </a:extLst>
              </p:cNvPr>
              <p:cNvSpPr>
                <a:spLocks noGrp="1"/>
              </p:cNvSpPr>
              <p:nvPr>
                <p:ph type="body" sz="quarter" idx="18"/>
              </p:nvPr>
            </p:nvSpPr>
            <p:spPr/>
            <p:txBody>
              <a:bodyPr/>
              <a:lstStyle/>
              <a:p>
                <a:r>
                  <a:rPr lang="en-US"/>
                  <a:t>Kamil Sienkiewicz</a:t>
                </a:r>
              </a:p>
            </p:txBody>
          </p:sp>
          <p:sp>
            <p:nvSpPr>
              <p:cNvPr id="5" name="Text Placeholder 4">
                <a:extLst>
                  <a:ext uri="{FF2B5EF4-FFF2-40B4-BE49-F238E27FC236}">
                    <a16:creationId xmlns:a16="http://schemas.microsoft.com/office/drawing/2014/main" id="{731985F1-A854-FF0C-23C8-8306F6E942BE}"/>
                  </a:ext>
                </a:extLst>
              </p:cNvPr>
              <p:cNvSpPr>
                <a:spLocks noGrp="1"/>
              </p:cNvSpPr>
              <p:nvPr>
                <p:ph type="body" sz="quarter" idx="14"/>
              </p:nvPr>
            </p:nvSpPr>
            <p:spPr/>
            <p:txBody>
              <a:bodyPr/>
              <a:lstStyle/>
              <a:p>
                <a:r>
                  <a:rPr lang="en-US"/>
                  <a:t>Manager, Data Science</a:t>
                </a:r>
              </a:p>
            </p:txBody>
          </p:sp>
          <p:pic>
            <p:nvPicPr>
              <p:cNvPr id="12" name="Picture Placeholder 11" descr="A person with a beard&#10;&#10;Description automatically generated with medium confidence">
                <a:extLst>
                  <a:ext uri="{FF2B5EF4-FFF2-40B4-BE49-F238E27FC236}">
                    <a16:creationId xmlns:a16="http://schemas.microsoft.com/office/drawing/2014/main" id="{28A89596-438B-35F0-785C-3983F2785C49}"/>
                  </a:ext>
                </a:extLst>
              </p:cNvPr>
              <p:cNvPicPr>
                <a:picLocks noGrp="1"/>
              </p:cNvPicPr>
              <p:nvPr>
                <p:ph type="pic" sz="quarter" idx="10"/>
              </p:nvPr>
            </p:nvPicPr>
            <p:blipFill rotWithShape="1">
              <a:blip r:embed="rId3"/>
              <a:srcRect l="795" t="529" r="1754" b="3444"/>
              <a:stretch/>
            </p:blipFill>
            <p:spPr>
              <a:xfrm>
                <a:off x="0" y="-1"/>
                <a:ext cx="2642400" cy="2642400"/>
              </a:xfrm>
            </p:spPr>
          </p:pic>
          <p:sp>
            <p:nvSpPr>
              <p:cNvPr id="7" name="Text Placeholder 6">
                <a:extLst>
                  <a:ext uri="{FF2B5EF4-FFF2-40B4-BE49-F238E27FC236}">
                    <a16:creationId xmlns:a16="http://schemas.microsoft.com/office/drawing/2014/main" id="{96CAE378-94B4-0269-C4D1-EBD2C607BCC3}"/>
                  </a:ext>
                </a:extLst>
              </p:cNvPr>
              <p:cNvSpPr>
                <a:spLocks noGrp="1"/>
              </p:cNvSpPr>
              <p:nvPr>
                <p:ph type="body" sz="quarter" idx="19"/>
              </p:nvPr>
            </p:nvSpPr>
            <p:spPr/>
            <p:txBody>
              <a:bodyPr/>
              <a:lstStyle/>
              <a:p>
                <a:r>
                  <a:rPr lang="en-US"/>
                  <a:t>Max Planck Institute for Demographic Research, PhD student scholarship</a:t>
                </a:r>
              </a:p>
              <a:p>
                <a:r>
                  <a:rPr lang="en-US"/>
                  <a:t>Warsaw School of Economics, Faculty of Quantitative Methods and Information Systems</a:t>
                </a:r>
              </a:p>
            </p:txBody>
          </p:sp>
          <p:sp>
            <p:nvSpPr>
              <p:cNvPr id="8" name="Text Placeholder 7">
                <a:extLst>
                  <a:ext uri="{FF2B5EF4-FFF2-40B4-BE49-F238E27FC236}">
                    <a16:creationId xmlns:a16="http://schemas.microsoft.com/office/drawing/2014/main" id="{A9D0EDE1-319C-F7C6-A99B-9FCF1CAD96E2}"/>
                  </a:ext>
                </a:extLst>
              </p:cNvPr>
              <p:cNvSpPr>
                <a:spLocks noGrp="1"/>
              </p:cNvSpPr>
              <p:nvPr>
                <p:ph type="body" sz="quarter" idx="20"/>
              </p:nvPr>
            </p:nvSpPr>
            <p:spPr/>
            <p:txBody>
              <a:bodyPr/>
              <a:lstStyle/>
              <a:p>
                <a:pPr algn="just">
                  <a:spcBef>
                    <a:spcPts val="400"/>
                  </a:spcBef>
                </a:pPr>
                <a:r>
                  <a:rPr lang="en-US" sz="1000"/>
                  <a:t>Statistical software: SAS, STATA, </a:t>
                </a:r>
                <a:r>
                  <a:rPr lang="en-US" sz="1000" err="1"/>
                  <a:t>aML</a:t>
                </a:r>
                <a:endParaRPr lang="en-US" sz="1000"/>
              </a:p>
              <a:p>
                <a:pPr algn="just">
                  <a:spcBef>
                    <a:spcPts val="400"/>
                  </a:spcBef>
                </a:pPr>
                <a:r>
                  <a:rPr lang="en-US" sz="1000"/>
                  <a:t>Other software: SAS CI360, SAS ID, SAS CI, Siebel, Oracle RTD</a:t>
                </a:r>
              </a:p>
              <a:p>
                <a:pPr algn="just">
                  <a:spcBef>
                    <a:spcPts val="400"/>
                  </a:spcBef>
                </a:pPr>
                <a:r>
                  <a:rPr lang="en-US" sz="1000"/>
                  <a:t>Programming languages: 4GL, </a:t>
                </a:r>
                <a:r>
                  <a:rPr lang="en-US" sz="1000" err="1"/>
                  <a:t>aML</a:t>
                </a:r>
                <a:r>
                  <a:rPr lang="en-US" sz="1000"/>
                  <a:t>, SQL</a:t>
                </a:r>
              </a:p>
              <a:p>
                <a:pPr algn="just">
                  <a:spcBef>
                    <a:spcPts val="400"/>
                  </a:spcBef>
                </a:pPr>
                <a:r>
                  <a:rPr lang="en-US" sz="1000"/>
                  <a:t>Marketing campaign management (SAS CI 360)</a:t>
                </a:r>
              </a:p>
              <a:p>
                <a:pPr algn="just">
                  <a:spcBef>
                    <a:spcPts val="400"/>
                  </a:spcBef>
                </a:pPr>
                <a:r>
                  <a:rPr lang="en-US" sz="1000"/>
                  <a:t>Statistical and econometric modeling</a:t>
                </a:r>
              </a:p>
              <a:p>
                <a:pPr algn="just">
                  <a:spcBef>
                    <a:spcPts val="400"/>
                  </a:spcBef>
                </a:pPr>
                <a:r>
                  <a:rPr lang="en-US" sz="1000"/>
                  <a:t>Organization transformation</a:t>
                </a:r>
              </a:p>
              <a:p>
                <a:pPr algn="just">
                  <a:spcBef>
                    <a:spcPts val="400"/>
                  </a:spcBef>
                </a:pPr>
                <a:r>
                  <a:rPr lang="en-US" sz="1000"/>
                  <a:t>Project management</a:t>
                </a:r>
              </a:p>
              <a:p>
                <a:pPr algn="just">
                  <a:spcBef>
                    <a:spcPts val="400"/>
                  </a:spcBef>
                </a:pPr>
                <a:r>
                  <a:rPr lang="en-US" sz="1000"/>
                  <a:t>Delivery tests management and execution</a:t>
                </a:r>
              </a:p>
            </p:txBody>
          </p:sp>
          <p:sp>
            <p:nvSpPr>
              <p:cNvPr id="9" name="Text Placeholder 8">
                <a:extLst>
                  <a:ext uri="{FF2B5EF4-FFF2-40B4-BE49-F238E27FC236}">
                    <a16:creationId xmlns:a16="http://schemas.microsoft.com/office/drawing/2014/main" id="{698ADF03-8FE6-EE63-15FA-BCDD7A6C1908}"/>
                  </a:ext>
                </a:extLst>
              </p:cNvPr>
              <p:cNvSpPr>
                <a:spLocks noGrp="1"/>
              </p:cNvSpPr>
              <p:nvPr>
                <p:ph type="body" sz="quarter" idx="21"/>
              </p:nvPr>
            </p:nvSpPr>
            <p:spPr/>
            <p:txBody>
              <a:bodyPr/>
              <a:lstStyle/>
              <a:p>
                <a:r>
                  <a:rPr lang="en-US"/>
                  <a:t>Polish		  English		German</a:t>
                </a:r>
              </a:p>
            </p:txBody>
          </p:sp>
        </p:spTree>
        <p:extLst>
          <p:ext uri="{BB962C8B-B14F-4D97-AF65-F5344CB8AC3E}">
            <p14:creationId xmlns:p14="http://schemas.microsoft.com/office/powerpoint/2010/main" val="632944940"/>
          </p:ext>
        </p:extLst>
      </p:cSld>
      <p:clrMapOvr>
        <a:masterClrMapping/>
      </p:clrMapOvr>
    </p:sld>
    <p:sld>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1674FA-AAB1-290E-AC82-CA87E6310AA5}"/>
                  </a:ext>
                </a:extLst>
              </p:cNvPr>
              <p:cNvSpPr>
                <a:spLocks noGrp="1"/>
              </p:cNvSpPr>
              <p:nvPr>
                <p:ph type="body" sz="quarter" idx="11"/>
              </p:nvPr>
            </p:nvSpPr>
            <p:spPr/>
            <p:txBody>
              <a:bodyPr/>
              <a:lstStyle/>
              <a:p>
                <a:r>
                  <a:rPr lang="en-US" sz="900"/>
                  <a:t>Beata is a data engineering expert who possesses experience in data mining, data integration and data management mostly in banking industry. Beata has experience in system implementation, requirement and test management as well as execution. She has over 1</a:t>
                </a:r>
                <a:r>
                  <a:rPr lang="pl-PL" sz="900"/>
                  <a:t>3</a:t>
                </a:r>
                <a:r>
                  <a:rPr lang="en-US" sz="900"/>
                  <a:t> years of professional experience in SAS Programming and holds 4 SAS certifications (SAS Advanced Programmer, SAS Base Programmer, SAS Statistical Business Analyst, SAS Data Integration Studio Developer).</a:t>
                </a:r>
              </a:p>
            </p:txBody>
          </p:sp>
          <p:sp>
            <p:nvSpPr>
              <p:cNvPr id="3" name="Text Placeholder 2">
                <a:extLst>
                  <a:ext uri="{FF2B5EF4-FFF2-40B4-BE49-F238E27FC236}">
                    <a16:creationId xmlns:a16="http://schemas.microsoft.com/office/drawing/2014/main" id="{24306D85-71DB-A43C-EE9F-A05E2C3B843E}"/>
                  </a:ext>
                </a:extLst>
              </p:cNvPr>
              <p:cNvSpPr>
                <a:spLocks noGrp="1"/>
              </p:cNvSpPr>
              <p:nvPr>
                <p:ph type="body" sz="quarter" idx="12"/>
              </p:nvPr>
            </p:nvSpPr>
            <p:spPr/>
            <p:txBody>
              <a:bodyPr/>
              <a:lstStyle/>
              <a:p>
                <a:r>
                  <a:rPr lang="en-US"/>
                  <a:t>Banking</a:t>
                </a:r>
              </a:p>
              <a:p>
                <a:r>
                  <a:rPr lang="en-US"/>
                  <a:t>Insurance </a:t>
                </a:r>
              </a:p>
              <a:p>
                <a:r>
                  <a:rPr lang="en-US"/>
                  <a:t>Telecommu-nication</a:t>
                </a:r>
              </a:p>
              <a:p>
                <a:r>
                  <a:rPr lang="en-US"/>
                  <a:t>Media &amp; Entertainment</a:t>
                </a:r>
              </a:p>
              <a:p>
                <a:endParaRPr lang="en-US"/>
              </a:p>
            </p:txBody>
          </p:sp>
          <p:sp>
            <p:nvSpPr>
              <p:cNvPr id="4" name="Text Placeholder 3">
                <a:extLst>
                  <a:ext uri="{FF2B5EF4-FFF2-40B4-BE49-F238E27FC236}">
                    <a16:creationId xmlns:a16="http://schemas.microsoft.com/office/drawing/2014/main" id="{6F381516-F3F1-5803-258D-A281CE214469}"/>
                  </a:ext>
                </a:extLst>
              </p:cNvPr>
              <p:cNvSpPr>
                <a:spLocks noGrp="1"/>
              </p:cNvSpPr>
              <p:nvPr>
                <p:ph type="body" sz="quarter" idx="18"/>
              </p:nvPr>
            </p:nvSpPr>
            <p:spPr/>
            <p:txBody>
              <a:bodyPr/>
              <a:lstStyle/>
              <a:p>
                <a:r>
                  <a:rPr lang="en-US"/>
                  <a:t>Beata Śliwińska</a:t>
                </a:r>
              </a:p>
            </p:txBody>
          </p:sp>
          <p:sp>
            <p:nvSpPr>
              <p:cNvPr id="5" name="Text Placeholder 4">
                <a:extLst>
                  <a:ext uri="{FF2B5EF4-FFF2-40B4-BE49-F238E27FC236}">
                    <a16:creationId xmlns:a16="http://schemas.microsoft.com/office/drawing/2014/main" id="{731985F1-A854-FF0C-23C8-8306F6E942BE}"/>
                  </a:ext>
                </a:extLst>
              </p:cNvPr>
              <p:cNvSpPr>
                <a:spLocks noGrp="1"/>
              </p:cNvSpPr>
              <p:nvPr>
                <p:ph type="body" sz="quarter" idx="14"/>
              </p:nvPr>
            </p:nvSpPr>
            <p:spPr/>
            <p:txBody>
              <a:bodyPr/>
              <a:lstStyle/>
              <a:p>
                <a:r>
                  <a:rPr lang="en-US"/>
                  <a:t>Manager, Data Engineering</a:t>
                </a:r>
              </a:p>
            </p:txBody>
          </p:sp>
          <p:sp>
            <p:nvSpPr>
              <p:cNvPr id="7" name="Text Placeholder 6">
                <a:extLst>
                  <a:ext uri="{FF2B5EF4-FFF2-40B4-BE49-F238E27FC236}">
                    <a16:creationId xmlns:a16="http://schemas.microsoft.com/office/drawing/2014/main" id="{96CAE378-94B4-0269-C4D1-EBD2C607BCC3}"/>
                  </a:ext>
                </a:extLst>
              </p:cNvPr>
              <p:cNvSpPr>
                <a:spLocks noGrp="1"/>
              </p:cNvSpPr>
              <p:nvPr>
                <p:ph type="body" sz="quarter" idx="19"/>
              </p:nvPr>
            </p:nvSpPr>
            <p:spPr/>
            <p:txBody>
              <a:bodyPr/>
              <a:lstStyle/>
              <a:p>
                <a:r>
                  <a:rPr lang="en-US"/>
                  <a:t>Warsaw University of Technology, </a:t>
                </a:r>
                <a:r>
                  <a:rPr lang="en-US" err="1"/>
                  <a:t>MsC</a:t>
                </a:r>
                <a:r>
                  <a:rPr lang="en-US"/>
                  <a:t>: Mathematics in Insurance and Finance</a:t>
                </a:r>
              </a:p>
              <a:p>
                <a:r>
                  <a:rPr lang="en-US"/>
                  <a:t>Warsaw University of Technology, BS: Mathematics</a:t>
                </a:r>
              </a:p>
            </p:txBody>
          </p:sp>
          <p:sp>
            <p:nvSpPr>
              <p:cNvPr id="8" name="Text Placeholder 7">
                <a:extLst>
                  <a:ext uri="{FF2B5EF4-FFF2-40B4-BE49-F238E27FC236}">
                    <a16:creationId xmlns:a16="http://schemas.microsoft.com/office/drawing/2014/main" id="{A9D0EDE1-319C-F7C6-A99B-9FCF1CAD96E2}"/>
                  </a:ext>
                </a:extLst>
              </p:cNvPr>
              <p:cNvSpPr>
                <a:spLocks noGrp="1"/>
              </p:cNvSpPr>
              <p:nvPr>
                <p:ph type="body" sz="quarter" idx="20"/>
              </p:nvPr>
            </p:nvSpPr>
            <p:spPr/>
            <p:txBody>
              <a:bodyPr/>
              <a:lstStyle/>
              <a:p>
                <a:pPr algn="just">
                  <a:spcBef>
                    <a:spcPts val="400"/>
                  </a:spcBef>
                </a:pPr>
                <a:r>
                  <a:rPr lang="en-US"/>
                  <a:t>Data management – integration, automation, optimization and analysis</a:t>
                </a:r>
              </a:p>
              <a:p>
                <a:pPr algn="just">
                  <a:spcBef>
                    <a:spcPts val="400"/>
                  </a:spcBef>
                </a:pPr>
                <a:r>
                  <a:rPr lang="en-US"/>
                  <a:t>SAS and SQL programming – SAS 4GL, DS2, SAS EG, SAS CI 360, SAS ID, SAS DIS, macro programming, parallel processing, stored processes, data </a:t>
                </a:r>
                <a:r>
                  <a:rPr lang="en-US" err="1"/>
                  <a:t>vizualization</a:t>
                </a:r>
                <a:endParaRPr lang="en-US"/>
              </a:p>
              <a:p>
                <a:pPr algn="just">
                  <a:spcBef>
                    <a:spcPts val="400"/>
                  </a:spcBef>
                </a:pPr>
                <a:r>
                  <a:rPr lang="en-US"/>
                  <a:t>MS SQL, VBA, Python, Oracle</a:t>
                </a:r>
              </a:p>
              <a:p>
                <a:pPr algn="just">
                  <a:spcBef>
                    <a:spcPts val="400"/>
                  </a:spcBef>
                </a:pPr>
                <a:r>
                  <a:rPr lang="en-US"/>
                  <a:t>Certifications: AZ-900 - Microsoft Azure Fundamentals, DP-900 - Microsoft Azure Data Fundamentals</a:t>
                </a:r>
              </a:p>
            </p:txBody>
          </p:sp>
          <p:sp>
            <p:nvSpPr>
              <p:cNvPr id="9" name="Text Placeholder 8">
                <a:extLst>
                  <a:ext uri="{FF2B5EF4-FFF2-40B4-BE49-F238E27FC236}">
                    <a16:creationId xmlns:a16="http://schemas.microsoft.com/office/drawing/2014/main" id="{698ADF03-8FE6-EE63-15FA-BCDD7A6C1908}"/>
                  </a:ext>
                </a:extLst>
              </p:cNvPr>
              <p:cNvSpPr>
                <a:spLocks noGrp="1"/>
              </p:cNvSpPr>
              <p:nvPr>
                <p:ph type="body" sz="quarter" idx="21"/>
              </p:nvPr>
            </p:nvSpPr>
            <p:spPr/>
            <p:txBody>
              <a:bodyPr/>
              <a:lstStyle/>
              <a:p>
                <a:r>
                  <a:rPr lang="en-US"/>
                  <a:t>Polish		English</a:t>
                </a:r>
              </a:p>
            </p:txBody>
          </p:sp>
          <p:sp>
            <p:nvSpPr>
              <p:cNvPr id="10" name="Text Placeholder 9">
                <a:extLst>
                  <a:ext uri="{FF2B5EF4-FFF2-40B4-BE49-F238E27FC236}">
                    <a16:creationId xmlns:a16="http://schemas.microsoft.com/office/drawing/2014/main" id="{68D47195-2257-27FD-9554-F23924FA4345}"/>
                  </a:ext>
                </a:extLst>
              </p:cNvPr>
              <p:cNvSpPr>
                <a:spLocks noGrp="1"/>
              </p:cNvSpPr>
              <p:nvPr>
                <p:ph type="body" sz="quarter" idx="22"/>
              </p:nvPr>
            </p:nvSpPr>
            <p:spPr>
              <a:xfrm>
                <a:off x="2832107" y="1861782"/>
                <a:ext cx="6282000" cy="4996218"/>
              </a:xfrm>
            </p:spPr>
            <p:txBody>
              <a:bodyPr/>
              <a:lstStyle/>
              <a:p>
                <a:pPr algn="just"/>
                <a:r>
                  <a:rPr lang="en-US" sz="900" b="1"/>
                  <a:t>German Insurer (ACN experience) – SAS Tech Expert and Data Management Expert</a:t>
                </a:r>
              </a:p>
              <a:p>
                <a:pPr algn="just"/>
                <a:r>
                  <a:rPr lang="en-US" sz="900"/>
                  <a:t>Responsible for designing data models; developing ETL scripts on MS SQL server (including triggers, jobs scheduling, dynamic creation of tables structure); implementation of Next Best Offers selection in SAS ID using DS2; developing various SAS and Python scripts (implementation of new features in the system including launching of SAS CI 360 campaigns externally by REST API); developing scripts in Perl to source and transfer data; designing and developing Load Balancer</a:t>
                </a:r>
                <a:r>
                  <a:rPr lang="pl-PL" sz="900"/>
                  <a:t> in SAS 4GL</a:t>
                </a:r>
                <a:r>
                  <a:rPr lang="en-US" sz="900"/>
                  <a:t>, which controls execution of various SAS jobs; designing connector in SAS CI 360, which validates data provided by user.</a:t>
                </a:r>
              </a:p>
              <a:p>
                <a:pPr algn="just"/>
                <a:r>
                  <a:rPr lang="en-US" sz="900" b="1"/>
                  <a:t>Major European Bank - Compliance Officer</a:t>
                </a:r>
              </a:p>
              <a:p>
                <a:pPr algn="just"/>
                <a:r>
                  <a:rPr lang="en-US" sz="900"/>
                  <a:t>Responsible for end-to-end projects leading using SAS environment, executing of compliance controls testing, analyzing and documenting report findings and having preliminary discussions with corresponding control/process owners; creation of automated simulations (SAS scripts including ODBC connections) to evaluate correctness and completeness of Anti-Money Laundering scenarios and data quality checks; utilizing innovative compliance testing solutions including Data Analytics to increase value and reduce costs of compliance-related activities. </a:t>
                </a:r>
              </a:p>
              <a:p>
                <a:pPr algn="just"/>
                <a:r>
                  <a:rPr lang="en-US" sz="900" b="1"/>
                  <a:t>Major European Bank - Senior Analyst </a:t>
                </a:r>
              </a:p>
              <a:p>
                <a:pPr algn="just"/>
                <a:r>
                  <a:rPr lang="en-US" sz="900"/>
                  <a:t>Responsible for performing simulations of monitoring system operations using SAS and Oracle tools; optimization of algorithms as well as detection and monitoring rules in a large financial system with the use of advanced data mining methods and statistical </a:t>
                </a:r>
              </a:p>
              <a:p>
                <a:pPr algn="just"/>
                <a:endParaRPr lang="en-US" sz="900"/>
              </a:p>
              <a:p>
                <a:pPr algn="just"/>
                <a:endParaRPr lang="en-US" sz="900"/>
              </a:p>
              <a:p>
                <a:pPr algn="just"/>
                <a:endParaRPr lang="en-US" sz="900"/>
              </a:p>
              <a:p>
                <a:pPr algn="just"/>
                <a:endParaRPr lang="en-US" sz="900"/>
              </a:p>
              <a:p>
                <a:pPr algn="just"/>
                <a:endParaRPr lang="en-US" sz="900"/>
              </a:p>
              <a:p>
                <a:pPr algn="just"/>
                <a:endParaRPr lang="en-US" sz="900"/>
              </a:p>
              <a:p>
                <a:pPr algn="just"/>
                <a:r>
                  <a:rPr lang="en-US" sz="900"/>
                  <a:t>analyzes; identifying trends and dependencies in data; use of quantitative data analysis methods, performing statistical and non-statistical data exploration; analysis and interpretation of the results obtained, drawing conclusions and recommending further actions. </a:t>
                </a:r>
              </a:p>
              <a:p>
                <a:pPr algn="just"/>
                <a:r>
                  <a:rPr lang="en-US" sz="900" b="1"/>
                  <a:t>Swedish Bank (ACN experience) - SAS </a:t>
                </a:r>
                <a:r>
                  <a:rPr lang="pl-PL" sz="900" b="1"/>
                  <a:t>Developer</a:t>
                </a:r>
                <a:r>
                  <a:rPr lang="en-US" sz="900" b="1"/>
                  <a:t> and Business Analyst on IFRS9 Impairment project </a:t>
                </a:r>
              </a:p>
              <a:p>
                <a:pPr algn="just"/>
                <a:r>
                  <a:rPr lang="en-US" sz="900"/>
                  <a:t>Responsible for creation of core datasets used for modeling purposes (design, workarounds and data fixes implementation), data reconciliation between two main databases, UAT test of IFRS9 Calculation Engine, implementation of collateral allocation to exposures in scope of Loss Given Impairment model.</a:t>
                </a:r>
              </a:p>
              <a:p>
                <a:pPr algn="just"/>
                <a:r>
                  <a:rPr lang="en-US" sz="900" b="1"/>
                  <a:t>Major Polish Telecom (ACN experience) - SAS </a:t>
                </a:r>
                <a:r>
                  <a:rPr lang="pl-PL" sz="900" b="1"/>
                  <a:t>Developer</a:t>
                </a:r>
                <a:r>
                  <a:rPr lang="en-US" sz="900" b="1"/>
                  <a:t> on a Next Best Action project </a:t>
                </a:r>
              </a:p>
              <a:p>
                <a:pPr algn="just"/>
                <a:r>
                  <a:rPr lang="en-US" sz="900"/>
                  <a:t>Responsible for macros preparation in SAS to calculate analytical base tables, which were fully customizable and </a:t>
                </a:r>
                <a:r>
                  <a:rPr lang="en-US" sz="900" err="1"/>
                  <a:t>managable</a:t>
                </a:r>
                <a:r>
                  <a:rPr lang="en-US" sz="900"/>
                  <a:t> from the metadata level; environment efficiency testing; preparation of stored processes in SAS CI (including sending emails through SMTP server); creating outbound and inbound campaigns using SAS CI.</a:t>
                </a:r>
              </a:p>
              <a:p>
                <a:pPr algn="just"/>
                <a:r>
                  <a:rPr lang="en-US" sz="900" b="1"/>
                  <a:t>Major Polish Bank (ACN experience) – Business Analyst on a Transformation of ALM system project</a:t>
                </a:r>
              </a:p>
              <a:p>
                <a:pPr algn="just"/>
                <a:r>
                  <a:rPr lang="en-US" sz="900"/>
                  <a:t>Interest Rate Risk and Market Risk management (including interest rate gap and funding reports); Funds Transfer Pricing management (including market and liquidity curves, market and liquidity rates, replicating portfolios, cost of financing); Developing Low Level Design in the area of Interest Rate Risk and FTP; responsible for status meetings and final product delivery.</a:t>
                </a:r>
              </a:p>
              <a:p>
                <a:pPr algn="just"/>
                <a:endParaRPr lang="en-US" sz="900"/>
              </a:p>
              <a:p>
                <a:pPr algn="just"/>
                <a:endParaRPr lang="en-US" sz="900"/>
              </a:p>
              <a:p>
                <a:pPr algn="just"/>
                <a:endParaRPr lang="en-US" sz="900"/>
              </a:p>
              <a:p>
                <a:pPr algn="just"/>
                <a:endParaRPr lang="en-US" sz="900"/>
              </a:p>
              <a:p>
                <a:pPr algn="just"/>
                <a:endParaRPr lang="en-US" sz="900"/>
              </a:p>
            </p:txBody>
          </p:sp>
          <p:pic>
            <p:nvPicPr>
              <p:cNvPr id="12" name="Picture 11" descr="A person with brown hair&#10;&#10;Description automatically generated">
                <a:extLst>
                  <a:ext uri="{FF2B5EF4-FFF2-40B4-BE49-F238E27FC236}">
                    <a16:creationId xmlns:a16="http://schemas.microsoft.com/office/drawing/2014/main" id="{423B9723-FC6B-E16C-7036-A25F99809231}"/>
                  </a:ext>
                </a:extLst>
              </p:cNvPr>
              <p:cNvPicPr>
                <a:picLocks/>
              </p:cNvPicPr>
              <p:nvPr/>
            </p:nvPicPr>
            <p:blipFill>
              <a:blip r:embed="rId3"/>
              <a:stretch>
                <a:fillRect/>
              </a:stretch>
            </p:blipFill>
            <p:spPr>
              <a:xfrm>
                <a:off x="0" y="0"/>
                <a:ext cx="2638800" cy="2628000"/>
              </a:xfrm>
              <a:prstGeom prst="rect">
                <a:avLst/>
              </a:prstGeom>
            </p:spPr>
          </p:pic>
        </p:spTree>
        <p:extLst>
          <p:ext uri="{BB962C8B-B14F-4D97-AF65-F5344CB8AC3E}">
            <p14:creationId xmlns:p14="http://schemas.microsoft.com/office/powerpoint/2010/main" val="2360168150"/>
          </p:ext>
        </p:extLst>
      </p:cSld>
      <p:clrMapOvr>
        <a:masterClrMapping/>
      </p:clrMapOvr>
    </p:sld>
    <p:sld>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1674FA-AAB1-290E-AC82-CA87E6310AA5}"/>
                  </a:ext>
                </a:extLst>
              </p:cNvPr>
              <p:cNvSpPr>
                <a:spLocks noGrp="1"/>
              </p:cNvSpPr>
              <p:nvPr>
                <p:ph type="body" sz="quarter" idx="11"/>
              </p:nvPr>
            </p:nvSpPr>
            <p:spPr/>
            <p:txBody>
              <a:bodyPr/>
              <a:lstStyle/>
              <a:p>
                <a:r>
                  <a:rPr lang="en-US"/>
                  <a:t>Natalia is a junior Data Scientist with a very good educational background in Mathematics and Statistics. She gained experience as data analyst on a project for healthcare research facility.</a:t>
                </a:r>
                <a:r>
                  <a:rPr lang="pl-PL"/>
                  <a:t> She also gained experience as a developer in telecommunications industry (SAS RTDM).</a:t>
                </a:r>
                <a:endParaRPr lang="en-US"/>
              </a:p>
            </p:txBody>
          </p:sp>
          <p:sp>
            <p:nvSpPr>
              <p:cNvPr id="3" name="Text Placeholder 2">
                <a:extLst>
                  <a:ext uri="{FF2B5EF4-FFF2-40B4-BE49-F238E27FC236}">
                    <a16:creationId xmlns:a16="http://schemas.microsoft.com/office/drawing/2014/main" id="{24306D85-71DB-A43C-EE9F-A05E2C3B843E}"/>
                  </a:ext>
                </a:extLst>
              </p:cNvPr>
              <p:cNvSpPr>
                <a:spLocks noGrp="1"/>
              </p:cNvSpPr>
              <p:nvPr>
                <p:ph type="body" sz="quarter" idx="12"/>
              </p:nvPr>
            </p:nvSpPr>
            <p:spPr/>
            <p:txBody>
              <a:bodyPr/>
              <a:lstStyle/>
              <a:p>
                <a:r>
                  <a:rPr lang="en-US"/>
                  <a:t>Healthcare</a:t>
                </a:r>
              </a:p>
              <a:p>
                <a:r>
                  <a:rPr lang="en-US"/>
                  <a:t>Telco</a:t>
                </a:r>
              </a:p>
              <a:p>
                <a:endParaRPr lang="en-US"/>
              </a:p>
            </p:txBody>
          </p:sp>
          <p:sp>
            <p:nvSpPr>
              <p:cNvPr id="4" name="Text Placeholder 3">
                <a:extLst>
                  <a:ext uri="{FF2B5EF4-FFF2-40B4-BE49-F238E27FC236}">
                    <a16:creationId xmlns:a16="http://schemas.microsoft.com/office/drawing/2014/main" id="{6F381516-F3F1-5803-258D-A281CE214469}"/>
                  </a:ext>
                </a:extLst>
              </p:cNvPr>
              <p:cNvSpPr>
                <a:spLocks noGrp="1"/>
              </p:cNvSpPr>
              <p:nvPr>
                <p:ph type="body" sz="quarter" idx="18"/>
              </p:nvPr>
            </p:nvSpPr>
            <p:spPr/>
            <p:txBody>
              <a:bodyPr/>
              <a:lstStyle/>
              <a:p>
                <a:r>
                  <a:rPr lang="en-US"/>
                  <a:t>Natalia Słomka</a:t>
                </a:r>
              </a:p>
            </p:txBody>
          </p:sp>
          <p:sp>
            <p:nvSpPr>
              <p:cNvPr id="5" name="Text Placeholder 4">
                <a:extLst>
                  <a:ext uri="{FF2B5EF4-FFF2-40B4-BE49-F238E27FC236}">
                    <a16:creationId xmlns:a16="http://schemas.microsoft.com/office/drawing/2014/main" id="{731985F1-A854-FF0C-23C8-8306F6E942BE}"/>
                  </a:ext>
                </a:extLst>
              </p:cNvPr>
              <p:cNvSpPr>
                <a:spLocks noGrp="1"/>
              </p:cNvSpPr>
              <p:nvPr>
                <p:ph type="body" sz="quarter" idx="14"/>
              </p:nvPr>
            </p:nvSpPr>
            <p:spPr/>
            <p:txBody>
              <a:bodyPr/>
              <a:lstStyle/>
              <a:p>
                <a:r>
                  <a:rPr lang="en-US"/>
                  <a:t>Analyst, Data Science</a:t>
                </a:r>
              </a:p>
            </p:txBody>
          </p:sp>
          <p:sp>
            <p:nvSpPr>
              <p:cNvPr id="7" name="Text Placeholder 6">
                <a:extLst>
                  <a:ext uri="{FF2B5EF4-FFF2-40B4-BE49-F238E27FC236}">
                    <a16:creationId xmlns:a16="http://schemas.microsoft.com/office/drawing/2014/main" id="{96CAE378-94B4-0269-C4D1-EBD2C607BCC3}"/>
                  </a:ext>
                </a:extLst>
              </p:cNvPr>
              <p:cNvSpPr>
                <a:spLocks noGrp="1"/>
              </p:cNvSpPr>
              <p:nvPr>
                <p:ph type="body" sz="quarter" idx="19"/>
              </p:nvPr>
            </p:nvSpPr>
            <p:spPr/>
            <p:txBody>
              <a:bodyPr/>
              <a:lstStyle/>
              <a:p>
                <a:r>
                  <a:rPr lang="en-US"/>
                  <a:t>In progress: Master’s degree, Mathematics, University of Wroclaw, Spec</a:t>
                </a:r>
                <a:r>
                  <a:rPr lang="pl-PL"/>
                  <a:t>i</a:t>
                </a:r>
                <a:r>
                  <a:rPr lang="en-US" err="1"/>
                  <a:t>alization</a:t>
                </a:r>
                <a:r>
                  <a:rPr lang="en-US"/>
                  <a:t>: Data Analysis</a:t>
                </a:r>
              </a:p>
              <a:p>
                <a:r>
                  <a:rPr lang="en-US"/>
                  <a:t>Bachelor’s degree, Mathematics, University of Wroclaw, Spec</a:t>
                </a:r>
                <a:r>
                  <a:rPr lang="pl-PL"/>
                  <a:t>i</a:t>
                </a:r>
                <a:r>
                  <a:rPr lang="en-US" err="1"/>
                  <a:t>alization</a:t>
                </a:r>
                <a:r>
                  <a:rPr lang="en-US"/>
                  <a:t>: Data Analysis</a:t>
                </a:r>
              </a:p>
              <a:p>
                <a:endParaRPr lang="en-US"/>
              </a:p>
            </p:txBody>
          </p:sp>
          <p:sp>
            <p:nvSpPr>
              <p:cNvPr id="8" name="Text Placeholder 7">
                <a:extLst>
                  <a:ext uri="{FF2B5EF4-FFF2-40B4-BE49-F238E27FC236}">
                    <a16:creationId xmlns:a16="http://schemas.microsoft.com/office/drawing/2014/main" id="{A9D0EDE1-319C-F7C6-A99B-9FCF1CAD96E2}"/>
                  </a:ext>
                </a:extLst>
              </p:cNvPr>
              <p:cNvSpPr>
                <a:spLocks noGrp="1"/>
              </p:cNvSpPr>
              <p:nvPr>
                <p:ph type="body" sz="quarter" idx="20"/>
              </p:nvPr>
            </p:nvSpPr>
            <p:spPr/>
            <p:txBody>
              <a:bodyPr/>
              <a:lstStyle/>
              <a:p>
                <a:pPr algn="just">
                  <a:spcBef>
                    <a:spcPts val="400"/>
                  </a:spcBef>
                </a:pPr>
                <a:r>
                  <a:rPr lang="en-US"/>
                  <a:t>R (</a:t>
                </a:r>
                <a:r>
                  <a:rPr lang="en-US" err="1"/>
                  <a:t>tidyverse</a:t>
                </a:r>
                <a:r>
                  <a:rPr lang="en-US"/>
                  <a:t>, Shiny, </a:t>
                </a:r>
                <a:r>
                  <a:rPr lang="en-US" err="1"/>
                  <a:t>data.table</a:t>
                </a:r>
                <a:r>
                  <a:rPr lang="en-US"/>
                  <a:t>)</a:t>
                </a:r>
              </a:p>
              <a:p>
                <a:pPr algn="just">
                  <a:spcBef>
                    <a:spcPts val="400"/>
                  </a:spcBef>
                </a:pPr>
                <a:r>
                  <a:rPr lang="en-US"/>
                  <a:t>Python</a:t>
                </a:r>
                <a:r>
                  <a:rPr lang="pl-PL"/>
                  <a:t> (numpy, pandas, scikit-learn)</a:t>
                </a:r>
                <a:endParaRPr lang="en-US"/>
              </a:p>
              <a:p>
                <a:pPr algn="just">
                  <a:spcBef>
                    <a:spcPts val="400"/>
                  </a:spcBef>
                </a:pPr>
                <a:r>
                  <a:rPr lang="en-US"/>
                  <a:t>SQL (PostgreSQL, Oracle)</a:t>
                </a:r>
              </a:p>
              <a:p>
                <a:pPr algn="just">
                  <a:spcBef>
                    <a:spcPts val="400"/>
                  </a:spcBef>
                </a:pPr>
                <a:r>
                  <a:rPr lang="en-US"/>
                  <a:t>SAS RTDM</a:t>
                </a:r>
                <a:r>
                  <a:rPr lang="pl-PL"/>
                  <a:t>, SAS CI 360, SMC</a:t>
                </a:r>
              </a:p>
              <a:p>
                <a:pPr algn="just">
                  <a:spcBef>
                    <a:spcPts val="400"/>
                  </a:spcBef>
                </a:pPr>
                <a:r>
                  <a:rPr lang="pl-PL"/>
                  <a:t>GCP – Google Cloud Digital Leader certificate</a:t>
                </a:r>
              </a:p>
              <a:p>
                <a:pPr algn="just">
                  <a:spcBef>
                    <a:spcPts val="400"/>
                  </a:spcBef>
                </a:pPr>
                <a:r>
                  <a:rPr lang="pl-PL"/>
                  <a:t>Azure Data Fundamentals (DP-900)</a:t>
                </a:r>
              </a:p>
              <a:p>
                <a:pPr algn="just">
                  <a:spcBef>
                    <a:spcPts val="400"/>
                  </a:spcBef>
                </a:pPr>
                <a:r>
                  <a:rPr lang="pl-PL"/>
                  <a:t>PySpark fundamentals</a:t>
                </a:r>
              </a:p>
              <a:p>
                <a:pPr algn="just">
                  <a:spcBef>
                    <a:spcPts val="400"/>
                  </a:spcBef>
                </a:pPr>
                <a:r>
                  <a:rPr lang="pl-PL"/>
                  <a:t>GenAI</a:t>
                </a:r>
              </a:p>
              <a:p>
                <a:pPr algn="just">
                  <a:spcBef>
                    <a:spcPts val="400"/>
                  </a:spcBef>
                </a:pPr>
                <a:endParaRPr lang="pl-PL"/>
              </a:p>
              <a:p>
                <a:pPr algn="just">
                  <a:spcBef>
                    <a:spcPts val="400"/>
                  </a:spcBef>
                </a:pPr>
                <a:endParaRPr lang="en-US"/>
              </a:p>
              <a:p>
                <a:pPr algn="just">
                  <a:spcBef>
                    <a:spcPts val="400"/>
                  </a:spcBef>
                </a:pPr>
                <a:endParaRPr lang="en-US"/>
              </a:p>
            </p:txBody>
          </p:sp>
          <p:sp>
            <p:nvSpPr>
              <p:cNvPr id="9" name="Text Placeholder 8">
                <a:extLst>
                  <a:ext uri="{FF2B5EF4-FFF2-40B4-BE49-F238E27FC236}">
                    <a16:creationId xmlns:a16="http://schemas.microsoft.com/office/drawing/2014/main" id="{698ADF03-8FE6-EE63-15FA-BCDD7A6C1908}"/>
                  </a:ext>
                </a:extLst>
              </p:cNvPr>
              <p:cNvSpPr>
                <a:spLocks noGrp="1"/>
              </p:cNvSpPr>
              <p:nvPr>
                <p:ph type="body" sz="quarter" idx="21"/>
              </p:nvPr>
            </p:nvSpPr>
            <p:spPr/>
            <p:txBody>
              <a:bodyPr/>
              <a:lstStyle/>
              <a:p>
                <a:r>
                  <a:rPr lang="en-US"/>
                  <a:t>Polish		English</a:t>
                </a:r>
              </a:p>
            </p:txBody>
          </p:sp>
          <p:sp>
            <p:nvSpPr>
              <p:cNvPr id="10" name="Text Placeholder 9">
                <a:extLst>
                  <a:ext uri="{FF2B5EF4-FFF2-40B4-BE49-F238E27FC236}">
                    <a16:creationId xmlns:a16="http://schemas.microsoft.com/office/drawing/2014/main" id="{68D47195-2257-27FD-9554-F23924FA4345}"/>
                  </a:ext>
                </a:extLst>
              </p:cNvPr>
              <p:cNvSpPr>
                <a:spLocks noGrp="1"/>
              </p:cNvSpPr>
              <p:nvPr>
                <p:ph type="body" sz="quarter" idx="22"/>
              </p:nvPr>
            </p:nvSpPr>
            <p:spPr/>
            <p:txBody>
              <a:bodyPr/>
              <a:lstStyle/>
              <a:p>
                <a:pPr algn="just"/>
                <a:r>
                  <a:rPr lang="en-US" b="1"/>
                  <a:t>US Telecommunication Company – </a:t>
                </a:r>
                <a:r>
                  <a:rPr lang="pl-PL" b="1"/>
                  <a:t>Developer</a:t>
                </a:r>
                <a:endParaRPr lang="en-US" b="1"/>
              </a:p>
              <a:p>
                <a:pPr algn="just"/>
                <a:r>
                  <a:rPr lang="en-US"/>
                  <a:t>Developing </a:t>
                </a:r>
                <a:r>
                  <a:rPr lang="pl-PL"/>
                  <a:t>decision campaigns </a:t>
                </a:r>
                <a:r>
                  <a:rPr lang="en-US"/>
                  <a:t>in SAS CI RTDM. </a:t>
                </a:r>
                <a:r>
                  <a:rPr lang="pl-PL"/>
                  <a:t>Participating in full life cycle of the campaign from requirements gathering to production deployment (SAS Management Console, Oracle). Maintaining and enhancing existing use cases. Developing new functionalities for inbound decision campaigns. Fixing bugs and transferring knowledge to other team members. Deploying database changes using SAS CI 360. </a:t>
                </a:r>
                <a:r>
                  <a:rPr lang="en-US"/>
                  <a:t>Working in Scrum Agile methodology. </a:t>
                </a:r>
                <a:endParaRPr lang="pl-PL"/>
              </a:p>
              <a:p>
                <a:pPr algn="just"/>
                <a:r>
                  <a:rPr lang="en-US" b="1"/>
                  <a:t>Polish Research and Development Center – </a:t>
                </a:r>
                <a:r>
                  <a:rPr lang="pl-PL" b="1"/>
                  <a:t>Statistical </a:t>
                </a:r>
                <a:r>
                  <a:rPr lang="en-US" b="1"/>
                  <a:t>Analyst</a:t>
                </a:r>
              </a:p>
              <a:p>
                <a:pPr algn="just"/>
                <a:r>
                  <a:rPr lang="en-US"/>
                  <a:t>Building automated reports and performing </a:t>
                </a:r>
                <a:r>
                  <a:rPr lang="pl-PL"/>
                  <a:t>statistical</a:t>
                </a:r>
                <a:r>
                  <a:rPr lang="en-US"/>
                  <a:t> analysis on small and medium datasets </a:t>
                </a:r>
                <a:r>
                  <a:rPr lang="pl-PL"/>
                  <a:t>in</a:t>
                </a:r>
                <a:r>
                  <a:rPr lang="en-US"/>
                  <a:t> healthcare</a:t>
                </a:r>
                <a:r>
                  <a:rPr lang="pl-PL"/>
                  <a:t> and finance</a:t>
                </a:r>
                <a:r>
                  <a:rPr lang="en-US"/>
                  <a:t>. </a:t>
                </a:r>
                <a:r>
                  <a:rPr lang="pl-PL"/>
                  <a:t>Providing advice in the field of statistics. Performing data analysis of questionnaire data for large pharmaceutical company. </a:t>
                </a:r>
                <a:r>
                  <a:rPr lang="en-US"/>
                  <a:t>Using R, RStudio and MS Office.</a:t>
                </a:r>
              </a:p>
              <a:p>
                <a:pPr algn="just"/>
                <a:endParaRPr lang="en-US"/>
              </a:p>
            </p:txBody>
          </p:sp>
          <p:pic>
            <p:nvPicPr>
              <p:cNvPr id="20" name="Picture Placeholder 19">
                <a:extLst>
                  <a:ext uri="{FF2B5EF4-FFF2-40B4-BE49-F238E27FC236}">
                    <a16:creationId xmlns:a16="http://schemas.microsoft.com/office/drawing/2014/main" id="{103290C5-B599-7C3C-0E35-FAF304C66867}"/>
                  </a:ext>
                </a:extLst>
              </p:cNvPr>
              <p:cNvPicPr>
                <a:picLocks noGrp="1" noChangeAspect="1"/>
              </p:cNvPicPr>
              <p:nvPr>
                <p:ph type="pic" sz="quarter" idx="10"/>
              </p:nvPr>
            </p:nvPicPr>
            <p:blipFill>
              <a:blip r:embed="rId3"/>
              <a:srcRect t="7583" b="7583"/>
              <a:stretch>
                <a:fillRect/>
              </a:stretch>
            </p:blipFill>
            <p:spPr>
              <a:xfrm>
                <a:off x="0" y="-1"/>
                <a:ext cx="2628000" cy="2612571"/>
              </a:xfrm>
            </p:spPr>
          </p:pic>
        </p:spTree>
        <p:extLst>
          <p:ext uri="{BB962C8B-B14F-4D97-AF65-F5344CB8AC3E}">
            <p14:creationId xmlns:p14="http://schemas.microsoft.com/office/powerpoint/2010/main" val="507480854"/>
          </p:ext>
        </p:extLst>
      </p:cSld>
      <p:clrMapOvr>
        <a:masterClrMapping/>
      </p:clrMapOvr>
    </p:sld>
    <p:sld>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1674FA-AAB1-290E-AC82-CA87E6310AA5}"/>
                  </a:ext>
                </a:extLst>
              </p:cNvPr>
              <p:cNvSpPr>
                <a:spLocks noGrp="1"/>
              </p:cNvSpPr>
              <p:nvPr>
                <p:ph type="body" sz="quarter" idx="11"/>
              </p:nvPr>
            </p:nvSpPr>
            <p:spPr/>
            <p:txBody>
              <a:bodyPr/>
              <a:lstStyle/>
              <a:p>
                <a:r>
                  <a:rPr lang="en-US"/>
                  <a:t>Tomasz has 8 years of professional experience in analytics projects and management consulting. He specializes in optimization of customer risk management processes and AML operations. Hi projects covered transaction monitoring efficiency, KYC processes review and negative news screening optimization.</a:t>
                </a:r>
              </a:p>
              <a:p>
                <a:endParaRPr lang="en-US"/>
              </a:p>
            </p:txBody>
          </p:sp>
          <p:sp>
            <p:nvSpPr>
              <p:cNvPr id="3" name="Text Placeholder 2">
                <a:extLst>
                  <a:ext uri="{FF2B5EF4-FFF2-40B4-BE49-F238E27FC236}">
                    <a16:creationId xmlns:a16="http://schemas.microsoft.com/office/drawing/2014/main" id="{24306D85-71DB-A43C-EE9F-A05E2C3B843E}"/>
                  </a:ext>
                </a:extLst>
              </p:cNvPr>
              <p:cNvSpPr>
                <a:spLocks noGrp="1"/>
              </p:cNvSpPr>
              <p:nvPr>
                <p:ph type="body" sz="quarter" idx="12"/>
              </p:nvPr>
            </p:nvSpPr>
            <p:spPr/>
            <p:txBody>
              <a:bodyPr vert="horz" lIns="54000" tIns="36000" rIns="36000" bIns="36000" numCol="2" rtlCol="0" anchor="t">
                <a:noAutofit/>
              </a:bodyPr>
              <a:lstStyle/>
              <a:p>
                <a:r>
                  <a:rPr lang="en-US">
                    <a:latin typeface="Graphik"/>
                  </a:rPr>
                  <a:t>Finance</a:t>
                </a:r>
                <a:endParaRPr lang="en-US"/>
              </a:p>
              <a:p>
                <a:r>
                  <a:rPr lang="en-US">
                    <a:latin typeface="Graphik"/>
                  </a:rPr>
                  <a:t>Banking</a:t>
                </a:r>
              </a:p>
              <a:p>
                <a:r>
                  <a:rPr lang="en-US">
                    <a:latin typeface="Graphik"/>
                  </a:rPr>
                  <a:t>Payment Service Providers</a:t>
                </a:r>
                <a:endParaRPr lang="en-US"/>
              </a:p>
            </p:txBody>
          </p:sp>
          <p:sp>
            <p:nvSpPr>
              <p:cNvPr id="4" name="Text Placeholder 3">
                <a:extLst>
                  <a:ext uri="{FF2B5EF4-FFF2-40B4-BE49-F238E27FC236}">
                    <a16:creationId xmlns:a16="http://schemas.microsoft.com/office/drawing/2014/main" id="{6F381516-F3F1-5803-258D-A281CE214469}"/>
                  </a:ext>
                </a:extLst>
              </p:cNvPr>
              <p:cNvSpPr>
                <a:spLocks noGrp="1"/>
              </p:cNvSpPr>
              <p:nvPr>
                <p:ph type="body" sz="quarter" idx="18"/>
              </p:nvPr>
            </p:nvSpPr>
            <p:spPr/>
            <p:txBody>
              <a:bodyPr/>
              <a:lstStyle/>
              <a:p>
                <a:r>
                  <a:rPr lang="en-US"/>
                  <a:t>Tomasz Smaga</a:t>
                </a:r>
              </a:p>
            </p:txBody>
          </p:sp>
          <p:sp>
            <p:nvSpPr>
              <p:cNvPr id="5" name="Text Placeholder 4">
                <a:extLst>
                  <a:ext uri="{FF2B5EF4-FFF2-40B4-BE49-F238E27FC236}">
                    <a16:creationId xmlns:a16="http://schemas.microsoft.com/office/drawing/2014/main" id="{731985F1-A854-FF0C-23C8-8306F6E942BE}"/>
                  </a:ext>
                </a:extLst>
              </p:cNvPr>
              <p:cNvSpPr>
                <a:spLocks noGrp="1"/>
              </p:cNvSpPr>
              <p:nvPr>
                <p:ph type="body" sz="quarter" idx="14"/>
              </p:nvPr>
            </p:nvSpPr>
            <p:spPr/>
            <p:txBody>
              <a:bodyPr/>
              <a:lstStyle/>
              <a:p>
                <a:r>
                  <a:rPr lang="en-US"/>
                  <a:t>Manager, Data Science</a:t>
                </a:r>
              </a:p>
            </p:txBody>
          </p:sp>
          <p:sp>
            <p:nvSpPr>
              <p:cNvPr id="7" name="Text Placeholder 6">
                <a:extLst>
                  <a:ext uri="{FF2B5EF4-FFF2-40B4-BE49-F238E27FC236}">
                    <a16:creationId xmlns:a16="http://schemas.microsoft.com/office/drawing/2014/main" id="{96CAE378-94B4-0269-C4D1-EBD2C607BCC3}"/>
                  </a:ext>
                </a:extLst>
              </p:cNvPr>
              <p:cNvSpPr>
                <a:spLocks noGrp="1"/>
              </p:cNvSpPr>
              <p:nvPr>
                <p:ph type="body" sz="quarter" idx="19"/>
              </p:nvPr>
            </p:nvSpPr>
            <p:spPr/>
            <p:txBody>
              <a:bodyPr/>
              <a:lstStyle/>
              <a:p>
                <a:r>
                  <a:rPr lang="en-US"/>
                  <a:t>Warsaw School of Economics, MSc in Data Science</a:t>
                </a:r>
              </a:p>
              <a:p>
                <a:r>
                  <a:rPr lang="en-US"/>
                  <a:t>Warsaw School of Economics, BSc in Quantitative Methods in Economics</a:t>
                </a:r>
              </a:p>
              <a:p>
                <a:r>
                  <a:rPr lang="en-US"/>
                  <a:t>Universidad Complutense de Madrid, Economics &amp; Statistics Faculties, LLP Erasmus Scholarship</a:t>
                </a:r>
              </a:p>
              <a:p>
                <a:endParaRPr lang="en-US"/>
              </a:p>
              <a:p>
                <a:endParaRPr lang="en-US"/>
              </a:p>
            </p:txBody>
          </p:sp>
          <p:sp>
            <p:nvSpPr>
              <p:cNvPr id="8" name="Text Placeholder 7">
                <a:extLst>
                  <a:ext uri="{FF2B5EF4-FFF2-40B4-BE49-F238E27FC236}">
                    <a16:creationId xmlns:a16="http://schemas.microsoft.com/office/drawing/2014/main" id="{A9D0EDE1-319C-F7C6-A99B-9FCF1CAD96E2}"/>
                  </a:ext>
                </a:extLst>
              </p:cNvPr>
              <p:cNvSpPr>
                <a:spLocks noGrp="1"/>
              </p:cNvSpPr>
              <p:nvPr>
                <p:ph type="body" sz="quarter" idx="20"/>
              </p:nvPr>
            </p:nvSpPr>
            <p:spPr/>
            <p:txBody>
              <a:bodyPr/>
              <a:lstStyle/>
              <a:p>
                <a:pPr algn="just">
                  <a:spcBef>
                    <a:spcPts val="400"/>
                  </a:spcBef>
                </a:pPr>
                <a:r>
                  <a:rPr lang="en-US"/>
                  <a:t>Statistical analysis (python, R, SAS)</a:t>
                </a:r>
              </a:p>
              <a:p>
                <a:pPr algn="just">
                  <a:spcBef>
                    <a:spcPts val="400"/>
                  </a:spcBef>
                </a:pPr>
                <a:r>
                  <a:rPr lang="en-US"/>
                  <a:t>Data Mining</a:t>
                </a:r>
              </a:p>
              <a:p>
                <a:pPr algn="just">
                  <a:spcBef>
                    <a:spcPts val="400"/>
                  </a:spcBef>
                </a:pPr>
                <a:r>
                  <a:rPr lang="en-US"/>
                  <a:t>Python (pandas, PySpark, nltk, numpy, scikit-learn)</a:t>
                </a:r>
              </a:p>
              <a:p>
                <a:pPr algn="just">
                  <a:spcBef>
                    <a:spcPts val="400"/>
                  </a:spcBef>
                </a:pPr>
                <a:r>
                  <a:rPr lang="en-US"/>
                  <a:t>SAS Base, EG, EM, VA</a:t>
                </a:r>
              </a:p>
              <a:p>
                <a:pPr algn="just">
                  <a:spcBef>
                    <a:spcPts val="400"/>
                  </a:spcBef>
                </a:pPr>
                <a:r>
                  <a:rPr lang="en-US"/>
                  <a:t>SQL (Hive QL, BigQuery, PL/SQL)</a:t>
                </a:r>
              </a:p>
              <a:p>
                <a:pPr algn="just">
                  <a:spcBef>
                    <a:spcPts val="400"/>
                  </a:spcBef>
                </a:pPr>
                <a:endParaRPr lang="en-US"/>
              </a:p>
              <a:p>
                <a:pPr algn="just">
                  <a:spcBef>
                    <a:spcPts val="400"/>
                  </a:spcBef>
                </a:pPr>
                <a:endParaRPr lang="en-US"/>
              </a:p>
              <a:p>
                <a:pPr algn="just">
                  <a:spcBef>
                    <a:spcPts val="400"/>
                  </a:spcBef>
                </a:pPr>
                <a:endParaRPr lang="en-US"/>
              </a:p>
            </p:txBody>
          </p:sp>
          <p:sp>
            <p:nvSpPr>
              <p:cNvPr id="9" name="Text Placeholder 8">
                <a:extLst>
                  <a:ext uri="{FF2B5EF4-FFF2-40B4-BE49-F238E27FC236}">
                    <a16:creationId xmlns:a16="http://schemas.microsoft.com/office/drawing/2014/main" id="{698ADF03-8FE6-EE63-15FA-BCDD7A6C1908}"/>
                  </a:ext>
                </a:extLst>
              </p:cNvPr>
              <p:cNvSpPr>
                <a:spLocks noGrp="1"/>
              </p:cNvSpPr>
              <p:nvPr>
                <p:ph type="body" sz="quarter" idx="21"/>
              </p:nvPr>
            </p:nvSpPr>
            <p:spPr/>
            <p:txBody>
              <a:bodyPr/>
              <a:lstStyle/>
              <a:p>
                <a:r>
                  <a:rPr lang="en-US"/>
                  <a:t>Polish		  English		Spanish</a:t>
                </a:r>
              </a:p>
            </p:txBody>
          </p:sp>
          <p:sp>
            <p:nvSpPr>
              <p:cNvPr id="10" name="Text Placeholder 9">
                <a:extLst>
                  <a:ext uri="{FF2B5EF4-FFF2-40B4-BE49-F238E27FC236}">
                    <a16:creationId xmlns:a16="http://schemas.microsoft.com/office/drawing/2014/main" id="{68D47195-2257-27FD-9554-F23924FA4345}"/>
                  </a:ext>
                </a:extLst>
              </p:cNvPr>
              <p:cNvSpPr>
                <a:spLocks noGrp="1"/>
              </p:cNvSpPr>
              <p:nvPr>
                <p:ph type="body" sz="quarter" idx="22"/>
              </p:nvPr>
            </p:nvSpPr>
            <p:spPr>
              <a:xfrm>
                <a:off x="2832107" y="1861782"/>
                <a:ext cx="6282000" cy="4996218"/>
              </a:xfrm>
            </p:spPr>
            <p:txBody>
              <a:bodyPr/>
              <a:lstStyle/>
              <a:p>
                <a:pPr algn="just"/>
                <a:r>
                  <a:rPr lang="en-US" b="1"/>
                  <a:t>Major Global Bank</a:t>
                </a:r>
              </a:p>
              <a:p>
                <a:pPr algn="just"/>
                <a:r>
                  <a:rPr lang="en-US"/>
                  <a:t>Lead data engineering workstream with 2 analysts, responsible for building data pipeline to source advanced anomaly detection engine provided by </a:t>
                </a:r>
                <a:r>
                  <a:rPr lang="en-US" err="1"/>
                  <a:t>ThetaRay</a:t>
                </a:r>
                <a:r>
                  <a:rPr lang="en-US"/>
                  <a:t> to deliver complex risk scenario typologies; Code and data quality assessment; Data processing on-prem and on </a:t>
                </a:r>
                <a:r>
                  <a:rPr lang="en-US" err="1"/>
                  <a:t>ThetaRay</a:t>
                </a:r>
                <a:r>
                  <a:rPr lang="en-US"/>
                  <a:t> environment; Analysis of model outcomes (volumes, segmentation, materiality)</a:t>
                </a:r>
              </a:p>
              <a:p>
                <a:pPr algn="just"/>
                <a:r>
                  <a:rPr lang="en-US" b="1"/>
                  <a:t>Major Global Bank</a:t>
                </a:r>
              </a:p>
              <a:p>
                <a:pPr algn="just"/>
                <a:r>
                  <a:rPr lang="en-US"/>
                  <a:t>Assessment of transaction monitoring scenarios and effectiveness of the investigation to reduce high false positive volumes. Analysis of Transaction Monitoring scenarios and operational process. Development of methodology to de-prioritize and auto-close non-meaningful alerts. Oversight of solution implementation  into production. Data exploration and data quality with visualizations (python)</a:t>
                </a:r>
              </a:p>
              <a:p>
                <a:pPr algn="just"/>
                <a:r>
                  <a:rPr lang="en-US" b="1"/>
                  <a:t>Leading UK Bank</a:t>
                </a:r>
              </a:p>
              <a:p>
                <a:pPr algn="just"/>
                <a:r>
                  <a:rPr lang="en-US"/>
                  <a:t>Development of a risk indicators used for prioritization of customer due </a:t>
                </a:r>
                <a:r>
                  <a:rPr lang="en-US" err="1"/>
                  <a:t>dilligence</a:t>
                </a:r>
                <a:r>
                  <a:rPr lang="en-US"/>
                  <a:t> in periodic reviews and trigger reviews; Analytical Base Table for customer profiling purposes (Know Your Customer processes); Review and assessment of efficiency of KYC reviews following a profile change triggers; Building for customer profile change assessment (python); Calculation of Key Risk Indicators for identified risk areas (SAS &amp; SQL)</a:t>
                </a:r>
              </a:p>
              <a:p>
                <a:pPr algn="just"/>
                <a:r>
                  <a:rPr lang="en-US" b="1"/>
                  <a:t>Large Polish Bank</a:t>
                </a:r>
              </a:p>
              <a:p>
                <a:pPr algn="just"/>
                <a:r>
                  <a:rPr lang="en-US"/>
                  <a:t>Development of a risk measurement methodology in an interest rate increase scenario and impact on portfolio of retail deposit balances. Data quality assessment and data aggregation for modelling purposes. Extracting, processing and reconciliating transactional data using SAS EG. Model documentation for internal and external auditors</a:t>
                </a:r>
              </a:p>
              <a:p>
                <a:pPr algn="just"/>
                <a:r>
                  <a:rPr lang="en-US" b="1"/>
                  <a:t>Major American Bank (non-Accenture Experience)</a:t>
                </a:r>
              </a:p>
              <a:p>
                <a:pPr algn="just"/>
                <a:r>
                  <a:rPr lang="en-US"/>
                  <a:t>Presenting monthly financial data and forecasts to Department Heads; Business cases valuation and profitability analysis; Managing biannual regulatory reporting cycles involving meeting regulatory timelines, obligations and assuring accuracy</a:t>
                </a:r>
              </a:p>
            </p:txBody>
          </p:sp>
          <p:pic>
            <p:nvPicPr>
              <p:cNvPr id="11" name="Picture Placeholder 11" descr="A person in a suit&#10;&#10;Description automatically generated with medium confidence">
                <a:extLst>
                  <a:ext uri="{FF2B5EF4-FFF2-40B4-BE49-F238E27FC236}">
                    <a16:creationId xmlns:a16="http://schemas.microsoft.com/office/drawing/2014/main" id="{EF40BF94-9AC3-4C45-9A2B-EE427924187C}"/>
                  </a:ext>
                </a:extLst>
              </p:cNvPr>
              <p:cNvPicPr>
                <a:picLocks/>
              </p:cNvPicPr>
              <p:nvPr/>
            </p:nvPicPr>
            <p:blipFill rotWithShape="1">
              <a:blip r:embed="rId3"/>
              <a:srcRect l="1392" t="597" r="1953" b="597"/>
              <a:stretch/>
            </p:blipFill>
            <p:spPr>
              <a:xfrm>
                <a:off x="0" y="-1"/>
                <a:ext cx="2642400" cy="2642400"/>
              </a:xfrm>
              <a:prstGeom prst="rect">
                <a:avLst/>
              </a:prstGeom>
              <a:ln>
                <a:noFill/>
              </a:ln>
            </p:spPr>
          </p:pic>
        </p:spTree>
        <p:extLst>
          <p:ext uri="{BB962C8B-B14F-4D97-AF65-F5344CB8AC3E}">
            <p14:creationId xmlns:p14="http://schemas.microsoft.com/office/powerpoint/2010/main" val="2033637370"/>
          </p:ext>
        </p:extLst>
      </p:cSld>
      <p:clrMapOvr>
        <a:masterClrMapping/>
      </p:clrMapOvr>
    </p:sld>
    <p:sld>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8D47195-2257-27FD-9554-F23924FA4345}"/>
                  </a:ext>
                </a:extLst>
              </p:cNvPr>
              <p:cNvSpPr>
                <a:spLocks noGrp="1"/>
              </p:cNvSpPr>
              <p:nvPr>
                <p:ph type="body" sz="quarter" idx="22"/>
              </p:nvPr>
            </p:nvSpPr>
            <p:spPr>
              <a:xfrm>
                <a:off x="2832107" y="1861782"/>
                <a:ext cx="6282000" cy="4392472"/>
              </a:xfrm>
            </p:spPr>
            <p:txBody>
              <a:bodyPr vert="horz" lIns="54000" tIns="36000" rIns="36000" bIns="36000" numCol="2" spcCol="252000" rtlCol="0" anchor="t">
                <a:noAutofit/>
              </a:bodyPr>
              <a:lstStyle/>
              <a:p>
                <a:pPr algn="just"/>
                <a:r>
                  <a:rPr lang="en-US" b="1" err="1"/>
                  <a:t>Tobbaco</a:t>
                </a:r>
                <a:r>
                  <a:rPr lang="en-US" b="1"/>
                  <a:t> Company – Data Engineer</a:t>
                </a:r>
              </a:p>
              <a:p>
                <a:pPr algn="just"/>
                <a:r>
                  <a:rPr lang="en-US"/>
                  <a:t>Contributed to preparing High-Level Design for the data automation; Worked in a reverse-engineering model, to find issues in migration process; Developed database solutions in Snowflake, </a:t>
                </a:r>
                <a:r>
                  <a:rPr lang="en-US" err="1"/>
                  <a:t>Wherescape</a:t>
                </a:r>
                <a:r>
                  <a:rPr lang="en-US"/>
                  <a:t>, and ADF; Adopting new data sources into the model using Azure resources; Optimizing current processes for cost and time efficiency; Creating full data adoption solutions from raw files to reporting layer; Testing delivered products; Helping markets with better data understanding and data issues; Refactoring existing processes into ADF;</a:t>
                </a:r>
              </a:p>
              <a:p>
                <a:pPr algn="just"/>
                <a:r>
                  <a:rPr lang="en-US" b="1"/>
                  <a:t>Polish Bank - Data Science Intern/Junior Specialist</a:t>
                </a:r>
              </a:p>
              <a:p>
                <a:pPr algn="just"/>
                <a:r>
                  <a:rPr lang="en-US"/>
                  <a:t>Developed database solutions in SQL language;  Developed data-gathering and reporting structures from  ground up and strategized methods capitalizing on system features; Created data visualization graphics, translating complex data sets into comprehensive visual representations;  Presented data science findings to peers, illustrating progress made during various tasks; Took care of complex sales and app usage reports; Provided additional data and analysis concerning usage  of the app and digital sales</a:t>
                </a:r>
              </a:p>
              <a:p>
                <a:pPr algn="just"/>
                <a:r>
                  <a:rPr lang="en-US" b="1"/>
                  <a:t>Polish Bank - Retail Banking Intern</a:t>
                </a:r>
              </a:p>
              <a:p>
                <a:pPr algn="just"/>
                <a:r>
                  <a:rPr lang="en-US"/>
                  <a:t>Supported daily operations and processes to meet sales and service goals;  Helped update training materials for bank branch employees; Prepared documentation; Helped with app for branches testing; Helped customers with service needs, product explanations and banking</a:t>
                </a:r>
              </a:p>
              <a:p>
                <a:pPr algn="just"/>
                <a:endParaRPr lang="en-US"/>
              </a:p>
            </p:txBody>
          </p:sp>
          <p:sp>
            <p:nvSpPr>
              <p:cNvPr id="2" name="Text Placeholder 1">
                <a:extLst>
                  <a:ext uri="{FF2B5EF4-FFF2-40B4-BE49-F238E27FC236}">
                    <a16:creationId xmlns:a16="http://schemas.microsoft.com/office/drawing/2014/main" id="{911674FA-AAB1-290E-AC82-CA87E6310AA5}"/>
                  </a:ext>
                </a:extLst>
              </p:cNvPr>
              <p:cNvSpPr>
                <a:spLocks noGrp="1"/>
              </p:cNvSpPr>
              <p:nvPr>
                <p:ph type="body" sz="quarter" idx="11"/>
              </p:nvPr>
            </p:nvSpPr>
            <p:spPr/>
            <p:txBody>
              <a:bodyPr vert="horz" lIns="54000" tIns="36000" rIns="36000" bIns="36000" rtlCol="0" anchor="t">
                <a:noAutofit/>
              </a:bodyPr>
              <a:lstStyle/>
              <a:p>
                <a:r>
                  <a:rPr lang="en-US"/>
                  <a:t>Tomasz is an Econometrics graduate with 3,5 years of professional experience in data engineering and analytics in various areas including banking and retail. Has experience in multiple technologies and strong theoretical background in statistics.</a:t>
                </a:r>
              </a:p>
            </p:txBody>
          </p:sp>
          <p:sp>
            <p:nvSpPr>
              <p:cNvPr id="3" name="Text Placeholder 2">
                <a:extLst>
                  <a:ext uri="{FF2B5EF4-FFF2-40B4-BE49-F238E27FC236}">
                    <a16:creationId xmlns:a16="http://schemas.microsoft.com/office/drawing/2014/main" id="{24306D85-71DB-A43C-EE9F-A05E2C3B843E}"/>
                  </a:ext>
                </a:extLst>
              </p:cNvPr>
              <p:cNvSpPr>
                <a:spLocks noGrp="1"/>
              </p:cNvSpPr>
              <p:nvPr>
                <p:ph type="body" sz="quarter" idx="12"/>
              </p:nvPr>
            </p:nvSpPr>
            <p:spPr/>
            <p:txBody>
              <a:bodyPr/>
              <a:lstStyle/>
              <a:p>
                <a:r>
                  <a:rPr lang="en-US"/>
                  <a:t>Finance Banking</a:t>
                </a:r>
              </a:p>
              <a:p>
                <a:r>
                  <a:rPr lang="en-US"/>
                  <a:t>Retail </a:t>
                </a:r>
              </a:p>
              <a:p>
                <a:endParaRPr lang="en-US"/>
              </a:p>
            </p:txBody>
          </p:sp>
          <p:sp>
            <p:nvSpPr>
              <p:cNvPr id="4" name="Text Placeholder 3">
                <a:extLst>
                  <a:ext uri="{FF2B5EF4-FFF2-40B4-BE49-F238E27FC236}">
                    <a16:creationId xmlns:a16="http://schemas.microsoft.com/office/drawing/2014/main" id="{6F381516-F3F1-5803-258D-A281CE214469}"/>
                  </a:ext>
                </a:extLst>
              </p:cNvPr>
              <p:cNvSpPr>
                <a:spLocks noGrp="1"/>
              </p:cNvSpPr>
              <p:nvPr>
                <p:ph type="body" sz="quarter" idx="18"/>
              </p:nvPr>
            </p:nvSpPr>
            <p:spPr/>
            <p:txBody>
              <a:bodyPr/>
              <a:lstStyle/>
              <a:p>
                <a:r>
                  <a:rPr lang="en-US"/>
                  <a:t>Tomasz </a:t>
                </a:r>
                <a:r>
                  <a:rPr lang="en-US" err="1"/>
                  <a:t>Śmierzyński</a:t>
                </a:r>
                <a:endParaRPr lang="en-US"/>
              </a:p>
            </p:txBody>
          </p:sp>
          <p:sp>
            <p:nvSpPr>
              <p:cNvPr id="5" name="Text Placeholder 4">
                <a:extLst>
                  <a:ext uri="{FF2B5EF4-FFF2-40B4-BE49-F238E27FC236}">
                    <a16:creationId xmlns:a16="http://schemas.microsoft.com/office/drawing/2014/main" id="{731985F1-A854-FF0C-23C8-8306F6E942BE}"/>
                  </a:ext>
                </a:extLst>
              </p:cNvPr>
              <p:cNvSpPr>
                <a:spLocks noGrp="1"/>
              </p:cNvSpPr>
              <p:nvPr>
                <p:ph type="body" sz="quarter" idx="14"/>
              </p:nvPr>
            </p:nvSpPr>
            <p:spPr/>
            <p:txBody>
              <a:bodyPr/>
              <a:lstStyle/>
              <a:p>
                <a:r>
                  <a:rPr lang="en-US"/>
                  <a:t>Analyst, Data Engineering</a:t>
                </a:r>
              </a:p>
            </p:txBody>
          </p:sp>
          <p:pic>
            <p:nvPicPr>
              <p:cNvPr id="12" name="Picture Placeholder 11" descr="A person in a blue shirt and red tie&#10;&#10;Description automatically generated with medium confidence">
                <a:extLst>
                  <a:ext uri="{FF2B5EF4-FFF2-40B4-BE49-F238E27FC236}">
                    <a16:creationId xmlns:a16="http://schemas.microsoft.com/office/drawing/2014/main" id="{882A0903-524E-F1FB-3CEC-CC87BF3E9A44}"/>
                  </a:ext>
                </a:extLst>
              </p:cNvPr>
              <p:cNvPicPr>
                <a:picLocks noGrp="1"/>
              </p:cNvPicPr>
              <p:nvPr>
                <p:ph type="pic" sz="quarter" idx="10"/>
              </p:nvPr>
            </p:nvPicPr>
            <p:blipFill rotWithShape="1">
              <a:blip r:embed="rId3"/>
              <a:srcRect l="1200" t="916" r="2416" b="4621"/>
              <a:stretch/>
            </p:blipFill>
            <p:spPr>
              <a:xfrm>
                <a:off x="0" y="-1"/>
                <a:ext cx="2642400" cy="2642400"/>
              </a:xfrm>
            </p:spPr>
          </p:pic>
          <p:sp>
            <p:nvSpPr>
              <p:cNvPr id="7" name="Text Placeholder 6">
                <a:extLst>
                  <a:ext uri="{FF2B5EF4-FFF2-40B4-BE49-F238E27FC236}">
                    <a16:creationId xmlns:a16="http://schemas.microsoft.com/office/drawing/2014/main" id="{96CAE378-94B4-0269-C4D1-EBD2C607BCC3}"/>
                  </a:ext>
                </a:extLst>
              </p:cNvPr>
              <p:cNvSpPr>
                <a:spLocks noGrp="1"/>
              </p:cNvSpPr>
              <p:nvPr>
                <p:ph type="body" sz="quarter" idx="19"/>
              </p:nvPr>
            </p:nvSpPr>
            <p:spPr/>
            <p:txBody>
              <a:bodyPr vert="horz" lIns="54000" tIns="36000" rIns="36000" bIns="36000" rtlCol="0" anchor="t">
                <a:noAutofit/>
              </a:bodyPr>
              <a:lstStyle/>
              <a:p>
                <a:r>
                  <a:rPr lang="en-US"/>
                  <a:t>Master of Science: Econometrics And Quantitative Economics - Warsaw School of Economics </a:t>
                </a:r>
              </a:p>
              <a:p>
                <a:r>
                  <a:rPr lang="en-US"/>
                  <a:t>Bachelor of Science: Econometrics And Quantitative Economics - Warsaw School of Economics</a:t>
                </a:r>
              </a:p>
              <a:p>
                <a:endParaRPr lang="en-US"/>
              </a:p>
            </p:txBody>
          </p:sp>
          <p:sp>
            <p:nvSpPr>
              <p:cNvPr id="8" name="Text Placeholder 7">
                <a:extLst>
                  <a:ext uri="{FF2B5EF4-FFF2-40B4-BE49-F238E27FC236}">
                    <a16:creationId xmlns:a16="http://schemas.microsoft.com/office/drawing/2014/main" id="{A9D0EDE1-319C-F7C6-A99B-9FCF1CAD96E2}"/>
                  </a:ext>
                </a:extLst>
              </p:cNvPr>
              <p:cNvSpPr>
                <a:spLocks noGrp="1"/>
              </p:cNvSpPr>
              <p:nvPr>
                <p:ph type="body" sz="quarter" idx="20"/>
              </p:nvPr>
            </p:nvSpPr>
            <p:spPr>
              <a:xfrm>
                <a:off x="9415208" y="3728194"/>
                <a:ext cx="2664000" cy="1567979"/>
              </a:xfrm>
            </p:spPr>
            <p:txBody>
              <a:bodyPr vert="horz" lIns="54000" tIns="36000" rIns="36000" bIns="36000" rtlCol="0" anchor="t">
                <a:noAutofit/>
              </a:bodyPr>
              <a:lstStyle/>
              <a:p>
                <a:pPr algn="just">
                  <a:spcBef>
                    <a:spcPts val="400"/>
                  </a:spcBef>
                </a:pPr>
                <a:r>
                  <a:rPr lang="en-US"/>
                  <a:t>Data management</a:t>
                </a:r>
              </a:p>
              <a:p>
                <a:pPr algn="just">
                  <a:spcBef>
                    <a:spcPts val="400"/>
                  </a:spcBef>
                </a:pPr>
                <a:r>
                  <a:rPr lang="en-US"/>
                  <a:t>SQL (Oracle, MS SQL, Snowflake) </a:t>
                </a:r>
              </a:p>
              <a:p>
                <a:pPr algn="just">
                  <a:spcBef>
                    <a:spcPts val="400"/>
                  </a:spcBef>
                </a:pPr>
                <a:r>
                  <a:rPr lang="en-US"/>
                  <a:t>Power BI, </a:t>
                </a:r>
                <a:r>
                  <a:rPr lang="en-US" err="1"/>
                  <a:t>Wherescape</a:t>
                </a:r>
                <a:r>
                  <a:rPr lang="en-US"/>
                  <a:t>, Airflow</a:t>
                </a:r>
              </a:p>
              <a:p>
                <a:pPr algn="just">
                  <a:spcBef>
                    <a:spcPts val="400"/>
                  </a:spcBef>
                </a:pPr>
                <a:r>
                  <a:rPr lang="en-US"/>
                  <a:t>Azure Fundamentals Certificate</a:t>
                </a:r>
              </a:p>
              <a:p>
                <a:pPr algn="just">
                  <a:spcBef>
                    <a:spcPts val="400"/>
                  </a:spcBef>
                </a:pPr>
                <a:r>
                  <a:rPr lang="en-US"/>
                  <a:t>Azure: Azure Data Factory, Azure DevOps</a:t>
                </a:r>
              </a:p>
              <a:p>
                <a:pPr algn="just">
                  <a:spcBef>
                    <a:spcPts val="400"/>
                  </a:spcBef>
                </a:pPr>
                <a:r>
                  <a:rPr lang="en-US"/>
                  <a:t>Python, R</a:t>
                </a:r>
              </a:p>
              <a:p>
                <a:pPr algn="just">
                  <a:spcBef>
                    <a:spcPts val="400"/>
                  </a:spcBef>
                </a:pPr>
                <a:endParaRPr lang="en-US"/>
              </a:p>
            </p:txBody>
          </p:sp>
          <p:sp>
            <p:nvSpPr>
              <p:cNvPr id="9" name="Text Placeholder 8">
                <a:extLst>
                  <a:ext uri="{FF2B5EF4-FFF2-40B4-BE49-F238E27FC236}">
                    <a16:creationId xmlns:a16="http://schemas.microsoft.com/office/drawing/2014/main" id="{698ADF03-8FE6-EE63-15FA-BCDD7A6C1908}"/>
                  </a:ext>
                </a:extLst>
              </p:cNvPr>
              <p:cNvSpPr>
                <a:spLocks noGrp="1"/>
              </p:cNvSpPr>
              <p:nvPr>
                <p:ph type="body" sz="quarter" idx="21"/>
              </p:nvPr>
            </p:nvSpPr>
            <p:spPr/>
            <p:txBody>
              <a:bodyPr/>
              <a:lstStyle/>
              <a:p>
                <a:r>
                  <a:rPr lang="en-US"/>
                  <a:t>Polish		  English		German</a:t>
                </a:r>
              </a:p>
            </p:txBody>
          </p:sp>
        </p:spTree>
        <p:extLst>
          <p:ext uri="{BB962C8B-B14F-4D97-AF65-F5344CB8AC3E}">
            <p14:creationId xmlns:p14="http://schemas.microsoft.com/office/powerpoint/2010/main" val="2075896455"/>
          </p:ext>
        </p:extLst>
      </p:cSld>
      <p:clrMapOvr>
        <a:masterClrMapping/>
      </p:clrMapOvr>
    </p:sld>
    <p:sld>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8D47195-2257-27FD-9554-F23924FA4345}"/>
                  </a:ext>
                </a:extLst>
              </p:cNvPr>
              <p:cNvSpPr>
                <a:spLocks noGrp="1"/>
              </p:cNvSpPr>
              <p:nvPr>
                <p:ph type="body" sz="quarter" idx="22"/>
              </p:nvPr>
            </p:nvSpPr>
            <p:spPr>
              <a:xfrm>
                <a:off x="2832107" y="1861782"/>
                <a:ext cx="6282000" cy="4996218"/>
              </a:xfrm>
            </p:spPr>
            <p:txBody>
              <a:bodyPr/>
              <a:lstStyle/>
              <a:p>
                <a:pPr algn="just"/>
                <a:r>
                  <a:rPr lang="en-US" sz="1050" b="1"/>
                  <a:t>Steel Producer – Business Analyst</a:t>
                </a:r>
              </a:p>
              <a:p>
                <a:pPr algn="just"/>
                <a:r>
                  <a:rPr lang="en-US" sz="1050"/>
                  <a:t>Business analyst and support for MES, SAP and other internal systems related to steel production. Analysis of requirements and implementation of new reports using SQL.</a:t>
                </a:r>
              </a:p>
              <a:p>
                <a:pPr algn="just"/>
                <a:r>
                  <a:rPr lang="en-US" sz="1050" b="1"/>
                  <a:t>Consulting Company – Senior IT Consultant</a:t>
                </a:r>
              </a:p>
              <a:p>
                <a:pPr algn="just"/>
                <a:r>
                  <a:rPr lang="en-US" sz="1050" b="1"/>
                  <a:t>Public Sector Client - Business Analyst</a:t>
                </a:r>
              </a:p>
              <a:p>
                <a:pPr algn="just"/>
                <a:r>
                  <a:rPr lang="en-US" sz="1050"/>
                  <a:t>Writing user stories and describing processes using BPMN notation, Organizing workshops with the customer to analyze possible solutions, Responsibility for UAT and Regression Testing, Acting as support: analysis of problems reported by users related to calculation of figures in the financial reports, Cooperation with the developers (technologies: JAVA, SQL, Angular).</a:t>
                </a:r>
              </a:p>
              <a:p>
                <a:pPr algn="just"/>
                <a:r>
                  <a:rPr lang="en-US" sz="1050" b="1"/>
                  <a:t>Steel Producer – Business Analyst</a:t>
                </a:r>
              </a:p>
              <a:p>
                <a:pPr algn="just"/>
                <a:r>
                  <a:rPr lang="en-US" sz="1050"/>
                  <a:t>Business support of a custom system MES in the areas of: production, logistics, quality and others (documentation: Jira, Confluence), Analyzing reported problems, looking at discrepancies between data in the systems, searching for the cause and discussing possible solutions with the customer - both from business the technical departments, Participation in the Problem Management Process – identification of recurring problems and cooperation with the customer in order to permanently solve them; Participation in the recruitment processes for all new candidates to the team, verification of their analytical skills (using self-prepared test in MS Excel and VBA).</a:t>
                </a:r>
              </a:p>
              <a:p>
                <a:pPr algn="just"/>
                <a:r>
                  <a:rPr lang="en-US" sz="1050" b="1"/>
                  <a:t>Insurance Company - SAP Business Analyst</a:t>
                </a:r>
              </a:p>
              <a:p>
                <a:pPr algn="just"/>
                <a:r>
                  <a:rPr lang="en-US" sz="1050"/>
                  <a:t>Business support of the authorization concept for various SAP platforms within the company globally, Documenting business processes in the team using flowcharts (Visio), Performing multiple SOX controls for the IT department (MS VBA, SAP Script) - analysis of big amount of data in MS Excel, Automation of SOX controls based on newest requirements (MS VBA)..</a:t>
                </a:r>
              </a:p>
              <a:p>
                <a:pPr algn="just"/>
                <a:r>
                  <a:rPr lang="en-US" sz="1050" b="1"/>
                  <a:t>Major Tobacco Industry Client - SAP Business Analyst </a:t>
                </a:r>
              </a:p>
              <a:p>
                <a:pPr algn="just"/>
                <a:r>
                  <a:rPr lang="en-US" sz="1050"/>
                  <a:t>Solving system related problems reported by users from multiple Finance Departments. Business analyst role for internal projects: analyzing and documenting new requirements; performing UAT. </a:t>
                </a:r>
              </a:p>
              <a:p>
                <a:pPr algn="just"/>
                <a:endParaRPr lang="en-US" sz="1050"/>
              </a:p>
              <a:p>
                <a:pPr algn="just"/>
                <a:endParaRPr lang="en-US" sz="1050"/>
              </a:p>
            </p:txBody>
          </p:sp>
          <p:sp>
            <p:nvSpPr>
              <p:cNvPr id="2" name="Text Placeholder 1">
                <a:extLst>
                  <a:ext uri="{FF2B5EF4-FFF2-40B4-BE49-F238E27FC236}">
                    <a16:creationId xmlns:a16="http://schemas.microsoft.com/office/drawing/2014/main" id="{911674FA-AAB1-290E-AC82-CA87E6310AA5}"/>
                  </a:ext>
                </a:extLst>
              </p:cNvPr>
              <p:cNvSpPr>
                <a:spLocks noGrp="1"/>
              </p:cNvSpPr>
              <p:nvPr>
                <p:ph type="body" sz="quarter" idx="11"/>
              </p:nvPr>
            </p:nvSpPr>
            <p:spPr/>
            <p:txBody>
              <a:bodyPr/>
              <a:lstStyle/>
              <a:p>
                <a:r>
                  <a:rPr lang="en-US" sz="1050"/>
                  <a:t>Aneta is ITIL certified IT Business and System Analyst with 9-year professional experience in international companies. Thanks to that she has an ability to translate complex business issues into technical language, what helps to communicate with customers in order to agree on the solution that suits their business needs.</a:t>
                </a:r>
              </a:p>
            </p:txBody>
          </p:sp>
          <p:sp>
            <p:nvSpPr>
              <p:cNvPr id="3" name="Text Placeholder 2">
                <a:extLst>
                  <a:ext uri="{FF2B5EF4-FFF2-40B4-BE49-F238E27FC236}">
                    <a16:creationId xmlns:a16="http://schemas.microsoft.com/office/drawing/2014/main" id="{24306D85-71DB-A43C-EE9F-A05E2C3B843E}"/>
                  </a:ext>
                </a:extLst>
              </p:cNvPr>
              <p:cNvSpPr>
                <a:spLocks noGrp="1"/>
              </p:cNvSpPr>
              <p:nvPr>
                <p:ph type="body" sz="quarter" idx="12"/>
              </p:nvPr>
            </p:nvSpPr>
            <p:spPr/>
            <p:txBody>
              <a:bodyPr/>
              <a:lstStyle/>
              <a:p>
                <a:r>
                  <a:rPr lang="en-US"/>
                  <a:t>Steel Industry</a:t>
                </a:r>
              </a:p>
              <a:p>
                <a:r>
                  <a:rPr lang="en-US"/>
                  <a:t>Insurance</a:t>
                </a:r>
              </a:p>
              <a:p>
                <a:r>
                  <a:rPr lang="en-US"/>
                  <a:t>Tobacco Industry</a:t>
                </a:r>
              </a:p>
              <a:p>
                <a:endParaRPr lang="en-US"/>
              </a:p>
              <a:p>
                <a:r>
                  <a:rPr lang="en-US"/>
                  <a:t>Chemical Industry</a:t>
                </a:r>
              </a:p>
              <a:p>
                <a:endParaRPr lang="en-US"/>
              </a:p>
              <a:p>
                <a:endParaRPr lang="en-US"/>
              </a:p>
            </p:txBody>
          </p:sp>
          <p:sp>
            <p:nvSpPr>
              <p:cNvPr id="4" name="Text Placeholder 3">
                <a:extLst>
                  <a:ext uri="{FF2B5EF4-FFF2-40B4-BE49-F238E27FC236}">
                    <a16:creationId xmlns:a16="http://schemas.microsoft.com/office/drawing/2014/main" id="{6F381516-F3F1-5803-258D-A281CE214469}"/>
                  </a:ext>
                </a:extLst>
              </p:cNvPr>
              <p:cNvSpPr>
                <a:spLocks noGrp="1"/>
              </p:cNvSpPr>
              <p:nvPr>
                <p:ph type="body" sz="quarter" idx="18"/>
              </p:nvPr>
            </p:nvSpPr>
            <p:spPr/>
            <p:txBody>
              <a:bodyPr/>
              <a:lstStyle/>
              <a:p>
                <a:r>
                  <a:rPr lang="en-US"/>
                  <a:t>Aneta Sobczyk</a:t>
                </a:r>
              </a:p>
            </p:txBody>
          </p:sp>
          <p:sp>
            <p:nvSpPr>
              <p:cNvPr id="5" name="Text Placeholder 4">
                <a:extLst>
                  <a:ext uri="{FF2B5EF4-FFF2-40B4-BE49-F238E27FC236}">
                    <a16:creationId xmlns:a16="http://schemas.microsoft.com/office/drawing/2014/main" id="{731985F1-A854-FF0C-23C8-8306F6E942BE}"/>
                  </a:ext>
                </a:extLst>
              </p:cNvPr>
              <p:cNvSpPr>
                <a:spLocks noGrp="1"/>
              </p:cNvSpPr>
              <p:nvPr>
                <p:ph type="body" sz="quarter" idx="14"/>
              </p:nvPr>
            </p:nvSpPr>
            <p:spPr/>
            <p:txBody>
              <a:bodyPr/>
              <a:lstStyle/>
              <a:p>
                <a:r>
                  <a:rPr lang="en-US">
                    <a:latin typeface="GT Sectra Fine Rg"/>
                    <a:ea typeface="Roboto Medium"/>
                  </a:rPr>
                  <a:t>Consultant</a:t>
                </a:r>
                <a:endParaRPr lang="en-US"/>
              </a:p>
            </p:txBody>
          </p:sp>
          <p:pic>
            <p:nvPicPr>
              <p:cNvPr id="12" name="Picture Placeholder 11" descr="A person with long hair&#10;&#10;Description automatically generated with medium confidence">
                <a:extLst>
                  <a:ext uri="{FF2B5EF4-FFF2-40B4-BE49-F238E27FC236}">
                    <a16:creationId xmlns:a16="http://schemas.microsoft.com/office/drawing/2014/main" id="{944B6F5A-000D-0C2B-49CC-F937D89E53AB}"/>
                  </a:ext>
                </a:extLst>
              </p:cNvPr>
              <p:cNvPicPr>
                <a:picLocks noGrp="1"/>
              </p:cNvPicPr>
              <p:nvPr>
                <p:ph type="pic" sz="quarter" idx="10"/>
              </p:nvPr>
            </p:nvPicPr>
            <p:blipFill rotWithShape="1">
              <a:blip r:embed="rId3"/>
              <a:srcRect l="1193" t="876" r="1754" b="2208"/>
              <a:stretch/>
            </p:blipFill>
            <p:spPr>
              <a:xfrm>
                <a:off x="0" y="-1"/>
                <a:ext cx="2642400" cy="2642400"/>
              </a:xfrm>
            </p:spPr>
          </p:pic>
          <p:sp>
            <p:nvSpPr>
              <p:cNvPr id="7" name="Text Placeholder 6">
                <a:extLst>
                  <a:ext uri="{FF2B5EF4-FFF2-40B4-BE49-F238E27FC236}">
                    <a16:creationId xmlns:a16="http://schemas.microsoft.com/office/drawing/2014/main" id="{96CAE378-94B4-0269-C4D1-EBD2C607BCC3}"/>
                  </a:ext>
                </a:extLst>
              </p:cNvPr>
              <p:cNvSpPr>
                <a:spLocks noGrp="1"/>
              </p:cNvSpPr>
              <p:nvPr>
                <p:ph type="body" sz="quarter" idx="19"/>
              </p:nvPr>
            </p:nvSpPr>
            <p:spPr/>
            <p:txBody>
              <a:bodyPr/>
              <a:lstStyle/>
              <a:p>
                <a:r>
                  <a:rPr lang="en-US"/>
                  <a:t>Jagiellonian University in Kraków, M.A. Applied Mathematics</a:t>
                </a:r>
              </a:p>
              <a:p>
                <a:r>
                  <a:rPr lang="en-US"/>
                  <a:t>Jagiellonian University in Kraków, B.A. Mathematics for Economics</a:t>
                </a:r>
              </a:p>
            </p:txBody>
          </p:sp>
          <p:sp>
            <p:nvSpPr>
              <p:cNvPr id="8" name="Text Placeholder 7">
                <a:extLst>
                  <a:ext uri="{FF2B5EF4-FFF2-40B4-BE49-F238E27FC236}">
                    <a16:creationId xmlns:a16="http://schemas.microsoft.com/office/drawing/2014/main" id="{A9D0EDE1-319C-F7C6-A99B-9FCF1CAD96E2}"/>
                  </a:ext>
                </a:extLst>
              </p:cNvPr>
              <p:cNvSpPr>
                <a:spLocks noGrp="1"/>
              </p:cNvSpPr>
              <p:nvPr>
                <p:ph type="body" sz="quarter" idx="20"/>
              </p:nvPr>
            </p:nvSpPr>
            <p:spPr/>
            <p:txBody>
              <a:bodyPr/>
              <a:lstStyle/>
              <a:p>
                <a:pPr algn="just">
                  <a:spcBef>
                    <a:spcPts val="400"/>
                  </a:spcBef>
                </a:pPr>
                <a:r>
                  <a:rPr lang="en-US"/>
                  <a:t>SQL </a:t>
                </a:r>
              </a:p>
              <a:p>
                <a:pPr algn="just">
                  <a:spcBef>
                    <a:spcPts val="400"/>
                  </a:spcBef>
                </a:pPr>
                <a:r>
                  <a:rPr lang="en-US"/>
                  <a:t>MS VBA </a:t>
                </a:r>
              </a:p>
              <a:p>
                <a:pPr algn="just">
                  <a:spcBef>
                    <a:spcPts val="400"/>
                  </a:spcBef>
                </a:pPr>
                <a:r>
                  <a:rPr lang="en-US"/>
                  <a:t>SAP </a:t>
                </a:r>
              </a:p>
              <a:p>
                <a:pPr algn="just">
                  <a:spcBef>
                    <a:spcPts val="400"/>
                  </a:spcBef>
                </a:pPr>
                <a:r>
                  <a:rPr lang="en-US"/>
                  <a:t>MES </a:t>
                </a:r>
              </a:p>
              <a:p>
                <a:pPr algn="just">
                  <a:spcBef>
                    <a:spcPts val="400"/>
                  </a:spcBef>
                </a:pPr>
                <a:r>
                  <a:rPr lang="en-US"/>
                  <a:t>Python </a:t>
                </a:r>
              </a:p>
              <a:p>
                <a:pPr algn="just">
                  <a:spcBef>
                    <a:spcPts val="400"/>
                  </a:spcBef>
                </a:pPr>
                <a:r>
                  <a:rPr lang="en-US"/>
                  <a:t>Tableau</a:t>
                </a:r>
              </a:p>
              <a:p>
                <a:pPr algn="just">
                  <a:spcBef>
                    <a:spcPts val="400"/>
                  </a:spcBef>
                </a:pPr>
                <a:r>
                  <a:rPr lang="en-US"/>
                  <a:t>Jira, Confluence </a:t>
                </a:r>
              </a:p>
            </p:txBody>
          </p:sp>
          <p:sp>
            <p:nvSpPr>
              <p:cNvPr id="9" name="Text Placeholder 8">
                <a:extLst>
                  <a:ext uri="{FF2B5EF4-FFF2-40B4-BE49-F238E27FC236}">
                    <a16:creationId xmlns:a16="http://schemas.microsoft.com/office/drawing/2014/main" id="{698ADF03-8FE6-EE63-15FA-BCDD7A6C1908}"/>
                  </a:ext>
                </a:extLst>
              </p:cNvPr>
              <p:cNvSpPr>
                <a:spLocks noGrp="1"/>
              </p:cNvSpPr>
              <p:nvPr>
                <p:ph type="body" sz="quarter" idx="21"/>
              </p:nvPr>
            </p:nvSpPr>
            <p:spPr/>
            <p:txBody>
              <a:bodyPr/>
              <a:lstStyle/>
              <a:p>
                <a:r>
                  <a:rPr lang="en-US"/>
                  <a:t>Polish		  English		German</a:t>
                </a:r>
              </a:p>
            </p:txBody>
          </p:sp>
        </p:spTree>
        <p:extLst>
          <p:ext uri="{BB962C8B-B14F-4D97-AF65-F5344CB8AC3E}">
            <p14:creationId xmlns:p14="http://schemas.microsoft.com/office/powerpoint/2010/main" val="3752201324"/>
          </p:ext>
        </p:extLst>
      </p:cSld>
      <p:clrMapOvr>
        <a:masterClrMapping/>
      </p:clrMapOvr>
    </p:sld>
    <p:sld>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3F63B5-DB9A-97EA-580C-E694963932CE}"/>
                  </a:ext>
                </a:extLst>
              </p:cNvPr>
              <p:cNvSpPr>
                <a:spLocks noGrp="1"/>
              </p:cNvSpPr>
              <p:nvPr>
                <p:ph type="body" sz="quarter" idx="11"/>
              </p:nvPr>
            </p:nvSpPr>
            <p:spPr>
              <a:xfrm>
                <a:off x="154816" y="3044142"/>
                <a:ext cx="2196000" cy="1898248"/>
              </a:xfrm>
            </p:spPr>
            <p:txBody>
              <a:bodyPr/>
              <a:lstStyle/>
              <a:p>
                <a:r>
                  <a:rPr lang="en-US" b="1"/>
                  <a:t>„Show me your data and I’ll tell you who you are”</a:t>
                </a:r>
              </a:p>
              <a:p>
                <a:pPr algn="l"/>
                <a:r>
                  <a:rPr lang="en-US"/>
                  <a:t>Data Analytics practitioner with over </a:t>
                </a:r>
                <a:r>
                  <a:rPr lang="pl-PL"/>
                  <a:t>5</a:t>
                </a:r>
                <a:r>
                  <a:rPr lang="en-US"/>
                  <a:t> years BI experience and almost 10 years experience in working with multinational stakeholders with main  knowledge in BI area. My strongest skill is Power BI and what follows Data Modeling, Transformation, Visualization   	and Analysis.</a:t>
                </a:r>
                <a:br>
                  <a:rPr lang="en-US"/>
                </a:br>
                <a:br>
                  <a:rPr lang="en-US"/>
                </a:br>
                <a:endParaRPr lang="en-US"/>
              </a:p>
            </p:txBody>
          </p:sp>
          <p:sp>
            <p:nvSpPr>
              <p:cNvPr id="3" name="Text Placeholder 2">
                <a:extLst>
                  <a:ext uri="{FF2B5EF4-FFF2-40B4-BE49-F238E27FC236}">
                    <a16:creationId xmlns:a16="http://schemas.microsoft.com/office/drawing/2014/main" id="{DCFD345E-4365-A305-FDD0-59C2DEC7F263}"/>
                  </a:ext>
                </a:extLst>
              </p:cNvPr>
              <p:cNvSpPr>
                <a:spLocks noGrp="1"/>
              </p:cNvSpPr>
              <p:nvPr>
                <p:ph type="body" sz="quarter" idx="12"/>
              </p:nvPr>
            </p:nvSpPr>
            <p:spPr>
              <a:xfrm>
                <a:off x="64720" y="5300282"/>
                <a:ext cx="2466285" cy="953972"/>
              </a:xfrm>
            </p:spPr>
            <p:txBody>
              <a:bodyPr/>
              <a:lstStyle/>
              <a:p>
                <a:pPr algn="l"/>
                <a:r>
                  <a:rPr lang="en-US"/>
                  <a:t>Finance</a:t>
                </a:r>
              </a:p>
              <a:p>
                <a:pPr algn="l"/>
                <a:r>
                  <a:rPr lang="en-US"/>
                  <a:t>Digital Marketing</a:t>
                </a:r>
                <a:endParaRPr lang="pl-PL"/>
              </a:p>
              <a:p>
                <a:pPr algn="l"/>
                <a:r>
                  <a:rPr lang="en-US"/>
                  <a:t>Tech</a:t>
                </a:r>
                <a:br>
                  <a:rPr lang="pl-PL"/>
                </a:br>
                <a:r>
                  <a:rPr lang="pl-PL"/>
                  <a:t>Workforce</a:t>
                </a:r>
                <a:br>
                  <a:rPr lang="pl-PL"/>
                </a:br>
                <a:r>
                  <a:rPr lang="pl-PL"/>
                  <a:t>Retail</a:t>
                </a:r>
                <a:br>
                  <a:rPr lang="pl-PL"/>
                </a:br>
                <a:br>
                  <a:rPr lang="pl-PL"/>
                </a:br>
                <a:endParaRPr lang="pl-PL"/>
              </a:p>
              <a:p>
                <a:endParaRPr lang="pl-PL"/>
              </a:p>
              <a:p>
                <a:endParaRPr lang="pl-PL"/>
              </a:p>
              <a:p>
                <a:endParaRPr lang="en-US"/>
              </a:p>
              <a:p>
                <a:br>
                  <a:rPr lang="en-US"/>
                </a:br>
                <a:endParaRPr lang="en-US"/>
              </a:p>
            </p:txBody>
          </p:sp>
          <p:sp>
            <p:nvSpPr>
              <p:cNvPr id="4" name="Text Placeholder 3">
                <a:extLst>
                  <a:ext uri="{FF2B5EF4-FFF2-40B4-BE49-F238E27FC236}">
                    <a16:creationId xmlns:a16="http://schemas.microsoft.com/office/drawing/2014/main" id="{144B88A1-7C39-6219-897E-B799CA1FBF20}"/>
                  </a:ext>
                </a:extLst>
              </p:cNvPr>
              <p:cNvSpPr>
                <a:spLocks noGrp="1"/>
              </p:cNvSpPr>
              <p:nvPr>
                <p:ph type="body" sz="quarter" idx="18"/>
              </p:nvPr>
            </p:nvSpPr>
            <p:spPr/>
            <p:txBody>
              <a:bodyPr/>
              <a:lstStyle/>
              <a:p>
                <a:r>
                  <a:rPr lang="en-US" sz="3500">
                    <a:latin typeface="Graphik Black"/>
                  </a:rPr>
                  <a:t>Dominika </a:t>
                </a:r>
                <a:r>
                  <a:rPr lang="en-US" sz="3500" err="1">
                    <a:latin typeface="Graphik Black"/>
                  </a:rPr>
                  <a:t>Stachowiak</a:t>
                </a:r>
                <a:endParaRPr lang="en-US" sz="3500">
                  <a:latin typeface="Graphik Black"/>
                </a:endParaRPr>
              </a:p>
            </p:txBody>
          </p:sp>
          <p:sp>
            <p:nvSpPr>
              <p:cNvPr id="5" name="Text Placeholder 4">
                <a:extLst>
                  <a:ext uri="{FF2B5EF4-FFF2-40B4-BE49-F238E27FC236}">
                    <a16:creationId xmlns:a16="http://schemas.microsoft.com/office/drawing/2014/main" id="{A6F04D3C-B66B-23F4-A2D0-DF04EEB97684}"/>
                  </a:ext>
                </a:extLst>
              </p:cNvPr>
              <p:cNvSpPr>
                <a:spLocks noGrp="1"/>
              </p:cNvSpPr>
              <p:nvPr>
                <p:ph type="body" sz="quarter" idx="14"/>
              </p:nvPr>
            </p:nvSpPr>
            <p:spPr>
              <a:xfrm>
                <a:off x="2880849" y="1030842"/>
                <a:ext cx="5065288" cy="399600"/>
              </a:xfrm>
            </p:spPr>
            <p:txBody>
              <a:bodyPr/>
              <a:lstStyle/>
              <a:p>
                <a:r>
                  <a:rPr lang="en-US"/>
                  <a:t>Consultant, Business Inteligence/Data Analytics</a:t>
                </a:r>
              </a:p>
            </p:txBody>
          </p:sp>
          <p:sp>
            <p:nvSpPr>
              <p:cNvPr id="7" name="Text Placeholder 6">
                <a:extLst>
                  <a:ext uri="{FF2B5EF4-FFF2-40B4-BE49-F238E27FC236}">
                    <a16:creationId xmlns:a16="http://schemas.microsoft.com/office/drawing/2014/main" id="{D26E9E3A-8894-B6E9-6C0F-B23CA89BF176}"/>
                  </a:ext>
                </a:extLst>
              </p:cNvPr>
              <p:cNvSpPr>
                <a:spLocks noGrp="1"/>
              </p:cNvSpPr>
              <p:nvPr>
                <p:ph type="body" sz="quarter" idx="19"/>
              </p:nvPr>
            </p:nvSpPr>
            <p:spPr>
              <a:xfrm>
                <a:off x="9415208" y="1907471"/>
                <a:ext cx="2518324" cy="1311217"/>
              </a:xfrm>
            </p:spPr>
            <p:txBody>
              <a:bodyPr/>
              <a:lstStyle/>
              <a:p>
                <a:r>
                  <a:rPr lang="en-US" err="1"/>
                  <a:t>Wrocław</a:t>
                </a:r>
                <a:r>
                  <a:rPr lang="en-US"/>
                  <a:t> University of Economics, Business Informatics - IT systems</a:t>
                </a:r>
              </a:p>
              <a:p>
                <a:r>
                  <a:rPr lang="en-US"/>
                  <a:t>manager, Master’s degree</a:t>
                </a:r>
              </a:p>
              <a:p>
                <a:r>
                  <a:rPr lang="en-US"/>
                  <a:t>Wrocław University of Economics, Business Informatics - Database</a:t>
                </a:r>
              </a:p>
              <a:p>
                <a:r>
                  <a:rPr lang="en-US" err="1"/>
                  <a:t>Technican</a:t>
                </a:r>
                <a:r>
                  <a:rPr lang="en-US"/>
                  <a:t>, Bachelor’s degree</a:t>
                </a:r>
              </a:p>
            </p:txBody>
          </p:sp>
          <p:sp>
            <p:nvSpPr>
              <p:cNvPr id="8" name="Text Placeholder 7">
                <a:extLst>
                  <a:ext uri="{FF2B5EF4-FFF2-40B4-BE49-F238E27FC236}">
                    <a16:creationId xmlns:a16="http://schemas.microsoft.com/office/drawing/2014/main" id="{93E41BA6-9344-A5D1-F73E-0E4005F711C3}"/>
                  </a:ext>
                </a:extLst>
              </p:cNvPr>
              <p:cNvSpPr>
                <a:spLocks noGrp="1"/>
              </p:cNvSpPr>
              <p:nvPr>
                <p:ph type="body" sz="quarter" idx="20"/>
              </p:nvPr>
            </p:nvSpPr>
            <p:spPr>
              <a:xfrm>
                <a:off x="9415208" y="3728194"/>
                <a:ext cx="2664000" cy="1877949"/>
              </a:xfrm>
            </p:spPr>
            <p:txBody>
              <a:bodyPr vert="horz" lIns="54000" tIns="36000" rIns="36000" bIns="36000" rtlCol="0" anchor="t">
                <a:noAutofit/>
              </a:bodyPr>
              <a:lstStyle/>
              <a:p>
                <a:pPr>
                  <a:spcBef>
                    <a:spcPts val="400"/>
                  </a:spcBef>
                </a:pPr>
                <a:r>
                  <a:rPr lang="en-US" b="1"/>
                  <a:t>SQL</a:t>
                </a:r>
                <a:r>
                  <a:rPr lang="en-US"/>
                  <a:t>, </a:t>
                </a:r>
                <a:r>
                  <a:rPr lang="en-US" b="1" err="1"/>
                  <a:t>PowerBI</a:t>
                </a:r>
                <a:r>
                  <a:rPr lang="en-US"/>
                  <a:t>, </a:t>
                </a:r>
                <a:r>
                  <a:rPr lang="en-US" b="1"/>
                  <a:t>Data Analysis</a:t>
                </a:r>
                <a:r>
                  <a:rPr lang="en-US"/>
                  <a:t>,</a:t>
                </a:r>
                <a:br>
                  <a:rPr lang="en-US"/>
                </a:br>
                <a:r>
                  <a:rPr lang="en-US" b="1"/>
                  <a:t>Data</a:t>
                </a:r>
                <a:r>
                  <a:rPr lang="en-US"/>
                  <a:t> </a:t>
                </a:r>
                <a:r>
                  <a:rPr lang="en-US" b="1"/>
                  <a:t>Transformation, Data Modeling</a:t>
                </a:r>
                <a:br>
                  <a:rPr lang="en-US" b="1"/>
                </a:br>
                <a:br>
                  <a:rPr lang="en-US" b="1"/>
                </a:br>
                <a:r>
                  <a:rPr lang="en-US"/>
                  <a:t>Tableau, MS Excel, Looker, </a:t>
                </a:r>
                <a:br>
                  <a:rPr lang="en-US"/>
                </a:br>
                <a:r>
                  <a:rPr lang="en-US"/>
                  <a:t>Google </a:t>
                </a:r>
                <a:r>
                  <a:rPr lang="en-US" err="1"/>
                  <a:t>BigQuery</a:t>
                </a:r>
                <a:r>
                  <a:rPr lang="en-US"/>
                  <a:t>, Alteryx, Adobe Analytics, MS Power Platform Tools, Snowflake, </a:t>
                </a:r>
                <a:r>
                  <a:rPr lang="en-US" err="1"/>
                  <a:t>MsSQL</a:t>
                </a:r>
                <a:r>
                  <a:rPr lang="en-US"/>
                  <a:t>, Alteryx,</a:t>
                </a:r>
                <a:br>
                  <a:rPr lang="en-US"/>
                </a:br>
                <a:r>
                  <a:rPr lang="en-US"/>
                  <a:t>Tabular Editor</a:t>
                </a:r>
                <a:r>
                  <a:rPr lang="pl-PL"/>
                  <a:t>, DAX Studio, </a:t>
                </a:r>
                <a:r>
                  <a:rPr lang="pl-PL" err="1"/>
                  <a:t>ServiceNow</a:t>
                </a:r>
                <a:r>
                  <a:rPr lang="pl-PL"/>
                  <a:t>, Visio</a:t>
                </a:r>
                <a:br>
                  <a:rPr lang="en-US"/>
                </a:br>
                <a:r>
                  <a:rPr lang="en-US"/>
                  <a:t> </a:t>
                </a:r>
                <a:endParaRPr lang="en-US" b="1"/>
              </a:p>
            </p:txBody>
          </p:sp>
          <p:sp>
            <p:nvSpPr>
              <p:cNvPr id="9" name="Text Placeholder 8">
                <a:extLst>
                  <a:ext uri="{FF2B5EF4-FFF2-40B4-BE49-F238E27FC236}">
                    <a16:creationId xmlns:a16="http://schemas.microsoft.com/office/drawing/2014/main" id="{F4E36C7B-C537-912E-1F37-B7227CFBE3FC}"/>
                  </a:ext>
                </a:extLst>
              </p:cNvPr>
              <p:cNvSpPr>
                <a:spLocks noGrp="1"/>
              </p:cNvSpPr>
              <p:nvPr>
                <p:ph type="body" sz="quarter" idx="21"/>
              </p:nvPr>
            </p:nvSpPr>
            <p:spPr/>
            <p:txBody>
              <a:bodyPr/>
              <a:lstStyle/>
              <a:p>
                <a:r>
                  <a:rPr lang="en-US"/>
                  <a:t>Polish, English, German</a:t>
                </a:r>
              </a:p>
            </p:txBody>
          </p:sp>
          <p:sp>
            <p:nvSpPr>
              <p:cNvPr id="10" name="Text Placeholder 9">
                <a:extLst>
                  <a:ext uri="{FF2B5EF4-FFF2-40B4-BE49-F238E27FC236}">
                    <a16:creationId xmlns:a16="http://schemas.microsoft.com/office/drawing/2014/main" id="{A004E5B0-E7EC-3413-16FD-505F7871D475}"/>
                  </a:ext>
                </a:extLst>
              </p:cNvPr>
              <p:cNvSpPr>
                <a:spLocks noGrp="1"/>
              </p:cNvSpPr>
              <p:nvPr>
                <p:ph type="body" sz="quarter" idx="22"/>
              </p:nvPr>
            </p:nvSpPr>
            <p:spPr>
              <a:xfrm>
                <a:off x="2832107" y="1861782"/>
                <a:ext cx="6282000" cy="4909132"/>
              </a:xfrm>
            </p:spPr>
            <p:txBody>
              <a:bodyPr vert="horz" lIns="54000" tIns="36000" rIns="36000" bIns="36000" numCol="2" spcCol="252000" rtlCol="0" anchor="t">
                <a:noAutofit/>
              </a:bodyPr>
              <a:lstStyle/>
              <a:p>
                <a:r>
                  <a:rPr lang="pl-PL" sz="800" b="1"/>
                  <a:t>International Retailer – Data Analyst </a:t>
                </a:r>
                <a:br>
                  <a:rPr lang="pl-PL" sz="800" b="1"/>
                </a:br>
                <a:br>
                  <a:rPr lang="pl-PL" sz="800" b="1"/>
                </a:br>
                <a:r>
                  <a:rPr lang="en-US" sz="800"/>
                  <a:t>The project focuses on providing data analysis, primarily B2B sales data, for global stakeholders. It utilizes </a:t>
                </a:r>
                <a:r>
                  <a:rPr lang="en-US" sz="800" err="1"/>
                  <a:t>BigQuery</a:t>
                </a:r>
                <a:r>
                  <a:rPr lang="en-US" sz="800"/>
                  <a:t> to prepare the data for backend analysis and Power BI for modeling relationships and the visualization layer.</a:t>
                </a:r>
                <a:endParaRPr lang="pl-PL" sz="800"/>
              </a:p>
              <a:p>
                <a:r>
                  <a:rPr lang="pl-PL" sz="800" b="1"/>
                  <a:t>Major Swiss Bank – Bi Lead Developer</a:t>
                </a:r>
                <a:br>
                  <a:rPr lang="pl-PL" sz="800" b="1"/>
                </a:br>
                <a:br>
                  <a:rPr lang="pl-PL" sz="800" b="1"/>
                </a:br>
                <a:r>
                  <a:rPr lang="en-US" sz="800" b="0" i="0">
                    <a:effectLst/>
                  </a:rPr>
                  <a:t>Led a high-profile project for a major Swiss bank, integrating data from </a:t>
                </a:r>
                <a:r>
                  <a:rPr lang="en-US" sz="800"/>
                  <a:t>various areas including financials and workforce.</a:t>
                </a:r>
                <a:r>
                  <a:rPr lang="pl-PL" sz="800"/>
                  <a:t> </a:t>
                </a:r>
                <a:r>
                  <a:rPr lang="en-US" sz="800"/>
                  <a:t>Acted as the lead developer, responsible for data management, data </a:t>
                </a:r>
                <a:r>
                  <a:rPr lang="en-US" sz="800" b="0" i="0">
                    <a:effectLst/>
                  </a:rPr>
                  <a:t>visualization, and data analysis.</a:t>
                </a:r>
                <a:r>
                  <a:rPr lang="pl-PL" sz="800" b="0" i="0">
                    <a:effectLst/>
                  </a:rPr>
                  <a:t> </a:t>
                </a:r>
                <a:r>
                  <a:rPr lang="en-US" sz="800" b="0" i="0">
                    <a:effectLst/>
                  </a:rPr>
                  <a:t>Utilized Power BI to develop insightful dashboards and reports for effective data </a:t>
                </a:r>
                <a:r>
                  <a:rPr lang="en-US" sz="800" b="0" i="0" err="1">
                    <a:effectLst/>
                  </a:rPr>
                  <a:t>visualization</a:t>
                </a:r>
                <a:r>
                  <a:rPr lang="en-US" sz="800" b="0" i="0">
                    <a:effectLst/>
                  </a:rPr>
                  <a:t>. Conducted financial forecasting to support strategic decision-making processes.</a:t>
                </a:r>
                <a:r>
                  <a:rPr lang="pl-PL" sz="800" b="0" i="0">
                    <a:effectLst/>
                  </a:rPr>
                  <a:t> </a:t>
                </a:r>
                <a:r>
                  <a:rPr lang="en-US" sz="800" b="0" i="0">
                    <a:effectLst/>
                  </a:rPr>
                  <a:t>Provided comprehensive training to other employees on the effective use of Power BI for</a:t>
                </a:r>
                <a:r>
                  <a:rPr lang="en-US" sz="800"/>
                  <a:t> data analysis and reporting.</a:t>
                </a:r>
                <a:r>
                  <a:rPr lang="pl-PL" sz="800"/>
                  <a:t> </a:t>
                </a:r>
                <a:r>
                  <a:rPr lang="en-US" sz="800"/>
                  <a:t>Took part in data preparation for analysis during another Swiss bank acquisition.</a:t>
                </a:r>
                <a:br>
                  <a:rPr lang="pl-PL" sz="800"/>
                </a:br>
                <a:br>
                  <a:rPr lang="pl-PL" sz="800" b="1"/>
                </a:br>
                <a:r>
                  <a:rPr lang="en-US" sz="800" b="1"/>
                  <a:t>Major Manufacturing Company - Data Analytics - Digital Marketing</a:t>
                </a:r>
              </a:p>
              <a:p>
                <a:r>
                  <a:rPr lang="en-US" sz="800"/>
                  <a:t>Working as a global digital marketing data analytics specialist, supporting business decisions with Power BI dashboards development based on multiple data sources (like Adobe Analytics, Snowflake &amp; others). Preparing data models with a focus on data accuracy &amp; quality. Providing insights and clarity for marketing specialists mainly about digital marketing data as Leads, Campaigns &amp; Opportunities. Preparing Global data Targets for Business Groups based on complex data analysis of current company results.</a:t>
                </a:r>
              </a:p>
              <a:p>
                <a:r>
                  <a:rPr lang="en-US" sz="800" b="1"/>
                  <a:t>Major Consulting Company - Senior Data Analyst</a:t>
                </a:r>
              </a:p>
              <a:p>
                <a:r>
                  <a:rPr lang="en-US" sz="800"/>
                  <a:t>Working on OneDrive for Business Project from the early stage to deploy OneDrive for Business product globally. Creating dashboards, data models, and excel reports to provide high-level management with crucial data for decisions making, including decisions about the next steps of deployment. Using data to highlight progress, successes &amp; oversights in connection to the current deployment approach.</a:t>
                </a:r>
              </a:p>
              <a:p>
                <a:pPr>
                  <a:spcBef>
                    <a:spcPts val="0"/>
                  </a:spcBef>
                </a:pPr>
                <a:r>
                  <a:rPr lang="en-US" sz="800"/>
                  <a:t>Main tasks:</a:t>
                </a:r>
              </a:p>
              <a:p>
                <a:pPr>
                  <a:spcBef>
                    <a:spcPts val="0"/>
                  </a:spcBef>
                </a:pPr>
                <a:r>
                  <a:rPr lang="en-US" sz="800"/>
                  <a:t>- SQL database update, views &amp; tables creation</a:t>
                </a:r>
              </a:p>
              <a:p>
                <a:pPr>
                  <a:spcBef>
                    <a:spcPts val="0"/>
                  </a:spcBef>
                </a:pPr>
                <a:r>
                  <a:rPr lang="en-US" sz="800"/>
                  <a:t> in Microsoft SQL Server Management Studio</a:t>
                </a:r>
              </a:p>
              <a:p>
                <a:pPr>
                  <a:spcBef>
                    <a:spcPts val="0"/>
                  </a:spcBef>
                </a:pPr>
                <a:r>
                  <a:rPr lang="en-US" sz="800"/>
                  <a:t>- Power BI Dashboards update, creation &amp; maintenance </a:t>
                </a:r>
              </a:p>
              <a:p>
                <a:pPr>
                  <a:spcBef>
                    <a:spcPts val="0"/>
                  </a:spcBef>
                </a:pPr>
                <a:r>
                  <a:rPr lang="en-US" sz="800"/>
                  <a:t>- data modeling </a:t>
                </a:r>
              </a:p>
              <a:p>
                <a:pPr>
                  <a:spcBef>
                    <a:spcPts val="0"/>
                  </a:spcBef>
                </a:pPr>
                <a:r>
                  <a:rPr lang="en-US" sz="800"/>
                  <a:t>- combining various data sources to create efficient data models</a:t>
                </a:r>
              </a:p>
              <a:p>
                <a:pPr>
                  <a:spcBef>
                    <a:spcPts val="0"/>
                  </a:spcBef>
                </a:pPr>
                <a:r>
                  <a:rPr lang="en-US" sz="800"/>
                  <a:t>- reporting in excel (using basic functions, </a:t>
                </a:r>
              </a:p>
              <a:p>
                <a:pPr>
                  <a:spcBef>
                    <a:spcPts val="0"/>
                  </a:spcBef>
                </a:pPr>
                <a:r>
                  <a:rPr lang="en-US" sz="800"/>
                  <a:t>pivots &amp; query manager)</a:t>
                </a:r>
              </a:p>
              <a:p>
                <a:pPr>
                  <a:spcBef>
                    <a:spcPts val="0"/>
                  </a:spcBef>
                </a:pPr>
                <a:r>
                  <a:rPr lang="en-US" sz="800"/>
                  <a:t>Worked with process documentation, Power Automate, Alteryx, SQL Server</a:t>
                </a:r>
              </a:p>
              <a:p>
                <a:pPr>
                  <a:spcBef>
                    <a:spcPts val="0"/>
                  </a:spcBef>
                </a:pPr>
                <a:r>
                  <a:rPr lang="en-US" sz="800"/>
                  <a:t>Integration Services &amp; Python for Project purposes.</a:t>
                </a:r>
              </a:p>
              <a:p>
                <a:pPr algn="just">
                  <a:spcBef>
                    <a:spcPts val="0"/>
                  </a:spcBef>
                </a:pPr>
                <a:r>
                  <a:rPr lang="en-US" sz="800"/>
                  <a:t>Also got familiar with Kanban Boards &amp; Agile approach.</a:t>
                </a:r>
              </a:p>
              <a:p>
                <a:pPr algn="just">
                  <a:spcBef>
                    <a:spcPts val="0"/>
                  </a:spcBef>
                </a:pPr>
                <a:r>
                  <a:rPr lang="en-US" sz="800"/>
                  <a:t>Additionally:</a:t>
                </a:r>
              </a:p>
              <a:p>
                <a:pPr algn="just">
                  <a:spcBef>
                    <a:spcPts val="0"/>
                  </a:spcBef>
                </a:pPr>
                <a:r>
                  <a:rPr lang="en-US" sz="800"/>
                  <a:t>Completed Microsoft Ignite Cloud Skills Challenge</a:t>
                </a:r>
              </a:p>
              <a:p>
                <a:pPr algn="just">
                  <a:spcBef>
                    <a:spcPts val="0"/>
                  </a:spcBef>
                </a:pPr>
                <a:r>
                  <a:rPr lang="en-US" sz="800"/>
                  <a:t>- Analytics &amp; Received Microsoft Azure Learning Badges in a process of getting</a:t>
                </a:r>
              </a:p>
              <a:p>
                <a:pPr algn="just">
                  <a:spcBef>
                    <a:spcPts val="0"/>
                  </a:spcBef>
                </a:pPr>
                <a:r>
                  <a:rPr lang="en-US" sz="800"/>
                  <a:t>familiar with Azure concepts </a:t>
                </a:r>
              </a:p>
              <a:p>
                <a:pPr algn="just">
                  <a:spcBef>
                    <a:spcPts val="0"/>
                  </a:spcBef>
                </a:pPr>
                <a:r>
                  <a:rPr lang="en-US" sz="800"/>
                  <a:t>&amp; components (like Data Factory, Pipelines &amp; others).</a:t>
                </a:r>
              </a:p>
              <a:p>
                <a:pPr algn="just"/>
                <a:r>
                  <a:rPr lang="en-US" sz="800" b="1"/>
                  <a:t>Major Consulting Company – Senior Reporting Analyst</a:t>
                </a:r>
              </a:p>
              <a:p>
                <a:pPr>
                  <a:spcBef>
                    <a:spcPts val="0"/>
                  </a:spcBef>
                </a:pPr>
                <a:r>
                  <a:rPr lang="en-US" sz="800"/>
                  <a:t>Working in a diverse team with global clients (mainly from the UK, USA, and India). Responsible for preparing high-level documentation, daily, monthly, and ad hoc analysis using ServiceNow data. Creating reports in Excel and ServiceNow, and delivering monthly presentations to executives. Ensuring data quality meets standards, improving both data quality and reports. Collaborating with other Enterprise Service Management teams and utilizing tools like Tableau, Spotfire, and </a:t>
                </a:r>
                <a:r>
                  <a:rPr lang="en-US" sz="800" err="1"/>
                  <a:t>PowerBi</a:t>
                </a:r>
                <a:r>
                  <a:rPr lang="en-US" sz="800"/>
                  <a:t> for report and dashboard creation.</a:t>
                </a:r>
              </a:p>
            </p:txBody>
          </p:sp>
          <p:sp>
            <p:nvSpPr>
              <p:cNvPr id="6" name="TextBox 5">
                <a:extLst>
                  <a:ext uri="{FF2B5EF4-FFF2-40B4-BE49-F238E27FC236}">
                    <a16:creationId xmlns:a16="http://schemas.microsoft.com/office/drawing/2014/main" id="{3FA23691-460A-18A1-B153-5B97CCCEC344}"/>
                  </a:ext>
                </a:extLst>
              </p:cNvPr>
              <p:cNvSpPr txBox="1"/>
              <p:nvPr/>
            </p:nvSpPr>
            <p:spPr>
              <a:xfrm>
                <a:off x="154816" y="6400800"/>
                <a:ext cx="2376189" cy="217714"/>
              </a:xfrm>
              <a:prstGeom prst="rect">
                <a:avLst/>
              </a:prstGeom>
              <a:noFill/>
            </p:spPr>
            <p:txBody>
              <a:bodyPr wrap="square" lIns="0" tIns="0" rIns="0" bIns="0" rtlCol="0">
                <a:noAutofit/>
              </a:bodyPr>
              <a:lstStyle/>
              <a:p>
                <a:pPr algn="l" defTabSz="228600">
                  <a:spcAft>
                    <a:spcPts val="1200"/>
                  </a:spcAft>
                </a:pPr>
                <a:r>
                  <a:rPr lang="pl-PL" sz="900" b="1" noProof="0">
                    <a:solidFill>
                      <a:schemeClr val="bg1"/>
                    </a:solidFill>
                  </a:rPr>
                  <a:t>MICROSOFT CERTIFIED DATA ANALYST</a:t>
                </a:r>
              </a:p>
            </p:txBody>
          </p:sp>
          <p:pic>
            <p:nvPicPr>
              <p:cNvPr id="12" name="Picture Placeholder 11" descr="A person with long hair&#10;&#10;Description automatically generated with low confidence">
                <a:extLst>
                  <a:ext uri="{FF2B5EF4-FFF2-40B4-BE49-F238E27FC236}">
                    <a16:creationId xmlns:a16="http://schemas.microsoft.com/office/drawing/2014/main" id="{330D943C-C506-7194-114F-0E364CC7E7D1}"/>
                  </a:ext>
                </a:extLst>
              </p:cNvPr>
              <p:cNvPicPr>
                <a:picLocks noGrp="1" noChangeAspect="1"/>
              </p:cNvPicPr>
              <p:nvPr>
                <p:ph type="pic" sz="quarter" idx="10"/>
              </p:nvPr>
            </p:nvPicPr>
            <p:blipFill>
              <a:blip r:embed="rId3"/>
              <a:srcRect t="13072" b="13072"/>
              <a:stretch>
                <a:fillRect/>
              </a:stretch>
            </p:blipFill>
            <p:spPr>
              <a:xfrm>
                <a:off x="0" y="2471"/>
                <a:ext cx="2628900" cy="2616904"/>
              </a:xfrm>
              <a:noFill/>
              <a:ln w="38100">
                <a:noFill/>
              </a:ln>
              <a:effectLst/>
            </p:spPr>
            <p:style>
              <a:lnRef idx="1">
                <a:schemeClr val="accent2"/>
              </a:lnRef>
              <a:fillRef idx="3">
                <a:schemeClr val="accent2"/>
              </a:fillRef>
              <a:effectRef idx="2">
                <a:schemeClr val="accent2"/>
              </a:effectRef>
              <a:fontRef idx="minor">
                <a:schemeClr val="lt1"/>
              </a:fontRef>
            </p:style>
          </p:pic>
        </p:spTree>
        <p:extLst>
          <p:ext uri="{BB962C8B-B14F-4D97-AF65-F5344CB8AC3E}">
            <p14:creationId xmlns:p14="http://schemas.microsoft.com/office/powerpoint/2010/main" val="548016973"/>
          </p:ext>
        </p:extLst>
      </p:cSld>
      <p:clrMapOvr>
        <a:masterClrMapping/>
      </p:clrMapOvr>
    </p:sld>
    <p:sld>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4A72BA-4629-CB06-6CD6-E5AF53AD46FA}"/>
                  </a:ext>
                </a:extLst>
              </p:cNvPr>
              <p:cNvSpPr>
                <a:spLocks noGrp="1"/>
              </p:cNvSpPr>
              <p:nvPr>
                <p:ph type="body" sz="quarter" idx="11"/>
              </p:nvPr>
            </p:nvSpPr>
            <p:spPr/>
            <p:txBody>
              <a:bodyPr/>
              <a:lstStyle/>
              <a:p>
                <a:r>
                  <a:rPr lang="en-US"/>
                  <a:t>Mateusz is Data Consultant with over 7 years of professional experience with a strong financial background. He has extensive experience in different BI technologies such as OBIEE, Cognos, Tableau and Power BI.</a:t>
                </a:r>
              </a:p>
            </p:txBody>
          </p:sp>
          <p:sp>
            <p:nvSpPr>
              <p:cNvPr id="3" name="Text Placeholder 2">
                <a:extLst>
                  <a:ext uri="{FF2B5EF4-FFF2-40B4-BE49-F238E27FC236}">
                    <a16:creationId xmlns:a16="http://schemas.microsoft.com/office/drawing/2014/main" id="{E32B3980-8CEA-ED15-1F27-9562FCA63141}"/>
                  </a:ext>
                </a:extLst>
              </p:cNvPr>
              <p:cNvSpPr>
                <a:spLocks noGrp="1"/>
              </p:cNvSpPr>
              <p:nvPr>
                <p:ph type="body" sz="quarter" idx="12"/>
              </p:nvPr>
            </p:nvSpPr>
            <p:spPr/>
            <p:txBody>
              <a:bodyPr/>
              <a:lstStyle/>
              <a:p>
                <a:r>
                  <a:rPr lang="en-US"/>
                  <a:t>Banking</a:t>
                </a:r>
              </a:p>
              <a:p>
                <a:r>
                  <a:rPr lang="en-US"/>
                  <a:t>Health</a:t>
                </a:r>
              </a:p>
            </p:txBody>
          </p:sp>
          <p:sp>
            <p:nvSpPr>
              <p:cNvPr id="4" name="Text Placeholder 3">
                <a:extLst>
                  <a:ext uri="{FF2B5EF4-FFF2-40B4-BE49-F238E27FC236}">
                    <a16:creationId xmlns:a16="http://schemas.microsoft.com/office/drawing/2014/main" id="{9C6492CA-0B60-EB2C-40E6-93EBE7B85288}"/>
                  </a:ext>
                </a:extLst>
              </p:cNvPr>
              <p:cNvSpPr>
                <a:spLocks noGrp="1"/>
              </p:cNvSpPr>
              <p:nvPr>
                <p:ph type="body" sz="quarter" idx="18"/>
              </p:nvPr>
            </p:nvSpPr>
            <p:spPr/>
            <p:txBody>
              <a:bodyPr/>
              <a:lstStyle/>
              <a:p>
                <a:r>
                  <a:rPr lang="en-US"/>
                  <a:t>Mateusz Strobel</a:t>
                </a:r>
              </a:p>
            </p:txBody>
          </p:sp>
          <p:sp>
            <p:nvSpPr>
              <p:cNvPr id="5" name="Text Placeholder 4">
                <a:extLst>
                  <a:ext uri="{FF2B5EF4-FFF2-40B4-BE49-F238E27FC236}">
                    <a16:creationId xmlns:a16="http://schemas.microsoft.com/office/drawing/2014/main" id="{7805B60B-E211-A613-93CF-93CD7D9E2774}"/>
                  </a:ext>
                </a:extLst>
              </p:cNvPr>
              <p:cNvSpPr>
                <a:spLocks noGrp="1"/>
              </p:cNvSpPr>
              <p:nvPr>
                <p:ph type="body" sz="quarter" idx="14"/>
              </p:nvPr>
            </p:nvSpPr>
            <p:spPr>
              <a:xfrm>
                <a:off x="2880849" y="1030842"/>
                <a:ext cx="4638458" cy="399600"/>
              </a:xfrm>
            </p:spPr>
            <p:txBody>
              <a:bodyPr/>
              <a:lstStyle/>
              <a:p>
                <a:r>
                  <a:rPr lang="en-US"/>
                  <a:t>Consultant, Data Analytics &amp; Visualization</a:t>
                </a:r>
              </a:p>
            </p:txBody>
          </p:sp>
          <p:sp>
            <p:nvSpPr>
              <p:cNvPr id="7" name="Text Placeholder 6">
                <a:extLst>
                  <a:ext uri="{FF2B5EF4-FFF2-40B4-BE49-F238E27FC236}">
                    <a16:creationId xmlns:a16="http://schemas.microsoft.com/office/drawing/2014/main" id="{F833563D-99A9-6F8A-932E-067991F12823}"/>
                  </a:ext>
                </a:extLst>
              </p:cNvPr>
              <p:cNvSpPr>
                <a:spLocks noGrp="1"/>
              </p:cNvSpPr>
              <p:nvPr>
                <p:ph type="body" sz="quarter" idx="19"/>
              </p:nvPr>
            </p:nvSpPr>
            <p:spPr/>
            <p:txBody>
              <a:bodyPr/>
              <a:lstStyle/>
              <a:p>
                <a:r>
                  <a:rPr lang="en-US"/>
                  <a:t>Master’s degree in Finance and Accounting, Wroclaw University of Economics and Business</a:t>
                </a:r>
              </a:p>
            </p:txBody>
          </p:sp>
          <p:sp>
            <p:nvSpPr>
              <p:cNvPr id="8" name="Text Placeholder 7">
                <a:extLst>
                  <a:ext uri="{FF2B5EF4-FFF2-40B4-BE49-F238E27FC236}">
                    <a16:creationId xmlns:a16="http://schemas.microsoft.com/office/drawing/2014/main" id="{F0C59381-976C-687C-66BB-1B85C42198EE}"/>
                  </a:ext>
                </a:extLst>
              </p:cNvPr>
              <p:cNvSpPr>
                <a:spLocks noGrp="1"/>
              </p:cNvSpPr>
              <p:nvPr>
                <p:ph type="body" sz="quarter" idx="20"/>
              </p:nvPr>
            </p:nvSpPr>
            <p:spPr>
              <a:xfrm>
                <a:off x="9415208" y="3728194"/>
                <a:ext cx="2664000" cy="2046964"/>
              </a:xfrm>
            </p:spPr>
            <p:txBody>
              <a:bodyPr/>
              <a:lstStyle/>
              <a:p>
                <a:r>
                  <a:rPr lang="en-US"/>
                  <a:t>OBIEE</a:t>
                </a:r>
              </a:p>
              <a:p>
                <a:r>
                  <a:rPr lang="en-US"/>
                  <a:t>Power BI</a:t>
                </a:r>
              </a:p>
              <a:p>
                <a:r>
                  <a:rPr lang="en-US"/>
                  <a:t>Tableau</a:t>
                </a:r>
              </a:p>
              <a:p>
                <a:r>
                  <a:rPr lang="en-US"/>
                  <a:t>Cognos 10</a:t>
                </a:r>
              </a:p>
              <a:p>
                <a:r>
                  <a:rPr lang="en-US"/>
                  <a:t>Oracle APEX</a:t>
                </a:r>
              </a:p>
              <a:p>
                <a:r>
                  <a:rPr lang="en-US"/>
                  <a:t>T-SQL</a:t>
                </a:r>
              </a:p>
              <a:p>
                <a:r>
                  <a:rPr lang="en-US"/>
                  <a:t>PL-SQL</a:t>
                </a:r>
              </a:p>
              <a:p>
                <a:r>
                  <a:rPr lang="en-US"/>
                  <a:t>Snowflake</a:t>
                </a:r>
              </a:p>
              <a:p>
                <a:r>
                  <a:rPr lang="en-US"/>
                  <a:t>VBA</a:t>
                </a:r>
              </a:p>
            </p:txBody>
          </p:sp>
          <p:sp>
            <p:nvSpPr>
              <p:cNvPr id="9" name="Text Placeholder 8">
                <a:extLst>
                  <a:ext uri="{FF2B5EF4-FFF2-40B4-BE49-F238E27FC236}">
                    <a16:creationId xmlns:a16="http://schemas.microsoft.com/office/drawing/2014/main" id="{127191ED-20B1-ED0E-A11C-E1788F37B4AE}"/>
                  </a:ext>
                </a:extLst>
              </p:cNvPr>
              <p:cNvSpPr>
                <a:spLocks noGrp="1"/>
              </p:cNvSpPr>
              <p:nvPr>
                <p:ph type="body" sz="quarter" idx="21"/>
              </p:nvPr>
            </p:nvSpPr>
            <p:spPr/>
            <p:txBody>
              <a:bodyPr/>
              <a:lstStyle/>
              <a:p>
                <a:r>
                  <a:rPr lang="en-US"/>
                  <a:t>Polish			English		 German</a:t>
                </a:r>
              </a:p>
            </p:txBody>
          </p:sp>
          <p:sp>
            <p:nvSpPr>
              <p:cNvPr id="10" name="Text Placeholder 9">
                <a:extLst>
                  <a:ext uri="{FF2B5EF4-FFF2-40B4-BE49-F238E27FC236}">
                    <a16:creationId xmlns:a16="http://schemas.microsoft.com/office/drawing/2014/main" id="{51FB392A-9EDB-374B-9264-CB912F610985}"/>
                  </a:ext>
                </a:extLst>
              </p:cNvPr>
              <p:cNvSpPr>
                <a:spLocks noGrp="1"/>
              </p:cNvSpPr>
              <p:nvPr>
                <p:ph type="body" sz="quarter" idx="22"/>
              </p:nvPr>
            </p:nvSpPr>
            <p:spPr>
              <a:xfrm>
                <a:off x="2832107" y="1861781"/>
                <a:ext cx="6282000" cy="4575839"/>
              </a:xfrm>
            </p:spPr>
            <p:txBody>
              <a:bodyPr/>
              <a:lstStyle/>
              <a:p>
                <a:r>
                  <a:rPr lang="en-US" b="1"/>
                  <a:t>Major Swiss Investment Bank Company – Business Intelligence Developer</a:t>
                </a:r>
              </a:p>
              <a:p>
                <a:r>
                  <a:rPr lang="en-US"/>
                  <a:t>Implementation of data sourcing and transformation code (T-SQL, </a:t>
                </a:r>
                <a:r>
                  <a:rPr lang="en-US" err="1"/>
                  <a:t>MyReports</a:t>
                </a:r>
                <a:r>
                  <a:rPr lang="en-US"/>
                  <a:t>); data modelling and report development (OBIEE, Power BI); deployment management; reporting maintenance and user support; technical documentation.</a:t>
                </a:r>
              </a:p>
              <a:p>
                <a:r>
                  <a:rPr lang="en-US" b="1"/>
                  <a:t>Pioneer organization in the clinical trials industry – Senior Data Analyst</a:t>
                </a:r>
              </a:p>
              <a:p>
                <a:r>
                  <a:rPr lang="en-US"/>
                  <a:t>Tableau reports preparation; snowflake – data warehouse testing; Oracle Apex – application development (PL-SQL); </a:t>
                </a:r>
                <a:r>
                  <a:rPr lang="en-US" err="1"/>
                  <a:t>UIPath</a:t>
                </a:r>
                <a:r>
                  <a:rPr lang="en-US"/>
                  <a:t> Bots maintaining; Datawarehouse – data validation and quality checks; Excel tools preparation (VBA and SQL).</a:t>
                </a:r>
              </a:p>
              <a:p>
                <a:r>
                  <a:rPr lang="en-US" b="1"/>
                  <a:t>Pioneer organization in the clinical trials industry – Business Intelligence Analyst</a:t>
                </a:r>
              </a:p>
              <a:p>
                <a:r>
                  <a:rPr lang="en-US"/>
                  <a:t>Microsoft Dynamics NAV 2017 – leading the implementation process in different subsidiaries first line support, tool creation; Recognition of business needs and providing solutions; Excel tools preparation (VBA and SQL) – improving daily business tasks and processes; Cognos and Excel reports – complex solution within different company’s departments; Cognos users licenses management.</a:t>
                </a:r>
              </a:p>
              <a:p>
                <a:r>
                  <a:rPr lang="en-US" b="1"/>
                  <a:t>Pioneer organization in the clinical trials industry – Financial Analyst</a:t>
                </a:r>
                <a:r>
                  <a:rPr lang="en-US"/>
                  <a:t>.</a:t>
                </a:r>
              </a:p>
              <a:p>
                <a:r>
                  <a:rPr lang="en-US"/>
                  <a:t>Assistance with producing a monthly reporting pack; Analysis of management recharges to subsidiaries in compliance with transfer pricing policy, preparing subcontracts budgets; Forecast process (cooperation with the Heads of the Finance, preparing pipeline studies - subcontracts and structures, discrepancies analysis, generating forecast revenue); Resolving issues and queries regarding the upload during the month end process; Database structure maintenance and data verification; Ad hoc reports in Excel and Cognos; Review of contract performance against budget.</a:t>
                </a:r>
              </a:p>
              <a:p>
                <a:r>
                  <a:rPr lang="en-US" b="1"/>
                  <a:t>Major Swiss Investment Bank Company – Junior Accountant</a:t>
                </a:r>
              </a:p>
              <a:p>
                <a:r>
                  <a:rPr lang="en-US"/>
                  <a:t>Outstanding balance confirmations; Booking and general ledger operations; Account reconciliations, issuing invoices; Making ad hoc reports.</a:t>
                </a:r>
              </a:p>
            </p:txBody>
          </p:sp>
          <p:pic>
            <p:nvPicPr>
              <p:cNvPr id="6" name="Picture 5">
                <a:extLst>
                  <a:ext uri="{FF2B5EF4-FFF2-40B4-BE49-F238E27FC236}">
                    <a16:creationId xmlns:a16="http://schemas.microsoft.com/office/drawing/2014/main" id="{FCA8978F-A4FB-F2F1-36AD-4F1CC27D6753}"/>
                  </a:ext>
                </a:extLst>
              </p:cNvPr>
              <p:cNvPicPr>
                <a:picLocks noChangeAspect="1"/>
              </p:cNvPicPr>
              <p:nvPr/>
            </p:nvPicPr>
            <p:blipFill>
              <a:blip r:embed="rId3"/>
              <a:stretch>
                <a:fillRect/>
              </a:stretch>
            </p:blipFill>
            <p:spPr>
              <a:xfrm>
                <a:off x="0" y="1"/>
                <a:ext cx="2631440" cy="2631440"/>
              </a:xfrm>
              <a:prstGeom prst="rect">
                <a:avLst/>
              </a:prstGeom>
            </p:spPr>
          </p:pic>
        </p:spTree>
        <p:extLst>
          <p:ext uri="{BB962C8B-B14F-4D97-AF65-F5344CB8AC3E}">
            <p14:creationId xmlns:p14="http://schemas.microsoft.com/office/powerpoint/2010/main" val="1689374704"/>
          </p:ext>
        </p:extLst>
      </p:cSld>
      <p:clrMapOvr>
        <a:masterClrMapping/>
      </p:clrMapOvr>
    </p:sld>
    <p:sld>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1674FA-AAB1-290E-AC82-CA87E6310AA5}"/>
                  </a:ext>
                </a:extLst>
              </p:cNvPr>
              <p:cNvSpPr>
                <a:spLocks noGrp="1"/>
              </p:cNvSpPr>
              <p:nvPr>
                <p:ph type="body" sz="quarter" idx="11"/>
              </p:nvPr>
            </p:nvSpPr>
            <p:spPr/>
            <p:txBody>
              <a:bodyPr/>
              <a:lstStyle/>
              <a:p>
                <a:r>
                  <a:rPr lang="en-US" sz="900"/>
                  <a:t>Magdalena is a data engineering </a:t>
                </a:r>
                <a:r>
                  <a:rPr lang="pl-PL" sz="900"/>
                  <a:t>manager</a:t>
                </a:r>
                <a:r>
                  <a:rPr lang="en-US" sz="900"/>
                  <a:t> with over </a:t>
                </a:r>
                <a:r>
                  <a:rPr lang="pl-PL" sz="900"/>
                  <a:t>6</a:t>
                </a:r>
                <a:r>
                  <a:rPr lang="en-US" sz="900"/>
                  <a:t> years of professional experience in multinational data management projects including ETL processes and data analysis in various industries such as insurance,  banking or credit risk. Her field of expertise focuses mostly on ETL/ELT process design and development, data analysis, quality assurance of the deliverables, end-to-end testing, automated testing. Magdalena is certified SAS Data Integration Studio developer.</a:t>
                </a:r>
              </a:p>
            </p:txBody>
          </p:sp>
          <p:sp>
            <p:nvSpPr>
              <p:cNvPr id="3" name="Text Placeholder 2">
                <a:extLst>
                  <a:ext uri="{FF2B5EF4-FFF2-40B4-BE49-F238E27FC236}">
                    <a16:creationId xmlns:a16="http://schemas.microsoft.com/office/drawing/2014/main" id="{24306D85-71DB-A43C-EE9F-A05E2C3B843E}"/>
                  </a:ext>
                </a:extLst>
              </p:cNvPr>
              <p:cNvSpPr>
                <a:spLocks noGrp="1"/>
              </p:cNvSpPr>
              <p:nvPr>
                <p:ph type="body" sz="quarter" idx="12"/>
              </p:nvPr>
            </p:nvSpPr>
            <p:spPr/>
            <p:txBody>
              <a:bodyPr/>
              <a:lstStyle/>
              <a:p>
                <a:r>
                  <a:rPr lang="en-US"/>
                  <a:t>Banking</a:t>
                </a:r>
              </a:p>
              <a:p>
                <a:r>
                  <a:rPr lang="en-US"/>
                  <a:t>Corporate risk</a:t>
                </a:r>
              </a:p>
              <a:p>
                <a:r>
                  <a:rPr lang="en-US"/>
                  <a:t>Insurance</a:t>
                </a:r>
              </a:p>
              <a:p>
                <a:endParaRPr lang="en-US"/>
              </a:p>
            </p:txBody>
          </p:sp>
          <p:sp>
            <p:nvSpPr>
              <p:cNvPr id="4" name="Text Placeholder 3">
                <a:extLst>
                  <a:ext uri="{FF2B5EF4-FFF2-40B4-BE49-F238E27FC236}">
                    <a16:creationId xmlns:a16="http://schemas.microsoft.com/office/drawing/2014/main" id="{6F381516-F3F1-5803-258D-A281CE214469}"/>
                  </a:ext>
                </a:extLst>
              </p:cNvPr>
              <p:cNvSpPr>
                <a:spLocks noGrp="1"/>
              </p:cNvSpPr>
              <p:nvPr>
                <p:ph type="body" sz="quarter" idx="18"/>
              </p:nvPr>
            </p:nvSpPr>
            <p:spPr/>
            <p:txBody>
              <a:bodyPr/>
              <a:lstStyle/>
              <a:p>
                <a:r>
                  <a:rPr lang="en-US"/>
                  <a:t>Magdalena Strojewska</a:t>
                </a:r>
              </a:p>
            </p:txBody>
          </p:sp>
          <p:sp>
            <p:nvSpPr>
              <p:cNvPr id="5" name="Text Placeholder 4">
                <a:extLst>
                  <a:ext uri="{FF2B5EF4-FFF2-40B4-BE49-F238E27FC236}">
                    <a16:creationId xmlns:a16="http://schemas.microsoft.com/office/drawing/2014/main" id="{731985F1-A854-FF0C-23C8-8306F6E942BE}"/>
                  </a:ext>
                </a:extLst>
              </p:cNvPr>
              <p:cNvSpPr>
                <a:spLocks noGrp="1"/>
              </p:cNvSpPr>
              <p:nvPr>
                <p:ph type="body" sz="quarter" idx="14"/>
              </p:nvPr>
            </p:nvSpPr>
            <p:spPr/>
            <p:txBody>
              <a:bodyPr/>
              <a:lstStyle/>
              <a:p>
                <a:r>
                  <a:rPr lang="en-US"/>
                  <a:t>Manager, Data Engineering</a:t>
                </a:r>
              </a:p>
            </p:txBody>
          </p:sp>
          <p:pic>
            <p:nvPicPr>
              <p:cNvPr id="12" name="Picture Placeholder 11" descr="A person wearing glasses&#10;&#10;Description automatically generated with medium confidence">
                <a:extLst>
                  <a:ext uri="{FF2B5EF4-FFF2-40B4-BE49-F238E27FC236}">
                    <a16:creationId xmlns:a16="http://schemas.microsoft.com/office/drawing/2014/main" id="{E37FC2FA-9458-0DB8-8635-DA29932D7CC3}"/>
                  </a:ext>
                </a:extLst>
              </p:cNvPr>
              <p:cNvPicPr>
                <a:picLocks noGrp="1"/>
              </p:cNvPicPr>
              <p:nvPr>
                <p:ph type="pic" sz="quarter" idx="10"/>
              </p:nvPr>
            </p:nvPicPr>
            <p:blipFill>
              <a:blip r:embed="rId3"/>
              <a:srcRect t="665" b="665"/>
              <a:stretch>
                <a:fillRect/>
              </a:stretch>
            </p:blipFill>
            <p:spPr>
              <a:xfrm>
                <a:off x="0" y="-1"/>
                <a:ext cx="2642400" cy="2642400"/>
              </a:xfrm>
            </p:spPr>
          </p:pic>
          <p:sp>
            <p:nvSpPr>
              <p:cNvPr id="7" name="Text Placeholder 6">
                <a:extLst>
                  <a:ext uri="{FF2B5EF4-FFF2-40B4-BE49-F238E27FC236}">
                    <a16:creationId xmlns:a16="http://schemas.microsoft.com/office/drawing/2014/main" id="{96CAE378-94B4-0269-C4D1-EBD2C607BCC3}"/>
                  </a:ext>
                </a:extLst>
              </p:cNvPr>
              <p:cNvSpPr>
                <a:spLocks noGrp="1"/>
              </p:cNvSpPr>
              <p:nvPr>
                <p:ph type="body" sz="quarter" idx="19"/>
              </p:nvPr>
            </p:nvSpPr>
            <p:spPr/>
            <p:txBody>
              <a:bodyPr/>
              <a:lstStyle/>
              <a:p>
                <a:r>
                  <a:rPr lang="en-US"/>
                  <a:t>Warsaw School of Economics, Bachelor Quantitative Methods and Information Systems, Specialization: Mathematical Economics</a:t>
                </a:r>
              </a:p>
              <a:p>
                <a:r>
                  <a:rPr lang="en-US"/>
                  <a:t>Warsaw School of Economics, Master in Advanced Analytics – Big Data</a:t>
                </a:r>
              </a:p>
            </p:txBody>
          </p:sp>
          <p:sp>
            <p:nvSpPr>
              <p:cNvPr id="8" name="Text Placeholder 7">
                <a:extLst>
                  <a:ext uri="{FF2B5EF4-FFF2-40B4-BE49-F238E27FC236}">
                    <a16:creationId xmlns:a16="http://schemas.microsoft.com/office/drawing/2014/main" id="{A9D0EDE1-319C-F7C6-A99B-9FCF1CAD96E2}"/>
                  </a:ext>
                </a:extLst>
              </p:cNvPr>
              <p:cNvSpPr>
                <a:spLocks noGrp="1"/>
              </p:cNvSpPr>
              <p:nvPr>
                <p:ph type="body" sz="quarter" idx="20"/>
              </p:nvPr>
            </p:nvSpPr>
            <p:spPr/>
            <p:txBody>
              <a:bodyPr/>
              <a:lstStyle/>
              <a:p>
                <a:pPr algn="just">
                  <a:spcBef>
                    <a:spcPts val="400"/>
                  </a:spcBef>
                </a:pPr>
                <a:r>
                  <a:rPr lang="en-US"/>
                  <a:t>Statistical analysis, predictive modelling, data mining, ETL</a:t>
                </a:r>
              </a:p>
              <a:p>
                <a:pPr algn="just">
                  <a:spcBef>
                    <a:spcPts val="400"/>
                  </a:spcBef>
                </a:pPr>
                <a:r>
                  <a:rPr lang="pl-PL"/>
                  <a:t>DB2, </a:t>
                </a:r>
                <a:r>
                  <a:rPr lang="en-US"/>
                  <a:t>Oracle SQL, MS SQL, Teradata</a:t>
                </a:r>
              </a:p>
              <a:p>
                <a:pPr algn="just">
                  <a:spcBef>
                    <a:spcPts val="400"/>
                  </a:spcBef>
                </a:pPr>
                <a:r>
                  <a:rPr lang="en-US"/>
                  <a:t>SAS: Base, EM, EG, MRM, VA, DIS</a:t>
                </a:r>
              </a:p>
              <a:p>
                <a:pPr algn="just">
                  <a:spcBef>
                    <a:spcPts val="400"/>
                  </a:spcBef>
                </a:pPr>
                <a:r>
                  <a:rPr lang="en-US"/>
                  <a:t>GIT</a:t>
                </a:r>
              </a:p>
              <a:p>
                <a:pPr algn="just">
                  <a:spcBef>
                    <a:spcPts val="400"/>
                  </a:spcBef>
                </a:pPr>
                <a:r>
                  <a:rPr lang="en-US"/>
                  <a:t>SAS IFRS17 (trained), SAS ESP (trained) </a:t>
                </a:r>
              </a:p>
              <a:p>
                <a:pPr algn="just">
                  <a:spcBef>
                    <a:spcPts val="400"/>
                  </a:spcBef>
                </a:pPr>
                <a:r>
                  <a:rPr lang="en-US"/>
                  <a:t>Certification: SAS Data Integration Developer</a:t>
                </a:r>
              </a:p>
            </p:txBody>
          </p:sp>
          <p:sp>
            <p:nvSpPr>
              <p:cNvPr id="9" name="Text Placeholder 8">
                <a:extLst>
                  <a:ext uri="{FF2B5EF4-FFF2-40B4-BE49-F238E27FC236}">
                    <a16:creationId xmlns:a16="http://schemas.microsoft.com/office/drawing/2014/main" id="{698ADF03-8FE6-EE63-15FA-BCDD7A6C1908}"/>
                  </a:ext>
                </a:extLst>
              </p:cNvPr>
              <p:cNvSpPr>
                <a:spLocks noGrp="1"/>
              </p:cNvSpPr>
              <p:nvPr>
                <p:ph type="body" sz="quarter" idx="21"/>
              </p:nvPr>
            </p:nvSpPr>
            <p:spPr/>
            <p:txBody>
              <a:bodyPr/>
              <a:lstStyle/>
              <a:p>
                <a:r>
                  <a:rPr lang="en-US"/>
                  <a:t>Polish   English   French   German</a:t>
                </a:r>
              </a:p>
            </p:txBody>
          </p:sp>
          <p:sp>
            <p:nvSpPr>
              <p:cNvPr id="10" name="Text Placeholder 9">
                <a:extLst>
                  <a:ext uri="{FF2B5EF4-FFF2-40B4-BE49-F238E27FC236}">
                    <a16:creationId xmlns:a16="http://schemas.microsoft.com/office/drawing/2014/main" id="{68D47195-2257-27FD-9554-F23924FA4345}"/>
                  </a:ext>
                </a:extLst>
              </p:cNvPr>
              <p:cNvSpPr>
                <a:spLocks noGrp="1"/>
              </p:cNvSpPr>
              <p:nvPr>
                <p:ph type="body" sz="quarter" idx="22"/>
              </p:nvPr>
            </p:nvSpPr>
            <p:spPr>
              <a:xfrm>
                <a:off x="2832107" y="1861782"/>
                <a:ext cx="6282000" cy="4392472"/>
              </a:xfrm>
            </p:spPr>
            <p:txBody>
              <a:bodyPr/>
              <a:lstStyle/>
              <a:p>
                <a:r>
                  <a:rPr lang="en-US" b="1"/>
                  <a:t>Large Swiss Insurance Company</a:t>
                </a:r>
              </a:p>
              <a:p>
                <a:pPr algn="just"/>
                <a:r>
                  <a:rPr lang="en-US"/>
                  <a:t>Led a development team in a project to integrate health accidents risk/claims (UK) content to the enterprise data warehouse (EDWH). Responsible for end-to-end solution design and implementation of SAS DIS ETL jobs, creating metadata for source and target data, creation of advanced data processing reusable transformations. Responsible for Data Warehouse business analysis, as well as designing testing framework, development of automated tests and UAT support to business users</a:t>
                </a:r>
              </a:p>
              <a:p>
                <a:r>
                  <a:rPr lang="en-US" b="1"/>
                  <a:t>German Insurance Company</a:t>
                </a:r>
              </a:p>
              <a:p>
                <a:pPr algn="just"/>
                <a:r>
                  <a:rPr lang="en-US"/>
                  <a:t>ETL Developer in a team handling data transformation from Datahub to the enterprise </a:t>
                </a:r>
                <a:r>
                  <a:rPr lang="en-US" err="1"/>
                  <a:t>datawarehouse</a:t>
                </a:r>
                <a:r>
                  <a:rPr lang="en-US"/>
                  <a:t> based on SAS DDS (Detailed Data Store) model for Insurance. Establishing architecture of ETL jobs and developing them in use of SAS DIS, creating metadata for source and target data. Designing test framework</a:t>
                </a:r>
              </a:p>
              <a:p>
                <a:endParaRPr lang="en-US"/>
              </a:p>
              <a:p>
                <a:endParaRPr lang="en-US"/>
              </a:p>
              <a:p>
                <a:endParaRPr lang="en-US"/>
              </a:p>
              <a:p>
                <a:r>
                  <a:rPr lang="en-US" b="1"/>
                  <a:t>Major UK Banking Group</a:t>
                </a:r>
              </a:p>
              <a:p>
                <a:pPr algn="just"/>
                <a:r>
                  <a:rPr lang="en-US"/>
                  <a:t>Development of consolidated and granular data store which ensures consistency at all levels of drill down and supports multi-topic reporting. Implementation of set of indicators that enables fast and transparent decision making </a:t>
                </a:r>
              </a:p>
              <a:p>
                <a:r>
                  <a:rPr lang="en-US" b="1"/>
                  <a:t>Internal Accenture Project</a:t>
                </a:r>
              </a:p>
              <a:p>
                <a:pPr algn="just"/>
                <a:r>
                  <a:rPr lang="en-US"/>
                  <a:t>Participation in a project devoted to business and functional analysis of processes related to validation of financial risk models. Designing and developing in SAS 4GL and RStudio new functionalities for model risk management aiming at automation of  model validation process based on artificial intelligence solutions</a:t>
                </a:r>
              </a:p>
              <a:p>
                <a:r>
                  <a:rPr lang="en-US" b="1"/>
                  <a:t>Leading Commercial Bank</a:t>
                </a:r>
              </a:p>
              <a:p>
                <a:pPr algn="just"/>
                <a:r>
                  <a:rPr lang="en-US"/>
                  <a:t>Participation in a project devoted to development of the price decision making system. Participation in development of IT tools supporting credit and monitoring processes for corporate clients. Support in the analysis of loan portfolio quality data. Support in preparing current reports and presentations</a:t>
                </a:r>
              </a:p>
            </p:txBody>
          </p:sp>
        </p:spTree>
        <p:extLst>
          <p:ext uri="{BB962C8B-B14F-4D97-AF65-F5344CB8AC3E}">
            <p14:creationId xmlns:p14="http://schemas.microsoft.com/office/powerpoint/2010/main" val="996591743"/>
          </p:ext>
        </p:extLst>
      </p:cSld>
      <p:clrMapOvr>
        <a:masterClrMapping/>
      </p:clrMapOvr>
    </p:sld>
    <p:sld>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8D47195-2257-27FD-9554-F23924FA4345}"/>
                  </a:ext>
                </a:extLst>
              </p:cNvPr>
              <p:cNvSpPr>
                <a:spLocks noGrp="1"/>
              </p:cNvSpPr>
              <p:nvPr>
                <p:ph type="body" sz="quarter" idx="22"/>
              </p:nvPr>
            </p:nvSpPr>
            <p:spPr>
              <a:xfrm>
                <a:off x="2832107" y="1861782"/>
                <a:ext cx="6282000" cy="4517553"/>
              </a:xfrm>
            </p:spPr>
            <p:txBody>
              <a:bodyPr vert="horz" lIns="54000" tIns="36000" rIns="36000" bIns="36000" numCol="2" spcCol="252000" rtlCol="0" anchor="t">
                <a:noAutofit/>
              </a:bodyPr>
              <a:lstStyle/>
              <a:p>
                <a:pPr algn="just"/>
                <a:r>
                  <a:rPr lang="en-US" b="1"/>
                  <a:t>Health Insurance company – Data modeler, Data Lineage analyst</a:t>
                </a:r>
              </a:p>
              <a:p>
                <a:pPr algn="just"/>
                <a:r>
                  <a:rPr lang="en-US" sz="1000">
                    <a:ea typeface="+mn-lt"/>
                    <a:cs typeface="+mn-lt"/>
                  </a:rPr>
                  <a:t>Design of data model and data dictionaries for broker commissions data. Lineage analysis (both documentation driven and reverse engineering) of dashboard related data for data governance. Helping in data governance process definition.</a:t>
                </a:r>
                <a:endParaRPr lang="en-US" sz="1000"/>
              </a:p>
              <a:p>
                <a:pPr algn="just"/>
                <a:r>
                  <a:rPr lang="en-US" b="1"/>
                  <a:t>Insurance Company - Data Modeler</a:t>
                </a:r>
                <a:endParaRPr lang="en-US"/>
              </a:p>
              <a:p>
                <a:pPr algn="just"/>
                <a:r>
                  <a:rPr lang="en-US" sz="1000">
                    <a:ea typeface="+mn-lt"/>
                    <a:cs typeface="+mn-lt"/>
                  </a:rPr>
                  <a:t>Design of physical and logical model of a Golden Record (In area of party, consent, contract and claim) which combines the data of over a dozen of applications coming from two merged insurance companies. This pivotal project involved harmonizing and consolidating critical data points, ensuring data consistency, and eliminating redundancies. In addition, I took my part in analysis and preparation of deduplication algorithm and establishment of project roadmap</a:t>
                </a:r>
              </a:p>
              <a:p>
                <a:r>
                  <a:rPr lang="en-US" b="1"/>
                  <a:t>Insurance Holding - Lead Solution Developer</a:t>
                </a:r>
              </a:p>
              <a:p>
                <a:pPr algn="just"/>
                <a:r>
                  <a:rPr lang="en-US" sz="1000">
                    <a:ea typeface="+mn-lt"/>
                    <a:cs typeface="+mn-lt"/>
                  </a:rPr>
                  <a:t>Led a d</a:t>
                </a:r>
                <a:r>
                  <a:rPr lang="en-US" sz="1000"/>
                  <a:t>evelopment team in a project to ensure </a:t>
                </a:r>
                <a:r>
                  <a:rPr lang="en-US" sz="1000">
                    <a:ea typeface="+mn-lt"/>
                    <a:cs typeface="+mn-lt"/>
                  </a:rPr>
                  <a:t>GDPR compliance of the data warehouse, data marts and interfaces. Łukasz was responsible for architecture design, and management of end-to-end delivery of the solution. The anonymization mechanism within the solution was highly configurable (based on metadata) and included mechanisms for detailed logging of anonymization process. Łukasz participated in architecture analysis and metadata prepare automatization. The project was delivered in scrum model and implemented with SSIS.</a:t>
                </a:r>
                <a:r>
                  <a:rPr lang="en-US" sz="1000">
                    <a:cs typeface="Arial"/>
                  </a:rPr>
                  <a:t> </a:t>
                </a:r>
                <a:endParaRPr lang="en-US" sz="1000"/>
              </a:p>
              <a:p>
                <a:r>
                  <a:rPr lang="pl-PL" b="1"/>
                  <a:t>International</a:t>
                </a:r>
                <a:r>
                  <a:rPr lang="en-US" b="1"/>
                  <a:t> Spare Parts Warehouse Network - Team Lead, Developer, Analyst</a:t>
                </a:r>
                <a:endParaRPr lang="en-US"/>
              </a:p>
              <a:p>
                <a:pPr algn="just"/>
                <a:r>
                  <a:rPr lang="en-US" sz="1000"/>
                  <a:t>Implementation of SSAS OLAP Cubes. Centralization and cleaning of customers, payments, discounts and supplier's databases in company systems (PL/SQL, C#, coordination of sales departments „manual” work). Preparation of a  migration of a 25-year-old non-relational database (~ 1.2 TB) to the form of a relational Oracle database, including data repairment. Optimization of the ERP System queries and database which allowed to reduce the consumption of available processor resources from 60% to 5%. Development and implementation of algorithms for supply optimization. Development of pricing engine for &gt;500k indexes and discount engine for few dozens of B2B customers. Building and leading an efficient team (developers, testers, technical writer, </a:t>
                </a:r>
                <a:r>
                  <a:rPr lang="en-US" sz="1000" err="1"/>
                  <a:t>devops</a:t>
                </a:r>
                <a:r>
                  <a:rPr lang="en-US" sz="1000"/>
                  <a:t> engineer) which wrote from scratch whole set of new tools including ERP, WMS, B2B platform and analytics solutions.. Programming in the following languages: SQL (Oracle, MySQL), Python, PHP, JavaScript, C#, HTML, CSS, JSON, XML. </a:t>
                </a:r>
              </a:p>
              <a:p>
                <a:r>
                  <a:rPr lang="en-US" b="1"/>
                  <a:t>Training Company in Poland - IT Skills Trainer</a:t>
                </a:r>
              </a:p>
              <a:p>
                <a:pPr algn="just"/>
                <a:r>
                  <a:rPr lang="en-US" sz="1000"/>
                  <a:t>IT Trainer, conducting trainings in the field of computer graphics</a:t>
                </a:r>
                <a:r>
                  <a:rPr lang="pl-PL" sz="1000"/>
                  <a:t> and software </a:t>
                </a:r>
                <a:r>
                  <a:rPr lang="pl-PL" sz="1000" err="1"/>
                  <a:t>developement</a:t>
                </a:r>
                <a:endParaRPr lang="en-US" sz="1000" err="1"/>
              </a:p>
            </p:txBody>
          </p:sp>
          <p:sp>
            <p:nvSpPr>
              <p:cNvPr id="2" name="Text Placeholder 1">
                <a:extLst>
                  <a:ext uri="{FF2B5EF4-FFF2-40B4-BE49-F238E27FC236}">
                    <a16:creationId xmlns:a16="http://schemas.microsoft.com/office/drawing/2014/main" id="{911674FA-AAB1-290E-AC82-CA87E6310AA5}"/>
                  </a:ext>
                </a:extLst>
              </p:cNvPr>
              <p:cNvSpPr>
                <a:spLocks noGrp="1"/>
              </p:cNvSpPr>
              <p:nvPr>
                <p:ph type="body" sz="quarter" idx="11"/>
              </p:nvPr>
            </p:nvSpPr>
            <p:spPr/>
            <p:txBody>
              <a:bodyPr vert="horz" lIns="54000" tIns="36000" rIns="36000" bIns="36000" rtlCol="0" anchor="t">
                <a:noAutofit/>
              </a:bodyPr>
              <a:lstStyle/>
              <a:p>
                <a:r>
                  <a:rPr lang="en-US" sz="850"/>
                  <a:t>Łukasz is a data engineering expert who has over 14 years of professional experience in data and software architecture, ETL design, data analysis, project and team management.</a:t>
                </a:r>
                <a:endParaRPr lang="en-US"/>
              </a:p>
              <a:p>
                <a:r>
                  <a:rPr lang="en-US" sz="800"/>
                  <a:t>He combines strong technical skills with focus on delivering value, thus often acts as a bridge between IT and business teams.</a:t>
                </a:r>
                <a:endParaRPr lang="en-US"/>
              </a:p>
              <a:p>
                <a:r>
                  <a:rPr lang="en-US" sz="800"/>
                  <a:t>He holds Microsoft specialist in HTML5 with JavaScript and CSS3 (070-480),  Azure Fundamentals (AZ-900), Data Fundamentals (DP-900) and </a:t>
                </a:r>
                <a:r>
                  <a:rPr lang="en-US" sz="800" err="1"/>
                  <a:t>SnowPro</a:t>
                </a:r>
                <a:r>
                  <a:rPr lang="en-US" sz="800"/>
                  <a:t> Core Certificates.</a:t>
                </a:r>
              </a:p>
            </p:txBody>
          </p:sp>
          <p:sp>
            <p:nvSpPr>
              <p:cNvPr id="3" name="Text Placeholder 2">
                <a:extLst>
                  <a:ext uri="{FF2B5EF4-FFF2-40B4-BE49-F238E27FC236}">
                    <a16:creationId xmlns:a16="http://schemas.microsoft.com/office/drawing/2014/main" id="{24306D85-71DB-A43C-EE9F-A05E2C3B843E}"/>
                  </a:ext>
                </a:extLst>
              </p:cNvPr>
              <p:cNvSpPr>
                <a:spLocks noGrp="1"/>
              </p:cNvSpPr>
              <p:nvPr>
                <p:ph type="body" sz="quarter" idx="12"/>
              </p:nvPr>
            </p:nvSpPr>
            <p:spPr/>
            <p:txBody>
              <a:bodyPr vert="horz" lIns="54000" tIns="36000" rIns="36000" bIns="36000" numCol="2" rtlCol="0" anchor="t">
                <a:noAutofit/>
              </a:bodyPr>
              <a:lstStyle/>
              <a:p>
                <a:r>
                  <a:rPr lang="en-US"/>
                  <a:t>Automotive</a:t>
                </a:r>
              </a:p>
              <a:p>
                <a:endParaRPr lang="en-US"/>
              </a:p>
              <a:p>
                <a:r>
                  <a:rPr lang="en-US"/>
                  <a:t>Education</a:t>
                </a:r>
              </a:p>
              <a:p>
                <a:endParaRPr lang="en-US"/>
              </a:p>
              <a:p>
                <a:r>
                  <a:rPr lang="en-US"/>
                  <a:t>Insurance</a:t>
                </a:r>
              </a:p>
              <a:p>
                <a:endParaRPr lang="en-US"/>
              </a:p>
              <a:p>
                <a:r>
                  <a:rPr lang="en-US"/>
                  <a:t>Retail</a:t>
                </a:r>
              </a:p>
            </p:txBody>
          </p:sp>
          <p:sp>
            <p:nvSpPr>
              <p:cNvPr id="4" name="Text Placeholder 3">
                <a:extLst>
                  <a:ext uri="{FF2B5EF4-FFF2-40B4-BE49-F238E27FC236}">
                    <a16:creationId xmlns:a16="http://schemas.microsoft.com/office/drawing/2014/main" id="{6F381516-F3F1-5803-258D-A281CE214469}"/>
                  </a:ext>
                </a:extLst>
              </p:cNvPr>
              <p:cNvSpPr>
                <a:spLocks noGrp="1"/>
              </p:cNvSpPr>
              <p:nvPr>
                <p:ph type="body" sz="quarter" idx="18"/>
              </p:nvPr>
            </p:nvSpPr>
            <p:spPr/>
            <p:txBody>
              <a:bodyPr/>
              <a:lstStyle/>
              <a:p>
                <a:r>
                  <a:rPr lang="en-US"/>
                  <a:t>Łukasz Surdacki</a:t>
                </a:r>
              </a:p>
            </p:txBody>
          </p:sp>
          <p:sp>
            <p:nvSpPr>
              <p:cNvPr id="5" name="Text Placeholder 4">
                <a:extLst>
                  <a:ext uri="{FF2B5EF4-FFF2-40B4-BE49-F238E27FC236}">
                    <a16:creationId xmlns:a16="http://schemas.microsoft.com/office/drawing/2014/main" id="{731985F1-A854-FF0C-23C8-8306F6E942BE}"/>
                  </a:ext>
                </a:extLst>
              </p:cNvPr>
              <p:cNvSpPr>
                <a:spLocks noGrp="1"/>
              </p:cNvSpPr>
              <p:nvPr>
                <p:ph type="body" sz="quarter" idx="14"/>
              </p:nvPr>
            </p:nvSpPr>
            <p:spPr/>
            <p:txBody>
              <a:bodyPr/>
              <a:lstStyle/>
              <a:p>
                <a:r>
                  <a:rPr lang="en-US">
                    <a:latin typeface="GT Sectra Fine Rg"/>
                    <a:ea typeface="Roboto Medium"/>
                  </a:rPr>
                  <a:t>Manager, Data Engineering</a:t>
                </a:r>
              </a:p>
            </p:txBody>
          </p:sp>
          <p:pic>
            <p:nvPicPr>
              <p:cNvPr id="12" name="Picture Placeholder 11">
                <a:extLst>
                  <a:ext uri="{FF2B5EF4-FFF2-40B4-BE49-F238E27FC236}">
                    <a16:creationId xmlns:a16="http://schemas.microsoft.com/office/drawing/2014/main" id="{89252D9D-E319-716A-9606-A7A2C5CCE8B2}"/>
                  </a:ext>
                </a:extLst>
              </p:cNvPr>
              <p:cNvPicPr>
                <a:picLocks noGrp="1"/>
              </p:cNvPicPr>
              <p:nvPr>
                <p:ph type="pic" sz="quarter" idx="10"/>
              </p:nvPr>
            </p:nvPicPr>
            <p:blipFill rotWithShape="1">
              <a:blip r:embed="rId3"/>
              <a:srcRect l="21383" t="17006" r="33215" b="49195"/>
              <a:stretch/>
            </p:blipFill>
            <p:spPr>
              <a:xfrm>
                <a:off x="0" y="-2"/>
                <a:ext cx="2654288" cy="2625492"/>
              </a:xfrm>
            </p:spPr>
          </p:pic>
          <p:sp>
            <p:nvSpPr>
              <p:cNvPr id="7" name="Text Placeholder 6">
                <a:extLst>
                  <a:ext uri="{FF2B5EF4-FFF2-40B4-BE49-F238E27FC236}">
                    <a16:creationId xmlns:a16="http://schemas.microsoft.com/office/drawing/2014/main" id="{96CAE378-94B4-0269-C4D1-EBD2C607BCC3}"/>
                  </a:ext>
                </a:extLst>
              </p:cNvPr>
              <p:cNvSpPr>
                <a:spLocks noGrp="1"/>
              </p:cNvSpPr>
              <p:nvPr>
                <p:ph type="body" sz="quarter" idx="19"/>
              </p:nvPr>
            </p:nvSpPr>
            <p:spPr/>
            <p:txBody>
              <a:bodyPr/>
              <a:lstStyle/>
              <a:p>
                <a:r>
                  <a:rPr lang="en-US"/>
                  <a:t>Wroclaw University of Economics and Business, Postgraduate studies: Team Leader</a:t>
                </a:r>
              </a:p>
              <a:p>
                <a:r>
                  <a:rPr lang="en-US"/>
                  <a:t>Opole University of Technology, MSc: IT in technology and management</a:t>
                </a:r>
              </a:p>
            </p:txBody>
          </p:sp>
          <p:sp>
            <p:nvSpPr>
              <p:cNvPr id="8" name="Text Placeholder 7">
                <a:extLst>
                  <a:ext uri="{FF2B5EF4-FFF2-40B4-BE49-F238E27FC236}">
                    <a16:creationId xmlns:a16="http://schemas.microsoft.com/office/drawing/2014/main" id="{A9D0EDE1-319C-F7C6-A99B-9FCF1CAD96E2}"/>
                  </a:ext>
                </a:extLst>
              </p:cNvPr>
              <p:cNvSpPr>
                <a:spLocks noGrp="1"/>
              </p:cNvSpPr>
              <p:nvPr>
                <p:ph type="body" sz="quarter" idx="20"/>
              </p:nvPr>
            </p:nvSpPr>
            <p:spPr/>
            <p:txBody>
              <a:bodyPr vert="horz" lIns="54000" tIns="36000" rIns="36000" bIns="36000" rtlCol="0" anchor="t">
                <a:noAutofit/>
              </a:bodyPr>
              <a:lstStyle/>
              <a:p>
                <a:pPr>
                  <a:spcBef>
                    <a:spcPts val="400"/>
                  </a:spcBef>
                </a:pPr>
                <a:r>
                  <a:rPr lang="en-US" sz="1000"/>
                  <a:t>SQL (MySQL, Oracle, PostgreSQL, MySQL, DB2), PL/SQL, T-SQL, C#, PHP, Python, </a:t>
                </a:r>
                <a:r>
                  <a:rPr lang="pl-PL" sz="1000"/>
                  <a:t>Data </a:t>
                </a:r>
                <a:r>
                  <a:rPr lang="pl-PL" sz="1000" err="1"/>
                  <a:t>architecture</a:t>
                </a:r>
                <a:r>
                  <a:rPr lang="pl-PL" sz="1000"/>
                  <a:t>, </a:t>
                </a:r>
                <a:r>
                  <a:rPr lang="en-US" sz="1000"/>
                  <a:t>Database programming and optimization, Microsoft specialist in HTML5 with JavaScript and CSS3 (070-480) certificate, JavaScript (including jQuery and Ajax), HTML, JSON, XML, AZ-900 Microsoft Azure fundamentals, DP-900 Microsoft Azure Data fundamentals, </a:t>
                </a:r>
                <a:r>
                  <a:rPr lang="en-US" sz="1000" err="1"/>
                  <a:t>SnowPro</a:t>
                </a:r>
                <a:r>
                  <a:rPr lang="en-US" sz="1000"/>
                  <a:t> Core Certification, Data governance, SSIS, Databricks</a:t>
                </a:r>
              </a:p>
            </p:txBody>
          </p:sp>
          <p:sp>
            <p:nvSpPr>
              <p:cNvPr id="9" name="Text Placeholder 8">
                <a:extLst>
                  <a:ext uri="{FF2B5EF4-FFF2-40B4-BE49-F238E27FC236}">
                    <a16:creationId xmlns:a16="http://schemas.microsoft.com/office/drawing/2014/main" id="{698ADF03-8FE6-EE63-15FA-BCDD7A6C1908}"/>
                  </a:ext>
                </a:extLst>
              </p:cNvPr>
              <p:cNvSpPr>
                <a:spLocks noGrp="1"/>
              </p:cNvSpPr>
              <p:nvPr>
                <p:ph type="body" sz="quarter" idx="21"/>
              </p:nvPr>
            </p:nvSpPr>
            <p:spPr/>
            <p:txBody>
              <a:bodyPr vert="horz" lIns="54000" tIns="36000" rIns="36000" bIns="36000" rtlCol="0" anchor="t">
                <a:noAutofit/>
              </a:bodyPr>
              <a:lstStyle/>
              <a:p>
                <a:r>
                  <a:rPr lang="en-US"/>
                  <a:t>Polish		  English</a:t>
                </a:r>
              </a:p>
            </p:txBody>
          </p:sp>
        </p:spTree>
        <p:extLst>
          <p:ext uri="{BB962C8B-B14F-4D97-AF65-F5344CB8AC3E}">
            <p14:creationId xmlns:p14="http://schemas.microsoft.com/office/powerpoint/2010/main" val="539776704"/>
          </p:ext>
        </p:extLst>
      </p:cSld>
      <p:clrMapOvr>
        <a:masterClrMapping/>
      </p:clrMapOvr>
    </p:sld>
    <p:sld>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1674FA-AAB1-290E-AC82-CA87E6310AA5}"/>
                  </a:ext>
                </a:extLst>
              </p:cNvPr>
              <p:cNvSpPr>
                <a:spLocks noGrp="1"/>
              </p:cNvSpPr>
              <p:nvPr>
                <p:ph type="body" sz="quarter" idx="11"/>
              </p:nvPr>
            </p:nvSpPr>
            <p:spPr>
              <a:xfrm>
                <a:off x="154816" y="3137102"/>
                <a:ext cx="2196000" cy="1480618"/>
              </a:xfrm>
            </p:spPr>
            <p:txBody>
              <a:bodyPr vert="horz" lIns="54000" tIns="36000" rIns="36000" bIns="36000" rtlCol="0" anchor="t">
                <a:noAutofit/>
              </a:bodyPr>
              <a:lstStyle/>
              <a:p>
                <a:pPr algn="l"/>
                <a:r>
                  <a:rPr lang="en-US" sz="1000">
                    <a:latin typeface="Graphik"/>
                  </a:rPr>
                  <a:t>Data Scientist and Mathematician with experience in d</a:t>
                </a:r>
                <a:r>
                  <a:rPr lang="en-US" sz="1000"/>
                  <a:t>eveloping ML models in Python and R. I worked in projects using AWS, Azure and GCP</a:t>
                </a:r>
                <a:r>
                  <a:rPr lang="en-US" sz="1000">
                    <a:latin typeface="Graphik"/>
                  </a:rPr>
                  <a:t>. I am experienced in such industries as Banking, Insurance, Manufacturing (mainly Automotive), Retail, e-Commerce  and others. I am an experienced team player, educator and mentor.  Former academic teacher and researcher.</a:t>
                </a:r>
                <a:r>
                  <a:rPr lang="en-US" sz="1000"/>
                  <a:t> </a:t>
                </a:r>
                <a:endParaRPr lang="en-US" sz="1000">
                  <a:latin typeface="Graphik"/>
                </a:endParaRPr>
              </a:p>
            </p:txBody>
          </p:sp>
          <p:sp>
            <p:nvSpPr>
              <p:cNvPr id="3" name="Text Placeholder 2">
                <a:extLst>
                  <a:ext uri="{FF2B5EF4-FFF2-40B4-BE49-F238E27FC236}">
                    <a16:creationId xmlns:a16="http://schemas.microsoft.com/office/drawing/2014/main" id="{24306D85-71DB-A43C-EE9F-A05E2C3B843E}"/>
                  </a:ext>
                </a:extLst>
              </p:cNvPr>
              <p:cNvSpPr>
                <a:spLocks noGrp="1"/>
              </p:cNvSpPr>
              <p:nvPr>
                <p:ph type="body" sz="quarter" idx="12"/>
              </p:nvPr>
            </p:nvSpPr>
            <p:spPr/>
            <p:txBody>
              <a:bodyPr vert="horz" lIns="54000" tIns="36000" rIns="36000" bIns="36000" numCol="2" rtlCol="0" anchor="t">
                <a:noAutofit/>
              </a:bodyPr>
              <a:lstStyle/>
              <a:p>
                <a:r>
                  <a:rPr lang="en-US">
                    <a:latin typeface="Graphik"/>
                  </a:rPr>
                  <a:t>IT</a:t>
                </a:r>
                <a:endParaRPr lang="en-US"/>
              </a:p>
              <a:p>
                <a:r>
                  <a:rPr lang="en-US">
                    <a:latin typeface="Graphik"/>
                  </a:rPr>
                  <a:t>Credit Risk</a:t>
                </a:r>
              </a:p>
              <a:p>
                <a:r>
                  <a:rPr lang="en-US">
                    <a:latin typeface="Graphik"/>
                  </a:rPr>
                  <a:t>Pension Funds</a:t>
                </a:r>
              </a:p>
              <a:p>
                <a:r>
                  <a:rPr lang="en-US">
                    <a:latin typeface="Graphik"/>
                  </a:rPr>
                  <a:t>Supply Chain</a:t>
                </a:r>
              </a:p>
              <a:p>
                <a:r>
                  <a:rPr lang="en-US">
                    <a:latin typeface="Graphik"/>
                  </a:rPr>
                  <a:t>Engineering</a:t>
                </a:r>
                <a:endParaRPr lang="en-US"/>
              </a:p>
            </p:txBody>
          </p:sp>
          <p:sp>
            <p:nvSpPr>
              <p:cNvPr id="4" name="Text Placeholder 3">
                <a:extLst>
                  <a:ext uri="{FF2B5EF4-FFF2-40B4-BE49-F238E27FC236}">
                    <a16:creationId xmlns:a16="http://schemas.microsoft.com/office/drawing/2014/main" id="{6F381516-F3F1-5803-258D-A281CE214469}"/>
                  </a:ext>
                </a:extLst>
              </p:cNvPr>
              <p:cNvSpPr>
                <a:spLocks noGrp="1"/>
              </p:cNvSpPr>
              <p:nvPr>
                <p:ph type="body" sz="quarter" idx="18"/>
              </p:nvPr>
            </p:nvSpPr>
            <p:spPr/>
            <p:txBody>
              <a:bodyPr/>
              <a:lstStyle/>
              <a:p>
                <a:r>
                  <a:rPr lang="en-US" sz="3500"/>
                  <a:t>Piotr Szajowski, Ph.D.</a:t>
                </a:r>
                <a:endParaRPr lang="en-US"/>
              </a:p>
            </p:txBody>
          </p:sp>
          <p:sp>
            <p:nvSpPr>
              <p:cNvPr id="5" name="Text Placeholder 4">
                <a:extLst>
                  <a:ext uri="{FF2B5EF4-FFF2-40B4-BE49-F238E27FC236}">
                    <a16:creationId xmlns:a16="http://schemas.microsoft.com/office/drawing/2014/main" id="{731985F1-A854-FF0C-23C8-8306F6E942BE}"/>
                  </a:ext>
                </a:extLst>
              </p:cNvPr>
              <p:cNvSpPr>
                <a:spLocks noGrp="1"/>
              </p:cNvSpPr>
              <p:nvPr>
                <p:ph type="body" sz="quarter" idx="14"/>
              </p:nvPr>
            </p:nvSpPr>
            <p:spPr/>
            <p:txBody>
              <a:bodyPr/>
              <a:lstStyle/>
              <a:p>
                <a:r>
                  <a:rPr lang="en-US"/>
                  <a:t>Senior Data Scientist</a:t>
                </a:r>
              </a:p>
            </p:txBody>
          </p:sp>
          <p:sp>
            <p:nvSpPr>
              <p:cNvPr id="7" name="Text Placeholder 6">
                <a:extLst>
                  <a:ext uri="{FF2B5EF4-FFF2-40B4-BE49-F238E27FC236}">
                    <a16:creationId xmlns:a16="http://schemas.microsoft.com/office/drawing/2014/main" id="{96CAE378-94B4-0269-C4D1-EBD2C607BCC3}"/>
                  </a:ext>
                </a:extLst>
              </p:cNvPr>
              <p:cNvSpPr>
                <a:spLocks noGrp="1"/>
              </p:cNvSpPr>
              <p:nvPr>
                <p:ph type="body" sz="quarter" idx="19"/>
              </p:nvPr>
            </p:nvSpPr>
            <p:spPr>
              <a:xfrm>
                <a:off x="9415208" y="1907471"/>
                <a:ext cx="2664000" cy="1338649"/>
              </a:xfrm>
            </p:spPr>
            <p:txBody>
              <a:bodyPr vert="horz" lIns="54000" tIns="36000" rIns="36000" bIns="36000" rtlCol="0" anchor="t">
                <a:noAutofit/>
              </a:bodyPr>
              <a:lstStyle/>
              <a:p>
                <a:r>
                  <a:rPr lang="en-US" sz="1050"/>
                  <a:t>Wrocław University of Technology</a:t>
                </a:r>
              </a:p>
              <a:p>
                <a:pPr marL="171450" indent="-171450">
                  <a:buFontTx/>
                  <a:buChar char="-"/>
                </a:pPr>
                <a:r>
                  <a:rPr lang="en-US" sz="1050"/>
                  <a:t>2000 – 2004 – PhD in Mathematics</a:t>
                </a:r>
              </a:p>
              <a:p>
                <a:pPr marL="171450" indent="-171450">
                  <a:buFontTx/>
                  <a:buChar char="-"/>
                </a:pPr>
                <a:r>
                  <a:rPr lang="en-US" sz="1050"/>
                  <a:t>1995 – 2000 – Master in Financial and Insurance Mathematics</a:t>
                </a:r>
              </a:p>
              <a:p>
                <a:r>
                  <a:rPr lang="en-US" sz="1050"/>
                  <a:t>Kozmisnki Academy</a:t>
                </a:r>
              </a:p>
              <a:p>
                <a:r>
                  <a:rPr lang="en-US" sz="1050"/>
                  <a:t>- 2008 – 2011 – MBA</a:t>
                </a:r>
              </a:p>
            </p:txBody>
          </p:sp>
          <p:sp>
            <p:nvSpPr>
              <p:cNvPr id="8" name="Text Placeholder 7">
                <a:extLst>
                  <a:ext uri="{FF2B5EF4-FFF2-40B4-BE49-F238E27FC236}">
                    <a16:creationId xmlns:a16="http://schemas.microsoft.com/office/drawing/2014/main" id="{A9D0EDE1-319C-F7C6-A99B-9FCF1CAD96E2}"/>
                  </a:ext>
                </a:extLst>
              </p:cNvPr>
              <p:cNvSpPr>
                <a:spLocks noGrp="1"/>
              </p:cNvSpPr>
              <p:nvPr>
                <p:ph type="body" sz="quarter" idx="20"/>
              </p:nvPr>
            </p:nvSpPr>
            <p:spPr>
              <a:xfrm>
                <a:off x="9415208" y="3810000"/>
                <a:ext cx="2664000" cy="1487679"/>
              </a:xfrm>
            </p:spPr>
            <p:txBody>
              <a:bodyPr vert="horz" lIns="54000" tIns="36000" rIns="36000" bIns="36000" rtlCol="0" anchor="t">
                <a:noAutofit/>
              </a:bodyPr>
              <a:lstStyle/>
              <a:p>
                <a:pPr>
                  <a:spcBef>
                    <a:spcPts val="400"/>
                  </a:spcBef>
                </a:pPr>
                <a:r>
                  <a:rPr lang="en-US" sz="1000"/>
                  <a:t>Machine Learning: </a:t>
                </a:r>
                <a:br>
                  <a:rPr lang="en-US" sz="1000"/>
                </a:br>
                <a:r>
                  <a:rPr lang="en-US" sz="1000"/>
                  <a:t>NLP, Computer Vision</a:t>
                </a:r>
              </a:p>
              <a:p>
                <a:pPr>
                  <a:spcBef>
                    <a:spcPts val="400"/>
                  </a:spcBef>
                </a:pPr>
                <a:r>
                  <a:rPr lang="en-US" sz="1000"/>
                  <a:t>Statistical Models: </a:t>
                </a:r>
                <a:br>
                  <a:rPr lang="en-US" sz="1000"/>
                </a:br>
                <a:r>
                  <a:rPr lang="en-US" sz="1000"/>
                  <a:t>Forecasting, Anomaly Detection</a:t>
                </a:r>
              </a:p>
              <a:p>
                <a:pPr>
                  <a:spcBef>
                    <a:spcPts val="400"/>
                  </a:spcBef>
                </a:pPr>
                <a:r>
                  <a:rPr lang="en-US" sz="1000"/>
                  <a:t>AWS: </a:t>
                </a:r>
                <a:br>
                  <a:rPr lang="en-US" sz="1000"/>
                </a:br>
                <a:r>
                  <a:rPr lang="en-US" sz="1000"/>
                  <a:t>EC2, ECS/ECR, Lambda, S3, </a:t>
                </a:r>
                <a:br>
                  <a:rPr lang="en-US" sz="1000"/>
                </a:br>
                <a:r>
                  <a:rPr lang="en-US" sz="1000"/>
                  <a:t>SageMaker, Terraform, API Gateway</a:t>
                </a:r>
              </a:p>
              <a:p>
                <a:pPr>
                  <a:spcBef>
                    <a:spcPts val="400"/>
                  </a:spcBef>
                </a:pPr>
                <a:r>
                  <a:rPr lang="en-US" sz="1000"/>
                  <a:t>Azure, CGP</a:t>
                </a:r>
              </a:p>
              <a:p>
                <a:pPr>
                  <a:spcBef>
                    <a:spcPts val="400"/>
                  </a:spcBef>
                </a:pPr>
                <a:r>
                  <a:rPr lang="en-US" sz="1000"/>
                  <a:t>Python, R, </a:t>
                </a:r>
                <a:r>
                  <a:rPr lang="en-US" sz="1000">
                    <a:ea typeface="+mn-lt"/>
                    <a:cs typeface="+mn-lt"/>
                  </a:rPr>
                  <a:t>Java</a:t>
                </a:r>
                <a:r>
                  <a:rPr lang="en-US" sz="1000"/>
                  <a:t>, SQL</a:t>
                </a:r>
              </a:p>
              <a:p>
                <a:pPr>
                  <a:spcBef>
                    <a:spcPts val="400"/>
                  </a:spcBef>
                </a:pPr>
                <a:r>
                  <a:rPr lang="en-US" sz="1000"/>
                  <a:t>Linux</a:t>
                </a:r>
              </a:p>
              <a:p>
                <a:pPr algn="just">
                  <a:spcBef>
                    <a:spcPts val="400"/>
                  </a:spcBef>
                </a:pPr>
                <a:endParaRPr lang="en-US"/>
              </a:p>
            </p:txBody>
          </p:sp>
          <p:sp>
            <p:nvSpPr>
              <p:cNvPr id="9" name="Text Placeholder 8">
                <a:extLst>
                  <a:ext uri="{FF2B5EF4-FFF2-40B4-BE49-F238E27FC236}">
                    <a16:creationId xmlns:a16="http://schemas.microsoft.com/office/drawing/2014/main" id="{698ADF03-8FE6-EE63-15FA-BCDD7A6C1908}"/>
                  </a:ext>
                </a:extLst>
              </p:cNvPr>
              <p:cNvSpPr>
                <a:spLocks noGrp="1"/>
              </p:cNvSpPr>
              <p:nvPr>
                <p:ph type="body" sz="quarter" idx="21"/>
              </p:nvPr>
            </p:nvSpPr>
            <p:spPr/>
            <p:txBody>
              <a:bodyPr/>
              <a:lstStyle/>
              <a:p>
                <a:r>
                  <a:rPr lang="en-US"/>
                  <a:t>English   Polish 	German</a:t>
                </a:r>
              </a:p>
            </p:txBody>
          </p:sp>
          <p:sp>
            <p:nvSpPr>
              <p:cNvPr id="10" name="Text Placeholder 9">
                <a:extLst>
                  <a:ext uri="{FF2B5EF4-FFF2-40B4-BE49-F238E27FC236}">
                    <a16:creationId xmlns:a16="http://schemas.microsoft.com/office/drawing/2014/main" id="{68D47195-2257-27FD-9554-F23924FA4345}"/>
                  </a:ext>
                </a:extLst>
              </p:cNvPr>
              <p:cNvSpPr>
                <a:spLocks noGrp="1"/>
              </p:cNvSpPr>
              <p:nvPr>
                <p:ph type="body" sz="quarter" idx="22"/>
              </p:nvPr>
            </p:nvSpPr>
            <p:spPr>
              <a:xfrm>
                <a:off x="2866015" y="1907471"/>
                <a:ext cx="6325793" cy="4346783"/>
              </a:xfrm>
            </p:spPr>
            <p:txBody>
              <a:bodyPr vert="horz" lIns="54000" tIns="36000" rIns="36000" bIns="36000" numCol="2" spcCol="252000" rtlCol="0" anchor="t">
                <a:noAutofit/>
              </a:bodyPr>
              <a:lstStyle/>
              <a:p>
                <a:r>
                  <a:rPr lang="en-US" b="1"/>
                  <a:t>Senior Data Scientist </a:t>
                </a:r>
                <a:r>
                  <a:rPr lang="en-US"/>
                  <a:t>in a project for e-Commerce Sector</a:t>
                </a:r>
                <a:r>
                  <a:rPr lang="pl-PL"/>
                  <a:t>: d</a:t>
                </a:r>
                <a:r>
                  <a:rPr lang="en-US" err="1"/>
                  <a:t>evelopment</a:t>
                </a:r>
                <a:r>
                  <a:rPr lang="en-US"/>
                  <a:t> of solutions based on Prompt Engineering</a:t>
                </a:r>
                <a:r>
                  <a:rPr lang="pl-PL"/>
                  <a:t>, d</a:t>
                </a:r>
                <a:r>
                  <a:rPr lang="en-US" err="1"/>
                  <a:t>evelopment</a:t>
                </a:r>
                <a:r>
                  <a:rPr lang="en-US"/>
                  <a:t> of API's used in an e-commerce platform</a:t>
                </a:r>
                <a:r>
                  <a:rPr lang="pl-PL"/>
                  <a:t>, c</a:t>
                </a:r>
                <a:r>
                  <a:rPr lang="en-US" err="1"/>
                  <a:t>oordination</a:t>
                </a:r>
                <a:r>
                  <a:rPr lang="en-US"/>
                  <a:t> of a team of Data Scientists</a:t>
                </a:r>
                <a:r>
                  <a:rPr lang="pl-PL"/>
                  <a:t>.</a:t>
                </a:r>
                <a:endParaRPr lang="en-US"/>
              </a:p>
              <a:p>
                <a:endParaRPr lang="pl-PL" b="1"/>
              </a:p>
              <a:p>
                <a:r>
                  <a:rPr lang="en-US" b="1"/>
                  <a:t>Java Developer / DevOps </a:t>
                </a:r>
                <a:r>
                  <a:rPr lang="en-US"/>
                  <a:t>in a project for Financial Sector</a:t>
                </a:r>
                <a:r>
                  <a:rPr lang="pl-PL"/>
                  <a:t>: d</a:t>
                </a:r>
                <a:r>
                  <a:rPr lang="en-US" err="1"/>
                  <a:t>evelopment</a:t>
                </a:r>
                <a:r>
                  <a:rPr lang="en-US"/>
                  <a:t> of the open-source TRAC D.A.P. system - contributed code in Java, including automated tests running on CI/CD.</a:t>
                </a:r>
                <a:endParaRPr lang="en-US" b="1"/>
              </a:p>
              <a:p>
                <a:endParaRPr lang="pl-PL" b="1"/>
              </a:p>
              <a:p>
                <a:r>
                  <a:rPr lang="en-US" b="1"/>
                  <a:t>Senior Data Scientist / Technical Lead </a:t>
                </a:r>
                <a:r>
                  <a:rPr lang="en-US"/>
                  <a:t>at a global company from IT industry</a:t>
                </a:r>
                <a:r>
                  <a:rPr lang="pl-PL"/>
                  <a:t>: d</a:t>
                </a:r>
                <a:r>
                  <a:rPr lang="en-US" err="1"/>
                  <a:t>eveloping</a:t>
                </a:r>
                <a:r>
                  <a:rPr lang="en-US"/>
                  <a:t> Machine Learning-based solutions in projects for customers from various industries (Automotive, Health Care, Public, Retail, Logistics and others) in areas of anomaly detection, computer vision, NLP and forecasting.</a:t>
                </a:r>
                <a:r>
                  <a:rPr lang="en-US">
                    <a:ea typeface="+mn-lt"/>
                    <a:cs typeface="+mn-lt"/>
                  </a:rPr>
                  <a:t> Cloud platforms used: AWS and Azure.</a:t>
                </a:r>
                <a:r>
                  <a:rPr lang="pl-PL">
                    <a:ea typeface="+mn-lt"/>
                    <a:cs typeface="+mn-lt"/>
                  </a:rPr>
                  <a:t> </a:t>
                </a:r>
                <a:r>
                  <a:rPr lang="en-US"/>
                  <a:t>Founder of an internal Data Science/AI Community and its leader for 3 years. Mentor in an internal mentoring program. </a:t>
                </a:r>
                <a:br>
                  <a:rPr lang="pl-PL"/>
                </a:br>
                <a:br>
                  <a:rPr lang="pl-PL"/>
                </a:br>
                <a:br>
                  <a:rPr lang="pl-PL"/>
                </a:br>
                <a:endParaRPr lang="pl-PL"/>
              </a:p>
              <a:p>
                <a:r>
                  <a:rPr lang="en-US" b="1"/>
                  <a:t>Project Manager / Java Developer </a:t>
                </a:r>
                <a:r>
                  <a:rPr lang="en-US">
                    <a:ea typeface="+mn-lt"/>
                    <a:cs typeface="+mn-lt"/>
                  </a:rPr>
                  <a:t>at a global company from IT industry</a:t>
                </a:r>
                <a:r>
                  <a:rPr lang="pl-PL">
                    <a:ea typeface="+mn-lt"/>
                    <a:cs typeface="+mn-lt"/>
                  </a:rPr>
                  <a:t>: s</a:t>
                </a:r>
                <a:r>
                  <a:rPr lang="en-US" err="1"/>
                  <a:t>oftware</a:t>
                </a:r>
                <a:r>
                  <a:rPr lang="en-US"/>
                  <a:t> development and team management in projects for customers from Insurance and Automotive Industries.</a:t>
                </a:r>
                <a:r>
                  <a:rPr lang="pl-PL"/>
                  <a:t> </a:t>
                </a:r>
                <a:r>
                  <a:rPr lang="en-US"/>
                  <a:t>Specializing in conduction of creative meetings in software development environment (acting as a moderator and a trainer)</a:t>
                </a:r>
                <a:endParaRPr lang="pl-PL"/>
              </a:p>
              <a:p>
                <a:endParaRPr lang="en-US" sz="1200"/>
              </a:p>
              <a:p>
                <a:r>
                  <a:rPr lang="en-US" b="1"/>
                  <a:t>Project Manager / Senior IT Specialist</a:t>
                </a:r>
                <a:r>
                  <a:rPr lang="en-US"/>
                  <a:t> at a global company from Automotive industry</a:t>
                </a:r>
                <a:r>
                  <a:rPr lang="pl-PL"/>
                  <a:t>: m</a:t>
                </a:r>
                <a:r>
                  <a:rPr lang="en-US" err="1"/>
                  <a:t>anaging</a:t>
                </a:r>
                <a:r>
                  <a:rPr lang="en-US"/>
                  <a:t> </a:t>
                </a:r>
                <a:r>
                  <a:rPr lang="en-US">
                    <a:ea typeface="+mn-lt"/>
                    <a:cs typeface="+mn-lt"/>
                  </a:rPr>
                  <a:t>IT infrastructure, software roll-out, business and production capabilities </a:t>
                </a:r>
                <a:r>
                  <a:rPr lang="en-US"/>
                  <a:t>projects.</a:t>
                </a:r>
              </a:p>
              <a:p>
                <a:r>
                  <a:rPr lang="en-US" b="1"/>
                  <a:t>Risk Policy Department Deputy Director </a:t>
                </a:r>
                <a:r>
                  <a:rPr lang="en-US"/>
                  <a:t>at a Polish company from financial industry (leasing)</a:t>
                </a:r>
                <a:r>
                  <a:rPr lang="pl-PL"/>
                  <a:t>: m</a:t>
                </a:r>
                <a:r>
                  <a:rPr lang="en-US" err="1"/>
                  <a:t>anaging</a:t>
                </a:r>
                <a:r>
                  <a:rPr lang="en-US"/>
                  <a:t> a team responsible for risk factors reporting. </a:t>
                </a:r>
              </a:p>
              <a:p>
                <a:r>
                  <a:rPr lang="en-US" b="1"/>
                  <a:t>Analyst </a:t>
                </a:r>
                <a:r>
                  <a:rPr lang="en-US">
                    <a:ea typeface="+mn-lt"/>
                    <a:cs typeface="+mn-lt"/>
                  </a:rPr>
                  <a:t>at a Polish bank</a:t>
                </a:r>
                <a:r>
                  <a:rPr lang="pl-PL">
                    <a:ea typeface="+mn-lt"/>
                    <a:cs typeface="+mn-lt"/>
                  </a:rPr>
                  <a:t>: p</a:t>
                </a:r>
                <a:r>
                  <a:rPr lang="en-US" err="1"/>
                  <a:t>erforming</a:t>
                </a:r>
                <a:r>
                  <a:rPr lang="en-US"/>
                  <a:t> analysis and building machine learning models for </a:t>
                </a:r>
                <a:r>
                  <a:rPr lang="en-US">
                    <a:ea typeface="+mn-lt"/>
                    <a:cs typeface="+mn-lt"/>
                  </a:rPr>
                  <a:t>Credit Risk Division</a:t>
                </a:r>
                <a:r>
                  <a:rPr lang="en-US"/>
                  <a:t>. That included modeling of PD and LGD in various loan portfolios and ranking of sales partners.</a:t>
                </a:r>
              </a:p>
              <a:p>
                <a:endParaRPr lang="en-US"/>
              </a:p>
              <a:p>
                <a:endParaRPr lang="en-US"/>
              </a:p>
              <a:p>
                <a:endParaRPr lang="en-US"/>
              </a:p>
            </p:txBody>
          </p:sp>
          <p:pic>
            <p:nvPicPr>
              <p:cNvPr id="13" name="Picture Placeholder 12" descr="A person wearing glasses and a suit&#10;&#10;Description automatically generated">
                <a:extLst>
                  <a:ext uri="{FF2B5EF4-FFF2-40B4-BE49-F238E27FC236}">
                    <a16:creationId xmlns:a16="http://schemas.microsoft.com/office/drawing/2014/main" id="{19B59D05-5E1E-010E-4DA8-E90FDACAF42F}"/>
                  </a:ext>
                </a:extLst>
              </p:cNvPr>
              <p:cNvPicPr>
                <a:picLocks noGrp="1" noChangeAspect="1"/>
              </p:cNvPicPr>
              <p:nvPr>
                <p:ph type="pic" sz="quarter" idx="10"/>
              </p:nvPr>
            </p:nvPicPr>
            <p:blipFill>
              <a:blip r:embed="rId3"/>
              <a:srcRect t="665" b="665"/>
              <a:stretch>
                <a:fillRect/>
              </a:stretch>
            </p:blipFill>
            <p:spPr>
              <a:xfrm>
                <a:off x="0" y="-2"/>
                <a:ext cx="2642616" cy="2624329"/>
              </a:xfrm>
            </p:spPr>
          </p:pic>
        </p:spTree>
        <p:extLst>
          <p:ext uri="{BB962C8B-B14F-4D97-AF65-F5344CB8AC3E}">
            <p14:creationId xmlns:p14="http://schemas.microsoft.com/office/powerpoint/2010/main" val="2661039463"/>
          </p:ext>
        </p:extLst>
      </p:cSld>
      <p:clrMapOvr>
        <a:masterClrMapping/>
      </p:clrMapOvr>
    </p:sld>
    <p:sld>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8D47195-2257-27FD-9554-F23924FA4345}"/>
                  </a:ext>
                </a:extLst>
              </p:cNvPr>
              <p:cNvSpPr>
                <a:spLocks noGrp="1"/>
              </p:cNvSpPr>
              <p:nvPr>
                <p:ph type="body" sz="quarter" idx="22"/>
              </p:nvPr>
            </p:nvSpPr>
            <p:spPr>
              <a:xfrm>
                <a:off x="2832107" y="1861782"/>
                <a:ext cx="6282000" cy="4996218"/>
              </a:xfrm>
            </p:spPr>
            <p:txBody>
              <a:bodyPr/>
              <a:lstStyle/>
              <a:p>
                <a:pPr algn="just"/>
                <a:r>
                  <a:rPr lang="en-US" b="1"/>
                  <a:t>American Multinational FMCG Manufacturer</a:t>
                </a:r>
              </a:p>
              <a:p>
                <a:pPr algn="just"/>
                <a:r>
                  <a:rPr lang="en-US"/>
                  <a:t>Member of an interdisciplinary team developing OT / Data Science solutions for FMCG production lines in factories focused on Computer Vision. Developed Computer Vision and photogrammetry algorithms for hardware calibration, counting and precise measurement of products and detection of defects and anomalies, designed for embedded IoT devices. Worked with Azure and IoT Edge technologies.</a:t>
                </a:r>
              </a:p>
              <a:p>
                <a:pPr algn="just"/>
                <a:r>
                  <a:rPr lang="en-US" b="1"/>
                  <a:t>Biometric Research Technology Company</a:t>
                </a:r>
              </a:p>
              <a:p>
                <a:pPr algn="just"/>
                <a:r>
                  <a:rPr lang="en-US"/>
                  <a:t>Developed automatic data processing system for all stages of the process from data gathering and analysis to visualization, report generation and archiving  (MATLAB, Python, C/C++, SQLite, Adobe Flash). Introduced new data analysis methods based on current scientific achievements in mathematics and algorithm design (including computer vision, neural networks, genetic algorithms, data quality control etc.). Managed a team of specialists and directly worked on projects for major domestic and international brands from finance, telecom, FMCG, pharmacy and chemistry industries.</a:t>
                </a:r>
              </a:p>
              <a:p>
                <a:pPr algn="just"/>
                <a:r>
                  <a:rPr lang="en-US" b="1"/>
                  <a:t>Marketing/Advertisement Research Company </a:t>
                </a:r>
              </a:p>
              <a:p>
                <a:pPr algn="just"/>
                <a:r>
                  <a:rPr lang="en-US"/>
                  <a:t>Gathered a new team of specialists and built the Biometric Data Analysis Department. Developed and optimized data analysis algorithms and methods. Coordinated data analysis R&amp;D projects. Developed in-house software for Eye Tracking data analysis, visualization and synchronization with other measurements. Implemented research methods and hardware solutions for new company’s branches and foreign partners (USA, Czech Republic, Russia, Japan).</a:t>
                </a:r>
              </a:p>
              <a:p>
                <a:pPr algn="just"/>
                <a:r>
                  <a:rPr lang="en-US" b="1"/>
                  <a:t>Biometric Research Company</a:t>
                </a:r>
              </a:p>
              <a:p>
                <a:pPr algn="just"/>
                <a:r>
                  <a:rPr lang="en-US"/>
                  <a:t>Lead analyst in ECM (Exploring Consumer’s Mind) – a first commercial biometric research project in Poland conducted for major European and global FMCG companies. </a:t>
                </a:r>
              </a:p>
            </p:txBody>
          </p:sp>
          <p:sp>
            <p:nvSpPr>
              <p:cNvPr id="2" name="Text Placeholder 1">
                <a:extLst>
                  <a:ext uri="{FF2B5EF4-FFF2-40B4-BE49-F238E27FC236}">
                    <a16:creationId xmlns:a16="http://schemas.microsoft.com/office/drawing/2014/main" id="{911674FA-AAB1-290E-AC82-CA87E6310AA5}"/>
                  </a:ext>
                </a:extLst>
              </p:cNvPr>
              <p:cNvSpPr>
                <a:spLocks noGrp="1"/>
              </p:cNvSpPr>
              <p:nvPr>
                <p:ph type="body" sz="quarter" idx="11"/>
              </p:nvPr>
            </p:nvSpPr>
            <p:spPr/>
            <p:txBody>
              <a:bodyPr/>
              <a:lstStyle/>
              <a:p>
                <a:r>
                  <a:rPr lang="en-US" sz="900"/>
                  <a:t>Data Scientist with a knack for creatively solving problems, creating new solutions and providing answers backed by data science. He has over 15 years of experience in creating new algorithms and methods and optimizing existing solutions and processes with new technologies. He’s designed data processing systems and research hardware. Recently he is focused on Computer Vision and Operation Technologies plus Neural Networks design and Evolutionary Algorithms.</a:t>
                </a:r>
              </a:p>
            </p:txBody>
          </p:sp>
          <p:sp>
            <p:nvSpPr>
              <p:cNvPr id="3" name="Text Placeholder 2">
                <a:extLst>
                  <a:ext uri="{FF2B5EF4-FFF2-40B4-BE49-F238E27FC236}">
                    <a16:creationId xmlns:a16="http://schemas.microsoft.com/office/drawing/2014/main" id="{24306D85-71DB-A43C-EE9F-A05E2C3B843E}"/>
                  </a:ext>
                </a:extLst>
              </p:cNvPr>
              <p:cNvSpPr>
                <a:spLocks noGrp="1"/>
              </p:cNvSpPr>
              <p:nvPr>
                <p:ph type="body" sz="quarter" idx="12"/>
              </p:nvPr>
            </p:nvSpPr>
            <p:spPr/>
            <p:txBody>
              <a:bodyPr/>
              <a:lstStyle/>
              <a:p>
                <a:r>
                  <a:rPr lang="en-US"/>
                  <a:t>Manufacturing –Computer Vision</a:t>
                </a:r>
              </a:p>
              <a:p>
                <a:endParaRPr lang="en-US"/>
              </a:p>
              <a:p>
                <a:r>
                  <a:rPr lang="en-US"/>
                  <a:t>Advertisement/Marketing</a:t>
                </a:r>
              </a:p>
              <a:p>
                <a:r>
                  <a:rPr lang="en-US"/>
                  <a:t>Biometric</a:t>
                </a:r>
              </a:p>
              <a:p>
                <a:r>
                  <a:rPr lang="en-US"/>
                  <a:t>Retail</a:t>
                </a:r>
              </a:p>
            </p:txBody>
          </p:sp>
          <p:sp>
            <p:nvSpPr>
              <p:cNvPr id="4" name="Text Placeholder 3">
                <a:extLst>
                  <a:ext uri="{FF2B5EF4-FFF2-40B4-BE49-F238E27FC236}">
                    <a16:creationId xmlns:a16="http://schemas.microsoft.com/office/drawing/2014/main" id="{6F381516-F3F1-5803-258D-A281CE214469}"/>
                  </a:ext>
                </a:extLst>
              </p:cNvPr>
              <p:cNvSpPr>
                <a:spLocks noGrp="1"/>
              </p:cNvSpPr>
              <p:nvPr>
                <p:ph type="body" sz="quarter" idx="18"/>
              </p:nvPr>
            </p:nvSpPr>
            <p:spPr/>
            <p:txBody>
              <a:bodyPr/>
              <a:lstStyle/>
              <a:p>
                <a:r>
                  <a:rPr lang="en-US"/>
                  <a:t>Tomasz </a:t>
                </a:r>
                <a:r>
                  <a:rPr lang="en-US" err="1"/>
                  <a:t>Szczurko</a:t>
                </a:r>
                <a:endParaRPr lang="en-US"/>
              </a:p>
            </p:txBody>
          </p:sp>
          <p:sp>
            <p:nvSpPr>
              <p:cNvPr id="5" name="Text Placeholder 4">
                <a:extLst>
                  <a:ext uri="{FF2B5EF4-FFF2-40B4-BE49-F238E27FC236}">
                    <a16:creationId xmlns:a16="http://schemas.microsoft.com/office/drawing/2014/main" id="{731985F1-A854-FF0C-23C8-8306F6E942BE}"/>
                  </a:ext>
                </a:extLst>
              </p:cNvPr>
              <p:cNvSpPr>
                <a:spLocks noGrp="1"/>
              </p:cNvSpPr>
              <p:nvPr>
                <p:ph type="body" sz="quarter" idx="14"/>
              </p:nvPr>
            </p:nvSpPr>
            <p:spPr/>
            <p:txBody>
              <a:bodyPr/>
              <a:lstStyle/>
              <a:p>
                <a:r>
                  <a:rPr lang="en-US"/>
                  <a:t>Consultant, Data Science</a:t>
                </a:r>
              </a:p>
            </p:txBody>
          </p:sp>
          <p:pic>
            <p:nvPicPr>
              <p:cNvPr id="12" name="Picture Placeholder 11" descr="A picture containing text, person, person, wall&#10;&#10;Description automatically generated">
                <a:extLst>
                  <a:ext uri="{FF2B5EF4-FFF2-40B4-BE49-F238E27FC236}">
                    <a16:creationId xmlns:a16="http://schemas.microsoft.com/office/drawing/2014/main" id="{D95BBB2E-A25F-AF50-249B-ADF5D4872872}"/>
                  </a:ext>
                </a:extLst>
              </p:cNvPr>
              <p:cNvPicPr>
                <a:picLocks noGrp="1"/>
              </p:cNvPicPr>
              <p:nvPr>
                <p:ph type="pic" sz="quarter" idx="10"/>
              </p:nvPr>
            </p:nvPicPr>
            <p:blipFill rotWithShape="1">
              <a:blip r:embed="rId3"/>
              <a:srcRect l="795" t="666" r="1754" b="3573"/>
              <a:stretch/>
            </p:blipFill>
            <p:spPr>
              <a:xfrm>
                <a:off x="0" y="-1"/>
                <a:ext cx="2642400" cy="2642400"/>
              </a:xfrm>
            </p:spPr>
          </p:pic>
          <p:sp>
            <p:nvSpPr>
              <p:cNvPr id="7" name="Text Placeholder 6">
                <a:extLst>
                  <a:ext uri="{FF2B5EF4-FFF2-40B4-BE49-F238E27FC236}">
                    <a16:creationId xmlns:a16="http://schemas.microsoft.com/office/drawing/2014/main" id="{96CAE378-94B4-0269-C4D1-EBD2C607BCC3}"/>
                  </a:ext>
                </a:extLst>
              </p:cNvPr>
              <p:cNvSpPr>
                <a:spLocks noGrp="1"/>
              </p:cNvSpPr>
              <p:nvPr>
                <p:ph type="body" sz="quarter" idx="19"/>
              </p:nvPr>
            </p:nvSpPr>
            <p:spPr/>
            <p:txBody>
              <a:bodyPr/>
              <a:lstStyle/>
              <a:p>
                <a:r>
                  <a:rPr lang="en-US"/>
                  <a:t>Warsaw University of Technology: Solid State Physics</a:t>
                </a:r>
              </a:p>
              <a:p>
                <a:r>
                  <a:rPr lang="en-US"/>
                  <a:t>University of Bialystok: Physics</a:t>
                </a:r>
              </a:p>
              <a:p>
                <a:endParaRPr lang="en-US"/>
              </a:p>
            </p:txBody>
          </p:sp>
          <p:sp>
            <p:nvSpPr>
              <p:cNvPr id="8" name="Text Placeholder 7">
                <a:extLst>
                  <a:ext uri="{FF2B5EF4-FFF2-40B4-BE49-F238E27FC236}">
                    <a16:creationId xmlns:a16="http://schemas.microsoft.com/office/drawing/2014/main" id="{A9D0EDE1-319C-F7C6-A99B-9FCF1CAD96E2}"/>
                  </a:ext>
                </a:extLst>
              </p:cNvPr>
              <p:cNvSpPr>
                <a:spLocks noGrp="1"/>
              </p:cNvSpPr>
              <p:nvPr>
                <p:ph type="body" sz="quarter" idx="20"/>
              </p:nvPr>
            </p:nvSpPr>
            <p:spPr/>
            <p:txBody>
              <a:bodyPr/>
              <a:lstStyle/>
              <a:p>
                <a:pPr algn="just">
                  <a:spcBef>
                    <a:spcPts val="400"/>
                  </a:spcBef>
                </a:pPr>
                <a:r>
                  <a:rPr lang="en-US"/>
                  <a:t>Computer Vision</a:t>
                </a:r>
              </a:p>
              <a:p>
                <a:pPr algn="just">
                  <a:spcBef>
                    <a:spcPts val="400"/>
                  </a:spcBef>
                </a:pPr>
                <a:r>
                  <a:rPr lang="en-US"/>
                  <a:t>Video/Image/Signal processing</a:t>
                </a:r>
              </a:p>
              <a:p>
                <a:pPr algn="just">
                  <a:spcBef>
                    <a:spcPts val="400"/>
                  </a:spcBef>
                </a:pPr>
                <a:r>
                  <a:rPr lang="en-US"/>
                  <a:t>Neural networks, Statistics</a:t>
                </a:r>
              </a:p>
              <a:p>
                <a:pPr algn="just">
                  <a:spcBef>
                    <a:spcPts val="400"/>
                  </a:spcBef>
                </a:pPr>
                <a:r>
                  <a:rPr lang="en-US"/>
                  <a:t>Drawing meaningful insights from numerical results</a:t>
                </a:r>
              </a:p>
              <a:p>
                <a:pPr algn="just">
                  <a:spcBef>
                    <a:spcPts val="400"/>
                  </a:spcBef>
                </a:pPr>
                <a:r>
                  <a:rPr lang="en-US"/>
                  <a:t>MATLAB, Python, C/C++, JavaScript, PHP, SQL</a:t>
                </a:r>
              </a:p>
              <a:p>
                <a:pPr algn="just">
                  <a:spcBef>
                    <a:spcPts val="400"/>
                  </a:spcBef>
                </a:pPr>
                <a:r>
                  <a:rPr lang="en-US"/>
                  <a:t>Git, Shell</a:t>
                </a:r>
              </a:p>
              <a:p>
                <a:pPr algn="just">
                  <a:spcBef>
                    <a:spcPts val="400"/>
                  </a:spcBef>
                </a:pPr>
                <a:r>
                  <a:rPr lang="en-US"/>
                  <a:t>Azure, Edge computing, IoT, Power BI</a:t>
                </a:r>
              </a:p>
            </p:txBody>
          </p:sp>
          <p:sp>
            <p:nvSpPr>
              <p:cNvPr id="9" name="Text Placeholder 8">
                <a:extLst>
                  <a:ext uri="{FF2B5EF4-FFF2-40B4-BE49-F238E27FC236}">
                    <a16:creationId xmlns:a16="http://schemas.microsoft.com/office/drawing/2014/main" id="{698ADF03-8FE6-EE63-15FA-BCDD7A6C1908}"/>
                  </a:ext>
                </a:extLst>
              </p:cNvPr>
              <p:cNvSpPr>
                <a:spLocks noGrp="1"/>
              </p:cNvSpPr>
              <p:nvPr>
                <p:ph type="body" sz="quarter" idx="21"/>
              </p:nvPr>
            </p:nvSpPr>
            <p:spPr/>
            <p:txBody>
              <a:bodyPr/>
              <a:lstStyle/>
              <a:p>
                <a:r>
                  <a:rPr lang="en-US"/>
                  <a:t>Polish		English</a:t>
                </a:r>
              </a:p>
            </p:txBody>
          </p:sp>
        </p:spTree>
        <p:extLst>
          <p:ext uri="{BB962C8B-B14F-4D97-AF65-F5344CB8AC3E}">
            <p14:creationId xmlns:p14="http://schemas.microsoft.com/office/powerpoint/2010/main" val="3349070315"/>
          </p:ext>
        </p:extLst>
      </p:cSld>
      <p:clrMapOvr>
        <a:masterClrMapping/>
      </p:clrMapOvr>
    </p:sld>
    <p:sld>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1674FA-AAB1-290E-AC82-CA87E6310AA5}"/>
                  </a:ext>
                </a:extLst>
              </p:cNvPr>
              <p:cNvSpPr>
                <a:spLocks noGrp="1"/>
              </p:cNvSpPr>
              <p:nvPr>
                <p:ph type="body" sz="quarter" idx="11"/>
              </p:nvPr>
            </p:nvSpPr>
            <p:spPr/>
            <p:txBody>
              <a:bodyPr/>
              <a:lstStyle/>
              <a:p>
                <a:r>
                  <a:rPr lang="en-US"/>
                  <a:t>Emilia is a Data Scientist with 14 years of experience in financial sector. She is also a graduate of multiple courses for data analysis. In her work she combines her strong analytic skills with flexibility to changes and ambition to achieve more. </a:t>
                </a:r>
              </a:p>
            </p:txBody>
          </p:sp>
          <p:sp>
            <p:nvSpPr>
              <p:cNvPr id="3" name="Text Placeholder 2">
                <a:extLst>
                  <a:ext uri="{FF2B5EF4-FFF2-40B4-BE49-F238E27FC236}">
                    <a16:creationId xmlns:a16="http://schemas.microsoft.com/office/drawing/2014/main" id="{24306D85-71DB-A43C-EE9F-A05E2C3B843E}"/>
                  </a:ext>
                </a:extLst>
              </p:cNvPr>
              <p:cNvSpPr>
                <a:spLocks noGrp="1"/>
              </p:cNvSpPr>
              <p:nvPr>
                <p:ph type="body" sz="quarter" idx="12"/>
              </p:nvPr>
            </p:nvSpPr>
            <p:spPr/>
            <p:txBody>
              <a:bodyPr/>
              <a:lstStyle/>
              <a:p>
                <a:r>
                  <a:rPr lang="en-US"/>
                  <a:t>Finance</a:t>
                </a:r>
              </a:p>
              <a:p>
                <a:endParaRPr lang="en-US"/>
              </a:p>
              <a:p>
                <a:r>
                  <a:rPr lang="en-US"/>
                  <a:t>Banking</a:t>
                </a:r>
              </a:p>
              <a:p>
                <a:endParaRPr lang="en-US"/>
              </a:p>
            </p:txBody>
          </p:sp>
          <p:sp>
            <p:nvSpPr>
              <p:cNvPr id="4" name="Text Placeholder 3">
                <a:extLst>
                  <a:ext uri="{FF2B5EF4-FFF2-40B4-BE49-F238E27FC236}">
                    <a16:creationId xmlns:a16="http://schemas.microsoft.com/office/drawing/2014/main" id="{6F381516-F3F1-5803-258D-A281CE214469}"/>
                  </a:ext>
                </a:extLst>
              </p:cNvPr>
              <p:cNvSpPr>
                <a:spLocks noGrp="1"/>
              </p:cNvSpPr>
              <p:nvPr>
                <p:ph type="body" sz="quarter" idx="18"/>
              </p:nvPr>
            </p:nvSpPr>
            <p:spPr/>
            <p:txBody>
              <a:bodyPr/>
              <a:lstStyle/>
              <a:p>
                <a:r>
                  <a:rPr lang="en-US"/>
                  <a:t>Emilia Szumielewicz</a:t>
                </a:r>
              </a:p>
            </p:txBody>
          </p:sp>
          <p:sp>
            <p:nvSpPr>
              <p:cNvPr id="5" name="Text Placeholder 4">
                <a:extLst>
                  <a:ext uri="{FF2B5EF4-FFF2-40B4-BE49-F238E27FC236}">
                    <a16:creationId xmlns:a16="http://schemas.microsoft.com/office/drawing/2014/main" id="{731985F1-A854-FF0C-23C8-8306F6E942BE}"/>
                  </a:ext>
                </a:extLst>
              </p:cNvPr>
              <p:cNvSpPr>
                <a:spLocks noGrp="1"/>
              </p:cNvSpPr>
              <p:nvPr>
                <p:ph type="body" sz="quarter" idx="14"/>
              </p:nvPr>
            </p:nvSpPr>
            <p:spPr/>
            <p:txBody>
              <a:bodyPr/>
              <a:lstStyle/>
              <a:p>
                <a:r>
                  <a:rPr lang="en-US"/>
                  <a:t>Consultant, Data Science</a:t>
                </a:r>
              </a:p>
            </p:txBody>
          </p:sp>
          <p:sp>
            <p:nvSpPr>
              <p:cNvPr id="7" name="Text Placeholder 6">
                <a:extLst>
                  <a:ext uri="{FF2B5EF4-FFF2-40B4-BE49-F238E27FC236}">
                    <a16:creationId xmlns:a16="http://schemas.microsoft.com/office/drawing/2014/main" id="{96CAE378-94B4-0269-C4D1-EBD2C607BCC3}"/>
                  </a:ext>
                </a:extLst>
              </p:cNvPr>
              <p:cNvSpPr>
                <a:spLocks noGrp="1"/>
              </p:cNvSpPr>
              <p:nvPr>
                <p:ph type="body" sz="quarter" idx="19"/>
              </p:nvPr>
            </p:nvSpPr>
            <p:spPr/>
            <p:txBody>
              <a:bodyPr/>
              <a:lstStyle/>
              <a:p>
                <a:r>
                  <a:rPr lang="en-US"/>
                  <a:t>Warsaw School of Economics, Post-grad in statistical analysis and data mining in business</a:t>
                </a:r>
              </a:p>
              <a:p>
                <a:r>
                  <a:rPr lang="en-US"/>
                  <a:t>University of Science and Technology in Cracow, M.Sc. in financial mathematics</a:t>
                </a:r>
              </a:p>
            </p:txBody>
          </p:sp>
          <p:sp>
            <p:nvSpPr>
              <p:cNvPr id="8" name="Text Placeholder 7">
                <a:extLst>
                  <a:ext uri="{FF2B5EF4-FFF2-40B4-BE49-F238E27FC236}">
                    <a16:creationId xmlns:a16="http://schemas.microsoft.com/office/drawing/2014/main" id="{A9D0EDE1-319C-F7C6-A99B-9FCF1CAD96E2}"/>
                  </a:ext>
                </a:extLst>
              </p:cNvPr>
              <p:cNvSpPr>
                <a:spLocks noGrp="1"/>
              </p:cNvSpPr>
              <p:nvPr>
                <p:ph type="body" sz="quarter" idx="20"/>
              </p:nvPr>
            </p:nvSpPr>
            <p:spPr>
              <a:xfrm>
                <a:off x="9415208" y="3750605"/>
                <a:ext cx="2664000" cy="1453870"/>
              </a:xfrm>
            </p:spPr>
            <p:txBody>
              <a:bodyPr vert="horz" lIns="54000" tIns="36000" rIns="36000" bIns="36000" rtlCol="0" anchor="t">
                <a:noAutofit/>
              </a:bodyPr>
              <a:lstStyle/>
              <a:p>
                <a:pPr algn="just">
                  <a:spcBef>
                    <a:spcPts val="400"/>
                  </a:spcBef>
                </a:pPr>
                <a:r>
                  <a:rPr lang="en-US"/>
                  <a:t>TSQL, SSIS</a:t>
                </a:r>
              </a:p>
              <a:p>
                <a:pPr algn="just">
                  <a:spcBef>
                    <a:spcPts val="400"/>
                  </a:spcBef>
                </a:pPr>
                <a:r>
                  <a:rPr lang="en-US"/>
                  <a:t>R</a:t>
                </a:r>
              </a:p>
              <a:p>
                <a:pPr algn="just">
                  <a:spcBef>
                    <a:spcPts val="400"/>
                  </a:spcBef>
                </a:pPr>
                <a:r>
                  <a:rPr lang="en-US"/>
                  <a:t>Python (numpy pandas scikit-learn)</a:t>
                </a:r>
              </a:p>
              <a:p>
                <a:pPr algn="just">
                  <a:spcBef>
                    <a:spcPts val="400"/>
                  </a:spcBef>
                </a:pPr>
                <a:r>
                  <a:rPr lang="en-US"/>
                  <a:t>Azure (DP 900– Azure Data Fundamentals, DP 203- Data Engineering on Microsoft Azure)</a:t>
                </a:r>
              </a:p>
              <a:p>
                <a:pPr algn="just">
                  <a:spcBef>
                    <a:spcPts val="400"/>
                  </a:spcBef>
                </a:pPr>
                <a:r>
                  <a:rPr lang="en-US"/>
                  <a:t>Machine Learning</a:t>
                </a:r>
              </a:p>
              <a:p>
                <a:pPr algn="just">
                  <a:spcBef>
                    <a:spcPts val="400"/>
                  </a:spcBef>
                </a:pPr>
                <a:r>
                  <a:rPr lang="en-US"/>
                  <a:t>Supervised learnig</a:t>
                </a:r>
              </a:p>
              <a:p>
                <a:pPr algn="just">
                  <a:spcBef>
                    <a:spcPts val="400"/>
                  </a:spcBef>
                </a:pPr>
                <a:r>
                  <a:rPr lang="en-US"/>
                  <a:t>Prince 2 Foundations</a:t>
                </a:r>
              </a:p>
            </p:txBody>
          </p:sp>
          <p:sp>
            <p:nvSpPr>
              <p:cNvPr id="9" name="Text Placeholder 8">
                <a:extLst>
                  <a:ext uri="{FF2B5EF4-FFF2-40B4-BE49-F238E27FC236}">
                    <a16:creationId xmlns:a16="http://schemas.microsoft.com/office/drawing/2014/main" id="{698ADF03-8FE6-EE63-15FA-BCDD7A6C1908}"/>
                  </a:ext>
                </a:extLst>
              </p:cNvPr>
              <p:cNvSpPr>
                <a:spLocks noGrp="1"/>
              </p:cNvSpPr>
              <p:nvPr>
                <p:ph type="body" sz="quarter" idx="21"/>
              </p:nvPr>
            </p:nvSpPr>
            <p:spPr/>
            <p:txBody>
              <a:bodyPr/>
              <a:lstStyle/>
              <a:p>
                <a:r>
                  <a:rPr lang="en-US"/>
                  <a:t>Polish		  English		Russian</a:t>
                </a:r>
              </a:p>
            </p:txBody>
          </p:sp>
          <p:sp>
            <p:nvSpPr>
              <p:cNvPr id="10" name="Text Placeholder 9">
                <a:extLst>
                  <a:ext uri="{FF2B5EF4-FFF2-40B4-BE49-F238E27FC236}">
                    <a16:creationId xmlns:a16="http://schemas.microsoft.com/office/drawing/2014/main" id="{68D47195-2257-27FD-9554-F23924FA4345}"/>
                  </a:ext>
                </a:extLst>
              </p:cNvPr>
              <p:cNvSpPr>
                <a:spLocks noGrp="1"/>
              </p:cNvSpPr>
              <p:nvPr>
                <p:ph type="body" sz="quarter" idx="22"/>
              </p:nvPr>
            </p:nvSpPr>
            <p:spPr>
              <a:xfrm>
                <a:off x="2832107" y="1861781"/>
                <a:ext cx="6282000" cy="4853343"/>
              </a:xfrm>
            </p:spPr>
            <p:txBody>
              <a:bodyPr vert="horz" lIns="54000" tIns="36000" rIns="36000" bIns="36000" numCol="2" spcCol="252000" rtlCol="0" anchor="t">
                <a:noAutofit/>
              </a:bodyPr>
              <a:lstStyle/>
              <a:p>
                <a:pPr algn="just"/>
                <a:r>
                  <a:rPr lang="en-US" b="1"/>
                  <a:t>Major Polish Commercial Bank – Specialist in credit modelling team</a:t>
                </a:r>
              </a:p>
              <a:p>
                <a:pPr algn="just"/>
                <a:r>
                  <a:rPr lang="en-US"/>
                  <a:t>Scorecard development, calibration process, scorecard monitoring reports; Preparing change requests for scorecards deployment and verification of qualitative analyses of deployment; Preparing scorecard calibration reports; Analyses of the credit policy rules which applies to the scoring or ratings </a:t>
                </a:r>
              </a:p>
              <a:p>
                <a:pPr algn="just"/>
                <a:r>
                  <a:rPr lang="en-US" b="1"/>
                  <a:t>Large Polish Finance Company– Credit Portfolio Specialist</a:t>
                </a:r>
              </a:p>
              <a:p>
                <a:pPr algn="just"/>
                <a:r>
                  <a:rPr lang="en-US"/>
                  <a:t>Credit portfolio analysis, making proposals focused on the portfolio quality, recalibration, validation and building new scorecard; Application and Behavioral system management, preparing changes in system, writing specifications, documentations; Conducting analysis of credit portfolio, preparing analysis of processes in the area of creditworthiness assessment; Credit scoring systems monitoring, preparing specification, testing; Projects included: entering new market, introducing new scoring system and products, and application scorecard deployment</a:t>
                </a:r>
              </a:p>
              <a:p>
                <a:pPr algn="just"/>
                <a:r>
                  <a:rPr lang="en-US" b="1"/>
                  <a:t>International Bank and Financial Services Company – Credit Policy Specialist</a:t>
                </a:r>
              </a:p>
              <a:p>
                <a:pPr algn="just"/>
                <a:r>
                  <a:rPr lang="en-US"/>
                  <a:t>Preparing reports and ad-hoc analysis regarding credit portfolio. Creation of policy, procedures and reporting assumptions concerning retail credits in accordance with the Group strategy regarding risk management </a:t>
                </a:r>
              </a:p>
              <a:p>
                <a:pPr algn="just"/>
                <a:endParaRPr lang="en-US"/>
              </a:p>
              <a:p>
                <a:pPr algn="just"/>
                <a:endParaRPr lang="en-US"/>
              </a:p>
            </p:txBody>
          </p:sp>
          <p:pic>
            <p:nvPicPr>
              <p:cNvPr id="16" name="Picture Placeholder 15" descr="A person wearing glasses&#10;&#10;Description automatically generated with medium confidence">
                <a:extLst>
                  <a:ext uri="{FF2B5EF4-FFF2-40B4-BE49-F238E27FC236}">
                    <a16:creationId xmlns:a16="http://schemas.microsoft.com/office/drawing/2014/main" id="{40316D53-A867-D0FC-B825-FE4059D446EA}"/>
                  </a:ext>
                </a:extLst>
              </p:cNvPr>
              <p:cNvPicPr>
                <a:picLocks noGrp="1" noChangeAspect="1"/>
              </p:cNvPicPr>
              <p:nvPr>
                <p:ph type="pic" sz="quarter" idx="10"/>
              </p:nvPr>
            </p:nvPicPr>
            <p:blipFill>
              <a:blip r:embed="rId3"/>
              <a:srcRect t="11601" b="11601"/>
              <a:stretch>
                <a:fillRect/>
              </a:stretch>
            </p:blipFill>
            <p:spPr/>
          </p:pic>
        </p:spTree>
        <p:extLst>
          <p:ext uri="{BB962C8B-B14F-4D97-AF65-F5344CB8AC3E}">
            <p14:creationId xmlns:p14="http://schemas.microsoft.com/office/powerpoint/2010/main" val="2735988767"/>
          </p:ext>
        </p:extLst>
      </p:cSld>
      <p:clrMapOvr>
        <a:masterClrMapping/>
      </p:clrMapOvr>
    </p:sld>
    <p:sld>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8D47195-2257-27FD-9554-F23924FA4345}"/>
                  </a:ext>
                </a:extLst>
              </p:cNvPr>
              <p:cNvSpPr>
                <a:spLocks noGrp="1"/>
              </p:cNvSpPr>
              <p:nvPr>
                <p:ph type="body" sz="quarter" idx="22"/>
              </p:nvPr>
            </p:nvSpPr>
            <p:spPr/>
            <p:txBody>
              <a:bodyPr vert="horz" lIns="54000" tIns="36000" rIns="36000" bIns="36000" numCol="2" spcCol="252000" rtlCol="0" anchor="t">
                <a:noAutofit/>
              </a:bodyPr>
              <a:lstStyle/>
              <a:p>
                <a:pPr algn="just"/>
                <a:r>
                  <a:rPr lang="en-US" b="1"/>
                  <a:t>Major Polish Communications Company</a:t>
                </a:r>
                <a:endParaRPr lang="en-US"/>
              </a:p>
              <a:p>
                <a:pPr algn="just"/>
                <a:r>
                  <a:rPr lang="en-US"/>
                  <a:t>Took part in high level design and discussions with the client on upgrade to their current marketing systems. The team was responsible to understanding client’s expectations from final architecture, working with client on requirements for day to day work and preparing a comparison of potential solutions to upgrade NBA architecture.</a:t>
                </a:r>
              </a:p>
              <a:p>
                <a:pPr algn="just"/>
                <a:r>
                  <a:rPr lang="en-US" b="1"/>
                  <a:t>Belgian Insurance Company – Data Engineer</a:t>
                </a:r>
                <a:endParaRPr lang="en-US"/>
              </a:p>
              <a:p>
                <a:pPr algn="just"/>
                <a:r>
                  <a:rPr lang="en-US"/>
                  <a:t>Part of the team responsible for creating an SSIS tool using MSSQL to anonymize insurance databases according to GDPR and client's business requirements. His work included creating, debugging and analyzing SQL code, analyzing data present in the databases, creating documentation, configuring and testing the solution through creating stress tests, testing scenarios and dummy data for testing solution.</a:t>
                </a:r>
              </a:p>
              <a:p>
                <a:pPr algn="just"/>
                <a:r>
                  <a:rPr lang="en-US" b="1"/>
                  <a:t>Astronomical Observatory of the University of Warsaw – Research Assistant</a:t>
                </a:r>
                <a:endParaRPr lang="en-US"/>
              </a:p>
              <a:p>
                <a:pPr algn="just"/>
                <a:r>
                  <a:rPr lang="en-US"/>
                  <a:t>Working on various projects usually using </a:t>
                </a:r>
                <a:r>
                  <a:rPr lang="en-US" err="1"/>
                  <a:t>numpy</a:t>
                </a:r>
                <a:r>
                  <a:rPr lang="en-US"/>
                  <a:t>, matplotlib, </a:t>
                </a:r>
                <a:r>
                  <a:rPr lang="en-US" err="1"/>
                  <a:t>sympy</a:t>
                </a:r>
                <a:r>
                  <a:rPr lang="en-US"/>
                  <a:t> and pandas libraries. Biggest project, master thesis, included testing hypothesis for the model of gravitational microlensing, modelling of gravitational microlensing events through numerical analysis using Markov Chain Monte Carlo method (implemented with </a:t>
                </a:r>
                <a:r>
                  <a:rPr lang="en-US" err="1"/>
                  <a:t>numpy</a:t>
                </a:r>
                <a:r>
                  <a:rPr lang="en-US"/>
                  <a:t> library). The results were then subjected to statistical analysis using </a:t>
                </a:r>
                <a:r>
                  <a:rPr lang="en-US" err="1"/>
                  <a:t>numpy</a:t>
                </a:r>
                <a:r>
                  <a:rPr lang="en-US"/>
                  <a:t> and </a:t>
                </a:r>
                <a:r>
                  <a:rPr lang="en-US" err="1"/>
                  <a:t>scipy</a:t>
                </a:r>
                <a:r>
                  <a:rPr lang="en-US"/>
                  <a:t> libraries. Data used was provided by OGLE Project and Gaia Space Telescope. Linear Regression, Logistic Regression, Random Forest Classifier and Random Forest Regressor models alongside data preliminary analysis and preparation, feature selection and hyperparameter optimization were used in other projects for the classes. Manual testing of BHTOM (Black Hole Targets and Observation Manager) - upload stress tests and feedback on UX to the developers responsible for implementation of new features. For most of the projects he worked by himself with minimal supervision.</a:t>
                </a:r>
              </a:p>
              <a:p>
                <a:pPr algn="just"/>
                <a:endParaRPr lang="en-US"/>
              </a:p>
            </p:txBody>
          </p:sp>
          <p:sp>
            <p:nvSpPr>
              <p:cNvPr id="2" name="Text Placeholder 1">
                <a:extLst>
                  <a:ext uri="{FF2B5EF4-FFF2-40B4-BE49-F238E27FC236}">
                    <a16:creationId xmlns:a16="http://schemas.microsoft.com/office/drawing/2014/main" id="{911674FA-AAB1-290E-AC82-CA87E6310AA5}"/>
                  </a:ext>
                </a:extLst>
              </p:cNvPr>
              <p:cNvSpPr>
                <a:spLocks noGrp="1"/>
              </p:cNvSpPr>
              <p:nvPr>
                <p:ph type="body" sz="quarter" idx="11"/>
              </p:nvPr>
            </p:nvSpPr>
            <p:spPr/>
            <p:txBody>
              <a:bodyPr vert="horz" lIns="54000" tIns="36000" rIns="36000" bIns="36000" rtlCol="0" anchor="t">
                <a:noAutofit/>
              </a:bodyPr>
              <a:lstStyle/>
              <a:p>
                <a:r>
                  <a:rPr lang="en-US" sz="950"/>
                  <a:t>Piotr is a power engineering and astronomy graduate who discovered a passion for coding during his Master Degree course. He is a quick-learning,  creative person, whose enthusiasm, intuition and logical thinking drive him towards finding inventive solutions to any problem he encounters. Additional asset is his experience in science outreach which allows him to talk about complicated ideas in an approachable way.</a:t>
                </a:r>
              </a:p>
            </p:txBody>
          </p:sp>
          <p:sp>
            <p:nvSpPr>
              <p:cNvPr id="3" name="Text Placeholder 2">
                <a:extLst>
                  <a:ext uri="{FF2B5EF4-FFF2-40B4-BE49-F238E27FC236}">
                    <a16:creationId xmlns:a16="http://schemas.microsoft.com/office/drawing/2014/main" id="{24306D85-71DB-A43C-EE9F-A05E2C3B843E}"/>
                  </a:ext>
                </a:extLst>
              </p:cNvPr>
              <p:cNvSpPr>
                <a:spLocks noGrp="1"/>
              </p:cNvSpPr>
              <p:nvPr>
                <p:ph type="body" sz="quarter" idx="12"/>
              </p:nvPr>
            </p:nvSpPr>
            <p:spPr/>
            <p:txBody>
              <a:bodyPr vert="horz" lIns="54000" tIns="36000" rIns="36000" bIns="36000" numCol="2" rtlCol="0" anchor="t">
                <a:noAutofit/>
              </a:bodyPr>
              <a:lstStyle/>
              <a:p>
                <a:r>
                  <a:rPr lang="en-US"/>
                  <a:t>Insurance</a:t>
                </a:r>
              </a:p>
              <a:p>
                <a:r>
                  <a:rPr lang="en-US"/>
                  <a:t>Astronomy</a:t>
                </a:r>
              </a:p>
              <a:p>
                <a:r>
                  <a:rPr lang="en-US"/>
                  <a:t>Research Institutions</a:t>
                </a:r>
              </a:p>
              <a:p>
                <a:r>
                  <a:rPr lang="en-US"/>
                  <a:t>Science outreach</a:t>
                </a:r>
              </a:p>
              <a:p>
                <a:endParaRPr lang="en-US"/>
              </a:p>
            </p:txBody>
          </p:sp>
          <p:sp>
            <p:nvSpPr>
              <p:cNvPr id="4" name="Text Placeholder 3">
                <a:extLst>
                  <a:ext uri="{FF2B5EF4-FFF2-40B4-BE49-F238E27FC236}">
                    <a16:creationId xmlns:a16="http://schemas.microsoft.com/office/drawing/2014/main" id="{6F381516-F3F1-5803-258D-A281CE214469}"/>
                  </a:ext>
                </a:extLst>
              </p:cNvPr>
              <p:cNvSpPr>
                <a:spLocks noGrp="1"/>
              </p:cNvSpPr>
              <p:nvPr>
                <p:ph type="body" sz="quarter" idx="18"/>
              </p:nvPr>
            </p:nvSpPr>
            <p:spPr/>
            <p:txBody>
              <a:bodyPr/>
              <a:lstStyle/>
              <a:p>
                <a:r>
                  <a:rPr lang="en-US"/>
                  <a:t>Piotr Trzcionkowski</a:t>
                </a:r>
              </a:p>
            </p:txBody>
          </p:sp>
          <p:sp>
            <p:nvSpPr>
              <p:cNvPr id="5" name="Text Placeholder 4">
                <a:extLst>
                  <a:ext uri="{FF2B5EF4-FFF2-40B4-BE49-F238E27FC236}">
                    <a16:creationId xmlns:a16="http://schemas.microsoft.com/office/drawing/2014/main" id="{731985F1-A854-FF0C-23C8-8306F6E942BE}"/>
                  </a:ext>
                </a:extLst>
              </p:cNvPr>
              <p:cNvSpPr>
                <a:spLocks noGrp="1"/>
              </p:cNvSpPr>
              <p:nvPr>
                <p:ph type="body" sz="quarter" idx="14"/>
              </p:nvPr>
            </p:nvSpPr>
            <p:spPr/>
            <p:txBody>
              <a:bodyPr/>
              <a:lstStyle/>
              <a:p>
                <a:r>
                  <a:rPr lang="en-US"/>
                  <a:t>Analyst, Data Science</a:t>
                </a:r>
              </a:p>
            </p:txBody>
          </p:sp>
          <p:pic>
            <p:nvPicPr>
              <p:cNvPr id="12" name="Picture Placeholder 11" descr="A person in a suit&#10;&#10;Description automatically generated with medium confidence">
                <a:extLst>
                  <a:ext uri="{FF2B5EF4-FFF2-40B4-BE49-F238E27FC236}">
                    <a16:creationId xmlns:a16="http://schemas.microsoft.com/office/drawing/2014/main" id="{379D9EFD-82B1-509B-D2B5-3F0049C5256F}"/>
                  </a:ext>
                </a:extLst>
              </p:cNvPr>
              <p:cNvPicPr>
                <a:picLocks noGrp="1"/>
              </p:cNvPicPr>
              <p:nvPr>
                <p:ph type="pic" sz="quarter" idx="10"/>
              </p:nvPr>
            </p:nvPicPr>
            <p:blipFill rotWithShape="1">
              <a:blip r:embed="rId3"/>
              <a:srcRect l="1574" t="665" r="1632" b="1611"/>
              <a:stretch/>
            </p:blipFill>
            <p:spPr>
              <a:xfrm>
                <a:off x="0" y="-1"/>
                <a:ext cx="2629158" cy="2642400"/>
              </a:xfrm>
            </p:spPr>
          </p:pic>
          <p:sp>
            <p:nvSpPr>
              <p:cNvPr id="7" name="Text Placeholder 6">
                <a:extLst>
                  <a:ext uri="{FF2B5EF4-FFF2-40B4-BE49-F238E27FC236}">
                    <a16:creationId xmlns:a16="http://schemas.microsoft.com/office/drawing/2014/main" id="{96CAE378-94B4-0269-C4D1-EBD2C607BCC3}"/>
                  </a:ext>
                </a:extLst>
              </p:cNvPr>
              <p:cNvSpPr>
                <a:spLocks noGrp="1"/>
              </p:cNvSpPr>
              <p:nvPr>
                <p:ph type="body" sz="quarter" idx="19"/>
              </p:nvPr>
            </p:nvSpPr>
            <p:spPr/>
            <p:txBody>
              <a:bodyPr/>
              <a:lstStyle/>
              <a:p>
                <a:r>
                  <a:rPr lang="en-US"/>
                  <a:t>Master, Astronomy – University of Warsaw, Faculty of Physics</a:t>
                </a:r>
              </a:p>
              <a:p>
                <a:r>
                  <a:rPr lang="en-US"/>
                  <a:t>Bachelor of Science,  Power Engineering –Warsaw University of Technology, Faculty of Power and Aeronautical Engineering</a:t>
                </a:r>
              </a:p>
            </p:txBody>
          </p:sp>
          <p:sp>
            <p:nvSpPr>
              <p:cNvPr id="8" name="Text Placeholder 7">
                <a:extLst>
                  <a:ext uri="{FF2B5EF4-FFF2-40B4-BE49-F238E27FC236}">
                    <a16:creationId xmlns:a16="http://schemas.microsoft.com/office/drawing/2014/main" id="{A9D0EDE1-319C-F7C6-A99B-9FCF1CAD96E2}"/>
                  </a:ext>
                </a:extLst>
              </p:cNvPr>
              <p:cNvSpPr>
                <a:spLocks noGrp="1"/>
              </p:cNvSpPr>
              <p:nvPr>
                <p:ph type="body" sz="quarter" idx="20"/>
              </p:nvPr>
            </p:nvSpPr>
            <p:spPr/>
            <p:txBody>
              <a:bodyPr vert="horz" lIns="54000" tIns="36000" rIns="36000" bIns="36000" rtlCol="0" anchor="t">
                <a:noAutofit/>
              </a:bodyPr>
              <a:lstStyle/>
              <a:p>
                <a:pPr algn="just">
                  <a:spcBef>
                    <a:spcPts val="400"/>
                  </a:spcBef>
                </a:pPr>
                <a:r>
                  <a:rPr lang="en-US" sz="1050"/>
                  <a:t>Python (</a:t>
                </a:r>
                <a:r>
                  <a:rPr lang="en-US" sz="1050" err="1"/>
                  <a:t>i.a.</a:t>
                </a:r>
                <a:r>
                  <a:rPr lang="en-US" sz="1050"/>
                  <a:t> </a:t>
                </a:r>
                <a:r>
                  <a:rPr lang="en-US" sz="1050" err="1"/>
                  <a:t>scipy</a:t>
                </a:r>
                <a:r>
                  <a:rPr lang="en-US" sz="1050"/>
                  <a:t>, matplotlib, pandas, sqlite3)</a:t>
                </a:r>
              </a:p>
              <a:p>
                <a:pPr algn="just">
                  <a:spcBef>
                    <a:spcPts val="400"/>
                  </a:spcBef>
                </a:pPr>
                <a:r>
                  <a:rPr lang="en-US"/>
                  <a:t>SQL (PostgreSQL, t-SQL/MSSQL)</a:t>
                </a:r>
              </a:p>
              <a:p>
                <a:pPr algn="just">
                  <a:spcBef>
                    <a:spcPts val="400"/>
                  </a:spcBef>
                </a:pPr>
                <a:r>
                  <a:rPr lang="en-US" sz="1050"/>
                  <a:t>Machine Learning</a:t>
                </a:r>
              </a:p>
              <a:p>
                <a:pPr algn="just">
                  <a:spcBef>
                    <a:spcPts val="400"/>
                  </a:spcBef>
                </a:pPr>
                <a:r>
                  <a:rPr lang="en-US" sz="1050"/>
                  <a:t>SSIS</a:t>
                </a:r>
              </a:p>
              <a:p>
                <a:pPr algn="just">
                  <a:spcBef>
                    <a:spcPts val="400"/>
                  </a:spcBef>
                </a:pPr>
                <a:r>
                  <a:rPr lang="en-US" sz="1050"/>
                  <a:t>Cloud: AWS (Certified Cloud Practitioner, Solutions Architect Associate)</a:t>
                </a:r>
              </a:p>
              <a:p>
                <a:pPr algn="just">
                  <a:spcBef>
                    <a:spcPts val="400"/>
                  </a:spcBef>
                </a:pPr>
                <a:r>
                  <a:rPr lang="en-US" sz="1050"/>
                  <a:t>R</a:t>
                </a:r>
              </a:p>
              <a:p>
                <a:pPr algn="just">
                  <a:spcBef>
                    <a:spcPts val="400"/>
                  </a:spcBef>
                </a:pPr>
                <a:r>
                  <a:rPr lang="en-US" sz="1050" err="1"/>
                  <a:t>Github</a:t>
                </a:r>
                <a:r>
                  <a:rPr lang="en-US" sz="1050"/>
                  <a:t>, JIRA/Trello, </a:t>
                </a:r>
                <a:r>
                  <a:rPr lang="en-US" sz="1050" err="1"/>
                  <a:t>LaTex</a:t>
                </a:r>
              </a:p>
            </p:txBody>
          </p:sp>
          <p:sp>
            <p:nvSpPr>
              <p:cNvPr id="9" name="Text Placeholder 8">
                <a:extLst>
                  <a:ext uri="{FF2B5EF4-FFF2-40B4-BE49-F238E27FC236}">
                    <a16:creationId xmlns:a16="http://schemas.microsoft.com/office/drawing/2014/main" id="{698ADF03-8FE6-EE63-15FA-BCDD7A6C1908}"/>
                  </a:ext>
                </a:extLst>
              </p:cNvPr>
              <p:cNvSpPr>
                <a:spLocks noGrp="1"/>
              </p:cNvSpPr>
              <p:nvPr>
                <p:ph type="body" sz="quarter" idx="21"/>
              </p:nvPr>
            </p:nvSpPr>
            <p:spPr/>
            <p:txBody>
              <a:bodyPr/>
              <a:lstStyle/>
              <a:p>
                <a:r>
                  <a:rPr lang="en-US"/>
                  <a:t>Polish		  English		German</a:t>
                </a:r>
              </a:p>
            </p:txBody>
          </p:sp>
        </p:spTree>
        <p:extLst>
          <p:ext uri="{BB962C8B-B14F-4D97-AF65-F5344CB8AC3E}">
            <p14:creationId xmlns:p14="http://schemas.microsoft.com/office/powerpoint/2010/main" val="1272399356"/>
          </p:ext>
        </p:extLst>
      </p:cSld>
      <p:clrMapOvr>
        <a:masterClrMapping/>
      </p:clrMapOvr>
    </p:sld>
    <p:sld>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1674FA-AAB1-290E-AC82-CA87E6310AA5}"/>
                  </a:ext>
                </a:extLst>
              </p:cNvPr>
              <p:cNvSpPr>
                <a:spLocks noGrp="1"/>
              </p:cNvSpPr>
              <p:nvPr>
                <p:ph type="body" sz="quarter" idx="11"/>
              </p:nvPr>
            </p:nvSpPr>
            <p:spPr>
              <a:xfrm>
                <a:off x="45358" y="3095759"/>
                <a:ext cx="2537286" cy="2337904"/>
              </a:xfrm>
            </p:spPr>
            <p:txBody>
              <a:bodyPr vert="horz" lIns="54000" tIns="36000" rIns="36000" bIns="36000" rtlCol="0" anchor="t">
                <a:noAutofit/>
              </a:bodyPr>
              <a:lstStyle/>
              <a:p>
                <a:pPr>
                  <a:lnSpc>
                    <a:spcPct val="100000"/>
                  </a:lnSpc>
                </a:pPr>
                <a:r>
                  <a:rPr lang="en-US"/>
                  <a:t>Waldemar is a skilled Technical Team Lead specialized in </a:t>
                </a:r>
                <a:r>
                  <a:rPr lang="pl-PL"/>
                  <a:t>Data </a:t>
                </a:r>
                <a:r>
                  <a:rPr lang="en-US"/>
                  <a:t>Scientist, Generative AI, Large Language Models,  and ML Ops with over 14 years of experience. He has led the design, delivery  and  development on multiple initiatives for international clients.</a:t>
                </a:r>
              </a:p>
              <a:p>
                <a:pPr>
                  <a:lnSpc>
                    <a:spcPct val="100000"/>
                  </a:lnSpc>
                </a:pPr>
                <a:endParaRPr lang="en-US"/>
              </a:p>
            </p:txBody>
          </p:sp>
          <p:sp>
            <p:nvSpPr>
              <p:cNvPr id="3" name="Text Placeholder 2">
                <a:extLst>
                  <a:ext uri="{FF2B5EF4-FFF2-40B4-BE49-F238E27FC236}">
                    <a16:creationId xmlns:a16="http://schemas.microsoft.com/office/drawing/2014/main" id="{24306D85-71DB-A43C-EE9F-A05E2C3B843E}"/>
                  </a:ext>
                </a:extLst>
              </p:cNvPr>
              <p:cNvSpPr>
                <a:spLocks noGrp="1"/>
              </p:cNvSpPr>
              <p:nvPr>
                <p:ph type="body" sz="quarter" idx="12"/>
              </p:nvPr>
            </p:nvSpPr>
            <p:spPr/>
            <p:txBody>
              <a:bodyPr vert="horz" lIns="54000" tIns="36000" rIns="36000" bIns="36000" numCol="2" rtlCol="0" anchor="t">
                <a:noAutofit/>
              </a:bodyPr>
              <a:lstStyle/>
              <a:p>
                <a:r>
                  <a:rPr lang="en-US">
                    <a:latin typeface="Graphik"/>
                  </a:rPr>
                  <a:t>Airline</a:t>
                </a:r>
                <a:endParaRPr lang="en-US"/>
              </a:p>
              <a:p>
                <a:r>
                  <a:rPr lang="en-US"/>
                  <a:t>E-Commerce</a:t>
                </a:r>
              </a:p>
              <a:p>
                <a:r>
                  <a:rPr lang="en-US"/>
                  <a:t>Insurance</a:t>
                </a:r>
              </a:p>
              <a:p>
                <a:r>
                  <a:rPr lang="en-US">
                    <a:latin typeface="Graphik"/>
                  </a:rPr>
                  <a:t>Software Development</a:t>
                </a:r>
              </a:p>
              <a:p>
                <a:endParaRPr lang="en-US"/>
              </a:p>
            </p:txBody>
          </p:sp>
          <p:sp>
            <p:nvSpPr>
              <p:cNvPr id="4" name="Text Placeholder 3">
                <a:extLst>
                  <a:ext uri="{FF2B5EF4-FFF2-40B4-BE49-F238E27FC236}">
                    <a16:creationId xmlns:a16="http://schemas.microsoft.com/office/drawing/2014/main" id="{6F381516-F3F1-5803-258D-A281CE214469}"/>
                  </a:ext>
                </a:extLst>
              </p:cNvPr>
              <p:cNvSpPr>
                <a:spLocks noGrp="1"/>
              </p:cNvSpPr>
              <p:nvPr>
                <p:ph type="body" sz="quarter" idx="18"/>
              </p:nvPr>
            </p:nvSpPr>
            <p:spPr/>
            <p:txBody>
              <a:bodyPr/>
              <a:lstStyle/>
              <a:p>
                <a:r>
                  <a:rPr lang="en-US"/>
                  <a:t>Waldemar Walo</a:t>
                </a:r>
              </a:p>
            </p:txBody>
          </p:sp>
          <p:sp>
            <p:nvSpPr>
              <p:cNvPr id="5" name="Text Placeholder 4">
                <a:extLst>
                  <a:ext uri="{FF2B5EF4-FFF2-40B4-BE49-F238E27FC236}">
                    <a16:creationId xmlns:a16="http://schemas.microsoft.com/office/drawing/2014/main" id="{731985F1-A854-FF0C-23C8-8306F6E942BE}"/>
                  </a:ext>
                </a:extLst>
              </p:cNvPr>
              <p:cNvSpPr>
                <a:spLocks noGrp="1"/>
              </p:cNvSpPr>
              <p:nvPr>
                <p:ph type="body" sz="quarter" idx="14"/>
              </p:nvPr>
            </p:nvSpPr>
            <p:spPr/>
            <p:txBody>
              <a:bodyPr/>
              <a:lstStyle/>
              <a:p>
                <a:r>
                  <a:rPr lang="en-US"/>
                  <a:t>Manager, Data Science</a:t>
                </a:r>
              </a:p>
            </p:txBody>
          </p:sp>
          <p:sp>
            <p:nvSpPr>
              <p:cNvPr id="7" name="Text Placeholder 6">
                <a:extLst>
                  <a:ext uri="{FF2B5EF4-FFF2-40B4-BE49-F238E27FC236}">
                    <a16:creationId xmlns:a16="http://schemas.microsoft.com/office/drawing/2014/main" id="{96CAE378-94B4-0269-C4D1-EBD2C607BCC3}"/>
                  </a:ext>
                </a:extLst>
              </p:cNvPr>
              <p:cNvSpPr>
                <a:spLocks noGrp="1"/>
              </p:cNvSpPr>
              <p:nvPr>
                <p:ph type="body" sz="quarter" idx="19"/>
              </p:nvPr>
            </p:nvSpPr>
            <p:spPr>
              <a:xfrm>
                <a:off x="9319438" y="1903307"/>
                <a:ext cx="2664000" cy="1106487"/>
              </a:xfrm>
            </p:spPr>
            <p:txBody>
              <a:bodyPr vert="horz" lIns="54000" tIns="36000" rIns="36000" bIns="36000" rtlCol="0" anchor="t">
                <a:noAutofit/>
              </a:bodyPr>
              <a:lstStyle/>
              <a:p>
                <a:r>
                  <a:rPr lang="en-US"/>
                  <a:t>BSc in Computer Science, </a:t>
                </a:r>
              </a:p>
              <a:p>
                <a:r>
                  <a:rPr lang="en-US"/>
                  <a:t>Opole  University of Technology, Poland </a:t>
                </a:r>
              </a:p>
            </p:txBody>
          </p:sp>
          <p:sp>
            <p:nvSpPr>
              <p:cNvPr id="8" name="Text Placeholder 7">
                <a:extLst>
                  <a:ext uri="{FF2B5EF4-FFF2-40B4-BE49-F238E27FC236}">
                    <a16:creationId xmlns:a16="http://schemas.microsoft.com/office/drawing/2014/main" id="{A9D0EDE1-319C-F7C6-A99B-9FCF1CAD96E2}"/>
                  </a:ext>
                </a:extLst>
              </p:cNvPr>
              <p:cNvSpPr>
                <a:spLocks noGrp="1"/>
              </p:cNvSpPr>
              <p:nvPr>
                <p:ph type="body" sz="quarter" idx="20"/>
              </p:nvPr>
            </p:nvSpPr>
            <p:spPr>
              <a:xfrm>
                <a:off x="9258044" y="3742784"/>
                <a:ext cx="2978328" cy="2199791"/>
              </a:xfrm>
            </p:spPr>
            <p:txBody>
              <a:bodyPr vert="horz" lIns="54000" tIns="36000" rIns="36000" bIns="36000" rtlCol="0" anchor="t">
                <a:noAutofit/>
              </a:bodyPr>
              <a:lstStyle/>
              <a:p>
                <a:r>
                  <a:rPr lang="en-US" sz="1050" b="1">
                    <a:ea typeface="+mn-lt"/>
                    <a:cs typeface="+mn-lt"/>
                  </a:rPr>
                  <a:t>AI:</a:t>
                </a:r>
                <a:r>
                  <a:rPr lang="en-US" sz="1050">
                    <a:ea typeface="+mn-lt"/>
                    <a:cs typeface="+mn-lt"/>
                  </a:rPr>
                  <a:t> NLP, Prompt Engineering , LLMs (GPT, Gemini, Mistral, </a:t>
                </a:r>
                <a:r>
                  <a:rPr lang="en-US" sz="1050" err="1">
                    <a:ea typeface="+mn-lt"/>
                    <a:cs typeface="+mn-lt"/>
                  </a:rPr>
                  <a:t>LLama</a:t>
                </a:r>
                <a:r>
                  <a:rPr lang="en-US" sz="1050">
                    <a:ea typeface="+mn-lt"/>
                    <a:cs typeface="+mn-lt"/>
                  </a:rPr>
                  <a:t>), </a:t>
                </a:r>
                <a:br>
                  <a:rPr lang="en-US" sz="1050">
                    <a:ea typeface="+mn-lt"/>
                    <a:cs typeface="+mn-lt"/>
                  </a:rPr>
                </a:br>
                <a:r>
                  <a:rPr lang="en-US" sz="1050" b="1">
                    <a:ea typeface="+mn-lt"/>
                    <a:cs typeface="+mn-lt"/>
                  </a:rPr>
                  <a:t>Machine Learning</a:t>
                </a:r>
                <a:r>
                  <a:rPr lang="en-US" sz="1050">
                    <a:ea typeface="+mn-lt"/>
                    <a:cs typeface="+mn-lt"/>
                  </a:rPr>
                  <a:t>: scikit-learn, Regression, Classification, Clustering and Deep Learning </a:t>
                </a:r>
                <a:endParaRPr lang="en-US" sz="1050"/>
              </a:p>
              <a:p>
                <a:r>
                  <a:rPr lang="en-US" sz="1050" b="1">
                    <a:ea typeface="+mn-lt"/>
                    <a:cs typeface="+mn-lt"/>
                  </a:rPr>
                  <a:t>Cloud</a:t>
                </a:r>
                <a:r>
                  <a:rPr lang="en-US" sz="1050">
                    <a:ea typeface="+mn-lt"/>
                    <a:cs typeface="+mn-lt"/>
                  </a:rPr>
                  <a:t>: Terraform, Microsoft Azure, AKS, Private Cloud, DNS, CDN, Akamai</a:t>
                </a:r>
                <a:endParaRPr lang="en-US" sz="1050"/>
              </a:p>
              <a:p>
                <a:r>
                  <a:rPr lang="en-US" sz="1050" b="1">
                    <a:ea typeface="+mn-lt"/>
                    <a:cs typeface="+mn-lt"/>
                  </a:rPr>
                  <a:t>DevOps</a:t>
                </a:r>
                <a:r>
                  <a:rPr lang="en-US" sz="1050">
                    <a:ea typeface="+mn-lt"/>
                    <a:cs typeface="+mn-lt"/>
                  </a:rPr>
                  <a:t>: Azure DevOps, Jenkins, Docker, Kubernetes, Git, Linux</a:t>
                </a:r>
              </a:p>
              <a:p>
                <a:r>
                  <a:rPr lang="en-US" sz="1050" b="1">
                    <a:ea typeface="+mn-lt"/>
                    <a:cs typeface="+mn-lt"/>
                  </a:rPr>
                  <a:t>Programing: </a:t>
                </a:r>
                <a:r>
                  <a:rPr lang="en-US" sz="1050">
                    <a:ea typeface="+mn-lt"/>
                    <a:cs typeface="+mn-lt"/>
                  </a:rPr>
                  <a:t>Python, JavaScript, TypeScript, Java, C#, SQL</a:t>
                </a:r>
              </a:p>
            </p:txBody>
          </p:sp>
          <p:sp>
            <p:nvSpPr>
              <p:cNvPr id="9" name="Text Placeholder 8">
                <a:extLst>
                  <a:ext uri="{FF2B5EF4-FFF2-40B4-BE49-F238E27FC236}">
                    <a16:creationId xmlns:a16="http://schemas.microsoft.com/office/drawing/2014/main" id="{698ADF03-8FE6-EE63-15FA-BCDD7A6C1908}"/>
                  </a:ext>
                </a:extLst>
              </p:cNvPr>
              <p:cNvSpPr>
                <a:spLocks noGrp="1"/>
              </p:cNvSpPr>
              <p:nvPr>
                <p:ph type="body" sz="quarter" idx="21"/>
              </p:nvPr>
            </p:nvSpPr>
            <p:spPr/>
            <p:txBody>
              <a:bodyPr/>
              <a:lstStyle/>
              <a:p>
                <a:r>
                  <a:rPr lang="en-US"/>
                  <a:t>Polish		  English</a:t>
                </a:r>
              </a:p>
            </p:txBody>
          </p:sp>
          <p:sp>
            <p:nvSpPr>
              <p:cNvPr id="10" name="Text Placeholder 9">
                <a:extLst>
                  <a:ext uri="{FF2B5EF4-FFF2-40B4-BE49-F238E27FC236}">
                    <a16:creationId xmlns:a16="http://schemas.microsoft.com/office/drawing/2014/main" id="{68D47195-2257-27FD-9554-F23924FA4345}"/>
                  </a:ext>
                </a:extLst>
              </p:cNvPr>
              <p:cNvSpPr>
                <a:spLocks noGrp="1"/>
              </p:cNvSpPr>
              <p:nvPr>
                <p:ph type="body" sz="quarter" idx="22"/>
              </p:nvPr>
            </p:nvSpPr>
            <p:spPr>
              <a:xfrm>
                <a:off x="2735386" y="1944048"/>
                <a:ext cx="6479576" cy="4874265"/>
              </a:xfrm>
            </p:spPr>
            <p:txBody>
              <a:bodyPr vert="horz" lIns="54000" tIns="36000" rIns="36000" bIns="36000" numCol="2" spcCol="252000" rtlCol="0" anchor="t">
                <a:noAutofit/>
              </a:bodyPr>
              <a:lstStyle/>
              <a:p>
                <a:pPr algn="just"/>
                <a:r>
                  <a:rPr lang="en-US" sz="1200" b="1">
                    <a:ea typeface="+mn-lt"/>
                    <a:cs typeface="+mn-lt"/>
                  </a:rPr>
                  <a:t>Gen AI Lab - Sustainability</a:t>
                </a:r>
              </a:p>
              <a:p>
                <a:pPr algn="just"/>
                <a:r>
                  <a:rPr lang="en-US" sz="1200" b="1">
                    <a:ea typeface="+mn-lt"/>
                    <a:cs typeface="+mn-lt"/>
                  </a:rPr>
                  <a:t>Team Lead,  Data Scientist, Gen AI</a:t>
                </a:r>
              </a:p>
              <a:p>
                <a:pPr algn="just"/>
                <a:r>
                  <a:rPr lang="en-US">
                    <a:ea typeface="+mn-lt"/>
                    <a:cs typeface="+mn-lt"/>
                  </a:rPr>
                  <a:t>Technical Team Lead overseeing the research, design, and delivery of multiple assets constructed with cutting-edge LLMs. These assets automated information extraction from documents, conducted web searches to update or retrieve missing information, and provided chat capabilities. Implemented advanced solutions utilizing agents with both enterprise and open-source models, integrating vector stores and knowledge graphs. Developed a testing framework and attained KPI-based results aligned with business objectives.</a:t>
                </a:r>
              </a:p>
              <a:p>
                <a:pPr algn="just"/>
                <a:r>
                  <a:rPr lang="en-US" sz="1200" b="1">
                    <a:ea typeface="+mn-lt"/>
                    <a:cs typeface="+mn-lt"/>
                  </a:rPr>
                  <a:t>Government Sector</a:t>
                </a:r>
              </a:p>
              <a:p>
                <a:pPr algn="just"/>
                <a:r>
                  <a:rPr lang="en-US" sz="1200" b="1">
                    <a:ea typeface="+mn-lt"/>
                    <a:cs typeface="+mn-lt"/>
                  </a:rPr>
                  <a:t>Data and Platform Architect</a:t>
                </a:r>
              </a:p>
              <a:p>
                <a:pPr algn="just"/>
                <a:r>
                  <a:rPr lang="en-US">
                    <a:ea typeface="+mn-lt"/>
                    <a:cs typeface="+mn-lt"/>
                  </a:rPr>
                  <a:t>Part of a technical team responsible for defining the strategy and designing a solution for a government data platform that facilitated data exchange between multiple government entities, accelerating advanced analytics, data science, and machine learning. The team analyzed and documented the current state architecture, system integrations, and data models. Conducted a data quality assessment and evaluated the organization's maturity level. Collaborated with the Client's Enterprise Architects to design the target state data platform, including data models, integrations, and ELT processes.</a:t>
                </a:r>
              </a:p>
              <a:p>
                <a:pPr algn="just"/>
                <a:r>
                  <a:rPr lang="en-US" sz="1200" b="1">
                    <a:ea typeface="+mn-lt"/>
                    <a:cs typeface="+mn-lt"/>
                  </a:rPr>
                  <a:t>Airlines – Digital Transformation</a:t>
                </a:r>
              </a:p>
              <a:p>
                <a:pPr algn="just"/>
                <a:r>
                  <a:rPr lang="en-US" sz="1200" b="1">
                    <a:ea typeface="+mn-lt"/>
                    <a:cs typeface="+mn-lt"/>
                  </a:rPr>
                  <a:t>Solution Architect</a:t>
                </a:r>
              </a:p>
              <a:p>
                <a:pPr algn="just"/>
                <a:r>
                  <a:rPr lang="en-US">
                    <a:ea typeface="+mn-lt"/>
                    <a:cs typeface="+mn-lt"/>
                  </a:rPr>
                  <a:t>Led development of greenfield, next-generation solutions with over 40 reusable, scalable, and resilient microservices, deployed with DevOps principles on a multi-cloud infrastructure as Docker containers on Kubernetes. Responsible for the success of 4 cross-functional scrum teams, consisting of 10 members each, that delivered over 100 features across 14 product iteration cycles delivered in Scaled Agile Framework.</a:t>
                </a:r>
              </a:p>
              <a:p>
                <a:pPr algn="just"/>
                <a:r>
                  <a:rPr lang="en-US" sz="1200" b="1">
                    <a:ea typeface="+mn-lt"/>
                    <a:cs typeface="+mn-lt"/>
                  </a:rPr>
                  <a:t>Airlines - Cloud Migration - DevOps Lead</a:t>
                </a:r>
                <a:endParaRPr lang="en-US" sz="1200"/>
              </a:p>
              <a:p>
                <a:pPr algn="just"/>
                <a:r>
                  <a:rPr lang="en-US">
                    <a:ea typeface="+mn-lt"/>
                    <a:cs typeface="+mn-lt"/>
                  </a:rPr>
                  <a:t>Formed a DevOps team consisting of developers, support, and infrastructure engineers to migrate 2 data centers and 5 environments, with over 100 VMs, 15 clustered SQL instances, and over 10 web applications and backend services.</a:t>
                </a:r>
              </a:p>
              <a:p>
                <a:pPr algn="just"/>
                <a:endParaRPr lang="en-US">
                  <a:ea typeface="+mn-lt"/>
                  <a:cs typeface="+mn-lt"/>
                </a:endParaRPr>
              </a:p>
            </p:txBody>
          </p:sp>
          <p:pic>
            <p:nvPicPr>
              <p:cNvPr id="14" name="Picture 14">
                <a:extLst>
                  <a:ext uri="{FF2B5EF4-FFF2-40B4-BE49-F238E27FC236}">
                    <a16:creationId xmlns:a16="http://schemas.microsoft.com/office/drawing/2014/main" id="{B23606F5-761A-E9C5-A547-F7AAA63D0F9D}"/>
                  </a:ext>
                </a:extLst>
              </p:cNvPr>
              <p:cNvPicPr>
                <a:picLocks noGrp="1" noChangeAspect="1"/>
              </p:cNvPicPr>
              <p:nvPr>
                <p:ph type="pic" sz="quarter" idx="10"/>
              </p:nvPr>
            </p:nvPicPr>
            <p:blipFill rotWithShape="1">
              <a:blip r:embed="rId3"/>
              <a:srcRect l="946" t="4421" r="-946" b="29684"/>
              <a:stretch/>
            </p:blipFill>
            <p:spPr>
              <a:xfrm>
                <a:off x="0" y="-1"/>
                <a:ext cx="2628002" cy="2593291"/>
              </a:xfrm>
            </p:spPr>
          </p:pic>
        </p:spTree>
        <p:extLst>
          <p:ext uri="{BB962C8B-B14F-4D97-AF65-F5344CB8AC3E}">
            <p14:creationId xmlns:p14="http://schemas.microsoft.com/office/powerpoint/2010/main" val="3377655524"/>
          </p:ext>
        </p:extLst>
      </p:cSld>
      <p:clrMapOvr>
        <a:masterClrMapping/>
      </p:clrMapOvr>
    </p:sld>
    <p:sld>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1674FA-AAB1-290E-AC82-CA87E6310AA5}"/>
                  </a:ext>
                </a:extLst>
              </p:cNvPr>
              <p:cNvSpPr>
                <a:spLocks noGrp="1"/>
              </p:cNvSpPr>
              <p:nvPr>
                <p:ph type="body" sz="quarter" idx="11"/>
              </p:nvPr>
            </p:nvSpPr>
            <p:spPr/>
            <p:txBody>
              <a:bodyPr vert="horz" lIns="54000" tIns="36000" rIns="36000" bIns="36000" rtlCol="0" anchor="t">
                <a:noAutofit/>
              </a:bodyPr>
              <a:lstStyle/>
              <a:p>
                <a:r>
                  <a:rPr lang="en-US"/>
                  <a:t>Piotr is a programmer with two years of experience in the field of artificial intelligence and data exploration and one year in data engineering and ETL. He is interested in possibilities of applying modern solutions in forecasting financial trends.</a:t>
                </a:r>
              </a:p>
            </p:txBody>
          </p:sp>
          <p:sp>
            <p:nvSpPr>
              <p:cNvPr id="3" name="Text Placeholder 2">
                <a:extLst>
                  <a:ext uri="{FF2B5EF4-FFF2-40B4-BE49-F238E27FC236}">
                    <a16:creationId xmlns:a16="http://schemas.microsoft.com/office/drawing/2014/main" id="{24306D85-71DB-A43C-EE9F-A05E2C3B843E}"/>
                  </a:ext>
                </a:extLst>
              </p:cNvPr>
              <p:cNvSpPr>
                <a:spLocks noGrp="1"/>
              </p:cNvSpPr>
              <p:nvPr>
                <p:ph type="body" sz="quarter" idx="12"/>
              </p:nvPr>
            </p:nvSpPr>
            <p:spPr/>
            <p:txBody>
              <a:bodyPr/>
              <a:lstStyle/>
              <a:p>
                <a:r>
                  <a:rPr lang="en-US"/>
                  <a:t>Linguistics Research</a:t>
                </a:r>
              </a:p>
              <a:p>
                <a:endParaRPr lang="en-US"/>
              </a:p>
              <a:p>
                <a:endParaRPr lang="en-US"/>
              </a:p>
            </p:txBody>
          </p:sp>
          <p:sp>
            <p:nvSpPr>
              <p:cNvPr id="4" name="Text Placeholder 3">
                <a:extLst>
                  <a:ext uri="{FF2B5EF4-FFF2-40B4-BE49-F238E27FC236}">
                    <a16:creationId xmlns:a16="http://schemas.microsoft.com/office/drawing/2014/main" id="{6F381516-F3F1-5803-258D-A281CE214469}"/>
                  </a:ext>
                </a:extLst>
              </p:cNvPr>
              <p:cNvSpPr>
                <a:spLocks noGrp="1"/>
              </p:cNvSpPr>
              <p:nvPr>
                <p:ph type="body" sz="quarter" idx="18"/>
              </p:nvPr>
            </p:nvSpPr>
            <p:spPr/>
            <p:txBody>
              <a:bodyPr/>
              <a:lstStyle/>
              <a:p>
                <a:r>
                  <a:rPr lang="en-US"/>
                  <a:t>Piotr Wątorski</a:t>
                </a:r>
              </a:p>
            </p:txBody>
          </p:sp>
          <p:sp>
            <p:nvSpPr>
              <p:cNvPr id="5" name="Text Placeholder 4">
                <a:extLst>
                  <a:ext uri="{FF2B5EF4-FFF2-40B4-BE49-F238E27FC236}">
                    <a16:creationId xmlns:a16="http://schemas.microsoft.com/office/drawing/2014/main" id="{731985F1-A854-FF0C-23C8-8306F6E942BE}"/>
                  </a:ext>
                </a:extLst>
              </p:cNvPr>
              <p:cNvSpPr>
                <a:spLocks noGrp="1"/>
              </p:cNvSpPr>
              <p:nvPr>
                <p:ph type="body" sz="quarter" idx="14"/>
              </p:nvPr>
            </p:nvSpPr>
            <p:spPr/>
            <p:txBody>
              <a:bodyPr/>
              <a:lstStyle/>
              <a:p>
                <a:r>
                  <a:rPr lang="en-US"/>
                  <a:t>Analyst</a:t>
                </a:r>
              </a:p>
            </p:txBody>
          </p:sp>
          <p:pic>
            <p:nvPicPr>
              <p:cNvPr id="12" name="Picture Placeholder 11" descr="A picture containing person, person, wall, wearing&#10;&#10;Description automatically generated">
                <a:extLst>
                  <a:ext uri="{FF2B5EF4-FFF2-40B4-BE49-F238E27FC236}">
                    <a16:creationId xmlns:a16="http://schemas.microsoft.com/office/drawing/2014/main" id="{C0BDBF20-8C22-E913-E800-16131C606369}"/>
                  </a:ext>
                </a:extLst>
              </p:cNvPr>
              <p:cNvPicPr>
                <a:picLocks noGrp="1" noChangeAspect="1"/>
              </p:cNvPicPr>
              <p:nvPr>
                <p:ph type="pic" sz="quarter" idx="10"/>
              </p:nvPr>
            </p:nvPicPr>
            <p:blipFill>
              <a:blip r:embed="rId3"/>
              <a:srcRect t="665" b="665"/>
              <a:stretch>
                <a:fillRect/>
              </a:stretch>
            </p:blipFill>
            <p:spPr>
              <a:xfrm>
                <a:off x="0" y="-1"/>
                <a:ext cx="2648858" cy="2612572"/>
              </a:xfrm>
            </p:spPr>
          </p:pic>
          <p:sp>
            <p:nvSpPr>
              <p:cNvPr id="7" name="Text Placeholder 6">
                <a:extLst>
                  <a:ext uri="{FF2B5EF4-FFF2-40B4-BE49-F238E27FC236}">
                    <a16:creationId xmlns:a16="http://schemas.microsoft.com/office/drawing/2014/main" id="{96CAE378-94B4-0269-C4D1-EBD2C607BCC3}"/>
                  </a:ext>
                </a:extLst>
              </p:cNvPr>
              <p:cNvSpPr>
                <a:spLocks noGrp="1"/>
              </p:cNvSpPr>
              <p:nvPr>
                <p:ph type="body" sz="quarter" idx="19"/>
              </p:nvPr>
            </p:nvSpPr>
            <p:spPr/>
            <p:txBody>
              <a:bodyPr/>
              <a:lstStyle/>
              <a:p>
                <a:r>
                  <a:rPr lang="en-US" err="1"/>
                  <a:t>Wrocław</a:t>
                </a:r>
                <a:r>
                  <a:rPr lang="en-US"/>
                  <a:t> University of Science and Technology, Master’s degree, Applied Computer Science</a:t>
                </a:r>
              </a:p>
              <a:p>
                <a:r>
                  <a:rPr lang="en-US" err="1"/>
                  <a:t>Wrocław</a:t>
                </a:r>
                <a:r>
                  <a:rPr lang="en-US"/>
                  <a:t> University of Science and Technology, Bachelor’s degree, Computer Science</a:t>
                </a:r>
              </a:p>
            </p:txBody>
          </p:sp>
          <p:sp>
            <p:nvSpPr>
              <p:cNvPr id="8" name="Text Placeholder 7">
                <a:extLst>
                  <a:ext uri="{FF2B5EF4-FFF2-40B4-BE49-F238E27FC236}">
                    <a16:creationId xmlns:a16="http://schemas.microsoft.com/office/drawing/2014/main" id="{A9D0EDE1-319C-F7C6-A99B-9FCF1CAD96E2}"/>
                  </a:ext>
                </a:extLst>
              </p:cNvPr>
              <p:cNvSpPr>
                <a:spLocks noGrp="1"/>
              </p:cNvSpPr>
              <p:nvPr>
                <p:ph type="body" sz="quarter" idx="20"/>
              </p:nvPr>
            </p:nvSpPr>
            <p:spPr>
              <a:xfrm>
                <a:off x="9415208" y="3697714"/>
                <a:ext cx="2664000" cy="1028863"/>
              </a:xfrm>
            </p:spPr>
            <p:txBody>
              <a:bodyPr vert="horz" lIns="54000" tIns="36000" rIns="36000" bIns="36000" rtlCol="0" anchor="t">
                <a:noAutofit/>
              </a:bodyPr>
              <a:lstStyle/>
              <a:p>
                <a:pPr>
                  <a:spcBef>
                    <a:spcPts val="400"/>
                  </a:spcBef>
                </a:pPr>
                <a:r>
                  <a:rPr lang="en-US"/>
                  <a:t>Python (</a:t>
                </a:r>
                <a:r>
                  <a:rPr lang="en-US" err="1"/>
                  <a:t>PyTorch</a:t>
                </a:r>
                <a:r>
                  <a:rPr lang="en-US"/>
                  <a:t>/TensorFlow, Pandas, </a:t>
                </a:r>
                <a:r>
                  <a:rPr lang="en-US" err="1"/>
                  <a:t>Numpy</a:t>
                </a:r>
                <a:r>
                  <a:rPr lang="en-US"/>
                  <a:t>, Matplotlib, Http/Requests, </a:t>
                </a:r>
                <a:r>
                  <a:rPr lang="en-US" err="1"/>
                  <a:t>Asycio</a:t>
                </a:r>
                <a:r>
                  <a:rPr lang="en-US"/>
                  <a:t>, </a:t>
                </a:r>
                <a:r>
                  <a:rPr lang="en-US" err="1"/>
                  <a:t>Jupyter</a:t>
                </a:r>
                <a:r>
                  <a:rPr lang="en-US"/>
                  <a:t>)</a:t>
                </a:r>
                <a:br>
                  <a:rPr lang="en-US"/>
                </a:br>
                <a:r>
                  <a:rPr lang="en-US"/>
                  <a:t>C#, Java</a:t>
                </a:r>
                <a:br>
                  <a:rPr lang="en-US"/>
                </a:br>
                <a:r>
                  <a:rPr lang="en-US"/>
                  <a:t>SQL</a:t>
                </a:r>
                <a:br>
                  <a:rPr lang="en-US"/>
                </a:br>
                <a:r>
                  <a:rPr lang="en-US"/>
                  <a:t>Docker</a:t>
                </a:r>
                <a:br>
                  <a:rPr lang="en-US"/>
                </a:br>
                <a:r>
                  <a:rPr lang="en-US"/>
                  <a:t>SAS: DI Studio, Enterprise Guide</a:t>
                </a:r>
                <a:br>
                  <a:rPr lang="en-US"/>
                </a:br>
                <a:r>
                  <a:rPr lang="en-US" b="1"/>
                  <a:t>Certificates:</a:t>
                </a:r>
                <a:endParaRPr lang="en-US"/>
              </a:p>
              <a:p>
                <a:pPr algn="just">
                  <a:spcBef>
                    <a:spcPts val="400"/>
                  </a:spcBef>
                </a:pPr>
                <a:r>
                  <a:rPr lang="en-US"/>
                  <a:t>Dataiku: Core, ML Practitioner</a:t>
                </a:r>
              </a:p>
              <a:p>
                <a:pPr algn="just">
                  <a:spcBef>
                    <a:spcPts val="400"/>
                  </a:spcBef>
                </a:pPr>
                <a:r>
                  <a:rPr lang="en-US"/>
                  <a:t>AWS: Practitioner </a:t>
                </a:r>
              </a:p>
            </p:txBody>
          </p:sp>
          <p:sp>
            <p:nvSpPr>
              <p:cNvPr id="9" name="Text Placeholder 8">
                <a:extLst>
                  <a:ext uri="{FF2B5EF4-FFF2-40B4-BE49-F238E27FC236}">
                    <a16:creationId xmlns:a16="http://schemas.microsoft.com/office/drawing/2014/main" id="{698ADF03-8FE6-EE63-15FA-BCDD7A6C1908}"/>
                  </a:ext>
                </a:extLst>
              </p:cNvPr>
              <p:cNvSpPr>
                <a:spLocks noGrp="1"/>
              </p:cNvSpPr>
              <p:nvPr>
                <p:ph type="body" sz="quarter" idx="21"/>
              </p:nvPr>
            </p:nvSpPr>
            <p:spPr/>
            <p:txBody>
              <a:bodyPr/>
              <a:lstStyle/>
              <a:p>
                <a:r>
                  <a:rPr lang="en-US"/>
                  <a:t>Polish		  English</a:t>
                </a:r>
              </a:p>
            </p:txBody>
          </p:sp>
          <p:sp>
            <p:nvSpPr>
              <p:cNvPr id="10" name="Text Placeholder 9">
                <a:extLst>
                  <a:ext uri="{FF2B5EF4-FFF2-40B4-BE49-F238E27FC236}">
                    <a16:creationId xmlns:a16="http://schemas.microsoft.com/office/drawing/2014/main" id="{68D47195-2257-27FD-9554-F23924FA4345}"/>
                  </a:ext>
                </a:extLst>
              </p:cNvPr>
              <p:cNvSpPr>
                <a:spLocks noGrp="1"/>
              </p:cNvSpPr>
              <p:nvPr>
                <p:ph type="body" sz="quarter" idx="22"/>
              </p:nvPr>
            </p:nvSpPr>
            <p:spPr/>
            <p:txBody>
              <a:bodyPr vert="horz" lIns="54000" tIns="36000" rIns="36000" bIns="36000" numCol="2" spcCol="252000" rtlCol="0" anchor="t">
                <a:noAutofit/>
              </a:bodyPr>
              <a:lstStyle/>
              <a:p>
                <a:pPr algn="just"/>
                <a:r>
                  <a:rPr lang="en-US" b="1"/>
                  <a:t>Insurance Holding</a:t>
                </a:r>
                <a:endParaRPr lang="en-US"/>
              </a:p>
              <a:p>
                <a:pPr algn="just"/>
                <a:r>
                  <a:rPr lang="en-US"/>
                  <a:t>Data engineer in a project focused on data migration and ETL of the data warehouse, data marts. The team was responsible for the end-to-end delivery of the solutions.  The project is delivered in a Nearshore model in scrum.</a:t>
                </a:r>
              </a:p>
              <a:p>
                <a:pPr algn="just"/>
                <a:r>
                  <a:rPr lang="en-US" b="1"/>
                  <a:t>Linguistic Research - Programmer</a:t>
                </a:r>
                <a:endParaRPr lang="en-US"/>
              </a:p>
              <a:p>
                <a:pPr algn="just"/>
                <a:r>
                  <a:rPr lang="en-US"/>
                  <a:t>Preparation, training and evaluation of neural models. Preparation of tools for public Internet resources exploring. Building training corps and knowledge bases.</a:t>
                </a:r>
              </a:p>
              <a:p>
                <a:pPr algn="just"/>
                <a:r>
                  <a:rPr lang="en-US" b="1"/>
                  <a:t>Non-Commercial Projects: </a:t>
                </a:r>
              </a:p>
              <a:p>
                <a:pPr algn="just"/>
                <a:r>
                  <a:rPr lang="en-US" b="1"/>
                  <a:t>Cryptocurrency price forecasting (Master thesis) </a:t>
                </a:r>
              </a:p>
              <a:p>
                <a:pPr algn="just"/>
                <a:r>
                  <a:rPr lang="en-US"/>
                  <a:t>Gathered relevant financial and text Twitter data. Aggregated and analyzed investors’ sentiment and emotions over two-year timespan using transformer-based language models. Developed and critically evaluated neural network-based forecasting models. Used technologies include Python’s NumPy, Pandas, </a:t>
                </a:r>
                <a:r>
                  <a:rPr lang="en-US" err="1"/>
                  <a:t>Huggingface</a:t>
                </a:r>
                <a:r>
                  <a:rPr lang="en-US"/>
                  <a:t> Transformers and </a:t>
                </a:r>
                <a:r>
                  <a:rPr lang="en-US" err="1"/>
                  <a:t>Keras</a:t>
                </a:r>
                <a:r>
                  <a:rPr lang="en-US"/>
                  <a:t>.</a:t>
                </a:r>
              </a:p>
              <a:p>
                <a:pPr algn="just"/>
                <a:endParaRPr lang="en-US"/>
              </a:p>
            </p:txBody>
          </p:sp>
        </p:spTree>
        <p:extLst>
          <p:ext uri="{BB962C8B-B14F-4D97-AF65-F5344CB8AC3E}">
            <p14:creationId xmlns:p14="http://schemas.microsoft.com/office/powerpoint/2010/main" val="1628365231"/>
          </p:ext>
        </p:extLst>
      </p:cSld>
      <p:clrMapOvr>
        <a:masterClrMapping/>
      </p:clrMapOvr>
    </p:sld>
    <p:sld>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1674FA-AAB1-290E-AC82-CA87E6310AA5}"/>
                  </a:ext>
                </a:extLst>
              </p:cNvPr>
              <p:cNvSpPr>
                <a:spLocks noGrp="1"/>
              </p:cNvSpPr>
              <p:nvPr>
                <p:ph type="body" sz="quarter" idx="11"/>
              </p:nvPr>
            </p:nvSpPr>
            <p:spPr>
              <a:xfrm>
                <a:off x="154816" y="3096049"/>
                <a:ext cx="2196000" cy="1697579"/>
              </a:xfrm>
            </p:spPr>
            <p:txBody>
              <a:bodyPr/>
              <a:lstStyle/>
              <a:p>
                <a:r>
                  <a:rPr lang="en-US"/>
                  <a:t>Wojciech is a Big Data master’s degree graduate and data scientist. Both studies and additional online courses provided him the knowledge on statistics, data visualization, modeling and machine learning. He has an experience in Financial Services industry where he worked for almost 1.5 year. Constantly developing, strongly interested in Big Data. </a:t>
                </a:r>
              </a:p>
              <a:p>
                <a:endParaRPr lang="en-US"/>
              </a:p>
            </p:txBody>
          </p:sp>
          <p:sp>
            <p:nvSpPr>
              <p:cNvPr id="3" name="Text Placeholder 2">
                <a:extLst>
                  <a:ext uri="{FF2B5EF4-FFF2-40B4-BE49-F238E27FC236}">
                    <a16:creationId xmlns:a16="http://schemas.microsoft.com/office/drawing/2014/main" id="{24306D85-71DB-A43C-EE9F-A05E2C3B843E}"/>
                  </a:ext>
                </a:extLst>
              </p:cNvPr>
              <p:cNvSpPr>
                <a:spLocks noGrp="1"/>
              </p:cNvSpPr>
              <p:nvPr>
                <p:ph type="body" sz="quarter" idx="12"/>
              </p:nvPr>
            </p:nvSpPr>
            <p:spPr/>
            <p:txBody>
              <a:bodyPr/>
              <a:lstStyle/>
              <a:p>
                <a:r>
                  <a:rPr lang="en-US"/>
                  <a:t>Financial Services</a:t>
                </a:r>
              </a:p>
              <a:p>
                <a:r>
                  <a:rPr lang="en-US"/>
                  <a:t>Insurance</a:t>
                </a:r>
              </a:p>
              <a:p>
                <a:endParaRPr lang="en-US"/>
              </a:p>
            </p:txBody>
          </p:sp>
          <p:sp>
            <p:nvSpPr>
              <p:cNvPr id="4" name="Text Placeholder 3">
                <a:extLst>
                  <a:ext uri="{FF2B5EF4-FFF2-40B4-BE49-F238E27FC236}">
                    <a16:creationId xmlns:a16="http://schemas.microsoft.com/office/drawing/2014/main" id="{6F381516-F3F1-5803-258D-A281CE214469}"/>
                  </a:ext>
                </a:extLst>
              </p:cNvPr>
              <p:cNvSpPr>
                <a:spLocks noGrp="1"/>
              </p:cNvSpPr>
              <p:nvPr>
                <p:ph type="body" sz="quarter" idx="18"/>
              </p:nvPr>
            </p:nvSpPr>
            <p:spPr/>
            <p:txBody>
              <a:bodyPr/>
              <a:lstStyle/>
              <a:p>
                <a:r>
                  <a:rPr lang="en-US"/>
                  <a:t>Wojciech Wesołowski</a:t>
                </a:r>
              </a:p>
            </p:txBody>
          </p:sp>
          <p:sp>
            <p:nvSpPr>
              <p:cNvPr id="5" name="Text Placeholder 4">
                <a:extLst>
                  <a:ext uri="{FF2B5EF4-FFF2-40B4-BE49-F238E27FC236}">
                    <a16:creationId xmlns:a16="http://schemas.microsoft.com/office/drawing/2014/main" id="{731985F1-A854-FF0C-23C8-8306F6E942BE}"/>
                  </a:ext>
                </a:extLst>
              </p:cNvPr>
              <p:cNvSpPr>
                <a:spLocks noGrp="1"/>
              </p:cNvSpPr>
              <p:nvPr>
                <p:ph type="body" sz="quarter" idx="14"/>
              </p:nvPr>
            </p:nvSpPr>
            <p:spPr/>
            <p:txBody>
              <a:bodyPr/>
              <a:lstStyle/>
              <a:p>
                <a:r>
                  <a:rPr lang="en-US"/>
                  <a:t>Consultant, Data Science</a:t>
                </a:r>
              </a:p>
            </p:txBody>
          </p:sp>
          <p:sp>
            <p:nvSpPr>
              <p:cNvPr id="7" name="Text Placeholder 6">
                <a:extLst>
                  <a:ext uri="{FF2B5EF4-FFF2-40B4-BE49-F238E27FC236}">
                    <a16:creationId xmlns:a16="http://schemas.microsoft.com/office/drawing/2014/main" id="{96CAE378-94B4-0269-C4D1-EBD2C607BCC3}"/>
                  </a:ext>
                </a:extLst>
              </p:cNvPr>
              <p:cNvSpPr>
                <a:spLocks noGrp="1"/>
              </p:cNvSpPr>
              <p:nvPr>
                <p:ph type="body" sz="quarter" idx="19"/>
              </p:nvPr>
            </p:nvSpPr>
            <p:spPr/>
            <p:txBody>
              <a:bodyPr/>
              <a:lstStyle/>
              <a:p>
                <a:r>
                  <a:rPr lang="en-US"/>
                  <a:t>Master, Advanced Analytics – Big Data, Warsaw School of Economics</a:t>
                </a:r>
              </a:p>
              <a:p>
                <a:r>
                  <a:rPr lang="en-US"/>
                  <a:t>Bachelor, Quantitative Methods in Economics and Information Systems, Warsaw School of Economics</a:t>
                </a:r>
              </a:p>
              <a:p>
                <a:endParaRPr lang="en-US"/>
              </a:p>
            </p:txBody>
          </p:sp>
          <p:sp>
            <p:nvSpPr>
              <p:cNvPr id="8" name="Text Placeholder 7">
                <a:extLst>
                  <a:ext uri="{FF2B5EF4-FFF2-40B4-BE49-F238E27FC236}">
                    <a16:creationId xmlns:a16="http://schemas.microsoft.com/office/drawing/2014/main" id="{A9D0EDE1-319C-F7C6-A99B-9FCF1CAD96E2}"/>
                  </a:ext>
                </a:extLst>
              </p:cNvPr>
              <p:cNvSpPr>
                <a:spLocks noGrp="1"/>
              </p:cNvSpPr>
              <p:nvPr>
                <p:ph type="body" sz="quarter" idx="20"/>
              </p:nvPr>
            </p:nvSpPr>
            <p:spPr/>
            <p:txBody>
              <a:bodyPr/>
              <a:lstStyle/>
              <a:p>
                <a:pPr algn="just">
                  <a:spcBef>
                    <a:spcPts val="400"/>
                  </a:spcBef>
                </a:pPr>
                <a:r>
                  <a:rPr lang="en-US"/>
                  <a:t>Python – Pandas, Seaborn, Scikit-learn etc.</a:t>
                </a:r>
              </a:p>
              <a:p>
                <a:pPr algn="just">
                  <a:spcBef>
                    <a:spcPts val="400"/>
                  </a:spcBef>
                </a:pPr>
                <a:r>
                  <a:rPr lang="en-US"/>
                  <a:t>SQL</a:t>
                </a:r>
              </a:p>
              <a:p>
                <a:pPr algn="just">
                  <a:spcBef>
                    <a:spcPts val="400"/>
                  </a:spcBef>
                </a:pPr>
                <a:r>
                  <a:rPr lang="en-US"/>
                  <a:t>SAS 4GL, SAS CI360, SAS Viya</a:t>
                </a:r>
              </a:p>
              <a:p>
                <a:pPr algn="just">
                  <a:spcBef>
                    <a:spcPts val="400"/>
                  </a:spcBef>
                </a:pPr>
                <a:r>
                  <a:rPr lang="en-US"/>
                  <a:t>AWS – basic knowledge about services</a:t>
                </a:r>
              </a:p>
            </p:txBody>
          </p:sp>
          <p:sp>
            <p:nvSpPr>
              <p:cNvPr id="9" name="Text Placeholder 8">
                <a:extLst>
                  <a:ext uri="{FF2B5EF4-FFF2-40B4-BE49-F238E27FC236}">
                    <a16:creationId xmlns:a16="http://schemas.microsoft.com/office/drawing/2014/main" id="{698ADF03-8FE6-EE63-15FA-BCDD7A6C1908}"/>
                  </a:ext>
                </a:extLst>
              </p:cNvPr>
              <p:cNvSpPr>
                <a:spLocks noGrp="1"/>
              </p:cNvSpPr>
              <p:nvPr>
                <p:ph type="body" sz="quarter" idx="21"/>
              </p:nvPr>
            </p:nvSpPr>
            <p:spPr/>
            <p:txBody>
              <a:bodyPr/>
              <a:lstStyle/>
              <a:p>
                <a:r>
                  <a:rPr lang="en-US"/>
                  <a:t>Polish		English        German</a:t>
                </a:r>
              </a:p>
            </p:txBody>
          </p:sp>
          <p:sp>
            <p:nvSpPr>
              <p:cNvPr id="10" name="Text Placeholder 9">
                <a:extLst>
                  <a:ext uri="{FF2B5EF4-FFF2-40B4-BE49-F238E27FC236}">
                    <a16:creationId xmlns:a16="http://schemas.microsoft.com/office/drawing/2014/main" id="{68D47195-2257-27FD-9554-F23924FA4345}"/>
                  </a:ext>
                </a:extLst>
              </p:cNvPr>
              <p:cNvSpPr>
                <a:spLocks noGrp="1"/>
              </p:cNvSpPr>
              <p:nvPr>
                <p:ph type="body" sz="quarter" idx="22"/>
              </p:nvPr>
            </p:nvSpPr>
            <p:spPr>
              <a:xfrm>
                <a:off x="2832107" y="1861782"/>
                <a:ext cx="6282000" cy="3615093"/>
              </a:xfrm>
            </p:spPr>
            <p:txBody>
              <a:bodyPr/>
              <a:lstStyle/>
              <a:p>
                <a:pPr algn="just"/>
                <a:r>
                  <a:rPr lang="en-US" b="1"/>
                  <a:t>European Insurance Company – Lead Management Developer</a:t>
                </a:r>
              </a:p>
              <a:p>
                <a:pPr algn="just"/>
                <a:r>
                  <a:rPr lang="en-US"/>
                  <a:t>Designing and delivering Lead Management solution in Agile methodology with SAS CI 360 &amp; SAS Intelligent Decisioning toolset. Development of REST API interfaces. E2E solution delivery, from design, through development, testing to production deployment and monitoring</a:t>
                </a:r>
              </a:p>
              <a:p>
                <a:pPr algn="just"/>
                <a:r>
                  <a:rPr lang="en-US" b="1"/>
                  <a:t>Automotive Company - Financial Services -  AML Assistant </a:t>
                </a:r>
              </a:p>
              <a:p>
                <a:pPr algn="just"/>
                <a:r>
                  <a:rPr lang="en-US"/>
                  <a:t>Working on current analysis of transfers in each Elixir session and Swift transfers. Cross-checking potential clients with sanction lists. Conducting current risk analysis, client analysis and loan and leasing applications analysis. Initial screening of potential suspicious transactions. Verification of PEP status of clients</a:t>
                </a:r>
              </a:p>
              <a:p>
                <a:pPr algn="just"/>
                <a:r>
                  <a:rPr lang="en-US" b="1"/>
                  <a:t>Automotive Company - Financial Services - IT GRC Intern</a:t>
                </a:r>
              </a:p>
              <a:p>
                <a:pPr algn="just"/>
                <a:r>
                  <a:rPr lang="en-US"/>
                  <a:t>Support in regulatory compliance gap analysis (IT Risk Plan) and implementation of IT solutions. Preparing Excel spreadsheet for Local IT Compliance Officer. Support in preparation of Service Cards. Updating and translating instructions</a:t>
                </a:r>
              </a:p>
              <a:p>
                <a:pPr algn="just"/>
                <a:endParaRPr lang="en-US"/>
              </a:p>
            </p:txBody>
          </p:sp>
          <p:pic>
            <p:nvPicPr>
              <p:cNvPr id="14" name="Picture Placeholder 13" descr="A person wearing glasses&#10;&#10;Description automatically generated with medium confidence">
                <a:extLst>
                  <a:ext uri="{FF2B5EF4-FFF2-40B4-BE49-F238E27FC236}">
                    <a16:creationId xmlns:a16="http://schemas.microsoft.com/office/drawing/2014/main" id="{177390FF-D8C2-49C5-B503-362718372579}"/>
                  </a:ext>
                </a:extLst>
              </p:cNvPr>
              <p:cNvPicPr>
                <a:picLocks noGrp="1" noChangeAspect="1"/>
              </p:cNvPicPr>
              <p:nvPr>
                <p:ph type="pic" sz="quarter" idx="10"/>
              </p:nvPr>
            </p:nvPicPr>
            <p:blipFill>
              <a:blip r:embed="rId3"/>
              <a:srcRect t="12998" b="12998"/>
              <a:stretch>
                <a:fillRect/>
              </a:stretch>
            </p:blipFill>
            <p:spPr/>
          </p:pic>
        </p:spTree>
        <p:extLst>
          <p:ext uri="{BB962C8B-B14F-4D97-AF65-F5344CB8AC3E}">
            <p14:creationId xmlns:p14="http://schemas.microsoft.com/office/powerpoint/2010/main" val="1055942495"/>
          </p:ext>
        </p:extLst>
      </p:cSld>
      <p:clrMapOvr>
        <a:masterClrMapping/>
      </p:clrMapOvr>
    </p:sld>
    <p:sld>
      <p:cSld>
        <p:spTree>
          <p:nvGrpSpPr>
            <p:cNvPr id="1" name=""/>
            <p:cNvGrpSpPr/>
            <p:nvPr/>
          </p:nvGrpSpPr>
          <p:grpSpPr>
            <a:xfrm>
              <a:off x="0" y="0"/>
              <a:ext cx="0" cy="0"/>
              <a:chOff x="0" y="0"/>
              <a:chExt cx="0" cy="0"/>
            </a:xfrm>
          </p:grpSpPr>
          <p:pic>
            <p:nvPicPr>
              <p:cNvPr id="6" name="Picture 10">
                <a:extLst>
                  <a:ext uri="{FF2B5EF4-FFF2-40B4-BE49-F238E27FC236}">
                    <a16:creationId xmlns:a16="http://schemas.microsoft.com/office/drawing/2014/main" id="{1848C082-EE2D-AE98-6A74-DE2EABE596BC}"/>
                  </a:ext>
                </a:extLst>
              </p:cNvPr>
              <p:cNvPicPr>
                <a:picLocks noChangeAspect="1"/>
              </p:cNvPicPr>
              <p:nvPr/>
            </p:nvPicPr>
            <p:blipFill rotWithShape="1">
              <a:blip r:embed="rId3"/>
              <a:srcRect l="-103" t="-82" b="31302"/>
              <a:stretch/>
            </p:blipFill>
            <p:spPr>
              <a:xfrm>
                <a:off x="-15372" y="3189"/>
                <a:ext cx="2661272" cy="2630691"/>
              </a:xfrm>
              <a:prstGeom prst="rect">
                <a:avLst/>
              </a:prstGeom>
            </p:spPr>
          </p:pic>
          <p:sp>
            <p:nvSpPr>
              <p:cNvPr id="10" name="Text Placeholder 9">
                <a:extLst>
                  <a:ext uri="{FF2B5EF4-FFF2-40B4-BE49-F238E27FC236}">
                    <a16:creationId xmlns:a16="http://schemas.microsoft.com/office/drawing/2014/main" id="{68D47195-2257-27FD-9554-F23924FA4345}"/>
                  </a:ext>
                </a:extLst>
              </p:cNvPr>
              <p:cNvSpPr>
                <a:spLocks noGrp="1"/>
              </p:cNvSpPr>
              <p:nvPr>
                <p:ph type="body" sz="quarter" idx="22"/>
              </p:nvPr>
            </p:nvSpPr>
            <p:spPr>
              <a:xfrm>
                <a:off x="2832107" y="1861782"/>
                <a:ext cx="6282000" cy="3965376"/>
              </a:xfrm>
            </p:spPr>
            <p:txBody>
              <a:bodyPr vert="horz" lIns="54000" tIns="36000" rIns="36000" bIns="36000" numCol="2" spcCol="252000" rtlCol="0" anchor="t">
                <a:noAutofit/>
              </a:bodyPr>
              <a:lstStyle/>
              <a:p>
                <a:pPr algn="just"/>
                <a:r>
                  <a:rPr lang="en-US" sz="1050" b="1"/>
                  <a:t>US Social Media Company</a:t>
                </a:r>
              </a:p>
              <a:p>
                <a:pPr algn="just"/>
                <a:r>
                  <a:rPr lang="en-US" sz="900"/>
                  <a:t>Taking ownership of data engineering part for an entire use case focused on analysis of teenager behavior on social media platform. Maintaining existing pipelines (around 30 pipelines) and dashboards, as well as developing new flows. Coming up with new, improved logic for gathering different activity data, with focus on saving compute resources and storage. Using tools such as: Presto DB, Hive, VS Code and client solution based on Airflow</a:t>
                </a:r>
              </a:p>
              <a:p>
                <a:pPr algn="just"/>
                <a:r>
                  <a:rPr lang="en-US" sz="1050" b="1"/>
                  <a:t>UK Insurance Company – Data Engineer</a:t>
                </a:r>
                <a:endParaRPr lang="en-US"/>
              </a:p>
              <a:p>
                <a:pPr algn="just"/>
                <a:r>
                  <a:rPr lang="en-US" sz="900"/>
                  <a:t>Working in a team of data engineers on creation of a new Cloud Data Platform. Analyzing previous Data Platform logic using SSMS, Azure Databricks and documenting it in Source to Target Mapping document. Translating previous transformations to match new Data Platform logic. Participating in design discussions. Creating database views for tables and dimensions in Serverless SQL pools. Performing Unit Testing using SSMS and Azure Databricks. Debugging Synapse pipelines to load the data from source system to ADLS. </a:t>
                </a:r>
              </a:p>
              <a:p>
                <a:pPr algn="just"/>
                <a:r>
                  <a:rPr lang="en-US" sz="1050" b="1"/>
                  <a:t>US Telecommunications Company – Developer</a:t>
                </a:r>
                <a:endParaRPr lang="en-US" sz="1050"/>
              </a:p>
              <a:p>
                <a:pPr algn="just"/>
                <a:r>
                  <a:rPr lang="en-US" sz="900"/>
                  <a:t>Developing data pipelines in SAS Data Integration Studio with the use of SAS Enterprise Guide, SAS Management Console, Hive. Creating data load and export jobs between Oracle database and Hive as well as SAS CI 360 Digital Cloud and Oracle. Validating the developed solution and participating it the production deployment. Developing SAS, SQL, Bash and Python code for Unit Testing Automation subproject. Leading BAU support sessions with client’s team. Full client support with developing new functionalities, fixing bugs, transferring knowledge. Creating SAS CI RTDM campaigns, participating in full life cycle of the campaign from requirements gathering to production deployment and maintenance.  Working in Scrum Agile methodology. </a:t>
                </a:r>
              </a:p>
              <a:p>
                <a:pPr algn="just"/>
                <a:r>
                  <a:rPr lang="en-US" sz="1050" b="1"/>
                  <a:t>Leading Polish Pharmaceutical Company - Intern</a:t>
                </a:r>
              </a:p>
              <a:p>
                <a:pPr algn="just"/>
                <a:r>
                  <a:rPr lang="en-US" sz="900"/>
                  <a:t>Writing scripts in R. Supporting the team in understanding client’s internal processes. Preprocessing and analyzing data. Connecting data from different data sources. Creating initial datasets for MMM model.</a:t>
                </a:r>
              </a:p>
              <a:p>
                <a:pPr algn="just"/>
                <a:r>
                  <a:rPr lang="en-US" sz="1050" b="1"/>
                  <a:t>Major Defense &amp; Space Company - Intern</a:t>
                </a:r>
              </a:p>
              <a:p>
                <a:pPr algn="just"/>
                <a:r>
                  <a:rPr lang="en-US" sz="900"/>
                  <a:t>Participating in the development of a new tool meant to aid in client’s financial operations. Working in an international environment for a German client from aerospace sector. Conducting basic operations and developing objects in SAP Business Warehouse. Gathering requirements from client's team. Building and customizing frontend in SAP Analytics Cloud and SAP Analysis for Office. Creating a scripted HANA view in SQL, writing planning functions in FOX language.</a:t>
                </a:r>
              </a:p>
            </p:txBody>
          </p:sp>
          <p:sp>
            <p:nvSpPr>
              <p:cNvPr id="2" name="Text Placeholder 1">
                <a:extLst>
                  <a:ext uri="{FF2B5EF4-FFF2-40B4-BE49-F238E27FC236}">
                    <a16:creationId xmlns:a16="http://schemas.microsoft.com/office/drawing/2014/main" id="{911674FA-AAB1-290E-AC82-CA87E6310AA5}"/>
                  </a:ext>
                </a:extLst>
              </p:cNvPr>
              <p:cNvSpPr>
                <a:spLocks noGrp="1"/>
              </p:cNvSpPr>
              <p:nvPr>
                <p:ph type="body" sz="quarter" idx="11"/>
              </p:nvPr>
            </p:nvSpPr>
            <p:spPr/>
            <p:txBody>
              <a:bodyPr vert="horz" lIns="54000" tIns="36000" rIns="36000" bIns="36000" rtlCol="0" anchor="t">
                <a:noAutofit/>
              </a:bodyPr>
              <a:lstStyle/>
              <a:p>
                <a:r>
                  <a:rPr lang="en-US"/>
                  <a:t>Julia is a Big Data master’s degree graduate. She has gained both data engineering and data science experience from her past projects focusing on areas such as: customer retention, segmentation, next best action. Scientifically interested in enriching Business Intelligence tools with Machine Learning capabilities. </a:t>
                </a:r>
              </a:p>
            </p:txBody>
          </p:sp>
          <p:sp>
            <p:nvSpPr>
              <p:cNvPr id="3" name="Text Placeholder 2">
                <a:extLst>
                  <a:ext uri="{FF2B5EF4-FFF2-40B4-BE49-F238E27FC236}">
                    <a16:creationId xmlns:a16="http://schemas.microsoft.com/office/drawing/2014/main" id="{24306D85-71DB-A43C-EE9F-A05E2C3B843E}"/>
                  </a:ext>
                </a:extLst>
              </p:cNvPr>
              <p:cNvSpPr>
                <a:spLocks noGrp="1"/>
              </p:cNvSpPr>
              <p:nvPr>
                <p:ph type="body" sz="quarter" idx="12"/>
              </p:nvPr>
            </p:nvSpPr>
            <p:spPr/>
            <p:txBody>
              <a:bodyPr vert="horz" lIns="54000" tIns="36000" rIns="36000" bIns="36000" numCol="2" rtlCol="0" anchor="t">
                <a:noAutofit/>
              </a:bodyPr>
              <a:lstStyle/>
              <a:p>
                <a:r>
                  <a:rPr lang="en-US">
                    <a:latin typeface="Graphik"/>
                  </a:rPr>
                  <a:t>Telecommu-nications</a:t>
                </a:r>
              </a:p>
              <a:p>
                <a:r>
                  <a:rPr lang="en-US">
                    <a:latin typeface="Graphik"/>
                  </a:rPr>
                  <a:t>Pharmaceutical</a:t>
                </a:r>
              </a:p>
              <a:p>
                <a:r>
                  <a:rPr lang="en-US">
                    <a:latin typeface="Graphik"/>
                  </a:rPr>
                  <a:t>Space&amp; Defence</a:t>
                </a:r>
              </a:p>
              <a:p>
                <a:r>
                  <a:rPr lang="en-US">
                    <a:latin typeface="Graphik"/>
                  </a:rPr>
                  <a:t>Insurance</a:t>
                </a:r>
                <a:endParaRPr lang="en-US"/>
              </a:p>
              <a:p>
                <a:endParaRPr lang="en-US"/>
              </a:p>
            </p:txBody>
          </p:sp>
          <p:sp>
            <p:nvSpPr>
              <p:cNvPr id="4" name="Text Placeholder 3">
                <a:extLst>
                  <a:ext uri="{FF2B5EF4-FFF2-40B4-BE49-F238E27FC236}">
                    <a16:creationId xmlns:a16="http://schemas.microsoft.com/office/drawing/2014/main" id="{6F381516-F3F1-5803-258D-A281CE214469}"/>
                  </a:ext>
                </a:extLst>
              </p:cNvPr>
              <p:cNvSpPr>
                <a:spLocks noGrp="1"/>
              </p:cNvSpPr>
              <p:nvPr>
                <p:ph type="body" sz="quarter" idx="18"/>
              </p:nvPr>
            </p:nvSpPr>
            <p:spPr/>
            <p:txBody>
              <a:bodyPr/>
              <a:lstStyle/>
              <a:p>
                <a:r>
                  <a:rPr lang="en-US"/>
                  <a:t>Julia Wiechetek</a:t>
                </a:r>
              </a:p>
            </p:txBody>
          </p:sp>
          <p:sp>
            <p:nvSpPr>
              <p:cNvPr id="5" name="Text Placeholder 4">
                <a:extLst>
                  <a:ext uri="{FF2B5EF4-FFF2-40B4-BE49-F238E27FC236}">
                    <a16:creationId xmlns:a16="http://schemas.microsoft.com/office/drawing/2014/main" id="{731985F1-A854-FF0C-23C8-8306F6E942BE}"/>
                  </a:ext>
                </a:extLst>
              </p:cNvPr>
              <p:cNvSpPr>
                <a:spLocks noGrp="1"/>
              </p:cNvSpPr>
              <p:nvPr>
                <p:ph type="body" sz="quarter" idx="14"/>
              </p:nvPr>
            </p:nvSpPr>
            <p:spPr/>
            <p:txBody>
              <a:bodyPr/>
              <a:lstStyle/>
              <a:p>
                <a:r>
                  <a:rPr lang="en-US"/>
                  <a:t>Consultant, Data Science</a:t>
                </a:r>
              </a:p>
            </p:txBody>
          </p:sp>
          <p:sp>
            <p:nvSpPr>
              <p:cNvPr id="7" name="Text Placeholder 6">
                <a:extLst>
                  <a:ext uri="{FF2B5EF4-FFF2-40B4-BE49-F238E27FC236}">
                    <a16:creationId xmlns:a16="http://schemas.microsoft.com/office/drawing/2014/main" id="{96CAE378-94B4-0269-C4D1-EBD2C607BCC3}"/>
                  </a:ext>
                </a:extLst>
              </p:cNvPr>
              <p:cNvSpPr>
                <a:spLocks noGrp="1"/>
              </p:cNvSpPr>
              <p:nvPr>
                <p:ph type="body" sz="quarter" idx="19"/>
              </p:nvPr>
            </p:nvSpPr>
            <p:spPr/>
            <p:txBody>
              <a:bodyPr/>
              <a:lstStyle/>
              <a:p>
                <a:r>
                  <a:rPr lang="en-US"/>
                  <a:t>SGH Warsaw School of Economics, MSc in Big Data</a:t>
                </a:r>
              </a:p>
              <a:p>
                <a:r>
                  <a:rPr lang="en-US"/>
                  <a:t>Warsaw University of Technology, Bachelor of engineering in Automatic Control and Robotics</a:t>
                </a:r>
              </a:p>
            </p:txBody>
          </p:sp>
          <p:sp>
            <p:nvSpPr>
              <p:cNvPr id="8" name="Text Placeholder 7">
                <a:extLst>
                  <a:ext uri="{FF2B5EF4-FFF2-40B4-BE49-F238E27FC236}">
                    <a16:creationId xmlns:a16="http://schemas.microsoft.com/office/drawing/2014/main" id="{A9D0EDE1-319C-F7C6-A99B-9FCF1CAD96E2}"/>
                  </a:ext>
                </a:extLst>
              </p:cNvPr>
              <p:cNvSpPr>
                <a:spLocks noGrp="1"/>
              </p:cNvSpPr>
              <p:nvPr>
                <p:ph type="body" sz="quarter" idx="20"/>
              </p:nvPr>
            </p:nvSpPr>
            <p:spPr/>
            <p:txBody>
              <a:bodyPr vert="horz" lIns="54000" tIns="36000" rIns="36000" bIns="36000" rtlCol="0" anchor="t">
                <a:noAutofit/>
              </a:bodyPr>
              <a:lstStyle/>
              <a:p>
                <a:pPr algn="just">
                  <a:spcBef>
                    <a:spcPts val="400"/>
                  </a:spcBef>
                </a:pPr>
                <a:r>
                  <a:rPr lang="en-US" sz="1050"/>
                  <a:t>SQL (Oracle, SSMS)</a:t>
                </a:r>
              </a:p>
              <a:p>
                <a:pPr algn="just">
                  <a:spcBef>
                    <a:spcPts val="400"/>
                  </a:spcBef>
                </a:pPr>
                <a:r>
                  <a:rPr lang="en-US" sz="1050"/>
                  <a:t>Python (numpy, pandas, scrapy, matplotlib, scikit-learn)</a:t>
                </a:r>
              </a:p>
              <a:p>
                <a:pPr algn="just">
                  <a:spcBef>
                    <a:spcPts val="400"/>
                  </a:spcBef>
                </a:pPr>
                <a:r>
                  <a:rPr lang="en-US" sz="1050"/>
                  <a:t>R, R Shiny</a:t>
                </a:r>
              </a:p>
              <a:p>
                <a:pPr algn="just">
                  <a:spcBef>
                    <a:spcPts val="400"/>
                  </a:spcBef>
                </a:pPr>
                <a:r>
                  <a:rPr lang="en-US" sz="1050"/>
                  <a:t>Azure: AZ-900 Azure Fundamentals, DP-203 Azure Data Engineer Associate (</a:t>
                </a:r>
                <a:r>
                  <a:rPr lang="en-US" sz="1050">
                    <a:ea typeface="+mn-lt"/>
                    <a:cs typeface="+mn-lt"/>
                  </a:rPr>
                  <a:t>both certifications obtained in 2022</a:t>
                </a:r>
                <a:r>
                  <a:rPr lang="en-US" sz="1050"/>
                  <a:t>) </a:t>
                </a:r>
              </a:p>
              <a:p>
                <a:pPr algn="just">
                  <a:spcBef>
                    <a:spcPts val="400"/>
                  </a:spcBef>
                </a:pPr>
                <a:r>
                  <a:rPr lang="en-US" sz="1050"/>
                  <a:t>Tableau</a:t>
                </a:r>
              </a:p>
              <a:p>
                <a:pPr algn="just">
                  <a:spcBef>
                    <a:spcPts val="400"/>
                  </a:spcBef>
                </a:pPr>
                <a:r>
                  <a:rPr lang="en-US" sz="1050"/>
                  <a:t>SAS 4GL, SAS EG, SAS DIS, SAS CI RTDM</a:t>
                </a:r>
              </a:p>
            </p:txBody>
          </p:sp>
          <p:sp>
            <p:nvSpPr>
              <p:cNvPr id="9" name="Text Placeholder 8">
                <a:extLst>
                  <a:ext uri="{FF2B5EF4-FFF2-40B4-BE49-F238E27FC236}">
                    <a16:creationId xmlns:a16="http://schemas.microsoft.com/office/drawing/2014/main" id="{698ADF03-8FE6-EE63-15FA-BCDD7A6C1908}"/>
                  </a:ext>
                </a:extLst>
              </p:cNvPr>
              <p:cNvSpPr>
                <a:spLocks noGrp="1"/>
              </p:cNvSpPr>
              <p:nvPr>
                <p:ph type="body" sz="quarter" idx="21"/>
              </p:nvPr>
            </p:nvSpPr>
            <p:spPr/>
            <p:txBody>
              <a:bodyPr/>
              <a:lstStyle/>
              <a:p>
                <a:r>
                  <a:rPr lang="en-US"/>
                  <a:t>Polish		English</a:t>
                </a:r>
              </a:p>
            </p:txBody>
          </p:sp>
        </p:spTree>
        <p:extLst>
          <p:ext uri="{BB962C8B-B14F-4D97-AF65-F5344CB8AC3E}">
            <p14:creationId xmlns:p14="http://schemas.microsoft.com/office/powerpoint/2010/main" val="747811040"/>
          </p:ext>
        </p:extLst>
      </p:cSld>
      <p:clrMapOvr>
        <a:masterClrMapping/>
      </p:clrMapOvr>
    </p:sld>
    <p:sld>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8D47195-2257-27FD-9554-F23924FA4345}"/>
                  </a:ext>
                </a:extLst>
              </p:cNvPr>
              <p:cNvSpPr>
                <a:spLocks noGrp="1"/>
              </p:cNvSpPr>
              <p:nvPr>
                <p:ph type="body" sz="quarter" idx="22"/>
              </p:nvPr>
            </p:nvSpPr>
            <p:spPr>
              <a:xfrm>
                <a:off x="2832107" y="1861782"/>
                <a:ext cx="6405567" cy="4174951"/>
              </a:xfrm>
            </p:spPr>
            <p:txBody>
              <a:bodyPr vert="horz" lIns="54000" tIns="36000" rIns="36000" bIns="36000" numCol="2" spcCol="252000" rtlCol="0" anchor="t">
                <a:noAutofit/>
              </a:bodyPr>
              <a:lstStyle/>
              <a:p>
                <a:pPr algn="just"/>
                <a:r>
                  <a:rPr lang="en-US" sz="1100" b="1"/>
                  <a:t>Major Global Bank</a:t>
                </a:r>
              </a:p>
              <a:p>
                <a:pPr algn="just"/>
                <a:r>
                  <a:rPr lang="en-US" sz="1100"/>
                  <a:t>Developing code for the Actimize - Anti Money Laundering system.</a:t>
                </a:r>
                <a:r>
                  <a:rPr lang="pl-PL" sz="1100"/>
                  <a:t> </a:t>
                </a:r>
                <a:r>
                  <a:rPr lang="en-US" sz="1100"/>
                  <a:t>The scripts included: DDLs, and data pipelines related to loading, transforming, and mapping data. Gathering the requirements for the solutions, analyzing the results, and introducing enhancements. Technologies: Hive, Impala, Python</a:t>
                </a:r>
                <a:endParaRPr lang="en-US"/>
              </a:p>
              <a:p>
                <a:pPr algn="just"/>
                <a:endParaRPr lang="pl-PL" b="1">
                  <a:ea typeface="+mn-lt"/>
                  <a:cs typeface="+mn-lt"/>
                </a:endParaRPr>
              </a:p>
              <a:p>
                <a:pPr algn="just"/>
                <a:r>
                  <a:rPr lang="en-US" b="1">
                    <a:ea typeface="+mn-lt"/>
                    <a:cs typeface="+mn-lt"/>
                  </a:rPr>
                  <a:t>Polish Insurance Company – Data Scientist &amp; Data Engineer </a:t>
                </a:r>
                <a:endParaRPr lang="en-US"/>
              </a:p>
              <a:p>
                <a:pPr algn="just"/>
                <a:r>
                  <a:rPr lang="en-US">
                    <a:ea typeface="+mn-lt"/>
                    <a:cs typeface="+mn-lt"/>
                  </a:rPr>
                  <a:t>Developing an application that extracts information from car repair cost estimates. </a:t>
                </a:r>
              </a:p>
              <a:p>
                <a:pPr algn="just"/>
                <a:r>
                  <a:rPr lang="en-US">
                    <a:ea typeface="+mn-lt"/>
                    <a:cs typeface="+mn-lt"/>
                  </a:rPr>
                  <a:t>Developing AI solutions that automatically read medical documentation to define the Percentage of Health Damage</a:t>
                </a:r>
                <a:r>
                  <a:rPr lang="pl-PL">
                    <a:ea typeface="+mn-lt"/>
                    <a:cs typeface="+mn-lt"/>
                  </a:rPr>
                  <a:t> and </a:t>
                </a:r>
                <a:r>
                  <a:rPr lang="en-US">
                    <a:ea typeface="+mn-lt"/>
                    <a:cs typeface="+mn-lt"/>
                  </a:rPr>
                  <a:t>read Vehicle Registration Certificates to extract needed information efficiently. Solutions receive messages from queues, shape them into the correct format, pass them into the AI model, and return adequately prepared results.</a:t>
                </a:r>
                <a:endParaRPr lang="pl-PL">
                  <a:ea typeface="+mn-lt"/>
                  <a:cs typeface="+mn-lt"/>
                </a:endParaRPr>
              </a:p>
              <a:p>
                <a:pPr algn="just"/>
                <a:endParaRPr lang="en-US">
                  <a:ea typeface="+mn-lt"/>
                  <a:cs typeface="+mn-lt"/>
                </a:endParaRPr>
              </a:p>
              <a:p>
                <a:pPr algn="just"/>
                <a:r>
                  <a:rPr lang="en-US">
                    <a:ea typeface="+mn-lt"/>
                    <a:cs typeface="+mn-lt"/>
                  </a:rPr>
                  <a:t>Developing a workshop scoring model that collects and combines data from different databases, applies calculations, uses adequate weights, and indicates the best workshops. Technologies: PostgreSQL, Python, Azure Cloud (Service Bus, Form Recognizer, Azure Database) </a:t>
                </a:r>
                <a:endParaRPr lang="en-US"/>
              </a:p>
              <a:p>
                <a:pPr algn="just"/>
                <a:endParaRPr lang="en-US" b="1"/>
              </a:p>
              <a:p>
                <a:pPr algn="just"/>
                <a:r>
                  <a:rPr lang="en-US" b="1"/>
                  <a:t>IT consulting company – Big Data Specialist</a:t>
                </a:r>
                <a:endParaRPr lang="en-US"/>
              </a:p>
              <a:p>
                <a:pPr algn="just"/>
                <a:r>
                  <a:rPr lang="en-US"/>
                  <a:t>Responsible for overseeing data pipelines and taking care of their efficient functioning. Resolving issues escalated by the business. Technologies: Python, </a:t>
                </a:r>
                <a:r>
                  <a:rPr lang="en-US" err="1"/>
                  <a:t>Airlflow</a:t>
                </a:r>
                <a:r>
                  <a:rPr lang="en-US"/>
                  <a:t>, </a:t>
                </a:r>
                <a:r>
                  <a:rPr lang="en-US" err="1"/>
                  <a:t>BigQuery</a:t>
                </a:r>
                <a:r>
                  <a:rPr lang="en-US"/>
                  <a:t>, GCP.</a:t>
                </a:r>
              </a:p>
              <a:p>
                <a:pPr algn="just"/>
                <a:r>
                  <a:rPr lang="en-US" b="1"/>
                  <a:t>Software Development Company – Junior Data Scientist</a:t>
                </a:r>
              </a:p>
              <a:p>
                <a:pPr algn="just"/>
                <a:r>
                  <a:rPr lang="en-US"/>
                  <a:t>Responsible for building chatbots, voice assistants and coordinating the process of their implementation for Retail companies. Exploration and cleaning the data. Coordinating the work of the photo tagging team. </a:t>
                </a:r>
              </a:p>
            </p:txBody>
          </p:sp>
          <p:sp>
            <p:nvSpPr>
              <p:cNvPr id="2" name="Text Placeholder 1">
                <a:extLst>
                  <a:ext uri="{FF2B5EF4-FFF2-40B4-BE49-F238E27FC236}">
                    <a16:creationId xmlns:a16="http://schemas.microsoft.com/office/drawing/2014/main" id="{911674FA-AAB1-290E-AC82-CA87E6310AA5}"/>
                  </a:ext>
                </a:extLst>
              </p:cNvPr>
              <p:cNvSpPr>
                <a:spLocks noGrp="1"/>
              </p:cNvSpPr>
              <p:nvPr>
                <p:ph type="body" sz="quarter" idx="11"/>
              </p:nvPr>
            </p:nvSpPr>
            <p:spPr/>
            <p:txBody>
              <a:bodyPr/>
              <a:lstStyle/>
              <a:p>
                <a:r>
                  <a:rPr lang="en-US" sz="1050"/>
                  <a:t>Tomasz is data scientist with over 4 years of experience in software development and IT consulting. Experienced in building chatbots and voice assistants for retail companies and implementing data pipelines. Knowledge of Python and machine learning algorithms allows him to apply data science to business use cases. </a:t>
                </a:r>
              </a:p>
            </p:txBody>
          </p:sp>
          <p:sp>
            <p:nvSpPr>
              <p:cNvPr id="3" name="Text Placeholder 2">
                <a:extLst>
                  <a:ext uri="{FF2B5EF4-FFF2-40B4-BE49-F238E27FC236}">
                    <a16:creationId xmlns:a16="http://schemas.microsoft.com/office/drawing/2014/main" id="{24306D85-71DB-A43C-EE9F-A05E2C3B843E}"/>
                  </a:ext>
                </a:extLst>
              </p:cNvPr>
              <p:cNvSpPr>
                <a:spLocks noGrp="1"/>
              </p:cNvSpPr>
              <p:nvPr>
                <p:ph type="body" sz="quarter" idx="12"/>
              </p:nvPr>
            </p:nvSpPr>
            <p:spPr/>
            <p:txBody>
              <a:bodyPr/>
              <a:lstStyle/>
              <a:p>
                <a:r>
                  <a:rPr lang="en-US"/>
                  <a:t>Insurance</a:t>
                </a:r>
              </a:p>
              <a:p>
                <a:r>
                  <a:rPr lang="en-US"/>
                  <a:t>IT</a:t>
                </a:r>
              </a:p>
              <a:p>
                <a:r>
                  <a:rPr lang="en-US"/>
                  <a:t>Software development</a:t>
                </a:r>
              </a:p>
              <a:p>
                <a:r>
                  <a:rPr lang="en-US"/>
                  <a:t>Civil engineering</a:t>
                </a:r>
              </a:p>
              <a:p>
                <a:endParaRPr lang="en-US"/>
              </a:p>
            </p:txBody>
          </p:sp>
          <p:sp>
            <p:nvSpPr>
              <p:cNvPr id="4" name="Text Placeholder 3">
                <a:extLst>
                  <a:ext uri="{FF2B5EF4-FFF2-40B4-BE49-F238E27FC236}">
                    <a16:creationId xmlns:a16="http://schemas.microsoft.com/office/drawing/2014/main" id="{6F381516-F3F1-5803-258D-A281CE214469}"/>
                  </a:ext>
                </a:extLst>
              </p:cNvPr>
              <p:cNvSpPr>
                <a:spLocks noGrp="1"/>
              </p:cNvSpPr>
              <p:nvPr>
                <p:ph type="body" sz="quarter" idx="18"/>
              </p:nvPr>
            </p:nvSpPr>
            <p:spPr/>
            <p:txBody>
              <a:bodyPr/>
              <a:lstStyle/>
              <a:p>
                <a:r>
                  <a:rPr lang="en-US"/>
                  <a:t>Tomasz Wojewoda</a:t>
                </a:r>
              </a:p>
            </p:txBody>
          </p:sp>
          <p:sp>
            <p:nvSpPr>
              <p:cNvPr id="5" name="Text Placeholder 4">
                <a:extLst>
                  <a:ext uri="{FF2B5EF4-FFF2-40B4-BE49-F238E27FC236}">
                    <a16:creationId xmlns:a16="http://schemas.microsoft.com/office/drawing/2014/main" id="{731985F1-A854-FF0C-23C8-8306F6E942BE}"/>
                  </a:ext>
                </a:extLst>
              </p:cNvPr>
              <p:cNvSpPr>
                <a:spLocks noGrp="1"/>
              </p:cNvSpPr>
              <p:nvPr>
                <p:ph type="body" sz="quarter" idx="14"/>
              </p:nvPr>
            </p:nvSpPr>
            <p:spPr/>
            <p:txBody>
              <a:bodyPr/>
              <a:lstStyle/>
              <a:p>
                <a:r>
                  <a:rPr lang="en-US">
                    <a:latin typeface="GT Sectra Fine Rg"/>
                    <a:ea typeface="Roboto Medium"/>
                  </a:rPr>
                  <a:t>Consultant, Data Science</a:t>
                </a:r>
              </a:p>
            </p:txBody>
          </p:sp>
          <p:pic>
            <p:nvPicPr>
              <p:cNvPr id="12" name="Picture Placeholder 11" descr="A person with curly hair&#10;&#10;Description automatically generated with medium confidence">
                <a:extLst>
                  <a:ext uri="{FF2B5EF4-FFF2-40B4-BE49-F238E27FC236}">
                    <a16:creationId xmlns:a16="http://schemas.microsoft.com/office/drawing/2014/main" id="{993C83E7-041E-840A-DF24-15A95E319168}"/>
                  </a:ext>
                </a:extLst>
              </p:cNvPr>
              <p:cNvPicPr>
                <a:picLocks noGrp="1"/>
              </p:cNvPicPr>
              <p:nvPr>
                <p:ph type="pic" sz="quarter" idx="10"/>
              </p:nvPr>
            </p:nvPicPr>
            <p:blipFill rotWithShape="1">
              <a:blip r:embed="rId3"/>
              <a:srcRect l="795" t="665" r="1754" b="2003"/>
              <a:stretch/>
            </p:blipFill>
            <p:spPr>
              <a:xfrm>
                <a:off x="0" y="-1"/>
                <a:ext cx="2642400" cy="2642400"/>
              </a:xfrm>
            </p:spPr>
          </p:pic>
          <p:sp>
            <p:nvSpPr>
              <p:cNvPr id="7" name="Text Placeholder 6">
                <a:extLst>
                  <a:ext uri="{FF2B5EF4-FFF2-40B4-BE49-F238E27FC236}">
                    <a16:creationId xmlns:a16="http://schemas.microsoft.com/office/drawing/2014/main" id="{96CAE378-94B4-0269-C4D1-EBD2C607BCC3}"/>
                  </a:ext>
                </a:extLst>
              </p:cNvPr>
              <p:cNvSpPr>
                <a:spLocks noGrp="1"/>
              </p:cNvSpPr>
              <p:nvPr>
                <p:ph type="body" sz="quarter" idx="19"/>
              </p:nvPr>
            </p:nvSpPr>
            <p:spPr>
              <a:xfrm>
                <a:off x="9415208" y="1907471"/>
                <a:ext cx="2297418" cy="1106487"/>
              </a:xfrm>
            </p:spPr>
            <p:txBody>
              <a:bodyPr vert="horz" lIns="54000" tIns="36000" rIns="36000" bIns="36000" rtlCol="0" anchor="t">
                <a:noAutofit/>
              </a:bodyPr>
              <a:lstStyle/>
              <a:p>
                <a:r>
                  <a:rPr lang="en-US"/>
                  <a:t>Warsaw University of Technology, Master of Science in Informatics</a:t>
                </a:r>
              </a:p>
              <a:p>
                <a:r>
                  <a:rPr lang="en-US"/>
                  <a:t>Warsaw University of Technology, Bachelor of Science of engineering in Civil Engineering</a:t>
                </a:r>
              </a:p>
            </p:txBody>
          </p:sp>
          <p:sp>
            <p:nvSpPr>
              <p:cNvPr id="8" name="Text Placeholder 7">
                <a:extLst>
                  <a:ext uri="{FF2B5EF4-FFF2-40B4-BE49-F238E27FC236}">
                    <a16:creationId xmlns:a16="http://schemas.microsoft.com/office/drawing/2014/main" id="{A9D0EDE1-319C-F7C6-A99B-9FCF1CAD96E2}"/>
                  </a:ext>
                </a:extLst>
              </p:cNvPr>
              <p:cNvSpPr>
                <a:spLocks noGrp="1"/>
              </p:cNvSpPr>
              <p:nvPr>
                <p:ph type="body" sz="quarter" idx="20"/>
              </p:nvPr>
            </p:nvSpPr>
            <p:spPr>
              <a:xfrm>
                <a:off x="9415208" y="3697714"/>
                <a:ext cx="2392151" cy="2070314"/>
              </a:xfrm>
            </p:spPr>
            <p:txBody>
              <a:bodyPr vert="horz" lIns="54000" tIns="36000" rIns="36000" bIns="36000" rtlCol="0" anchor="t">
                <a:noAutofit/>
              </a:bodyPr>
              <a:lstStyle/>
              <a:p>
                <a:pPr algn="just">
                  <a:spcBef>
                    <a:spcPts val="400"/>
                  </a:spcBef>
                </a:pPr>
                <a:r>
                  <a:rPr lang="en-US"/>
                  <a:t>Machine learning</a:t>
                </a:r>
              </a:p>
              <a:p>
                <a:pPr algn="just">
                  <a:spcBef>
                    <a:spcPts val="400"/>
                  </a:spcBef>
                </a:pPr>
                <a:r>
                  <a:rPr lang="en-US"/>
                  <a:t>Voice Assistants</a:t>
                </a:r>
              </a:p>
              <a:p>
                <a:pPr algn="just">
                  <a:spcBef>
                    <a:spcPts val="400"/>
                  </a:spcBef>
                </a:pPr>
                <a:r>
                  <a:rPr lang="en-US"/>
                  <a:t>Chatbots</a:t>
                </a:r>
              </a:p>
              <a:p>
                <a:pPr algn="just">
                  <a:spcBef>
                    <a:spcPts val="400"/>
                  </a:spcBef>
                </a:pPr>
                <a:r>
                  <a:rPr lang="en-US" err="1"/>
                  <a:t>DialogFlow</a:t>
                </a:r>
                <a:endParaRPr lang="en-US"/>
              </a:p>
              <a:p>
                <a:pPr algn="just">
                  <a:spcBef>
                    <a:spcPts val="400"/>
                  </a:spcBef>
                </a:pPr>
                <a:r>
                  <a:rPr lang="en-US"/>
                  <a:t>Python, SQL</a:t>
                </a:r>
              </a:p>
              <a:p>
                <a:pPr algn="just">
                  <a:spcBef>
                    <a:spcPts val="400"/>
                  </a:spcBef>
                </a:pPr>
                <a:r>
                  <a:rPr lang="en-US"/>
                  <a:t>Azure (AZ-900 certificate)</a:t>
                </a:r>
              </a:p>
              <a:p>
                <a:pPr algn="just">
                  <a:spcBef>
                    <a:spcPts val="400"/>
                  </a:spcBef>
                </a:pPr>
                <a:r>
                  <a:rPr lang="en-US"/>
                  <a:t>GCP (Professional M</a:t>
                </a:r>
                <a:r>
                  <a:rPr lang="pl-PL"/>
                  <a:t>L </a:t>
                </a:r>
                <a:r>
                  <a:rPr lang="en-US"/>
                  <a:t>Engineer</a:t>
                </a:r>
                <a:r>
                  <a:rPr lang="pl-PL"/>
                  <a:t> certificate</a:t>
                </a:r>
                <a:r>
                  <a:rPr lang="en-US"/>
                  <a:t>)</a:t>
                </a:r>
              </a:p>
              <a:p>
                <a:pPr algn="just">
                  <a:spcBef>
                    <a:spcPts val="400"/>
                  </a:spcBef>
                </a:pPr>
                <a:r>
                  <a:rPr lang="en-US"/>
                  <a:t>ITIL® Foundation Certificate</a:t>
                </a:r>
              </a:p>
            </p:txBody>
          </p:sp>
          <p:sp>
            <p:nvSpPr>
              <p:cNvPr id="9" name="Text Placeholder 8">
                <a:extLst>
                  <a:ext uri="{FF2B5EF4-FFF2-40B4-BE49-F238E27FC236}">
                    <a16:creationId xmlns:a16="http://schemas.microsoft.com/office/drawing/2014/main" id="{698ADF03-8FE6-EE63-15FA-BCDD7A6C1908}"/>
                  </a:ext>
                </a:extLst>
              </p:cNvPr>
              <p:cNvSpPr>
                <a:spLocks noGrp="1"/>
              </p:cNvSpPr>
              <p:nvPr>
                <p:ph type="body" sz="quarter" idx="21"/>
              </p:nvPr>
            </p:nvSpPr>
            <p:spPr/>
            <p:txBody>
              <a:bodyPr/>
              <a:lstStyle/>
              <a:p>
                <a:r>
                  <a:rPr lang="en-US"/>
                  <a:t>Polish		English</a:t>
                </a:r>
              </a:p>
            </p:txBody>
          </p:sp>
        </p:spTree>
        <p:extLst>
          <p:ext uri="{BB962C8B-B14F-4D97-AF65-F5344CB8AC3E}">
            <p14:creationId xmlns:p14="http://schemas.microsoft.com/office/powerpoint/2010/main" val="1369299309"/>
          </p:ext>
        </p:extLst>
      </p:cSld>
      <p:clrMapOvr>
        <a:masterClrMapping/>
      </p:clrMapOvr>
    </p:sld>
    <p:sld>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1674FA-AAB1-290E-AC82-CA87E6310AA5}"/>
                  </a:ext>
                </a:extLst>
              </p:cNvPr>
              <p:cNvSpPr>
                <a:spLocks noGrp="1"/>
              </p:cNvSpPr>
              <p:nvPr>
                <p:ph type="body" sz="quarter" idx="11"/>
              </p:nvPr>
            </p:nvSpPr>
            <p:spPr/>
            <p:txBody>
              <a:bodyPr vert="horz" lIns="54000" tIns="36000" rIns="36000" bIns="36000" rtlCol="0" anchor="t">
                <a:noAutofit/>
              </a:bodyPr>
              <a:lstStyle/>
              <a:p>
                <a:r>
                  <a:rPr lang="en-US"/>
                  <a:t>Marcin has 10 years of  experience delivering projects in the area of Data Platform Migration, Credit Risk and Customer Analytics including analysis, modeling, data warehouse development and reporting. He has worked at financial institutions in France, UK and Poland </a:t>
                </a:r>
              </a:p>
            </p:txBody>
          </p:sp>
          <p:sp>
            <p:nvSpPr>
              <p:cNvPr id="3" name="Text Placeholder 2">
                <a:extLst>
                  <a:ext uri="{FF2B5EF4-FFF2-40B4-BE49-F238E27FC236}">
                    <a16:creationId xmlns:a16="http://schemas.microsoft.com/office/drawing/2014/main" id="{24306D85-71DB-A43C-EE9F-A05E2C3B843E}"/>
                  </a:ext>
                </a:extLst>
              </p:cNvPr>
              <p:cNvSpPr>
                <a:spLocks noGrp="1"/>
              </p:cNvSpPr>
              <p:nvPr>
                <p:ph type="body" sz="quarter" idx="12"/>
              </p:nvPr>
            </p:nvSpPr>
            <p:spPr/>
            <p:txBody>
              <a:bodyPr/>
              <a:lstStyle/>
              <a:p>
                <a:r>
                  <a:rPr lang="en-US"/>
                  <a:t>Banking</a:t>
                </a:r>
              </a:p>
              <a:p>
                <a:endParaRPr lang="en-US"/>
              </a:p>
              <a:p>
                <a:endParaRPr lang="en-US"/>
              </a:p>
              <a:p>
                <a:r>
                  <a:rPr lang="en-US"/>
                  <a:t>Telecommu-nication</a:t>
                </a:r>
              </a:p>
              <a:p>
                <a:endParaRPr lang="en-US"/>
              </a:p>
            </p:txBody>
          </p:sp>
          <p:sp>
            <p:nvSpPr>
              <p:cNvPr id="4" name="Text Placeholder 3">
                <a:extLst>
                  <a:ext uri="{FF2B5EF4-FFF2-40B4-BE49-F238E27FC236}">
                    <a16:creationId xmlns:a16="http://schemas.microsoft.com/office/drawing/2014/main" id="{6F381516-F3F1-5803-258D-A281CE214469}"/>
                  </a:ext>
                </a:extLst>
              </p:cNvPr>
              <p:cNvSpPr>
                <a:spLocks noGrp="1"/>
              </p:cNvSpPr>
              <p:nvPr>
                <p:ph type="body" sz="quarter" idx="18"/>
              </p:nvPr>
            </p:nvSpPr>
            <p:spPr/>
            <p:txBody>
              <a:bodyPr/>
              <a:lstStyle/>
              <a:p>
                <a:r>
                  <a:rPr lang="en-US"/>
                  <a:t>Marcin </a:t>
                </a:r>
                <a:r>
                  <a:rPr lang="en-US" err="1"/>
                  <a:t>Wódz</a:t>
                </a:r>
                <a:endParaRPr lang="en-US"/>
              </a:p>
            </p:txBody>
          </p:sp>
          <p:sp>
            <p:nvSpPr>
              <p:cNvPr id="5" name="Text Placeholder 4">
                <a:extLst>
                  <a:ext uri="{FF2B5EF4-FFF2-40B4-BE49-F238E27FC236}">
                    <a16:creationId xmlns:a16="http://schemas.microsoft.com/office/drawing/2014/main" id="{731985F1-A854-FF0C-23C8-8306F6E942BE}"/>
                  </a:ext>
                </a:extLst>
              </p:cNvPr>
              <p:cNvSpPr>
                <a:spLocks noGrp="1"/>
              </p:cNvSpPr>
              <p:nvPr>
                <p:ph type="body" sz="quarter" idx="14"/>
              </p:nvPr>
            </p:nvSpPr>
            <p:spPr/>
            <p:txBody>
              <a:bodyPr/>
              <a:lstStyle/>
              <a:p>
                <a:r>
                  <a:rPr lang="en-US"/>
                  <a:t>Manager, Data Engineering</a:t>
                </a:r>
              </a:p>
            </p:txBody>
          </p:sp>
          <p:sp>
            <p:nvSpPr>
              <p:cNvPr id="7" name="Text Placeholder 6">
                <a:extLst>
                  <a:ext uri="{FF2B5EF4-FFF2-40B4-BE49-F238E27FC236}">
                    <a16:creationId xmlns:a16="http://schemas.microsoft.com/office/drawing/2014/main" id="{96CAE378-94B4-0269-C4D1-EBD2C607BCC3}"/>
                  </a:ext>
                </a:extLst>
              </p:cNvPr>
              <p:cNvSpPr>
                <a:spLocks noGrp="1"/>
              </p:cNvSpPr>
              <p:nvPr>
                <p:ph type="body" sz="quarter" idx="19"/>
              </p:nvPr>
            </p:nvSpPr>
            <p:spPr/>
            <p:txBody>
              <a:bodyPr/>
              <a:lstStyle/>
              <a:p>
                <a:r>
                  <a:rPr lang="en-US"/>
                  <a:t>Warsaw School of Economics, Finance &amp; Accounting, Master’s degree</a:t>
                </a:r>
              </a:p>
              <a:p>
                <a:endParaRPr lang="en-US"/>
              </a:p>
            </p:txBody>
          </p:sp>
          <p:sp>
            <p:nvSpPr>
              <p:cNvPr id="8" name="Text Placeholder 7">
                <a:extLst>
                  <a:ext uri="{FF2B5EF4-FFF2-40B4-BE49-F238E27FC236}">
                    <a16:creationId xmlns:a16="http://schemas.microsoft.com/office/drawing/2014/main" id="{A9D0EDE1-319C-F7C6-A99B-9FCF1CAD96E2}"/>
                  </a:ext>
                </a:extLst>
              </p:cNvPr>
              <p:cNvSpPr>
                <a:spLocks noGrp="1"/>
              </p:cNvSpPr>
              <p:nvPr>
                <p:ph type="body" sz="quarter" idx="20"/>
              </p:nvPr>
            </p:nvSpPr>
            <p:spPr/>
            <p:txBody>
              <a:bodyPr/>
              <a:lstStyle/>
              <a:p>
                <a:pPr algn="just">
                  <a:spcBef>
                    <a:spcPts val="400"/>
                  </a:spcBef>
                </a:pPr>
                <a:r>
                  <a:rPr lang="en-US"/>
                  <a:t>Customer Intelligence, Campaign Management, Marketing Automation</a:t>
                </a:r>
              </a:p>
              <a:p>
                <a:pPr algn="just">
                  <a:spcBef>
                    <a:spcPts val="400"/>
                  </a:spcBef>
                </a:pPr>
                <a:r>
                  <a:rPr lang="en-US"/>
                  <a:t>Risk Management </a:t>
                </a:r>
              </a:p>
              <a:p>
                <a:pPr algn="just">
                  <a:spcBef>
                    <a:spcPts val="400"/>
                  </a:spcBef>
                </a:pPr>
                <a:r>
                  <a:rPr lang="en-US"/>
                  <a:t>Data Warehouse, BI &amp; MIS </a:t>
                </a:r>
              </a:p>
              <a:p>
                <a:pPr algn="just">
                  <a:spcBef>
                    <a:spcPts val="400"/>
                  </a:spcBef>
                </a:pPr>
                <a:r>
                  <a:rPr lang="en-US"/>
                  <a:t>SAS technology </a:t>
                </a:r>
              </a:p>
              <a:p>
                <a:pPr algn="just">
                  <a:spcBef>
                    <a:spcPts val="400"/>
                  </a:spcBef>
                </a:pPr>
                <a:r>
                  <a:rPr lang="en-US"/>
                  <a:t>SQL, Hive </a:t>
                </a:r>
              </a:p>
              <a:p>
                <a:pPr algn="just">
                  <a:spcBef>
                    <a:spcPts val="400"/>
                  </a:spcBef>
                </a:pPr>
                <a:r>
                  <a:rPr lang="en-US"/>
                  <a:t>Python, PySpark (beginner)</a:t>
                </a:r>
              </a:p>
              <a:p>
                <a:pPr algn="just">
                  <a:spcBef>
                    <a:spcPts val="400"/>
                  </a:spcBef>
                </a:pPr>
                <a:r>
                  <a:rPr lang="en-US"/>
                  <a:t>Palantir Foundry</a:t>
                </a:r>
              </a:p>
            </p:txBody>
          </p:sp>
          <p:sp>
            <p:nvSpPr>
              <p:cNvPr id="9" name="Text Placeholder 8">
                <a:extLst>
                  <a:ext uri="{FF2B5EF4-FFF2-40B4-BE49-F238E27FC236}">
                    <a16:creationId xmlns:a16="http://schemas.microsoft.com/office/drawing/2014/main" id="{698ADF03-8FE6-EE63-15FA-BCDD7A6C1908}"/>
                  </a:ext>
                </a:extLst>
              </p:cNvPr>
              <p:cNvSpPr>
                <a:spLocks noGrp="1"/>
              </p:cNvSpPr>
              <p:nvPr>
                <p:ph type="body" sz="quarter" idx="21"/>
              </p:nvPr>
            </p:nvSpPr>
            <p:spPr/>
            <p:txBody>
              <a:bodyPr/>
              <a:lstStyle/>
              <a:p>
                <a:r>
                  <a:rPr lang="en-US"/>
                  <a:t>Polish		  English		French</a:t>
                </a:r>
              </a:p>
            </p:txBody>
          </p:sp>
          <p:sp>
            <p:nvSpPr>
              <p:cNvPr id="10" name="Text Placeholder 9">
                <a:extLst>
                  <a:ext uri="{FF2B5EF4-FFF2-40B4-BE49-F238E27FC236}">
                    <a16:creationId xmlns:a16="http://schemas.microsoft.com/office/drawing/2014/main" id="{68D47195-2257-27FD-9554-F23924FA4345}"/>
                  </a:ext>
                </a:extLst>
              </p:cNvPr>
              <p:cNvSpPr>
                <a:spLocks noGrp="1"/>
              </p:cNvSpPr>
              <p:nvPr>
                <p:ph type="body" sz="quarter" idx="22"/>
              </p:nvPr>
            </p:nvSpPr>
            <p:spPr>
              <a:xfrm>
                <a:off x="2832107" y="1861781"/>
                <a:ext cx="6282000" cy="4575839"/>
              </a:xfrm>
            </p:spPr>
            <p:txBody>
              <a:bodyPr vert="horz" lIns="54000" tIns="36000" rIns="36000" bIns="36000" numCol="2" spcCol="252000" rtlCol="0" anchor="t">
                <a:noAutofit/>
              </a:bodyPr>
              <a:lstStyle/>
              <a:p>
                <a:pPr algn="just"/>
                <a:r>
                  <a:rPr lang="en-US" b="1"/>
                  <a:t>Top Tier Global Bank - ETL developer and team lead</a:t>
                </a:r>
              </a:p>
              <a:p>
                <a:pPr algn="just"/>
                <a:r>
                  <a:rPr lang="en-US"/>
                  <a:t>Release coordinator and team lead responsible for developing and optimizing ETL processes in Palantir Foundry, managing promotions to production environment, developing schedule automation (both within and outside Palantir Foundry), support team trainings and development team coordination as a part of the Compliance Platform migration. </a:t>
                </a:r>
              </a:p>
              <a:p>
                <a:pPr algn="just"/>
                <a:r>
                  <a:rPr lang="en-US" b="1"/>
                  <a:t>Top Tier UK Bank -  AML Data Scientist and team lead (2 analysts) </a:t>
                </a:r>
              </a:p>
              <a:p>
                <a:pPr algn="just"/>
                <a:r>
                  <a:rPr lang="en-US"/>
                  <a:t>Responsible for introducing multiple optimization initiatives and solutions across 25+ geographies (i.a. excluding irrelevant transactions from scope, fixing and tuning AML scenarios, MI solutions, Score Models for AML triage.(SAS Guide and hive environment)</a:t>
                </a:r>
              </a:p>
              <a:p>
                <a:pPr algn="just"/>
                <a:endParaRPr lang="en-US"/>
              </a:p>
              <a:p>
                <a:pPr algn="just"/>
                <a:endParaRPr lang="en-US"/>
              </a:p>
              <a:p>
                <a:pPr algn="just"/>
                <a:endParaRPr lang="en-US"/>
              </a:p>
              <a:p>
                <a:pPr algn="just"/>
                <a:endParaRPr lang="en-US"/>
              </a:p>
              <a:p>
                <a:pPr algn="just"/>
                <a:endParaRPr lang="en-US"/>
              </a:p>
              <a:p>
                <a:pPr algn="just"/>
                <a:r>
                  <a:rPr lang="en-US" b="1"/>
                  <a:t>Top Tier Polish Telecom - Campaign Analyst </a:t>
                </a:r>
                <a:endParaRPr lang="en-US"/>
              </a:p>
              <a:p>
                <a:pPr algn="just"/>
                <a:r>
                  <a:rPr lang="en-US"/>
                  <a:t>Responsible for managing customer retention and x-sell campaigns, including profiling and segmentation based on behavior and trend analysis. (SAS and hive environment)</a:t>
                </a:r>
              </a:p>
              <a:p>
                <a:pPr algn="just"/>
                <a:r>
                  <a:rPr lang="en-US" b="1"/>
                  <a:t>Top Tier UK Bank - Management Information Analyst </a:t>
                </a:r>
              </a:p>
              <a:p>
                <a:pPr algn="just"/>
                <a:r>
                  <a:rPr lang="en-US"/>
                  <a:t>Responsible for design and development of Data Warehouse used for mis-sold products servicing, progress reporting and data extracts generation for OPS. Liaison for Senior Stakeholders, Operations Team, Risk Team. (SQL environment)</a:t>
                </a:r>
              </a:p>
              <a:p>
                <a:pPr algn="just"/>
                <a:r>
                  <a:rPr lang="en-US" b="1"/>
                  <a:t>Leading French Investment Bank - Risk Analyst </a:t>
                </a:r>
              </a:p>
              <a:p>
                <a:pPr algn="just"/>
                <a:r>
                  <a:rPr lang="en-US"/>
                  <a:t>Responsible for the development of ELBE (Best Estimate of Expected Loss) model Real Estate leasing portfolio, including data sets preparation and consistency testing. Participated in developing and back-testing of a LGD model for corporate counterparties in default. (SAS Guide)</a:t>
                </a:r>
              </a:p>
            </p:txBody>
          </p:sp>
          <p:pic>
            <p:nvPicPr>
              <p:cNvPr id="18" name="Picture Placeholder 17" descr="A person in a suit&#10;&#10;Description automatically generated with medium confidence">
                <a:extLst>
                  <a:ext uri="{FF2B5EF4-FFF2-40B4-BE49-F238E27FC236}">
                    <a16:creationId xmlns:a16="http://schemas.microsoft.com/office/drawing/2014/main" id="{AEEFFA8F-A151-4C2D-80F0-75A707F96691}"/>
                  </a:ext>
                </a:extLst>
              </p:cNvPr>
              <p:cNvPicPr>
                <a:picLocks noGrp="1" noChangeAspect="1"/>
              </p:cNvPicPr>
              <p:nvPr>
                <p:ph type="pic" sz="quarter" idx="10"/>
              </p:nvPr>
            </p:nvPicPr>
            <p:blipFill>
              <a:blip r:embed="rId3"/>
              <a:srcRect/>
              <a:stretch>
                <a:fillRect/>
              </a:stretch>
            </p:blipFill>
            <p:spPr>
              <a:xfrm>
                <a:off x="0" y="0"/>
                <a:ext cx="2643188" cy="2643188"/>
              </a:xfrm>
            </p:spPr>
          </p:pic>
        </p:spTree>
        <p:extLst>
          <p:ext uri="{BB962C8B-B14F-4D97-AF65-F5344CB8AC3E}">
            <p14:creationId xmlns:p14="http://schemas.microsoft.com/office/powerpoint/2010/main" val="2824053554"/>
          </p:ext>
        </p:extLst>
      </p:cSld>
      <p:clrMapOvr>
        <a:masterClrMapping/>
      </p:clrMapOvr>
    </p:sld>
    <p:sld>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1674FA-AAB1-290E-AC82-CA87E6310AA5}"/>
                  </a:ext>
                </a:extLst>
              </p:cNvPr>
              <p:cNvSpPr>
                <a:spLocks noGrp="1"/>
              </p:cNvSpPr>
              <p:nvPr>
                <p:ph type="body" sz="quarter" idx="11"/>
              </p:nvPr>
            </p:nvSpPr>
            <p:spPr/>
            <p:txBody>
              <a:bodyPr/>
              <a:lstStyle/>
              <a:p>
                <a:r>
                  <a:rPr lang="en-US" sz="1000"/>
                  <a:t>Jan pursues a double-major </a:t>
                </a:r>
                <a:r>
                  <a:rPr lang="en-US" sz="1000" err="1"/>
                  <a:t>programme</a:t>
                </a:r>
                <a:r>
                  <a:rPr lang="en-US" sz="1000"/>
                  <a:t> in both econometrics and actuarial science at Warsaw School of Economics. He has been involved in several projects with quantitative focus. His tasks included data modelling and data analysis skills. He also employed his computer skills (mainly in SQL and VBA) to provide econometric and analytic insights. </a:t>
                </a:r>
              </a:p>
            </p:txBody>
          </p:sp>
          <p:sp>
            <p:nvSpPr>
              <p:cNvPr id="3" name="Text Placeholder 2">
                <a:extLst>
                  <a:ext uri="{FF2B5EF4-FFF2-40B4-BE49-F238E27FC236}">
                    <a16:creationId xmlns:a16="http://schemas.microsoft.com/office/drawing/2014/main" id="{24306D85-71DB-A43C-EE9F-A05E2C3B843E}"/>
                  </a:ext>
                </a:extLst>
              </p:cNvPr>
              <p:cNvSpPr>
                <a:spLocks noGrp="1"/>
              </p:cNvSpPr>
              <p:nvPr>
                <p:ph type="body" sz="quarter" idx="12"/>
              </p:nvPr>
            </p:nvSpPr>
            <p:spPr/>
            <p:txBody>
              <a:bodyPr/>
              <a:lstStyle/>
              <a:p>
                <a:r>
                  <a:rPr lang="en-US"/>
                  <a:t>Insurance</a:t>
                </a:r>
              </a:p>
              <a:p>
                <a:r>
                  <a:rPr lang="en-US"/>
                  <a:t>Wealth</a:t>
                </a:r>
              </a:p>
              <a:p>
                <a:r>
                  <a:rPr lang="en-US"/>
                  <a:t>Risk</a:t>
                </a:r>
              </a:p>
            </p:txBody>
          </p:sp>
          <p:sp>
            <p:nvSpPr>
              <p:cNvPr id="4" name="Text Placeholder 3">
                <a:extLst>
                  <a:ext uri="{FF2B5EF4-FFF2-40B4-BE49-F238E27FC236}">
                    <a16:creationId xmlns:a16="http://schemas.microsoft.com/office/drawing/2014/main" id="{6F381516-F3F1-5803-258D-A281CE214469}"/>
                  </a:ext>
                </a:extLst>
              </p:cNvPr>
              <p:cNvSpPr>
                <a:spLocks noGrp="1"/>
              </p:cNvSpPr>
              <p:nvPr>
                <p:ph type="body" sz="quarter" idx="18"/>
              </p:nvPr>
            </p:nvSpPr>
            <p:spPr/>
            <p:txBody>
              <a:bodyPr/>
              <a:lstStyle/>
              <a:p>
                <a:r>
                  <a:rPr lang="en-US"/>
                  <a:t>Jan Zajko</a:t>
                </a:r>
              </a:p>
            </p:txBody>
          </p:sp>
          <p:sp>
            <p:nvSpPr>
              <p:cNvPr id="5" name="Text Placeholder 4">
                <a:extLst>
                  <a:ext uri="{FF2B5EF4-FFF2-40B4-BE49-F238E27FC236}">
                    <a16:creationId xmlns:a16="http://schemas.microsoft.com/office/drawing/2014/main" id="{731985F1-A854-FF0C-23C8-8306F6E942BE}"/>
                  </a:ext>
                </a:extLst>
              </p:cNvPr>
              <p:cNvSpPr>
                <a:spLocks noGrp="1"/>
              </p:cNvSpPr>
              <p:nvPr>
                <p:ph type="body" sz="quarter" idx="14"/>
              </p:nvPr>
            </p:nvSpPr>
            <p:spPr/>
            <p:txBody>
              <a:bodyPr/>
              <a:lstStyle/>
              <a:p>
                <a:r>
                  <a:rPr lang="en-US">
                    <a:latin typeface="GT Sectra Fine Rg"/>
                    <a:ea typeface="Roboto Medium"/>
                  </a:rPr>
                  <a:t>Consultant, Data Science</a:t>
                </a:r>
              </a:p>
            </p:txBody>
          </p:sp>
          <p:pic>
            <p:nvPicPr>
              <p:cNvPr id="12" name="Picture Placeholder 11" descr="A picture containing person, person, posing&#10;&#10;Description automatically generated">
                <a:extLst>
                  <a:ext uri="{FF2B5EF4-FFF2-40B4-BE49-F238E27FC236}">
                    <a16:creationId xmlns:a16="http://schemas.microsoft.com/office/drawing/2014/main" id="{6982F4CE-0258-BAF9-93D9-D195CD062376}"/>
                  </a:ext>
                </a:extLst>
              </p:cNvPr>
              <p:cNvPicPr>
                <a:picLocks noGrp="1"/>
              </p:cNvPicPr>
              <p:nvPr>
                <p:ph type="pic" sz="quarter" idx="10"/>
              </p:nvPr>
            </p:nvPicPr>
            <p:blipFill>
              <a:blip r:embed="rId3"/>
              <a:srcRect t="11723" b="11723"/>
              <a:stretch>
                <a:fillRect/>
              </a:stretch>
            </p:blipFill>
            <p:spPr>
              <a:xfrm>
                <a:off x="0" y="-33455"/>
                <a:ext cx="2642400" cy="2642400"/>
              </a:xfrm>
            </p:spPr>
          </p:pic>
          <p:sp>
            <p:nvSpPr>
              <p:cNvPr id="7" name="Text Placeholder 6">
                <a:extLst>
                  <a:ext uri="{FF2B5EF4-FFF2-40B4-BE49-F238E27FC236}">
                    <a16:creationId xmlns:a16="http://schemas.microsoft.com/office/drawing/2014/main" id="{96CAE378-94B4-0269-C4D1-EBD2C607BCC3}"/>
                  </a:ext>
                </a:extLst>
              </p:cNvPr>
              <p:cNvSpPr>
                <a:spLocks noGrp="1"/>
              </p:cNvSpPr>
              <p:nvPr>
                <p:ph type="body" sz="quarter" idx="19"/>
              </p:nvPr>
            </p:nvSpPr>
            <p:spPr/>
            <p:txBody>
              <a:bodyPr/>
              <a:lstStyle/>
              <a:p>
                <a:endParaRPr lang="en-US"/>
              </a:p>
            </p:txBody>
          </p:sp>
          <p:sp>
            <p:nvSpPr>
              <p:cNvPr id="8" name="Text Placeholder 7">
                <a:extLst>
                  <a:ext uri="{FF2B5EF4-FFF2-40B4-BE49-F238E27FC236}">
                    <a16:creationId xmlns:a16="http://schemas.microsoft.com/office/drawing/2014/main" id="{A9D0EDE1-319C-F7C6-A99B-9FCF1CAD96E2}"/>
                  </a:ext>
                </a:extLst>
              </p:cNvPr>
              <p:cNvSpPr>
                <a:spLocks noGrp="1"/>
              </p:cNvSpPr>
              <p:nvPr>
                <p:ph type="body" sz="quarter" idx="20"/>
              </p:nvPr>
            </p:nvSpPr>
            <p:spPr/>
            <p:txBody>
              <a:bodyPr/>
              <a:lstStyle/>
              <a:p>
                <a:pPr algn="just">
                  <a:spcBef>
                    <a:spcPts val="400"/>
                  </a:spcBef>
                </a:pPr>
                <a:r>
                  <a:rPr lang="en-US"/>
                  <a:t>VBA     </a:t>
                </a:r>
              </a:p>
              <a:p>
                <a:pPr algn="just">
                  <a:spcBef>
                    <a:spcPts val="400"/>
                  </a:spcBef>
                </a:pPr>
                <a:r>
                  <a:rPr lang="en-US"/>
                  <a:t>MS Office Suite</a:t>
                </a:r>
              </a:p>
              <a:p>
                <a:pPr algn="just">
                  <a:spcBef>
                    <a:spcPts val="400"/>
                  </a:spcBef>
                </a:pPr>
                <a:r>
                  <a:rPr lang="en-US"/>
                  <a:t>MS SQL Server</a:t>
                </a:r>
              </a:p>
              <a:p>
                <a:pPr algn="just">
                  <a:spcBef>
                    <a:spcPts val="400"/>
                  </a:spcBef>
                </a:pPr>
                <a:r>
                  <a:rPr lang="en-US"/>
                  <a:t>Python</a:t>
                </a:r>
              </a:p>
              <a:p>
                <a:pPr algn="just">
                  <a:spcBef>
                    <a:spcPts val="400"/>
                  </a:spcBef>
                </a:pPr>
                <a:r>
                  <a:rPr lang="en-US"/>
                  <a:t>Actuarial Science</a:t>
                </a:r>
              </a:p>
              <a:p>
                <a:pPr algn="just">
                  <a:spcBef>
                    <a:spcPts val="400"/>
                  </a:spcBef>
                </a:pPr>
                <a:r>
                  <a:rPr lang="en-US"/>
                  <a:t>R (Programming)</a:t>
                </a:r>
              </a:p>
              <a:p>
                <a:pPr algn="just">
                  <a:spcBef>
                    <a:spcPts val="400"/>
                  </a:spcBef>
                </a:pPr>
                <a:r>
                  <a:rPr lang="en-US"/>
                  <a:t>Data Analysis</a:t>
                </a:r>
              </a:p>
              <a:p>
                <a:pPr algn="just">
                  <a:spcBef>
                    <a:spcPts val="400"/>
                  </a:spcBef>
                </a:pPr>
                <a:r>
                  <a:rPr lang="en-US"/>
                  <a:t>Econometric Models (GARCH, ARIMA)</a:t>
                </a:r>
              </a:p>
            </p:txBody>
          </p:sp>
          <p:sp>
            <p:nvSpPr>
              <p:cNvPr id="9" name="Text Placeholder 8">
                <a:extLst>
                  <a:ext uri="{FF2B5EF4-FFF2-40B4-BE49-F238E27FC236}">
                    <a16:creationId xmlns:a16="http://schemas.microsoft.com/office/drawing/2014/main" id="{698ADF03-8FE6-EE63-15FA-BCDD7A6C1908}"/>
                  </a:ext>
                </a:extLst>
              </p:cNvPr>
              <p:cNvSpPr>
                <a:spLocks noGrp="1"/>
              </p:cNvSpPr>
              <p:nvPr>
                <p:ph type="body" sz="quarter" idx="21"/>
              </p:nvPr>
            </p:nvSpPr>
            <p:spPr/>
            <p:txBody>
              <a:bodyPr/>
              <a:lstStyle/>
              <a:p>
                <a:r>
                  <a:rPr lang="en-US"/>
                  <a:t>English   German   Italian   Russian</a:t>
                </a:r>
              </a:p>
            </p:txBody>
          </p:sp>
          <p:sp>
            <p:nvSpPr>
              <p:cNvPr id="10" name="Text Placeholder 9">
                <a:extLst>
                  <a:ext uri="{FF2B5EF4-FFF2-40B4-BE49-F238E27FC236}">
                    <a16:creationId xmlns:a16="http://schemas.microsoft.com/office/drawing/2014/main" id="{68D47195-2257-27FD-9554-F23924FA4345}"/>
                  </a:ext>
                </a:extLst>
              </p:cNvPr>
              <p:cNvSpPr>
                <a:spLocks noGrp="1"/>
              </p:cNvSpPr>
              <p:nvPr>
                <p:ph type="body" sz="quarter" idx="22"/>
              </p:nvPr>
            </p:nvSpPr>
            <p:spPr/>
            <p:txBody>
              <a:bodyPr/>
              <a:lstStyle/>
              <a:p>
                <a:pPr algn="just"/>
                <a:r>
                  <a:rPr lang="en-US" b="1"/>
                  <a:t>Large German Insurer – SQL Developer / Data Platform Engineer (Accenture Experience)</a:t>
                </a:r>
              </a:p>
              <a:p>
                <a:pPr algn="just"/>
                <a:r>
                  <a:rPr lang="en-US"/>
                  <a:t>Maintenance of existing processes and introduction of new database objects: Tables, Stored Procedures, Jobs. Performance checks on existing processes such as indexes and amendments to processes </a:t>
                </a:r>
                <a:r>
                  <a:rPr lang="en-US" err="1"/>
                  <a:t>analysed</a:t>
                </a:r>
                <a:r>
                  <a:rPr lang="en-US"/>
                  <a:t>. Assistance on replication-related topics: maintenance of jobs and introduction of new ones in SQLCMD. Preparation of concepts for future development. Maintenance of some running Python Codes. Analysis of SQL processes running through SAS codes and support in basic tasks related to SAS programming. </a:t>
                </a:r>
              </a:p>
              <a:p>
                <a:pPr algn="just"/>
                <a:r>
                  <a:rPr lang="en-US" b="1"/>
                  <a:t>German Wealth Actuarial Company– Junior Actuarial Analyst</a:t>
                </a:r>
              </a:p>
              <a:p>
                <a:pPr algn="just"/>
                <a:r>
                  <a:rPr lang="en-US"/>
                  <a:t>Optimizing and development of tools employed (VBA &amp; Python). Preparing actuarial reports according to IAS-19 principles. Estimation and evaluation of actuarial reserves according to US-GAAP and German-GAAP. Evaluation of pensions.</a:t>
                </a:r>
              </a:p>
              <a:p>
                <a:pPr algn="just"/>
                <a:r>
                  <a:rPr lang="en-US" b="1"/>
                  <a:t>Polish forwarding company – Junior Risk Analyst</a:t>
                </a:r>
              </a:p>
              <a:p>
                <a:pPr algn="just"/>
                <a:r>
                  <a:rPr lang="en-US"/>
                  <a:t>Data analysis and optimization of company’s operational risk models and preparing of reports presenting current issues. Scripting in T-SQL and issuing reports based on queries written. Automatization of reporting processes using VBA. Ad hoc support in VBA programming tasks.</a:t>
                </a:r>
              </a:p>
              <a:p>
                <a:pPr algn="just"/>
                <a:r>
                  <a:rPr lang="en-US" b="1"/>
                  <a:t>Polish University – Student Support</a:t>
                </a:r>
              </a:p>
              <a:p>
                <a:pPr algn="just"/>
                <a:r>
                  <a:rPr lang="en-US"/>
                  <a:t>Organization of tutoring rounds in VBA and R. Individual tutoring</a:t>
                </a:r>
              </a:p>
              <a:p>
                <a:pPr algn="just"/>
                <a:r>
                  <a:rPr lang="en-US" b="1"/>
                  <a:t>Polish Insurance Company – Internship</a:t>
                </a:r>
              </a:p>
              <a:p>
                <a:pPr algn="just"/>
                <a:r>
                  <a:rPr lang="en-US"/>
                  <a:t>Assistance in database management, main tool: SQL Server (Triggers and Indexation) </a:t>
                </a:r>
              </a:p>
              <a:p>
                <a:pPr algn="just"/>
                <a:endParaRPr lang="en-US"/>
              </a:p>
              <a:p>
                <a:pPr algn="just"/>
                <a:endParaRPr lang="en-US"/>
              </a:p>
            </p:txBody>
          </p:sp>
        </p:spTree>
        <p:extLst>
          <p:ext uri="{BB962C8B-B14F-4D97-AF65-F5344CB8AC3E}">
            <p14:creationId xmlns:p14="http://schemas.microsoft.com/office/powerpoint/2010/main" val="3274266512"/>
          </p:ext>
        </p:extLst>
      </p:cSld>
      <p:clrMapOvr>
        <a:masterClrMapping/>
      </p:clrMapOvr>
    </p:sld>
    <p:sld>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B30B32-CD37-0E04-C6E3-83A31BB57983}"/>
                  </a:ext>
                </a:extLst>
              </p:cNvPr>
              <p:cNvSpPr>
                <a:spLocks noGrp="1"/>
              </p:cNvSpPr>
              <p:nvPr>
                <p:ph type="body" sz="quarter" idx="11"/>
              </p:nvPr>
            </p:nvSpPr>
            <p:spPr>
              <a:xfrm>
                <a:off x="125905" y="3096199"/>
                <a:ext cx="2376190" cy="1771782"/>
              </a:xfrm>
            </p:spPr>
            <p:txBody>
              <a:bodyPr/>
              <a:lstStyle/>
              <a:p>
                <a:r>
                  <a:rPr lang="pl-PL" sz="1050"/>
                  <a:t>Justyna is a SAS Analytical Consultant, adept at system analysis, business logic implementation, and Oracle database management using SQL with 4.5 years of relevant experience. Additionaly persuing data science and ML path including data modelleing and econometrics. She is also a proven project coordinator, proficient in SCRUM methodology.</a:t>
                </a:r>
                <a:endParaRPr lang="en-US" sz="1050"/>
              </a:p>
            </p:txBody>
          </p:sp>
          <p:sp>
            <p:nvSpPr>
              <p:cNvPr id="3" name="Text Placeholder 2">
                <a:extLst>
                  <a:ext uri="{FF2B5EF4-FFF2-40B4-BE49-F238E27FC236}">
                    <a16:creationId xmlns:a16="http://schemas.microsoft.com/office/drawing/2014/main" id="{6EB5865F-1DB2-9704-D13D-FFBC0190B5DD}"/>
                  </a:ext>
                </a:extLst>
              </p:cNvPr>
              <p:cNvSpPr>
                <a:spLocks noGrp="1"/>
              </p:cNvSpPr>
              <p:nvPr>
                <p:ph type="body" sz="quarter" idx="12"/>
              </p:nvPr>
            </p:nvSpPr>
            <p:spPr>
              <a:xfrm>
                <a:off x="154816" y="5530289"/>
                <a:ext cx="2196000" cy="477479"/>
              </a:xfrm>
            </p:spPr>
            <p:txBody>
              <a:bodyPr/>
              <a:lstStyle/>
              <a:p>
                <a:r>
                  <a:rPr lang="pl-PL"/>
                  <a:t>Finance </a:t>
                </a:r>
              </a:p>
              <a:p>
                <a:r>
                  <a:rPr lang="pl-PL"/>
                  <a:t>Accounting</a:t>
                </a:r>
              </a:p>
              <a:p>
                <a:r>
                  <a:rPr lang="pl-PL"/>
                  <a:t>	Marketing</a:t>
                </a:r>
              </a:p>
              <a:p>
                <a:r>
                  <a:rPr lang="pl-PL"/>
                  <a:t>       Banking</a:t>
                </a:r>
                <a:endParaRPr lang="en-US"/>
              </a:p>
            </p:txBody>
          </p:sp>
          <p:sp>
            <p:nvSpPr>
              <p:cNvPr id="4" name="Text Placeholder 3">
                <a:extLst>
                  <a:ext uri="{FF2B5EF4-FFF2-40B4-BE49-F238E27FC236}">
                    <a16:creationId xmlns:a16="http://schemas.microsoft.com/office/drawing/2014/main" id="{DEFFC2F2-5427-A189-98F7-A9DFC128D02B}"/>
                  </a:ext>
                </a:extLst>
              </p:cNvPr>
              <p:cNvSpPr>
                <a:spLocks noGrp="1"/>
              </p:cNvSpPr>
              <p:nvPr>
                <p:ph type="body" sz="quarter" idx="18"/>
              </p:nvPr>
            </p:nvSpPr>
            <p:spPr/>
            <p:txBody>
              <a:bodyPr/>
              <a:lstStyle/>
              <a:p>
                <a:r>
                  <a:rPr lang="pl-PL"/>
                  <a:t>Justyna Zbiegień</a:t>
                </a:r>
                <a:endParaRPr lang="en-US"/>
              </a:p>
            </p:txBody>
          </p:sp>
          <p:sp>
            <p:nvSpPr>
              <p:cNvPr id="5" name="Text Placeholder 4">
                <a:extLst>
                  <a:ext uri="{FF2B5EF4-FFF2-40B4-BE49-F238E27FC236}">
                    <a16:creationId xmlns:a16="http://schemas.microsoft.com/office/drawing/2014/main" id="{AAE3F712-037F-0BA0-2718-D2983F733C4B}"/>
                  </a:ext>
                </a:extLst>
              </p:cNvPr>
              <p:cNvSpPr>
                <a:spLocks noGrp="1"/>
              </p:cNvSpPr>
              <p:nvPr>
                <p:ph type="body" sz="quarter" idx="14"/>
              </p:nvPr>
            </p:nvSpPr>
            <p:spPr/>
            <p:txBody>
              <a:bodyPr/>
              <a:lstStyle/>
              <a:p>
                <a:r>
                  <a:rPr lang="pl-PL"/>
                  <a:t>Analyst, Data Science</a:t>
                </a:r>
                <a:endParaRPr lang="en-US"/>
              </a:p>
            </p:txBody>
          </p:sp>
          <p:pic>
            <p:nvPicPr>
              <p:cNvPr id="12" name="Picture Placeholder 11">
                <a:extLst>
                  <a:ext uri="{FF2B5EF4-FFF2-40B4-BE49-F238E27FC236}">
                    <a16:creationId xmlns:a16="http://schemas.microsoft.com/office/drawing/2014/main" id="{9B5C03D0-8A67-73EB-3E28-1FDEE1B9A286}"/>
                  </a:ext>
                </a:extLst>
              </p:cNvPr>
              <p:cNvPicPr>
                <a:picLocks noGrp="1" noChangeAspect="1"/>
              </p:cNvPicPr>
              <p:nvPr>
                <p:ph type="pic" sz="quarter" idx="10"/>
              </p:nvPr>
            </p:nvPicPr>
            <p:blipFill>
              <a:blip r:embed="rId3"/>
              <a:srcRect t="13110" b="13110"/>
              <a:stretch/>
            </p:blipFill>
            <p:spPr/>
          </p:pic>
          <p:sp>
            <p:nvSpPr>
              <p:cNvPr id="7" name="Text Placeholder 6">
                <a:extLst>
                  <a:ext uri="{FF2B5EF4-FFF2-40B4-BE49-F238E27FC236}">
                    <a16:creationId xmlns:a16="http://schemas.microsoft.com/office/drawing/2014/main" id="{B4F12F25-F5B8-1D4F-D9E8-1A52C10C0EA3}"/>
                  </a:ext>
                </a:extLst>
              </p:cNvPr>
              <p:cNvSpPr>
                <a:spLocks noGrp="1"/>
              </p:cNvSpPr>
              <p:nvPr>
                <p:ph type="body" sz="quarter" idx="19"/>
              </p:nvPr>
            </p:nvSpPr>
            <p:spPr>
              <a:xfrm>
                <a:off x="9415208" y="1909440"/>
                <a:ext cx="2664000" cy="1365118"/>
              </a:xfrm>
            </p:spPr>
            <p:txBody>
              <a:bodyPr/>
              <a:lstStyle/>
              <a:p>
                <a:r>
                  <a:rPr lang="pl-PL" sz="1000" b="1"/>
                  <a:t>Master’s Degree, Quantitative methods in economics and information systems</a:t>
                </a:r>
              </a:p>
              <a:p>
                <a:r>
                  <a:rPr lang="pl-PL" sz="1000"/>
                  <a:t>SGH Warsaw School of Economics</a:t>
                </a:r>
              </a:p>
              <a:p>
                <a:r>
                  <a:rPr lang="pl-PL" sz="1000" b="1"/>
                  <a:t>Bachelor’s Degree, Information Technology and Econometrics</a:t>
                </a:r>
              </a:p>
              <a:p>
                <a:r>
                  <a:rPr lang="pl-PL" sz="1000"/>
                  <a:t>AGH University of Science and Technology</a:t>
                </a:r>
                <a:endParaRPr lang="en-US" sz="1000"/>
              </a:p>
              <a:p>
                <a:endParaRPr lang="en-US" sz="1000"/>
              </a:p>
              <a:p>
                <a:endParaRPr lang="en-US" sz="1000"/>
              </a:p>
            </p:txBody>
          </p:sp>
          <p:sp>
            <p:nvSpPr>
              <p:cNvPr id="8" name="Text Placeholder 7">
                <a:extLst>
                  <a:ext uri="{FF2B5EF4-FFF2-40B4-BE49-F238E27FC236}">
                    <a16:creationId xmlns:a16="http://schemas.microsoft.com/office/drawing/2014/main" id="{37C82AA2-F4DC-10F4-AB52-8FC1F24EB6E2}"/>
                  </a:ext>
                </a:extLst>
              </p:cNvPr>
              <p:cNvSpPr>
                <a:spLocks noGrp="1"/>
              </p:cNvSpPr>
              <p:nvPr>
                <p:ph type="body" sz="quarter" idx="20"/>
              </p:nvPr>
            </p:nvSpPr>
            <p:spPr>
              <a:xfrm>
                <a:off x="9415208" y="3728194"/>
                <a:ext cx="2664000" cy="2279574"/>
              </a:xfrm>
            </p:spPr>
            <p:txBody>
              <a:bodyPr/>
              <a:lstStyle/>
              <a:p>
                <a:r>
                  <a:rPr lang="pl-PL"/>
                  <a:t>Statistics, Econometrics</a:t>
                </a:r>
              </a:p>
              <a:p>
                <a:r>
                  <a:rPr lang="pl-PL"/>
                  <a:t>SQL, Oracle Database, MySQL</a:t>
                </a:r>
              </a:p>
              <a:p>
                <a:r>
                  <a:rPr lang="pl-PL"/>
                  <a:t>SAS 9.4, Enterprise Guide, SAS CI Studio, CASL in Viya</a:t>
                </a:r>
              </a:p>
              <a:p>
                <a:r>
                  <a:rPr lang="pl-PL"/>
                  <a:t>Visual Studio 2017</a:t>
                </a:r>
              </a:p>
              <a:p>
                <a:r>
                  <a:rPr lang="pl-PL"/>
                  <a:t>R, R Markdown, R Shiny, Rstudio</a:t>
                </a:r>
              </a:p>
              <a:p>
                <a:r>
                  <a:rPr lang="pl-PL"/>
                  <a:t>Python, C#, C++, VBA</a:t>
                </a:r>
              </a:p>
              <a:p>
                <a:endParaRPr lang="pl-PL"/>
              </a:p>
              <a:p>
                <a:r>
                  <a:rPr lang="en-US"/>
                  <a:t>Certification</a:t>
                </a:r>
                <a:r>
                  <a:rPr lang="pl-PL"/>
                  <a:t>: SAS Programming, SAS SQL, SAS Macro Language</a:t>
                </a:r>
              </a:p>
              <a:p>
                <a:endParaRPr lang="pl-PL"/>
              </a:p>
              <a:p>
                <a:endParaRPr lang="en-US"/>
              </a:p>
            </p:txBody>
          </p:sp>
          <p:sp>
            <p:nvSpPr>
              <p:cNvPr id="9" name="Text Placeholder 8">
                <a:extLst>
                  <a:ext uri="{FF2B5EF4-FFF2-40B4-BE49-F238E27FC236}">
                    <a16:creationId xmlns:a16="http://schemas.microsoft.com/office/drawing/2014/main" id="{605FC3C9-21B3-EDFB-AB33-A2F0BE5F4BF0}"/>
                  </a:ext>
                </a:extLst>
              </p:cNvPr>
              <p:cNvSpPr>
                <a:spLocks noGrp="1"/>
              </p:cNvSpPr>
              <p:nvPr>
                <p:ph type="body" sz="quarter" idx="21"/>
              </p:nvPr>
            </p:nvSpPr>
            <p:spPr/>
            <p:txBody>
              <a:bodyPr/>
              <a:lstStyle/>
              <a:p>
                <a:r>
                  <a:rPr lang="pl-PL" b="1"/>
                  <a:t>Polish	   English  </a:t>
                </a:r>
                <a:r>
                  <a:rPr lang="pl-PL"/>
                  <a:t>	German</a:t>
                </a:r>
                <a:endParaRPr lang="en-US"/>
              </a:p>
            </p:txBody>
          </p:sp>
          <p:sp>
            <p:nvSpPr>
              <p:cNvPr id="10" name="Text Placeholder 9">
                <a:extLst>
                  <a:ext uri="{FF2B5EF4-FFF2-40B4-BE49-F238E27FC236}">
                    <a16:creationId xmlns:a16="http://schemas.microsoft.com/office/drawing/2014/main" id="{92312F48-4315-33D6-19FE-C7D670F14066}"/>
                  </a:ext>
                </a:extLst>
              </p:cNvPr>
              <p:cNvSpPr>
                <a:spLocks noGrp="1"/>
              </p:cNvSpPr>
              <p:nvPr>
                <p:ph type="body" sz="quarter" idx="22"/>
              </p:nvPr>
            </p:nvSpPr>
            <p:spPr/>
            <p:txBody>
              <a:bodyPr/>
              <a:lstStyle/>
              <a:p>
                <a:r>
                  <a:rPr lang="pl-PL" b="1"/>
                  <a:t>Polish Bank – Associate Analytical Consultant</a:t>
                </a:r>
                <a:endParaRPr lang="pl-PL"/>
              </a:p>
              <a:p>
                <a:pPr algn="just"/>
                <a:r>
                  <a:rPr lang="pl-PL"/>
                  <a:t>Working with Oracle Databases and creating business and technical analysis of real-time processes using CI studio (SAS RTDM). Programming in SAS 9.4. Providing technical support in SCRUM team. Building and testing block diagrams. </a:t>
                </a:r>
                <a:r>
                  <a:rPr lang="en-US"/>
                  <a:t>Led the team for several months, supporting the Delivery Manager's tasks while maintaining team leadership</a:t>
                </a:r>
                <a:r>
                  <a:rPr lang="pl-PL"/>
                  <a:t>.</a:t>
                </a:r>
                <a:endParaRPr lang="pl-PL" b="1"/>
              </a:p>
              <a:p>
                <a:r>
                  <a:rPr lang="pl-PL" b="1"/>
                  <a:t>Global Producer and Distributor of Spirits and Wines – Strategic Planning Intern</a:t>
                </a:r>
              </a:p>
              <a:p>
                <a:pPr algn="just"/>
                <a:r>
                  <a:rPr lang="pl-PL"/>
                  <a:t>She was a part of Marketing team in Business Insight and Consumer Analysis Department. Responsible for creating the reports and data visualizations for Marketing Managers and HQ with a focus on strategic decisions, working primarily in MS Excel, Powerpoint and Nielsen Databases. A project leader being responsible for cost estimation, planning, pitching the ideas to the Headboard and communication with CEO.</a:t>
                </a:r>
              </a:p>
              <a:p>
                <a:endParaRPr lang="pl-PL"/>
              </a:p>
              <a:p>
                <a:r>
                  <a:rPr lang="pl-PL" b="1"/>
                  <a:t>Financial Services Company - Internship </a:t>
                </a:r>
              </a:p>
              <a:p>
                <a:pPr algn="just"/>
                <a:r>
                  <a:rPr lang="pl-PL"/>
                  <a:t>Working in a derivatives department, where she had an opportunity to complete trainings in financial and accounting areas with MS Excel tools.</a:t>
                </a:r>
              </a:p>
            </p:txBody>
          </p:sp>
        </p:spTree>
        <p:extLst>
          <p:ext uri="{BB962C8B-B14F-4D97-AF65-F5344CB8AC3E}">
            <p14:creationId xmlns:p14="http://schemas.microsoft.com/office/powerpoint/2010/main" val="1109194527"/>
          </p:ext>
        </p:extLst>
      </p:cSld>
      <p:clrMapOvr>
        <a:masterClrMapping/>
      </p:clrMapOvr>
      <mc:AlternateContent xmlns:mc="http://schemas.openxmlformats.org/markup-compatibility/2006" xmlns:p14="http://schemas.microsoft.com/office/powerpoint/2010/main">
        <mc:Choice Requires="p14">
          <p:transition spd="slow" p14:dur="2000" advTm="1025"/>
        </mc:Choice>
        <mc:Fallback xmlns="">
          <p:transition spd="slow" advTm="1025"/>
        </mc:Fallback>
      </mc:AlternateContent>
    </p:sld>
    <p:sld>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8D47195-2257-27FD-9554-F23924FA4345}"/>
                  </a:ext>
                </a:extLst>
              </p:cNvPr>
              <p:cNvSpPr>
                <a:spLocks noGrp="1"/>
              </p:cNvSpPr>
              <p:nvPr>
                <p:ph type="body" sz="quarter" idx="22"/>
              </p:nvPr>
            </p:nvSpPr>
            <p:spPr>
              <a:xfrm>
                <a:off x="2832107" y="1861782"/>
                <a:ext cx="6282000" cy="4996218"/>
              </a:xfrm>
            </p:spPr>
            <p:txBody>
              <a:bodyPr vert="horz" lIns="54000" tIns="36000" rIns="36000" bIns="36000" numCol="2" spcCol="252000" rtlCol="0" anchor="t">
                <a:noAutofit/>
              </a:bodyPr>
              <a:lstStyle/>
              <a:p>
                <a:pPr algn="just"/>
                <a:r>
                  <a:rPr lang="pl-PL" sz="1000" b="1" err="1"/>
                  <a:t>Health</a:t>
                </a:r>
                <a:r>
                  <a:rPr lang="pl-PL" sz="1000" b="1"/>
                  <a:t> &amp; </a:t>
                </a:r>
                <a:r>
                  <a:rPr lang="pl-PL" sz="1000" b="1" err="1"/>
                  <a:t>Safety</a:t>
                </a:r>
                <a:r>
                  <a:rPr lang="pl-PL" sz="1000" b="1"/>
                  <a:t> Company – Power BI Developer</a:t>
                </a:r>
              </a:p>
              <a:p>
                <a:pPr algn="just"/>
                <a:r>
                  <a:rPr lang="en-US" sz="1000"/>
                  <a:t>Dashboard and report development and administration in Power BI</a:t>
                </a:r>
                <a:r>
                  <a:rPr lang="pl-PL" sz="1000"/>
                  <a:t>. </a:t>
                </a:r>
                <a:r>
                  <a:rPr lang="pl-PL" sz="1000" err="1"/>
                  <a:t>Improved</a:t>
                </a:r>
                <a:r>
                  <a:rPr lang="pl-PL" sz="1000"/>
                  <a:t> and </a:t>
                </a:r>
                <a:r>
                  <a:rPr lang="pl-PL" sz="1000" err="1"/>
                  <a:t>automatized</a:t>
                </a:r>
                <a:r>
                  <a:rPr lang="pl-PL" sz="1000"/>
                  <a:t> the </a:t>
                </a:r>
                <a:r>
                  <a:rPr lang="pl-PL" sz="1000" err="1"/>
                  <a:t>reporting</a:t>
                </a:r>
                <a:r>
                  <a:rPr lang="pl-PL" sz="1000"/>
                  <a:t>. </a:t>
                </a:r>
                <a:r>
                  <a:rPr lang="pl-PL" sz="1000" err="1"/>
                  <a:t>Converted</a:t>
                </a:r>
                <a:r>
                  <a:rPr lang="pl-PL" sz="1000"/>
                  <a:t> scripts </a:t>
                </a:r>
                <a:r>
                  <a:rPr lang="pl-PL" sz="1000" err="1"/>
                  <a:t>running</a:t>
                </a:r>
                <a:r>
                  <a:rPr lang="pl-PL" sz="1000"/>
                  <a:t> in SQL to </a:t>
                </a:r>
                <a:r>
                  <a:rPr lang="pl-PL" sz="1000" err="1"/>
                  <a:t>Python</a:t>
                </a:r>
                <a:r>
                  <a:rPr lang="pl-PL" sz="1000"/>
                  <a:t> and </a:t>
                </a:r>
                <a:r>
                  <a:rPr lang="pl-PL" sz="1000" err="1"/>
                  <a:t>automated</a:t>
                </a:r>
                <a:r>
                  <a:rPr lang="pl-PL" sz="1000"/>
                  <a:t> </a:t>
                </a:r>
                <a:r>
                  <a:rPr lang="pl-PL" sz="1000" err="1"/>
                  <a:t>them</a:t>
                </a:r>
                <a:r>
                  <a:rPr lang="pl-PL" sz="1000"/>
                  <a:t> to </a:t>
                </a:r>
                <a:r>
                  <a:rPr lang="pl-PL" sz="1000" err="1"/>
                  <a:t>deploy</a:t>
                </a:r>
                <a:r>
                  <a:rPr lang="pl-PL" sz="1000"/>
                  <a:t> on </a:t>
                </a:r>
                <a:r>
                  <a:rPr lang="pl-PL" sz="1000" err="1"/>
                  <a:t>Azure</a:t>
                </a:r>
                <a:r>
                  <a:rPr lang="pl-PL" sz="1000"/>
                  <a:t>. </a:t>
                </a:r>
              </a:p>
              <a:p>
                <a:pPr algn="just"/>
                <a:r>
                  <a:rPr lang="pl-PL" sz="1000" err="1"/>
                  <a:t>Consolidated</a:t>
                </a:r>
                <a:r>
                  <a:rPr lang="pl-PL" sz="1000"/>
                  <a:t> data from </a:t>
                </a:r>
                <a:r>
                  <a:rPr lang="pl-PL" sz="1000" err="1"/>
                  <a:t>various</a:t>
                </a:r>
                <a:r>
                  <a:rPr lang="pl-PL" sz="1000"/>
                  <a:t> </a:t>
                </a:r>
                <a:r>
                  <a:rPr lang="pl-PL" sz="1000" err="1"/>
                  <a:t>sources</a:t>
                </a:r>
                <a:r>
                  <a:rPr lang="pl-PL" sz="1000"/>
                  <a:t>. </a:t>
                </a:r>
                <a:r>
                  <a:rPr lang="en-US" sz="1000"/>
                  <a:t>Design</a:t>
                </a:r>
                <a:r>
                  <a:rPr lang="pl-PL" sz="1000" err="1"/>
                  <a:t>ed</a:t>
                </a:r>
                <a:r>
                  <a:rPr lang="en-US" sz="1000"/>
                  <a:t> and </a:t>
                </a:r>
                <a:r>
                  <a:rPr lang="en-US" sz="1000" err="1"/>
                  <a:t>buil</a:t>
                </a:r>
                <a:r>
                  <a:rPr lang="pl-PL" sz="1000"/>
                  <a:t>t</a:t>
                </a:r>
                <a:r>
                  <a:rPr lang="en-US" sz="1000"/>
                  <a:t> efficient tabular models</a:t>
                </a:r>
                <a:r>
                  <a:rPr lang="pl-PL" sz="1000"/>
                  <a:t>. </a:t>
                </a:r>
                <a:r>
                  <a:rPr lang="pl-PL" sz="1000" err="1"/>
                  <a:t>Used</a:t>
                </a:r>
                <a:r>
                  <a:rPr lang="pl-PL" sz="1000"/>
                  <a:t> SQL to </a:t>
                </a:r>
                <a:r>
                  <a:rPr lang="pl-PL" sz="1000" err="1"/>
                  <a:t>prepare</a:t>
                </a:r>
                <a:r>
                  <a:rPr lang="pl-PL" sz="1000"/>
                  <a:t> and </a:t>
                </a:r>
                <a:r>
                  <a:rPr lang="pl-PL" sz="1000" err="1"/>
                  <a:t>transform</a:t>
                </a:r>
                <a:r>
                  <a:rPr lang="pl-PL" sz="1000"/>
                  <a:t> the data. </a:t>
                </a:r>
              </a:p>
              <a:p>
                <a:pPr algn="just"/>
                <a:r>
                  <a:rPr lang="pl-PL" sz="1000" err="1"/>
                  <a:t>Gathered</a:t>
                </a:r>
                <a:r>
                  <a:rPr lang="pl-PL" sz="1000"/>
                  <a:t> and </a:t>
                </a:r>
                <a:r>
                  <a:rPr lang="pl-PL" sz="1000" err="1"/>
                  <a:t>aligned</a:t>
                </a:r>
                <a:r>
                  <a:rPr lang="pl-PL" sz="1000"/>
                  <a:t> </a:t>
                </a:r>
                <a:r>
                  <a:rPr lang="pl-PL" sz="1000" err="1"/>
                  <a:t>reporting</a:t>
                </a:r>
                <a:r>
                  <a:rPr lang="pl-PL" sz="1000"/>
                  <a:t> </a:t>
                </a:r>
                <a:r>
                  <a:rPr lang="pl-PL" sz="1000" err="1"/>
                  <a:t>requirements</a:t>
                </a:r>
                <a:r>
                  <a:rPr lang="pl-PL" sz="1000"/>
                  <a:t> from </a:t>
                </a:r>
                <a:r>
                  <a:rPr lang="pl-PL" sz="1000" err="1"/>
                  <a:t>key</a:t>
                </a:r>
                <a:r>
                  <a:rPr lang="pl-PL" sz="1000"/>
                  <a:t> </a:t>
                </a:r>
                <a:r>
                  <a:rPr lang="pl-PL" sz="1000" err="1"/>
                  <a:t>stakeholders</a:t>
                </a:r>
                <a:r>
                  <a:rPr lang="pl-PL" sz="1000"/>
                  <a:t>, </a:t>
                </a:r>
                <a:r>
                  <a:rPr lang="pl-PL" sz="1000" err="1"/>
                  <a:t>resolved</a:t>
                </a:r>
                <a:r>
                  <a:rPr lang="pl-PL" sz="1000"/>
                  <a:t> </a:t>
                </a:r>
                <a:r>
                  <a:rPr lang="pl-PL" sz="1000" err="1"/>
                  <a:t>issues</a:t>
                </a:r>
                <a:r>
                  <a:rPr lang="pl-PL" sz="1000"/>
                  <a:t> with data. </a:t>
                </a:r>
              </a:p>
              <a:p>
                <a:pPr algn="just"/>
                <a:endParaRPr lang="pl-PL" sz="1000" b="1"/>
              </a:p>
              <a:p>
                <a:pPr algn="just"/>
                <a:r>
                  <a:rPr lang="pl-PL" sz="1000" b="1" err="1"/>
                  <a:t>Health</a:t>
                </a:r>
                <a:r>
                  <a:rPr lang="pl-PL" sz="1000" b="1"/>
                  <a:t> &amp; </a:t>
                </a:r>
                <a:r>
                  <a:rPr lang="pl-PL" sz="1000" b="1" err="1"/>
                  <a:t>Safety</a:t>
                </a:r>
                <a:r>
                  <a:rPr lang="pl-PL" sz="1000" b="1"/>
                  <a:t> Company – Junior Power BI Data </a:t>
                </a:r>
                <a:r>
                  <a:rPr lang="pl-PL" sz="1000" b="1" err="1"/>
                  <a:t>Analyst</a:t>
                </a:r>
              </a:p>
              <a:p>
                <a:pPr algn="just"/>
                <a:r>
                  <a:rPr lang="pl-PL" sz="1000" err="1"/>
                  <a:t>Developed</a:t>
                </a:r>
                <a:r>
                  <a:rPr lang="pl-PL" sz="1000"/>
                  <a:t> </a:t>
                </a:r>
                <a:r>
                  <a:rPr lang="pl-PL" sz="1000" err="1"/>
                  <a:t>dashboard</a:t>
                </a:r>
                <a:r>
                  <a:rPr lang="pl-PL" sz="1000"/>
                  <a:t> and </a:t>
                </a:r>
                <a:r>
                  <a:rPr lang="pl-PL" sz="1000" err="1"/>
                  <a:t>reports</a:t>
                </a:r>
                <a:r>
                  <a:rPr lang="pl-PL" sz="1000"/>
                  <a:t> </a:t>
                </a:r>
                <a:r>
                  <a:rPr lang="en-US" sz="1000"/>
                  <a:t>in Power BI</a:t>
                </a:r>
                <a:r>
                  <a:rPr lang="pl-PL" sz="1000"/>
                  <a:t>. </a:t>
                </a:r>
                <a:r>
                  <a:rPr lang="en-US" sz="1000"/>
                  <a:t>Quantitative and </a:t>
                </a:r>
                <a:r>
                  <a:rPr lang="pl-PL" sz="1000"/>
                  <a:t>q</a:t>
                </a:r>
                <a:r>
                  <a:rPr lang="en-US" sz="1000" err="1"/>
                  <a:t>ualitative</a:t>
                </a:r>
                <a:r>
                  <a:rPr lang="en-US" sz="1000"/>
                  <a:t> analysis</a:t>
                </a:r>
                <a:r>
                  <a:rPr lang="pl-PL" sz="1000"/>
                  <a:t>. T</a:t>
                </a:r>
                <a:r>
                  <a:rPr lang="en-US" sz="1000" err="1"/>
                  <a:t>ranslate</a:t>
                </a:r>
                <a:r>
                  <a:rPr lang="pl-PL" sz="1000"/>
                  <a:t>d</a:t>
                </a:r>
                <a:r>
                  <a:rPr lang="en-US" sz="1000"/>
                  <a:t> data into visuals </a:t>
                </a:r>
                <a:r>
                  <a:rPr lang="pl-PL" sz="1000"/>
                  <a:t>in </a:t>
                </a:r>
                <a:r>
                  <a:rPr lang="pl-PL" sz="1000" err="1"/>
                  <a:t>line</a:t>
                </a:r>
                <a:r>
                  <a:rPr lang="pl-PL" sz="1000"/>
                  <a:t> with</a:t>
                </a:r>
                <a:r>
                  <a:rPr lang="en-US" sz="1000"/>
                  <a:t> business &amp; projects requirements</a:t>
                </a:r>
                <a:r>
                  <a:rPr lang="pl-PL" sz="1000"/>
                  <a:t>. </a:t>
                </a:r>
              </a:p>
              <a:p>
                <a:pPr algn="just"/>
                <a:r>
                  <a:rPr lang="pl-PL" sz="1000"/>
                  <a:t>C</a:t>
                </a:r>
                <a:r>
                  <a:rPr lang="en-US" sz="1000" err="1"/>
                  <a:t>onnect</a:t>
                </a:r>
                <a:r>
                  <a:rPr lang="pl-PL" sz="1000" err="1"/>
                  <a:t>ed</a:t>
                </a:r>
                <a:r>
                  <a:rPr lang="en-US" sz="1000"/>
                  <a:t> to </a:t>
                </a:r>
                <a:r>
                  <a:rPr lang="pl-PL" sz="1000" err="1"/>
                  <a:t>various</a:t>
                </a:r>
                <a:r>
                  <a:rPr lang="en-US" sz="1000"/>
                  <a:t> </a:t>
                </a:r>
                <a:r>
                  <a:rPr lang="pl-PL" sz="1000"/>
                  <a:t>data </a:t>
                </a:r>
                <a:r>
                  <a:rPr lang="en-US" sz="1000"/>
                  <a:t>sources, import</a:t>
                </a:r>
                <a:r>
                  <a:rPr lang="pl-PL" sz="1000" err="1"/>
                  <a:t>ed</a:t>
                </a:r>
                <a:r>
                  <a:rPr lang="en-US" sz="1000"/>
                  <a:t> data, and transform</a:t>
                </a:r>
                <a:r>
                  <a:rPr lang="pl-PL" sz="1000" err="1"/>
                  <a:t>ed</a:t>
                </a:r>
                <a:r>
                  <a:rPr lang="en-US" sz="1000"/>
                  <a:t> </a:t>
                </a:r>
                <a:r>
                  <a:rPr lang="pl-PL" sz="1000" err="1"/>
                  <a:t>them</a:t>
                </a:r>
                <a:r>
                  <a:rPr lang="en-US" sz="1000"/>
                  <a:t> for BI purposes</a:t>
                </a:r>
                <a:r>
                  <a:rPr lang="pl-PL" sz="1000"/>
                  <a:t>. </a:t>
                </a:r>
                <a:r>
                  <a:rPr lang="pl-PL" sz="1000" err="1"/>
                  <a:t>Collaborated</a:t>
                </a:r>
                <a:r>
                  <a:rPr lang="pl-PL" sz="1000"/>
                  <a:t> with </a:t>
                </a:r>
                <a:r>
                  <a:rPr lang="pl-PL" sz="1000" err="1"/>
                  <a:t>other</a:t>
                </a:r>
                <a:r>
                  <a:rPr lang="pl-PL" sz="1000"/>
                  <a:t> </a:t>
                </a:r>
                <a:r>
                  <a:rPr lang="pl-PL" sz="1000" err="1"/>
                  <a:t>departments</a:t>
                </a:r>
                <a:r>
                  <a:rPr lang="pl-PL" sz="1000"/>
                  <a:t>.</a:t>
                </a:r>
              </a:p>
              <a:p>
                <a:pPr algn="just"/>
                <a:endParaRPr lang="pl-PL" sz="1000" b="1"/>
              </a:p>
              <a:p>
                <a:pPr algn="just"/>
                <a:r>
                  <a:rPr lang="pl-PL" sz="1000" b="1" err="1"/>
                  <a:t>Vision</a:t>
                </a:r>
                <a:r>
                  <a:rPr lang="pl-PL" sz="1000" b="1"/>
                  <a:t> &amp; </a:t>
                </a:r>
                <a:r>
                  <a:rPr lang="pl-PL" sz="1000" b="1" err="1"/>
                  <a:t>Eye</a:t>
                </a:r>
                <a:r>
                  <a:rPr lang="pl-PL" sz="1000" b="1"/>
                  <a:t> </a:t>
                </a:r>
                <a:r>
                  <a:rPr lang="pl-PL" sz="1000" b="1" err="1"/>
                  <a:t>Research</a:t>
                </a:r>
                <a:r>
                  <a:rPr lang="pl-PL" sz="1000" b="1"/>
                  <a:t> </a:t>
                </a:r>
                <a:r>
                  <a:rPr lang="pl-PL" sz="1000" b="1" err="1"/>
                  <a:t>Institute</a:t>
                </a:r>
                <a:r>
                  <a:rPr lang="pl-PL" sz="1000" b="1"/>
                  <a:t> </a:t>
                </a:r>
              </a:p>
              <a:p>
                <a:pPr algn="just"/>
                <a:r>
                  <a:rPr lang="pl-PL" sz="1000" err="1"/>
                  <a:t>Piloting</a:t>
                </a:r>
                <a:r>
                  <a:rPr lang="pl-PL" sz="1000"/>
                  <a:t> </a:t>
                </a:r>
                <a:r>
                  <a:rPr lang="pl-PL" sz="1000" err="1"/>
                  <a:t>study</a:t>
                </a:r>
                <a:r>
                  <a:rPr lang="pl-PL" sz="1000"/>
                  <a:t>. Data </a:t>
                </a:r>
                <a:r>
                  <a:rPr lang="pl-PL" sz="1000" err="1"/>
                  <a:t>collection</a:t>
                </a:r>
                <a:r>
                  <a:rPr lang="pl-PL" sz="1000"/>
                  <a:t>. Data </a:t>
                </a:r>
                <a:r>
                  <a:rPr lang="pl-PL" sz="1000" err="1"/>
                  <a:t>analysis</a:t>
                </a:r>
                <a:r>
                  <a:rPr lang="pl-PL" sz="1000"/>
                  <a:t> </a:t>
                </a:r>
                <a:r>
                  <a:rPr lang="pl-PL" sz="1000" err="1"/>
                  <a:t>using</a:t>
                </a:r>
                <a:r>
                  <a:rPr lang="pl-PL" sz="1000"/>
                  <a:t> </a:t>
                </a:r>
                <a:r>
                  <a:rPr lang="pl-PL" sz="1000" err="1"/>
                  <a:t>Python</a:t>
                </a:r>
                <a:r>
                  <a:rPr lang="pl-PL" sz="1000"/>
                  <a:t>. </a:t>
                </a:r>
                <a:r>
                  <a:rPr lang="pl-PL" sz="1000" err="1"/>
                  <a:t>Writing</a:t>
                </a:r>
                <a:r>
                  <a:rPr lang="pl-PL" sz="1000"/>
                  <a:t> and </a:t>
                </a:r>
                <a:r>
                  <a:rPr lang="pl-PL" sz="1000" err="1"/>
                  <a:t>reporting</a:t>
                </a:r>
                <a:r>
                  <a:rPr lang="pl-PL" sz="1000"/>
                  <a:t> </a:t>
                </a:r>
                <a:r>
                  <a:rPr lang="pl-PL" sz="1000" err="1"/>
                  <a:t>results</a:t>
                </a:r>
                <a:endParaRPr lang="pl-PL" sz="1000" b="1" err="1"/>
              </a:p>
              <a:p>
                <a:pPr algn="just"/>
                <a:endParaRPr lang="pl-PL" sz="1000" b="1"/>
              </a:p>
            </p:txBody>
          </p:sp>
          <p:sp>
            <p:nvSpPr>
              <p:cNvPr id="2" name="Text Placeholder 1">
                <a:extLst>
                  <a:ext uri="{FF2B5EF4-FFF2-40B4-BE49-F238E27FC236}">
                    <a16:creationId xmlns:a16="http://schemas.microsoft.com/office/drawing/2014/main" id="{911674FA-AAB1-290E-AC82-CA87E6310AA5}"/>
                  </a:ext>
                </a:extLst>
              </p:cNvPr>
              <p:cNvSpPr>
                <a:spLocks noGrp="1"/>
              </p:cNvSpPr>
              <p:nvPr>
                <p:ph type="body" sz="quarter" idx="11"/>
              </p:nvPr>
            </p:nvSpPr>
            <p:spPr>
              <a:xfrm>
                <a:off x="154816" y="3022220"/>
                <a:ext cx="2376190" cy="2067674"/>
              </a:xfrm>
            </p:spPr>
            <p:txBody>
              <a:bodyPr vert="horz" lIns="54000" tIns="36000" rIns="36000" bIns="36000" rtlCol="0" anchor="t">
                <a:noAutofit/>
              </a:bodyPr>
              <a:lstStyle/>
              <a:p>
                <a:r>
                  <a:rPr lang="pl-PL" sz="900" b="1">
                    <a:latin typeface="Grandview Display"/>
                  </a:rPr>
                  <a:t>Kamil </a:t>
                </a:r>
                <a:r>
                  <a:rPr lang="en-US" sz="900" b="1">
                    <a:latin typeface="Grandview Display"/>
                  </a:rPr>
                  <a:t>is a Data Science Analyst </a:t>
                </a:r>
                <a:r>
                  <a:rPr lang="pl-PL" sz="900" b="1">
                    <a:latin typeface="Grandview Display"/>
                  </a:rPr>
                  <a:t>with AI and Big Data </a:t>
                </a:r>
                <a:r>
                  <a:rPr lang="pl-PL" sz="900" b="1" err="1">
                    <a:latin typeface="Grandview Display"/>
                  </a:rPr>
                  <a:t>educational</a:t>
                </a:r>
                <a:r>
                  <a:rPr lang="pl-PL" sz="900" b="1">
                    <a:latin typeface="Grandview Display"/>
                  </a:rPr>
                  <a:t> </a:t>
                </a:r>
                <a:r>
                  <a:rPr lang="pl-PL" sz="900" b="1" err="1">
                    <a:latin typeface="Grandview Display"/>
                  </a:rPr>
                  <a:t>background</a:t>
                </a:r>
                <a:r>
                  <a:rPr lang="pl-PL" sz="900" b="1">
                    <a:latin typeface="Grandview Display"/>
                  </a:rPr>
                  <a:t>.</a:t>
                </a:r>
              </a:p>
              <a:p>
                <a:r>
                  <a:rPr lang="pl-PL" sz="900" b="1">
                    <a:latin typeface="Grandview Display"/>
                  </a:rPr>
                  <a:t>He </a:t>
                </a:r>
                <a:r>
                  <a:rPr lang="en-US" sz="900" b="1">
                    <a:latin typeface="Grandview Display"/>
                  </a:rPr>
                  <a:t>developed and administered dashboards and reports in Power BI, </a:t>
                </a:r>
                <a:r>
                  <a:rPr lang="pl-PL" sz="900" b="1" err="1">
                    <a:latin typeface="Grandview Display"/>
                  </a:rPr>
                  <a:t>cleaning</a:t>
                </a:r>
                <a:r>
                  <a:rPr lang="pl-PL" sz="900" b="1">
                    <a:latin typeface="Grandview Display"/>
                  </a:rPr>
                  <a:t> and </a:t>
                </a:r>
                <a:r>
                  <a:rPr lang="pl-PL" sz="900" b="1" err="1">
                    <a:latin typeface="Grandview Display"/>
                  </a:rPr>
                  <a:t>transforming</a:t>
                </a:r>
                <a:r>
                  <a:rPr lang="pl-PL" sz="900" b="1">
                    <a:latin typeface="Grandview Display"/>
                  </a:rPr>
                  <a:t> data </a:t>
                </a:r>
                <a:r>
                  <a:rPr lang="en-US" sz="900" b="1">
                    <a:latin typeface="Grandview Display"/>
                  </a:rPr>
                  <a:t>and </a:t>
                </a:r>
                <a:r>
                  <a:rPr lang="en-US" sz="900" b="1" err="1">
                    <a:latin typeface="Grandview Display"/>
                  </a:rPr>
                  <a:t>consolidat</a:t>
                </a:r>
                <a:r>
                  <a:rPr lang="pl-PL" sz="900" b="1" err="1">
                    <a:latin typeface="Grandview Display"/>
                  </a:rPr>
                  <a:t>ing</a:t>
                </a:r>
                <a:r>
                  <a:rPr lang="en-US" sz="900" b="1">
                    <a:latin typeface="Grandview Display"/>
                  </a:rPr>
                  <a:t> various sources</a:t>
                </a:r>
                <a:r>
                  <a:rPr lang="pl-PL" sz="900" b="1">
                    <a:latin typeface="Grandview Display"/>
                  </a:rPr>
                  <a:t>, </a:t>
                </a:r>
                <a:r>
                  <a:rPr lang="pl-PL" sz="900" b="1" err="1">
                    <a:latin typeface="Grandview Display"/>
                  </a:rPr>
                  <a:t>prepared</a:t>
                </a:r>
                <a:r>
                  <a:rPr lang="pl-PL" sz="900" b="1">
                    <a:latin typeface="Grandview Display"/>
                  </a:rPr>
                  <a:t> data </a:t>
                </a:r>
                <a:r>
                  <a:rPr lang="pl-PL" sz="900" b="1" err="1">
                    <a:latin typeface="Grandview Display"/>
                  </a:rPr>
                  <a:t>models</a:t>
                </a:r>
                <a:r>
                  <a:rPr lang="pl-PL" sz="900" b="1">
                    <a:latin typeface="Grandview Display"/>
                  </a:rPr>
                  <a:t> and </a:t>
                </a:r>
                <a:r>
                  <a:rPr lang="pl-PL" sz="900" b="1" err="1">
                    <a:latin typeface="Grandview Display"/>
                  </a:rPr>
                  <a:t>optimized</a:t>
                </a:r>
                <a:r>
                  <a:rPr lang="pl-PL" sz="900" b="1">
                    <a:latin typeface="Grandview Display"/>
                  </a:rPr>
                  <a:t> </a:t>
                </a:r>
                <a:r>
                  <a:rPr lang="pl-PL" sz="900" b="1" err="1">
                    <a:latin typeface="Grandview Display"/>
                  </a:rPr>
                  <a:t>reporting</a:t>
                </a:r>
                <a:r>
                  <a:rPr lang="en-US" sz="900" b="1">
                    <a:latin typeface="Grandview Display"/>
                  </a:rPr>
                  <a:t>. With a keen eye for optimization, he excels in crafting efficient data models and enhancing reporting processes. Kamil is adept at collaborating with global stakeholders to deliver impactful insights.</a:t>
                </a:r>
                <a:endParaRPr lang="pl-PL" sz="900" b="1">
                  <a:latin typeface="Grandview Display"/>
                </a:endParaRPr>
              </a:p>
              <a:p>
                <a:r>
                  <a:rPr lang="pl-PL" sz="900" b="1" err="1">
                    <a:latin typeface="Grandview Display"/>
                  </a:rPr>
                  <a:t>Moreover</a:t>
                </a:r>
                <a:r>
                  <a:rPr lang="pl-PL" sz="900" b="1">
                    <a:latin typeface="Grandview Display"/>
                  </a:rPr>
                  <a:t>, Kamil </a:t>
                </a:r>
                <a:r>
                  <a:rPr lang="pl-PL" sz="900" b="1" err="1">
                    <a:latin typeface="Grandview Display"/>
                  </a:rPr>
                  <a:t>has</a:t>
                </a:r>
                <a:r>
                  <a:rPr lang="pl-PL" sz="900" b="1">
                    <a:latin typeface="Grandview Display"/>
                  </a:rPr>
                  <a:t> </a:t>
                </a:r>
                <a:r>
                  <a:rPr lang="pl-PL" sz="900" b="1" err="1">
                    <a:latin typeface="Grandview Display"/>
                  </a:rPr>
                  <a:t>experience</a:t>
                </a:r>
                <a:r>
                  <a:rPr lang="pl-PL" sz="900" b="1">
                    <a:latin typeface="Grandview Display"/>
                  </a:rPr>
                  <a:t> in developing </a:t>
                </a:r>
                <a:r>
                  <a:rPr lang="pl-PL" sz="900" b="1" err="1">
                    <a:latin typeface="Grandview Display"/>
                  </a:rPr>
                  <a:t>chatbots</a:t>
                </a:r>
                <a:r>
                  <a:rPr lang="pl-PL" sz="900" b="1">
                    <a:latin typeface="Grandview Display"/>
                  </a:rPr>
                  <a:t> and </a:t>
                </a:r>
                <a:r>
                  <a:rPr lang="pl-PL" sz="900" b="1" err="1">
                    <a:latin typeface="Grandview Display"/>
                  </a:rPr>
                  <a:t>other</a:t>
                </a:r>
                <a:r>
                  <a:rPr lang="pl-PL" sz="900" b="1">
                    <a:latin typeface="Grandview Display"/>
                  </a:rPr>
                  <a:t> </a:t>
                </a:r>
                <a:r>
                  <a:rPr lang="pl-PL" sz="900" b="1" err="1">
                    <a:latin typeface="Grandview Display"/>
                  </a:rPr>
                  <a:t>machine</a:t>
                </a:r>
                <a:r>
                  <a:rPr lang="pl-PL" sz="900" b="1">
                    <a:latin typeface="Grandview Display"/>
                  </a:rPr>
                  <a:t> learning </a:t>
                </a:r>
                <a:r>
                  <a:rPr lang="pl-PL" sz="900" b="1" err="1">
                    <a:latin typeface="Grandview Display"/>
                  </a:rPr>
                  <a:t>projects</a:t>
                </a:r>
                <a:r>
                  <a:rPr lang="pl-PL" sz="900" b="1">
                    <a:latin typeface="Grandview Display"/>
                  </a:rPr>
                  <a:t>.</a:t>
                </a:r>
                <a:r>
                  <a:rPr lang="en-US" sz="900" b="1">
                    <a:latin typeface="Grandview Display"/>
                  </a:rPr>
                  <a:t> </a:t>
                </a:r>
                <a:endParaRPr lang="pl-PL" sz="900" b="1">
                  <a:latin typeface="Grandview Display"/>
                </a:endParaRPr>
              </a:p>
              <a:p>
                <a:endParaRPr lang="en-US" sz="900" b="1">
                  <a:latin typeface="Grandview Display"/>
                </a:endParaRPr>
              </a:p>
            </p:txBody>
          </p:sp>
          <p:sp>
            <p:nvSpPr>
              <p:cNvPr id="3" name="Text Placeholder 2">
                <a:extLst>
                  <a:ext uri="{FF2B5EF4-FFF2-40B4-BE49-F238E27FC236}">
                    <a16:creationId xmlns:a16="http://schemas.microsoft.com/office/drawing/2014/main" id="{24306D85-71DB-A43C-EE9F-A05E2C3B843E}"/>
                  </a:ext>
                </a:extLst>
              </p:cNvPr>
              <p:cNvSpPr>
                <a:spLocks noGrp="1"/>
              </p:cNvSpPr>
              <p:nvPr>
                <p:ph type="body" sz="quarter" idx="12"/>
              </p:nvPr>
            </p:nvSpPr>
            <p:spPr>
              <a:xfrm>
                <a:off x="154816" y="5297679"/>
                <a:ext cx="2196000" cy="948715"/>
              </a:xfrm>
            </p:spPr>
            <p:txBody>
              <a:bodyPr vert="horz" lIns="54000" tIns="36000" rIns="36000" bIns="36000" numCol="2" rtlCol="0" anchor="t">
                <a:noAutofit/>
              </a:bodyPr>
              <a:lstStyle/>
              <a:p>
                <a:pPr marL="170815" indent="-170815"/>
                <a:r>
                  <a:rPr lang="pl-PL" err="1">
                    <a:latin typeface="Grandview Display"/>
                    <a:ea typeface="Roboto"/>
                    <a:cs typeface="Arial"/>
                  </a:rPr>
                  <a:t>Health</a:t>
                </a:r>
                <a:endParaRPr lang="pl-PL">
                  <a:latin typeface="Grandview Display"/>
                  <a:ea typeface="Roboto"/>
                  <a:cs typeface="Arial"/>
                </a:endParaRPr>
              </a:p>
              <a:p>
                <a:pPr marL="170815" indent="-170815"/>
                <a:r>
                  <a:rPr lang="pl-PL">
                    <a:latin typeface="Grandview Display"/>
                    <a:ea typeface="Roboto"/>
                    <a:cs typeface="Arial"/>
                  </a:rPr>
                  <a:t>IT </a:t>
                </a:r>
              </a:p>
              <a:p>
                <a:pPr marL="170815" indent="-170815"/>
                <a:r>
                  <a:rPr lang="pl-PL" err="1">
                    <a:latin typeface="Grandview Display"/>
                    <a:ea typeface="Roboto"/>
                    <a:cs typeface="Arial"/>
                  </a:rPr>
                  <a:t>Safety</a:t>
                </a:r>
                <a:r>
                  <a:rPr lang="pl-PL">
                    <a:latin typeface="Grandview Display"/>
                    <a:ea typeface="Roboto"/>
                    <a:cs typeface="Arial"/>
                  </a:rPr>
                  <a:t> Services</a:t>
                </a:r>
                <a:endParaRPr lang="pl-PL">
                  <a:latin typeface="Grandview Display"/>
                </a:endParaRPr>
              </a:p>
              <a:p>
                <a:pPr marL="170815" indent="-170815"/>
                <a:r>
                  <a:rPr lang="pl-PL">
                    <a:latin typeface="Grandview Display"/>
                    <a:ea typeface="Roboto"/>
                    <a:cs typeface="Arial"/>
                  </a:rPr>
                  <a:t>Banking</a:t>
                </a:r>
              </a:p>
              <a:p>
                <a:pPr marL="170815" indent="-170815"/>
                <a:endParaRPr lang="pl-PL">
                  <a:latin typeface="Grandview Display"/>
                  <a:ea typeface="Roboto"/>
                  <a:cs typeface="Arial"/>
                </a:endParaRPr>
              </a:p>
            </p:txBody>
          </p:sp>
          <p:sp>
            <p:nvSpPr>
              <p:cNvPr id="4" name="Text Placeholder 3">
                <a:extLst>
                  <a:ext uri="{FF2B5EF4-FFF2-40B4-BE49-F238E27FC236}">
                    <a16:creationId xmlns:a16="http://schemas.microsoft.com/office/drawing/2014/main" id="{6F381516-F3F1-5803-258D-A281CE214469}"/>
                  </a:ext>
                </a:extLst>
              </p:cNvPr>
              <p:cNvSpPr>
                <a:spLocks noGrp="1"/>
              </p:cNvSpPr>
              <p:nvPr>
                <p:ph type="body" sz="quarter" idx="18"/>
              </p:nvPr>
            </p:nvSpPr>
            <p:spPr/>
            <p:txBody>
              <a:bodyPr/>
              <a:lstStyle/>
              <a:p>
                <a:r>
                  <a:rPr lang="pl-PL"/>
                  <a:t>Kamil Ziajko</a:t>
                </a:r>
              </a:p>
            </p:txBody>
          </p:sp>
          <p:sp>
            <p:nvSpPr>
              <p:cNvPr id="5" name="Text Placeholder 4">
                <a:extLst>
                  <a:ext uri="{FF2B5EF4-FFF2-40B4-BE49-F238E27FC236}">
                    <a16:creationId xmlns:a16="http://schemas.microsoft.com/office/drawing/2014/main" id="{731985F1-A854-FF0C-23C8-8306F6E942BE}"/>
                  </a:ext>
                </a:extLst>
              </p:cNvPr>
              <p:cNvSpPr>
                <a:spLocks noGrp="1"/>
              </p:cNvSpPr>
              <p:nvPr>
                <p:ph type="body" sz="quarter" idx="14"/>
              </p:nvPr>
            </p:nvSpPr>
            <p:spPr>
              <a:xfrm>
                <a:off x="2880849" y="1030842"/>
                <a:ext cx="5366858" cy="399600"/>
              </a:xfrm>
            </p:spPr>
            <p:txBody>
              <a:bodyPr/>
              <a:lstStyle/>
              <a:p>
                <a:r>
                  <a:rPr lang="pl-PL">
                    <a:ea typeface="Roboto Medium"/>
                  </a:rPr>
                  <a:t>Analyst, Data Science/Data </a:t>
                </a:r>
                <a:r>
                  <a:rPr lang="pl-PL" err="1">
                    <a:ea typeface="Roboto Medium"/>
                  </a:rPr>
                  <a:t>Visualization</a:t>
                </a:r>
                <a:endParaRPr lang="pl-PL">
                  <a:ea typeface="Roboto Medium"/>
                </a:endParaRPr>
              </a:p>
            </p:txBody>
          </p:sp>
          <p:sp>
            <p:nvSpPr>
              <p:cNvPr id="7" name="Text Placeholder 6">
                <a:extLst>
                  <a:ext uri="{FF2B5EF4-FFF2-40B4-BE49-F238E27FC236}">
                    <a16:creationId xmlns:a16="http://schemas.microsoft.com/office/drawing/2014/main" id="{96CAE378-94B4-0269-C4D1-EBD2C607BCC3}"/>
                  </a:ext>
                </a:extLst>
              </p:cNvPr>
              <p:cNvSpPr>
                <a:spLocks noGrp="1"/>
              </p:cNvSpPr>
              <p:nvPr>
                <p:ph type="body" sz="quarter" idx="19"/>
              </p:nvPr>
            </p:nvSpPr>
            <p:spPr>
              <a:xfrm>
                <a:off x="9415208" y="1945101"/>
                <a:ext cx="2664000" cy="1106487"/>
              </a:xfrm>
            </p:spPr>
            <p:txBody>
              <a:bodyPr vert="horz" lIns="54000" tIns="36000" rIns="36000" bIns="36000" rtlCol="0" anchor="t">
                <a:noAutofit/>
              </a:bodyPr>
              <a:lstStyle/>
              <a:p>
                <a:r>
                  <a:rPr lang="pl-PL" b="1" err="1"/>
                  <a:t>MSc</a:t>
                </a:r>
                <a:r>
                  <a:rPr lang="pl-PL" b="1"/>
                  <a:t> </a:t>
                </a:r>
                <a:r>
                  <a:rPr lang="pl-PL" b="1" err="1"/>
                  <a:t>Artificial</a:t>
                </a:r>
                <a:r>
                  <a:rPr lang="pl-PL" b="1"/>
                  <a:t> </a:t>
                </a:r>
                <a:r>
                  <a:rPr lang="pl-PL" b="1" err="1"/>
                  <a:t>Intelligence</a:t>
                </a:r>
                <a:r>
                  <a:rPr lang="pl-PL" b="1"/>
                  <a:t> and Big Data</a:t>
                </a:r>
                <a:r>
                  <a:rPr lang="pl-PL"/>
                  <a:t>, Anglia </a:t>
                </a:r>
                <a:r>
                  <a:rPr lang="pl-PL" err="1"/>
                  <a:t>Ruskin</a:t>
                </a:r>
                <a:r>
                  <a:rPr lang="pl-PL"/>
                  <a:t> University, Cambridge, UK</a:t>
                </a:r>
                <a:endParaRPr lang="en-US"/>
              </a:p>
              <a:p>
                <a:r>
                  <a:rPr lang="pl-PL" b="1" err="1"/>
                  <a:t>BSc</a:t>
                </a:r>
                <a:r>
                  <a:rPr lang="pl-PL" b="1"/>
                  <a:t> (</a:t>
                </a:r>
                <a:r>
                  <a:rPr lang="pl-PL" b="1" err="1"/>
                  <a:t>Hons</a:t>
                </a:r>
                <a:r>
                  <a:rPr lang="pl-PL" b="1"/>
                  <a:t>) </a:t>
                </a:r>
                <a:r>
                  <a:rPr lang="pl-PL" b="1" err="1"/>
                  <a:t>Artificial</a:t>
                </a:r>
                <a:r>
                  <a:rPr lang="pl-PL" b="1"/>
                  <a:t> </a:t>
                </a:r>
                <a:r>
                  <a:rPr lang="pl-PL" b="1" err="1"/>
                  <a:t>Intelligence</a:t>
                </a:r>
                <a:r>
                  <a:rPr lang="pl-PL"/>
                  <a:t>,  Anglia </a:t>
                </a:r>
                <a:r>
                  <a:rPr lang="pl-PL" err="1"/>
                  <a:t>Ruskin</a:t>
                </a:r>
                <a:r>
                  <a:rPr lang="pl-PL"/>
                  <a:t> University, Cambridge, UK</a:t>
                </a:r>
              </a:p>
              <a:p>
                <a:endParaRPr lang="en-US"/>
              </a:p>
            </p:txBody>
          </p:sp>
          <p:sp>
            <p:nvSpPr>
              <p:cNvPr id="8" name="Text Placeholder 7">
                <a:extLst>
                  <a:ext uri="{FF2B5EF4-FFF2-40B4-BE49-F238E27FC236}">
                    <a16:creationId xmlns:a16="http://schemas.microsoft.com/office/drawing/2014/main" id="{A9D0EDE1-319C-F7C6-A99B-9FCF1CAD96E2}"/>
                  </a:ext>
                </a:extLst>
              </p:cNvPr>
              <p:cNvSpPr>
                <a:spLocks noGrp="1"/>
              </p:cNvSpPr>
              <p:nvPr>
                <p:ph type="body" sz="quarter" idx="20"/>
              </p:nvPr>
            </p:nvSpPr>
            <p:spPr>
              <a:xfrm>
                <a:off x="9415208" y="3728194"/>
                <a:ext cx="2664000" cy="1106487"/>
              </a:xfrm>
            </p:spPr>
            <p:txBody>
              <a:bodyPr vert="horz" lIns="54000" tIns="36000" rIns="36000" bIns="36000" rtlCol="0" anchor="t">
                <a:noAutofit/>
              </a:bodyPr>
              <a:lstStyle/>
              <a:p>
                <a:pPr algn="just"/>
                <a:r>
                  <a:rPr lang="en-GB" b="1"/>
                  <a:t>Power BI</a:t>
                </a:r>
                <a:endParaRPr lang="en-GB"/>
              </a:p>
              <a:p>
                <a:pPr algn="just">
                  <a:spcBef>
                    <a:spcPts val="400"/>
                  </a:spcBef>
                </a:pPr>
                <a:r>
                  <a:rPr lang="en-GB" b="1"/>
                  <a:t>Machine Learning</a:t>
                </a:r>
                <a:endParaRPr lang="en-GB"/>
              </a:p>
              <a:p>
                <a:pPr algn="just">
                  <a:spcBef>
                    <a:spcPts val="400"/>
                  </a:spcBef>
                </a:pPr>
                <a:r>
                  <a:rPr lang="en-GB" b="1" err="1"/>
                  <a:t>ChatBots</a:t>
                </a:r>
                <a:endParaRPr lang="en-GB" b="1"/>
              </a:p>
              <a:p>
                <a:pPr algn="just">
                  <a:spcBef>
                    <a:spcPts val="400"/>
                  </a:spcBef>
                </a:pPr>
                <a:r>
                  <a:rPr lang="en-GB"/>
                  <a:t>SQL</a:t>
                </a:r>
              </a:p>
              <a:p>
                <a:pPr algn="just">
                  <a:spcBef>
                    <a:spcPts val="400"/>
                  </a:spcBef>
                </a:pPr>
                <a:r>
                  <a:rPr lang="en-GB"/>
                  <a:t>Python</a:t>
                </a:r>
              </a:p>
              <a:p>
                <a:pPr algn="just">
                  <a:spcBef>
                    <a:spcPts val="400"/>
                  </a:spcBef>
                </a:pPr>
                <a:r>
                  <a:rPr lang="en-GB"/>
                  <a:t>Java</a:t>
                </a:r>
              </a:p>
              <a:p>
                <a:pPr algn="just">
                  <a:spcBef>
                    <a:spcPts val="400"/>
                  </a:spcBef>
                </a:pPr>
                <a:r>
                  <a:rPr lang="en-GB"/>
                  <a:t>CSS, PHP</a:t>
                </a:r>
              </a:p>
              <a:p>
                <a:pPr algn="just">
                  <a:spcBef>
                    <a:spcPts val="400"/>
                  </a:spcBef>
                </a:pPr>
                <a:r>
                  <a:rPr lang="en-GB" err="1"/>
                  <a:t>DevOps&amp;Cloud</a:t>
                </a:r>
                <a:r>
                  <a:rPr lang="en-GB"/>
                  <a:t>: Git, Azure, AWS</a:t>
                </a:r>
              </a:p>
            </p:txBody>
          </p:sp>
          <p:sp>
            <p:nvSpPr>
              <p:cNvPr id="9" name="Text Placeholder 8">
                <a:extLst>
                  <a:ext uri="{FF2B5EF4-FFF2-40B4-BE49-F238E27FC236}">
                    <a16:creationId xmlns:a16="http://schemas.microsoft.com/office/drawing/2014/main" id="{698ADF03-8FE6-EE63-15FA-BCDD7A6C1908}"/>
                  </a:ext>
                </a:extLst>
              </p:cNvPr>
              <p:cNvSpPr>
                <a:spLocks noGrp="1"/>
              </p:cNvSpPr>
              <p:nvPr>
                <p:ph type="body" sz="quarter" idx="21"/>
              </p:nvPr>
            </p:nvSpPr>
            <p:spPr/>
            <p:txBody>
              <a:bodyPr vert="horz" lIns="54000" tIns="36000" rIns="36000" bIns="36000" rtlCol="0" anchor="t">
                <a:noAutofit/>
              </a:bodyPr>
              <a:lstStyle/>
              <a:p>
                <a:r>
                  <a:rPr lang="pl-PL" b="1" err="1"/>
                  <a:t>Polish</a:t>
                </a:r>
                <a:r>
                  <a:rPr lang="pl-PL" b="1"/>
                  <a:t>    English</a:t>
                </a:r>
                <a:r>
                  <a:rPr lang="pl-PL"/>
                  <a:t>    German   Russian    </a:t>
                </a:r>
              </a:p>
            </p:txBody>
          </p:sp>
          <p:pic>
            <p:nvPicPr>
              <p:cNvPr id="22" name="Picture Placeholder 21" descr="A person sitting at a table&#10;&#10;Description automatically generated">
                <a:extLst>
                  <a:ext uri="{FF2B5EF4-FFF2-40B4-BE49-F238E27FC236}">
                    <a16:creationId xmlns:a16="http://schemas.microsoft.com/office/drawing/2014/main" id="{4926858A-D150-3EEF-8760-F93AF53264D6}"/>
                  </a:ext>
                </a:extLst>
              </p:cNvPr>
              <p:cNvPicPr>
                <a:picLocks noGrp="1" noChangeAspect="1"/>
              </p:cNvPicPr>
              <p:nvPr>
                <p:ph type="pic" sz="quarter" idx="10"/>
              </p:nvPr>
            </p:nvPicPr>
            <p:blipFill rotWithShape="1">
              <a:blip r:embed="rId3"/>
              <a:srcRect t="12987" r="-866" b="14286"/>
              <a:stretch/>
            </p:blipFill>
            <p:spPr>
              <a:xfrm>
                <a:off x="0" y="-1"/>
                <a:ext cx="2650755" cy="2548386"/>
              </a:xfrm>
            </p:spPr>
          </p:pic>
          <p:sp>
            <p:nvSpPr>
              <p:cNvPr id="11" name="TextBox 10">
                <a:extLst>
                  <a:ext uri="{FF2B5EF4-FFF2-40B4-BE49-F238E27FC236}">
                    <a16:creationId xmlns:a16="http://schemas.microsoft.com/office/drawing/2014/main" id="{3E87A3DD-1FE6-99F9-C9D9-EA37038DC963}"/>
                  </a:ext>
                </a:extLst>
              </p:cNvPr>
              <p:cNvSpPr txBox="1"/>
              <p:nvPr/>
            </p:nvSpPr>
            <p:spPr>
              <a:xfrm>
                <a:off x="154816" y="6400800"/>
                <a:ext cx="2376189" cy="217714"/>
              </a:xfrm>
              <a:prstGeom prst="rect">
                <a:avLst/>
              </a:prstGeom>
              <a:noFill/>
            </p:spPr>
            <p:txBody>
              <a:bodyPr wrap="square" lIns="0" tIns="0" rIns="0" bIns="0" rtlCol="0">
                <a:noAutofit/>
              </a:bodyPr>
              <a:lstStyle/>
              <a:p>
                <a:pPr algn="l" defTabSz="228600">
                  <a:spcAft>
                    <a:spcPts val="1200"/>
                  </a:spcAft>
                </a:pPr>
                <a:r>
                  <a:rPr lang="pl-PL" sz="900" b="1" noProof="0">
                    <a:solidFill>
                      <a:schemeClr val="bg1"/>
                    </a:solidFill>
                  </a:rPr>
                  <a:t>MICROSOFT CERTIFIED DATA ANALYST</a:t>
                </a:r>
              </a:p>
            </p:txBody>
          </p:sp>
        </p:spTree>
        <p:extLst>
          <p:ext uri="{BB962C8B-B14F-4D97-AF65-F5344CB8AC3E}">
            <p14:creationId xmlns:p14="http://schemas.microsoft.com/office/powerpoint/2010/main" val="166479993"/>
          </p:ext>
        </p:extLst>
      </p:cSld>
      <p:clrMapOvr>
        <a:masterClrMapping/>
      </p:clrMapOvr>
    </p:sld>
    <p:sld>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8D47195-2257-27FD-9554-F23924FA4345}"/>
                  </a:ext>
                </a:extLst>
              </p:cNvPr>
              <p:cNvSpPr>
                <a:spLocks noGrp="1"/>
              </p:cNvSpPr>
              <p:nvPr>
                <p:ph type="body" sz="quarter" idx="22"/>
              </p:nvPr>
            </p:nvSpPr>
            <p:spPr>
              <a:xfrm>
                <a:off x="2832107" y="1861782"/>
                <a:ext cx="6405567" cy="4174951"/>
              </a:xfrm>
            </p:spPr>
            <p:txBody>
              <a:bodyPr vert="horz" lIns="54000" tIns="36000" rIns="36000" bIns="36000" numCol="2" spcCol="252000" rtlCol="0" anchor="t">
                <a:noAutofit/>
              </a:bodyPr>
              <a:lstStyle/>
              <a:p>
                <a:pPr algn="just"/>
                <a:r>
                  <a:rPr lang="en-US" b="1">
                    <a:ea typeface="+mn-lt"/>
                    <a:cs typeface="+mn-lt"/>
                  </a:rPr>
                  <a:t>AI Innovation Startup - ML Engineer</a:t>
                </a:r>
                <a:endParaRPr lang="en-US" sz="1100" b="1"/>
              </a:p>
              <a:p>
                <a:pPr algn="just"/>
                <a:r>
                  <a:rPr lang="en-US">
                    <a:ea typeface="+mn-lt"/>
                    <a:cs typeface="+mn-lt"/>
                  </a:rPr>
                  <a:t>Developed PoC's and MVP's in cutting-edge NLP applications including Named-Entity Recognition, Relation Extraction, Smart Document Understanding and Knowledge Graphs. Drove R&amp;D research. Conducted LLM experiments using ChatGPT, </a:t>
                </a:r>
                <a:r>
                  <a:rPr lang="en-US" err="1">
                    <a:ea typeface="+mn-lt"/>
                    <a:cs typeface="+mn-lt"/>
                  </a:rPr>
                  <a:t>LangChain</a:t>
                </a:r>
                <a:r>
                  <a:rPr lang="en-US">
                    <a:ea typeface="+mn-lt"/>
                    <a:cs typeface="+mn-lt"/>
                  </a:rPr>
                  <a:t> and vector stores. Developed intricate data and distant annotation pipelines.</a:t>
                </a:r>
              </a:p>
              <a:p>
                <a:pPr algn="just"/>
                <a:r>
                  <a:rPr lang="pl-PL" b="1">
                    <a:ea typeface="+mn-lt"/>
                    <a:cs typeface="+mn-lt"/>
                  </a:rPr>
                  <a:t>Software Development </a:t>
                </a:r>
                <a:r>
                  <a:rPr lang="pl-PL" b="1" err="1">
                    <a:ea typeface="+mn-lt"/>
                    <a:cs typeface="+mn-lt"/>
                  </a:rPr>
                  <a:t>Giant</a:t>
                </a:r>
                <a:r>
                  <a:rPr lang="pl-PL" b="1">
                    <a:ea typeface="+mn-lt"/>
                    <a:cs typeface="+mn-lt"/>
                  </a:rPr>
                  <a:t> - Data </a:t>
                </a:r>
                <a:r>
                  <a:rPr lang="pl-PL" b="1" err="1">
                    <a:ea typeface="+mn-lt"/>
                    <a:cs typeface="+mn-lt"/>
                  </a:rPr>
                  <a:t>Advocate</a:t>
                </a:r>
                <a:endParaRPr lang="pl-PL" b="1">
                  <a:ea typeface="+mn-lt"/>
                  <a:cs typeface="+mn-lt"/>
                </a:endParaRPr>
              </a:p>
              <a:p>
                <a:pPr algn="just"/>
                <a:r>
                  <a:rPr lang="pl-PL" err="1">
                    <a:ea typeface="+mn-lt"/>
                    <a:cs typeface="+mn-lt"/>
                  </a:rPr>
                  <a:t>Served</a:t>
                </a:r>
                <a:r>
                  <a:rPr lang="pl-PL">
                    <a:ea typeface="+mn-lt"/>
                    <a:cs typeface="+mn-lt"/>
                  </a:rPr>
                  <a:t> as </a:t>
                </a:r>
                <a:r>
                  <a:rPr lang="pl-PL" err="1">
                    <a:ea typeface="+mn-lt"/>
                    <a:cs typeface="+mn-lt"/>
                  </a:rPr>
                  <a:t>liaison</a:t>
                </a:r>
                <a:r>
                  <a:rPr lang="pl-PL">
                    <a:ea typeface="+mn-lt"/>
                    <a:cs typeface="+mn-lt"/>
                  </a:rPr>
                  <a:t> </a:t>
                </a:r>
                <a:r>
                  <a:rPr lang="pl-PL" err="1">
                    <a:ea typeface="+mn-lt"/>
                    <a:cs typeface="+mn-lt"/>
                  </a:rPr>
                  <a:t>between</a:t>
                </a:r>
                <a:r>
                  <a:rPr lang="pl-PL">
                    <a:ea typeface="+mn-lt"/>
                    <a:cs typeface="+mn-lt"/>
                  </a:rPr>
                  <a:t> Data Analytics, Product and Engineering </a:t>
                </a:r>
                <a:r>
                  <a:rPr lang="pl-PL" err="1">
                    <a:ea typeface="+mn-lt"/>
                    <a:cs typeface="+mn-lt"/>
                  </a:rPr>
                  <a:t>teams</a:t>
                </a:r>
                <a:r>
                  <a:rPr lang="pl-PL">
                    <a:ea typeface="+mn-lt"/>
                    <a:cs typeface="+mn-lt"/>
                  </a:rPr>
                  <a:t>, </a:t>
                </a:r>
                <a:r>
                  <a:rPr lang="pl-PL" err="1">
                    <a:ea typeface="+mn-lt"/>
                    <a:cs typeface="+mn-lt"/>
                  </a:rPr>
                  <a:t>fostering</a:t>
                </a:r>
                <a:r>
                  <a:rPr lang="pl-PL">
                    <a:ea typeface="+mn-lt"/>
                    <a:cs typeface="+mn-lt"/>
                  </a:rPr>
                  <a:t> a </a:t>
                </a:r>
                <a:r>
                  <a:rPr lang="pl-PL" err="1">
                    <a:ea typeface="+mn-lt"/>
                    <a:cs typeface="+mn-lt"/>
                  </a:rPr>
                  <a:t>cohesive</a:t>
                </a:r>
                <a:r>
                  <a:rPr lang="pl-PL">
                    <a:ea typeface="+mn-lt"/>
                    <a:cs typeface="+mn-lt"/>
                  </a:rPr>
                  <a:t> environment for </a:t>
                </a:r>
                <a:r>
                  <a:rPr lang="pl-PL" err="1">
                    <a:ea typeface="+mn-lt"/>
                    <a:cs typeface="+mn-lt"/>
                  </a:rPr>
                  <a:t>strategic</a:t>
                </a:r>
                <a:r>
                  <a:rPr lang="pl-PL">
                    <a:ea typeface="+mn-lt"/>
                    <a:cs typeface="+mn-lt"/>
                  </a:rPr>
                  <a:t> </a:t>
                </a:r>
                <a:r>
                  <a:rPr lang="pl-PL" err="1">
                    <a:ea typeface="+mn-lt"/>
                    <a:cs typeface="+mn-lt"/>
                  </a:rPr>
                  <a:t>decision-making</a:t>
                </a:r>
                <a:r>
                  <a:rPr lang="pl-PL">
                    <a:ea typeface="+mn-lt"/>
                    <a:cs typeface="+mn-lt"/>
                  </a:rPr>
                  <a:t> and </a:t>
                </a:r>
                <a:r>
                  <a:rPr lang="pl-PL" err="1">
                    <a:ea typeface="+mn-lt"/>
                    <a:cs typeface="+mn-lt"/>
                  </a:rPr>
                  <a:t>prioritization</a:t>
                </a:r>
                <a:r>
                  <a:rPr lang="pl-PL">
                    <a:ea typeface="+mn-lt"/>
                    <a:cs typeface="+mn-lt"/>
                  </a:rPr>
                  <a:t> </a:t>
                </a:r>
                <a:r>
                  <a:rPr lang="pl-PL" err="1">
                    <a:ea typeface="+mn-lt"/>
                    <a:cs typeface="+mn-lt"/>
                  </a:rPr>
                  <a:t>based</a:t>
                </a:r>
                <a:r>
                  <a:rPr lang="pl-PL">
                    <a:ea typeface="+mn-lt"/>
                    <a:cs typeface="+mn-lt"/>
                  </a:rPr>
                  <a:t> on data-</a:t>
                </a:r>
                <a:r>
                  <a:rPr lang="pl-PL" err="1">
                    <a:ea typeface="+mn-lt"/>
                    <a:cs typeface="+mn-lt"/>
                  </a:rPr>
                  <a:t>backed</a:t>
                </a:r>
                <a:r>
                  <a:rPr lang="pl-PL">
                    <a:ea typeface="+mn-lt"/>
                    <a:cs typeface="+mn-lt"/>
                  </a:rPr>
                  <a:t> </a:t>
                </a:r>
                <a:r>
                  <a:rPr lang="pl-PL" err="1">
                    <a:ea typeface="+mn-lt"/>
                    <a:cs typeface="+mn-lt"/>
                  </a:rPr>
                  <a:t>insights</a:t>
                </a:r>
                <a:r>
                  <a:rPr lang="pl-PL">
                    <a:ea typeface="+mn-lt"/>
                    <a:cs typeface="+mn-lt"/>
                  </a:rPr>
                  <a:t>. </a:t>
                </a:r>
                <a:r>
                  <a:rPr lang="pl-PL" err="1">
                    <a:ea typeface="+mn-lt"/>
                    <a:cs typeface="+mn-lt"/>
                  </a:rPr>
                  <a:t>Developed</a:t>
                </a:r>
                <a:r>
                  <a:rPr lang="pl-PL">
                    <a:ea typeface="+mn-lt"/>
                    <a:cs typeface="+mn-lt"/>
                  </a:rPr>
                  <a:t> and </a:t>
                </a:r>
                <a:r>
                  <a:rPr lang="pl-PL" err="1">
                    <a:ea typeface="+mn-lt"/>
                    <a:cs typeface="+mn-lt"/>
                  </a:rPr>
                  <a:t>implemented</a:t>
                </a:r>
                <a:r>
                  <a:rPr lang="pl-PL">
                    <a:ea typeface="+mn-lt"/>
                    <a:cs typeface="+mn-lt"/>
                  </a:rPr>
                  <a:t> </a:t>
                </a:r>
                <a:r>
                  <a:rPr lang="pl-PL" err="1">
                    <a:ea typeface="+mn-lt"/>
                    <a:cs typeface="+mn-lt"/>
                  </a:rPr>
                  <a:t>innovative</a:t>
                </a:r>
                <a:r>
                  <a:rPr lang="pl-PL">
                    <a:ea typeface="+mn-lt"/>
                    <a:cs typeface="+mn-lt"/>
                  </a:rPr>
                  <a:t> </a:t>
                </a:r>
                <a:r>
                  <a:rPr lang="pl-PL" err="1">
                    <a:ea typeface="+mn-lt"/>
                    <a:cs typeface="+mn-lt"/>
                  </a:rPr>
                  <a:t>analytical</a:t>
                </a:r>
                <a:r>
                  <a:rPr lang="pl-PL">
                    <a:ea typeface="+mn-lt"/>
                    <a:cs typeface="+mn-lt"/>
                  </a:rPr>
                  <a:t> </a:t>
                </a:r>
                <a:r>
                  <a:rPr lang="pl-PL" err="1">
                    <a:ea typeface="+mn-lt"/>
                    <a:cs typeface="+mn-lt"/>
                  </a:rPr>
                  <a:t>frameworks</a:t>
                </a:r>
                <a:r>
                  <a:rPr lang="pl-PL">
                    <a:ea typeface="+mn-lt"/>
                    <a:cs typeface="+mn-lt"/>
                  </a:rPr>
                  <a:t> to </a:t>
                </a:r>
                <a:r>
                  <a:rPr lang="pl-PL" err="1">
                    <a:ea typeface="+mn-lt"/>
                    <a:cs typeface="+mn-lt"/>
                  </a:rPr>
                  <a:t>track</a:t>
                </a:r>
                <a:r>
                  <a:rPr lang="pl-PL">
                    <a:ea typeface="+mn-lt"/>
                    <a:cs typeface="+mn-lt"/>
                  </a:rPr>
                  <a:t> </a:t>
                </a:r>
                <a:r>
                  <a:rPr lang="pl-PL" err="1">
                    <a:ea typeface="+mn-lt"/>
                    <a:cs typeface="+mn-lt"/>
                  </a:rPr>
                  <a:t>user</a:t>
                </a:r>
                <a:r>
                  <a:rPr lang="pl-PL">
                    <a:ea typeface="+mn-lt"/>
                    <a:cs typeface="+mn-lt"/>
                  </a:rPr>
                  <a:t> engagement and </a:t>
                </a:r>
                <a:r>
                  <a:rPr lang="pl-PL" err="1">
                    <a:ea typeface="+mn-lt"/>
                    <a:cs typeface="+mn-lt"/>
                  </a:rPr>
                  <a:t>adoption</a:t>
                </a:r>
                <a:r>
                  <a:rPr lang="pl-PL">
                    <a:ea typeface="+mn-lt"/>
                    <a:cs typeface="+mn-lt"/>
                  </a:rPr>
                  <a:t> of </a:t>
                </a:r>
                <a:r>
                  <a:rPr lang="pl-PL" err="1">
                    <a:ea typeface="+mn-lt"/>
                    <a:cs typeface="+mn-lt"/>
                  </a:rPr>
                  <a:t>new</a:t>
                </a:r>
                <a:r>
                  <a:rPr lang="pl-PL">
                    <a:ea typeface="+mn-lt"/>
                    <a:cs typeface="+mn-lt"/>
                  </a:rPr>
                  <a:t> </a:t>
                </a:r>
                <a:r>
                  <a:rPr lang="pl-PL" err="1">
                    <a:ea typeface="+mn-lt"/>
                    <a:cs typeface="+mn-lt"/>
                  </a:rPr>
                  <a:t>features</a:t>
                </a:r>
                <a:r>
                  <a:rPr lang="pl-PL">
                    <a:ea typeface="+mn-lt"/>
                    <a:cs typeface="+mn-lt"/>
                  </a:rPr>
                  <a:t> for </a:t>
                </a:r>
                <a:r>
                  <a:rPr lang="pl-PL" err="1">
                    <a:ea typeface="+mn-lt"/>
                    <a:cs typeface="+mn-lt"/>
                  </a:rPr>
                  <a:t>company's</a:t>
                </a:r>
                <a:r>
                  <a:rPr lang="pl-PL">
                    <a:ea typeface="+mn-lt"/>
                    <a:cs typeface="+mn-lt"/>
                  </a:rPr>
                  <a:t> </a:t>
                </a:r>
                <a:r>
                  <a:rPr lang="pl-PL" err="1">
                    <a:ea typeface="+mn-lt"/>
                    <a:cs typeface="+mn-lt"/>
                  </a:rPr>
                  <a:t>core</a:t>
                </a:r>
                <a:r>
                  <a:rPr lang="pl-PL">
                    <a:ea typeface="+mn-lt"/>
                    <a:cs typeface="+mn-lt"/>
                  </a:rPr>
                  <a:t> </a:t>
                </a:r>
                <a:r>
                  <a:rPr lang="pl-PL" err="1">
                    <a:ea typeface="+mn-lt"/>
                    <a:cs typeface="+mn-lt"/>
                  </a:rPr>
                  <a:t>product</a:t>
                </a:r>
                <a:r>
                  <a:rPr lang="pl-PL">
                    <a:ea typeface="+mn-lt"/>
                    <a:cs typeface="+mn-lt"/>
                  </a:rPr>
                  <a:t>.</a:t>
                </a:r>
                <a:endParaRPr lang="pl-PL"/>
              </a:p>
              <a:p>
                <a:pPr algn="just"/>
                <a:r>
                  <a:rPr lang="pl-PL" b="1">
                    <a:solidFill>
                      <a:srgbClr val="000000"/>
                    </a:solidFill>
                    <a:ea typeface="+mn-lt"/>
                    <a:cs typeface="+mn-lt"/>
                  </a:rPr>
                  <a:t>Flight </a:t>
                </a:r>
                <a:r>
                  <a:rPr lang="pl-PL" b="1" err="1">
                    <a:solidFill>
                      <a:srgbClr val="000000"/>
                    </a:solidFill>
                    <a:ea typeface="+mn-lt"/>
                    <a:cs typeface="+mn-lt"/>
                  </a:rPr>
                  <a:t>Compensation</a:t>
                </a:r>
                <a:r>
                  <a:rPr lang="pl-PL" b="1">
                    <a:solidFill>
                      <a:srgbClr val="000000"/>
                    </a:solidFill>
                    <a:ea typeface="+mn-lt"/>
                    <a:cs typeface="+mn-lt"/>
                  </a:rPr>
                  <a:t> Service Startup</a:t>
                </a:r>
                <a:r>
                  <a:rPr lang="pl-PL" b="1">
                    <a:ea typeface="+mn-lt"/>
                    <a:cs typeface="+mn-lt"/>
                  </a:rPr>
                  <a:t> - Data </a:t>
                </a:r>
                <a:r>
                  <a:rPr lang="pl-PL" b="1" err="1">
                    <a:ea typeface="+mn-lt"/>
                    <a:cs typeface="+mn-lt"/>
                  </a:rPr>
                  <a:t>Scientist</a:t>
                </a:r>
                <a:endParaRPr lang="pl-PL" b="1"/>
              </a:p>
              <a:p>
                <a:pPr algn="just"/>
                <a:r>
                  <a:rPr lang="pl-PL" err="1">
                    <a:ea typeface="+mn-lt"/>
                    <a:cs typeface="+mn-lt"/>
                  </a:rPr>
                  <a:t>Managed</a:t>
                </a:r>
                <a:r>
                  <a:rPr lang="pl-PL">
                    <a:ea typeface="+mn-lt"/>
                    <a:cs typeface="+mn-lt"/>
                  </a:rPr>
                  <a:t> </a:t>
                </a:r>
                <a:r>
                  <a:rPr lang="pl-PL" err="1">
                    <a:ea typeface="+mn-lt"/>
                    <a:cs typeface="+mn-lt"/>
                  </a:rPr>
                  <a:t>comprehensive</a:t>
                </a:r>
                <a:r>
                  <a:rPr lang="pl-PL">
                    <a:ea typeface="+mn-lt"/>
                    <a:cs typeface="+mn-lt"/>
                  </a:rPr>
                  <a:t> data </a:t>
                </a:r>
                <a:r>
                  <a:rPr lang="pl-PL" err="1">
                    <a:ea typeface="+mn-lt"/>
                    <a:cs typeface="+mn-lt"/>
                  </a:rPr>
                  <a:t>migrations</a:t>
                </a:r>
                <a:r>
                  <a:rPr lang="pl-PL">
                    <a:ea typeface="+mn-lt"/>
                    <a:cs typeface="+mn-lt"/>
                  </a:rPr>
                  <a:t>, </a:t>
                </a:r>
                <a:r>
                  <a:rPr lang="pl-PL" err="1">
                    <a:ea typeface="+mn-lt"/>
                    <a:cs typeface="+mn-lt"/>
                  </a:rPr>
                  <a:t>designed</a:t>
                </a:r>
                <a:r>
                  <a:rPr lang="pl-PL">
                    <a:ea typeface="+mn-lt"/>
                    <a:cs typeface="+mn-lt"/>
                  </a:rPr>
                  <a:t> and </a:t>
                </a:r>
                <a:r>
                  <a:rPr lang="pl-PL" err="1">
                    <a:ea typeface="+mn-lt"/>
                    <a:cs typeface="+mn-lt"/>
                  </a:rPr>
                  <a:t>developed</a:t>
                </a:r>
                <a:r>
                  <a:rPr lang="pl-PL">
                    <a:ea typeface="+mn-lt"/>
                    <a:cs typeface="+mn-lt"/>
                  </a:rPr>
                  <a:t> </a:t>
                </a:r>
                <a:r>
                  <a:rPr lang="pl-PL" err="1">
                    <a:ea typeface="+mn-lt"/>
                    <a:cs typeface="+mn-lt"/>
                  </a:rPr>
                  <a:t>advanced</a:t>
                </a:r>
                <a:r>
                  <a:rPr lang="pl-PL">
                    <a:ea typeface="+mn-lt"/>
                    <a:cs typeface="+mn-lt"/>
                  </a:rPr>
                  <a:t> </a:t>
                </a:r>
                <a:r>
                  <a:rPr lang="pl-PL" err="1">
                    <a:ea typeface="+mn-lt"/>
                    <a:cs typeface="+mn-lt"/>
                  </a:rPr>
                  <a:t>analytics</a:t>
                </a:r>
                <a:r>
                  <a:rPr lang="pl-PL">
                    <a:ea typeface="+mn-lt"/>
                    <a:cs typeface="+mn-lt"/>
                  </a:rPr>
                  <a:t> </a:t>
                </a:r>
                <a:r>
                  <a:rPr lang="pl-PL" err="1">
                    <a:ea typeface="+mn-lt"/>
                    <a:cs typeface="+mn-lt"/>
                  </a:rPr>
                  <a:t>solutions</a:t>
                </a:r>
                <a:r>
                  <a:rPr lang="pl-PL">
                    <a:ea typeface="+mn-lt"/>
                    <a:cs typeface="+mn-lt"/>
                  </a:rPr>
                  <a:t> to </a:t>
                </a:r>
                <a:r>
                  <a:rPr lang="pl-PL" err="1">
                    <a:ea typeface="+mn-lt"/>
                    <a:cs typeface="+mn-lt"/>
                  </a:rPr>
                  <a:t>optimize</a:t>
                </a:r>
                <a:r>
                  <a:rPr lang="pl-PL">
                    <a:ea typeface="+mn-lt"/>
                    <a:cs typeface="+mn-lt"/>
                  </a:rPr>
                  <a:t> business performance and </a:t>
                </a:r>
                <a:r>
                  <a:rPr lang="pl-PL" err="1">
                    <a:ea typeface="+mn-lt"/>
                    <a:cs typeface="+mn-lt"/>
                  </a:rPr>
                  <a:t>measure</a:t>
                </a:r>
                <a:r>
                  <a:rPr lang="pl-PL">
                    <a:ea typeface="+mn-lt"/>
                    <a:cs typeface="+mn-lt"/>
                  </a:rPr>
                  <a:t> </a:t>
                </a:r>
                <a:r>
                  <a:rPr lang="pl-PL" err="1">
                    <a:ea typeface="+mn-lt"/>
                    <a:cs typeface="+mn-lt"/>
                  </a:rPr>
                  <a:t>KPI's</a:t>
                </a:r>
                <a:r>
                  <a:rPr lang="pl-PL">
                    <a:ea typeface="+mn-lt"/>
                    <a:cs typeface="+mn-lt"/>
                  </a:rPr>
                  <a:t>. </a:t>
                </a:r>
                <a:r>
                  <a:rPr lang="pl-PL" err="1">
                    <a:ea typeface="+mn-lt"/>
                    <a:cs typeface="+mn-lt"/>
                  </a:rPr>
                  <a:t>Conceptualized</a:t>
                </a:r>
                <a:r>
                  <a:rPr lang="pl-PL">
                    <a:ea typeface="+mn-lt"/>
                    <a:cs typeface="+mn-lt"/>
                  </a:rPr>
                  <a:t> and </a:t>
                </a:r>
                <a:r>
                  <a:rPr lang="pl-PL" err="1">
                    <a:ea typeface="+mn-lt"/>
                    <a:cs typeface="+mn-lt"/>
                  </a:rPr>
                  <a:t>developed</a:t>
                </a:r>
                <a:r>
                  <a:rPr lang="pl-PL">
                    <a:ea typeface="+mn-lt"/>
                    <a:cs typeface="+mn-lt"/>
                  </a:rPr>
                  <a:t> email </a:t>
                </a:r>
                <a:r>
                  <a:rPr lang="pl-PL" err="1">
                    <a:ea typeface="+mn-lt"/>
                    <a:cs typeface="+mn-lt"/>
                  </a:rPr>
                  <a:t>campaign</a:t>
                </a:r>
                <a:r>
                  <a:rPr lang="pl-PL">
                    <a:ea typeface="+mn-lt"/>
                    <a:cs typeface="+mn-lt"/>
                  </a:rPr>
                  <a:t> </a:t>
                </a:r>
                <a:r>
                  <a:rPr lang="pl-PL" err="1">
                    <a:ea typeface="+mn-lt"/>
                    <a:cs typeface="+mn-lt"/>
                  </a:rPr>
                  <a:t>conversion</a:t>
                </a:r>
                <a:r>
                  <a:rPr lang="pl-PL">
                    <a:ea typeface="+mn-lt"/>
                    <a:cs typeface="+mn-lt"/>
                  </a:rPr>
                  <a:t> </a:t>
                </a:r>
                <a:r>
                  <a:rPr lang="pl-PL" err="1">
                    <a:ea typeface="+mn-lt"/>
                    <a:cs typeface="+mn-lt"/>
                  </a:rPr>
                  <a:t>dashboards</a:t>
                </a:r>
                <a:r>
                  <a:rPr lang="pl-PL">
                    <a:ea typeface="+mn-lt"/>
                    <a:cs typeface="+mn-lt"/>
                  </a:rPr>
                  <a:t>. </a:t>
                </a:r>
                <a:r>
                  <a:rPr lang="pl-PL" err="1">
                    <a:ea typeface="+mn-lt"/>
                    <a:cs typeface="+mn-lt"/>
                  </a:rPr>
                  <a:t>Designed</a:t>
                </a:r>
                <a:r>
                  <a:rPr lang="pl-PL">
                    <a:ea typeface="+mn-lt"/>
                    <a:cs typeface="+mn-lt"/>
                  </a:rPr>
                  <a:t> a </a:t>
                </a:r>
                <a:r>
                  <a:rPr lang="pl-PL" err="1">
                    <a:ea typeface="+mn-lt"/>
                    <a:cs typeface="+mn-lt"/>
                  </a:rPr>
                  <a:t>predictive</a:t>
                </a:r>
                <a:r>
                  <a:rPr lang="pl-PL">
                    <a:ea typeface="+mn-lt"/>
                    <a:cs typeface="+mn-lt"/>
                  </a:rPr>
                  <a:t> </a:t>
                </a:r>
                <a:r>
                  <a:rPr lang="pl-PL" err="1">
                    <a:ea typeface="+mn-lt"/>
                    <a:cs typeface="+mn-lt"/>
                  </a:rPr>
                  <a:t>claim</a:t>
                </a:r>
                <a:r>
                  <a:rPr lang="pl-PL">
                    <a:ea typeface="+mn-lt"/>
                    <a:cs typeface="+mn-lt"/>
                  </a:rPr>
                  <a:t> win-</a:t>
                </a:r>
                <a:r>
                  <a:rPr lang="pl-PL" err="1">
                    <a:ea typeface="+mn-lt"/>
                    <a:cs typeface="+mn-lt"/>
                  </a:rPr>
                  <a:t>rate</a:t>
                </a:r>
                <a:r>
                  <a:rPr lang="pl-PL">
                    <a:ea typeface="+mn-lt"/>
                    <a:cs typeface="+mn-lt"/>
                  </a:rPr>
                  <a:t> model. </a:t>
                </a:r>
                <a:r>
                  <a:rPr lang="pl-PL" err="1">
                    <a:ea typeface="+mn-lt"/>
                    <a:cs typeface="+mn-lt"/>
                  </a:rPr>
                  <a:t>Created</a:t>
                </a:r>
                <a:r>
                  <a:rPr lang="pl-PL">
                    <a:ea typeface="+mn-lt"/>
                    <a:cs typeface="+mn-lt"/>
                  </a:rPr>
                  <a:t> a </a:t>
                </a:r>
                <a:r>
                  <a:rPr lang="pl-PL" err="1">
                    <a:ea typeface="+mn-lt"/>
                    <a:cs typeface="+mn-lt"/>
                  </a:rPr>
                  <a:t>successful</a:t>
                </a:r>
                <a:r>
                  <a:rPr lang="pl-PL">
                    <a:ea typeface="+mn-lt"/>
                    <a:cs typeface="+mn-lt"/>
                  </a:rPr>
                  <a:t> "Global </a:t>
                </a:r>
                <a:r>
                  <a:rPr lang="pl-PL" err="1">
                    <a:ea typeface="+mn-lt"/>
                    <a:cs typeface="+mn-lt"/>
                  </a:rPr>
                  <a:t>Airport</a:t>
                </a:r>
                <a:r>
                  <a:rPr lang="pl-PL">
                    <a:ea typeface="+mn-lt"/>
                    <a:cs typeface="+mn-lt"/>
                  </a:rPr>
                  <a:t> </a:t>
                </a:r>
                <a:r>
                  <a:rPr lang="pl-PL" err="1">
                    <a:ea typeface="+mn-lt"/>
                    <a:cs typeface="+mn-lt"/>
                  </a:rPr>
                  <a:t>Score</a:t>
                </a:r>
                <a:r>
                  <a:rPr lang="pl-PL">
                    <a:ea typeface="+mn-lt"/>
                    <a:cs typeface="+mn-lt"/>
                  </a:rPr>
                  <a:t>" </a:t>
                </a:r>
                <a:r>
                  <a:rPr lang="pl-PL" err="1">
                    <a:ea typeface="+mn-lt"/>
                    <a:cs typeface="+mn-lt"/>
                  </a:rPr>
                  <a:t>which</a:t>
                </a:r>
                <a:r>
                  <a:rPr lang="pl-PL">
                    <a:ea typeface="+mn-lt"/>
                    <a:cs typeface="+mn-lt"/>
                  </a:rPr>
                  <a:t> </a:t>
                </a:r>
                <a:r>
                  <a:rPr lang="pl-PL" err="1">
                    <a:ea typeface="+mn-lt"/>
                    <a:cs typeface="+mn-lt"/>
                  </a:rPr>
                  <a:t>boosted</a:t>
                </a:r>
                <a:r>
                  <a:rPr lang="pl-PL">
                    <a:ea typeface="+mn-lt"/>
                    <a:cs typeface="+mn-lt"/>
                  </a:rPr>
                  <a:t> </a:t>
                </a:r>
                <a:r>
                  <a:rPr lang="pl-PL" err="1">
                    <a:ea typeface="+mn-lt"/>
                    <a:cs typeface="+mn-lt"/>
                  </a:rPr>
                  <a:t>company's</a:t>
                </a:r>
                <a:r>
                  <a:rPr lang="pl-PL">
                    <a:ea typeface="+mn-lt"/>
                    <a:cs typeface="+mn-lt"/>
                  </a:rPr>
                  <a:t> media </a:t>
                </a:r>
                <a:r>
                  <a:rPr lang="pl-PL" err="1">
                    <a:ea typeface="+mn-lt"/>
                    <a:cs typeface="+mn-lt"/>
                  </a:rPr>
                  <a:t>coverage</a:t>
                </a:r>
                <a:r>
                  <a:rPr lang="pl-PL">
                    <a:ea typeface="+mn-lt"/>
                    <a:cs typeface="+mn-lt"/>
                  </a:rPr>
                  <a:t> and </a:t>
                </a:r>
                <a:r>
                  <a:rPr lang="pl-PL" err="1">
                    <a:ea typeface="+mn-lt"/>
                    <a:cs typeface="+mn-lt"/>
                  </a:rPr>
                  <a:t>industry</a:t>
                </a:r>
                <a:r>
                  <a:rPr lang="pl-PL">
                    <a:ea typeface="+mn-lt"/>
                    <a:cs typeface="+mn-lt"/>
                  </a:rPr>
                  <a:t> </a:t>
                </a:r>
                <a:r>
                  <a:rPr lang="pl-PL" err="1">
                    <a:ea typeface="+mn-lt"/>
                    <a:cs typeface="+mn-lt"/>
                  </a:rPr>
                  <a:t>leadership</a:t>
                </a:r>
                <a:r>
                  <a:rPr lang="pl-PL">
                    <a:ea typeface="+mn-lt"/>
                    <a:cs typeface="+mn-lt"/>
                  </a:rPr>
                  <a:t>.</a:t>
                </a:r>
                <a:endParaRPr lang="pl-PL"/>
              </a:p>
              <a:p>
                <a:pPr algn="just"/>
                <a:r>
                  <a:rPr lang="pl-PL" b="1">
                    <a:ea typeface="+mn-lt"/>
                    <a:cs typeface="+mn-lt"/>
                  </a:rPr>
                  <a:t>Global Data Management Leader - SQL Developer, Data </a:t>
                </a:r>
                <a:r>
                  <a:rPr lang="pl-PL" b="1" err="1">
                    <a:ea typeface="+mn-lt"/>
                    <a:cs typeface="+mn-lt"/>
                  </a:rPr>
                  <a:t>Analyst</a:t>
                </a:r>
                <a:endParaRPr lang="pl-PL" b="1" err="1"/>
              </a:p>
              <a:p>
                <a:pPr algn="just"/>
                <a:r>
                  <a:rPr lang="pl-PL" err="1">
                    <a:ea typeface="+mn-lt"/>
                    <a:cs typeface="+mn-lt"/>
                  </a:rPr>
                  <a:t>Employed</a:t>
                </a:r>
                <a:r>
                  <a:rPr lang="pl-PL">
                    <a:ea typeface="+mn-lt"/>
                    <a:cs typeface="+mn-lt"/>
                  </a:rPr>
                  <a:t> </a:t>
                </a:r>
                <a:r>
                  <a:rPr lang="pl-PL" err="1">
                    <a:ea typeface="+mn-lt"/>
                    <a:cs typeface="+mn-lt"/>
                  </a:rPr>
                  <a:t>expert-level</a:t>
                </a:r>
                <a:r>
                  <a:rPr lang="pl-PL">
                    <a:ea typeface="+mn-lt"/>
                    <a:cs typeface="+mn-lt"/>
                  </a:rPr>
                  <a:t> SQL to </a:t>
                </a:r>
                <a:r>
                  <a:rPr lang="pl-PL" err="1">
                    <a:ea typeface="+mn-lt"/>
                    <a:cs typeface="+mn-lt"/>
                  </a:rPr>
                  <a:t>extract</a:t>
                </a:r>
                <a:r>
                  <a:rPr lang="pl-PL">
                    <a:ea typeface="+mn-lt"/>
                    <a:cs typeface="+mn-lt"/>
                  </a:rPr>
                  <a:t> and segment </a:t>
                </a:r>
                <a:r>
                  <a:rPr lang="pl-PL" err="1">
                    <a:ea typeface="+mn-lt"/>
                    <a:cs typeface="+mn-lt"/>
                  </a:rPr>
                  <a:t>customer</a:t>
                </a:r>
                <a:r>
                  <a:rPr lang="pl-PL">
                    <a:ea typeface="+mn-lt"/>
                    <a:cs typeface="+mn-lt"/>
                  </a:rPr>
                  <a:t> </a:t>
                </a:r>
                <a:r>
                  <a:rPr lang="pl-PL" err="1">
                    <a:ea typeface="+mn-lt"/>
                    <a:cs typeface="+mn-lt"/>
                  </a:rPr>
                  <a:t>lists</a:t>
                </a:r>
                <a:r>
                  <a:rPr lang="pl-PL">
                    <a:ea typeface="+mn-lt"/>
                    <a:cs typeface="+mn-lt"/>
                  </a:rPr>
                  <a:t>, </a:t>
                </a:r>
                <a:r>
                  <a:rPr lang="pl-PL" err="1">
                    <a:ea typeface="+mn-lt"/>
                    <a:cs typeface="+mn-lt"/>
                  </a:rPr>
                  <a:t>optimizing</a:t>
                </a:r>
                <a:r>
                  <a:rPr lang="pl-PL">
                    <a:ea typeface="+mn-lt"/>
                    <a:cs typeface="+mn-lt"/>
                  </a:rPr>
                  <a:t> </a:t>
                </a:r>
                <a:r>
                  <a:rPr lang="pl-PL" err="1">
                    <a:ea typeface="+mn-lt"/>
                    <a:cs typeface="+mn-lt"/>
                  </a:rPr>
                  <a:t>audience</a:t>
                </a:r>
                <a:r>
                  <a:rPr lang="pl-PL">
                    <a:ea typeface="+mn-lt"/>
                    <a:cs typeface="+mn-lt"/>
                  </a:rPr>
                  <a:t> </a:t>
                </a:r>
                <a:r>
                  <a:rPr lang="pl-PL" err="1">
                    <a:ea typeface="+mn-lt"/>
                    <a:cs typeface="+mn-lt"/>
                  </a:rPr>
                  <a:t>targeting</a:t>
                </a:r>
                <a:r>
                  <a:rPr lang="pl-PL">
                    <a:ea typeface="+mn-lt"/>
                    <a:cs typeface="+mn-lt"/>
                  </a:rPr>
                  <a:t> for marketing </a:t>
                </a:r>
                <a:r>
                  <a:rPr lang="pl-PL" err="1">
                    <a:ea typeface="+mn-lt"/>
                    <a:cs typeface="+mn-lt"/>
                  </a:rPr>
                  <a:t>activities</a:t>
                </a:r>
                <a:r>
                  <a:rPr lang="pl-PL">
                    <a:ea typeface="+mn-lt"/>
                    <a:cs typeface="+mn-lt"/>
                  </a:rPr>
                  <a:t>. </a:t>
                </a:r>
                <a:r>
                  <a:rPr lang="pl-PL" err="1">
                    <a:ea typeface="+mn-lt"/>
                    <a:cs typeface="+mn-lt"/>
                  </a:rPr>
                  <a:t>Engineered</a:t>
                </a:r>
                <a:r>
                  <a:rPr lang="pl-PL">
                    <a:ea typeface="+mn-lt"/>
                    <a:cs typeface="+mn-lt"/>
                  </a:rPr>
                  <a:t> data </a:t>
                </a:r>
                <a:r>
                  <a:rPr lang="pl-PL" err="1">
                    <a:ea typeface="+mn-lt"/>
                    <a:cs typeface="+mn-lt"/>
                  </a:rPr>
                  <a:t>profiling</a:t>
                </a:r>
                <a:r>
                  <a:rPr lang="pl-PL">
                    <a:ea typeface="+mn-lt"/>
                    <a:cs typeface="+mn-lt"/>
                  </a:rPr>
                  <a:t>, </a:t>
                </a:r>
                <a:r>
                  <a:rPr lang="pl-PL" err="1">
                    <a:ea typeface="+mn-lt"/>
                    <a:cs typeface="+mn-lt"/>
                  </a:rPr>
                  <a:t>cleansing</a:t>
                </a:r>
                <a:r>
                  <a:rPr lang="pl-PL">
                    <a:ea typeface="+mn-lt"/>
                    <a:cs typeface="+mn-lt"/>
                  </a:rPr>
                  <a:t> and </a:t>
                </a:r>
                <a:r>
                  <a:rPr lang="pl-PL" err="1">
                    <a:ea typeface="+mn-lt"/>
                    <a:cs typeface="+mn-lt"/>
                  </a:rPr>
                  <a:t>integration</a:t>
                </a:r>
                <a:r>
                  <a:rPr lang="pl-PL">
                    <a:ea typeface="+mn-lt"/>
                    <a:cs typeface="+mn-lt"/>
                  </a:rPr>
                  <a:t> </a:t>
                </a:r>
                <a:r>
                  <a:rPr lang="pl-PL" err="1">
                    <a:ea typeface="+mn-lt"/>
                    <a:cs typeface="+mn-lt"/>
                  </a:rPr>
                  <a:t>solutions</a:t>
                </a:r>
                <a:r>
                  <a:rPr lang="pl-PL">
                    <a:ea typeface="+mn-lt"/>
                    <a:cs typeface="+mn-lt"/>
                  </a:rPr>
                  <a:t>, </a:t>
                </a:r>
                <a:r>
                  <a:rPr lang="pl-PL" err="1">
                    <a:ea typeface="+mn-lt"/>
                    <a:cs typeface="+mn-lt"/>
                  </a:rPr>
                  <a:t>optimizing</a:t>
                </a:r>
                <a:r>
                  <a:rPr lang="pl-PL">
                    <a:ea typeface="+mn-lt"/>
                    <a:cs typeface="+mn-lt"/>
                  </a:rPr>
                  <a:t> data </a:t>
                </a:r>
                <a:r>
                  <a:rPr lang="pl-PL" err="1">
                    <a:ea typeface="+mn-lt"/>
                    <a:cs typeface="+mn-lt"/>
                  </a:rPr>
                  <a:t>hygiene</a:t>
                </a:r>
                <a:r>
                  <a:rPr lang="pl-PL">
                    <a:ea typeface="+mn-lt"/>
                    <a:cs typeface="+mn-lt"/>
                  </a:rPr>
                  <a:t> and </a:t>
                </a:r>
                <a:r>
                  <a:rPr lang="pl-PL" err="1">
                    <a:ea typeface="+mn-lt"/>
                    <a:cs typeface="+mn-lt"/>
                  </a:rPr>
                  <a:t>customer</a:t>
                </a:r>
                <a:r>
                  <a:rPr lang="pl-PL">
                    <a:ea typeface="+mn-lt"/>
                    <a:cs typeface="+mn-lt"/>
                  </a:rPr>
                  <a:t> data </a:t>
                </a:r>
                <a:r>
                  <a:rPr lang="pl-PL" err="1">
                    <a:ea typeface="+mn-lt"/>
                    <a:cs typeface="+mn-lt"/>
                  </a:rPr>
                  <a:t>integration</a:t>
                </a:r>
                <a:r>
                  <a:rPr lang="pl-PL">
                    <a:ea typeface="+mn-lt"/>
                    <a:cs typeface="+mn-lt"/>
                  </a:rPr>
                  <a:t>. </a:t>
                </a:r>
                <a:r>
                  <a:rPr lang="pl-PL" err="1">
                    <a:ea typeface="+mn-lt"/>
                    <a:cs typeface="+mn-lt"/>
                  </a:rPr>
                  <a:t>Developed</a:t>
                </a:r>
                <a:r>
                  <a:rPr lang="pl-PL">
                    <a:ea typeface="+mn-lt"/>
                    <a:cs typeface="+mn-lt"/>
                  </a:rPr>
                  <a:t> SQL </a:t>
                </a:r>
                <a:r>
                  <a:rPr lang="pl-PL" err="1">
                    <a:ea typeface="+mn-lt"/>
                    <a:cs typeface="+mn-lt"/>
                  </a:rPr>
                  <a:t>parsing</a:t>
                </a:r>
                <a:r>
                  <a:rPr lang="pl-PL">
                    <a:ea typeface="+mn-lt"/>
                    <a:cs typeface="+mn-lt"/>
                  </a:rPr>
                  <a:t> </a:t>
                </a:r>
                <a:r>
                  <a:rPr lang="pl-PL" err="1">
                    <a:ea typeface="+mn-lt"/>
                    <a:cs typeface="+mn-lt"/>
                  </a:rPr>
                  <a:t>algorithms</a:t>
                </a:r>
                <a:r>
                  <a:rPr lang="pl-PL">
                    <a:ea typeface="+mn-lt"/>
                    <a:cs typeface="+mn-lt"/>
                  </a:rPr>
                  <a:t> </a:t>
                </a:r>
                <a:r>
                  <a:rPr lang="pl-PL" err="1">
                    <a:ea typeface="+mn-lt"/>
                    <a:cs typeface="+mn-lt"/>
                  </a:rPr>
                  <a:t>which</a:t>
                </a:r>
                <a:r>
                  <a:rPr lang="pl-PL">
                    <a:ea typeface="+mn-lt"/>
                    <a:cs typeface="+mn-lt"/>
                  </a:rPr>
                  <a:t> </a:t>
                </a:r>
                <a:r>
                  <a:rPr lang="pl-PL" err="1">
                    <a:ea typeface="+mn-lt"/>
                    <a:cs typeface="+mn-lt"/>
                  </a:rPr>
                  <a:t>improved</a:t>
                </a:r>
                <a:r>
                  <a:rPr lang="pl-PL">
                    <a:ea typeface="+mn-lt"/>
                    <a:cs typeface="+mn-lt"/>
                  </a:rPr>
                  <a:t> the </a:t>
                </a:r>
                <a:r>
                  <a:rPr lang="pl-PL" err="1">
                    <a:ea typeface="+mn-lt"/>
                    <a:cs typeface="+mn-lt"/>
                  </a:rPr>
                  <a:t>deliverability</a:t>
                </a:r>
                <a:r>
                  <a:rPr lang="pl-PL">
                    <a:ea typeface="+mn-lt"/>
                    <a:cs typeface="+mn-lt"/>
                  </a:rPr>
                  <a:t> of 100,000 </a:t>
                </a:r>
                <a:r>
                  <a:rPr lang="pl-PL" err="1">
                    <a:ea typeface="+mn-lt"/>
                    <a:cs typeface="+mn-lt"/>
                  </a:rPr>
                  <a:t>customer</a:t>
                </a:r>
                <a:r>
                  <a:rPr lang="pl-PL">
                    <a:ea typeface="+mn-lt"/>
                    <a:cs typeface="+mn-lt"/>
                  </a:rPr>
                  <a:t> </a:t>
                </a:r>
                <a:r>
                  <a:rPr lang="pl-PL" err="1">
                    <a:ea typeface="+mn-lt"/>
                    <a:cs typeface="+mn-lt"/>
                  </a:rPr>
                  <a:t>records</a:t>
                </a:r>
                <a:r>
                  <a:rPr lang="pl-PL">
                    <a:ea typeface="+mn-lt"/>
                    <a:cs typeface="+mn-lt"/>
                  </a:rPr>
                  <a:t> </a:t>
                </a:r>
                <a:r>
                  <a:rPr lang="pl-PL" err="1">
                    <a:ea typeface="+mn-lt"/>
                    <a:cs typeface="+mn-lt"/>
                  </a:rPr>
                  <a:t>addresses</a:t>
                </a:r>
                <a:r>
                  <a:rPr lang="pl-PL">
                    <a:ea typeface="+mn-lt"/>
                    <a:cs typeface="+mn-lt"/>
                  </a:rPr>
                  <a:t>.</a:t>
                </a:r>
                <a:r>
                  <a:rPr lang="en-US"/>
                  <a:t> </a:t>
                </a:r>
              </a:p>
            </p:txBody>
          </p:sp>
          <p:sp>
            <p:nvSpPr>
              <p:cNvPr id="2" name="Text Placeholder 1">
                <a:extLst>
                  <a:ext uri="{FF2B5EF4-FFF2-40B4-BE49-F238E27FC236}">
                    <a16:creationId xmlns:a16="http://schemas.microsoft.com/office/drawing/2014/main" id="{911674FA-AAB1-290E-AC82-CA87E6310AA5}"/>
                  </a:ext>
                </a:extLst>
              </p:cNvPr>
              <p:cNvSpPr>
                <a:spLocks noGrp="1"/>
              </p:cNvSpPr>
              <p:nvPr>
                <p:ph type="body" sz="quarter" idx="11"/>
              </p:nvPr>
            </p:nvSpPr>
            <p:spPr>
              <a:xfrm>
                <a:off x="154816" y="3137102"/>
                <a:ext cx="2196000" cy="1599817"/>
              </a:xfrm>
            </p:spPr>
            <p:txBody>
              <a:bodyPr vert="horz" lIns="54000" tIns="36000" rIns="36000" bIns="36000" rtlCol="0" anchor="t">
                <a:noAutofit/>
              </a:bodyPr>
              <a:lstStyle/>
              <a:p>
                <a:pPr>
                  <a:lnSpc>
                    <a:spcPct val="100000"/>
                  </a:lnSpc>
                </a:pPr>
                <a:r>
                  <a:rPr lang="en-US"/>
                  <a:t>Machine Learning and Python enthusiast, focused on Natural Language Processing (NLP). Skilled communicator with a can-do attitude. Curious and imaginative, problem solver, interested in AI, philosophy and the nature of reality.</a:t>
                </a:r>
              </a:p>
            </p:txBody>
          </p:sp>
          <p:sp>
            <p:nvSpPr>
              <p:cNvPr id="3" name="Text Placeholder 2">
                <a:extLst>
                  <a:ext uri="{FF2B5EF4-FFF2-40B4-BE49-F238E27FC236}">
                    <a16:creationId xmlns:a16="http://schemas.microsoft.com/office/drawing/2014/main" id="{24306D85-71DB-A43C-EE9F-A05E2C3B843E}"/>
                  </a:ext>
                </a:extLst>
              </p:cNvPr>
              <p:cNvSpPr>
                <a:spLocks noGrp="1"/>
              </p:cNvSpPr>
              <p:nvPr>
                <p:ph type="body" sz="quarter" idx="12"/>
              </p:nvPr>
            </p:nvSpPr>
            <p:spPr/>
            <p:txBody>
              <a:bodyPr vert="horz" lIns="54000" tIns="36000" rIns="36000" bIns="36000" numCol="2" rtlCol="0" anchor="t">
                <a:noAutofit/>
              </a:bodyPr>
              <a:lstStyle/>
              <a:p>
                <a:r>
                  <a:rPr lang="en-US"/>
                  <a:t>Automotive</a:t>
                </a:r>
              </a:p>
              <a:p>
                <a:r>
                  <a:rPr lang="en-US"/>
                  <a:t>Aviation</a:t>
                </a:r>
              </a:p>
              <a:p>
                <a:r>
                  <a:rPr lang="en-US"/>
                  <a:t>Marketing</a:t>
                </a:r>
              </a:p>
              <a:p>
                <a:r>
                  <a:rPr lang="en-US"/>
                  <a:t>Software Development</a:t>
                </a:r>
              </a:p>
            </p:txBody>
          </p:sp>
          <p:sp>
            <p:nvSpPr>
              <p:cNvPr id="4" name="Text Placeholder 3">
                <a:extLst>
                  <a:ext uri="{FF2B5EF4-FFF2-40B4-BE49-F238E27FC236}">
                    <a16:creationId xmlns:a16="http://schemas.microsoft.com/office/drawing/2014/main" id="{6F381516-F3F1-5803-258D-A281CE214469}"/>
                  </a:ext>
                </a:extLst>
              </p:cNvPr>
              <p:cNvSpPr>
                <a:spLocks noGrp="1"/>
              </p:cNvSpPr>
              <p:nvPr>
                <p:ph type="body" sz="quarter" idx="18"/>
              </p:nvPr>
            </p:nvSpPr>
            <p:spPr/>
            <p:txBody>
              <a:bodyPr/>
              <a:lstStyle/>
              <a:p>
                <a:r>
                  <a:rPr lang="en-US" sz="3500"/>
                  <a:t>Barbara </a:t>
                </a:r>
                <a:r>
                  <a:rPr lang="en-US" sz="3500" err="1"/>
                  <a:t>Żuk</a:t>
                </a:r>
                <a:endParaRPr lang="en-US" sz="3500"/>
              </a:p>
            </p:txBody>
          </p:sp>
          <p:sp>
            <p:nvSpPr>
              <p:cNvPr id="5" name="Text Placeholder 4">
                <a:extLst>
                  <a:ext uri="{FF2B5EF4-FFF2-40B4-BE49-F238E27FC236}">
                    <a16:creationId xmlns:a16="http://schemas.microsoft.com/office/drawing/2014/main" id="{731985F1-A854-FF0C-23C8-8306F6E942BE}"/>
                  </a:ext>
                </a:extLst>
              </p:cNvPr>
              <p:cNvSpPr>
                <a:spLocks noGrp="1"/>
              </p:cNvSpPr>
              <p:nvPr>
                <p:ph type="body" sz="quarter" idx="14"/>
              </p:nvPr>
            </p:nvSpPr>
            <p:spPr/>
            <p:txBody>
              <a:bodyPr/>
              <a:lstStyle/>
              <a:p>
                <a:r>
                  <a:rPr lang="en-US">
                    <a:latin typeface="GT Sectra Fine Rg"/>
                    <a:ea typeface="Roboto Medium"/>
                  </a:rPr>
                  <a:t>Consultant, Data Science</a:t>
                </a:r>
              </a:p>
            </p:txBody>
          </p:sp>
          <p:pic>
            <p:nvPicPr>
              <p:cNvPr id="12" name="Picture Placeholder 11" descr="A person with blonde hair&#10;&#10;Description automatically generated">
                <a:extLst>
                  <a:ext uri="{FF2B5EF4-FFF2-40B4-BE49-F238E27FC236}">
                    <a16:creationId xmlns:a16="http://schemas.microsoft.com/office/drawing/2014/main" id="{993C83E7-041E-840A-DF24-15A95E319168}"/>
                  </a:ext>
                </a:extLst>
              </p:cNvPr>
              <p:cNvPicPr>
                <a:picLocks noGrp="1"/>
              </p:cNvPicPr>
              <p:nvPr>
                <p:ph type="pic" sz="quarter" idx="10"/>
              </p:nvPr>
            </p:nvPicPr>
            <p:blipFill rotWithShape="1">
              <a:blip r:embed="rId3"/>
              <a:srcRect l="40" r="40"/>
              <a:stretch/>
            </p:blipFill>
            <p:spPr>
              <a:xfrm>
                <a:off x="0" y="-1"/>
                <a:ext cx="2642400" cy="2642400"/>
              </a:xfrm>
            </p:spPr>
          </p:pic>
          <p:sp>
            <p:nvSpPr>
              <p:cNvPr id="7" name="Text Placeholder 6">
                <a:extLst>
                  <a:ext uri="{FF2B5EF4-FFF2-40B4-BE49-F238E27FC236}">
                    <a16:creationId xmlns:a16="http://schemas.microsoft.com/office/drawing/2014/main" id="{96CAE378-94B4-0269-C4D1-EBD2C607BCC3}"/>
                  </a:ext>
                </a:extLst>
              </p:cNvPr>
              <p:cNvSpPr>
                <a:spLocks noGrp="1"/>
              </p:cNvSpPr>
              <p:nvPr>
                <p:ph type="body" sz="quarter" idx="19"/>
              </p:nvPr>
            </p:nvSpPr>
            <p:spPr>
              <a:xfrm>
                <a:off x="9415208" y="1907471"/>
                <a:ext cx="2297418" cy="1106487"/>
              </a:xfrm>
            </p:spPr>
            <p:txBody>
              <a:bodyPr vert="horz" lIns="54000" tIns="36000" rIns="36000" bIns="36000" rtlCol="0" anchor="t">
                <a:noAutofit/>
              </a:bodyPr>
              <a:lstStyle/>
              <a:p>
                <a:r>
                  <a:rPr lang="en-US" sz="900">
                    <a:ea typeface="+mn-lt"/>
                    <a:cs typeface="+mn-lt"/>
                  </a:rPr>
                  <a:t>Warsaw School of Economics, Postgraduate Studies in Business Intelligence Systems</a:t>
                </a:r>
                <a:endParaRPr lang="en-US" sz="900"/>
              </a:p>
              <a:p>
                <a:r>
                  <a:rPr lang="en-US" sz="900">
                    <a:ea typeface="+mn-lt"/>
                    <a:cs typeface="+mn-lt"/>
                  </a:rPr>
                  <a:t>Polish-Japanese Academy of Information Technology, Postgraduate Studies in Software Engineering</a:t>
                </a:r>
                <a:endParaRPr lang="en-US" sz="900"/>
              </a:p>
              <a:p>
                <a:r>
                  <a:rPr lang="en-US" sz="900">
                    <a:ea typeface="+mn-lt"/>
                    <a:cs typeface="+mn-lt"/>
                  </a:rPr>
                  <a:t>University of </a:t>
                </a:r>
                <a:r>
                  <a:rPr lang="en-US" sz="900" err="1">
                    <a:ea typeface="+mn-lt"/>
                    <a:cs typeface="+mn-lt"/>
                  </a:rPr>
                  <a:t>Gdańsk</a:t>
                </a:r>
                <a:r>
                  <a:rPr lang="en-US" sz="900">
                    <a:ea typeface="+mn-lt"/>
                    <a:cs typeface="+mn-lt"/>
                  </a:rPr>
                  <a:t>, Masters Degree in Informatics and Econometrics</a:t>
                </a:r>
                <a:endParaRPr lang="en-US" sz="900"/>
              </a:p>
            </p:txBody>
          </p:sp>
          <p:sp>
            <p:nvSpPr>
              <p:cNvPr id="8" name="Text Placeholder 7">
                <a:extLst>
                  <a:ext uri="{FF2B5EF4-FFF2-40B4-BE49-F238E27FC236}">
                    <a16:creationId xmlns:a16="http://schemas.microsoft.com/office/drawing/2014/main" id="{A9D0EDE1-319C-F7C6-A99B-9FCF1CAD96E2}"/>
                  </a:ext>
                </a:extLst>
              </p:cNvPr>
              <p:cNvSpPr>
                <a:spLocks noGrp="1"/>
              </p:cNvSpPr>
              <p:nvPr>
                <p:ph type="body" sz="quarter" idx="20"/>
              </p:nvPr>
            </p:nvSpPr>
            <p:spPr>
              <a:xfrm>
                <a:off x="9415208" y="3761979"/>
                <a:ext cx="2392151" cy="2070314"/>
              </a:xfrm>
            </p:spPr>
            <p:txBody>
              <a:bodyPr vert="horz" lIns="54000" tIns="36000" rIns="36000" bIns="36000" rtlCol="0" anchor="t">
                <a:noAutofit/>
              </a:bodyPr>
              <a:lstStyle/>
              <a:p>
                <a:pPr algn="just"/>
                <a:r>
                  <a:rPr lang="en-US">
                    <a:ea typeface="+mn-lt"/>
                    <a:cs typeface="+mn-lt"/>
                  </a:rPr>
                  <a:t>Data Science</a:t>
                </a:r>
              </a:p>
              <a:p>
                <a:pPr algn="just"/>
                <a:r>
                  <a:rPr lang="en-US">
                    <a:ea typeface="+mn-lt"/>
                    <a:cs typeface="+mn-lt"/>
                  </a:rPr>
                  <a:t>Machine Learning</a:t>
                </a:r>
              </a:p>
              <a:p>
                <a:pPr algn="just"/>
                <a:r>
                  <a:rPr lang="en-US">
                    <a:ea typeface="+mn-lt"/>
                    <a:cs typeface="+mn-lt"/>
                  </a:rPr>
                  <a:t>Python</a:t>
                </a:r>
                <a:endParaRPr lang="en-US"/>
              </a:p>
              <a:p>
                <a:pPr algn="just"/>
                <a:r>
                  <a:rPr lang="en-US">
                    <a:ea typeface="+mn-lt"/>
                    <a:cs typeface="+mn-lt"/>
                  </a:rPr>
                  <a:t>Amazon AWS</a:t>
                </a:r>
                <a:endParaRPr lang="en-US"/>
              </a:p>
              <a:p>
                <a:pPr algn="just"/>
                <a:r>
                  <a:rPr lang="en-US">
                    <a:ea typeface="+mn-lt"/>
                    <a:cs typeface="+mn-lt"/>
                  </a:rPr>
                  <a:t>SQL</a:t>
                </a:r>
                <a:endParaRPr lang="en-US"/>
              </a:p>
              <a:p>
                <a:pPr algn="just"/>
                <a:r>
                  <a:rPr lang="en-US">
                    <a:ea typeface="+mn-lt"/>
                    <a:cs typeface="+mn-lt"/>
                  </a:rPr>
                  <a:t>Data Analytics and Visualization</a:t>
                </a:r>
                <a:endParaRPr lang="en-US"/>
              </a:p>
              <a:p>
                <a:pPr algn="just"/>
                <a:r>
                  <a:rPr lang="en-US">
                    <a:ea typeface="+mn-lt"/>
                    <a:cs typeface="+mn-lt"/>
                  </a:rPr>
                  <a:t>Natural Language Processing</a:t>
                </a:r>
                <a:endParaRPr lang="en-US"/>
              </a:p>
              <a:p>
                <a:pPr algn="just">
                  <a:spcBef>
                    <a:spcPts val="400"/>
                  </a:spcBef>
                </a:pPr>
                <a:r>
                  <a:rPr lang="en-US">
                    <a:ea typeface="+mn-lt"/>
                    <a:cs typeface="+mn-lt"/>
                  </a:rPr>
                  <a:t>Large Language Models</a:t>
                </a:r>
                <a:endParaRPr lang="en-US"/>
              </a:p>
            </p:txBody>
          </p:sp>
          <p:sp>
            <p:nvSpPr>
              <p:cNvPr id="9" name="Text Placeholder 8">
                <a:extLst>
                  <a:ext uri="{FF2B5EF4-FFF2-40B4-BE49-F238E27FC236}">
                    <a16:creationId xmlns:a16="http://schemas.microsoft.com/office/drawing/2014/main" id="{698ADF03-8FE6-EE63-15FA-BCDD7A6C1908}"/>
                  </a:ext>
                </a:extLst>
              </p:cNvPr>
              <p:cNvSpPr>
                <a:spLocks noGrp="1"/>
              </p:cNvSpPr>
              <p:nvPr>
                <p:ph type="body" sz="quarter" idx="21"/>
              </p:nvPr>
            </p:nvSpPr>
            <p:spPr/>
            <p:txBody>
              <a:bodyPr/>
              <a:lstStyle/>
              <a:p>
                <a:r>
                  <a:rPr lang="en-US"/>
                  <a:t>Polish		English</a:t>
                </a:r>
              </a:p>
            </p:txBody>
          </p:sp>
        </p:spTree>
        <p:extLst>
          <p:ext uri="{BB962C8B-B14F-4D97-AF65-F5344CB8AC3E}">
            <p14:creationId xmlns:p14="http://schemas.microsoft.com/office/powerpoint/2010/main" val="2667322831"/>
          </p:ext>
        </p:extLst>
      </p:cSld>
      <p:clrMapOvr>
        <a:masterClrMapping/>
      </p:clrMapOvr>
    </p:sld>
    <p:sld>
      <p:cSld>
        <p:spTree>
          <p:nvGrpSpPr>
            <p:cNvPr id="1" name=""/>
            <p:cNvGrpSpPr/>
            <p:nvPr/>
          </p:nvGrpSpPr>
          <p:grpSpPr>
            <a:xfrm>
              <a:off x="0" y="0"/>
              <a:ext cx="0" cy="0"/>
              <a:chOff x="0" y="0"/>
              <a:chExt cx="0" cy="0"/>
            </a:xfrm>
          </p:grpSpPr>
          <p:pic>
            <p:nvPicPr>
              <p:cNvPr id="20" name="Picture 19" descr="A person standing in front of a purple and orange background&#10;&#10;Description automatically generated">
                <a:extLst>
                  <a:ext uri="{FF2B5EF4-FFF2-40B4-BE49-F238E27FC236}">
                    <a16:creationId xmlns:a16="http://schemas.microsoft.com/office/drawing/2014/main" id="{8B50062F-2C45-1FD9-2FFA-A0CE39CA1DCF}"/>
                  </a:ext>
                </a:extLst>
              </p:cNvPr>
              <p:cNvPicPr>
                <a:picLocks noChangeAspect="1"/>
              </p:cNvPicPr>
              <p:nvPr/>
            </p:nvPicPr>
            <p:blipFill>
              <a:blip r:embed="rId3"/>
              <a:stretch>
                <a:fillRect/>
              </a:stretch>
            </p:blipFill>
            <p:spPr>
              <a:xfrm>
                <a:off x="0" y="0"/>
                <a:ext cx="12192000" cy="6832879"/>
              </a:xfrm>
              <a:prstGeom prst="rect">
                <a:avLst/>
              </a:prstGeom>
            </p:spPr>
          </p:pic>
          <p:sp>
            <p:nvSpPr>
              <p:cNvPr id="4" name="Subtitle 3">
                <a:extLst>
                  <a:ext uri="{FF2B5EF4-FFF2-40B4-BE49-F238E27FC236}">
                    <a16:creationId xmlns:a16="http://schemas.microsoft.com/office/drawing/2014/main" id="{3779DA44-9013-4D31-B10F-78A68A3CB594}"/>
                  </a:ext>
                </a:extLst>
              </p:cNvPr>
              <p:cNvSpPr>
                <a:spLocks noGrp="1"/>
              </p:cNvSpPr>
              <p:nvPr>
                <p:ph type="subTitle" idx="1"/>
              </p:nvPr>
            </p:nvSpPr>
            <p:spPr>
              <a:xfrm>
                <a:off x="712077" y="5597199"/>
                <a:ext cx="4301168" cy="1092845"/>
              </a:xfrm>
            </p:spPr>
            <p:txBody>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kumimoji="0" lang="en-US" sz="2400" b="0" i="0" u="none" strike="noStrike" kern="1200" cap="none" spc="0" normalizeH="0" baseline="0" noProof="0">
                    <a:ln>
                      <a:noFill/>
                    </a:ln>
                    <a:solidFill>
                      <a:srgbClr val="FFFFFF"/>
                    </a:solidFill>
                    <a:effectLst/>
                    <a:uLnTx/>
                    <a:uFillTx/>
                    <a:latin typeface="Graphik"/>
                    <a:ea typeface="+mn-ea"/>
                    <a:cs typeface="+mn-cs"/>
                  </a:rPr>
                  <a:t>Accenture </a:t>
                </a:r>
                <a:r>
                  <a:rPr kumimoji="0" lang="pl-PL" sz="2400" b="0" i="0" u="none" strike="noStrike" kern="1200" cap="none" spc="0" normalizeH="0" baseline="0" noProof="0">
                    <a:ln>
                      <a:noFill/>
                    </a:ln>
                    <a:solidFill>
                      <a:srgbClr val="FFFFFF"/>
                    </a:solidFill>
                    <a:effectLst/>
                    <a:uLnTx/>
                    <a:uFillTx/>
                    <a:latin typeface="Graphik"/>
                    <a:ea typeface="+mn-ea"/>
                    <a:cs typeface="+mn-cs"/>
                  </a:rPr>
                  <a:t>Data &amp; AI</a:t>
                </a:r>
                <a:br>
                  <a:rPr kumimoji="0" lang="pl-PL" sz="2400" b="0" i="0" u="none" strike="noStrike" kern="1200" cap="none" spc="0" normalizeH="0" baseline="0" noProof="0">
                    <a:ln>
                      <a:noFill/>
                    </a:ln>
                    <a:solidFill>
                      <a:srgbClr val="FFFFFF"/>
                    </a:solidFill>
                    <a:effectLst/>
                    <a:uLnTx/>
                    <a:uFillTx/>
                    <a:latin typeface="Graphik"/>
                    <a:ea typeface="+mn-ea"/>
                    <a:cs typeface="+mn-cs"/>
                  </a:rPr>
                </a:br>
                <a:r>
                  <a:rPr kumimoji="0" lang="pl-PL" sz="2400" b="0" i="0" u="none" strike="noStrike" kern="1200" cap="none" spc="0" normalizeH="0" baseline="0" noProof="0">
                    <a:ln>
                      <a:noFill/>
                    </a:ln>
                    <a:solidFill>
                      <a:srgbClr val="FFFFFF"/>
                    </a:solidFill>
                    <a:effectLst/>
                    <a:uLnTx/>
                    <a:uFillTx/>
                    <a:latin typeface="Graphik"/>
                    <a:ea typeface="+mn-ea"/>
                    <a:cs typeface="+mn-cs"/>
                  </a:rPr>
                  <a:t>Intelligent Consulting Hub</a:t>
                </a:r>
              </a:p>
            </p:txBody>
          </p:sp>
          <p:pic>
            <p:nvPicPr>
              <p:cNvPr id="8" name="ACN Logo">
                <a:extLst>
                  <a:ext uri="{FF2B5EF4-FFF2-40B4-BE49-F238E27FC236}">
                    <a16:creationId xmlns:a16="http://schemas.microsoft.com/office/drawing/2014/main" id="{76BE3168-61F2-4FA6-9D03-ECC483912065}"/>
                  </a:ext>
                  <a:ext uri="{C183D7F6-B498-43B3-948B-1728B52AA6E4}">
                    <adec:decorative xmlns:adec="http://schemas.microsoft.com/office/drawing/2017/decorative" val="1"/>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1169497" y="381001"/>
                <a:ext cx="641502" cy="704088"/>
              </a:xfrm>
              <a:prstGeom prst="rect">
                <a:avLst/>
              </a:prstGeom>
            </p:spPr>
          </p:pic>
          <p:sp>
            <p:nvSpPr>
              <p:cNvPr id="3" name="Title 2">
                <a:extLst>
                  <a:ext uri="{FF2B5EF4-FFF2-40B4-BE49-F238E27FC236}">
                    <a16:creationId xmlns:a16="http://schemas.microsoft.com/office/drawing/2014/main" id="{2272D2F1-10EF-46D5-80A8-596A4B4D571F}"/>
                  </a:ext>
                </a:extLst>
              </p:cNvPr>
              <p:cNvSpPr>
                <a:spLocks noGrp="1"/>
              </p:cNvSpPr>
              <p:nvPr>
                <p:ph type="ctrTitle"/>
              </p:nvPr>
            </p:nvSpPr>
            <p:spPr>
              <a:xfrm>
                <a:off x="712077" y="1159332"/>
                <a:ext cx="10676359" cy="1750123"/>
              </a:xfrm>
            </p:spPr>
            <p:txBody>
              <a:bodyPr/>
              <a:lstStyle/>
              <a:p>
                <a:pPr algn="ctr"/>
                <a:r>
                  <a:rPr lang="pl-PL" sz="6600">
                    <a:solidFill>
                      <a:schemeClr val="tx1"/>
                    </a:solidFill>
                  </a:rPr>
                  <a:t>AI Industry Hub</a:t>
                </a:r>
                <a:br>
                  <a:rPr lang="pl-PL" sz="6600"/>
                </a:br>
                <a:r>
                  <a:rPr lang="pl-PL" sz="3200">
                    <a:solidFill>
                      <a:schemeClr val="tx1"/>
                    </a:solidFill>
                  </a:rPr>
                  <a:t>Scale up easy</a:t>
                </a:r>
                <a:endParaRPr lang="en-US" sz="4000">
                  <a:solidFill>
                    <a:schemeClr val="tx1"/>
                  </a:solidFill>
                  <a:latin typeface="Graphik Semibold"/>
                </a:endParaRPr>
              </a:p>
            </p:txBody>
          </p:sp>
          <p:sp>
            <p:nvSpPr>
              <p:cNvPr id="2" name="TextBox 1">
                <a:extLst>
                  <a:ext uri="{FF2B5EF4-FFF2-40B4-BE49-F238E27FC236}">
                    <a16:creationId xmlns:a16="http://schemas.microsoft.com/office/drawing/2014/main" id="{B9BF739D-E8AD-93C0-8B05-A03B78B81389}"/>
                  </a:ext>
                </a:extLst>
              </p:cNvPr>
              <p:cNvSpPr txBox="1"/>
              <p:nvPr/>
            </p:nvSpPr>
            <p:spPr>
              <a:xfrm>
                <a:off x="10521968" y="6476786"/>
                <a:ext cx="1432560" cy="198318"/>
              </a:xfrm>
              <a:prstGeom prst="rect">
                <a:avLst/>
              </a:prstGeom>
              <a:noFill/>
            </p:spPr>
            <p:txBody>
              <a:bodyPr wrap="square" lIns="0" tIns="0" rIns="0" bIns="0" rtlCol="0">
                <a:noAutofit/>
              </a:bodyPr>
              <a:lstStyle/>
              <a:p>
                <a:pPr algn="l" defTabSz="228600">
                  <a:spcAft>
                    <a:spcPts val="1200"/>
                  </a:spcAft>
                </a:pPr>
                <a:r>
                  <a:rPr lang="en-US" sz="900" noProof="0"/>
                  <a:t>Generated by </a:t>
                </a:r>
                <a:r>
                  <a:rPr lang="en-US" sz="900" noProof="0" err="1"/>
                  <a:t>Midjourney</a:t>
                </a:r>
                <a:endParaRPr lang="en-US" sz="900" noProof="0"/>
              </a:p>
            </p:txBody>
          </p:sp>
        </p:spTree>
        <p:extLst>
          <p:ext uri="{BB962C8B-B14F-4D97-AF65-F5344CB8AC3E}">
            <p14:creationId xmlns:p14="http://schemas.microsoft.com/office/powerpoint/2010/main" val="1066266296"/>
          </p:ext>
        </p:extLst>
      </p:cSld>
      <p:clrMapOvr>
        <a:masterClrMapping/>
      </p:clrMapOvr>
    </p:sld>
    <p:sld>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3E8A82B-C4D1-4A09-9EC8-5D93EACE1CF0}"/>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262" imgH="262" progId="TCLayout.ActiveDocument.1">
                      <p:embed/>
                    </p:oleObj>
                  </mc:Choice>
                  <mc:Fallback>
                    <p:oleObj name="think-cell Slide" r:id="rId4" imgW="262" imgH="262" progId="TCLayout.ActiveDocument.1">
                      <p:embed/>
                      <p:pic>
                        <p:nvPicPr>
                          <p:cNvPr id="4" name="Object 3" hidden="1">
                            <a:extLst>
                              <a:ext uri="{FF2B5EF4-FFF2-40B4-BE49-F238E27FC236}">
                                <a16:creationId xmlns:a16="http://schemas.microsoft.com/office/drawing/2014/main" id="{23E8A82B-C4D1-4A09-9EC8-5D93EACE1CF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62" name="Rectangle 3">
                <a:extLst>
                  <a:ext uri="{FF2B5EF4-FFF2-40B4-BE49-F238E27FC236}">
                    <a16:creationId xmlns:a16="http://schemas.microsoft.com/office/drawing/2014/main" id="{AE653DFE-3E40-6AF5-C7E3-E0BEA650521C}"/>
                  </a:ext>
                </a:extLst>
              </p:cNvPr>
              <p:cNvSpPr/>
              <p:nvPr/>
            </p:nvSpPr>
            <p:spPr>
              <a:xfrm>
                <a:off x="5458672" y="4181310"/>
                <a:ext cx="3090350" cy="184666"/>
              </a:xfrm>
              <a:prstGeom prst="rect">
                <a:avLst/>
              </a:prstGeom>
              <a:solidFill>
                <a:schemeClr val="bg1"/>
              </a:solidFill>
              <a:ln cap="flat">
                <a:noFill/>
                <a:prstDash val="solid"/>
              </a:ln>
            </p:spPr>
            <p:txBody>
              <a:bodyPr vert="horz" wrap="square" lIns="0" tIns="0" rIns="0" bIns="0" anchor="t" anchorCtr="0" compatLnSpc="1">
                <a:spAutoFit/>
              </a:bodyPr>
              <a:lstStyle/>
              <a:p>
                <a:pPr marL="0" marR="0" lvl="0" indent="0" algn="l" defTabSz="914372" rtl="0" eaLnBrk="1" fontAlgn="auto" latinLnBrk="0" hangingPunct="1">
                  <a:lnSpc>
                    <a:spcPct val="100000"/>
                  </a:lnSpc>
                  <a:spcBef>
                    <a:spcPts val="0"/>
                  </a:spcBef>
                  <a:spcAft>
                    <a:spcPts val="1200"/>
                  </a:spcAft>
                  <a:buClrTx/>
                  <a:buSzTx/>
                  <a:buFontTx/>
                  <a:buNone/>
                  <a:tabLst/>
                  <a:defRPr sz="1800" b="0" i="0" u="none" strike="noStrike" kern="0" cap="none" spc="0" baseline="0">
                    <a:solidFill>
                      <a:srgbClr val="000000"/>
                    </a:solidFill>
                    <a:uFillTx/>
                  </a:defRPr>
                </a:pPr>
                <a:r>
                  <a:rPr kumimoji="0" lang="en-US" sz="1200" b="1" i="0" u="none" strike="noStrike" kern="0" cap="all" spc="0" normalizeH="0" baseline="0" noProof="0">
                    <a:ln>
                      <a:noFill/>
                    </a:ln>
                    <a:solidFill>
                      <a:srgbClr val="A100FF"/>
                    </a:solidFill>
                    <a:effectLst/>
                    <a:uLnTx/>
                    <a:uFillTx/>
                    <a:latin typeface="Graphik Black" panose="020B0A03030202060203" pitchFamily="34" charset="-18"/>
                    <a:ea typeface="+mn-ea"/>
                    <a:cs typeface="+mn-cs"/>
                  </a:rPr>
                  <a:t>Key </a:t>
                </a:r>
                <a:r>
                  <a:rPr kumimoji="0" lang="pl-PL" sz="1200" b="1" i="0" u="none" strike="noStrike" kern="0" cap="all" spc="0" normalizeH="0" baseline="0" noProof="0">
                    <a:ln>
                      <a:noFill/>
                    </a:ln>
                    <a:solidFill>
                      <a:srgbClr val="A100FF"/>
                    </a:solidFill>
                    <a:effectLst/>
                    <a:uLnTx/>
                    <a:uFillTx/>
                    <a:latin typeface="Graphik Black" panose="020B0A03030202060203" pitchFamily="34" charset="-18"/>
                    <a:ea typeface="+mn-ea"/>
                    <a:cs typeface="+mn-cs"/>
                  </a:rPr>
                  <a:t>tools &amp; </a:t>
                </a:r>
                <a:r>
                  <a:rPr kumimoji="0" lang="en-US" sz="1200" b="1" i="0" u="none" strike="noStrike" kern="0" cap="all" spc="0" normalizeH="0" baseline="0" noProof="0">
                    <a:ln>
                      <a:noFill/>
                    </a:ln>
                    <a:solidFill>
                      <a:srgbClr val="A100FF"/>
                    </a:solidFill>
                    <a:effectLst/>
                    <a:uLnTx/>
                    <a:uFillTx/>
                    <a:latin typeface="Graphik Black" panose="020B0A03030202060203" pitchFamily="34" charset="-18"/>
                    <a:ea typeface="+mn-ea"/>
                    <a:cs typeface="+mn-cs"/>
                  </a:rPr>
                  <a:t>skills</a:t>
                </a:r>
              </a:p>
            </p:txBody>
          </p:sp>
          <p:cxnSp>
            <p:nvCxnSpPr>
              <p:cNvPr id="263" name="Straight Connector 262">
                <a:extLst>
                  <a:ext uri="{FF2B5EF4-FFF2-40B4-BE49-F238E27FC236}">
                    <a16:creationId xmlns:a16="http://schemas.microsoft.com/office/drawing/2014/main" id="{5E349324-B90B-3ACE-C058-A0F21F1DE7C2}"/>
                  </a:ext>
                </a:extLst>
              </p:cNvPr>
              <p:cNvCxnSpPr>
                <a:cxnSpLocks/>
              </p:cNvCxnSpPr>
              <p:nvPr/>
            </p:nvCxnSpPr>
            <p:spPr>
              <a:xfrm>
                <a:off x="5471664" y="4439709"/>
                <a:ext cx="632694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64" name="Picture 2" descr="The Python Logo | Python Software Foundation">
                <a:extLst>
                  <a:ext uri="{FF2B5EF4-FFF2-40B4-BE49-F238E27FC236}">
                    <a16:creationId xmlns:a16="http://schemas.microsoft.com/office/drawing/2014/main" id="{1A31B7FE-4FD1-2DEA-24DF-2012C00990E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0668" t="9486" r="6088" b="12959"/>
              <a:stretch/>
            </p:blipFill>
            <p:spPr bwMode="auto">
              <a:xfrm>
                <a:off x="5572794" y="5215986"/>
                <a:ext cx="1110638" cy="349499"/>
              </a:xfrm>
              <a:prstGeom prst="rect">
                <a:avLst/>
              </a:prstGeom>
              <a:noFill/>
              <a:extLst>
                <a:ext uri="{909E8E84-426E-40DD-AFC4-6F175D3DCCD1}">
                  <a14:hiddenFill xmlns:a14="http://schemas.microsoft.com/office/drawing/2010/main">
                    <a:solidFill>
                      <a:srgbClr val="FFFFFF"/>
                    </a:solidFill>
                  </a14:hiddenFill>
                </a:ext>
              </a:extLst>
            </p:spPr>
          </p:pic>
          <p:pic>
            <p:nvPicPr>
              <p:cNvPr id="265" name="Picture 4">
                <a:extLst>
                  <a:ext uri="{FF2B5EF4-FFF2-40B4-BE49-F238E27FC236}">
                    <a16:creationId xmlns:a16="http://schemas.microsoft.com/office/drawing/2014/main" id="{7888675D-BFC1-01C8-9282-5F88F71362E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60923" y="5236670"/>
                <a:ext cx="366794" cy="284215"/>
              </a:xfrm>
              <a:prstGeom prst="rect">
                <a:avLst/>
              </a:prstGeom>
              <a:noFill/>
              <a:extLst>
                <a:ext uri="{909E8E84-426E-40DD-AFC4-6F175D3DCCD1}">
                  <a14:hiddenFill xmlns:a14="http://schemas.microsoft.com/office/drawing/2010/main">
                    <a:solidFill>
                      <a:srgbClr val="FFFFFF"/>
                    </a:solidFill>
                  </a14:hiddenFill>
                </a:ext>
              </a:extLst>
            </p:spPr>
          </p:pic>
          <p:pic>
            <p:nvPicPr>
              <p:cNvPr id="266" name="Picture 6">
                <a:extLst>
                  <a:ext uri="{FF2B5EF4-FFF2-40B4-BE49-F238E27FC236}">
                    <a16:creationId xmlns:a16="http://schemas.microsoft.com/office/drawing/2014/main" id="{442C4528-A188-5CFE-497E-CAA6B2F6BEE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40021" y="5254983"/>
                <a:ext cx="668318" cy="274115"/>
              </a:xfrm>
              <a:prstGeom prst="rect">
                <a:avLst/>
              </a:prstGeom>
              <a:noFill/>
              <a:extLst>
                <a:ext uri="{909E8E84-426E-40DD-AFC4-6F175D3DCCD1}">
                  <a14:hiddenFill xmlns:a14="http://schemas.microsoft.com/office/drawing/2010/main">
                    <a:solidFill>
                      <a:srgbClr val="FFFFFF"/>
                    </a:solidFill>
                  </a14:hiddenFill>
                </a:ext>
              </a:extLst>
            </p:spPr>
          </p:pic>
          <p:pic>
            <p:nvPicPr>
              <p:cNvPr id="267" name="Picture 16">
                <a:extLst>
                  <a:ext uri="{FF2B5EF4-FFF2-40B4-BE49-F238E27FC236}">
                    <a16:creationId xmlns:a16="http://schemas.microsoft.com/office/drawing/2014/main" id="{730D7B01-5A84-F44D-F4EE-0A3004D492F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08818" y="6223688"/>
                <a:ext cx="673226" cy="349499"/>
              </a:xfrm>
              <a:prstGeom prst="rect">
                <a:avLst/>
              </a:prstGeom>
              <a:noFill/>
              <a:extLst>
                <a:ext uri="{909E8E84-426E-40DD-AFC4-6F175D3DCCD1}">
                  <a14:hiddenFill xmlns:a14="http://schemas.microsoft.com/office/drawing/2010/main">
                    <a:solidFill>
                      <a:srgbClr val="FFFFFF"/>
                    </a:solidFill>
                  </a14:hiddenFill>
                </a:ext>
              </a:extLst>
            </p:spPr>
          </p:pic>
          <p:pic>
            <p:nvPicPr>
              <p:cNvPr id="268" name="Picture 18" descr="Databricks logo transparent PNG - StickPNG">
                <a:extLst>
                  <a:ext uri="{FF2B5EF4-FFF2-40B4-BE49-F238E27FC236}">
                    <a16:creationId xmlns:a16="http://schemas.microsoft.com/office/drawing/2014/main" id="{10A621F9-622E-3869-40CD-F457729E8E5B}"/>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9787" t="31731" r="10158" b="35167"/>
              <a:stretch/>
            </p:blipFill>
            <p:spPr bwMode="auto">
              <a:xfrm>
                <a:off x="8116026" y="5268501"/>
                <a:ext cx="972994" cy="213050"/>
              </a:xfrm>
              <a:prstGeom prst="rect">
                <a:avLst/>
              </a:prstGeom>
              <a:noFill/>
              <a:extLst>
                <a:ext uri="{909E8E84-426E-40DD-AFC4-6F175D3DCCD1}">
                  <a14:hiddenFill xmlns:a14="http://schemas.microsoft.com/office/drawing/2010/main">
                    <a:solidFill>
                      <a:srgbClr val="FFFFFF"/>
                    </a:solidFill>
                  </a14:hiddenFill>
                </a:ext>
              </a:extLst>
            </p:spPr>
          </p:pic>
          <p:pic>
            <p:nvPicPr>
              <p:cNvPr id="269" name="Picture 20" descr="Apache Airflow - Wikipedia">
                <a:extLst>
                  <a:ext uri="{FF2B5EF4-FFF2-40B4-BE49-F238E27FC236}">
                    <a16:creationId xmlns:a16="http://schemas.microsoft.com/office/drawing/2014/main" id="{1A33FAD3-3DDB-9DC4-7454-39702BDB825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24507" y="6249041"/>
                <a:ext cx="708905" cy="274110"/>
              </a:xfrm>
              <a:prstGeom prst="rect">
                <a:avLst/>
              </a:prstGeom>
              <a:noFill/>
              <a:extLst>
                <a:ext uri="{909E8E84-426E-40DD-AFC4-6F175D3DCCD1}">
                  <a14:hiddenFill xmlns:a14="http://schemas.microsoft.com/office/drawing/2010/main">
                    <a:solidFill>
                      <a:srgbClr val="FFFFFF"/>
                    </a:solidFill>
                  </a14:hiddenFill>
                </a:ext>
              </a:extLst>
            </p:spPr>
          </p:pic>
          <p:pic>
            <p:nvPicPr>
              <p:cNvPr id="270" name="Picture 22">
                <a:extLst>
                  <a:ext uri="{FF2B5EF4-FFF2-40B4-BE49-F238E27FC236}">
                    <a16:creationId xmlns:a16="http://schemas.microsoft.com/office/drawing/2014/main" id="{64C4E0D3-CD11-9FB6-FCF4-F8E448FCAED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97888" y="5685158"/>
                <a:ext cx="401677" cy="361434"/>
              </a:xfrm>
              <a:prstGeom prst="rect">
                <a:avLst/>
              </a:prstGeom>
              <a:noFill/>
              <a:extLst>
                <a:ext uri="{909E8E84-426E-40DD-AFC4-6F175D3DCCD1}">
                  <a14:hiddenFill xmlns:a14="http://schemas.microsoft.com/office/drawing/2010/main">
                    <a:solidFill>
                      <a:srgbClr val="FFFFFF"/>
                    </a:solidFill>
                  </a14:hiddenFill>
                </a:ext>
              </a:extLst>
            </p:spPr>
          </p:pic>
          <p:pic>
            <p:nvPicPr>
              <p:cNvPr id="271" name="Picture 24" descr="Sql server - Free logo icons">
                <a:extLst>
                  <a:ext uri="{FF2B5EF4-FFF2-40B4-BE49-F238E27FC236}">
                    <a16:creationId xmlns:a16="http://schemas.microsoft.com/office/drawing/2014/main" id="{A97E357A-1006-7542-560E-871468411F2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48886" y="6145366"/>
                <a:ext cx="520249" cy="520249"/>
              </a:xfrm>
              <a:prstGeom prst="rect">
                <a:avLst/>
              </a:prstGeom>
              <a:noFill/>
              <a:extLst>
                <a:ext uri="{909E8E84-426E-40DD-AFC4-6F175D3DCCD1}">
                  <a14:hiddenFill xmlns:a14="http://schemas.microsoft.com/office/drawing/2010/main">
                    <a:solidFill>
                      <a:srgbClr val="FFFFFF"/>
                    </a:solidFill>
                  </a14:hiddenFill>
                </a:ext>
              </a:extLst>
            </p:spPr>
          </p:pic>
          <p:pic>
            <p:nvPicPr>
              <p:cNvPr id="272" name="Picture 30" descr="Oracle Database Logo Download - AI - All Vector Logo">
                <a:extLst>
                  <a:ext uri="{FF2B5EF4-FFF2-40B4-BE49-F238E27FC236}">
                    <a16:creationId xmlns:a16="http://schemas.microsoft.com/office/drawing/2014/main" id="{DE13AC35-A3BC-B626-C357-DD9F088F597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061728" y="5582096"/>
                <a:ext cx="925635" cy="503062"/>
              </a:xfrm>
              <a:prstGeom prst="rect">
                <a:avLst/>
              </a:prstGeom>
              <a:noFill/>
              <a:extLst>
                <a:ext uri="{909E8E84-426E-40DD-AFC4-6F175D3DCCD1}">
                  <a14:hiddenFill xmlns:a14="http://schemas.microsoft.com/office/drawing/2010/main">
                    <a:solidFill>
                      <a:srgbClr val="FFFFFF"/>
                    </a:solidFill>
                  </a14:hiddenFill>
                </a:ext>
              </a:extLst>
            </p:spPr>
          </p:pic>
          <p:pic>
            <p:nvPicPr>
              <p:cNvPr id="273" name="Picture 32">
                <a:extLst>
                  <a:ext uri="{FF2B5EF4-FFF2-40B4-BE49-F238E27FC236}">
                    <a16:creationId xmlns:a16="http://schemas.microsoft.com/office/drawing/2014/main" id="{EAEBD7B5-569E-2146-D9FC-0D7A603766D6}"/>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a:stretch/>
            </p:blipFill>
            <p:spPr bwMode="auto">
              <a:xfrm>
                <a:off x="5598345" y="6251411"/>
                <a:ext cx="1157672" cy="287686"/>
              </a:xfrm>
              <a:prstGeom prst="rect">
                <a:avLst/>
              </a:prstGeom>
              <a:noFill/>
              <a:extLst>
                <a:ext uri="{909E8E84-426E-40DD-AFC4-6F175D3DCCD1}">
                  <a14:hiddenFill xmlns:a14="http://schemas.microsoft.com/office/drawing/2010/main">
                    <a:solidFill>
                      <a:srgbClr val="FFFFFF"/>
                    </a:solidFill>
                  </a14:hiddenFill>
                </a:ext>
              </a:extLst>
            </p:spPr>
          </p:pic>
          <p:pic>
            <p:nvPicPr>
              <p:cNvPr id="274" name="Picture 36" descr="Has the time finally come for PostgreSQL? | ZDNET">
                <a:extLst>
                  <a:ext uri="{FF2B5EF4-FFF2-40B4-BE49-F238E27FC236}">
                    <a16:creationId xmlns:a16="http://schemas.microsoft.com/office/drawing/2014/main" id="{75BE3D98-F50D-8DD1-6BE9-29369D7439A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329435" y="5679587"/>
                <a:ext cx="572394" cy="429296"/>
              </a:xfrm>
              <a:prstGeom prst="rect">
                <a:avLst/>
              </a:prstGeom>
              <a:noFill/>
              <a:extLst>
                <a:ext uri="{909E8E84-426E-40DD-AFC4-6F175D3DCCD1}">
                  <a14:hiddenFill xmlns:a14="http://schemas.microsoft.com/office/drawing/2010/main">
                    <a:solidFill>
                      <a:srgbClr val="FFFFFF"/>
                    </a:solidFill>
                  </a14:hiddenFill>
                </a:ext>
              </a:extLst>
            </p:spPr>
          </p:pic>
          <p:pic>
            <p:nvPicPr>
              <p:cNvPr id="275" name="Picture 38" descr="Power BI Vector Logo">
                <a:extLst>
                  <a:ext uri="{FF2B5EF4-FFF2-40B4-BE49-F238E27FC236}">
                    <a16:creationId xmlns:a16="http://schemas.microsoft.com/office/drawing/2014/main" id="{D0072512-74E0-4CB5-8F2B-13B0F1286DDB}"/>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t="34327" b="34549"/>
              <a:stretch/>
            </p:blipFill>
            <p:spPr bwMode="auto">
              <a:xfrm>
                <a:off x="5574565" y="5709277"/>
                <a:ext cx="1162046" cy="361677"/>
              </a:xfrm>
              <a:prstGeom prst="rect">
                <a:avLst/>
              </a:prstGeom>
              <a:noFill/>
              <a:extLst>
                <a:ext uri="{909E8E84-426E-40DD-AFC4-6F175D3DCCD1}">
                  <a14:hiddenFill xmlns:a14="http://schemas.microsoft.com/office/drawing/2010/main">
                    <a:solidFill>
                      <a:srgbClr val="FFFFFF"/>
                    </a:solidFill>
                  </a14:hiddenFill>
                </a:ext>
              </a:extLst>
            </p:spPr>
          </p:pic>
          <p:pic>
            <p:nvPicPr>
              <p:cNvPr id="280" name="Picture 8">
                <a:extLst>
                  <a:ext uri="{FF2B5EF4-FFF2-40B4-BE49-F238E27FC236}">
                    <a16:creationId xmlns:a16="http://schemas.microsoft.com/office/drawing/2014/main" id="{5D4EDCAE-485E-3AF0-B056-D44DCD191EF6}"/>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618954" y="4575588"/>
                <a:ext cx="762815" cy="456483"/>
              </a:xfrm>
              <a:prstGeom prst="rect">
                <a:avLst/>
              </a:prstGeom>
              <a:noFill/>
              <a:extLst>
                <a:ext uri="{909E8E84-426E-40DD-AFC4-6F175D3DCCD1}">
                  <a14:hiddenFill xmlns:a14="http://schemas.microsoft.com/office/drawing/2010/main">
                    <a:solidFill>
                      <a:srgbClr val="FFFFFF"/>
                    </a:solidFill>
                  </a14:hiddenFill>
                </a:ext>
              </a:extLst>
            </p:spPr>
          </p:pic>
          <p:pic>
            <p:nvPicPr>
              <p:cNvPr id="281" name="Picture 10">
                <a:extLst>
                  <a:ext uri="{FF2B5EF4-FFF2-40B4-BE49-F238E27FC236}">
                    <a16:creationId xmlns:a16="http://schemas.microsoft.com/office/drawing/2014/main" id="{D9302651-24CC-CCBA-0340-2C642C8C909E}"/>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527180" y="4575588"/>
                <a:ext cx="1577230" cy="455919"/>
              </a:xfrm>
              <a:prstGeom prst="rect">
                <a:avLst/>
              </a:prstGeom>
              <a:noFill/>
              <a:extLst>
                <a:ext uri="{909E8E84-426E-40DD-AFC4-6F175D3DCCD1}">
                  <a14:hiddenFill xmlns:a14="http://schemas.microsoft.com/office/drawing/2010/main">
                    <a:solidFill>
                      <a:srgbClr val="FFFFFF"/>
                    </a:solidFill>
                  </a14:hiddenFill>
                </a:ext>
              </a:extLst>
            </p:spPr>
          </p:pic>
          <p:pic>
            <p:nvPicPr>
              <p:cNvPr id="282" name="Picture 14" descr="See Introduction to Google Cloud at Google Developer Student Clubs Nitte  Meenakshi Institute of Technology - Bengaluru">
                <a:extLst>
                  <a:ext uri="{FF2B5EF4-FFF2-40B4-BE49-F238E27FC236}">
                    <a16:creationId xmlns:a16="http://schemas.microsoft.com/office/drawing/2014/main" id="{F8157E4B-E888-9E63-DFCE-42FB5A224D5C}"/>
                  </a:ext>
                </a:extLst>
              </p:cNvPr>
              <p:cNvPicPr>
                <a:picLocks noChangeAspect="1" noChangeArrowheads="1"/>
              </p:cNvPicPr>
              <p:nvPr/>
            </p:nvPicPr>
            <p:blipFill rotWithShape="1">
              <a:blip r:embed="rId20">
                <a:extLst>
                  <a:ext uri="{28A0092B-C50C-407E-A947-70E740481C1C}">
                    <a14:useLocalDpi xmlns:a14="http://schemas.microsoft.com/office/drawing/2010/main" val="0"/>
                  </a:ext>
                </a:extLst>
              </a:blip>
              <a:srcRect t="14023" b="14218"/>
              <a:stretch/>
            </p:blipFill>
            <p:spPr bwMode="auto">
              <a:xfrm>
                <a:off x="6575632" y="4522430"/>
                <a:ext cx="757684" cy="54371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4" name="Chart Placeholder 7">
                <a:extLst>
                  <a:ext uri="{FF2B5EF4-FFF2-40B4-BE49-F238E27FC236}">
                    <a16:creationId xmlns:a16="http://schemas.microsoft.com/office/drawing/2014/main" id="{3D5B36A8-36EB-F2B3-D120-B55664B2C4C2}"/>
                  </a:ext>
                </a:extLst>
              </p:cNvPr>
              <p:cNvGraphicFramePr>
                <a:graphicFrameLocks/>
              </p:cNvGraphicFramePr>
              <p:nvPr/>
            </p:nvGraphicFramePr>
            <p:xfrm>
              <a:off x="255801" y="2782639"/>
              <a:ext cx="2469330" cy="3894521"/>
            </p:xfrm>
            <a:graphic>
              <a:graphicData uri="http://schemas.openxmlformats.org/drawingml/2006/chart">
                <c:chart xmlns:c="http://schemas.openxmlformats.org/drawingml/2006/chart" r:id="rId21"/>
              </a:graphicData>
            </a:graphic>
          </p:graphicFrame>
          <p:graphicFrame>
            <p:nvGraphicFramePr>
              <p:cNvPr id="65" name="Chart Placeholder 7">
                <a:extLst>
                  <a:ext uri="{FF2B5EF4-FFF2-40B4-BE49-F238E27FC236}">
                    <a16:creationId xmlns:a16="http://schemas.microsoft.com/office/drawing/2014/main" id="{9187494E-35AA-B377-7573-B7A7AEE0EB89}"/>
                  </a:ext>
                </a:extLst>
              </p:cNvPr>
              <p:cNvGraphicFramePr>
                <a:graphicFrameLocks/>
              </p:cNvGraphicFramePr>
              <p:nvPr/>
            </p:nvGraphicFramePr>
            <p:xfrm>
              <a:off x="2703583" y="3365163"/>
              <a:ext cx="2771734" cy="3236898"/>
            </p:xfrm>
            <a:graphic>
              <a:graphicData uri="http://schemas.openxmlformats.org/drawingml/2006/chart">
                <c:chart xmlns:c="http://schemas.openxmlformats.org/drawingml/2006/chart" r:id="rId22"/>
              </a:graphicData>
            </a:graphic>
          </p:graphicFrame>
          <p:sp>
            <p:nvSpPr>
              <p:cNvPr id="66" name="TextBox 65">
                <a:extLst>
                  <a:ext uri="{FF2B5EF4-FFF2-40B4-BE49-F238E27FC236}">
                    <a16:creationId xmlns:a16="http://schemas.microsoft.com/office/drawing/2014/main" id="{8151AFB7-9001-51CB-C388-578A4CE3E4ED}"/>
                  </a:ext>
                </a:extLst>
              </p:cNvPr>
              <p:cNvSpPr txBox="1"/>
              <p:nvPr/>
            </p:nvSpPr>
            <p:spPr>
              <a:xfrm>
                <a:off x="1191473" y="4821729"/>
                <a:ext cx="646862"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a:ln>
                      <a:noFill/>
                    </a:ln>
                    <a:solidFill>
                      <a:srgbClr val="000000"/>
                    </a:solidFill>
                    <a:effectLst/>
                    <a:uLnTx/>
                    <a:uFillTx/>
                    <a:latin typeface="Graphik"/>
                    <a:ea typeface="+mn-ea"/>
                    <a:cs typeface="+mn-cs"/>
                  </a:rPr>
                  <a:t>Function</a:t>
                </a:r>
              </a:p>
            </p:txBody>
          </p:sp>
          <p:sp>
            <p:nvSpPr>
              <p:cNvPr id="223" name="Title 1">
                <a:extLst>
                  <a:ext uri="{FF2B5EF4-FFF2-40B4-BE49-F238E27FC236}">
                    <a16:creationId xmlns:a16="http://schemas.microsoft.com/office/drawing/2014/main" id="{D59545F7-0203-C7F3-1C53-BE4FF3E604E7}"/>
                  </a:ext>
                </a:extLst>
              </p:cNvPr>
              <p:cNvSpPr txBox="1">
                <a:spLocks/>
              </p:cNvSpPr>
              <p:nvPr/>
            </p:nvSpPr>
            <p:spPr>
              <a:xfrm>
                <a:off x="338546" y="207092"/>
                <a:ext cx="11641970" cy="776139"/>
              </a:xfrm>
              <a:prstGeom prst="rect">
                <a:avLst/>
              </a:prstGeom>
            </p:spPr>
            <p:txBody>
              <a:bodyPr vert="horz" wrap="square" lIns="0" tIns="0" rIns="0" bIns="0" rtlCol="0" anchor="t" anchorCtr="0">
                <a:noAutofit/>
              </a:bodyPr>
              <a:lstStyle>
                <a:lvl1pPr indent="0">
                  <a:lnSpc>
                    <a:spcPct val="80000"/>
                  </a:lnSpc>
                  <a:spcBef>
                    <a:spcPct val="0"/>
                  </a:spcBef>
                  <a:spcAft>
                    <a:spcPts val="0"/>
                  </a:spcAft>
                  <a:buFontTx/>
                  <a:buNone/>
                  <a:tabLst>
                    <a:tab pos="1879600" algn="l"/>
                  </a:tabLst>
                  <a:defRPr sz="3600" b="1" i="0">
                    <a:solidFill>
                      <a:schemeClr val="accent2"/>
                    </a:solidFill>
                    <a:latin typeface="Graphik Semibold" panose="020B0703030202060203" pitchFamily="34" charset="0"/>
                    <a:ea typeface="+mj-ea"/>
                    <a:cs typeface="+mj-cs"/>
                  </a:defRPr>
                </a:lvl1pPr>
              </a:lstStyle>
              <a:p>
                <a:r>
                  <a:rPr lang="pl-PL"/>
                  <a:t>AI Industry Hub | Part of ICH</a:t>
                </a:r>
                <a:endParaRPr lang="en-GB"/>
              </a:p>
            </p:txBody>
          </p:sp>
          <p:sp>
            <p:nvSpPr>
              <p:cNvPr id="224" name="Text Placeholder 7">
                <a:extLst>
                  <a:ext uri="{FF2B5EF4-FFF2-40B4-BE49-F238E27FC236}">
                    <a16:creationId xmlns:a16="http://schemas.microsoft.com/office/drawing/2014/main" id="{178B02DE-AAFF-373B-3A84-64333240D866}"/>
                  </a:ext>
                </a:extLst>
              </p:cNvPr>
              <p:cNvSpPr>
                <a:spLocks noGrp="1"/>
              </p:cNvSpPr>
              <p:nvPr/>
            </p:nvSpPr>
            <p:spPr>
              <a:xfrm>
                <a:off x="7202259" y="-81640"/>
                <a:ext cx="4668630" cy="1024545"/>
              </a:xfrm>
              <a:prstGeom prst="rect">
                <a:avLst/>
              </a:prstGeom>
            </p:spPr>
            <p:txBody>
              <a:bodyPr vert="horz" lIns="0" tIns="0" rIns="0" bIns="0" rtlCol="0" anchor="ctr">
                <a:noAutofit/>
              </a:bodyPr>
              <a:lstStyle>
                <a:lvl1pPr marL="228600" indent="-228600" algn="l" defTabSz="228600" rtl="0" eaLnBrk="1" latinLnBrk="0" hangingPunct="1">
                  <a:lnSpc>
                    <a:spcPct val="80000"/>
                  </a:lnSpc>
                  <a:spcBef>
                    <a:spcPts val="0"/>
                  </a:spcBef>
                  <a:spcAft>
                    <a:spcPts val="600"/>
                  </a:spcAft>
                  <a:buFont typeface="Graphik" panose="020B0604020202020204" pitchFamily="34" charset="0"/>
                  <a:buChar char="•"/>
                  <a:defRPr lang="en-US" sz="1800" b="0" i="0" kern="1200" cap="all" spc="0" baseline="0" dirty="0">
                    <a:solidFill>
                      <a:schemeClr val="tx2"/>
                    </a:solidFill>
                    <a:latin typeface="Arial Black" panose="020B0A04020102020204" pitchFamily="34" charset="0"/>
                    <a:ea typeface="Arial Black" panose="020B0A04020102020204" pitchFamily="34" charset="0"/>
                    <a:cs typeface="Arial Black" panose="020B0A04020102020204" pitchFamily="34" charset="0"/>
                  </a:defRPr>
                </a:lvl1pPr>
                <a:lvl2pPr marL="457200" indent="-228600" algn="l" defTabSz="228600" rtl="0" eaLnBrk="1" latinLnBrk="0" hangingPunct="1">
                  <a:lnSpc>
                    <a:spcPct val="100000"/>
                  </a:lnSpc>
                  <a:spcBef>
                    <a:spcPts val="0"/>
                  </a:spcBef>
                  <a:spcAft>
                    <a:spcPts val="600"/>
                  </a:spcAft>
                  <a:buClrTx/>
                  <a:buFont typeface="Graphik" panose="020B0503030202060203" pitchFamily="34" charset="0"/>
                  <a:buChar char="–"/>
                  <a:defRPr sz="2000" kern="1200">
                    <a:solidFill>
                      <a:schemeClr val="tx1"/>
                    </a:solidFill>
                    <a:latin typeface="+mn-lt"/>
                    <a:ea typeface="+mn-ea"/>
                    <a:cs typeface="+mn-cs"/>
                  </a:defRPr>
                </a:lvl2pPr>
                <a:lvl3pPr marL="685800" indent="-228600" algn="l" defTabSz="228600" rtl="0" eaLnBrk="1" latinLnBrk="0" hangingPunct="1">
                  <a:lnSpc>
                    <a:spcPct val="100000"/>
                  </a:lnSpc>
                  <a:spcBef>
                    <a:spcPts val="0"/>
                  </a:spcBef>
                  <a:spcAft>
                    <a:spcPts val="600"/>
                  </a:spcAft>
                  <a:buFont typeface="Graphik" panose="020B0604020202020204" pitchFamily="34" charset="0"/>
                  <a:buChar char="•"/>
                  <a:defRPr sz="2000" kern="1200">
                    <a:solidFill>
                      <a:schemeClr val="tx1"/>
                    </a:solidFill>
                    <a:latin typeface="+mn-lt"/>
                    <a:ea typeface="+mn-ea"/>
                    <a:cs typeface="+mn-cs"/>
                  </a:defRPr>
                </a:lvl3pPr>
                <a:lvl4pPr marL="914400" indent="-228600" algn="l" defTabSz="228600" rtl="0" eaLnBrk="1" latinLnBrk="0" hangingPunct="1">
                  <a:lnSpc>
                    <a:spcPct val="10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4pPr>
                <a:lvl5pPr marL="1143000" indent="-228600" algn="l" defTabSz="228600" rtl="0" eaLnBrk="1" latinLnBrk="0" hangingPunct="1">
                  <a:lnSpc>
                    <a:spcPct val="100000"/>
                  </a:lnSpc>
                  <a:spcBef>
                    <a:spcPts val="0"/>
                  </a:spcBef>
                  <a:spcAft>
                    <a:spcPts val="600"/>
                  </a:spcAft>
                  <a:buFont typeface="Graphik" panose="020B0604020202020204" pitchFamily="34" charset="0"/>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6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600"/>
                  </a:spcAft>
                  <a:buFont typeface="Graphik"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600"/>
                  </a:spcAft>
                  <a:buFont typeface="Graphik"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600"/>
                  </a:spcAft>
                  <a:buFont typeface="Graphik" panose="020B0604020202020204" pitchFamily="34" charset="0"/>
                  <a:buNone/>
                  <a:defRPr sz="800" kern="1200">
                    <a:solidFill>
                      <a:schemeClr val="tx2"/>
                    </a:solidFill>
                    <a:latin typeface="+mn-lt"/>
                    <a:ea typeface="+mn-ea"/>
                    <a:cs typeface="+mn-cs"/>
                  </a:defRPr>
                </a:lvl9pPr>
              </a:lstStyle>
              <a:p>
                <a:pPr marL="0" indent="0">
                  <a:buNone/>
                </a:pPr>
                <a:r>
                  <a:rPr lang="en-US" sz="1600" b="1" i="1">
                    <a:solidFill>
                      <a:schemeClr val="accent1"/>
                    </a:solidFill>
                  </a:rPr>
                  <a:t>Drive Gen AI </a:t>
                </a:r>
                <a:r>
                  <a:rPr lang="en-US" sz="1600" b="1" i="1">
                    <a:solidFill>
                      <a:schemeClr val="tx1"/>
                    </a:solidFill>
                  </a:rPr>
                  <a:t>and</a:t>
                </a:r>
                <a:r>
                  <a:rPr lang="en-US" sz="1600" b="1" i="1">
                    <a:solidFill>
                      <a:schemeClr val="accent1"/>
                    </a:solidFill>
                  </a:rPr>
                  <a:t> OWN </a:t>
                </a:r>
                <a:r>
                  <a:rPr lang="en-US" sz="1600" b="1" i="1">
                    <a:solidFill>
                      <a:schemeClr val="tx1"/>
                    </a:solidFill>
                  </a:rPr>
                  <a:t>the client's agenda around </a:t>
                </a:r>
                <a:r>
                  <a:rPr lang="en-US" sz="1600" b="1" i="1" err="1">
                    <a:solidFill>
                      <a:schemeClr val="tx1"/>
                    </a:solidFill>
                  </a:rPr>
                  <a:t>dat</a:t>
                </a:r>
                <a:r>
                  <a:rPr lang="pl-PL" sz="1600" b="1" i="1">
                    <a:solidFill>
                      <a:schemeClr val="tx1"/>
                    </a:solidFill>
                  </a:rPr>
                  <a:t>A</a:t>
                </a:r>
                <a:endParaRPr lang="en-US" sz="1600" b="1" i="1">
                  <a:solidFill>
                    <a:schemeClr val="tx1"/>
                  </a:solidFill>
                </a:endParaRPr>
              </a:p>
            </p:txBody>
          </p:sp>
          <p:sp>
            <p:nvSpPr>
              <p:cNvPr id="225" name="Rectangle 224">
                <a:extLst>
                  <a:ext uri="{FF2B5EF4-FFF2-40B4-BE49-F238E27FC236}">
                    <a16:creationId xmlns:a16="http://schemas.microsoft.com/office/drawing/2014/main" id="{48B3B053-B74E-92AF-4F1A-F3CEDCAF6DFD}"/>
                  </a:ext>
                </a:extLst>
              </p:cNvPr>
              <p:cNvSpPr/>
              <p:nvPr/>
            </p:nvSpPr>
            <p:spPr>
              <a:xfrm>
                <a:off x="9993475" y="454859"/>
                <a:ext cx="2098871" cy="212366"/>
              </a:xfrm>
              <a:prstGeom prst="rect">
                <a:avLst/>
              </a:prstGeom>
              <a:noFill/>
            </p:spPr>
            <p:txBody>
              <a:bodyPr wrap="square" lIns="0" tIns="0" rIns="0" bIns="45720" rtlCol="0">
                <a:spAutoFit/>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Tx/>
                  <a:buSzTx/>
                  <a:buFontTx/>
                  <a:buNone/>
                  <a:tabLst/>
                  <a:defRPr/>
                </a:pPr>
                <a:r>
                  <a:rPr kumimoji="0" lang="pl-PL" sz="1200" b="1" i="1" u="none" strike="noStrike" kern="1200" cap="none" spc="0" normalizeH="0" baseline="0" noProof="0">
                    <a:ln>
                      <a:noFill/>
                    </a:ln>
                    <a:solidFill>
                      <a:srgbClr val="000000"/>
                    </a:solidFill>
                    <a:effectLst/>
                    <a:uLnTx/>
                    <a:uFillTx/>
                    <a:latin typeface="Graphik" panose="020B0503030202060203" pitchFamily="34" charset="-18"/>
                    <a:ea typeface="+mn-ea"/>
                    <a:cs typeface="+mn-cs"/>
                  </a:rPr>
                  <a:t>Jean-Marc </a:t>
                </a:r>
                <a:r>
                  <a:rPr kumimoji="0" lang="pl-PL" sz="1200" b="1" i="1" u="none" strike="noStrike" kern="1200" cap="none" spc="0" normalizeH="0" baseline="0" noProof="0" err="1">
                    <a:ln>
                      <a:noFill/>
                    </a:ln>
                    <a:solidFill>
                      <a:srgbClr val="000000"/>
                    </a:solidFill>
                    <a:effectLst/>
                    <a:uLnTx/>
                    <a:uFillTx/>
                    <a:latin typeface="Graphik" panose="020B0503030202060203" pitchFamily="34" charset="-18"/>
                    <a:ea typeface="+mn-ea"/>
                    <a:cs typeface="+mn-cs"/>
                  </a:rPr>
                  <a:t>Ollangier</a:t>
                </a:r>
                <a:endParaRPr kumimoji="0" lang="en-US" sz="1200" b="1" i="1" u="none" strike="noStrike" kern="1200" cap="none" spc="0" normalizeH="0" baseline="0" noProof="0">
                  <a:ln>
                    <a:noFill/>
                  </a:ln>
                  <a:solidFill>
                    <a:srgbClr val="000000"/>
                  </a:solidFill>
                  <a:effectLst/>
                  <a:uLnTx/>
                  <a:uFillTx/>
                  <a:latin typeface="Graphik" panose="020B0503030202060203" pitchFamily="34" charset="-18"/>
                  <a:ea typeface="+mn-ea"/>
                  <a:cs typeface="+mn-cs"/>
                </a:endParaRPr>
              </a:p>
            </p:txBody>
          </p:sp>
          <p:grpSp>
            <p:nvGrpSpPr>
              <p:cNvPr id="67" name="Group 66">
                <a:extLst>
                  <a:ext uri="{FF2B5EF4-FFF2-40B4-BE49-F238E27FC236}">
                    <a16:creationId xmlns:a16="http://schemas.microsoft.com/office/drawing/2014/main" id="{1C031929-8DA5-448F-2697-3A104B87990A}"/>
                  </a:ext>
                </a:extLst>
              </p:cNvPr>
              <p:cNvGrpSpPr/>
              <p:nvPr/>
            </p:nvGrpSpPr>
            <p:grpSpPr>
              <a:xfrm>
                <a:off x="413380" y="774975"/>
                <a:ext cx="4698806" cy="2951854"/>
                <a:chOff x="252960" y="774975"/>
                <a:chExt cx="4698806" cy="2951854"/>
              </a:xfrm>
            </p:grpSpPr>
            <p:sp>
              <p:nvSpPr>
                <p:cNvPr id="205" name="TextBox 204">
                  <a:extLst>
                    <a:ext uri="{FF2B5EF4-FFF2-40B4-BE49-F238E27FC236}">
                      <a16:creationId xmlns:a16="http://schemas.microsoft.com/office/drawing/2014/main" id="{647945FA-3CD5-67E3-5769-3C9090077102}"/>
                    </a:ext>
                  </a:extLst>
                </p:cNvPr>
                <p:cNvSpPr txBox="1"/>
                <p:nvPr/>
              </p:nvSpPr>
              <p:spPr>
                <a:xfrm>
                  <a:off x="2820290" y="1906481"/>
                  <a:ext cx="2062249" cy="791737"/>
                </a:xfrm>
                <a:prstGeom prst="rect">
                  <a:avLst/>
                </a:prstGeom>
                <a:noFill/>
              </p:spPr>
              <p:txBody>
                <a:bodyPr wrap="square" lIns="0" tIns="0" rIns="0" bIns="144000" rtlCol="0" anchor="b">
                  <a:spAutoFit/>
                </a:bodyPr>
                <a:lstStyle/>
                <a:p>
                  <a:pPr marL="0" marR="0" lvl="1"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pl-PL" sz="1400" i="0" u="none" strike="noStrike" kern="1200" cap="none" spc="0" normalizeH="0" baseline="0" noProof="0">
                      <a:ln>
                        <a:noFill/>
                      </a:ln>
                      <a:solidFill>
                        <a:schemeClr val="accent1"/>
                      </a:solidFill>
                      <a:effectLst/>
                      <a:uLnTx/>
                      <a:uFillTx/>
                      <a:latin typeface="Graphik"/>
                      <a:ea typeface="+mn-ea"/>
                      <a:cs typeface="+mn-cs"/>
                    </a:rPr>
                    <a:t>600+ AI </a:t>
                  </a:r>
                  <a:r>
                    <a:rPr kumimoji="0" lang="en-US" sz="1400" i="0" u="none" strike="noStrike" kern="1200" cap="none" spc="0" normalizeH="0" baseline="0" noProof="0">
                      <a:ln>
                        <a:noFill/>
                      </a:ln>
                      <a:solidFill>
                        <a:schemeClr val="accent1"/>
                      </a:solidFill>
                      <a:effectLst/>
                      <a:uLnTx/>
                      <a:uFillTx/>
                      <a:latin typeface="Graphik"/>
                      <a:ea typeface="+mn-ea"/>
                      <a:cs typeface="+mn-cs"/>
                    </a:rPr>
                    <a:t>Consultants </a:t>
                  </a:r>
                  <a:br>
                    <a:rPr kumimoji="0" lang="pl-PL" sz="1400" i="0" u="none" strike="noStrike" kern="1200" cap="none" spc="0" normalizeH="0" baseline="0" noProof="0">
                      <a:ln>
                        <a:noFill/>
                      </a:ln>
                      <a:solidFill>
                        <a:schemeClr val="accent1"/>
                      </a:solidFill>
                      <a:effectLst/>
                      <a:uLnTx/>
                      <a:uFillTx/>
                      <a:latin typeface="Graphik"/>
                      <a:ea typeface="+mn-ea"/>
                      <a:cs typeface="+mn-cs"/>
                    </a:rPr>
                  </a:br>
                  <a:r>
                    <a:rPr kumimoji="0" lang="en-US" sz="1400" i="0" u="none" strike="noStrike" kern="1200" cap="none" spc="0" normalizeH="0" baseline="0" noProof="0">
                      <a:ln>
                        <a:noFill/>
                      </a:ln>
                      <a:effectLst/>
                      <a:uLnTx/>
                      <a:uFillTx/>
                      <a:latin typeface="Graphik"/>
                      <a:ea typeface="+mn-ea"/>
                      <a:cs typeface="+mn-cs"/>
                    </a:rPr>
                    <a:t>in nearshore</a:t>
                  </a:r>
                  <a:br>
                    <a:rPr kumimoji="0" lang="pl-PL" sz="1400" i="0" u="none" strike="noStrike" kern="1200" cap="none" spc="0" normalizeH="0" baseline="0" noProof="0">
                      <a:ln>
                        <a:noFill/>
                      </a:ln>
                      <a:effectLst/>
                      <a:uLnTx/>
                      <a:uFillTx/>
                      <a:latin typeface="Graphik"/>
                      <a:ea typeface="+mn-ea"/>
                      <a:cs typeface="+mn-cs"/>
                    </a:rPr>
                  </a:br>
                  <a:r>
                    <a:rPr kumimoji="0" lang="en-US" sz="1400" i="0" u="none" strike="noStrike" kern="1200" cap="none" spc="0" normalizeH="0" baseline="0" noProof="0">
                      <a:ln>
                        <a:noFill/>
                      </a:ln>
                      <a:effectLst/>
                      <a:uLnTx/>
                      <a:uFillTx/>
                      <a:latin typeface="Graphik"/>
                      <a:ea typeface="+mn-ea"/>
                      <a:cs typeface="+mn-cs"/>
                    </a:rPr>
                    <a:t>/offshore locations</a:t>
                  </a:r>
                  <a:endParaRPr kumimoji="0" lang="pl-PL" sz="1400" i="0" u="none" strike="noStrike" kern="1200" cap="none" spc="0" normalizeH="0" baseline="0" noProof="0">
                    <a:ln>
                      <a:noFill/>
                    </a:ln>
                    <a:effectLst/>
                    <a:uLnTx/>
                    <a:uFillTx/>
                    <a:latin typeface="Graphik"/>
                    <a:ea typeface="+mn-ea"/>
                    <a:cs typeface="+mn-cs"/>
                  </a:endParaRPr>
                </a:p>
              </p:txBody>
            </p:sp>
            <p:grpSp>
              <p:nvGrpSpPr>
                <p:cNvPr id="200" name="Group 199">
                  <a:extLst>
                    <a:ext uri="{FF2B5EF4-FFF2-40B4-BE49-F238E27FC236}">
                      <a16:creationId xmlns:a16="http://schemas.microsoft.com/office/drawing/2014/main" id="{3218BA9D-5E4E-C08D-8C43-99BBB970F1B2}"/>
                    </a:ext>
                  </a:extLst>
                </p:cNvPr>
                <p:cNvGrpSpPr/>
                <p:nvPr/>
              </p:nvGrpSpPr>
              <p:grpSpPr>
                <a:xfrm>
                  <a:off x="252960" y="774975"/>
                  <a:ext cx="3390660" cy="2951854"/>
                  <a:chOff x="6070466" y="2154115"/>
                  <a:chExt cx="5400000" cy="3611518"/>
                </a:xfrm>
              </p:grpSpPr>
              <p:sp>
                <p:nvSpPr>
                  <p:cNvPr id="220" name="Isosceles Triangle 219">
                    <a:extLst>
                      <a:ext uri="{FF2B5EF4-FFF2-40B4-BE49-F238E27FC236}">
                        <a16:creationId xmlns:a16="http://schemas.microsoft.com/office/drawing/2014/main" id="{9BCEC7E3-1D1E-60C8-D7F0-3D3587823502}"/>
                      </a:ext>
                    </a:extLst>
                  </p:cNvPr>
                  <p:cNvSpPr/>
                  <p:nvPr/>
                </p:nvSpPr>
                <p:spPr>
                  <a:xfrm>
                    <a:off x="6070466" y="2154115"/>
                    <a:ext cx="5400000" cy="361151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a:p>
                </p:txBody>
              </p:sp>
              <p:sp>
                <p:nvSpPr>
                  <p:cNvPr id="221" name="Isosceles Triangle 220">
                    <a:extLst>
                      <a:ext uri="{FF2B5EF4-FFF2-40B4-BE49-F238E27FC236}">
                        <a16:creationId xmlns:a16="http://schemas.microsoft.com/office/drawing/2014/main" id="{0B5DB941-7A78-3BD0-30B0-6607383FC5C7}"/>
                      </a:ext>
                    </a:extLst>
                  </p:cNvPr>
                  <p:cNvSpPr/>
                  <p:nvPr/>
                </p:nvSpPr>
                <p:spPr>
                  <a:xfrm>
                    <a:off x="6070466" y="3429001"/>
                    <a:ext cx="5400000" cy="233663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a:p>
                </p:txBody>
              </p:sp>
              <p:sp>
                <p:nvSpPr>
                  <p:cNvPr id="222" name="Isosceles Triangle 221">
                    <a:extLst>
                      <a:ext uri="{FF2B5EF4-FFF2-40B4-BE49-F238E27FC236}">
                        <a16:creationId xmlns:a16="http://schemas.microsoft.com/office/drawing/2014/main" id="{67A920CF-CCC8-A006-91BD-C505ED4346A5}"/>
                      </a:ext>
                    </a:extLst>
                  </p:cNvPr>
                  <p:cNvSpPr/>
                  <p:nvPr/>
                </p:nvSpPr>
                <p:spPr>
                  <a:xfrm>
                    <a:off x="6070466" y="4484078"/>
                    <a:ext cx="5400000" cy="128155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a:p>
                </p:txBody>
              </p:sp>
            </p:grpSp>
            <p:grpSp>
              <p:nvGrpSpPr>
                <p:cNvPr id="302" name="Group 301">
                  <a:extLst>
                    <a:ext uri="{FF2B5EF4-FFF2-40B4-BE49-F238E27FC236}">
                      <a16:creationId xmlns:a16="http://schemas.microsoft.com/office/drawing/2014/main" id="{E13C45A0-9974-F81D-31B7-12CCB45AA606}"/>
                    </a:ext>
                  </a:extLst>
                </p:cNvPr>
                <p:cNvGrpSpPr/>
                <p:nvPr/>
              </p:nvGrpSpPr>
              <p:grpSpPr>
                <a:xfrm>
                  <a:off x="1918080" y="1643560"/>
                  <a:ext cx="2884923" cy="1926043"/>
                  <a:chOff x="1868205" y="2000606"/>
                  <a:chExt cx="2884923" cy="1800564"/>
                </a:xfrm>
              </p:grpSpPr>
              <p:grpSp>
                <p:nvGrpSpPr>
                  <p:cNvPr id="211" name="Group 210">
                    <a:extLst>
                      <a:ext uri="{FF2B5EF4-FFF2-40B4-BE49-F238E27FC236}">
                        <a16:creationId xmlns:a16="http://schemas.microsoft.com/office/drawing/2014/main" id="{7F84C712-D8F1-5061-E3A5-C3A72CCB27F2}"/>
                      </a:ext>
                    </a:extLst>
                  </p:cNvPr>
                  <p:cNvGrpSpPr/>
                  <p:nvPr/>
                </p:nvGrpSpPr>
                <p:grpSpPr>
                  <a:xfrm flipH="1">
                    <a:off x="1868205" y="2000606"/>
                    <a:ext cx="2884923" cy="123629"/>
                    <a:chOff x="-2564432" y="3249000"/>
                    <a:chExt cx="7960131" cy="180000"/>
                  </a:xfrm>
                </p:grpSpPr>
                <p:sp>
                  <p:nvSpPr>
                    <p:cNvPr id="218" name="Rectangle 217">
                      <a:extLst>
                        <a:ext uri="{FF2B5EF4-FFF2-40B4-BE49-F238E27FC236}">
                          <a16:creationId xmlns:a16="http://schemas.microsoft.com/office/drawing/2014/main" id="{7F29C525-C6A5-B90D-E47E-D78A5EA9DF87}"/>
                        </a:ext>
                      </a:extLst>
                    </p:cNvPr>
                    <p:cNvSpPr>
                      <a:spLocks/>
                    </p:cNvSpPr>
                    <p:nvPr/>
                  </p:nvSpPr>
                  <p:spPr>
                    <a:xfrm>
                      <a:off x="5147369" y="3249000"/>
                      <a:ext cx="248330" cy="180000"/>
                    </a:xfrm>
                    <a:prstGeom prst="rect">
                      <a:avLst/>
                    </a:prstGeom>
                    <a:noFill/>
                    <a:ln w="381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a:p>
                  </p:txBody>
                </p:sp>
                <p:cxnSp>
                  <p:nvCxnSpPr>
                    <p:cNvPr id="219" name="Straight Connector 218">
                      <a:extLst>
                        <a:ext uri="{FF2B5EF4-FFF2-40B4-BE49-F238E27FC236}">
                          <a16:creationId xmlns:a16="http://schemas.microsoft.com/office/drawing/2014/main" id="{3F119B00-7245-2E14-68EC-6FCC43C9E744}"/>
                        </a:ext>
                      </a:extLst>
                    </p:cNvPr>
                    <p:cNvCxnSpPr>
                      <a:cxnSpLocks/>
                      <a:stCxn id="218" idx="1"/>
                    </p:cNvCxnSpPr>
                    <p:nvPr/>
                  </p:nvCxnSpPr>
                  <p:spPr>
                    <a:xfrm flipH="1">
                      <a:off x="-2564432" y="3339001"/>
                      <a:ext cx="7711801" cy="0"/>
                    </a:xfrm>
                    <a:prstGeom prst="line">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212" name="Group 211">
                    <a:extLst>
                      <a:ext uri="{FF2B5EF4-FFF2-40B4-BE49-F238E27FC236}">
                        <a16:creationId xmlns:a16="http://schemas.microsoft.com/office/drawing/2014/main" id="{B1988F70-063E-3CB6-02C7-523811243EF5}"/>
                      </a:ext>
                    </a:extLst>
                  </p:cNvPr>
                  <p:cNvGrpSpPr/>
                  <p:nvPr/>
                </p:nvGrpSpPr>
                <p:grpSpPr>
                  <a:xfrm flipH="1">
                    <a:off x="1868205" y="2861197"/>
                    <a:ext cx="2884923" cy="123629"/>
                    <a:chOff x="-3125222" y="3249000"/>
                    <a:chExt cx="7960131" cy="180000"/>
                  </a:xfrm>
                </p:grpSpPr>
                <p:sp>
                  <p:nvSpPr>
                    <p:cNvPr id="216" name="Rectangle 215">
                      <a:extLst>
                        <a:ext uri="{FF2B5EF4-FFF2-40B4-BE49-F238E27FC236}">
                          <a16:creationId xmlns:a16="http://schemas.microsoft.com/office/drawing/2014/main" id="{C0CE8FBB-C0FF-89BF-1CB0-6A125BBBF2BB}"/>
                        </a:ext>
                      </a:extLst>
                    </p:cNvPr>
                    <p:cNvSpPr>
                      <a:spLocks/>
                    </p:cNvSpPr>
                    <p:nvPr/>
                  </p:nvSpPr>
                  <p:spPr>
                    <a:xfrm>
                      <a:off x="4586579" y="3249000"/>
                      <a:ext cx="248330" cy="180000"/>
                    </a:xfrm>
                    <a:prstGeom prst="rect">
                      <a:avLst/>
                    </a:prstGeom>
                    <a:noFill/>
                    <a:ln w="381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a:p>
                  </p:txBody>
                </p:sp>
                <p:cxnSp>
                  <p:nvCxnSpPr>
                    <p:cNvPr id="217" name="Straight Connector 216">
                      <a:extLst>
                        <a:ext uri="{FF2B5EF4-FFF2-40B4-BE49-F238E27FC236}">
                          <a16:creationId xmlns:a16="http://schemas.microsoft.com/office/drawing/2014/main" id="{F9CE4577-31E0-85D1-234F-CBD49755B6AB}"/>
                        </a:ext>
                      </a:extLst>
                    </p:cNvPr>
                    <p:cNvCxnSpPr>
                      <a:cxnSpLocks/>
                    </p:cNvCxnSpPr>
                    <p:nvPr/>
                  </p:nvCxnSpPr>
                  <p:spPr>
                    <a:xfrm flipH="1">
                      <a:off x="-3125222" y="3339000"/>
                      <a:ext cx="7780134" cy="0"/>
                    </a:xfrm>
                    <a:prstGeom prst="line">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214" name="Rectangle 213">
                    <a:extLst>
                      <a:ext uri="{FF2B5EF4-FFF2-40B4-BE49-F238E27FC236}">
                        <a16:creationId xmlns:a16="http://schemas.microsoft.com/office/drawing/2014/main" id="{6018467B-D004-7D76-220C-0DEF95B76DE6}"/>
                      </a:ext>
                    </a:extLst>
                  </p:cNvPr>
                  <p:cNvSpPr>
                    <a:spLocks/>
                  </p:cNvSpPr>
                  <p:nvPr/>
                </p:nvSpPr>
                <p:spPr>
                  <a:xfrm flipH="1">
                    <a:off x="1868205" y="3677541"/>
                    <a:ext cx="90000" cy="123629"/>
                  </a:xfrm>
                  <a:prstGeom prst="rect">
                    <a:avLst/>
                  </a:prstGeom>
                  <a:noFill/>
                  <a:ln w="381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a:p>
                </p:txBody>
              </p:sp>
              <p:cxnSp>
                <p:nvCxnSpPr>
                  <p:cNvPr id="215" name="Straight Connector 214">
                    <a:extLst>
                      <a:ext uri="{FF2B5EF4-FFF2-40B4-BE49-F238E27FC236}">
                        <a16:creationId xmlns:a16="http://schemas.microsoft.com/office/drawing/2014/main" id="{2DCDC8F4-B9E5-9D27-7967-7DB68BE625FB}"/>
                      </a:ext>
                    </a:extLst>
                  </p:cNvPr>
                  <p:cNvCxnSpPr>
                    <a:cxnSpLocks/>
                  </p:cNvCxnSpPr>
                  <p:nvPr/>
                </p:nvCxnSpPr>
                <p:spPr>
                  <a:xfrm>
                    <a:off x="1933441" y="3739356"/>
                    <a:ext cx="2819687" cy="0"/>
                  </a:xfrm>
                  <a:prstGeom prst="line">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207" name="TextBox 206">
                  <a:extLst>
                    <a:ext uri="{FF2B5EF4-FFF2-40B4-BE49-F238E27FC236}">
                      <a16:creationId xmlns:a16="http://schemas.microsoft.com/office/drawing/2014/main" id="{5C2DB8FE-6DA0-EEAE-C17B-C7D56C3F196A}"/>
                    </a:ext>
                  </a:extLst>
                </p:cNvPr>
                <p:cNvSpPr txBox="1"/>
                <p:nvPr/>
              </p:nvSpPr>
              <p:spPr>
                <a:xfrm>
                  <a:off x="2764780" y="2782385"/>
                  <a:ext cx="2094970" cy="791737"/>
                </a:xfrm>
                <a:prstGeom prst="rect">
                  <a:avLst/>
                </a:prstGeom>
                <a:noFill/>
              </p:spPr>
              <p:txBody>
                <a:bodyPr wrap="square" lIns="0" tIns="0" rIns="0" bIns="144000" rtlCol="0" anchor="b">
                  <a:spAutoFit/>
                </a:bodyPr>
                <a:lstStyle/>
                <a:p>
                  <a:pPr marL="0" marR="0" lvl="0" indent="0" algn="r" defTabSz="914400" rtl="0" eaLnBrk="1" fontAlgn="auto" latinLnBrk="0" hangingPunct="1">
                    <a:lnSpc>
                      <a:spcPct val="100000"/>
                    </a:lnSpc>
                    <a:spcBef>
                      <a:spcPts val="400"/>
                    </a:spcBef>
                    <a:spcAft>
                      <a:spcPts val="0"/>
                    </a:spcAft>
                    <a:buClrTx/>
                    <a:buSzTx/>
                    <a:buFontTx/>
                    <a:buNone/>
                    <a:tabLst/>
                    <a:defRPr/>
                  </a:pPr>
                  <a:r>
                    <a:rPr lang="pl-PL" sz="1400">
                      <a:solidFill>
                        <a:schemeClr val="accent1"/>
                      </a:solidFill>
                      <a:latin typeface="Graphik"/>
                    </a:rPr>
                    <a:t>100+ experts </a:t>
                  </a:r>
                  <a:r>
                    <a:rPr lang="pl-PL" sz="1400"/>
                    <a:t>in </a:t>
                  </a:r>
                  <a:br>
                    <a:rPr lang="pl-PL" sz="1400"/>
                  </a:br>
                  <a:r>
                    <a:rPr lang="en-GB" sz="1400"/>
                    <a:t>elicit</a:t>
                  </a:r>
                  <a:r>
                    <a:rPr lang="pl-PL" sz="1400"/>
                    <a:t>ing</a:t>
                  </a:r>
                  <a:r>
                    <a:rPr lang="en-GB" sz="1400"/>
                    <a:t> insights </a:t>
                  </a:r>
                  <a:br>
                    <a:rPr lang="pl-PL" sz="1400"/>
                  </a:br>
                  <a:r>
                    <a:rPr lang="en-GB" sz="1400"/>
                    <a:t>from data.</a:t>
                  </a:r>
                </a:p>
              </p:txBody>
            </p:sp>
            <p:sp>
              <p:nvSpPr>
                <p:cNvPr id="208" name="TextBox 207">
                  <a:extLst>
                    <a:ext uri="{FF2B5EF4-FFF2-40B4-BE49-F238E27FC236}">
                      <a16:creationId xmlns:a16="http://schemas.microsoft.com/office/drawing/2014/main" id="{F5A96206-62F6-07F0-A812-F8E187426C27}"/>
                    </a:ext>
                  </a:extLst>
                </p:cNvPr>
                <p:cNvSpPr txBox="1"/>
                <p:nvPr/>
              </p:nvSpPr>
              <p:spPr>
                <a:xfrm>
                  <a:off x="1208748" y="2950908"/>
                  <a:ext cx="1496283" cy="523220"/>
                </a:xfrm>
                <a:prstGeom prst="rect">
                  <a:avLst/>
                </a:prstGeom>
                <a:noFill/>
              </p:spPr>
              <p:txBody>
                <a:bodyPr wrap="square">
                  <a:spAutoFit/>
                </a:bodyPr>
                <a:lstStyle/>
                <a:p>
                  <a:pPr marL="0" marR="0" lvl="0" indent="0" algn="ctr" defTabSz="914400" rtl="0" eaLnBrk="1" fontAlgn="base" latinLnBrk="0" hangingPunct="1">
                    <a:lnSpc>
                      <a:spcPct val="100000"/>
                    </a:lnSpc>
                    <a:spcBef>
                      <a:spcPts val="0"/>
                    </a:spcBef>
                    <a:spcAft>
                      <a:spcPts val="3000"/>
                    </a:spcAft>
                    <a:buClrTx/>
                    <a:buSzTx/>
                    <a:buFontTx/>
                    <a:buNone/>
                    <a:tabLst/>
                    <a:defRPr/>
                  </a:pPr>
                  <a:r>
                    <a:rPr lang="pl-PL" sz="1400" b="1">
                      <a:solidFill>
                        <a:schemeClr val="bg1"/>
                      </a:solidFill>
                    </a:rPr>
                    <a:t>AI Industry Hub</a:t>
                  </a:r>
                  <a:endParaRPr lang="en-GB" sz="1400" b="1">
                    <a:solidFill>
                      <a:schemeClr val="bg1"/>
                    </a:solidFill>
                  </a:endParaRPr>
                </a:p>
              </p:txBody>
            </p:sp>
            <p:sp>
              <p:nvSpPr>
                <p:cNvPr id="209" name="TextBox 208">
                  <a:extLst>
                    <a:ext uri="{FF2B5EF4-FFF2-40B4-BE49-F238E27FC236}">
                      <a16:creationId xmlns:a16="http://schemas.microsoft.com/office/drawing/2014/main" id="{0D1968CD-D433-753B-6FDE-873F9BD7BAD3}"/>
                    </a:ext>
                  </a:extLst>
                </p:cNvPr>
                <p:cNvSpPr txBox="1"/>
                <p:nvPr/>
              </p:nvSpPr>
              <p:spPr>
                <a:xfrm>
                  <a:off x="1349751" y="2292030"/>
                  <a:ext cx="1249380" cy="307777"/>
                </a:xfrm>
                <a:prstGeom prst="rect">
                  <a:avLst/>
                </a:prstGeom>
                <a:noFill/>
              </p:spPr>
              <p:txBody>
                <a:bodyPr wrap="square">
                  <a:spAutoFit/>
                </a:bodyPr>
                <a:lstStyle/>
                <a:p>
                  <a:pPr marL="0" marR="0" lvl="0" indent="0" algn="ctr" defTabSz="914400" rtl="0" eaLnBrk="1" fontAlgn="base" latinLnBrk="0" hangingPunct="1">
                    <a:lnSpc>
                      <a:spcPct val="100000"/>
                    </a:lnSpc>
                    <a:spcBef>
                      <a:spcPts val="0"/>
                    </a:spcBef>
                    <a:spcAft>
                      <a:spcPts val="3000"/>
                    </a:spcAft>
                    <a:buClrTx/>
                    <a:buSzTx/>
                    <a:buFontTx/>
                    <a:buNone/>
                    <a:tabLst/>
                    <a:defRPr/>
                  </a:pPr>
                  <a:r>
                    <a:rPr lang="pl-PL" sz="1400" b="1">
                      <a:solidFill>
                        <a:schemeClr val="bg1"/>
                      </a:solidFill>
                    </a:rPr>
                    <a:t>DATA &amp; AI</a:t>
                  </a:r>
                  <a:endParaRPr lang="en-GB" sz="1400" b="1">
                    <a:solidFill>
                      <a:schemeClr val="bg1"/>
                    </a:solidFill>
                  </a:endParaRPr>
                </a:p>
              </p:txBody>
            </p:sp>
            <p:sp>
              <p:nvSpPr>
                <p:cNvPr id="210" name="TextBox 209">
                  <a:extLst>
                    <a:ext uri="{FF2B5EF4-FFF2-40B4-BE49-F238E27FC236}">
                      <a16:creationId xmlns:a16="http://schemas.microsoft.com/office/drawing/2014/main" id="{1FC5B658-957B-62BF-7C09-C9E0FB3B1959}"/>
                    </a:ext>
                  </a:extLst>
                </p:cNvPr>
                <p:cNvSpPr txBox="1"/>
                <p:nvPr/>
              </p:nvSpPr>
              <p:spPr>
                <a:xfrm>
                  <a:off x="1615940" y="1351788"/>
                  <a:ext cx="664697" cy="307777"/>
                </a:xfrm>
                <a:prstGeom prst="rect">
                  <a:avLst/>
                </a:prstGeom>
                <a:noFill/>
              </p:spPr>
              <p:txBody>
                <a:bodyPr wrap="square">
                  <a:spAutoFit/>
                </a:bodyPr>
                <a:lstStyle/>
                <a:p>
                  <a:pPr marL="0" marR="0" lvl="0" indent="0" algn="ctr" defTabSz="914400" rtl="0" eaLnBrk="1" fontAlgn="base" latinLnBrk="0" hangingPunct="1">
                    <a:lnSpc>
                      <a:spcPct val="100000"/>
                    </a:lnSpc>
                    <a:spcBef>
                      <a:spcPts val="0"/>
                    </a:spcBef>
                    <a:spcAft>
                      <a:spcPts val="3000"/>
                    </a:spcAft>
                    <a:buClrTx/>
                    <a:buSzTx/>
                    <a:buFontTx/>
                    <a:buNone/>
                    <a:tabLst/>
                    <a:defRPr/>
                  </a:pPr>
                  <a:r>
                    <a:rPr lang="en-GB" sz="1400" b="1">
                      <a:solidFill>
                        <a:schemeClr val="bg1"/>
                      </a:solidFill>
                    </a:rPr>
                    <a:t>ICH</a:t>
                  </a:r>
                </a:p>
              </p:txBody>
            </p:sp>
            <p:sp>
              <p:nvSpPr>
                <p:cNvPr id="226" name="TextBox 225">
                  <a:extLst>
                    <a:ext uri="{FF2B5EF4-FFF2-40B4-BE49-F238E27FC236}">
                      <a16:creationId xmlns:a16="http://schemas.microsoft.com/office/drawing/2014/main" id="{07F611A0-D840-8ACD-7451-78EFDB5CE6C8}"/>
                    </a:ext>
                  </a:extLst>
                </p:cNvPr>
                <p:cNvSpPr txBox="1"/>
                <p:nvPr/>
              </p:nvSpPr>
              <p:spPr>
                <a:xfrm>
                  <a:off x="2117826" y="1073252"/>
                  <a:ext cx="2833940" cy="791737"/>
                </a:xfrm>
                <a:prstGeom prst="rect">
                  <a:avLst/>
                </a:prstGeom>
                <a:noFill/>
              </p:spPr>
              <p:txBody>
                <a:bodyPr wrap="square" lIns="0" tIns="0" rIns="0" bIns="144000" rtlCol="0" anchor="b">
                  <a:spAutoFit/>
                </a:bodyPr>
                <a:lstStyle/>
                <a:p>
                  <a:pPr marL="0" marR="0" lvl="1"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pl-PL" sz="1400" i="0" u="none" strike="noStrike" kern="1200" cap="none" spc="0" normalizeH="0" baseline="0" noProof="0">
                      <a:ln>
                        <a:noFill/>
                      </a:ln>
                      <a:solidFill>
                        <a:schemeClr val="accent1"/>
                      </a:solidFill>
                      <a:effectLst/>
                      <a:uLnTx/>
                      <a:uFillTx/>
                      <a:latin typeface="Graphik"/>
                      <a:ea typeface="+mn-ea"/>
                      <a:cs typeface="+mn-cs"/>
                    </a:rPr>
                    <a:t>Intelligent Consulting Hub</a:t>
                  </a:r>
                  <a:br>
                    <a:rPr kumimoji="0" lang="pl-PL" sz="1400" i="0" u="none" strike="noStrike" kern="1200" cap="none" spc="0" normalizeH="0" baseline="0" noProof="0">
                      <a:ln>
                        <a:noFill/>
                      </a:ln>
                      <a:solidFill>
                        <a:schemeClr val="accent1"/>
                      </a:solidFill>
                      <a:effectLst/>
                      <a:uLnTx/>
                      <a:uFillTx/>
                      <a:latin typeface="Graphik"/>
                      <a:ea typeface="+mn-ea"/>
                      <a:cs typeface="+mn-cs"/>
                    </a:rPr>
                  </a:br>
                  <a:r>
                    <a:rPr lang="pl-PL" sz="1400">
                      <a:latin typeface="Graphik"/>
                    </a:rPr>
                    <a:t>2</a:t>
                  </a:r>
                  <a:r>
                    <a:rPr kumimoji="0" lang="pl-PL" sz="1400" i="0" u="none" strike="noStrike" kern="1200" cap="none" spc="0" normalizeH="0" baseline="0" noProof="0">
                      <a:ln>
                        <a:noFill/>
                      </a:ln>
                      <a:effectLst/>
                      <a:uLnTx/>
                      <a:uFillTx/>
                      <a:latin typeface="Graphik"/>
                      <a:ea typeface="+mn-ea"/>
                      <a:cs typeface="+mn-cs"/>
                    </a:rPr>
                    <a:t>000+ functional and </a:t>
                  </a:r>
                  <a:br>
                    <a:rPr kumimoji="0" lang="pl-PL" sz="1400" i="0" u="none" strike="noStrike" kern="1200" cap="none" spc="0" normalizeH="0" baseline="0" noProof="0">
                      <a:ln>
                        <a:noFill/>
                      </a:ln>
                      <a:effectLst/>
                      <a:uLnTx/>
                      <a:uFillTx/>
                      <a:latin typeface="Graphik"/>
                      <a:ea typeface="+mn-ea"/>
                      <a:cs typeface="+mn-cs"/>
                    </a:rPr>
                  </a:br>
                  <a:r>
                    <a:rPr kumimoji="0" lang="pl-PL" sz="1400" i="0" u="none" strike="noStrike" kern="1200" cap="none" spc="0" normalizeH="0" baseline="0" noProof="0">
                      <a:ln>
                        <a:noFill/>
                      </a:ln>
                      <a:effectLst/>
                      <a:uLnTx/>
                      <a:uFillTx/>
                      <a:latin typeface="Graphik"/>
                      <a:ea typeface="+mn-ea"/>
                      <a:cs typeface="+mn-cs"/>
                    </a:rPr>
                    <a:t>industy experts</a:t>
                  </a:r>
                </a:p>
              </p:txBody>
            </p:sp>
          </p:grpSp>
          <p:sp>
            <p:nvSpPr>
              <p:cNvPr id="230" name="TextBox 229">
                <a:extLst>
                  <a:ext uri="{FF2B5EF4-FFF2-40B4-BE49-F238E27FC236}">
                    <a16:creationId xmlns:a16="http://schemas.microsoft.com/office/drawing/2014/main" id="{31578326-8DAA-D06A-FFD4-F949ABA1621E}"/>
                  </a:ext>
                </a:extLst>
              </p:cNvPr>
              <p:cNvSpPr txBox="1"/>
              <p:nvPr/>
            </p:nvSpPr>
            <p:spPr>
              <a:xfrm>
                <a:off x="3768310" y="4830501"/>
                <a:ext cx="543418" cy="153888"/>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a:ln>
                      <a:noFill/>
                    </a:ln>
                    <a:solidFill>
                      <a:srgbClr val="000000"/>
                    </a:solidFill>
                    <a:effectLst/>
                    <a:uLnTx/>
                    <a:uFillTx/>
                    <a:latin typeface="Graphik"/>
                    <a:ea typeface="+mn-ea"/>
                    <a:cs typeface="+mn-cs"/>
                  </a:rPr>
                  <a:t>Industry</a:t>
                </a:r>
              </a:p>
            </p:txBody>
          </p:sp>
          <p:pic>
            <p:nvPicPr>
              <p:cNvPr id="231" name="Picture 230">
                <a:extLst>
                  <a:ext uri="{FF2B5EF4-FFF2-40B4-BE49-F238E27FC236}">
                    <a16:creationId xmlns:a16="http://schemas.microsoft.com/office/drawing/2014/main" id="{E1ABF2AC-9368-4950-C386-1EF17F4562C5}"/>
                  </a:ext>
                </a:extLst>
              </p:cNvPr>
              <p:cNvPicPr>
                <a:picLocks noChangeAspect="1"/>
              </p:cNvPicPr>
              <p:nvPr/>
            </p:nvPicPr>
            <p:blipFill>
              <a:blip r:embed="rId23"/>
              <a:stretch>
                <a:fillRect/>
              </a:stretch>
            </p:blipFill>
            <p:spPr>
              <a:xfrm>
                <a:off x="9504558" y="4604647"/>
                <a:ext cx="2121960" cy="523113"/>
              </a:xfrm>
              <a:prstGeom prst="rect">
                <a:avLst/>
              </a:prstGeom>
            </p:spPr>
          </p:pic>
          <p:pic>
            <p:nvPicPr>
              <p:cNvPr id="232" name="Picture 231" descr="A purple and black logo&#10;&#10;Description automatically generated">
                <a:extLst>
                  <a:ext uri="{FF2B5EF4-FFF2-40B4-BE49-F238E27FC236}">
                    <a16:creationId xmlns:a16="http://schemas.microsoft.com/office/drawing/2014/main" id="{BB1914C6-5D88-2BFC-AC0E-8614BE9F591B}"/>
                  </a:ext>
                </a:extLst>
              </p:cNvPr>
              <p:cNvPicPr>
                <a:picLocks noChangeAspect="1"/>
              </p:cNvPicPr>
              <p:nvPr/>
            </p:nvPicPr>
            <p:blipFill>
              <a:blip r:embed="rId24"/>
              <a:stretch>
                <a:fillRect/>
              </a:stretch>
            </p:blipFill>
            <p:spPr>
              <a:xfrm>
                <a:off x="9459913" y="5792921"/>
                <a:ext cx="1003852" cy="824686"/>
              </a:xfrm>
              <a:prstGeom prst="rect">
                <a:avLst/>
              </a:prstGeom>
              <a:effectLst/>
            </p:spPr>
          </p:pic>
          <p:pic>
            <p:nvPicPr>
              <p:cNvPr id="233" name="Picture 36" descr="Brand assets - Hugging Face">
                <a:extLst>
                  <a:ext uri="{FF2B5EF4-FFF2-40B4-BE49-F238E27FC236}">
                    <a16:creationId xmlns:a16="http://schemas.microsoft.com/office/drawing/2014/main" id="{398A7F7F-D342-F220-9463-252724EEF11E}"/>
                  </a:ext>
                </a:extLst>
              </p:cNvPr>
              <p:cNvPicPr>
                <a:picLocks noChangeAspect="1" noChangeArrowheads="1"/>
              </p:cNvPicPr>
              <p:nvPr/>
            </p:nvPicPr>
            <p:blipFill rotWithShape="1">
              <a:blip r:embed="rId25">
                <a:extLst>
                  <a:ext uri="{28A0092B-C50C-407E-A947-70E740481C1C}">
                    <a14:useLocalDpi xmlns:a14="http://schemas.microsoft.com/office/drawing/2010/main" val="0"/>
                  </a:ext>
                </a:extLst>
              </a:blip>
              <a:srcRect l="28631" t="27140" r="-1" b="8622"/>
              <a:stretch/>
            </p:blipFill>
            <p:spPr bwMode="auto">
              <a:xfrm>
                <a:off x="10414934" y="5270887"/>
                <a:ext cx="1239536" cy="296644"/>
              </a:xfrm>
              <a:prstGeom prst="rect">
                <a:avLst/>
              </a:prstGeom>
              <a:noFill/>
              <a:extLst>
                <a:ext uri="{909E8E84-426E-40DD-AFC4-6F175D3DCCD1}">
                  <a14:hiddenFill xmlns:a14="http://schemas.microsoft.com/office/drawing/2010/main">
                    <a:solidFill>
                      <a:srgbClr val="FFFFFF"/>
                    </a:solidFill>
                  </a14:hiddenFill>
                </a:ext>
              </a:extLst>
            </p:spPr>
          </p:pic>
          <p:pic>
            <p:nvPicPr>
              <p:cNvPr id="234" name="Picture 2">
                <a:extLst>
                  <a:ext uri="{FF2B5EF4-FFF2-40B4-BE49-F238E27FC236}">
                    <a16:creationId xmlns:a16="http://schemas.microsoft.com/office/drawing/2014/main" id="{65DF4F22-9D19-2E70-ABF5-2A968B95663A}"/>
                  </a:ext>
                </a:extLst>
              </p:cNvPr>
              <p:cNvPicPr>
                <a:picLocks noChangeAspect="1" noChangeArrowheads="1"/>
              </p:cNvPicPr>
              <p:nvPr/>
            </p:nvPicPr>
            <p:blipFill>
              <a:blip r:embed="rId26"/>
              <a:srcRect/>
              <a:stretch/>
            </p:blipFill>
            <p:spPr bwMode="auto">
              <a:xfrm>
                <a:off x="9531025" y="5261706"/>
                <a:ext cx="503062" cy="503062"/>
              </a:xfrm>
              <a:prstGeom prst="rect">
                <a:avLst/>
              </a:prstGeom>
              <a:noFill/>
              <a:extLst>
                <a:ext uri="{909E8E84-426E-40DD-AFC4-6F175D3DCCD1}">
                  <a14:hiddenFill xmlns:a14="http://schemas.microsoft.com/office/drawing/2010/main">
                    <a:solidFill>
                      <a:srgbClr val="FFFFFF"/>
                    </a:solidFill>
                  </a14:hiddenFill>
                </a:ext>
              </a:extLst>
            </p:spPr>
          </p:pic>
          <p:sp>
            <p:nvSpPr>
              <p:cNvPr id="235" name="Rectangle: Rounded Corners 234">
                <a:extLst>
                  <a:ext uri="{FF2B5EF4-FFF2-40B4-BE49-F238E27FC236}">
                    <a16:creationId xmlns:a16="http://schemas.microsoft.com/office/drawing/2014/main" id="{9B532B5B-AFC4-7F8C-E5D3-97E870D93E24}"/>
                  </a:ext>
                </a:extLst>
              </p:cNvPr>
              <p:cNvSpPr/>
              <p:nvPr/>
            </p:nvSpPr>
            <p:spPr>
              <a:xfrm>
                <a:off x="9689615" y="5342118"/>
                <a:ext cx="1204378" cy="5821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b="1" i="0" u="none" strike="noStrike" kern="1200" cap="none" spc="0" normalizeH="0" baseline="0" noProof="0">
                    <a:ln>
                      <a:noFill/>
                    </a:ln>
                    <a:solidFill>
                      <a:srgbClr val="460073"/>
                    </a:solidFill>
                    <a:effectLst/>
                    <a:uLnTx/>
                    <a:uFillTx/>
                    <a:latin typeface="Graphik"/>
                    <a:ea typeface="+mn-ea"/>
                    <a:cs typeface="+mn-cs"/>
                  </a:rPr>
                  <a:t>PaLM2</a:t>
                </a:r>
              </a:p>
            </p:txBody>
          </p:sp>
          <p:sp>
            <p:nvSpPr>
              <p:cNvPr id="13" name="Rectangle 12">
                <a:extLst>
                  <a:ext uri="{FF2B5EF4-FFF2-40B4-BE49-F238E27FC236}">
                    <a16:creationId xmlns:a16="http://schemas.microsoft.com/office/drawing/2014/main" id="{357EAB77-4ED1-B01F-4726-3D5C589CAC68}"/>
                  </a:ext>
                </a:extLst>
              </p:cNvPr>
              <p:cNvSpPr/>
              <p:nvPr/>
            </p:nvSpPr>
            <p:spPr>
              <a:xfrm>
                <a:off x="9228552" y="4415884"/>
                <a:ext cx="122597" cy="1623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err="1">
                  <a:solidFill>
                    <a:schemeClr val="bg1"/>
                  </a:solidFill>
                </a:endParaRPr>
              </a:p>
            </p:txBody>
          </p:sp>
          <p:sp>
            <p:nvSpPr>
              <p:cNvPr id="14" name="Rectangle 3">
                <a:extLst>
                  <a:ext uri="{FF2B5EF4-FFF2-40B4-BE49-F238E27FC236}">
                    <a16:creationId xmlns:a16="http://schemas.microsoft.com/office/drawing/2014/main" id="{CCC45667-63F3-4691-8502-CA9F6B86F389}"/>
                  </a:ext>
                </a:extLst>
              </p:cNvPr>
              <p:cNvSpPr/>
              <p:nvPr/>
            </p:nvSpPr>
            <p:spPr>
              <a:xfrm>
                <a:off x="9408214" y="4171995"/>
                <a:ext cx="2557731" cy="184666"/>
              </a:xfrm>
              <a:prstGeom prst="rect">
                <a:avLst/>
              </a:prstGeom>
              <a:solidFill>
                <a:schemeClr val="bg1"/>
              </a:solidFill>
              <a:ln cap="flat">
                <a:noFill/>
                <a:prstDash val="solid"/>
              </a:ln>
            </p:spPr>
            <p:txBody>
              <a:bodyPr vert="horz" wrap="square" lIns="0" tIns="0" rIns="0" bIns="0" anchor="t" anchorCtr="0" compatLnSpc="1">
                <a:spAutoFit/>
              </a:bodyPr>
              <a:lstStyle/>
              <a:p>
                <a:pPr marL="0" marR="0" lvl="0" indent="0" algn="l" defTabSz="914372" rtl="0" eaLnBrk="1" fontAlgn="auto" latinLnBrk="0" hangingPunct="1">
                  <a:lnSpc>
                    <a:spcPct val="100000"/>
                  </a:lnSpc>
                  <a:spcBef>
                    <a:spcPts val="0"/>
                  </a:spcBef>
                  <a:spcAft>
                    <a:spcPts val="1200"/>
                  </a:spcAft>
                  <a:buClrTx/>
                  <a:buSzTx/>
                  <a:buFontTx/>
                  <a:buNone/>
                  <a:tabLst/>
                  <a:defRPr sz="1800" b="0" i="0" u="none" strike="noStrike" kern="0" cap="none" spc="0" baseline="0">
                    <a:solidFill>
                      <a:srgbClr val="000000"/>
                    </a:solidFill>
                    <a:uFillTx/>
                  </a:defRPr>
                </a:pPr>
                <a:r>
                  <a:rPr kumimoji="0" lang="pl-PL" sz="1200" b="1" i="0" u="none" strike="noStrike" kern="0" cap="all" spc="0" normalizeH="0" baseline="0" noProof="0">
                    <a:ln>
                      <a:noFill/>
                    </a:ln>
                    <a:solidFill>
                      <a:srgbClr val="A100FF"/>
                    </a:solidFill>
                    <a:effectLst/>
                    <a:uLnTx/>
                    <a:uFillTx/>
                    <a:latin typeface="Graphik Black" panose="020B0A03030202060203" pitchFamily="34" charset="-18"/>
                    <a:ea typeface="+mn-ea"/>
                    <a:cs typeface="+mn-cs"/>
                  </a:rPr>
                  <a:t>Gen AI technologies</a:t>
                </a:r>
                <a:endParaRPr kumimoji="0" lang="en-US" sz="1200" b="1" i="0" u="none" strike="noStrike" kern="0" cap="all" spc="0" normalizeH="0" baseline="0" noProof="0">
                  <a:ln>
                    <a:noFill/>
                  </a:ln>
                  <a:solidFill>
                    <a:srgbClr val="A100FF"/>
                  </a:solidFill>
                  <a:effectLst/>
                  <a:uLnTx/>
                  <a:uFillTx/>
                  <a:latin typeface="Graphik Black" panose="020B0A03030202060203" pitchFamily="34" charset="-18"/>
                  <a:ea typeface="+mn-ea"/>
                  <a:cs typeface="+mn-cs"/>
                </a:endParaRPr>
              </a:p>
            </p:txBody>
          </p:sp>
          <p:pic>
            <p:nvPicPr>
              <p:cNvPr id="1026" name="Picture 2">
                <a:extLst>
                  <a:ext uri="{FF2B5EF4-FFF2-40B4-BE49-F238E27FC236}">
                    <a16:creationId xmlns:a16="http://schemas.microsoft.com/office/drawing/2014/main" id="{E3B5112D-6969-60E4-881B-D6F50DB9F1BB}"/>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0567571" y="5981440"/>
                <a:ext cx="1150568" cy="467418"/>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Group 30">
                <a:extLst>
                  <a:ext uri="{FF2B5EF4-FFF2-40B4-BE49-F238E27FC236}">
                    <a16:creationId xmlns:a16="http://schemas.microsoft.com/office/drawing/2014/main" id="{EDCE2EC2-7599-06A0-DDA2-2C7246716E26}"/>
                  </a:ext>
                </a:extLst>
              </p:cNvPr>
              <p:cNvGrpSpPr/>
              <p:nvPr/>
            </p:nvGrpSpPr>
            <p:grpSpPr>
              <a:xfrm>
                <a:off x="5489404" y="2379842"/>
                <a:ext cx="6313029" cy="1790369"/>
                <a:chOff x="5495105" y="1038783"/>
                <a:chExt cx="6313029" cy="1790369"/>
              </a:xfrm>
            </p:grpSpPr>
            <p:pic>
              <p:nvPicPr>
                <p:cNvPr id="16" name="Picture 4" descr="Baloise | Guidewire">
                  <a:extLst>
                    <a:ext uri="{FF2B5EF4-FFF2-40B4-BE49-F238E27FC236}">
                      <a16:creationId xmlns:a16="http://schemas.microsoft.com/office/drawing/2014/main" id="{9E362CB8-5045-7B63-CB4E-A7FDFD3AB623}"/>
                    </a:ext>
                  </a:extLst>
                </p:cNvPr>
                <p:cNvPicPr>
                  <a:picLocks noChangeAspect="1" noChangeArrowheads="1"/>
                </p:cNvPicPr>
                <p:nvPr/>
              </p:nvPicPr>
              <p:blipFill rotWithShape="1">
                <a:blip r:embed="rId28">
                  <a:extLst>
                    <a:ext uri="{28A0092B-C50C-407E-A947-70E740481C1C}">
                      <a14:useLocalDpi xmlns:a14="http://schemas.microsoft.com/office/drawing/2010/main" val="0"/>
                    </a:ext>
                  </a:extLst>
                </a:blip>
                <a:srcRect t="34338" b="28294"/>
                <a:stretch/>
              </p:blipFill>
              <p:spPr bwMode="auto">
                <a:xfrm>
                  <a:off x="6317350" y="1287112"/>
                  <a:ext cx="1560721" cy="58320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Deutsche Bank Polska odda obecnym i byłym klientom opłaty za konta">
                  <a:extLst>
                    <a:ext uri="{FF2B5EF4-FFF2-40B4-BE49-F238E27FC236}">
                      <a16:creationId xmlns:a16="http://schemas.microsoft.com/office/drawing/2014/main" id="{055CE795-AC3F-6819-9C7E-D79CAC935AED}"/>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485034" y="2125275"/>
                  <a:ext cx="916342" cy="51315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4" descr="ALDI Polska">
                  <a:extLst>
                    <a:ext uri="{FF2B5EF4-FFF2-40B4-BE49-F238E27FC236}">
                      <a16:creationId xmlns:a16="http://schemas.microsoft.com/office/drawing/2014/main" id="{D2E24B8E-BB5C-0D30-88E7-57057491A39D}"/>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7864374" y="1205633"/>
                  <a:ext cx="698999" cy="69899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0" descr="Meta">
                  <a:extLst>
                    <a:ext uri="{FF2B5EF4-FFF2-40B4-BE49-F238E27FC236}">
                      <a16:creationId xmlns:a16="http://schemas.microsoft.com/office/drawing/2014/main" id="{D8235773-405E-C0C0-42B8-DA1B14FFDB6F}"/>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505139" y="1111845"/>
                  <a:ext cx="858513" cy="858513"/>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6" descr="MONDELEZ | Andema">
                  <a:extLst>
                    <a:ext uri="{FF2B5EF4-FFF2-40B4-BE49-F238E27FC236}">
                      <a16:creationId xmlns:a16="http://schemas.microsoft.com/office/drawing/2014/main" id="{CC55F3E7-FB3C-F2C1-4F71-32C8BF246A8B}"/>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0595043" y="2444918"/>
                  <a:ext cx="556032" cy="258895"/>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4" descr="Hitachi Energy – Advancing a sustainable energy future for all">
                  <a:extLst>
                    <a:ext uri="{FF2B5EF4-FFF2-40B4-BE49-F238E27FC236}">
                      <a16:creationId xmlns:a16="http://schemas.microsoft.com/office/drawing/2014/main" id="{BE19E3D9-33C5-6C34-5047-DE3811D4AFDB}"/>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9515102" y="2405597"/>
                  <a:ext cx="1086116" cy="423555"/>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8" descr="Logo PKO Banku Polskiego - Press Kits - Centrum Prasowe PKO Bank Polski">
                  <a:extLst>
                    <a:ext uri="{FF2B5EF4-FFF2-40B4-BE49-F238E27FC236}">
                      <a16:creationId xmlns:a16="http://schemas.microsoft.com/office/drawing/2014/main" id="{15158EF8-10EB-A334-2EF7-322BBF5440E0}"/>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0379711" y="1711161"/>
                  <a:ext cx="711533" cy="788366"/>
                </a:xfrm>
                <a:prstGeom prst="rect">
                  <a:avLst/>
                </a:prstGeom>
                <a:extLst>
                  <a:ext uri="{909E8E84-426E-40DD-AFC4-6F175D3DCCD1}">
                    <a14:hiddenFill xmlns:a14="http://schemas.microsoft.com/office/drawing/2010/main">
                      <a:solidFill>
                        <a:srgbClr val="FFFFFF"/>
                      </a:solidFill>
                    </a14:hiddenFill>
                  </a:ext>
                </a:extLst>
              </p:spPr>
            </p:pic>
            <p:pic>
              <p:nvPicPr>
                <p:cNvPr id="58" name="Picture 6" descr="VELO BANK - Galeria Młociny">
                  <a:extLst>
                    <a:ext uri="{FF2B5EF4-FFF2-40B4-BE49-F238E27FC236}">
                      <a16:creationId xmlns:a16="http://schemas.microsoft.com/office/drawing/2014/main" id="{BE1BB854-1ABA-2481-03AE-CAB38878A859}"/>
                    </a:ext>
                  </a:extLst>
                </p:cNvPr>
                <p:cNvPicPr>
                  <a:picLocks noChangeAspect="1" noChangeArrowheads="1"/>
                </p:cNvPicPr>
                <p:nvPr/>
              </p:nvPicPr>
              <p:blipFill>
                <a:blip r:embed="rId3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932892" y="2129369"/>
                  <a:ext cx="828813" cy="435795"/>
                </a:xfrm>
                <a:prstGeom prst="rect">
                  <a:avLst/>
                </a:prstGeom>
                <a:noFill/>
                <a:extLst>
                  <a:ext uri="{909E8E84-426E-40DD-AFC4-6F175D3DCCD1}">
                    <a14:hiddenFill xmlns:a14="http://schemas.microsoft.com/office/drawing/2010/main">
                      <a:solidFill>
                        <a:srgbClr val="FFFFFF"/>
                      </a:solidFill>
                    </a14:hiddenFill>
                  </a:ext>
                </a:extLst>
              </p:spPr>
            </p:pic>
            <p:pic>
              <p:nvPicPr>
                <p:cNvPr id="49" name="Obraz 95" descr="Obraz zawierający tekst, clipart&#10;&#10;Opis wygenerowany automatycznie">
                  <a:extLst>
                    <a:ext uri="{FF2B5EF4-FFF2-40B4-BE49-F238E27FC236}">
                      <a16:creationId xmlns:a16="http://schemas.microsoft.com/office/drawing/2014/main" id="{BC4F8634-1940-D67D-578C-0D00296C221F}"/>
                    </a:ext>
                  </a:extLst>
                </p:cNvPr>
                <p:cNvPicPr>
                  <a:picLocks noChangeAspect="1"/>
                </p:cNvPicPr>
                <p:nvPr/>
              </p:nvPicPr>
              <p:blipFill>
                <a:blip r:embed="rId36" cstate="email">
                  <a:extLst>
                    <a:ext uri="{28A0092B-C50C-407E-A947-70E740481C1C}">
                      <a14:useLocalDpi xmlns:a14="http://schemas.microsoft.com/office/drawing/2010/main"/>
                    </a:ext>
                  </a:extLst>
                </a:blip>
                <a:stretch>
                  <a:fillRect/>
                </a:stretch>
              </p:blipFill>
              <p:spPr>
                <a:xfrm>
                  <a:off x="9739381" y="1678450"/>
                  <a:ext cx="488298" cy="193528"/>
                </a:xfrm>
                <a:prstGeom prst="rect">
                  <a:avLst/>
                </a:prstGeom>
              </p:spPr>
            </p:pic>
            <p:pic>
              <p:nvPicPr>
                <p:cNvPr id="50" name="Picture 8" descr="BNP Paribas - #TeamRodzina">
                  <a:extLst>
                    <a:ext uri="{FF2B5EF4-FFF2-40B4-BE49-F238E27FC236}">
                      <a16:creationId xmlns:a16="http://schemas.microsoft.com/office/drawing/2014/main" id="{6137CDED-66DC-E998-52E5-EC6C8FEA5F7D}"/>
                    </a:ext>
                  </a:extLst>
                </p:cNvPr>
                <p:cNvPicPr>
                  <a:picLocks noChangeAspect="1" noChangeArrowheads="1"/>
                </p:cNvPicPr>
                <p:nvPr/>
              </p:nvPicPr>
              <p:blipFill rotWithShape="1">
                <a:blip r:embed="rId37" cstate="email">
                  <a:extLst>
                    <a:ext uri="{28A0092B-C50C-407E-A947-70E740481C1C}">
                      <a14:useLocalDpi xmlns:a14="http://schemas.microsoft.com/office/drawing/2010/main"/>
                    </a:ext>
                  </a:extLst>
                </a:blip>
                <a:srcRect/>
                <a:stretch/>
              </p:blipFill>
              <p:spPr bwMode="auto">
                <a:xfrm>
                  <a:off x="9668179" y="1933011"/>
                  <a:ext cx="711532" cy="337866"/>
                </a:xfrm>
                <a:prstGeom prst="rect">
                  <a:avLst/>
                </a:prstGeom>
                <a:noFill/>
                <a:extLst>
                  <a:ext uri="{909E8E84-426E-40DD-AFC4-6F175D3DCCD1}">
                    <a14:hiddenFill xmlns:a14="http://schemas.microsoft.com/office/drawing/2010/main">
                      <a:solidFill>
                        <a:srgbClr val="FFFFFF"/>
                      </a:solidFill>
                    </a14:hiddenFill>
                  </a:ext>
                </a:extLst>
              </p:spPr>
            </p:pic>
            <p:pic>
              <p:nvPicPr>
                <p:cNvPr id="51" name="Obraz 112">
                  <a:extLst>
                    <a:ext uri="{FF2B5EF4-FFF2-40B4-BE49-F238E27FC236}">
                      <a16:creationId xmlns:a16="http://schemas.microsoft.com/office/drawing/2014/main" id="{FD4CB11B-EF36-DC65-EA58-EA8C46AEDD84}"/>
                    </a:ext>
                  </a:extLst>
                </p:cNvPr>
                <p:cNvPicPr>
                  <a:picLocks noChangeAspect="1"/>
                </p:cNvPicPr>
                <p:nvPr/>
              </p:nvPicPr>
              <p:blipFill>
                <a:blip r:embed="rId38" cstate="screen">
                  <a:extLst>
                    <a:ext uri="{28A0092B-C50C-407E-A947-70E740481C1C}">
                      <a14:useLocalDpi xmlns:a14="http://schemas.microsoft.com/office/drawing/2010/main"/>
                    </a:ext>
                  </a:extLst>
                </a:blip>
                <a:stretch>
                  <a:fillRect/>
                </a:stretch>
              </p:blipFill>
              <p:spPr>
                <a:xfrm>
                  <a:off x="10716706" y="1346202"/>
                  <a:ext cx="272425" cy="287420"/>
                </a:xfrm>
                <a:prstGeom prst="rect">
                  <a:avLst/>
                </a:prstGeom>
              </p:spPr>
            </p:pic>
            <p:pic>
              <p:nvPicPr>
                <p:cNvPr id="52" name="Picture 2" descr="Philip Morris International - Praca, Praktyki, Opinie, Relacje z Rozmów  Kwalifikacyjnych, Etapy rekrutacji | Absolvent.pl">
                  <a:extLst>
                    <a:ext uri="{FF2B5EF4-FFF2-40B4-BE49-F238E27FC236}">
                      <a16:creationId xmlns:a16="http://schemas.microsoft.com/office/drawing/2014/main" id="{60AA7A82-4508-26C9-342A-986EE46F2024}"/>
                    </a:ext>
                  </a:extLst>
                </p:cNvPr>
                <p:cNvPicPr>
                  <a:picLocks noChangeAspect="1" noChangeArrowheads="1"/>
                </p:cNvPicPr>
                <p:nvPr/>
              </p:nvPicPr>
              <p:blipFill>
                <a:blip r:embed="rId39" cstate="screen">
                  <a:extLst>
                    <a:ext uri="{28A0092B-C50C-407E-A947-70E740481C1C}">
                      <a14:useLocalDpi xmlns:a14="http://schemas.microsoft.com/office/drawing/2010/main"/>
                    </a:ext>
                  </a:extLst>
                </a:blip>
                <a:srcRect/>
                <a:stretch>
                  <a:fillRect/>
                </a:stretch>
              </p:blipFill>
              <p:spPr bwMode="auto">
                <a:xfrm>
                  <a:off x="11167238" y="1692416"/>
                  <a:ext cx="464981" cy="385224"/>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52">
                  <a:extLst>
                    <a:ext uri="{FF2B5EF4-FFF2-40B4-BE49-F238E27FC236}">
                      <a16:creationId xmlns:a16="http://schemas.microsoft.com/office/drawing/2014/main" id="{AFCC9C99-05FB-2208-D156-ADE3747CF38A}"/>
                    </a:ext>
                  </a:extLst>
                </p:cNvPr>
                <p:cNvPicPr>
                  <a:picLocks noChangeAspect="1"/>
                </p:cNvPicPr>
                <p:nvPr/>
              </p:nvPicPr>
              <p:blipFill rotWithShape="1">
                <a:blip r:embed="rId40" cstate="email">
                  <a:extLst>
                    <a:ext uri="{28A0092B-C50C-407E-A947-70E740481C1C}">
                      <a14:useLocalDpi xmlns:a14="http://schemas.microsoft.com/office/drawing/2010/main"/>
                    </a:ext>
                  </a:extLst>
                </a:blip>
                <a:srcRect r="68722" b="-827"/>
                <a:stretch/>
              </p:blipFill>
              <p:spPr>
                <a:xfrm>
                  <a:off x="10038371" y="1317177"/>
                  <a:ext cx="499234" cy="316233"/>
                </a:xfrm>
                <a:prstGeom prst="rect">
                  <a:avLst/>
                </a:prstGeom>
              </p:spPr>
            </p:pic>
            <p:pic>
              <p:nvPicPr>
                <p:cNvPr id="55" name="Picture 10">
                  <a:extLst>
                    <a:ext uri="{FF2B5EF4-FFF2-40B4-BE49-F238E27FC236}">
                      <a16:creationId xmlns:a16="http://schemas.microsoft.com/office/drawing/2014/main" id="{EF25498E-27F2-360D-DFC6-179BFAE70D62}"/>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11131958" y="1320782"/>
                  <a:ext cx="511044" cy="173887"/>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4">
                  <a:extLst>
                    <a:ext uri="{FF2B5EF4-FFF2-40B4-BE49-F238E27FC236}">
                      <a16:creationId xmlns:a16="http://schemas.microsoft.com/office/drawing/2014/main" id="{BFE6639C-2AC5-6B50-FCCB-7D30D2B83F5A}"/>
                    </a:ext>
                  </a:extLst>
                </p:cNvPr>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10270085" y="2361167"/>
                  <a:ext cx="602974" cy="10849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10">
                  <a:extLst>
                    <a:ext uri="{FF2B5EF4-FFF2-40B4-BE49-F238E27FC236}">
                      <a16:creationId xmlns:a16="http://schemas.microsoft.com/office/drawing/2014/main" id="{8D2BCC59-23DE-352C-E98C-56EB5C2B0993}"/>
                    </a:ext>
                  </a:extLst>
                </p:cNvPr>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9590249" y="2339448"/>
                  <a:ext cx="556678" cy="141042"/>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12">
                  <a:extLst>
                    <a:ext uri="{FF2B5EF4-FFF2-40B4-BE49-F238E27FC236}">
                      <a16:creationId xmlns:a16="http://schemas.microsoft.com/office/drawing/2014/main" id="{0F4A87F7-30F7-400D-98A4-27F774DDD217}"/>
                    </a:ext>
                  </a:extLst>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10429555" y="1714176"/>
                  <a:ext cx="626287" cy="145148"/>
                </a:xfrm>
                <a:prstGeom prst="rect">
                  <a:avLst/>
                </a:prstGeom>
                <a:extLst>
                  <a:ext uri="{909E8E84-426E-40DD-AFC4-6F175D3DCCD1}">
                    <a14:hiddenFill xmlns:a14="http://schemas.microsoft.com/office/drawing/2010/main">
                      <a:solidFill>
                        <a:srgbClr val="FFFFFF"/>
                      </a:solidFill>
                    </a14:hiddenFill>
                  </a:ext>
                </a:extLst>
              </p:spPr>
            </p:pic>
            <p:sp>
              <p:nvSpPr>
                <p:cNvPr id="62" name="Rectangle 3">
                  <a:extLst>
                    <a:ext uri="{FF2B5EF4-FFF2-40B4-BE49-F238E27FC236}">
                      <a16:creationId xmlns:a16="http://schemas.microsoft.com/office/drawing/2014/main" id="{49AF690D-26F3-1CDB-6F4D-838976866FF7}"/>
                    </a:ext>
                  </a:extLst>
                </p:cNvPr>
                <p:cNvSpPr/>
                <p:nvPr/>
              </p:nvSpPr>
              <p:spPr>
                <a:xfrm>
                  <a:off x="5505139" y="1038783"/>
                  <a:ext cx="6302995" cy="184666"/>
                </a:xfrm>
                <a:prstGeom prst="rect">
                  <a:avLst/>
                </a:prstGeom>
                <a:solidFill>
                  <a:schemeClr val="bg1"/>
                </a:solidFill>
                <a:ln cap="flat">
                  <a:noFill/>
                  <a:prstDash val="solid"/>
                </a:ln>
              </p:spPr>
              <p:txBody>
                <a:bodyPr vert="horz" wrap="square" lIns="0" tIns="0" rIns="0" bIns="0" anchor="t" anchorCtr="0" compatLnSpc="1">
                  <a:spAutoFit/>
                </a:bodyPr>
                <a:lstStyle/>
                <a:p>
                  <a:pPr marL="0" marR="0" lvl="0" indent="0" algn="l" defTabSz="914372" rtl="0" eaLnBrk="1" fontAlgn="auto" latinLnBrk="0" hangingPunct="1">
                    <a:lnSpc>
                      <a:spcPct val="100000"/>
                    </a:lnSpc>
                    <a:spcBef>
                      <a:spcPts val="0"/>
                    </a:spcBef>
                    <a:spcAft>
                      <a:spcPts val="1200"/>
                    </a:spcAft>
                    <a:buClrTx/>
                    <a:buSzTx/>
                    <a:buFontTx/>
                    <a:buNone/>
                    <a:tabLst/>
                    <a:defRPr sz="1800" b="0" i="0" u="none" strike="noStrike" kern="0" cap="none" spc="0" baseline="0">
                      <a:solidFill>
                        <a:srgbClr val="000000"/>
                      </a:solidFill>
                      <a:uFillTx/>
                    </a:defRPr>
                  </a:pPr>
                  <a:r>
                    <a:rPr kumimoji="0" lang="pl-PL" sz="1200" b="1" i="0" u="none" strike="noStrike" kern="0" cap="all" spc="0" normalizeH="0" baseline="0" noProof="0">
                      <a:ln>
                        <a:noFill/>
                      </a:ln>
                      <a:solidFill>
                        <a:srgbClr val="A100FF"/>
                      </a:solidFill>
                      <a:effectLst/>
                      <a:uLnTx/>
                      <a:uFillTx/>
                      <a:latin typeface="Graphik Black" panose="020B0A03030202060203" pitchFamily="34" charset="-18"/>
                      <a:ea typeface="+mn-ea"/>
                      <a:cs typeface="+mn-cs"/>
                    </a:rPr>
                    <a:t>KEY CLIENTS			         GEN AI implementations</a:t>
                  </a:r>
                  <a:endParaRPr kumimoji="0" lang="en-US" sz="1200" b="1" i="0" u="none" strike="noStrike" kern="0" cap="all" spc="0" normalizeH="0" baseline="0" noProof="0">
                    <a:ln>
                      <a:noFill/>
                    </a:ln>
                    <a:solidFill>
                      <a:srgbClr val="A100FF"/>
                    </a:solidFill>
                    <a:effectLst/>
                    <a:uLnTx/>
                    <a:uFillTx/>
                    <a:latin typeface="Graphik Black" panose="020B0A03030202060203" pitchFamily="34" charset="-18"/>
                    <a:ea typeface="+mn-ea"/>
                    <a:cs typeface="+mn-cs"/>
                  </a:endParaRPr>
                </a:p>
              </p:txBody>
            </p:sp>
            <p:cxnSp>
              <p:nvCxnSpPr>
                <p:cNvPr id="63" name="Straight Connector 62">
                  <a:extLst>
                    <a:ext uri="{FF2B5EF4-FFF2-40B4-BE49-F238E27FC236}">
                      <a16:creationId xmlns:a16="http://schemas.microsoft.com/office/drawing/2014/main" id="{6A63BB6E-9EAD-115F-0A81-2D2042F29EFF}"/>
                    </a:ext>
                  </a:extLst>
                </p:cNvPr>
                <p:cNvCxnSpPr>
                  <a:cxnSpLocks/>
                </p:cNvCxnSpPr>
                <p:nvPr/>
              </p:nvCxnSpPr>
              <p:spPr>
                <a:xfrm>
                  <a:off x="5495105" y="1248604"/>
                  <a:ext cx="630299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D6ECA7C-079D-1986-449B-0E86FB599ADA}"/>
                    </a:ext>
                  </a:extLst>
                </p:cNvPr>
                <p:cNvSpPr/>
                <p:nvPr/>
              </p:nvSpPr>
              <p:spPr>
                <a:xfrm>
                  <a:off x="9294764" y="1145493"/>
                  <a:ext cx="122597" cy="1623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err="1">
                    <a:solidFill>
                      <a:schemeClr val="bg1"/>
                    </a:solidFill>
                  </a:endParaRPr>
                </a:p>
              </p:txBody>
            </p:sp>
            <p:pic>
              <p:nvPicPr>
                <p:cNvPr id="15" name="Picture 2" descr="R+V Versicherung - Wikidata">
                  <a:extLst>
                    <a:ext uri="{FF2B5EF4-FFF2-40B4-BE49-F238E27FC236}">
                      <a16:creationId xmlns:a16="http://schemas.microsoft.com/office/drawing/2014/main" id="{12890F7C-5BA6-FA99-B60C-A202558D887B}"/>
                    </a:ext>
                  </a:extLst>
                </p:cNvPr>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5688923" y="2226297"/>
                  <a:ext cx="752579" cy="30875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Kariera w NatWest Polska | LinkedIn">
                  <a:extLst>
                    <a:ext uri="{FF2B5EF4-FFF2-40B4-BE49-F238E27FC236}">
                      <a16:creationId xmlns:a16="http://schemas.microsoft.com/office/drawing/2014/main" id="{7218DBE6-7F20-8EAD-B5CE-2EF32FBBF590}"/>
                    </a:ext>
                  </a:extLst>
                </p:cNvPr>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7932232" y="2105802"/>
                  <a:ext cx="570668" cy="57066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AXA Health - YouTube">
                  <a:extLst>
                    <a:ext uri="{FF2B5EF4-FFF2-40B4-BE49-F238E27FC236}">
                      <a16:creationId xmlns:a16="http://schemas.microsoft.com/office/drawing/2014/main" id="{93592089-786A-8A18-42B5-C51A56289C95}"/>
                    </a:ext>
                  </a:extLst>
                </p:cNvPr>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8652406" y="1317710"/>
                  <a:ext cx="509966" cy="5099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2" descr="Orange Polska – Wikipedia, wolna encyklopedia">
                  <a:extLst>
                    <a:ext uri="{FF2B5EF4-FFF2-40B4-BE49-F238E27FC236}">
                      <a16:creationId xmlns:a16="http://schemas.microsoft.com/office/drawing/2014/main" id="{8B8E29DF-1301-66B8-6B59-25EA810941FB}"/>
                    </a:ext>
                  </a:extLst>
                </p:cNvPr>
                <p:cNvPicPr>
                  <a:picLocks noChangeAspect="1" noChangeArrowheads="1"/>
                </p:cNvPicPr>
                <p:nvPr/>
              </p:nvPicPr>
              <p:blipFill rotWithShape="1">
                <a:blip r:embed="rId48">
                  <a:extLst>
                    <a:ext uri="{28A0092B-C50C-407E-A947-70E740481C1C}">
                      <a14:useLocalDpi xmlns:a14="http://schemas.microsoft.com/office/drawing/2010/main" val="0"/>
                    </a:ext>
                  </a:extLst>
                </a:blip>
                <a:srcRect t="55634"/>
                <a:stretch/>
              </p:blipFill>
              <p:spPr bwMode="auto">
                <a:xfrm>
                  <a:off x="5714689" y="1795157"/>
                  <a:ext cx="804579" cy="35696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8" descr="British American Tobacco Polska">
                  <a:extLst>
                    <a:ext uri="{FF2B5EF4-FFF2-40B4-BE49-F238E27FC236}">
                      <a16:creationId xmlns:a16="http://schemas.microsoft.com/office/drawing/2014/main" id="{2E7EC694-B06B-0279-1C0C-58CD0BF1C3A8}"/>
                    </a:ext>
                  </a:extLst>
                </p:cNvPr>
                <p:cNvPicPr>
                  <a:picLocks noChangeAspect="1" noChangeArrowheads="1"/>
                </p:cNvPicPr>
                <p:nvPr/>
              </p:nvPicPr>
              <p:blipFill>
                <a:blip r:embed="rId4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78325" y="1800838"/>
                  <a:ext cx="524403" cy="524403"/>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2" descr="Santander Bank Polska - Partnerstwo dla Bezpieczeństwa Drogowego">
                  <a:extLst>
                    <a:ext uri="{FF2B5EF4-FFF2-40B4-BE49-F238E27FC236}">
                      <a16:creationId xmlns:a16="http://schemas.microsoft.com/office/drawing/2014/main" id="{03BC07E1-5A2E-CA29-3FE3-A0D48E67DCED}"/>
                    </a:ext>
                  </a:extLst>
                </p:cNvPr>
                <p:cNvPicPr>
                  <a:picLocks noChangeAspect="1" noChangeArrowheads="1"/>
                </p:cNvPicPr>
                <p:nvPr/>
              </p:nvPicPr>
              <p:blipFill rotWithShape="1">
                <a:blip r:embed="rId50">
                  <a:clrChange>
                    <a:clrFrom>
                      <a:srgbClr val="FFFFFF"/>
                    </a:clrFrom>
                    <a:clrTo>
                      <a:srgbClr val="FFFFFF">
                        <a:alpha val="0"/>
                      </a:srgbClr>
                    </a:clrTo>
                  </a:clrChange>
                  <a:extLst>
                    <a:ext uri="{28A0092B-C50C-407E-A947-70E740481C1C}">
                      <a14:useLocalDpi xmlns:a14="http://schemas.microsoft.com/office/drawing/2010/main" val="0"/>
                    </a:ext>
                  </a:extLst>
                </a:blip>
                <a:srcRect t="30739" b="28478"/>
                <a:stretch/>
              </p:blipFill>
              <p:spPr bwMode="auto">
                <a:xfrm>
                  <a:off x="7068337" y="2113116"/>
                  <a:ext cx="1094554" cy="36538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4" descr="New UScellular Brand and Logo Unveiled - Telecompetitor">
                  <a:extLst>
                    <a:ext uri="{FF2B5EF4-FFF2-40B4-BE49-F238E27FC236}">
                      <a16:creationId xmlns:a16="http://schemas.microsoft.com/office/drawing/2014/main" id="{06971385-7B1F-8D00-CAF5-0BC29CF86B47}"/>
                    </a:ext>
                  </a:extLst>
                </p:cNvPr>
                <p:cNvPicPr>
                  <a:picLocks noChangeAspect="1" noChangeArrowheads="1"/>
                </p:cNvPicPr>
                <p:nvPr/>
              </p:nvPicPr>
              <p:blipFill rotWithShape="1">
                <a:blip r:embed="rId51">
                  <a:clrChange>
                    <a:clrFrom>
                      <a:srgbClr val="FFFFFF"/>
                    </a:clrFrom>
                    <a:clrTo>
                      <a:srgbClr val="FFFFFF">
                        <a:alpha val="0"/>
                      </a:srgbClr>
                    </a:clrTo>
                  </a:clrChange>
                  <a:extLst>
                    <a:ext uri="{28A0092B-C50C-407E-A947-70E740481C1C}">
                      <a14:useLocalDpi xmlns:a14="http://schemas.microsoft.com/office/drawing/2010/main" val="0"/>
                    </a:ext>
                  </a:extLst>
                </a:blip>
                <a:srcRect t="34131" b="30958"/>
                <a:stretch/>
              </p:blipFill>
              <p:spPr bwMode="auto">
                <a:xfrm>
                  <a:off x="6670780" y="1747414"/>
                  <a:ext cx="1046601" cy="36538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Philip Morris International - Praca, Praktyki, Opinie, Relacje z Rozmów  Kwalifikacyjnych, Etapy rekrutacji | Absolvent.pl">
                  <a:extLst>
                    <a:ext uri="{FF2B5EF4-FFF2-40B4-BE49-F238E27FC236}">
                      <a16:creationId xmlns:a16="http://schemas.microsoft.com/office/drawing/2014/main" id="{587FE8A7-44D1-1EC6-FEDA-6D18EAE502F1}"/>
                    </a:ext>
                  </a:extLst>
                </p:cNvPr>
                <p:cNvPicPr>
                  <a:picLocks noChangeAspect="1" noChangeArrowheads="1"/>
                </p:cNvPicPr>
                <p:nvPr/>
              </p:nvPicPr>
              <p:blipFill>
                <a:blip r:embed="rId39"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8606160" y="2164947"/>
                  <a:ext cx="557374" cy="46176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6" name="Group 45">
                <a:extLst>
                  <a:ext uri="{FF2B5EF4-FFF2-40B4-BE49-F238E27FC236}">
                    <a16:creationId xmlns:a16="http://schemas.microsoft.com/office/drawing/2014/main" id="{800345B0-D691-F30C-4B90-E27883191702}"/>
                  </a:ext>
                </a:extLst>
              </p:cNvPr>
              <p:cNvGrpSpPr/>
              <p:nvPr/>
            </p:nvGrpSpPr>
            <p:grpSpPr>
              <a:xfrm>
                <a:off x="5429462" y="858887"/>
                <a:ext cx="6418141" cy="1568634"/>
                <a:chOff x="5429462" y="762635"/>
                <a:chExt cx="6418141" cy="1568634"/>
              </a:xfrm>
            </p:grpSpPr>
            <p:grpSp>
              <p:nvGrpSpPr>
                <p:cNvPr id="247" name="Group 246">
                  <a:extLst>
                    <a:ext uri="{FF2B5EF4-FFF2-40B4-BE49-F238E27FC236}">
                      <a16:creationId xmlns:a16="http://schemas.microsoft.com/office/drawing/2014/main" id="{8945FC7C-5811-3EB6-5AE9-7A999B6B13FE}"/>
                    </a:ext>
                  </a:extLst>
                </p:cNvPr>
                <p:cNvGrpSpPr/>
                <p:nvPr/>
              </p:nvGrpSpPr>
              <p:grpSpPr>
                <a:xfrm>
                  <a:off x="5429462" y="1431269"/>
                  <a:ext cx="900000" cy="900000"/>
                  <a:chOff x="3339678" y="1185857"/>
                  <a:chExt cx="768338" cy="768338"/>
                </a:xfrm>
              </p:grpSpPr>
              <p:sp>
                <p:nvSpPr>
                  <p:cNvPr id="248" name="Oval 247">
                    <a:extLst>
                      <a:ext uri="{FF2B5EF4-FFF2-40B4-BE49-F238E27FC236}">
                        <a16:creationId xmlns:a16="http://schemas.microsoft.com/office/drawing/2014/main" id="{D7A10542-C12A-5DBD-B10D-28C8BC4FE528}"/>
                      </a:ext>
                    </a:extLst>
                  </p:cNvPr>
                  <p:cNvSpPr/>
                  <p:nvPr/>
                </p:nvSpPr>
                <p:spPr>
                  <a:xfrm>
                    <a:off x="3339678" y="1185857"/>
                    <a:ext cx="768338" cy="768338"/>
                  </a:xfrm>
                  <a:prstGeom prst="ellipse">
                    <a:avLst/>
                  </a:prstGeom>
                  <a:solidFill>
                    <a:schemeClr val="bg1"/>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9" name="Group 140">
                    <a:extLst>
                      <a:ext uri="{FF2B5EF4-FFF2-40B4-BE49-F238E27FC236}">
                        <a16:creationId xmlns:a16="http://schemas.microsoft.com/office/drawing/2014/main" id="{7B0D288B-D022-3304-9EDC-C9C5FD5AC1F4}"/>
                      </a:ext>
                    </a:extLst>
                  </p:cNvPr>
                  <p:cNvGrpSpPr>
                    <a:grpSpLocks noChangeAspect="1"/>
                  </p:cNvGrpSpPr>
                  <p:nvPr/>
                </p:nvGrpSpPr>
                <p:grpSpPr bwMode="auto">
                  <a:xfrm>
                    <a:off x="3532034" y="1434159"/>
                    <a:ext cx="383626" cy="271735"/>
                    <a:chOff x="4478" y="1778"/>
                    <a:chExt cx="432" cy="306"/>
                  </a:xfrm>
                  <a:solidFill>
                    <a:srgbClr val="7030A0"/>
                  </a:solidFill>
                </p:grpSpPr>
                <p:sp>
                  <p:nvSpPr>
                    <p:cNvPr id="250" name="Freeform 141">
                      <a:extLst>
                        <a:ext uri="{FF2B5EF4-FFF2-40B4-BE49-F238E27FC236}">
                          <a16:creationId xmlns:a16="http://schemas.microsoft.com/office/drawing/2014/main" id="{2730A700-D7FE-CDAE-0D3D-C29CCB109617}"/>
                        </a:ext>
                      </a:extLst>
                    </p:cNvPr>
                    <p:cNvSpPr>
                      <a:spLocks noEditPoints="1"/>
                    </p:cNvSpPr>
                    <p:nvPr/>
                  </p:nvSpPr>
                  <p:spPr bwMode="auto">
                    <a:xfrm>
                      <a:off x="4478" y="1783"/>
                      <a:ext cx="432" cy="301"/>
                    </a:xfrm>
                    <a:custGeom>
                      <a:avLst/>
                      <a:gdLst>
                        <a:gd name="T0" fmla="*/ 115 w 292"/>
                        <a:gd name="T1" fmla="*/ 204 h 204"/>
                        <a:gd name="T2" fmla="*/ 111 w 292"/>
                        <a:gd name="T3" fmla="*/ 202 h 204"/>
                        <a:gd name="T4" fmla="*/ 109 w 292"/>
                        <a:gd name="T5" fmla="*/ 196 h 204"/>
                        <a:gd name="T6" fmla="*/ 140 w 292"/>
                        <a:gd name="T7" fmla="*/ 112 h 204"/>
                        <a:gd name="T8" fmla="*/ 63 w 292"/>
                        <a:gd name="T9" fmla="*/ 143 h 204"/>
                        <a:gd name="T10" fmla="*/ 56 w 292"/>
                        <a:gd name="T11" fmla="*/ 142 h 204"/>
                        <a:gd name="T12" fmla="*/ 2 w 292"/>
                        <a:gd name="T13" fmla="*/ 88 h 204"/>
                        <a:gd name="T14" fmla="*/ 1 w 292"/>
                        <a:gd name="T15" fmla="*/ 83 h 204"/>
                        <a:gd name="T16" fmla="*/ 4 w 292"/>
                        <a:gd name="T17" fmla="*/ 78 h 204"/>
                        <a:gd name="T18" fmla="*/ 46 w 292"/>
                        <a:gd name="T19" fmla="*/ 60 h 204"/>
                        <a:gd name="T20" fmla="*/ 51 w 292"/>
                        <a:gd name="T21" fmla="*/ 60 h 204"/>
                        <a:gd name="T22" fmla="*/ 85 w 292"/>
                        <a:gd name="T23" fmla="*/ 77 h 204"/>
                        <a:gd name="T24" fmla="*/ 246 w 292"/>
                        <a:gd name="T25" fmla="*/ 7 h 204"/>
                        <a:gd name="T26" fmla="*/ 246 w 292"/>
                        <a:gd name="T27" fmla="*/ 7 h 204"/>
                        <a:gd name="T28" fmla="*/ 286 w 292"/>
                        <a:gd name="T29" fmla="*/ 23 h 204"/>
                        <a:gd name="T30" fmla="*/ 269 w 292"/>
                        <a:gd name="T31" fmla="*/ 62 h 204"/>
                        <a:gd name="T32" fmla="*/ 215 w 292"/>
                        <a:gd name="T33" fmla="*/ 82 h 204"/>
                        <a:gd name="T34" fmla="*/ 168 w 292"/>
                        <a:gd name="T35" fmla="*/ 176 h 204"/>
                        <a:gd name="T36" fmla="*/ 165 w 292"/>
                        <a:gd name="T37" fmla="*/ 179 h 204"/>
                        <a:gd name="T38" fmla="*/ 117 w 292"/>
                        <a:gd name="T39" fmla="*/ 203 h 204"/>
                        <a:gd name="T40" fmla="*/ 115 w 292"/>
                        <a:gd name="T41" fmla="*/ 204 h 204"/>
                        <a:gd name="T42" fmla="*/ 151 w 292"/>
                        <a:gd name="T43" fmla="*/ 96 h 204"/>
                        <a:gd name="T44" fmla="*/ 155 w 292"/>
                        <a:gd name="T45" fmla="*/ 97 h 204"/>
                        <a:gd name="T46" fmla="*/ 156 w 292"/>
                        <a:gd name="T47" fmla="*/ 104 h 204"/>
                        <a:gd name="T48" fmla="*/ 126 w 292"/>
                        <a:gd name="T49" fmla="*/ 185 h 204"/>
                        <a:gd name="T50" fmla="*/ 158 w 292"/>
                        <a:gd name="T51" fmla="*/ 169 h 204"/>
                        <a:gd name="T52" fmla="*/ 205 w 292"/>
                        <a:gd name="T53" fmla="*/ 75 h 204"/>
                        <a:gd name="T54" fmla="*/ 209 w 292"/>
                        <a:gd name="T55" fmla="*/ 72 h 204"/>
                        <a:gd name="T56" fmla="*/ 265 w 292"/>
                        <a:gd name="T57" fmla="*/ 51 h 204"/>
                        <a:gd name="T58" fmla="*/ 274 w 292"/>
                        <a:gd name="T59" fmla="*/ 28 h 204"/>
                        <a:gd name="T60" fmla="*/ 251 w 292"/>
                        <a:gd name="T61" fmla="*/ 18 h 204"/>
                        <a:gd name="T62" fmla="*/ 87 w 292"/>
                        <a:gd name="T63" fmla="*/ 89 h 204"/>
                        <a:gd name="T64" fmla="*/ 82 w 292"/>
                        <a:gd name="T65" fmla="*/ 89 h 204"/>
                        <a:gd name="T66" fmla="*/ 48 w 292"/>
                        <a:gd name="T67" fmla="*/ 72 h 204"/>
                        <a:gd name="T68" fmla="*/ 17 w 292"/>
                        <a:gd name="T69" fmla="*/ 86 h 204"/>
                        <a:gd name="T70" fmla="*/ 62 w 292"/>
                        <a:gd name="T71" fmla="*/ 131 h 204"/>
                        <a:gd name="T72" fmla="*/ 148 w 292"/>
                        <a:gd name="T73" fmla="*/ 96 h 204"/>
                        <a:gd name="T74" fmla="*/ 151 w 292"/>
                        <a:gd name="T75" fmla="*/ 9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92" h="204">
                          <a:moveTo>
                            <a:pt x="115" y="204"/>
                          </a:moveTo>
                          <a:cubicBezTo>
                            <a:pt x="113" y="204"/>
                            <a:pt x="112" y="203"/>
                            <a:pt x="111" y="202"/>
                          </a:cubicBezTo>
                          <a:cubicBezTo>
                            <a:pt x="109" y="200"/>
                            <a:pt x="108" y="198"/>
                            <a:pt x="109" y="196"/>
                          </a:cubicBezTo>
                          <a:cubicBezTo>
                            <a:pt x="140" y="112"/>
                            <a:pt x="140" y="112"/>
                            <a:pt x="140" y="112"/>
                          </a:cubicBezTo>
                          <a:cubicBezTo>
                            <a:pt x="63" y="143"/>
                            <a:pt x="63" y="143"/>
                            <a:pt x="63" y="143"/>
                          </a:cubicBezTo>
                          <a:cubicBezTo>
                            <a:pt x="61" y="144"/>
                            <a:pt x="58" y="144"/>
                            <a:pt x="56" y="142"/>
                          </a:cubicBezTo>
                          <a:cubicBezTo>
                            <a:pt x="2" y="88"/>
                            <a:pt x="2" y="88"/>
                            <a:pt x="2" y="88"/>
                          </a:cubicBezTo>
                          <a:cubicBezTo>
                            <a:pt x="1" y="87"/>
                            <a:pt x="0" y="84"/>
                            <a:pt x="1" y="83"/>
                          </a:cubicBezTo>
                          <a:cubicBezTo>
                            <a:pt x="1" y="81"/>
                            <a:pt x="2" y="79"/>
                            <a:pt x="4" y="78"/>
                          </a:cubicBezTo>
                          <a:cubicBezTo>
                            <a:pt x="46" y="60"/>
                            <a:pt x="46" y="60"/>
                            <a:pt x="46" y="60"/>
                          </a:cubicBezTo>
                          <a:cubicBezTo>
                            <a:pt x="48" y="59"/>
                            <a:pt x="50" y="60"/>
                            <a:pt x="51" y="60"/>
                          </a:cubicBezTo>
                          <a:cubicBezTo>
                            <a:pt x="85" y="77"/>
                            <a:pt x="85" y="77"/>
                            <a:pt x="85" y="77"/>
                          </a:cubicBezTo>
                          <a:cubicBezTo>
                            <a:pt x="246" y="7"/>
                            <a:pt x="246" y="7"/>
                            <a:pt x="246" y="7"/>
                          </a:cubicBezTo>
                          <a:cubicBezTo>
                            <a:pt x="246" y="7"/>
                            <a:pt x="246" y="7"/>
                            <a:pt x="246" y="7"/>
                          </a:cubicBezTo>
                          <a:cubicBezTo>
                            <a:pt x="262" y="0"/>
                            <a:pt x="279" y="8"/>
                            <a:pt x="286" y="23"/>
                          </a:cubicBezTo>
                          <a:cubicBezTo>
                            <a:pt x="292" y="38"/>
                            <a:pt x="285" y="56"/>
                            <a:pt x="269" y="62"/>
                          </a:cubicBezTo>
                          <a:cubicBezTo>
                            <a:pt x="215" y="82"/>
                            <a:pt x="215" y="82"/>
                            <a:pt x="215" y="82"/>
                          </a:cubicBezTo>
                          <a:cubicBezTo>
                            <a:pt x="168" y="176"/>
                            <a:pt x="168" y="176"/>
                            <a:pt x="168" y="176"/>
                          </a:cubicBezTo>
                          <a:cubicBezTo>
                            <a:pt x="167" y="178"/>
                            <a:pt x="166" y="178"/>
                            <a:pt x="165" y="179"/>
                          </a:cubicBezTo>
                          <a:cubicBezTo>
                            <a:pt x="117" y="203"/>
                            <a:pt x="117" y="203"/>
                            <a:pt x="117" y="203"/>
                          </a:cubicBezTo>
                          <a:cubicBezTo>
                            <a:pt x="116" y="203"/>
                            <a:pt x="116" y="204"/>
                            <a:pt x="115" y="204"/>
                          </a:cubicBezTo>
                          <a:close/>
                          <a:moveTo>
                            <a:pt x="151" y="96"/>
                          </a:moveTo>
                          <a:cubicBezTo>
                            <a:pt x="152" y="96"/>
                            <a:pt x="154" y="96"/>
                            <a:pt x="155" y="97"/>
                          </a:cubicBezTo>
                          <a:cubicBezTo>
                            <a:pt x="157" y="99"/>
                            <a:pt x="157" y="102"/>
                            <a:pt x="156" y="104"/>
                          </a:cubicBezTo>
                          <a:cubicBezTo>
                            <a:pt x="126" y="185"/>
                            <a:pt x="126" y="185"/>
                            <a:pt x="126" y="185"/>
                          </a:cubicBezTo>
                          <a:cubicBezTo>
                            <a:pt x="158" y="169"/>
                            <a:pt x="158" y="169"/>
                            <a:pt x="158" y="169"/>
                          </a:cubicBezTo>
                          <a:cubicBezTo>
                            <a:pt x="205" y="75"/>
                            <a:pt x="205" y="75"/>
                            <a:pt x="205" y="75"/>
                          </a:cubicBezTo>
                          <a:cubicBezTo>
                            <a:pt x="206" y="74"/>
                            <a:pt x="207" y="73"/>
                            <a:pt x="209" y="72"/>
                          </a:cubicBezTo>
                          <a:cubicBezTo>
                            <a:pt x="265" y="51"/>
                            <a:pt x="265" y="51"/>
                            <a:pt x="265" y="51"/>
                          </a:cubicBezTo>
                          <a:cubicBezTo>
                            <a:pt x="274" y="47"/>
                            <a:pt x="278" y="37"/>
                            <a:pt x="274" y="28"/>
                          </a:cubicBezTo>
                          <a:cubicBezTo>
                            <a:pt x="271" y="18"/>
                            <a:pt x="260" y="14"/>
                            <a:pt x="251" y="18"/>
                          </a:cubicBezTo>
                          <a:cubicBezTo>
                            <a:pt x="87" y="89"/>
                            <a:pt x="87" y="89"/>
                            <a:pt x="87" y="89"/>
                          </a:cubicBezTo>
                          <a:cubicBezTo>
                            <a:pt x="85" y="90"/>
                            <a:pt x="84" y="90"/>
                            <a:pt x="82" y="89"/>
                          </a:cubicBezTo>
                          <a:cubicBezTo>
                            <a:pt x="48" y="72"/>
                            <a:pt x="48" y="72"/>
                            <a:pt x="48" y="72"/>
                          </a:cubicBezTo>
                          <a:cubicBezTo>
                            <a:pt x="17" y="86"/>
                            <a:pt x="17" y="86"/>
                            <a:pt x="17" y="86"/>
                          </a:cubicBezTo>
                          <a:cubicBezTo>
                            <a:pt x="62" y="131"/>
                            <a:pt x="62" y="131"/>
                            <a:pt x="62" y="131"/>
                          </a:cubicBezTo>
                          <a:cubicBezTo>
                            <a:pt x="148" y="96"/>
                            <a:pt x="148" y="96"/>
                            <a:pt x="148" y="96"/>
                          </a:cubicBezTo>
                          <a:cubicBezTo>
                            <a:pt x="149" y="96"/>
                            <a:pt x="150" y="96"/>
                            <a:pt x="151"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2" tIns="45680" rIns="91362" bIns="45680" numCol="1" anchor="t" anchorCtr="0" compatLnSpc="1">
                      <a:prstTxWarp prst="textNoShape">
                        <a:avLst/>
                      </a:prstTxWarp>
                    </a:bodyPr>
                    <a:lstStyle/>
                    <a:p>
                      <a:pPr defTabSz="913668">
                        <a:defRPr/>
                      </a:pPr>
                      <a:endParaRPr lang="en-US" sz="1799" kern="0">
                        <a:solidFill>
                          <a:srgbClr val="000000"/>
                        </a:solidFill>
                        <a:latin typeface="Arial"/>
                        <a:cs typeface="Arial" charset="0"/>
                      </a:endParaRPr>
                    </a:p>
                  </p:txBody>
                </p:sp>
                <p:sp>
                  <p:nvSpPr>
                    <p:cNvPr id="251" name="Freeform 142">
                      <a:extLst>
                        <a:ext uri="{FF2B5EF4-FFF2-40B4-BE49-F238E27FC236}">
                          <a16:creationId xmlns:a16="http://schemas.microsoft.com/office/drawing/2014/main" id="{B5B392CD-9776-5A16-09C5-3EB886D09A4E}"/>
                        </a:ext>
                      </a:extLst>
                    </p:cNvPr>
                    <p:cNvSpPr>
                      <a:spLocks/>
                    </p:cNvSpPr>
                    <p:nvPr/>
                  </p:nvSpPr>
                  <p:spPr bwMode="auto">
                    <a:xfrm>
                      <a:off x="4573" y="1778"/>
                      <a:ext cx="204" cy="95"/>
                    </a:xfrm>
                    <a:custGeom>
                      <a:avLst/>
                      <a:gdLst>
                        <a:gd name="T0" fmla="*/ 87 w 138"/>
                        <a:gd name="T1" fmla="*/ 64 h 64"/>
                        <a:gd name="T2" fmla="*/ 85 w 138"/>
                        <a:gd name="T3" fmla="*/ 63 h 64"/>
                        <a:gd name="T4" fmla="*/ 4 w 138"/>
                        <a:gd name="T5" fmla="*/ 30 h 64"/>
                        <a:gd name="T6" fmla="*/ 0 w 138"/>
                        <a:gd name="T7" fmla="*/ 24 h 64"/>
                        <a:gd name="T8" fmla="*/ 4 w 138"/>
                        <a:gd name="T9" fmla="*/ 19 h 64"/>
                        <a:gd name="T10" fmla="*/ 49 w 138"/>
                        <a:gd name="T11" fmla="*/ 0 h 64"/>
                        <a:gd name="T12" fmla="*/ 53 w 138"/>
                        <a:gd name="T13" fmla="*/ 0 h 64"/>
                        <a:gd name="T14" fmla="*/ 133 w 138"/>
                        <a:gd name="T15" fmla="*/ 33 h 64"/>
                        <a:gd name="T16" fmla="*/ 136 w 138"/>
                        <a:gd name="T17" fmla="*/ 41 h 64"/>
                        <a:gd name="T18" fmla="*/ 128 w 138"/>
                        <a:gd name="T19" fmla="*/ 44 h 64"/>
                        <a:gd name="T20" fmla="*/ 51 w 138"/>
                        <a:gd name="T21" fmla="*/ 12 h 64"/>
                        <a:gd name="T22" fmla="*/ 22 w 138"/>
                        <a:gd name="T23" fmla="*/ 24 h 64"/>
                        <a:gd name="T24" fmla="*/ 90 w 138"/>
                        <a:gd name="T25" fmla="*/ 52 h 64"/>
                        <a:gd name="T26" fmla="*/ 93 w 138"/>
                        <a:gd name="T27" fmla="*/ 60 h 64"/>
                        <a:gd name="T28" fmla="*/ 87 w 138"/>
                        <a:gd name="T29"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64">
                          <a:moveTo>
                            <a:pt x="87" y="64"/>
                          </a:moveTo>
                          <a:cubicBezTo>
                            <a:pt x="87" y="64"/>
                            <a:pt x="86" y="64"/>
                            <a:pt x="85" y="63"/>
                          </a:cubicBezTo>
                          <a:cubicBezTo>
                            <a:pt x="4" y="30"/>
                            <a:pt x="4" y="30"/>
                            <a:pt x="4" y="30"/>
                          </a:cubicBezTo>
                          <a:cubicBezTo>
                            <a:pt x="2" y="29"/>
                            <a:pt x="0" y="27"/>
                            <a:pt x="0" y="24"/>
                          </a:cubicBezTo>
                          <a:cubicBezTo>
                            <a:pt x="0" y="22"/>
                            <a:pt x="2" y="20"/>
                            <a:pt x="4" y="19"/>
                          </a:cubicBezTo>
                          <a:cubicBezTo>
                            <a:pt x="49" y="0"/>
                            <a:pt x="49" y="0"/>
                            <a:pt x="49" y="0"/>
                          </a:cubicBezTo>
                          <a:cubicBezTo>
                            <a:pt x="50" y="0"/>
                            <a:pt x="52" y="0"/>
                            <a:pt x="53" y="0"/>
                          </a:cubicBezTo>
                          <a:cubicBezTo>
                            <a:pt x="133" y="33"/>
                            <a:pt x="133" y="33"/>
                            <a:pt x="133" y="33"/>
                          </a:cubicBezTo>
                          <a:cubicBezTo>
                            <a:pt x="136" y="35"/>
                            <a:pt x="138" y="38"/>
                            <a:pt x="136" y="41"/>
                          </a:cubicBezTo>
                          <a:cubicBezTo>
                            <a:pt x="135" y="44"/>
                            <a:pt x="131" y="46"/>
                            <a:pt x="128" y="44"/>
                          </a:cubicBezTo>
                          <a:cubicBezTo>
                            <a:pt x="51" y="12"/>
                            <a:pt x="51" y="12"/>
                            <a:pt x="51" y="12"/>
                          </a:cubicBezTo>
                          <a:cubicBezTo>
                            <a:pt x="22" y="24"/>
                            <a:pt x="22" y="24"/>
                            <a:pt x="22" y="24"/>
                          </a:cubicBezTo>
                          <a:cubicBezTo>
                            <a:pt x="90" y="52"/>
                            <a:pt x="90" y="52"/>
                            <a:pt x="90" y="52"/>
                          </a:cubicBezTo>
                          <a:cubicBezTo>
                            <a:pt x="93" y="53"/>
                            <a:pt x="94" y="57"/>
                            <a:pt x="93" y="60"/>
                          </a:cubicBezTo>
                          <a:cubicBezTo>
                            <a:pt x="92" y="62"/>
                            <a:pt x="90" y="64"/>
                            <a:pt x="87"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2" tIns="45680" rIns="91362" bIns="45680" numCol="1" anchor="t" anchorCtr="0" compatLnSpc="1">
                      <a:prstTxWarp prst="textNoShape">
                        <a:avLst/>
                      </a:prstTxWarp>
                    </a:bodyPr>
                    <a:lstStyle/>
                    <a:p>
                      <a:pPr defTabSz="913668">
                        <a:defRPr/>
                      </a:pPr>
                      <a:endParaRPr lang="en-US" sz="1799" kern="0">
                        <a:solidFill>
                          <a:srgbClr val="000000"/>
                        </a:solidFill>
                        <a:latin typeface="Arial"/>
                        <a:cs typeface="Arial" charset="0"/>
                      </a:endParaRPr>
                    </a:p>
                  </p:txBody>
                </p:sp>
              </p:grpSp>
            </p:grpSp>
            <p:grpSp>
              <p:nvGrpSpPr>
                <p:cNvPr id="242" name="Group 241">
                  <a:extLst>
                    <a:ext uri="{FF2B5EF4-FFF2-40B4-BE49-F238E27FC236}">
                      <a16:creationId xmlns:a16="http://schemas.microsoft.com/office/drawing/2014/main" id="{6845257A-1A21-EA8C-6267-12DFFEADC48A}"/>
                    </a:ext>
                  </a:extLst>
                </p:cNvPr>
                <p:cNvGrpSpPr/>
                <p:nvPr/>
              </p:nvGrpSpPr>
              <p:grpSpPr>
                <a:xfrm>
                  <a:off x="5429462" y="851390"/>
                  <a:ext cx="900000" cy="900000"/>
                  <a:chOff x="6082877" y="1185857"/>
                  <a:chExt cx="768338" cy="768338"/>
                </a:xfrm>
              </p:grpSpPr>
              <p:sp>
                <p:nvSpPr>
                  <p:cNvPr id="243" name="Oval 242">
                    <a:extLst>
                      <a:ext uri="{FF2B5EF4-FFF2-40B4-BE49-F238E27FC236}">
                        <a16:creationId xmlns:a16="http://schemas.microsoft.com/office/drawing/2014/main" id="{18967870-502D-99EA-920B-B751067F7CDD}"/>
                      </a:ext>
                    </a:extLst>
                  </p:cNvPr>
                  <p:cNvSpPr/>
                  <p:nvPr/>
                </p:nvSpPr>
                <p:spPr>
                  <a:xfrm>
                    <a:off x="6082877" y="1185857"/>
                    <a:ext cx="768338" cy="768338"/>
                  </a:xfrm>
                  <a:prstGeom prst="ellipse">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nvGrpSpPr>
                  <p:cNvPr id="244" name="Group 243">
                    <a:extLst>
                      <a:ext uri="{FF2B5EF4-FFF2-40B4-BE49-F238E27FC236}">
                        <a16:creationId xmlns:a16="http://schemas.microsoft.com/office/drawing/2014/main" id="{83E518E7-A107-AD22-FF78-49E17B99F45E}"/>
                      </a:ext>
                    </a:extLst>
                  </p:cNvPr>
                  <p:cNvGrpSpPr/>
                  <p:nvPr/>
                </p:nvGrpSpPr>
                <p:grpSpPr>
                  <a:xfrm>
                    <a:off x="6312043" y="1396353"/>
                    <a:ext cx="310007" cy="347347"/>
                    <a:chOff x="8388351" y="-2647950"/>
                    <a:chExt cx="566738" cy="635000"/>
                  </a:xfrm>
                  <a:solidFill>
                    <a:srgbClr val="7030A0"/>
                  </a:solidFill>
                </p:grpSpPr>
                <p:sp>
                  <p:nvSpPr>
                    <p:cNvPr id="245" name="Freeform 14">
                      <a:extLst>
                        <a:ext uri="{FF2B5EF4-FFF2-40B4-BE49-F238E27FC236}">
                          <a16:creationId xmlns:a16="http://schemas.microsoft.com/office/drawing/2014/main" id="{0E385301-D2C2-67D8-75F3-6DB123526075}"/>
                        </a:ext>
                      </a:extLst>
                    </p:cNvPr>
                    <p:cNvSpPr>
                      <a:spLocks noEditPoints="1"/>
                    </p:cNvSpPr>
                    <p:nvPr/>
                  </p:nvSpPr>
                  <p:spPr bwMode="auto">
                    <a:xfrm>
                      <a:off x="8388351" y="-2647950"/>
                      <a:ext cx="566738" cy="635000"/>
                    </a:xfrm>
                    <a:custGeom>
                      <a:avLst/>
                      <a:gdLst>
                        <a:gd name="T0" fmla="*/ 79 w 86"/>
                        <a:gd name="T1" fmla="*/ 41 h 96"/>
                        <a:gd name="T2" fmla="*/ 59 w 86"/>
                        <a:gd name="T3" fmla="*/ 18 h 96"/>
                        <a:gd name="T4" fmla="*/ 27 w 86"/>
                        <a:gd name="T5" fmla="*/ 18 h 96"/>
                        <a:gd name="T6" fmla="*/ 7 w 86"/>
                        <a:gd name="T7" fmla="*/ 41 h 96"/>
                        <a:gd name="T8" fmla="*/ 7 w 86"/>
                        <a:gd name="T9" fmla="*/ 55 h 96"/>
                        <a:gd name="T10" fmla="*/ 15 w 86"/>
                        <a:gd name="T11" fmla="*/ 80 h 96"/>
                        <a:gd name="T12" fmla="*/ 43 w 86"/>
                        <a:gd name="T13" fmla="*/ 96 h 96"/>
                        <a:gd name="T14" fmla="*/ 71 w 86"/>
                        <a:gd name="T15" fmla="*/ 80 h 96"/>
                        <a:gd name="T16" fmla="*/ 79 w 86"/>
                        <a:gd name="T17" fmla="*/ 55 h 96"/>
                        <a:gd name="T18" fmla="*/ 71 w 86"/>
                        <a:gd name="T19" fmla="*/ 20 h 96"/>
                        <a:gd name="T20" fmla="*/ 75 w 86"/>
                        <a:gd name="T21" fmla="*/ 39 h 96"/>
                        <a:gd name="T22" fmla="*/ 63 w 86"/>
                        <a:gd name="T23" fmla="*/ 38 h 96"/>
                        <a:gd name="T24" fmla="*/ 71 w 86"/>
                        <a:gd name="T25" fmla="*/ 20 h 96"/>
                        <a:gd name="T26" fmla="*/ 43 w 86"/>
                        <a:gd name="T27" fmla="*/ 67 h 96"/>
                        <a:gd name="T28" fmla="*/ 27 w 86"/>
                        <a:gd name="T29" fmla="*/ 56 h 96"/>
                        <a:gd name="T30" fmla="*/ 27 w 86"/>
                        <a:gd name="T31" fmla="*/ 40 h 96"/>
                        <a:gd name="T32" fmla="*/ 43 w 86"/>
                        <a:gd name="T33" fmla="*/ 29 h 96"/>
                        <a:gd name="T34" fmla="*/ 59 w 86"/>
                        <a:gd name="T35" fmla="*/ 40 h 96"/>
                        <a:gd name="T36" fmla="*/ 59 w 86"/>
                        <a:gd name="T37" fmla="*/ 56 h 96"/>
                        <a:gd name="T38" fmla="*/ 58 w 86"/>
                        <a:gd name="T39" fmla="*/ 62 h 96"/>
                        <a:gd name="T40" fmla="*/ 47 w 86"/>
                        <a:gd name="T41" fmla="*/ 69 h 96"/>
                        <a:gd name="T42" fmla="*/ 58 w 86"/>
                        <a:gd name="T43" fmla="*/ 62 h 96"/>
                        <a:gd name="T44" fmla="*/ 30 w 86"/>
                        <a:gd name="T45" fmla="*/ 73 h 96"/>
                        <a:gd name="T46" fmla="*/ 32 w 86"/>
                        <a:gd name="T47" fmla="*/ 64 h 96"/>
                        <a:gd name="T48" fmla="*/ 23 w 86"/>
                        <a:gd name="T49" fmla="*/ 53 h 96"/>
                        <a:gd name="T50" fmla="*/ 23 w 86"/>
                        <a:gd name="T51" fmla="*/ 43 h 96"/>
                        <a:gd name="T52" fmla="*/ 23 w 86"/>
                        <a:gd name="T53" fmla="*/ 53 h 96"/>
                        <a:gd name="T54" fmla="*/ 30 w 86"/>
                        <a:gd name="T55" fmla="*/ 23 h 96"/>
                        <a:gd name="T56" fmla="*/ 32 w 86"/>
                        <a:gd name="T57" fmla="*/ 32 h 96"/>
                        <a:gd name="T58" fmla="*/ 47 w 86"/>
                        <a:gd name="T59" fmla="*/ 27 h 96"/>
                        <a:gd name="T60" fmla="*/ 58 w 86"/>
                        <a:gd name="T61" fmla="*/ 34 h 96"/>
                        <a:gd name="T62" fmla="*/ 47 w 86"/>
                        <a:gd name="T63" fmla="*/ 27 h 96"/>
                        <a:gd name="T64" fmla="*/ 68 w 86"/>
                        <a:gd name="T65" fmla="*/ 48 h 96"/>
                        <a:gd name="T66" fmla="*/ 63 w 86"/>
                        <a:gd name="T67" fmla="*/ 48 h 96"/>
                        <a:gd name="T68" fmla="*/ 43 w 86"/>
                        <a:gd name="T69" fmla="*/ 4 h 96"/>
                        <a:gd name="T70" fmla="*/ 43 w 86"/>
                        <a:gd name="T71" fmla="*/ 25 h 96"/>
                        <a:gd name="T72" fmla="*/ 43 w 86"/>
                        <a:gd name="T73" fmla="*/ 4 h 96"/>
                        <a:gd name="T74" fmla="*/ 7 w 86"/>
                        <a:gd name="T75" fmla="*/ 23 h 96"/>
                        <a:gd name="T76" fmla="*/ 23 w 86"/>
                        <a:gd name="T77" fmla="*/ 38 h 96"/>
                        <a:gd name="T78" fmla="*/ 11 w 86"/>
                        <a:gd name="T79" fmla="*/ 39 h 96"/>
                        <a:gd name="T80" fmla="*/ 11 w 86"/>
                        <a:gd name="T81" fmla="*/ 57 h 96"/>
                        <a:gd name="T82" fmla="*/ 23 w 86"/>
                        <a:gd name="T83" fmla="*/ 58 h 96"/>
                        <a:gd name="T84" fmla="*/ 7 w 86"/>
                        <a:gd name="T85" fmla="*/ 73 h 96"/>
                        <a:gd name="T86" fmla="*/ 31 w 86"/>
                        <a:gd name="T87" fmla="*/ 77 h 96"/>
                        <a:gd name="T88" fmla="*/ 55 w 86"/>
                        <a:gd name="T89" fmla="*/ 77 h 96"/>
                        <a:gd name="T90" fmla="*/ 79 w 86"/>
                        <a:gd name="T91" fmla="*/ 73 h 96"/>
                        <a:gd name="T92" fmla="*/ 63 w 86"/>
                        <a:gd name="T93" fmla="*/ 58 h 96"/>
                        <a:gd name="T94" fmla="*/ 75 w 86"/>
                        <a:gd name="T95" fmla="*/ 5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6" h="96">
                          <a:moveTo>
                            <a:pt x="73" y="48"/>
                          </a:moveTo>
                          <a:cubicBezTo>
                            <a:pt x="75" y="46"/>
                            <a:pt x="77" y="43"/>
                            <a:pt x="79" y="41"/>
                          </a:cubicBezTo>
                          <a:cubicBezTo>
                            <a:pt x="84" y="33"/>
                            <a:pt x="86" y="25"/>
                            <a:pt x="83" y="21"/>
                          </a:cubicBezTo>
                          <a:cubicBezTo>
                            <a:pt x="79" y="15"/>
                            <a:pt x="70" y="15"/>
                            <a:pt x="59" y="18"/>
                          </a:cubicBezTo>
                          <a:cubicBezTo>
                            <a:pt x="55" y="7"/>
                            <a:pt x="49" y="0"/>
                            <a:pt x="43" y="0"/>
                          </a:cubicBezTo>
                          <a:cubicBezTo>
                            <a:pt x="37" y="0"/>
                            <a:pt x="31" y="7"/>
                            <a:pt x="27" y="18"/>
                          </a:cubicBezTo>
                          <a:cubicBezTo>
                            <a:pt x="16" y="15"/>
                            <a:pt x="7" y="15"/>
                            <a:pt x="3" y="21"/>
                          </a:cubicBezTo>
                          <a:cubicBezTo>
                            <a:pt x="0" y="25"/>
                            <a:pt x="2" y="33"/>
                            <a:pt x="7" y="41"/>
                          </a:cubicBezTo>
                          <a:cubicBezTo>
                            <a:pt x="9" y="43"/>
                            <a:pt x="11" y="46"/>
                            <a:pt x="13" y="48"/>
                          </a:cubicBezTo>
                          <a:cubicBezTo>
                            <a:pt x="11" y="50"/>
                            <a:pt x="9" y="53"/>
                            <a:pt x="7" y="55"/>
                          </a:cubicBezTo>
                          <a:cubicBezTo>
                            <a:pt x="2" y="63"/>
                            <a:pt x="0" y="71"/>
                            <a:pt x="3" y="75"/>
                          </a:cubicBezTo>
                          <a:cubicBezTo>
                            <a:pt x="6" y="78"/>
                            <a:pt x="10" y="80"/>
                            <a:pt x="15" y="80"/>
                          </a:cubicBezTo>
                          <a:cubicBezTo>
                            <a:pt x="19" y="80"/>
                            <a:pt x="23" y="79"/>
                            <a:pt x="27" y="78"/>
                          </a:cubicBezTo>
                          <a:cubicBezTo>
                            <a:pt x="31" y="89"/>
                            <a:pt x="37" y="96"/>
                            <a:pt x="43" y="96"/>
                          </a:cubicBezTo>
                          <a:cubicBezTo>
                            <a:pt x="49" y="96"/>
                            <a:pt x="55" y="89"/>
                            <a:pt x="59" y="78"/>
                          </a:cubicBezTo>
                          <a:cubicBezTo>
                            <a:pt x="63" y="79"/>
                            <a:pt x="67" y="80"/>
                            <a:pt x="71" y="80"/>
                          </a:cubicBezTo>
                          <a:cubicBezTo>
                            <a:pt x="76" y="80"/>
                            <a:pt x="80" y="78"/>
                            <a:pt x="83" y="75"/>
                          </a:cubicBezTo>
                          <a:cubicBezTo>
                            <a:pt x="86" y="71"/>
                            <a:pt x="84" y="63"/>
                            <a:pt x="79" y="55"/>
                          </a:cubicBezTo>
                          <a:cubicBezTo>
                            <a:pt x="77" y="53"/>
                            <a:pt x="75" y="50"/>
                            <a:pt x="73" y="48"/>
                          </a:cubicBezTo>
                          <a:close/>
                          <a:moveTo>
                            <a:pt x="71" y="20"/>
                          </a:moveTo>
                          <a:cubicBezTo>
                            <a:pt x="75" y="20"/>
                            <a:pt x="78" y="21"/>
                            <a:pt x="79" y="23"/>
                          </a:cubicBezTo>
                          <a:cubicBezTo>
                            <a:pt x="81" y="26"/>
                            <a:pt x="80" y="32"/>
                            <a:pt x="75" y="39"/>
                          </a:cubicBezTo>
                          <a:cubicBezTo>
                            <a:pt x="74" y="41"/>
                            <a:pt x="72" y="43"/>
                            <a:pt x="71" y="45"/>
                          </a:cubicBezTo>
                          <a:cubicBezTo>
                            <a:pt x="68" y="43"/>
                            <a:pt x="65" y="40"/>
                            <a:pt x="63" y="38"/>
                          </a:cubicBezTo>
                          <a:cubicBezTo>
                            <a:pt x="62" y="32"/>
                            <a:pt x="61" y="27"/>
                            <a:pt x="60" y="22"/>
                          </a:cubicBezTo>
                          <a:cubicBezTo>
                            <a:pt x="64" y="21"/>
                            <a:pt x="68" y="20"/>
                            <a:pt x="71" y="20"/>
                          </a:cubicBezTo>
                          <a:close/>
                          <a:moveTo>
                            <a:pt x="52" y="61"/>
                          </a:moveTo>
                          <a:cubicBezTo>
                            <a:pt x="49" y="63"/>
                            <a:pt x="46" y="65"/>
                            <a:pt x="43" y="67"/>
                          </a:cubicBezTo>
                          <a:cubicBezTo>
                            <a:pt x="40" y="65"/>
                            <a:pt x="37" y="63"/>
                            <a:pt x="34" y="61"/>
                          </a:cubicBezTo>
                          <a:cubicBezTo>
                            <a:pt x="32" y="60"/>
                            <a:pt x="29" y="58"/>
                            <a:pt x="27" y="56"/>
                          </a:cubicBezTo>
                          <a:cubicBezTo>
                            <a:pt x="27" y="54"/>
                            <a:pt x="27" y="51"/>
                            <a:pt x="27" y="48"/>
                          </a:cubicBezTo>
                          <a:cubicBezTo>
                            <a:pt x="27" y="45"/>
                            <a:pt x="27" y="42"/>
                            <a:pt x="27" y="40"/>
                          </a:cubicBezTo>
                          <a:cubicBezTo>
                            <a:pt x="29" y="38"/>
                            <a:pt x="32" y="36"/>
                            <a:pt x="34" y="35"/>
                          </a:cubicBezTo>
                          <a:cubicBezTo>
                            <a:pt x="37" y="33"/>
                            <a:pt x="40" y="31"/>
                            <a:pt x="43" y="29"/>
                          </a:cubicBezTo>
                          <a:cubicBezTo>
                            <a:pt x="46" y="31"/>
                            <a:pt x="49" y="33"/>
                            <a:pt x="52" y="35"/>
                          </a:cubicBezTo>
                          <a:cubicBezTo>
                            <a:pt x="54" y="36"/>
                            <a:pt x="57" y="38"/>
                            <a:pt x="59" y="40"/>
                          </a:cubicBezTo>
                          <a:cubicBezTo>
                            <a:pt x="59" y="42"/>
                            <a:pt x="59" y="45"/>
                            <a:pt x="59" y="48"/>
                          </a:cubicBezTo>
                          <a:cubicBezTo>
                            <a:pt x="59" y="51"/>
                            <a:pt x="59" y="54"/>
                            <a:pt x="59" y="56"/>
                          </a:cubicBezTo>
                          <a:cubicBezTo>
                            <a:pt x="57" y="58"/>
                            <a:pt x="54" y="60"/>
                            <a:pt x="52" y="61"/>
                          </a:cubicBezTo>
                          <a:close/>
                          <a:moveTo>
                            <a:pt x="58" y="62"/>
                          </a:moveTo>
                          <a:cubicBezTo>
                            <a:pt x="58" y="66"/>
                            <a:pt x="57" y="69"/>
                            <a:pt x="56" y="73"/>
                          </a:cubicBezTo>
                          <a:cubicBezTo>
                            <a:pt x="53" y="72"/>
                            <a:pt x="50" y="71"/>
                            <a:pt x="47" y="69"/>
                          </a:cubicBezTo>
                          <a:cubicBezTo>
                            <a:pt x="50" y="68"/>
                            <a:pt x="52" y="66"/>
                            <a:pt x="54" y="64"/>
                          </a:cubicBezTo>
                          <a:cubicBezTo>
                            <a:pt x="56" y="64"/>
                            <a:pt x="57" y="63"/>
                            <a:pt x="58" y="62"/>
                          </a:cubicBezTo>
                          <a:close/>
                          <a:moveTo>
                            <a:pt x="39" y="69"/>
                          </a:moveTo>
                          <a:cubicBezTo>
                            <a:pt x="36" y="71"/>
                            <a:pt x="33" y="72"/>
                            <a:pt x="30" y="73"/>
                          </a:cubicBezTo>
                          <a:cubicBezTo>
                            <a:pt x="29" y="69"/>
                            <a:pt x="28" y="66"/>
                            <a:pt x="28" y="62"/>
                          </a:cubicBezTo>
                          <a:cubicBezTo>
                            <a:pt x="29" y="63"/>
                            <a:pt x="30" y="64"/>
                            <a:pt x="32" y="64"/>
                          </a:cubicBezTo>
                          <a:cubicBezTo>
                            <a:pt x="34" y="66"/>
                            <a:pt x="36" y="68"/>
                            <a:pt x="39" y="69"/>
                          </a:cubicBezTo>
                          <a:close/>
                          <a:moveTo>
                            <a:pt x="23" y="53"/>
                          </a:moveTo>
                          <a:cubicBezTo>
                            <a:pt x="21" y="51"/>
                            <a:pt x="20" y="50"/>
                            <a:pt x="18" y="48"/>
                          </a:cubicBezTo>
                          <a:cubicBezTo>
                            <a:pt x="20" y="46"/>
                            <a:pt x="21" y="45"/>
                            <a:pt x="23" y="43"/>
                          </a:cubicBezTo>
                          <a:cubicBezTo>
                            <a:pt x="23" y="45"/>
                            <a:pt x="23" y="46"/>
                            <a:pt x="23" y="48"/>
                          </a:cubicBezTo>
                          <a:cubicBezTo>
                            <a:pt x="23" y="50"/>
                            <a:pt x="23" y="51"/>
                            <a:pt x="23" y="53"/>
                          </a:cubicBezTo>
                          <a:close/>
                          <a:moveTo>
                            <a:pt x="28" y="34"/>
                          </a:moveTo>
                          <a:cubicBezTo>
                            <a:pt x="28" y="30"/>
                            <a:pt x="29" y="27"/>
                            <a:pt x="30" y="23"/>
                          </a:cubicBezTo>
                          <a:cubicBezTo>
                            <a:pt x="33" y="24"/>
                            <a:pt x="36" y="25"/>
                            <a:pt x="39" y="27"/>
                          </a:cubicBezTo>
                          <a:cubicBezTo>
                            <a:pt x="36" y="28"/>
                            <a:pt x="34" y="30"/>
                            <a:pt x="32" y="32"/>
                          </a:cubicBezTo>
                          <a:cubicBezTo>
                            <a:pt x="30" y="32"/>
                            <a:pt x="29" y="33"/>
                            <a:pt x="28" y="34"/>
                          </a:cubicBezTo>
                          <a:close/>
                          <a:moveTo>
                            <a:pt x="47" y="27"/>
                          </a:moveTo>
                          <a:cubicBezTo>
                            <a:pt x="50" y="25"/>
                            <a:pt x="53" y="24"/>
                            <a:pt x="56" y="23"/>
                          </a:cubicBezTo>
                          <a:cubicBezTo>
                            <a:pt x="57" y="27"/>
                            <a:pt x="58" y="30"/>
                            <a:pt x="58" y="34"/>
                          </a:cubicBezTo>
                          <a:cubicBezTo>
                            <a:pt x="57" y="33"/>
                            <a:pt x="56" y="32"/>
                            <a:pt x="54" y="32"/>
                          </a:cubicBezTo>
                          <a:cubicBezTo>
                            <a:pt x="52" y="30"/>
                            <a:pt x="50" y="28"/>
                            <a:pt x="47" y="27"/>
                          </a:cubicBezTo>
                          <a:close/>
                          <a:moveTo>
                            <a:pt x="63" y="43"/>
                          </a:moveTo>
                          <a:cubicBezTo>
                            <a:pt x="65" y="45"/>
                            <a:pt x="66" y="46"/>
                            <a:pt x="68" y="48"/>
                          </a:cubicBezTo>
                          <a:cubicBezTo>
                            <a:pt x="66" y="50"/>
                            <a:pt x="65" y="51"/>
                            <a:pt x="63" y="53"/>
                          </a:cubicBezTo>
                          <a:cubicBezTo>
                            <a:pt x="63" y="51"/>
                            <a:pt x="63" y="50"/>
                            <a:pt x="63" y="48"/>
                          </a:cubicBezTo>
                          <a:cubicBezTo>
                            <a:pt x="63" y="46"/>
                            <a:pt x="63" y="45"/>
                            <a:pt x="63" y="43"/>
                          </a:cubicBezTo>
                          <a:close/>
                          <a:moveTo>
                            <a:pt x="43" y="4"/>
                          </a:moveTo>
                          <a:cubicBezTo>
                            <a:pt x="47" y="4"/>
                            <a:pt x="52" y="10"/>
                            <a:pt x="55" y="19"/>
                          </a:cubicBezTo>
                          <a:cubicBezTo>
                            <a:pt x="51" y="21"/>
                            <a:pt x="47" y="22"/>
                            <a:pt x="43" y="25"/>
                          </a:cubicBezTo>
                          <a:cubicBezTo>
                            <a:pt x="39" y="22"/>
                            <a:pt x="35" y="21"/>
                            <a:pt x="31" y="19"/>
                          </a:cubicBezTo>
                          <a:cubicBezTo>
                            <a:pt x="34" y="10"/>
                            <a:pt x="39" y="4"/>
                            <a:pt x="43" y="4"/>
                          </a:cubicBezTo>
                          <a:close/>
                          <a:moveTo>
                            <a:pt x="11" y="39"/>
                          </a:moveTo>
                          <a:cubicBezTo>
                            <a:pt x="6" y="32"/>
                            <a:pt x="5" y="26"/>
                            <a:pt x="7" y="23"/>
                          </a:cubicBezTo>
                          <a:cubicBezTo>
                            <a:pt x="9" y="20"/>
                            <a:pt x="16" y="19"/>
                            <a:pt x="26" y="22"/>
                          </a:cubicBezTo>
                          <a:cubicBezTo>
                            <a:pt x="25" y="27"/>
                            <a:pt x="24" y="32"/>
                            <a:pt x="23" y="38"/>
                          </a:cubicBezTo>
                          <a:cubicBezTo>
                            <a:pt x="21" y="40"/>
                            <a:pt x="18" y="43"/>
                            <a:pt x="15" y="45"/>
                          </a:cubicBezTo>
                          <a:cubicBezTo>
                            <a:pt x="14" y="43"/>
                            <a:pt x="12" y="41"/>
                            <a:pt x="11" y="39"/>
                          </a:cubicBezTo>
                          <a:close/>
                          <a:moveTo>
                            <a:pt x="7" y="73"/>
                          </a:moveTo>
                          <a:cubicBezTo>
                            <a:pt x="5" y="70"/>
                            <a:pt x="6" y="64"/>
                            <a:pt x="11" y="57"/>
                          </a:cubicBezTo>
                          <a:cubicBezTo>
                            <a:pt x="12" y="55"/>
                            <a:pt x="14" y="53"/>
                            <a:pt x="15" y="51"/>
                          </a:cubicBezTo>
                          <a:cubicBezTo>
                            <a:pt x="18" y="53"/>
                            <a:pt x="21" y="56"/>
                            <a:pt x="23" y="58"/>
                          </a:cubicBezTo>
                          <a:cubicBezTo>
                            <a:pt x="24" y="64"/>
                            <a:pt x="25" y="69"/>
                            <a:pt x="26" y="74"/>
                          </a:cubicBezTo>
                          <a:cubicBezTo>
                            <a:pt x="16" y="77"/>
                            <a:pt x="9" y="76"/>
                            <a:pt x="7" y="73"/>
                          </a:cubicBezTo>
                          <a:close/>
                          <a:moveTo>
                            <a:pt x="43" y="92"/>
                          </a:moveTo>
                          <a:cubicBezTo>
                            <a:pt x="39" y="92"/>
                            <a:pt x="34" y="86"/>
                            <a:pt x="31" y="77"/>
                          </a:cubicBezTo>
                          <a:cubicBezTo>
                            <a:pt x="35" y="75"/>
                            <a:pt x="39" y="74"/>
                            <a:pt x="43" y="71"/>
                          </a:cubicBezTo>
                          <a:cubicBezTo>
                            <a:pt x="47" y="74"/>
                            <a:pt x="51" y="75"/>
                            <a:pt x="55" y="77"/>
                          </a:cubicBezTo>
                          <a:cubicBezTo>
                            <a:pt x="52" y="86"/>
                            <a:pt x="47" y="92"/>
                            <a:pt x="43" y="92"/>
                          </a:cubicBezTo>
                          <a:close/>
                          <a:moveTo>
                            <a:pt x="79" y="73"/>
                          </a:moveTo>
                          <a:cubicBezTo>
                            <a:pt x="77" y="76"/>
                            <a:pt x="70" y="77"/>
                            <a:pt x="60" y="74"/>
                          </a:cubicBezTo>
                          <a:cubicBezTo>
                            <a:pt x="61" y="69"/>
                            <a:pt x="62" y="64"/>
                            <a:pt x="63" y="58"/>
                          </a:cubicBezTo>
                          <a:cubicBezTo>
                            <a:pt x="65" y="56"/>
                            <a:pt x="68" y="53"/>
                            <a:pt x="71" y="51"/>
                          </a:cubicBezTo>
                          <a:cubicBezTo>
                            <a:pt x="72" y="53"/>
                            <a:pt x="74" y="55"/>
                            <a:pt x="75" y="57"/>
                          </a:cubicBezTo>
                          <a:cubicBezTo>
                            <a:pt x="80" y="64"/>
                            <a:pt x="81" y="70"/>
                            <a:pt x="7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2" tIns="45680" rIns="91362" bIns="45680" numCol="1" anchor="t" anchorCtr="0" compatLnSpc="1">
                      <a:prstTxWarp prst="textNoShape">
                        <a:avLst/>
                      </a:prstTxWarp>
                    </a:bodyPr>
                    <a:lstStyle/>
                    <a:p>
                      <a:pPr defTabSz="913668">
                        <a:defRPr/>
                      </a:pPr>
                      <a:endParaRPr lang="en-US" sz="1000" kern="0">
                        <a:solidFill>
                          <a:srgbClr val="000000"/>
                        </a:solidFill>
                        <a:latin typeface="Arial"/>
                        <a:cs typeface="Arial" charset="0"/>
                      </a:endParaRPr>
                    </a:p>
                  </p:txBody>
                </p:sp>
                <p:sp>
                  <p:nvSpPr>
                    <p:cNvPr id="246" name="Freeform 15">
                      <a:extLst>
                        <a:ext uri="{FF2B5EF4-FFF2-40B4-BE49-F238E27FC236}">
                          <a16:creationId xmlns:a16="http://schemas.microsoft.com/office/drawing/2014/main" id="{43A3F23F-2328-6CEA-19D1-512BD56CE86A}"/>
                        </a:ext>
                      </a:extLst>
                    </p:cNvPr>
                    <p:cNvSpPr>
                      <a:spLocks noEditPoints="1"/>
                    </p:cNvSpPr>
                    <p:nvPr/>
                  </p:nvSpPr>
                  <p:spPr bwMode="auto">
                    <a:xfrm>
                      <a:off x="8605838" y="-2397125"/>
                      <a:ext cx="131763" cy="133350"/>
                    </a:xfrm>
                    <a:custGeom>
                      <a:avLst/>
                      <a:gdLst>
                        <a:gd name="T0" fmla="*/ 10 w 20"/>
                        <a:gd name="T1" fmla="*/ 0 h 20"/>
                        <a:gd name="T2" fmla="*/ 0 w 20"/>
                        <a:gd name="T3" fmla="*/ 10 h 20"/>
                        <a:gd name="T4" fmla="*/ 10 w 20"/>
                        <a:gd name="T5" fmla="*/ 20 h 20"/>
                        <a:gd name="T6" fmla="*/ 20 w 20"/>
                        <a:gd name="T7" fmla="*/ 10 h 20"/>
                        <a:gd name="T8" fmla="*/ 10 w 20"/>
                        <a:gd name="T9" fmla="*/ 0 h 20"/>
                        <a:gd name="T10" fmla="*/ 10 w 20"/>
                        <a:gd name="T11" fmla="*/ 16 h 20"/>
                        <a:gd name="T12" fmla="*/ 4 w 20"/>
                        <a:gd name="T13" fmla="*/ 10 h 20"/>
                        <a:gd name="T14" fmla="*/ 10 w 20"/>
                        <a:gd name="T15" fmla="*/ 4 h 20"/>
                        <a:gd name="T16" fmla="*/ 16 w 20"/>
                        <a:gd name="T17" fmla="*/ 10 h 20"/>
                        <a:gd name="T18" fmla="*/ 10 w 20"/>
                        <a:gd name="T19"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0"/>
                          </a:moveTo>
                          <a:cubicBezTo>
                            <a:pt x="4" y="0"/>
                            <a:pt x="0" y="4"/>
                            <a:pt x="0" y="10"/>
                          </a:cubicBezTo>
                          <a:cubicBezTo>
                            <a:pt x="0" y="16"/>
                            <a:pt x="4" y="20"/>
                            <a:pt x="10" y="20"/>
                          </a:cubicBezTo>
                          <a:cubicBezTo>
                            <a:pt x="16" y="20"/>
                            <a:pt x="20" y="16"/>
                            <a:pt x="20" y="10"/>
                          </a:cubicBezTo>
                          <a:cubicBezTo>
                            <a:pt x="20" y="4"/>
                            <a:pt x="16" y="0"/>
                            <a:pt x="10" y="0"/>
                          </a:cubicBezTo>
                          <a:close/>
                          <a:moveTo>
                            <a:pt x="10" y="16"/>
                          </a:moveTo>
                          <a:cubicBezTo>
                            <a:pt x="7" y="16"/>
                            <a:pt x="4" y="13"/>
                            <a:pt x="4" y="10"/>
                          </a:cubicBezTo>
                          <a:cubicBezTo>
                            <a:pt x="4" y="7"/>
                            <a:pt x="7" y="4"/>
                            <a:pt x="10" y="4"/>
                          </a:cubicBezTo>
                          <a:cubicBezTo>
                            <a:pt x="13" y="4"/>
                            <a:pt x="16" y="7"/>
                            <a:pt x="16" y="10"/>
                          </a:cubicBezTo>
                          <a:cubicBezTo>
                            <a:pt x="16" y="13"/>
                            <a:pt x="13" y="16"/>
                            <a:pt x="1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2" tIns="45680" rIns="91362" bIns="45680" numCol="1" anchor="t" anchorCtr="0" compatLnSpc="1">
                      <a:prstTxWarp prst="textNoShape">
                        <a:avLst/>
                      </a:prstTxWarp>
                    </a:bodyPr>
                    <a:lstStyle/>
                    <a:p>
                      <a:pPr defTabSz="913668">
                        <a:defRPr/>
                      </a:pPr>
                      <a:endParaRPr lang="en-US" sz="1000" kern="0">
                        <a:solidFill>
                          <a:srgbClr val="000000"/>
                        </a:solidFill>
                        <a:latin typeface="Arial"/>
                        <a:cs typeface="Arial" charset="0"/>
                      </a:endParaRPr>
                    </a:p>
                  </p:txBody>
                </p:sp>
              </p:grpSp>
            </p:grpSp>
            <p:sp>
              <p:nvSpPr>
                <p:cNvPr id="236" name="Text Placeholder 10">
                  <a:extLst>
                    <a:ext uri="{FF2B5EF4-FFF2-40B4-BE49-F238E27FC236}">
                      <a16:creationId xmlns:a16="http://schemas.microsoft.com/office/drawing/2014/main" id="{14DCC0A0-F5CF-B356-B498-ABAE5F7170E3}"/>
                    </a:ext>
                  </a:extLst>
                </p:cNvPr>
                <p:cNvSpPr txBox="1">
                  <a:spLocks/>
                </p:cNvSpPr>
                <p:nvPr/>
              </p:nvSpPr>
              <p:spPr>
                <a:xfrm>
                  <a:off x="9664372" y="1706375"/>
                  <a:ext cx="2151375" cy="514429"/>
                </a:xfrm>
                <a:prstGeom prst="rect">
                  <a:avLst/>
                </a:prstGeom>
              </p:spPr>
              <p:txBody>
                <a:bodyPr/>
                <a:lstStyle>
                  <a:lvl1pPr marL="0" indent="0" algn="l" defTabSz="914400" rtl="0" eaLnBrk="1" latinLnBrk="0" hangingPunct="1">
                    <a:lnSpc>
                      <a:spcPct val="100000"/>
                    </a:lnSpc>
                    <a:spcBef>
                      <a:spcPts val="1800"/>
                    </a:spcBef>
                    <a:buFont typeface="Arial" panose="020B0604020202020204" pitchFamily="34" charset="0"/>
                    <a:buNone/>
                    <a:defRPr sz="2000" kern="1200">
                      <a:solidFill>
                        <a:schemeClr val="tx1"/>
                      </a:solidFill>
                      <a:latin typeface="+mj-lt"/>
                      <a:ea typeface="+mn-ea"/>
                      <a:cs typeface="+mn-cs"/>
                    </a:defRPr>
                  </a:lvl1pPr>
                  <a:lvl2pPr marL="0" indent="0" algn="l" defTabSz="914400" rtl="0" eaLnBrk="1" latinLnBrk="0" hangingPunct="1">
                    <a:lnSpc>
                      <a:spcPct val="100000"/>
                    </a:lnSpc>
                    <a:spcBef>
                      <a:spcPts val="800"/>
                    </a:spcBef>
                    <a:buFont typeface="Arial" panose="020B0604020202020204" pitchFamily="34" charset="0"/>
                    <a:buNone/>
                    <a:defRPr sz="1800" kern="1200">
                      <a:solidFill>
                        <a:schemeClr val="tx1"/>
                      </a:solidFill>
                      <a:latin typeface="+mn-lt"/>
                      <a:ea typeface="+mn-ea"/>
                      <a:cs typeface="+mn-cs"/>
                    </a:defRPr>
                  </a:lvl2pPr>
                  <a:lvl3pPr marL="180000" indent="-1800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3pPr>
                  <a:lvl4pPr marL="360000" indent="-180000" algn="l" defTabSz="914400" rtl="0" eaLnBrk="1" latinLnBrk="0" hangingPunct="1">
                    <a:lnSpc>
                      <a:spcPct val="100000"/>
                    </a:lnSpc>
                    <a:spcBef>
                      <a:spcPts val="800"/>
                    </a:spcBef>
                    <a:buFont typeface="Graphik" panose="020B0503030202060203"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sz="1200"/>
                    <a:t>5+</a:t>
                  </a:r>
                  <a:endParaRPr lang="en-GB" sz="1200"/>
                </a:p>
                <a:p>
                  <a:pPr lvl="1">
                    <a:spcBef>
                      <a:spcPts val="0"/>
                    </a:spcBef>
                  </a:pPr>
                  <a:r>
                    <a:rPr lang="en-GB" sz="1200"/>
                    <a:t>Languages spoken</a:t>
                  </a:r>
                </a:p>
              </p:txBody>
            </p:sp>
            <p:grpSp>
              <p:nvGrpSpPr>
                <p:cNvPr id="237" name="Group 236">
                  <a:extLst>
                    <a:ext uri="{FF2B5EF4-FFF2-40B4-BE49-F238E27FC236}">
                      <a16:creationId xmlns:a16="http://schemas.microsoft.com/office/drawing/2014/main" id="{39168632-DE74-7890-8595-322CB4565C0E}"/>
                    </a:ext>
                  </a:extLst>
                </p:cNvPr>
                <p:cNvGrpSpPr>
                  <a:grpSpLocks noChangeAspect="1"/>
                </p:cNvGrpSpPr>
                <p:nvPr/>
              </p:nvGrpSpPr>
              <p:grpSpPr>
                <a:xfrm>
                  <a:off x="8946109" y="1711310"/>
                  <a:ext cx="557665" cy="135715"/>
                  <a:chOff x="1006476" y="5775247"/>
                  <a:chExt cx="789939" cy="188868"/>
                </a:xfrm>
              </p:grpSpPr>
              <p:pic>
                <p:nvPicPr>
                  <p:cNvPr id="238" name="Picture 2">
                    <a:extLst>
                      <a:ext uri="{FF2B5EF4-FFF2-40B4-BE49-F238E27FC236}">
                        <a16:creationId xmlns:a16="http://schemas.microsoft.com/office/drawing/2014/main" id="{40CD3734-9E67-6412-9A03-261F7BB9FCF7}"/>
                      </a:ext>
                    </a:extLst>
                  </p:cNvPr>
                  <p:cNvPicPr>
                    <a:picLocks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1429985" y="5775247"/>
                    <a:ext cx="366430" cy="180000"/>
                  </a:xfrm>
                  <a:prstGeom prst="rect">
                    <a:avLst/>
                  </a:prstGeom>
                  <a:noFill/>
                  <a:extLst>
                    <a:ext uri="{909E8E84-426E-40DD-AFC4-6F175D3DCCD1}">
                      <a14:hiddenFill xmlns:a14="http://schemas.microsoft.com/office/drawing/2010/main">
                        <a:solidFill>
                          <a:srgbClr val="FFFFFF"/>
                        </a:solidFill>
                      </a14:hiddenFill>
                    </a:ext>
                  </a:extLst>
                </p:spPr>
              </p:pic>
              <p:pic>
                <p:nvPicPr>
                  <p:cNvPr id="239" name="Picture 2" descr="PL Poland Flag Icon | Public Domain World Flags Iconset | Wikipedia Authors">
                    <a:extLst>
                      <a:ext uri="{FF2B5EF4-FFF2-40B4-BE49-F238E27FC236}">
                        <a16:creationId xmlns:a16="http://schemas.microsoft.com/office/drawing/2014/main" id="{DE8C3C60-F9B0-110F-A8DE-3B070AF32C34}"/>
                      </a:ext>
                    </a:extLst>
                  </p:cNvPr>
                  <p:cNvPicPr>
                    <a:picLocks noChangeArrowheads="1"/>
                  </p:cNvPicPr>
                  <p:nvPr/>
                </p:nvPicPr>
                <p:blipFill rotWithShape="1">
                  <a:blip r:embed="rId53">
                    <a:extLst>
                      <a:ext uri="{28A0092B-C50C-407E-A947-70E740481C1C}">
                        <a14:useLocalDpi xmlns:a14="http://schemas.microsoft.com/office/drawing/2010/main" val="0"/>
                      </a:ext>
                    </a:extLst>
                  </a:blip>
                  <a:srcRect t="19123" b="18418"/>
                  <a:stretch/>
                </p:blipFill>
                <p:spPr bwMode="auto">
                  <a:xfrm>
                    <a:off x="1006476" y="5784115"/>
                    <a:ext cx="366430" cy="180000"/>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grpSp>
            <p:sp>
              <p:nvSpPr>
                <p:cNvPr id="240" name="Text Placeholder 9">
                  <a:extLst>
                    <a:ext uri="{FF2B5EF4-FFF2-40B4-BE49-F238E27FC236}">
                      <a16:creationId xmlns:a16="http://schemas.microsoft.com/office/drawing/2014/main" id="{01845D4A-D561-A191-1433-69E513FD94B0}"/>
                    </a:ext>
                  </a:extLst>
                </p:cNvPr>
                <p:cNvSpPr txBox="1">
                  <a:spLocks/>
                </p:cNvSpPr>
                <p:nvPr/>
              </p:nvSpPr>
              <p:spPr>
                <a:xfrm>
                  <a:off x="6183681" y="1673545"/>
                  <a:ext cx="2943313" cy="369332"/>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1800"/>
                    </a:spcBef>
                    <a:buFont typeface="Arial" panose="020B0604020202020204" pitchFamily="34" charset="0"/>
                    <a:buNone/>
                    <a:defRPr sz="4400" kern="1200">
                      <a:solidFill>
                        <a:schemeClr val="tx1"/>
                      </a:solidFill>
                      <a:latin typeface="+mj-lt"/>
                      <a:ea typeface="+mn-ea"/>
                      <a:cs typeface="+mn-cs"/>
                    </a:defRPr>
                  </a:lvl1pPr>
                  <a:lvl2pPr marL="0" indent="0" algn="l" defTabSz="914400" rtl="0" eaLnBrk="1" latinLnBrk="0" hangingPunct="1">
                    <a:lnSpc>
                      <a:spcPct val="100000"/>
                    </a:lnSpc>
                    <a:spcBef>
                      <a:spcPts val="0"/>
                    </a:spcBef>
                    <a:buFont typeface="Arial" panose="020B0604020202020204" pitchFamily="34" charset="0"/>
                    <a:buNone/>
                    <a:defRPr sz="2000" kern="1200">
                      <a:solidFill>
                        <a:schemeClr val="tx1"/>
                      </a:solidFill>
                      <a:latin typeface="+mn-lt"/>
                      <a:ea typeface="+mn-ea"/>
                      <a:cs typeface="+mn-cs"/>
                    </a:defRPr>
                  </a:lvl2pPr>
                  <a:lvl3pPr marL="180000" indent="-180000" algn="l" defTabSz="914400" rtl="0" eaLnBrk="1" latinLnBrk="0" hangingPunct="1">
                    <a:lnSpc>
                      <a:spcPct val="100000"/>
                    </a:lnSpc>
                    <a:spcBef>
                      <a:spcPts val="800"/>
                    </a:spcBef>
                    <a:buFont typeface="Arial" panose="020B0604020202020204" pitchFamily="34" charset="0"/>
                    <a:buChar char="•"/>
                    <a:defRPr sz="2000" kern="1200">
                      <a:solidFill>
                        <a:schemeClr val="tx1"/>
                      </a:solidFill>
                      <a:latin typeface="+mn-lt"/>
                      <a:ea typeface="+mn-ea"/>
                      <a:cs typeface="+mn-cs"/>
                    </a:defRPr>
                  </a:lvl3pPr>
                  <a:lvl4pPr marL="360000" indent="-180000" algn="l" defTabSz="914400" rtl="0" eaLnBrk="1" latinLnBrk="0" hangingPunct="1">
                    <a:lnSpc>
                      <a:spcPct val="100000"/>
                    </a:lnSpc>
                    <a:spcBef>
                      <a:spcPts val="800"/>
                    </a:spcBef>
                    <a:buFont typeface="Graphik" panose="020B0503030202060203" pitchFamily="34" charset="0"/>
                    <a:buChar char="–"/>
                    <a:defRPr sz="1400" kern="1200">
                      <a:solidFill>
                        <a:schemeClr val="tx1"/>
                      </a:solidFill>
                      <a:latin typeface="+mn-lt"/>
                      <a:ea typeface="+mn-ea"/>
                      <a:cs typeface="+mn-cs"/>
                    </a:defRPr>
                  </a:lvl4pPr>
                  <a:lvl5pPr marL="540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sz="1200"/>
                    <a:t>10 0</a:t>
                  </a:r>
                  <a:r>
                    <a:rPr lang="en-US" sz="1200"/>
                    <a:t>00</a:t>
                  </a:r>
                  <a:r>
                    <a:rPr lang="en-GB" sz="1200"/>
                    <a:t>+</a:t>
                  </a:r>
                </a:p>
                <a:p>
                  <a:pPr lvl="1"/>
                  <a:r>
                    <a:rPr lang="pl-PL" sz="1200"/>
                    <a:t>Hours delivered monthly</a:t>
                  </a:r>
                  <a:endParaRPr lang="en-US" sz="1200"/>
                </a:p>
              </p:txBody>
            </p:sp>
            <p:sp>
              <p:nvSpPr>
                <p:cNvPr id="241" name="Text Placeholder 8">
                  <a:extLst>
                    <a:ext uri="{FF2B5EF4-FFF2-40B4-BE49-F238E27FC236}">
                      <a16:creationId xmlns:a16="http://schemas.microsoft.com/office/drawing/2014/main" id="{1DB51ABC-95C3-4EA4-22F4-7EAF02A4435A}"/>
                    </a:ext>
                  </a:extLst>
                </p:cNvPr>
                <p:cNvSpPr txBox="1">
                  <a:spLocks/>
                </p:cNvSpPr>
                <p:nvPr/>
              </p:nvSpPr>
              <p:spPr>
                <a:xfrm>
                  <a:off x="6154118" y="1165983"/>
                  <a:ext cx="3676564" cy="369332"/>
                </a:xfrm>
                <a:prstGeom prst="rect">
                  <a:avLst/>
                </a:prstGeom>
              </p:spPr>
              <p:txBody>
                <a:bodyPr vert="horz" wrap="square" lIns="0" tIns="0" rIns="0" bIns="0" rtlCol="0" anchor="t">
                  <a:spAutoFit/>
                </a:bodyPr>
                <a:lstStyle>
                  <a:lvl1pPr marL="0" indent="0" algn="l" defTabSz="914400" rtl="0" eaLnBrk="1" latinLnBrk="0" hangingPunct="1">
                    <a:lnSpc>
                      <a:spcPct val="100000"/>
                    </a:lnSpc>
                    <a:spcBef>
                      <a:spcPts val="1800"/>
                    </a:spcBef>
                    <a:buFont typeface="Arial" panose="020B0604020202020204" pitchFamily="34" charset="0"/>
                    <a:buNone/>
                    <a:defRPr sz="4400" kern="1200">
                      <a:solidFill>
                        <a:schemeClr val="tx1"/>
                      </a:solidFill>
                      <a:latin typeface="+mj-lt"/>
                      <a:ea typeface="+mn-ea"/>
                      <a:cs typeface="+mn-cs"/>
                    </a:defRPr>
                  </a:lvl1pPr>
                  <a:lvl2pPr marL="0" indent="0" algn="l" defTabSz="914400" rtl="0" eaLnBrk="1" latinLnBrk="0" hangingPunct="1">
                    <a:lnSpc>
                      <a:spcPct val="100000"/>
                    </a:lnSpc>
                    <a:spcBef>
                      <a:spcPts val="0"/>
                    </a:spcBef>
                    <a:buFont typeface="Arial" panose="020B0604020202020204" pitchFamily="34" charset="0"/>
                    <a:buNone/>
                    <a:defRPr sz="2000" kern="1200">
                      <a:solidFill>
                        <a:schemeClr val="tx1"/>
                      </a:solidFill>
                      <a:latin typeface="+mn-lt"/>
                      <a:ea typeface="+mn-ea"/>
                      <a:cs typeface="+mn-cs"/>
                    </a:defRPr>
                  </a:lvl2pPr>
                  <a:lvl3pPr marL="180000" indent="-180000" algn="l" defTabSz="914400" rtl="0" eaLnBrk="1" latinLnBrk="0" hangingPunct="1">
                    <a:lnSpc>
                      <a:spcPct val="100000"/>
                    </a:lnSpc>
                    <a:spcBef>
                      <a:spcPts val="800"/>
                    </a:spcBef>
                    <a:buFont typeface="Arial" panose="020B0604020202020204" pitchFamily="34" charset="0"/>
                    <a:buChar char="•"/>
                    <a:defRPr sz="2000" kern="1200">
                      <a:solidFill>
                        <a:schemeClr val="tx1"/>
                      </a:solidFill>
                      <a:latin typeface="+mn-lt"/>
                      <a:ea typeface="+mn-ea"/>
                      <a:cs typeface="+mn-cs"/>
                    </a:defRPr>
                  </a:lvl3pPr>
                  <a:lvl4pPr marL="360000" indent="-180000" algn="l" defTabSz="914400" rtl="0" eaLnBrk="1" latinLnBrk="0" hangingPunct="1">
                    <a:lnSpc>
                      <a:spcPct val="100000"/>
                    </a:lnSpc>
                    <a:spcBef>
                      <a:spcPts val="800"/>
                    </a:spcBef>
                    <a:buFont typeface="Graphik" panose="020B0503030202060203" pitchFamily="34" charset="0"/>
                    <a:buChar char="–"/>
                    <a:defRPr sz="1400" kern="1200">
                      <a:solidFill>
                        <a:schemeClr val="tx1"/>
                      </a:solidFill>
                      <a:latin typeface="+mn-lt"/>
                      <a:ea typeface="+mn-ea"/>
                      <a:cs typeface="+mn-cs"/>
                    </a:defRPr>
                  </a:lvl4pPr>
                  <a:lvl5pPr marL="540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sz="1200"/>
                    <a:t>100</a:t>
                  </a:r>
                  <a:r>
                    <a:rPr lang="en-GB" sz="1200"/>
                    <a:t>+</a:t>
                  </a:r>
                </a:p>
                <a:p>
                  <a:pPr lvl="1"/>
                  <a:r>
                    <a:rPr lang="pl-PL" sz="1200"/>
                    <a:t>Industry-relevant proofs-of-work</a:t>
                  </a:r>
                  <a:endParaRPr lang="en-GB" sz="1200"/>
                </a:p>
              </p:txBody>
            </p:sp>
            <p:grpSp>
              <p:nvGrpSpPr>
                <p:cNvPr id="252" name="Group 251">
                  <a:extLst>
                    <a:ext uri="{FF2B5EF4-FFF2-40B4-BE49-F238E27FC236}">
                      <a16:creationId xmlns:a16="http://schemas.microsoft.com/office/drawing/2014/main" id="{1C68805B-1127-8DAE-370C-C6B2318A13D5}"/>
                    </a:ext>
                  </a:extLst>
                </p:cNvPr>
                <p:cNvGrpSpPr>
                  <a:grpSpLocks noChangeAspect="1"/>
                </p:cNvGrpSpPr>
                <p:nvPr/>
              </p:nvGrpSpPr>
              <p:grpSpPr>
                <a:xfrm>
                  <a:off x="8940387" y="1903855"/>
                  <a:ext cx="550781" cy="129342"/>
                  <a:chOff x="2088275" y="5786424"/>
                  <a:chExt cx="766497" cy="180000"/>
                </a:xfrm>
              </p:grpSpPr>
              <p:pic>
                <p:nvPicPr>
                  <p:cNvPr id="257" name="Picture 3">
                    <a:extLst>
                      <a:ext uri="{FF2B5EF4-FFF2-40B4-BE49-F238E27FC236}">
                        <a16:creationId xmlns:a16="http://schemas.microsoft.com/office/drawing/2014/main" id="{478C1CB0-1405-163C-2905-2659231F24BE}"/>
                      </a:ext>
                    </a:extLst>
                  </p:cNvPr>
                  <p:cNvPicPr>
                    <a:picLocks noChangeAspect="1" noChangeArrowheads="1"/>
                  </p:cNvPicPr>
                  <p:nvPr/>
                </p:nvPicPr>
                <p:blipFill>
                  <a:blip r:embed="rId54" cstate="print">
                    <a:extLst>
                      <a:ext uri="{28A0092B-C50C-407E-A947-70E740481C1C}">
                        <a14:useLocalDpi xmlns:a14="http://schemas.microsoft.com/office/drawing/2010/main" val="0"/>
                      </a:ext>
                    </a:extLst>
                  </a:blip>
                  <a:srcRect/>
                  <a:stretch>
                    <a:fillRect/>
                  </a:stretch>
                </p:blipFill>
                <p:spPr bwMode="auto">
                  <a:xfrm>
                    <a:off x="2088275" y="5786424"/>
                    <a:ext cx="360039" cy="1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9" name="Picture 278">
                    <a:extLst>
                      <a:ext uri="{FF2B5EF4-FFF2-40B4-BE49-F238E27FC236}">
                        <a16:creationId xmlns:a16="http://schemas.microsoft.com/office/drawing/2014/main" id="{1A77EC50-79F7-CA5A-CCE1-36047AC0A235}"/>
                      </a:ext>
                    </a:extLst>
                  </p:cNvPr>
                  <p:cNvPicPr>
                    <a:picLocks/>
                  </p:cNvPicPr>
                  <p:nvPr/>
                </p:nvPicPr>
                <p:blipFill>
                  <a:blip r:embed="rId55" cstate="email">
                    <a:extLst>
                      <a:ext uri="{28A0092B-C50C-407E-A947-70E740481C1C}">
                        <a14:useLocalDpi xmlns:a14="http://schemas.microsoft.com/office/drawing/2010/main" val="0"/>
                      </a:ext>
                    </a:extLst>
                  </a:blip>
                  <a:stretch>
                    <a:fillRect/>
                  </a:stretch>
                </p:blipFill>
                <p:spPr>
                  <a:xfrm>
                    <a:off x="2494772" y="5786424"/>
                    <a:ext cx="360000" cy="180000"/>
                  </a:xfrm>
                  <a:prstGeom prst="rect">
                    <a:avLst/>
                  </a:prstGeom>
                </p:spPr>
              </p:pic>
            </p:grpSp>
            <p:pic>
              <p:nvPicPr>
                <p:cNvPr id="289" name="Picture 288">
                  <a:extLst>
                    <a:ext uri="{FF2B5EF4-FFF2-40B4-BE49-F238E27FC236}">
                      <a16:creationId xmlns:a16="http://schemas.microsoft.com/office/drawing/2014/main" id="{36BE446C-C0F2-3C8B-7C01-B5D70E361B76}"/>
                    </a:ext>
                  </a:extLst>
                </p:cNvPr>
                <p:cNvPicPr>
                  <a:picLocks/>
                </p:cNvPicPr>
                <p:nvPr/>
              </p:nvPicPr>
              <p:blipFill>
                <a:blip r:embed="rId56" cstate="email">
                  <a:extLst>
                    <a:ext uri="{28A0092B-C50C-407E-A947-70E740481C1C}">
                      <a14:useLocalDpi xmlns:a14="http://schemas.microsoft.com/office/drawing/2010/main" val="0"/>
                    </a:ext>
                  </a:extLst>
                </a:blip>
                <a:stretch>
                  <a:fillRect/>
                </a:stretch>
              </p:blipFill>
              <p:spPr>
                <a:xfrm>
                  <a:off x="8945286" y="2070601"/>
                  <a:ext cx="258685" cy="129342"/>
                </a:xfrm>
                <a:prstGeom prst="rect">
                  <a:avLst/>
                </a:prstGeom>
              </p:spPr>
            </p:pic>
            <p:sp>
              <p:nvSpPr>
                <p:cNvPr id="293" name="Rectangle 3">
                  <a:extLst>
                    <a:ext uri="{FF2B5EF4-FFF2-40B4-BE49-F238E27FC236}">
                      <a16:creationId xmlns:a16="http://schemas.microsoft.com/office/drawing/2014/main" id="{3FE07910-8DE7-FB99-4249-0AE4C8C07746}"/>
                    </a:ext>
                  </a:extLst>
                </p:cNvPr>
                <p:cNvSpPr/>
                <p:nvPr/>
              </p:nvSpPr>
              <p:spPr>
                <a:xfrm>
                  <a:off x="5554642" y="762635"/>
                  <a:ext cx="3638707" cy="184666"/>
                </a:xfrm>
                <a:prstGeom prst="rect">
                  <a:avLst/>
                </a:prstGeom>
                <a:solidFill>
                  <a:schemeClr val="bg1"/>
                </a:solidFill>
                <a:ln cap="flat">
                  <a:noFill/>
                  <a:prstDash val="solid"/>
                </a:ln>
              </p:spPr>
              <p:txBody>
                <a:bodyPr vert="horz" wrap="square" lIns="0" tIns="0" rIns="0" bIns="0" anchor="t" anchorCtr="0" compatLnSpc="1">
                  <a:spAutoFit/>
                </a:bodyPr>
                <a:lstStyle/>
                <a:p>
                  <a:pPr marL="0" marR="0" lvl="0" indent="0" algn="l" defTabSz="914372" rtl="0" eaLnBrk="1" fontAlgn="auto" latinLnBrk="0" hangingPunct="1">
                    <a:lnSpc>
                      <a:spcPct val="100000"/>
                    </a:lnSpc>
                    <a:spcBef>
                      <a:spcPts val="0"/>
                    </a:spcBef>
                    <a:spcAft>
                      <a:spcPts val="1200"/>
                    </a:spcAft>
                    <a:buClrTx/>
                    <a:buSzTx/>
                    <a:buFontTx/>
                    <a:buNone/>
                    <a:tabLst/>
                    <a:defRPr sz="1800" b="0" i="0" u="none" strike="noStrike" kern="0" cap="none" spc="0" baseline="0">
                      <a:solidFill>
                        <a:srgbClr val="000000"/>
                      </a:solidFill>
                      <a:uFillTx/>
                    </a:defRPr>
                  </a:pPr>
                  <a:r>
                    <a:rPr kumimoji="0" lang="pl-PL" sz="1200" b="1" i="0" u="none" strike="noStrike" kern="0" cap="all" spc="0" normalizeH="0" baseline="0" noProof="0">
                      <a:ln>
                        <a:noFill/>
                      </a:ln>
                      <a:solidFill>
                        <a:srgbClr val="A100FF"/>
                      </a:solidFill>
                      <a:effectLst/>
                      <a:uLnTx/>
                      <a:uFillTx/>
                      <a:latin typeface="Graphik Black" panose="020B0A03030202060203" pitchFamily="34" charset="-18"/>
                      <a:ea typeface="+mn-ea"/>
                      <a:cs typeface="+mn-cs"/>
                    </a:rPr>
                    <a:t>KEY SCALING ENABLERS</a:t>
                  </a:r>
                  <a:endParaRPr kumimoji="0" lang="en-US" sz="1200" b="1" i="0" u="none" strike="noStrike" kern="0" cap="all" spc="0" normalizeH="0" baseline="0" noProof="0">
                    <a:ln>
                      <a:noFill/>
                    </a:ln>
                    <a:solidFill>
                      <a:srgbClr val="A100FF"/>
                    </a:solidFill>
                    <a:effectLst/>
                    <a:uLnTx/>
                    <a:uFillTx/>
                    <a:latin typeface="Graphik Black" panose="020B0A03030202060203" pitchFamily="34" charset="-18"/>
                    <a:ea typeface="+mn-ea"/>
                    <a:cs typeface="+mn-cs"/>
                  </a:endParaRPr>
                </a:p>
              </p:txBody>
            </p:sp>
            <p:sp>
              <p:nvSpPr>
                <p:cNvPr id="296" name="TextBox 295">
                  <a:extLst>
                    <a:ext uri="{FF2B5EF4-FFF2-40B4-BE49-F238E27FC236}">
                      <a16:creationId xmlns:a16="http://schemas.microsoft.com/office/drawing/2014/main" id="{A255E9AC-8908-0FDA-DC49-8E814C8F668E}"/>
                    </a:ext>
                  </a:extLst>
                </p:cNvPr>
                <p:cNvSpPr txBox="1"/>
                <p:nvPr/>
              </p:nvSpPr>
              <p:spPr>
                <a:xfrm>
                  <a:off x="9623919" y="1113388"/>
                  <a:ext cx="1798436" cy="55109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tIns="36000" bIns="144000" rtlCol="0" anchor="ctr">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pl-PL" sz="1200">
                      <a:solidFill>
                        <a:srgbClr val="A100FF"/>
                      </a:solidFill>
                      <a:latin typeface="Arial Black" panose="020B0A04020102020204" pitchFamily="34" charset="0"/>
                    </a:rPr>
                    <a:t>+2</a:t>
                  </a:r>
                  <a:r>
                    <a:rPr kumimoji="0" lang="pl-PL" sz="1200" i="0" u="none" strike="noStrike" kern="1200" cap="none" spc="0" normalizeH="0" baseline="0" noProof="0">
                      <a:ln>
                        <a:noFill/>
                      </a:ln>
                      <a:solidFill>
                        <a:srgbClr val="A100FF"/>
                      </a:solidFill>
                      <a:effectLst/>
                      <a:uLnTx/>
                      <a:uFillTx/>
                      <a:latin typeface="Arial Black" panose="020B0A04020102020204" pitchFamily="34" charset="0"/>
                      <a:ea typeface="+mn-ea"/>
                      <a:cs typeface="+mn-cs"/>
                    </a:rPr>
                    <a:t>5</a:t>
                  </a:r>
                  <a:r>
                    <a:rPr kumimoji="0" lang="en-GB" sz="1200" i="0" u="none" strike="noStrike" kern="1200" cap="none" spc="0" normalizeH="0" baseline="0" noProof="0">
                      <a:ln>
                        <a:noFill/>
                      </a:ln>
                      <a:solidFill>
                        <a:srgbClr val="A100FF"/>
                      </a:solidFill>
                      <a:effectLst/>
                      <a:uLnTx/>
                      <a:uFillTx/>
                      <a:latin typeface="Arial Black" panose="020B0A04020102020204" pitchFamily="34" charset="0"/>
                      <a:ea typeface="+mn-ea"/>
                      <a:cs typeface="+mn-cs"/>
                    </a:rPr>
                    <a:t>%</a:t>
                  </a:r>
                  <a:r>
                    <a:rPr kumimoji="0" lang="pl-PL" sz="1200" i="0" u="none" strike="noStrike" kern="1200" cap="none" spc="0" normalizeH="0" baseline="0" noProof="0">
                      <a:ln>
                        <a:noFill/>
                      </a:ln>
                      <a:solidFill>
                        <a:srgbClr val="A100FF"/>
                      </a:solidFill>
                      <a:effectLst/>
                      <a:uLnTx/>
                      <a:uFillTx/>
                      <a:latin typeface="Arial Black" panose="020B0A04020102020204" pitchFamily="34" charset="0"/>
                      <a:ea typeface="+mn-ea"/>
                      <a:cs typeface="+mn-cs"/>
                    </a:rPr>
                    <a:t> </a:t>
                  </a:r>
                  <a:r>
                    <a:rPr kumimoji="0" lang="pl-PL" sz="1200" i="0" u="none" strike="noStrike" kern="1200" cap="none" spc="0" normalizeH="0" baseline="0" noProof="0">
                      <a:ln>
                        <a:noFill/>
                      </a:ln>
                      <a:solidFill>
                        <a:srgbClr val="000000"/>
                      </a:solidFill>
                      <a:effectLst/>
                      <a:uLnTx/>
                      <a:uFillTx/>
                      <a:latin typeface="Graphik Semibold"/>
                      <a:ea typeface="+mn-ea"/>
                      <a:cs typeface="+mn-cs"/>
                    </a:rPr>
                    <a:t>expected </a:t>
                  </a:r>
                  <a:br>
                    <a:rPr kumimoji="0" lang="pl-PL" sz="1200" i="0" u="none" strike="noStrike" kern="1200" cap="none" spc="0" normalizeH="0" baseline="0" noProof="0">
                      <a:ln>
                        <a:noFill/>
                      </a:ln>
                      <a:solidFill>
                        <a:srgbClr val="000000"/>
                      </a:solidFill>
                      <a:effectLst/>
                      <a:uLnTx/>
                      <a:uFillTx/>
                      <a:latin typeface="Graphik Semibold"/>
                      <a:ea typeface="+mn-ea"/>
                      <a:cs typeface="+mn-cs"/>
                    </a:rPr>
                  </a:br>
                  <a:r>
                    <a:rPr kumimoji="0" lang="en-GB" sz="1200" i="0" u="none" strike="noStrike" kern="1200" cap="none" spc="0" normalizeH="0" baseline="0" noProof="0">
                      <a:ln>
                        <a:noFill/>
                      </a:ln>
                      <a:solidFill>
                        <a:srgbClr val="000000"/>
                      </a:solidFill>
                      <a:effectLst/>
                      <a:uLnTx/>
                      <a:uFillTx/>
                      <a:latin typeface="Graphik Semibold"/>
                      <a:ea typeface="+mn-ea"/>
                      <a:cs typeface="+mn-cs"/>
                    </a:rPr>
                    <a:t>HC increase</a:t>
                  </a:r>
                  <a:r>
                    <a:rPr kumimoji="0" lang="pl-PL" sz="1200" i="0" u="none" strike="noStrike" kern="1200" cap="none" spc="0" normalizeH="0" baseline="0" noProof="0">
                      <a:ln>
                        <a:noFill/>
                      </a:ln>
                      <a:solidFill>
                        <a:srgbClr val="000000"/>
                      </a:solidFill>
                      <a:effectLst/>
                      <a:uLnTx/>
                      <a:uFillTx/>
                      <a:latin typeface="Graphik Semibold"/>
                      <a:ea typeface="+mn-ea"/>
                      <a:cs typeface="+mn-cs"/>
                    </a:rPr>
                    <a:t> in FY24</a:t>
                  </a:r>
                  <a:endParaRPr kumimoji="0" lang="en-GB" sz="1200" i="0" u="none" strike="noStrike" kern="1200" cap="none" spc="0" normalizeH="0" baseline="0" noProof="0">
                    <a:ln>
                      <a:noFill/>
                    </a:ln>
                    <a:solidFill>
                      <a:srgbClr val="000000"/>
                    </a:solidFill>
                    <a:effectLst/>
                    <a:uLnTx/>
                    <a:uFillTx/>
                    <a:latin typeface="Graphik Semibold"/>
                    <a:ea typeface="+mn-ea"/>
                    <a:cs typeface="+mn-cs"/>
                  </a:endParaRPr>
                </a:p>
              </p:txBody>
            </p:sp>
            <p:grpSp>
              <p:nvGrpSpPr>
                <p:cNvPr id="297" name="Group 26">
                  <a:extLst>
                    <a:ext uri="{FF2B5EF4-FFF2-40B4-BE49-F238E27FC236}">
                      <a16:creationId xmlns:a16="http://schemas.microsoft.com/office/drawing/2014/main" id="{8282CB56-5670-B7C6-F9C2-14D723B930B3}"/>
                    </a:ext>
                  </a:extLst>
                </p:cNvPr>
                <p:cNvGrpSpPr>
                  <a:grpSpLocks noChangeAspect="1"/>
                </p:cNvGrpSpPr>
                <p:nvPr/>
              </p:nvGrpSpPr>
              <p:grpSpPr bwMode="auto">
                <a:xfrm>
                  <a:off x="8864585" y="1090466"/>
                  <a:ext cx="543629" cy="492482"/>
                  <a:chOff x="3614" y="1720"/>
                  <a:chExt cx="454" cy="385"/>
                </a:xfrm>
                <a:solidFill>
                  <a:schemeClr val="accent2"/>
                </a:solidFill>
              </p:grpSpPr>
              <p:sp>
                <p:nvSpPr>
                  <p:cNvPr id="298" name="Freeform 27">
                    <a:extLst>
                      <a:ext uri="{FF2B5EF4-FFF2-40B4-BE49-F238E27FC236}">
                        <a16:creationId xmlns:a16="http://schemas.microsoft.com/office/drawing/2014/main" id="{57226475-99B7-B610-8117-7F1C4A2D4AB6}"/>
                      </a:ext>
                    </a:extLst>
                  </p:cNvPr>
                  <p:cNvSpPr>
                    <a:spLocks/>
                  </p:cNvSpPr>
                  <p:nvPr/>
                </p:nvSpPr>
                <p:spPr bwMode="auto">
                  <a:xfrm>
                    <a:off x="3770" y="1720"/>
                    <a:ext cx="142" cy="189"/>
                  </a:xfrm>
                  <a:custGeom>
                    <a:avLst/>
                    <a:gdLst>
                      <a:gd name="T0" fmla="*/ 10 w 60"/>
                      <a:gd name="T1" fmla="*/ 51 h 80"/>
                      <a:gd name="T2" fmla="*/ 14 w 60"/>
                      <a:gd name="T3" fmla="*/ 64 h 80"/>
                      <a:gd name="T4" fmla="*/ 14 w 60"/>
                      <a:gd name="T5" fmla="*/ 72 h 80"/>
                      <a:gd name="T6" fmla="*/ 30 w 60"/>
                      <a:gd name="T7" fmla="*/ 80 h 80"/>
                      <a:gd name="T8" fmla="*/ 46 w 60"/>
                      <a:gd name="T9" fmla="*/ 72 h 80"/>
                      <a:gd name="T10" fmla="*/ 46 w 60"/>
                      <a:gd name="T11" fmla="*/ 64 h 80"/>
                      <a:gd name="T12" fmla="*/ 50 w 60"/>
                      <a:gd name="T13" fmla="*/ 51 h 80"/>
                      <a:gd name="T14" fmla="*/ 55 w 60"/>
                      <a:gd name="T15" fmla="*/ 50 h 80"/>
                      <a:gd name="T16" fmla="*/ 58 w 60"/>
                      <a:gd name="T17" fmla="*/ 36 h 80"/>
                      <a:gd name="T18" fmla="*/ 54 w 60"/>
                      <a:gd name="T19" fmla="*/ 34 h 80"/>
                      <a:gd name="T20" fmla="*/ 54 w 60"/>
                      <a:gd name="T21" fmla="*/ 21 h 80"/>
                      <a:gd name="T22" fmla="*/ 45 w 60"/>
                      <a:gd name="T23" fmla="*/ 8 h 80"/>
                      <a:gd name="T24" fmla="*/ 30 w 60"/>
                      <a:gd name="T25" fmla="*/ 0 h 80"/>
                      <a:gd name="T26" fmla="*/ 6 w 60"/>
                      <a:gd name="T27" fmla="*/ 20 h 80"/>
                      <a:gd name="T28" fmla="*/ 6 w 60"/>
                      <a:gd name="T29" fmla="*/ 34 h 80"/>
                      <a:gd name="T30" fmla="*/ 2 w 60"/>
                      <a:gd name="T31" fmla="*/ 36 h 80"/>
                      <a:gd name="T32" fmla="*/ 5 w 60"/>
                      <a:gd name="T33" fmla="*/ 50 h 80"/>
                      <a:gd name="T34" fmla="*/ 10 w 60"/>
                      <a:gd name="T35" fmla="*/ 5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 h="80">
                        <a:moveTo>
                          <a:pt x="10" y="51"/>
                        </a:moveTo>
                        <a:cubicBezTo>
                          <a:pt x="14" y="64"/>
                          <a:pt x="14" y="64"/>
                          <a:pt x="14" y="64"/>
                        </a:cubicBezTo>
                        <a:cubicBezTo>
                          <a:pt x="14" y="72"/>
                          <a:pt x="14" y="72"/>
                          <a:pt x="14" y="72"/>
                        </a:cubicBezTo>
                        <a:cubicBezTo>
                          <a:pt x="30" y="80"/>
                          <a:pt x="30" y="80"/>
                          <a:pt x="30" y="80"/>
                        </a:cubicBezTo>
                        <a:cubicBezTo>
                          <a:pt x="46" y="72"/>
                          <a:pt x="46" y="72"/>
                          <a:pt x="46" y="72"/>
                        </a:cubicBezTo>
                        <a:cubicBezTo>
                          <a:pt x="46" y="64"/>
                          <a:pt x="46" y="64"/>
                          <a:pt x="46" y="64"/>
                        </a:cubicBezTo>
                        <a:cubicBezTo>
                          <a:pt x="50" y="51"/>
                          <a:pt x="50" y="51"/>
                          <a:pt x="50" y="51"/>
                        </a:cubicBezTo>
                        <a:cubicBezTo>
                          <a:pt x="50" y="51"/>
                          <a:pt x="53" y="51"/>
                          <a:pt x="55" y="50"/>
                        </a:cubicBezTo>
                        <a:cubicBezTo>
                          <a:pt x="58" y="47"/>
                          <a:pt x="60" y="40"/>
                          <a:pt x="58" y="36"/>
                        </a:cubicBezTo>
                        <a:cubicBezTo>
                          <a:pt x="57" y="33"/>
                          <a:pt x="54" y="34"/>
                          <a:pt x="54" y="34"/>
                        </a:cubicBezTo>
                        <a:cubicBezTo>
                          <a:pt x="54" y="34"/>
                          <a:pt x="54" y="28"/>
                          <a:pt x="54" y="21"/>
                        </a:cubicBezTo>
                        <a:cubicBezTo>
                          <a:pt x="54" y="13"/>
                          <a:pt x="52" y="8"/>
                          <a:pt x="45" y="8"/>
                        </a:cubicBezTo>
                        <a:cubicBezTo>
                          <a:pt x="43" y="3"/>
                          <a:pt x="37" y="0"/>
                          <a:pt x="30" y="0"/>
                        </a:cubicBezTo>
                        <a:cubicBezTo>
                          <a:pt x="15" y="0"/>
                          <a:pt x="6" y="9"/>
                          <a:pt x="6" y="20"/>
                        </a:cubicBezTo>
                        <a:cubicBezTo>
                          <a:pt x="6" y="27"/>
                          <a:pt x="6" y="34"/>
                          <a:pt x="6" y="34"/>
                        </a:cubicBezTo>
                        <a:cubicBezTo>
                          <a:pt x="6" y="34"/>
                          <a:pt x="3" y="33"/>
                          <a:pt x="2" y="36"/>
                        </a:cubicBezTo>
                        <a:cubicBezTo>
                          <a:pt x="0" y="40"/>
                          <a:pt x="2" y="47"/>
                          <a:pt x="5" y="50"/>
                        </a:cubicBezTo>
                        <a:cubicBezTo>
                          <a:pt x="7" y="51"/>
                          <a:pt x="10" y="51"/>
                          <a:pt x="10"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54" rtl="0" eaLnBrk="1" fontAlgn="base" latinLnBrk="0" hangingPunct="1">
                      <a:lnSpc>
                        <a:spcPct val="100000"/>
                      </a:lnSpc>
                      <a:spcBef>
                        <a:spcPct val="0"/>
                      </a:spcBef>
                      <a:spcAft>
                        <a:spcPct val="0"/>
                      </a:spcAft>
                      <a:buClrTx/>
                      <a:buSzTx/>
                      <a:buFontTx/>
                      <a:buNone/>
                      <a:tabLst/>
                      <a:defRPr/>
                    </a:pPr>
                    <a:endParaRPr kumimoji="0" lang="en-GB" sz="2400" b="0" i="0" u="none" strike="noStrike" kern="0" cap="none" spc="0" normalizeH="0" baseline="0" noProof="0">
                      <a:ln>
                        <a:noFill/>
                      </a:ln>
                      <a:solidFill>
                        <a:prstClr val="black"/>
                      </a:solidFill>
                      <a:effectLst/>
                      <a:uLnTx/>
                      <a:uFillTx/>
                      <a:latin typeface="Graphik"/>
                      <a:ea typeface="+mn-ea"/>
                      <a:cs typeface="Arial" charset="0"/>
                    </a:endParaRPr>
                  </a:p>
                </p:txBody>
              </p:sp>
              <p:sp>
                <p:nvSpPr>
                  <p:cNvPr id="299" name="Freeform 29">
                    <a:extLst>
                      <a:ext uri="{FF2B5EF4-FFF2-40B4-BE49-F238E27FC236}">
                        <a16:creationId xmlns:a16="http://schemas.microsoft.com/office/drawing/2014/main" id="{20CB7835-C9BA-6FEA-284C-61F3F89AE503}"/>
                      </a:ext>
                    </a:extLst>
                  </p:cNvPr>
                  <p:cNvSpPr>
                    <a:spLocks noEditPoints="1"/>
                  </p:cNvSpPr>
                  <p:nvPr/>
                </p:nvSpPr>
                <p:spPr bwMode="auto">
                  <a:xfrm>
                    <a:off x="3614" y="1767"/>
                    <a:ext cx="454" cy="322"/>
                  </a:xfrm>
                  <a:custGeom>
                    <a:avLst/>
                    <a:gdLst>
                      <a:gd name="T0" fmla="*/ 72 w 192"/>
                      <a:gd name="T1" fmla="*/ 61 h 136"/>
                      <a:gd name="T2" fmla="*/ 62 w 192"/>
                      <a:gd name="T3" fmla="*/ 54 h 136"/>
                      <a:gd name="T4" fmla="*/ 120 w 192"/>
                      <a:gd name="T5" fmla="*/ 61 h 136"/>
                      <a:gd name="T6" fmla="*/ 128 w 192"/>
                      <a:gd name="T7" fmla="*/ 56 h 136"/>
                      <a:gd name="T8" fmla="*/ 120 w 192"/>
                      <a:gd name="T9" fmla="*/ 61 h 136"/>
                      <a:gd name="T10" fmla="*/ 44 w 192"/>
                      <a:gd name="T11" fmla="*/ 63 h 136"/>
                      <a:gd name="T12" fmla="*/ 44 w 192"/>
                      <a:gd name="T13" fmla="*/ 70 h 136"/>
                      <a:gd name="T14" fmla="*/ 51 w 192"/>
                      <a:gd name="T15" fmla="*/ 69 h 136"/>
                      <a:gd name="T16" fmla="*/ 52 w 192"/>
                      <a:gd name="T17" fmla="*/ 63 h 136"/>
                      <a:gd name="T18" fmla="*/ 166 w 192"/>
                      <a:gd name="T19" fmla="*/ 46 h 136"/>
                      <a:gd name="T20" fmla="*/ 144 w 192"/>
                      <a:gd name="T21" fmla="*/ 0 h 136"/>
                      <a:gd name="T22" fmla="*/ 128 w 192"/>
                      <a:gd name="T23" fmla="*/ 21 h 136"/>
                      <a:gd name="T24" fmla="*/ 126 w 192"/>
                      <a:gd name="T25" fmla="*/ 48 h 136"/>
                      <a:gd name="T26" fmla="*/ 133 w 192"/>
                      <a:gd name="T27" fmla="*/ 52 h 136"/>
                      <a:gd name="T28" fmla="*/ 146 w 192"/>
                      <a:gd name="T29" fmla="*/ 70 h 136"/>
                      <a:gd name="T30" fmla="*/ 166 w 192"/>
                      <a:gd name="T31" fmla="*/ 46 h 136"/>
                      <a:gd name="T32" fmla="*/ 36 w 192"/>
                      <a:gd name="T33" fmla="*/ 44 h 136"/>
                      <a:gd name="T34" fmla="*/ 48 w 192"/>
                      <a:gd name="T35" fmla="*/ 56 h 136"/>
                      <a:gd name="T36" fmla="*/ 60 w 192"/>
                      <a:gd name="T37" fmla="*/ 44 h 136"/>
                      <a:gd name="T38" fmla="*/ 61 w 192"/>
                      <a:gd name="T39" fmla="*/ 24 h 136"/>
                      <a:gd name="T40" fmla="*/ 64 w 192"/>
                      <a:gd name="T41" fmla="*/ 7 h 136"/>
                      <a:gd name="T42" fmla="*/ 48 w 192"/>
                      <a:gd name="T43" fmla="*/ 0 h 136"/>
                      <a:gd name="T44" fmla="*/ 32 w 192"/>
                      <a:gd name="T45" fmla="*/ 24 h 136"/>
                      <a:gd name="T46" fmla="*/ 32 w 192"/>
                      <a:gd name="T47" fmla="*/ 35 h 136"/>
                      <a:gd name="T48" fmla="*/ 8 w 192"/>
                      <a:gd name="T49" fmla="*/ 63 h 136"/>
                      <a:gd name="T50" fmla="*/ 20 w 192"/>
                      <a:gd name="T51" fmla="*/ 136 h 136"/>
                      <a:gd name="T52" fmla="*/ 34 w 192"/>
                      <a:gd name="T53" fmla="*/ 76 h 136"/>
                      <a:gd name="T54" fmla="*/ 34 w 192"/>
                      <a:gd name="T55" fmla="*/ 54 h 136"/>
                      <a:gd name="T56" fmla="*/ 192 w 192"/>
                      <a:gd name="T57" fmla="*/ 136 h 136"/>
                      <a:gd name="T58" fmla="*/ 160 w 192"/>
                      <a:gd name="T59" fmla="*/ 56 h 136"/>
                      <a:gd name="T60" fmla="*/ 154 w 192"/>
                      <a:gd name="T61" fmla="*/ 72 h 136"/>
                      <a:gd name="T62" fmla="*/ 157 w 192"/>
                      <a:gd name="T63" fmla="*/ 76 h 136"/>
                      <a:gd name="T64" fmla="*/ 158 w 192"/>
                      <a:gd name="T65" fmla="*/ 76 h 136"/>
                      <a:gd name="T66" fmla="*/ 172 w 192"/>
                      <a:gd name="T67" fmla="*/ 129 h 136"/>
                      <a:gd name="T68" fmla="*/ 192 w 192"/>
                      <a:gd name="T69"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2" h="136">
                        <a:moveTo>
                          <a:pt x="58" y="66"/>
                        </a:moveTo>
                        <a:cubicBezTo>
                          <a:pt x="62" y="65"/>
                          <a:pt x="67" y="63"/>
                          <a:pt x="72" y="61"/>
                        </a:cubicBezTo>
                        <a:cubicBezTo>
                          <a:pt x="72" y="57"/>
                          <a:pt x="72" y="57"/>
                          <a:pt x="72" y="57"/>
                        </a:cubicBezTo>
                        <a:cubicBezTo>
                          <a:pt x="67" y="55"/>
                          <a:pt x="62" y="54"/>
                          <a:pt x="62" y="54"/>
                        </a:cubicBezTo>
                        <a:lnTo>
                          <a:pt x="58" y="66"/>
                        </a:lnTo>
                        <a:close/>
                        <a:moveTo>
                          <a:pt x="120" y="61"/>
                        </a:moveTo>
                        <a:cubicBezTo>
                          <a:pt x="121" y="62"/>
                          <a:pt x="123" y="62"/>
                          <a:pt x="124" y="63"/>
                        </a:cubicBezTo>
                        <a:cubicBezTo>
                          <a:pt x="128" y="56"/>
                          <a:pt x="128" y="56"/>
                          <a:pt x="128" y="56"/>
                        </a:cubicBezTo>
                        <a:cubicBezTo>
                          <a:pt x="128" y="56"/>
                          <a:pt x="124" y="57"/>
                          <a:pt x="120" y="59"/>
                        </a:cubicBezTo>
                        <a:lnTo>
                          <a:pt x="120" y="61"/>
                        </a:lnTo>
                        <a:close/>
                        <a:moveTo>
                          <a:pt x="48" y="59"/>
                        </a:moveTo>
                        <a:cubicBezTo>
                          <a:pt x="44" y="63"/>
                          <a:pt x="44" y="63"/>
                          <a:pt x="44" y="63"/>
                        </a:cubicBezTo>
                        <a:cubicBezTo>
                          <a:pt x="46" y="66"/>
                          <a:pt x="46" y="66"/>
                          <a:pt x="46" y="66"/>
                        </a:cubicBezTo>
                        <a:cubicBezTo>
                          <a:pt x="44" y="70"/>
                          <a:pt x="44" y="70"/>
                          <a:pt x="44" y="70"/>
                        </a:cubicBezTo>
                        <a:cubicBezTo>
                          <a:pt x="44" y="71"/>
                          <a:pt x="44" y="71"/>
                          <a:pt x="44" y="71"/>
                        </a:cubicBezTo>
                        <a:cubicBezTo>
                          <a:pt x="46" y="70"/>
                          <a:pt x="48" y="70"/>
                          <a:pt x="51" y="69"/>
                        </a:cubicBezTo>
                        <a:cubicBezTo>
                          <a:pt x="50" y="66"/>
                          <a:pt x="50" y="66"/>
                          <a:pt x="50" y="66"/>
                        </a:cubicBezTo>
                        <a:cubicBezTo>
                          <a:pt x="52" y="63"/>
                          <a:pt x="52" y="63"/>
                          <a:pt x="52" y="63"/>
                        </a:cubicBezTo>
                        <a:lnTo>
                          <a:pt x="48" y="59"/>
                        </a:lnTo>
                        <a:close/>
                        <a:moveTo>
                          <a:pt x="166" y="46"/>
                        </a:moveTo>
                        <a:cubicBezTo>
                          <a:pt x="161" y="39"/>
                          <a:pt x="162" y="26"/>
                          <a:pt x="162" y="26"/>
                        </a:cubicBezTo>
                        <a:cubicBezTo>
                          <a:pt x="162" y="15"/>
                          <a:pt x="162" y="0"/>
                          <a:pt x="144" y="0"/>
                        </a:cubicBezTo>
                        <a:cubicBezTo>
                          <a:pt x="135" y="0"/>
                          <a:pt x="130" y="4"/>
                          <a:pt x="128" y="9"/>
                        </a:cubicBezTo>
                        <a:cubicBezTo>
                          <a:pt x="128" y="21"/>
                          <a:pt x="128" y="21"/>
                          <a:pt x="128" y="21"/>
                        </a:cubicBezTo>
                        <a:cubicBezTo>
                          <a:pt x="129" y="22"/>
                          <a:pt x="130" y="23"/>
                          <a:pt x="131" y="24"/>
                        </a:cubicBezTo>
                        <a:cubicBezTo>
                          <a:pt x="135" y="32"/>
                          <a:pt x="132" y="43"/>
                          <a:pt x="126" y="48"/>
                        </a:cubicBezTo>
                        <a:cubicBezTo>
                          <a:pt x="126" y="48"/>
                          <a:pt x="126" y="48"/>
                          <a:pt x="126" y="48"/>
                        </a:cubicBezTo>
                        <a:cubicBezTo>
                          <a:pt x="133" y="52"/>
                          <a:pt x="133" y="52"/>
                          <a:pt x="133" y="52"/>
                        </a:cubicBezTo>
                        <a:cubicBezTo>
                          <a:pt x="141" y="69"/>
                          <a:pt x="141" y="69"/>
                          <a:pt x="141" y="69"/>
                        </a:cubicBezTo>
                        <a:cubicBezTo>
                          <a:pt x="143" y="69"/>
                          <a:pt x="145" y="70"/>
                          <a:pt x="146" y="70"/>
                        </a:cubicBezTo>
                        <a:cubicBezTo>
                          <a:pt x="155" y="52"/>
                          <a:pt x="155" y="52"/>
                          <a:pt x="155" y="52"/>
                        </a:cubicBezTo>
                        <a:lnTo>
                          <a:pt x="166" y="46"/>
                        </a:lnTo>
                        <a:close/>
                        <a:moveTo>
                          <a:pt x="34" y="36"/>
                        </a:moveTo>
                        <a:cubicBezTo>
                          <a:pt x="36" y="44"/>
                          <a:pt x="36" y="44"/>
                          <a:pt x="36" y="44"/>
                        </a:cubicBezTo>
                        <a:cubicBezTo>
                          <a:pt x="36" y="48"/>
                          <a:pt x="36" y="48"/>
                          <a:pt x="36" y="48"/>
                        </a:cubicBezTo>
                        <a:cubicBezTo>
                          <a:pt x="48" y="56"/>
                          <a:pt x="48" y="56"/>
                          <a:pt x="48" y="56"/>
                        </a:cubicBezTo>
                        <a:cubicBezTo>
                          <a:pt x="60" y="48"/>
                          <a:pt x="60" y="48"/>
                          <a:pt x="60" y="48"/>
                        </a:cubicBezTo>
                        <a:cubicBezTo>
                          <a:pt x="60" y="44"/>
                          <a:pt x="60" y="44"/>
                          <a:pt x="60" y="44"/>
                        </a:cubicBezTo>
                        <a:cubicBezTo>
                          <a:pt x="61" y="40"/>
                          <a:pt x="61" y="40"/>
                          <a:pt x="61" y="40"/>
                        </a:cubicBezTo>
                        <a:cubicBezTo>
                          <a:pt x="59" y="35"/>
                          <a:pt x="58" y="29"/>
                          <a:pt x="61" y="24"/>
                        </a:cubicBezTo>
                        <a:cubicBezTo>
                          <a:pt x="62" y="23"/>
                          <a:pt x="63" y="22"/>
                          <a:pt x="64" y="21"/>
                        </a:cubicBezTo>
                        <a:cubicBezTo>
                          <a:pt x="64" y="7"/>
                          <a:pt x="64" y="7"/>
                          <a:pt x="64" y="7"/>
                        </a:cubicBezTo>
                        <a:cubicBezTo>
                          <a:pt x="63" y="6"/>
                          <a:pt x="61" y="5"/>
                          <a:pt x="59" y="5"/>
                        </a:cubicBezTo>
                        <a:cubicBezTo>
                          <a:pt x="57" y="1"/>
                          <a:pt x="53" y="0"/>
                          <a:pt x="48" y="0"/>
                        </a:cubicBezTo>
                        <a:cubicBezTo>
                          <a:pt x="37" y="0"/>
                          <a:pt x="32" y="6"/>
                          <a:pt x="32" y="14"/>
                        </a:cubicBezTo>
                        <a:cubicBezTo>
                          <a:pt x="32" y="19"/>
                          <a:pt x="32" y="24"/>
                          <a:pt x="32" y="24"/>
                        </a:cubicBezTo>
                        <a:cubicBezTo>
                          <a:pt x="32" y="24"/>
                          <a:pt x="31" y="24"/>
                          <a:pt x="30" y="26"/>
                        </a:cubicBezTo>
                        <a:cubicBezTo>
                          <a:pt x="28" y="28"/>
                          <a:pt x="29" y="33"/>
                          <a:pt x="32" y="35"/>
                        </a:cubicBezTo>
                        <a:cubicBezTo>
                          <a:pt x="33" y="36"/>
                          <a:pt x="34" y="36"/>
                          <a:pt x="34" y="36"/>
                        </a:cubicBezTo>
                        <a:close/>
                        <a:moveTo>
                          <a:pt x="8" y="63"/>
                        </a:moveTo>
                        <a:cubicBezTo>
                          <a:pt x="5" y="66"/>
                          <a:pt x="0" y="94"/>
                          <a:pt x="0" y="136"/>
                        </a:cubicBezTo>
                        <a:cubicBezTo>
                          <a:pt x="20" y="136"/>
                          <a:pt x="20" y="136"/>
                          <a:pt x="20" y="136"/>
                        </a:cubicBezTo>
                        <a:cubicBezTo>
                          <a:pt x="20" y="128"/>
                          <a:pt x="20" y="128"/>
                          <a:pt x="20" y="128"/>
                        </a:cubicBezTo>
                        <a:cubicBezTo>
                          <a:pt x="22" y="103"/>
                          <a:pt x="25" y="83"/>
                          <a:pt x="34" y="76"/>
                        </a:cubicBezTo>
                        <a:cubicBezTo>
                          <a:pt x="35" y="75"/>
                          <a:pt x="36" y="75"/>
                          <a:pt x="40" y="73"/>
                        </a:cubicBezTo>
                        <a:cubicBezTo>
                          <a:pt x="34" y="54"/>
                          <a:pt x="34" y="54"/>
                          <a:pt x="34" y="54"/>
                        </a:cubicBezTo>
                        <a:cubicBezTo>
                          <a:pt x="34" y="54"/>
                          <a:pt x="10" y="61"/>
                          <a:pt x="8" y="63"/>
                        </a:cubicBezTo>
                        <a:close/>
                        <a:moveTo>
                          <a:pt x="192" y="136"/>
                        </a:moveTo>
                        <a:cubicBezTo>
                          <a:pt x="192" y="94"/>
                          <a:pt x="187" y="69"/>
                          <a:pt x="184" y="66"/>
                        </a:cubicBezTo>
                        <a:cubicBezTo>
                          <a:pt x="182" y="65"/>
                          <a:pt x="160" y="56"/>
                          <a:pt x="160" y="56"/>
                        </a:cubicBezTo>
                        <a:cubicBezTo>
                          <a:pt x="170" y="72"/>
                          <a:pt x="170" y="72"/>
                          <a:pt x="170" y="72"/>
                        </a:cubicBezTo>
                        <a:cubicBezTo>
                          <a:pt x="154" y="72"/>
                          <a:pt x="154" y="72"/>
                          <a:pt x="154" y="72"/>
                        </a:cubicBezTo>
                        <a:cubicBezTo>
                          <a:pt x="153" y="73"/>
                          <a:pt x="153" y="73"/>
                          <a:pt x="153" y="73"/>
                        </a:cubicBezTo>
                        <a:cubicBezTo>
                          <a:pt x="156" y="75"/>
                          <a:pt x="157" y="75"/>
                          <a:pt x="157" y="76"/>
                        </a:cubicBezTo>
                        <a:cubicBezTo>
                          <a:pt x="157" y="76"/>
                          <a:pt x="158" y="76"/>
                          <a:pt x="158" y="76"/>
                        </a:cubicBezTo>
                        <a:cubicBezTo>
                          <a:pt x="158" y="76"/>
                          <a:pt x="158" y="76"/>
                          <a:pt x="158" y="76"/>
                        </a:cubicBezTo>
                        <a:cubicBezTo>
                          <a:pt x="158" y="76"/>
                          <a:pt x="158" y="76"/>
                          <a:pt x="158" y="76"/>
                        </a:cubicBezTo>
                        <a:cubicBezTo>
                          <a:pt x="167" y="83"/>
                          <a:pt x="170" y="105"/>
                          <a:pt x="172" y="129"/>
                        </a:cubicBezTo>
                        <a:cubicBezTo>
                          <a:pt x="172" y="136"/>
                          <a:pt x="172" y="136"/>
                          <a:pt x="172" y="136"/>
                        </a:cubicBezTo>
                        <a:lnTo>
                          <a:pt x="192"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54" rtl="0" eaLnBrk="1" fontAlgn="base" latinLnBrk="0" hangingPunct="1">
                      <a:lnSpc>
                        <a:spcPct val="100000"/>
                      </a:lnSpc>
                      <a:spcBef>
                        <a:spcPct val="0"/>
                      </a:spcBef>
                      <a:spcAft>
                        <a:spcPct val="0"/>
                      </a:spcAft>
                      <a:buClrTx/>
                      <a:buSzTx/>
                      <a:buFontTx/>
                      <a:buNone/>
                      <a:tabLst/>
                      <a:defRPr/>
                    </a:pPr>
                    <a:endParaRPr kumimoji="0" lang="en-GB" sz="2400" b="0" i="0" u="none" strike="noStrike" kern="0" cap="none" spc="0" normalizeH="0" baseline="0" noProof="0">
                      <a:ln>
                        <a:noFill/>
                      </a:ln>
                      <a:solidFill>
                        <a:prstClr val="black"/>
                      </a:solidFill>
                      <a:effectLst/>
                      <a:uLnTx/>
                      <a:uFillTx/>
                      <a:latin typeface="Graphik"/>
                      <a:ea typeface="+mn-ea"/>
                      <a:cs typeface="Arial" charset="0"/>
                    </a:endParaRPr>
                  </a:p>
                </p:txBody>
              </p:sp>
              <p:sp>
                <p:nvSpPr>
                  <p:cNvPr id="300" name="Freeform 28">
                    <a:extLst>
                      <a:ext uri="{FF2B5EF4-FFF2-40B4-BE49-F238E27FC236}">
                        <a16:creationId xmlns:a16="http://schemas.microsoft.com/office/drawing/2014/main" id="{FF8358F2-8B5A-C9DE-6BFE-9E698EFE7EFB}"/>
                      </a:ext>
                    </a:extLst>
                  </p:cNvPr>
                  <p:cNvSpPr>
                    <a:spLocks/>
                  </p:cNvSpPr>
                  <p:nvPr/>
                </p:nvSpPr>
                <p:spPr bwMode="auto">
                  <a:xfrm>
                    <a:off x="3681" y="1890"/>
                    <a:ext cx="321" cy="215"/>
                  </a:xfrm>
                  <a:custGeom>
                    <a:avLst/>
                    <a:gdLst>
                      <a:gd name="T0" fmla="*/ 125 w 136"/>
                      <a:gd name="T1" fmla="*/ 13 h 91"/>
                      <a:gd name="T2" fmla="*/ 88 w 136"/>
                      <a:gd name="T3" fmla="*/ 0 h 91"/>
                      <a:gd name="T4" fmla="*/ 76 w 136"/>
                      <a:gd name="T5" fmla="*/ 49 h 91"/>
                      <a:gd name="T6" fmla="*/ 76 w 136"/>
                      <a:gd name="T7" fmla="*/ 29 h 91"/>
                      <a:gd name="T8" fmla="*/ 70 w 136"/>
                      <a:gd name="T9" fmla="*/ 19 h 91"/>
                      <a:gd name="T10" fmla="*/ 76 w 136"/>
                      <a:gd name="T11" fmla="*/ 13 h 91"/>
                      <a:gd name="T12" fmla="*/ 68 w 136"/>
                      <a:gd name="T13" fmla="*/ 5 h 91"/>
                      <a:gd name="T14" fmla="*/ 60 w 136"/>
                      <a:gd name="T15" fmla="*/ 13 h 91"/>
                      <a:gd name="T16" fmla="*/ 66 w 136"/>
                      <a:gd name="T17" fmla="*/ 19 h 91"/>
                      <a:gd name="T18" fmla="*/ 60 w 136"/>
                      <a:gd name="T19" fmla="*/ 29 h 91"/>
                      <a:gd name="T20" fmla="*/ 60 w 136"/>
                      <a:gd name="T21" fmla="*/ 49 h 91"/>
                      <a:gd name="T22" fmla="*/ 48 w 136"/>
                      <a:gd name="T23" fmla="*/ 0 h 91"/>
                      <a:gd name="T24" fmla="*/ 11 w 136"/>
                      <a:gd name="T25" fmla="*/ 13 h 91"/>
                      <a:gd name="T26" fmla="*/ 0 w 136"/>
                      <a:gd name="T27" fmla="*/ 91 h 91"/>
                      <a:gd name="T28" fmla="*/ 136 w 136"/>
                      <a:gd name="T29" fmla="*/ 91 h 91"/>
                      <a:gd name="T30" fmla="*/ 125 w 136"/>
                      <a:gd name="T31" fmla="*/ 13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91">
                        <a:moveTo>
                          <a:pt x="125" y="13"/>
                        </a:moveTo>
                        <a:cubicBezTo>
                          <a:pt x="121" y="10"/>
                          <a:pt x="88" y="0"/>
                          <a:pt x="88" y="0"/>
                        </a:cubicBezTo>
                        <a:cubicBezTo>
                          <a:pt x="76" y="49"/>
                          <a:pt x="76" y="49"/>
                          <a:pt x="76" y="49"/>
                        </a:cubicBezTo>
                        <a:cubicBezTo>
                          <a:pt x="76" y="29"/>
                          <a:pt x="76" y="29"/>
                          <a:pt x="76" y="29"/>
                        </a:cubicBezTo>
                        <a:cubicBezTo>
                          <a:pt x="70" y="19"/>
                          <a:pt x="70" y="19"/>
                          <a:pt x="70" y="19"/>
                        </a:cubicBezTo>
                        <a:cubicBezTo>
                          <a:pt x="76" y="13"/>
                          <a:pt x="76" y="13"/>
                          <a:pt x="76" y="13"/>
                        </a:cubicBezTo>
                        <a:cubicBezTo>
                          <a:pt x="68" y="5"/>
                          <a:pt x="68" y="5"/>
                          <a:pt x="68" y="5"/>
                        </a:cubicBezTo>
                        <a:cubicBezTo>
                          <a:pt x="60" y="13"/>
                          <a:pt x="60" y="13"/>
                          <a:pt x="60" y="13"/>
                        </a:cubicBezTo>
                        <a:cubicBezTo>
                          <a:pt x="66" y="19"/>
                          <a:pt x="66" y="19"/>
                          <a:pt x="66" y="19"/>
                        </a:cubicBezTo>
                        <a:cubicBezTo>
                          <a:pt x="60" y="29"/>
                          <a:pt x="60" y="29"/>
                          <a:pt x="60" y="29"/>
                        </a:cubicBezTo>
                        <a:cubicBezTo>
                          <a:pt x="60" y="49"/>
                          <a:pt x="60" y="49"/>
                          <a:pt x="60" y="49"/>
                        </a:cubicBezTo>
                        <a:cubicBezTo>
                          <a:pt x="48" y="0"/>
                          <a:pt x="48" y="0"/>
                          <a:pt x="48" y="0"/>
                        </a:cubicBezTo>
                        <a:cubicBezTo>
                          <a:pt x="48" y="0"/>
                          <a:pt x="15" y="10"/>
                          <a:pt x="11" y="13"/>
                        </a:cubicBezTo>
                        <a:cubicBezTo>
                          <a:pt x="7" y="17"/>
                          <a:pt x="0" y="35"/>
                          <a:pt x="0" y="91"/>
                        </a:cubicBezTo>
                        <a:cubicBezTo>
                          <a:pt x="136" y="91"/>
                          <a:pt x="136" y="91"/>
                          <a:pt x="136" y="91"/>
                        </a:cubicBezTo>
                        <a:cubicBezTo>
                          <a:pt x="136" y="35"/>
                          <a:pt x="129" y="17"/>
                          <a:pt x="12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54" rtl="0" eaLnBrk="1" fontAlgn="base" latinLnBrk="0" hangingPunct="1">
                      <a:lnSpc>
                        <a:spcPct val="100000"/>
                      </a:lnSpc>
                      <a:spcBef>
                        <a:spcPct val="0"/>
                      </a:spcBef>
                      <a:spcAft>
                        <a:spcPct val="0"/>
                      </a:spcAft>
                      <a:buClrTx/>
                      <a:buSzTx/>
                      <a:buFontTx/>
                      <a:buNone/>
                      <a:tabLst/>
                      <a:defRPr/>
                    </a:pPr>
                    <a:endParaRPr kumimoji="0" lang="en-GB" sz="2400" b="0" i="0" u="none" strike="noStrike" kern="0" cap="none" spc="0" normalizeH="0" baseline="0" noProof="0">
                      <a:ln>
                        <a:noFill/>
                      </a:ln>
                      <a:solidFill>
                        <a:prstClr val="black"/>
                      </a:solidFill>
                      <a:effectLst/>
                      <a:uLnTx/>
                      <a:uFillTx/>
                      <a:latin typeface="Graphik"/>
                      <a:ea typeface="+mn-ea"/>
                      <a:cs typeface="Arial" charset="0"/>
                    </a:endParaRPr>
                  </a:p>
                </p:txBody>
              </p:sp>
            </p:grpSp>
            <p:cxnSp>
              <p:nvCxnSpPr>
                <p:cNvPr id="295" name="Straight Connector 294">
                  <a:extLst>
                    <a:ext uri="{FF2B5EF4-FFF2-40B4-BE49-F238E27FC236}">
                      <a16:creationId xmlns:a16="http://schemas.microsoft.com/office/drawing/2014/main" id="{CC33E514-1C78-3E77-3885-3204E5EEBBAD}"/>
                    </a:ext>
                  </a:extLst>
                </p:cNvPr>
                <p:cNvCxnSpPr>
                  <a:cxnSpLocks/>
                </p:cNvCxnSpPr>
                <p:nvPr/>
              </p:nvCxnSpPr>
              <p:spPr>
                <a:xfrm>
                  <a:off x="5544607" y="991506"/>
                  <a:ext cx="630299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28" name="Picture 4" descr="Flaga Slowacji Zdjęcia - darmowe pobieranie na Freepik">
                  <a:extLst>
                    <a:ext uri="{FF2B5EF4-FFF2-40B4-BE49-F238E27FC236}">
                      <a16:creationId xmlns:a16="http://schemas.microsoft.com/office/drawing/2014/main" id="{AFFBDB24-3FE5-8A63-427F-69434A441E44}"/>
                    </a:ext>
                  </a:extLst>
                </p:cNvPr>
                <p:cNvPicPr>
                  <a:picLocks noChangeAspect="1"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9254622" y="2079909"/>
                  <a:ext cx="245683" cy="129600"/>
                </a:xfrm>
                <a:prstGeom prst="rect">
                  <a:avLst/>
                </a:prstGeom>
                <a:noFill/>
                <a:extLst>
                  <a:ext uri="{909E8E84-426E-40DD-AFC4-6F175D3DCCD1}">
                    <a14:hiddenFill xmlns:a14="http://schemas.microsoft.com/office/drawing/2010/main">
                      <a:solidFill>
                        <a:srgbClr val="FFFFFF"/>
                      </a:solidFill>
                    </a14:hiddenFill>
                  </a:ext>
                </a:extLst>
              </p:spPr>
            </p:pic>
          </p:grpSp>
          <p:pic>
            <p:nvPicPr>
              <p:cNvPr id="2" name="Picture 36" descr="Brand assets - Hugging Face">
                <a:extLst>
                  <a:ext uri="{FF2B5EF4-FFF2-40B4-BE49-F238E27FC236}">
                    <a16:creationId xmlns:a16="http://schemas.microsoft.com/office/drawing/2014/main" id="{3FAD7553-4E5A-082D-AF82-C1654F2AD76D}"/>
                  </a:ext>
                </a:extLst>
              </p:cNvPr>
              <p:cNvPicPr>
                <a:picLocks noChangeAspect="1" noChangeArrowheads="1"/>
              </p:cNvPicPr>
              <p:nvPr/>
            </p:nvPicPr>
            <p:blipFill rotWithShape="1">
              <a:blip r:embed="rId25">
                <a:extLst>
                  <a:ext uri="{28A0092B-C50C-407E-A947-70E740481C1C}">
                    <a14:useLocalDpi xmlns:a14="http://schemas.microsoft.com/office/drawing/2010/main" val="0"/>
                  </a:ext>
                </a:extLst>
              </a:blip>
              <a:srcRect t="8622" r="72318" b="8622"/>
              <a:stretch/>
            </p:blipFill>
            <p:spPr bwMode="auto">
              <a:xfrm>
                <a:off x="11081408" y="5416571"/>
                <a:ext cx="480776" cy="382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3303975"/>
          </p:ext>
        </p:extLst>
      </p:cSld>
      <p:clrMapOvr>
        <a:masterClrMapping/>
      </p:clrMapOvr>
    </p:sld>
    <p:sld>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2D08AE2D-1E27-FDAD-CA03-F74E16B402D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312" r="6545" b="12037"/>
              <a:stretch/>
            </p:blipFill>
            <p:spPr bwMode="auto">
              <a:xfrm>
                <a:off x="6972300" y="0"/>
                <a:ext cx="5219700" cy="68382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79C597EC-72D2-ABE2-5B4A-30CF3322664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670" r="19918" b="12037"/>
              <a:stretch/>
            </p:blipFill>
            <p:spPr bwMode="auto">
              <a:xfrm>
                <a:off x="0" y="0"/>
                <a:ext cx="4787899" cy="68580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F9128FD2-515E-E02D-BB20-539E56FDA444}"/>
                  </a:ext>
                </a:extLst>
              </p:cNvPr>
              <p:cNvSpPr/>
              <p:nvPr/>
            </p:nvSpPr>
            <p:spPr>
              <a:xfrm>
                <a:off x="3175000" y="0"/>
                <a:ext cx="5448300" cy="6858000"/>
              </a:xfrm>
              <a:prstGeom prst="rect">
                <a:avLst/>
              </a:prstGeom>
              <a:gradFill flip="none" rotWithShape="1">
                <a:gsLst>
                  <a:gs pos="0">
                    <a:schemeClr val="tx1">
                      <a:alpha val="0"/>
                    </a:schemeClr>
                  </a:gs>
                  <a:gs pos="77000">
                    <a:srgbClr val="000000"/>
                  </a:gs>
                  <a:gs pos="22000">
                    <a:srgbClr val="000000"/>
                  </a:gs>
                  <a:gs pos="48000">
                    <a:schemeClr val="tx1"/>
                  </a:gs>
                  <a:gs pos="100000">
                    <a:schemeClr val="tx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pl-PL" err="1"/>
              </a:p>
            </p:txBody>
          </p:sp>
          <p:sp>
            <p:nvSpPr>
              <p:cNvPr id="5" name="Footer Placeholder 4">
                <a:extLst>
                  <a:ext uri="{FF2B5EF4-FFF2-40B4-BE49-F238E27FC236}">
                    <a16:creationId xmlns:a16="http://schemas.microsoft.com/office/drawing/2014/main" id="{B5F3037F-6BCE-4D35-9743-958650DE6DB0}"/>
                  </a:ext>
                </a:extLst>
              </p:cNvPr>
              <p:cNvSpPr>
                <a:spLocks noGrp="1"/>
              </p:cNvSpPr>
              <p:nvPr>
                <p:ph type="ftr" sz="quarter" idx="3"/>
              </p:nvPr>
            </p:nvSpPr>
            <p:spPr/>
            <p:txBody>
              <a:bodyPr/>
              <a:lstStyle/>
              <a:p>
                <a:pPr algn="r" defTabSz="228600">
                  <a:spcAft>
                    <a:spcPts val="1200"/>
                  </a:spcAft>
                  <a:defRPr/>
                </a:pPr>
                <a:r>
                  <a:rPr lang="en-GB"/>
                  <a:t>Copyright © 2024 Accenture. All rights reserved.</a:t>
                </a:r>
              </a:p>
            </p:txBody>
          </p:sp>
          <p:sp>
            <p:nvSpPr>
              <p:cNvPr id="6" name="Slide Number Placeholder 5">
                <a:extLst>
                  <a:ext uri="{FF2B5EF4-FFF2-40B4-BE49-F238E27FC236}">
                    <a16:creationId xmlns:a16="http://schemas.microsoft.com/office/drawing/2014/main" id="{D7E6FC0B-A397-41D6-91DE-4E7111C86C99}"/>
                  </a:ext>
                </a:extLst>
              </p:cNvPr>
              <p:cNvSpPr>
                <a:spLocks noGrp="1"/>
              </p:cNvSpPr>
              <p:nvPr>
                <p:ph type="sldNum" sz="quarter" idx="20"/>
              </p:nvPr>
            </p:nvSpPr>
            <p:spPr/>
            <p:txBody>
              <a:bodyPr/>
              <a:lstStyle/>
              <a:p>
                <a:fld id="{1F90F471-3972-4120-B8B3-0237DE626C35}" type="slidenum">
                  <a:rPr lang="en-US" smtClean="0"/>
                  <a:pPr/>
                  <a:t>107</a:t>
                </a:fld>
                <a:endParaRPr lang="en-US"/>
              </a:p>
            </p:txBody>
          </p:sp>
          <p:sp>
            <p:nvSpPr>
              <p:cNvPr id="4" name="Rectangle 3">
                <a:extLst>
                  <a:ext uri="{FF2B5EF4-FFF2-40B4-BE49-F238E27FC236}">
                    <a16:creationId xmlns:a16="http://schemas.microsoft.com/office/drawing/2014/main" id="{26B22F9D-8F6F-A27D-34B0-7C32F9A428CD}"/>
                  </a:ext>
                </a:extLst>
              </p:cNvPr>
              <p:cNvSpPr/>
              <p:nvPr/>
            </p:nvSpPr>
            <p:spPr>
              <a:xfrm>
                <a:off x="0" y="0"/>
                <a:ext cx="12212049" cy="2196888"/>
              </a:xfrm>
              <a:prstGeom prst="rect">
                <a:avLst/>
              </a:prstGeom>
              <a:gradFill>
                <a:gsLst>
                  <a:gs pos="21000">
                    <a:schemeClr val="tx1"/>
                  </a:gs>
                  <a:gs pos="100000">
                    <a:schemeClr val="tx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pl-PL"/>
              </a:p>
            </p:txBody>
          </p:sp>
          <p:sp>
            <p:nvSpPr>
              <p:cNvPr id="3" name="TextBox 2">
                <a:extLst>
                  <a:ext uri="{FF2B5EF4-FFF2-40B4-BE49-F238E27FC236}">
                    <a16:creationId xmlns:a16="http://schemas.microsoft.com/office/drawing/2014/main" id="{0F8E20E1-FCB3-4874-2BB3-CD4A6A1824F8}"/>
                  </a:ext>
                </a:extLst>
              </p:cNvPr>
              <p:cNvSpPr txBox="1"/>
              <p:nvPr/>
            </p:nvSpPr>
            <p:spPr>
              <a:xfrm>
                <a:off x="4225509" y="1515849"/>
                <a:ext cx="3496090" cy="914400"/>
              </a:xfrm>
              <a:prstGeom prst="rect">
                <a:avLst/>
              </a:prstGeom>
              <a:noFill/>
            </p:spPr>
            <p:txBody>
              <a:bodyPr wrap="none" lIns="0" tIns="0" rIns="0" bIns="0" rtlCol="0" anchor="t">
                <a:noAutofit/>
              </a:bodyPr>
              <a:lstStyle/>
              <a:p>
                <a:pPr algn="ctr" defTabSz="228600">
                  <a:spcAft>
                    <a:spcPts val="1200"/>
                  </a:spcAft>
                </a:pPr>
                <a:endParaRPr lang="pl-PL" noProof="0">
                  <a:solidFill>
                    <a:schemeClr val="bg1"/>
                  </a:solidFill>
                  <a:latin typeface="+mj-lt"/>
                </a:endParaRPr>
              </a:p>
            </p:txBody>
          </p:sp>
          <p:sp>
            <p:nvSpPr>
              <p:cNvPr id="10" name="TextBox 9">
                <a:extLst>
                  <a:ext uri="{FF2B5EF4-FFF2-40B4-BE49-F238E27FC236}">
                    <a16:creationId xmlns:a16="http://schemas.microsoft.com/office/drawing/2014/main" id="{021F06AC-44A8-FFE2-F2DB-459CA67EA039}"/>
                  </a:ext>
                </a:extLst>
              </p:cNvPr>
              <p:cNvSpPr txBox="1"/>
              <p:nvPr/>
            </p:nvSpPr>
            <p:spPr>
              <a:xfrm>
                <a:off x="4225509" y="4519976"/>
                <a:ext cx="3468335" cy="552828"/>
              </a:xfrm>
              <a:prstGeom prst="rect">
                <a:avLst/>
              </a:prstGeom>
              <a:noFill/>
            </p:spPr>
            <p:txBody>
              <a:bodyPr wrap="none" lIns="0" tIns="0" rIns="0" bIns="0" rtlCol="0" anchor="t">
                <a:noAutofit/>
              </a:bodyPr>
              <a:lstStyle/>
              <a:p>
                <a:pPr algn="ctr" defTabSz="228600">
                  <a:spcAft>
                    <a:spcPts val="1200"/>
                  </a:spcAft>
                </a:pPr>
                <a:r>
                  <a:rPr lang="pl-PL" sz="2000" b="1">
                    <a:solidFill>
                      <a:schemeClr val="bg1"/>
                    </a:solidFill>
                  </a:rPr>
                  <a:t>Additional</a:t>
                </a:r>
                <a:br>
                  <a:rPr lang="pl-PL" sz="2000" b="1">
                    <a:solidFill>
                      <a:schemeClr val="bg1"/>
                    </a:solidFill>
                  </a:rPr>
                </a:br>
                <a:r>
                  <a:rPr lang="pl-PL" sz="2000" b="1">
                    <a:solidFill>
                      <a:schemeClr val="bg1"/>
                    </a:solidFill>
                  </a:rPr>
                  <a:t>details</a:t>
                </a:r>
                <a:endParaRPr lang="en-US" err="1"/>
              </a:p>
            </p:txBody>
          </p:sp>
        </p:spTree>
        <p:extLst>
          <p:ext uri="{BB962C8B-B14F-4D97-AF65-F5344CB8AC3E}">
            <p14:creationId xmlns:p14="http://schemas.microsoft.com/office/powerpoint/2010/main" val="3875264409"/>
          </p:ext>
        </p:extLst>
      </p:cSld>
      <p:clrMapOvr>
        <a:masterClrMapping/>
      </p:clrMapOvr>
    </p:sld>
    <p:sld>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3CD99-3995-4CBA-838D-4F2E685189E8}"/>
                  </a:ext>
                </a:extLst>
              </p:cNvPr>
              <p:cNvSpPr>
                <a:spLocks noGrp="1"/>
              </p:cNvSpPr>
              <p:nvPr>
                <p:ph type="title"/>
              </p:nvPr>
            </p:nvSpPr>
            <p:spPr>
              <a:xfrm>
                <a:off x="2778760" y="166807"/>
                <a:ext cx="11430000" cy="800100"/>
              </a:xfrm>
            </p:spPr>
            <p:txBody>
              <a:bodyPr/>
              <a:lstStyle/>
              <a:p>
                <a:r>
                  <a:rPr lang="en-US"/>
                  <a:t>Picture adjustment slide</a:t>
                </a:r>
              </a:p>
            </p:txBody>
          </p:sp>
          <p:sp>
            <p:nvSpPr>
              <p:cNvPr id="3" name="Footer Placeholder 2">
                <a:extLst>
                  <a:ext uri="{FF2B5EF4-FFF2-40B4-BE49-F238E27FC236}">
                    <a16:creationId xmlns:a16="http://schemas.microsoft.com/office/drawing/2014/main" id="{5AD5F4FC-967B-433B-8B0F-F7D09D1A48D5}"/>
                  </a:ext>
                </a:extLst>
              </p:cNvPr>
              <p:cNvSpPr>
                <a:spLocks noGrp="1"/>
              </p:cNvSpPr>
              <p:nvPr>
                <p:ph type="ftr" sz="quarter" idx="3"/>
              </p:nvPr>
            </p:nvSpPr>
            <p:spPr/>
            <p:txBody>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kumimoji="0" lang="en-US" sz="800" b="0" i="0" u="none" strike="noStrike" kern="1200" cap="none" spc="0" normalizeH="0" baseline="0" noProof="0">
                    <a:ln>
                      <a:noFill/>
                    </a:ln>
                    <a:solidFill>
                      <a:srgbClr val="000000">
                        <a:alpha val="75000"/>
                      </a:srgbClr>
                    </a:solidFill>
                    <a:effectLst/>
                    <a:uLnTx/>
                    <a:uFillTx/>
                    <a:latin typeface="Graphik"/>
                    <a:ea typeface="+mn-ea"/>
                    <a:cs typeface="+mn-cs"/>
                  </a:rPr>
                  <a:t>Copyright © 2021 Accenture. All rights reserved.</a:t>
                </a:r>
              </a:p>
            </p:txBody>
          </p:sp>
          <p:sp>
            <p:nvSpPr>
              <p:cNvPr id="4" name="Slide Number Placeholder 3">
                <a:extLst>
                  <a:ext uri="{FF2B5EF4-FFF2-40B4-BE49-F238E27FC236}">
                    <a16:creationId xmlns:a16="http://schemas.microsoft.com/office/drawing/2014/main" id="{8A0076FA-E1C7-43A7-9B4C-AA87E838EDED}"/>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F90F471-3972-4120-B8B3-0237DE626C35}" type="slidenum">
                  <a:rPr kumimoji="0" lang="en-US" sz="800" b="0" i="0" u="none" strike="noStrike" kern="1200" cap="none" spc="0" normalizeH="0" baseline="0" noProof="0" smtClean="0">
                    <a:ln>
                      <a:noFill/>
                    </a:ln>
                    <a:solidFill>
                      <a:srgbClr val="000000"/>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110</a:t>
                </a:fld>
                <a:endParaRPr kumimoji="0" lang="en-US" sz="800" b="0" i="0" u="none" strike="noStrike" kern="1200" cap="none" spc="0" normalizeH="0" baseline="0" noProof="0">
                  <a:ln>
                    <a:noFill/>
                  </a:ln>
                  <a:solidFill>
                    <a:srgbClr val="000000"/>
                  </a:solidFill>
                  <a:effectLst/>
                  <a:uLnTx/>
                  <a:uFillTx/>
                  <a:latin typeface="Graphik"/>
                  <a:ea typeface="+mn-ea"/>
                  <a:cs typeface="+mn-cs"/>
                </a:endParaRPr>
              </a:p>
            </p:txBody>
          </p:sp>
          <p:pic>
            <p:nvPicPr>
              <p:cNvPr id="5" name="Picture Placeholder 21">
                <a:extLst>
                  <a:ext uri="{FF2B5EF4-FFF2-40B4-BE49-F238E27FC236}">
                    <a16:creationId xmlns:a16="http://schemas.microsoft.com/office/drawing/2014/main" id="{35611B12-FDDD-46D1-AF00-6ED5FAC96C63}"/>
                  </a:ext>
                </a:extLst>
              </p:cNvPr>
              <p:cNvPicPr>
                <a:picLocks noChangeAspect="1"/>
              </p:cNvPicPr>
              <p:nvPr/>
            </p:nvPicPr>
            <p:blipFill rotWithShape="1">
              <a:blip r:embed="rId3"/>
              <a:srcRect l="14116" t="4293" r="18131" b="27995"/>
              <a:stretch/>
            </p:blipFill>
            <p:spPr>
              <a:xfrm>
                <a:off x="0" y="0"/>
                <a:ext cx="2629559" cy="2628000"/>
              </a:xfrm>
              <a:prstGeom prst="rect">
                <a:avLst/>
              </a:prstGeom>
              <a:ln w="9525" cap="flat">
                <a:solidFill>
                  <a:schemeClr val="bg1">
                    <a:lumMod val="85000"/>
                  </a:schemeClr>
                </a:solidFill>
              </a:ln>
            </p:spPr>
          </p:pic>
          <p:sp>
            <p:nvSpPr>
              <p:cNvPr id="6" name="Text Placeholder 9">
                <a:extLst>
                  <a:ext uri="{FF2B5EF4-FFF2-40B4-BE49-F238E27FC236}">
                    <a16:creationId xmlns:a16="http://schemas.microsoft.com/office/drawing/2014/main" id="{19C996BA-91E0-4437-A78B-E417BD6A80B0}"/>
                  </a:ext>
                </a:extLst>
              </p:cNvPr>
              <p:cNvSpPr txBox="1">
                <a:spLocks/>
              </p:cNvSpPr>
              <p:nvPr/>
            </p:nvSpPr>
            <p:spPr>
              <a:xfrm>
                <a:off x="2931160" y="1434793"/>
                <a:ext cx="4773737" cy="322440"/>
              </a:xfrm>
              <a:prstGeom prst="rect">
                <a:avLst/>
              </a:prstGeom>
              <a:noFill/>
              <a:ln>
                <a:noFill/>
              </a:ln>
            </p:spPr>
            <p:txBody>
              <a:bodyPr vert="horz" wrap="square" lIns="0" tIns="36000" rIns="36000" bIns="36000" rtlCol="0" anchor="ctr" anchorCtr="0">
                <a:noAutofit/>
              </a:bodyPr>
              <a:lstStyle>
                <a:lvl1pPr marL="228600" indent="-228600" algn="l" defTabSz="228600" rtl="0" eaLnBrk="1" latinLnBrk="0" hangingPunct="1">
                  <a:lnSpc>
                    <a:spcPct val="100000"/>
                  </a:lnSpc>
                  <a:spcBef>
                    <a:spcPts val="0"/>
                  </a:spcBef>
                  <a:spcAft>
                    <a:spcPts val="600"/>
                  </a:spcAft>
                  <a:buFont typeface="Arial" panose="020B0604020202020204" pitchFamily="34" charset="0"/>
                  <a:buChar char="•"/>
                  <a:defRPr lang="pl-PL" sz="1599" b="1" kern="1200" noProof="0" dirty="0">
                    <a:solidFill>
                      <a:srgbClr val="FFC000"/>
                    </a:solidFill>
                    <a:latin typeface="+mn-lt"/>
                    <a:ea typeface="Roboto Medium" panose="02000000000000000000" pitchFamily="2" charset="0"/>
                    <a:cs typeface="+mn-cs"/>
                  </a:defRPr>
                </a:lvl1pPr>
                <a:lvl2pPr marL="457200" indent="-228600" algn="l" defTabSz="228600" rtl="0" eaLnBrk="1" latinLnBrk="0" hangingPunct="1">
                  <a:lnSpc>
                    <a:spcPct val="100000"/>
                  </a:lnSpc>
                  <a:spcBef>
                    <a:spcPts val="0"/>
                  </a:spcBef>
                  <a:spcAft>
                    <a:spcPts val="600"/>
                  </a:spcAft>
                  <a:buClrTx/>
                  <a:buFont typeface="Arial" panose="020B0503030202060203" pitchFamily="34" charset="0"/>
                  <a:buChar char="–"/>
                  <a:defRPr sz="2000" kern="1200">
                    <a:solidFill>
                      <a:schemeClr val="tx1"/>
                    </a:solidFill>
                    <a:latin typeface="+mn-lt"/>
                    <a:ea typeface="+mn-ea"/>
                    <a:cs typeface="+mn-cs"/>
                  </a:defRPr>
                </a:lvl2pPr>
                <a:lvl3pPr marL="685800" indent="-228600" algn="l" defTabSz="2286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3pPr>
                <a:lvl4pPr marL="914400" indent="-228600" algn="l" defTabSz="228600" rtl="0" eaLnBrk="1" latinLnBrk="0" hangingPunct="1">
                  <a:lnSpc>
                    <a:spcPct val="100000"/>
                  </a:lnSpc>
                  <a:spcBef>
                    <a:spcPts val="0"/>
                  </a:spcBef>
                  <a:spcAft>
                    <a:spcPts val="600"/>
                  </a:spcAft>
                  <a:buFont typeface="Arial" panose="020B0503030202060203" pitchFamily="34" charset="0"/>
                  <a:buChar char="–"/>
                  <a:defRPr sz="1800" kern="1200">
                    <a:solidFill>
                      <a:schemeClr val="tx1"/>
                    </a:solidFill>
                    <a:latin typeface="+mn-lt"/>
                    <a:ea typeface="+mn-ea"/>
                    <a:cs typeface="+mn-cs"/>
                  </a:defRPr>
                </a:lvl4pPr>
                <a:lvl5pPr marL="1143000" indent="-228600" algn="l" defTabSz="2286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600"/>
                  </a:spcAft>
                  <a:buFont typeface="Arial"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6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600"/>
                  </a:spcAft>
                  <a:buFont typeface="Arial" panose="020B0604020202020204" pitchFamily="34" charset="0"/>
                  <a:buNone/>
                  <a:defRPr sz="800" kern="1200">
                    <a:solidFill>
                      <a:schemeClr val="tx2"/>
                    </a:solidFill>
                    <a:latin typeface="+mn-lt"/>
                    <a:ea typeface="+mn-ea"/>
                    <a:cs typeface="+mn-cs"/>
                  </a:defRPr>
                </a:lvl9pPr>
              </a:lstStyle>
              <a:p>
                <a:pPr marL="0" indent="0">
                  <a:buFont typeface="Arial" panose="020B0604020202020204" pitchFamily="34" charset="0"/>
                  <a:buNone/>
                </a:pPr>
                <a:r>
                  <a:rPr lang="en-US" sz="1600">
                    <a:solidFill>
                      <a:srgbClr val="7500C0"/>
                    </a:solidFill>
                    <a:latin typeface="Graphik"/>
                  </a:rPr>
                  <a:t>Instruction</a:t>
                </a:r>
              </a:p>
            </p:txBody>
          </p:sp>
          <p:sp>
            <p:nvSpPr>
              <p:cNvPr id="7" name="Text Placeholder 9">
                <a:extLst>
                  <a:ext uri="{FF2B5EF4-FFF2-40B4-BE49-F238E27FC236}">
                    <a16:creationId xmlns:a16="http://schemas.microsoft.com/office/drawing/2014/main" id="{E7166B79-2D26-48CE-AAAD-B874E183ADC5}"/>
                  </a:ext>
                </a:extLst>
              </p:cNvPr>
              <p:cNvSpPr txBox="1">
                <a:spLocks/>
              </p:cNvSpPr>
              <p:nvPr/>
            </p:nvSpPr>
            <p:spPr>
              <a:xfrm>
                <a:off x="2832106" y="1861782"/>
                <a:ext cx="6325241" cy="4488298"/>
              </a:xfrm>
              <a:prstGeom prst="rect">
                <a:avLst/>
              </a:prstGeom>
            </p:spPr>
            <p:txBody>
              <a:bodyPr/>
              <a:lstStyle>
                <a:lvl1pPr marL="228600" indent="-228600" algn="l" defTabSz="228600" rtl="0" eaLnBrk="1" latinLnBrk="0" hangingPunct="1">
                  <a:lnSpc>
                    <a:spcPct val="100000"/>
                  </a:lnSpc>
                  <a:spcBef>
                    <a:spcPts val="0"/>
                  </a:spcBef>
                  <a:spcAft>
                    <a:spcPts val="600"/>
                  </a:spcAft>
                  <a:buFont typeface="Arial" panose="020B0604020202020204" pitchFamily="34" charset="0"/>
                  <a:buChar char="•"/>
                  <a:defRPr sz="2000" b="0" kern="1200">
                    <a:solidFill>
                      <a:schemeClr val="tx1"/>
                    </a:solidFill>
                    <a:latin typeface="+mn-lt"/>
                    <a:ea typeface="+mn-ea"/>
                    <a:cs typeface="+mn-cs"/>
                  </a:defRPr>
                </a:lvl1pPr>
                <a:lvl2pPr marL="457200" indent="-228600" algn="l" defTabSz="228600" rtl="0" eaLnBrk="1" latinLnBrk="0" hangingPunct="1">
                  <a:lnSpc>
                    <a:spcPct val="100000"/>
                  </a:lnSpc>
                  <a:spcBef>
                    <a:spcPts val="0"/>
                  </a:spcBef>
                  <a:spcAft>
                    <a:spcPts val="600"/>
                  </a:spcAft>
                  <a:buClrTx/>
                  <a:buFont typeface="Arial" panose="020B0503030202060203" pitchFamily="34" charset="0"/>
                  <a:buChar char="–"/>
                  <a:defRPr sz="2000" kern="1200">
                    <a:solidFill>
                      <a:schemeClr val="tx1"/>
                    </a:solidFill>
                    <a:latin typeface="+mn-lt"/>
                    <a:ea typeface="+mn-ea"/>
                    <a:cs typeface="+mn-cs"/>
                  </a:defRPr>
                </a:lvl2pPr>
                <a:lvl3pPr marL="685800" indent="-228600" algn="l" defTabSz="2286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3pPr>
                <a:lvl4pPr marL="914400" indent="-228600" algn="l" defTabSz="228600" rtl="0" eaLnBrk="1" latinLnBrk="0" hangingPunct="1">
                  <a:lnSpc>
                    <a:spcPct val="100000"/>
                  </a:lnSpc>
                  <a:spcBef>
                    <a:spcPts val="0"/>
                  </a:spcBef>
                  <a:spcAft>
                    <a:spcPts val="600"/>
                  </a:spcAft>
                  <a:buFont typeface="Arial" panose="020B0503030202060203" pitchFamily="34" charset="0"/>
                  <a:buChar char="–"/>
                  <a:defRPr sz="1800" kern="1200">
                    <a:solidFill>
                      <a:schemeClr val="tx1"/>
                    </a:solidFill>
                    <a:latin typeface="+mn-lt"/>
                    <a:ea typeface="+mn-ea"/>
                    <a:cs typeface="+mn-cs"/>
                  </a:defRPr>
                </a:lvl4pPr>
                <a:lvl5pPr marL="1143000" indent="-228600" algn="l" defTabSz="2286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600"/>
                  </a:spcAft>
                  <a:buFont typeface="Arial"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6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600"/>
                  </a:spcAft>
                  <a:buFont typeface="Arial" panose="020B0604020202020204" pitchFamily="34" charset="0"/>
                  <a:buNone/>
                  <a:defRPr sz="800" kern="1200">
                    <a:solidFill>
                      <a:schemeClr val="tx2"/>
                    </a:solidFill>
                    <a:latin typeface="+mn-lt"/>
                    <a:ea typeface="+mn-ea"/>
                    <a:cs typeface="+mn-cs"/>
                  </a:defRPr>
                </a:lvl9pPr>
              </a:lstStyle>
              <a:p>
                <a:pPr marL="457200" indent="-457200" algn="just">
                  <a:buFont typeface="+mj-lt"/>
                  <a:buAutoNum type="arabicPeriod"/>
                </a:pPr>
                <a:r>
                  <a:rPr lang="en-US"/>
                  <a:t>Right click on picture and select „change picture”</a:t>
                </a:r>
              </a:p>
              <a:p>
                <a:pPr marL="457200" indent="-457200" algn="just">
                  <a:buFont typeface="+mj-lt"/>
                  <a:buAutoNum type="arabicPeriod"/>
                </a:pPr>
                <a:r>
                  <a:rPr lang="en-US"/>
                  <a:t>Select Picture Format from ribbon</a:t>
                </a:r>
              </a:p>
              <a:p>
                <a:pPr marL="457200" indent="-457200" algn="just">
                  <a:buFont typeface="+mj-lt"/>
                  <a:buAutoNum type="arabicPeriod"/>
                </a:pPr>
                <a:r>
                  <a:rPr lang="en-US"/>
                  <a:t>Select your picture</a:t>
                </a:r>
              </a:p>
              <a:p>
                <a:pPr marL="457200" indent="-457200" algn="just">
                  <a:buFont typeface="+mj-lt"/>
                  <a:buAutoNum type="arabicPeriod"/>
                </a:pPr>
                <a:r>
                  <a:rPr lang="en-US"/>
                  <a:t>Select Fit</a:t>
                </a:r>
              </a:p>
              <a:p>
                <a:pPr marL="457200" indent="-457200" algn="just">
                  <a:buFont typeface="+mj-lt"/>
                  <a:buAutoNum type="arabicPeriod"/>
                </a:pPr>
                <a:r>
                  <a:rPr lang="en-US"/>
                  <a:t>Move picture to fit size (adjust as possible line of nose, eyes and width). While adjusting be sure to pull dot and not to crop</a:t>
                </a:r>
              </a:p>
              <a:p>
                <a:pPr marL="457200" indent="-457200" algn="just">
                  <a:buFont typeface="+mj-lt"/>
                  <a:buAutoNum type="arabicPeriod"/>
                </a:pPr>
                <a:r>
                  <a:rPr lang="en-US"/>
                  <a:t>Make sure that the picture is 7.3cm by 7.3</a:t>
                </a:r>
              </a:p>
              <a:p>
                <a:pPr marL="457200" indent="-457200" algn="just">
                  <a:buFont typeface="+mj-lt"/>
                  <a:buAutoNum type="arabicPeriod"/>
                </a:pPr>
                <a:r>
                  <a:rPr lang="en-US"/>
                  <a:t>Copy picture to teh slide with your CV</a:t>
                </a:r>
              </a:p>
              <a:p>
                <a:pPr marL="457200" indent="-457200" algn="just">
                  <a:buFont typeface="+mj-lt"/>
                  <a:buAutoNum type="arabicPeriod"/>
                </a:pPr>
                <a:endParaRPr lang="en-US"/>
              </a:p>
            </p:txBody>
          </p:sp>
          <p:pic>
            <p:nvPicPr>
              <p:cNvPr id="9" name="Picture 8">
                <a:extLst>
                  <a:ext uri="{FF2B5EF4-FFF2-40B4-BE49-F238E27FC236}">
                    <a16:creationId xmlns:a16="http://schemas.microsoft.com/office/drawing/2014/main" id="{C23708A9-4CB3-42FF-B9B1-6EC219081129}"/>
                  </a:ext>
                </a:extLst>
              </p:cNvPr>
              <p:cNvPicPr>
                <a:picLocks noChangeAspect="1"/>
              </p:cNvPicPr>
              <p:nvPr/>
            </p:nvPicPr>
            <p:blipFill>
              <a:blip r:embed="rId4"/>
              <a:stretch>
                <a:fillRect/>
              </a:stretch>
            </p:blipFill>
            <p:spPr>
              <a:xfrm>
                <a:off x="9359894" y="2494659"/>
                <a:ext cx="2633988" cy="2981582"/>
              </a:xfrm>
              <a:prstGeom prst="rect">
                <a:avLst/>
              </a:prstGeom>
            </p:spPr>
          </p:pic>
          <p:sp>
            <p:nvSpPr>
              <p:cNvPr id="10" name="Oval 9">
                <a:extLst>
                  <a:ext uri="{FF2B5EF4-FFF2-40B4-BE49-F238E27FC236}">
                    <a16:creationId xmlns:a16="http://schemas.microsoft.com/office/drawing/2014/main" id="{8BF0F0AE-9418-4C9A-9EAE-C3FF7B3252EF}"/>
                  </a:ext>
                </a:extLst>
              </p:cNvPr>
              <p:cNvSpPr/>
              <p:nvPr/>
            </p:nvSpPr>
            <p:spPr>
              <a:xfrm>
                <a:off x="10099040" y="4856480"/>
                <a:ext cx="1228706" cy="538480"/>
              </a:xfrm>
              <a:prstGeom prst="ellipse">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a:p>
            </p:txBody>
          </p:sp>
          <p:cxnSp>
            <p:nvCxnSpPr>
              <p:cNvPr id="12" name="Straight Connector 11">
                <a:extLst>
                  <a:ext uri="{FF2B5EF4-FFF2-40B4-BE49-F238E27FC236}">
                    <a16:creationId xmlns:a16="http://schemas.microsoft.com/office/drawing/2014/main" id="{605BB00E-64D9-4A5F-A131-943C34F3CA85}"/>
                  </a:ext>
                </a:extLst>
              </p:cNvPr>
              <p:cNvCxnSpPr/>
              <p:nvPr/>
            </p:nvCxnSpPr>
            <p:spPr>
              <a:xfrm>
                <a:off x="-1301578" y="1260000"/>
                <a:ext cx="12786324"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F5EADCC-6569-4281-BE49-4EBC726C2BD7}"/>
                  </a:ext>
                </a:extLst>
              </p:cNvPr>
              <p:cNvCxnSpPr/>
              <p:nvPr/>
            </p:nvCxnSpPr>
            <p:spPr>
              <a:xfrm>
                <a:off x="1296000" y="-192947"/>
                <a:ext cx="0" cy="463911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ext Placeholder 9">
                <a:extLst>
                  <a:ext uri="{FF2B5EF4-FFF2-40B4-BE49-F238E27FC236}">
                    <a16:creationId xmlns:a16="http://schemas.microsoft.com/office/drawing/2014/main" id="{65163A8C-10E0-43DE-9A61-F54FA5AFECEC}"/>
                  </a:ext>
                </a:extLst>
              </p:cNvPr>
              <p:cNvSpPr txBox="1">
                <a:spLocks/>
              </p:cNvSpPr>
              <p:nvPr/>
            </p:nvSpPr>
            <p:spPr>
              <a:xfrm>
                <a:off x="5939656" y="966907"/>
                <a:ext cx="4773737" cy="322440"/>
              </a:xfrm>
              <a:prstGeom prst="rect">
                <a:avLst/>
              </a:prstGeom>
              <a:noFill/>
              <a:ln>
                <a:noFill/>
              </a:ln>
            </p:spPr>
            <p:txBody>
              <a:bodyPr vert="horz" wrap="square" lIns="0" tIns="36000" rIns="36000" bIns="36000" rtlCol="0" anchor="ctr" anchorCtr="0">
                <a:noAutofit/>
              </a:bodyPr>
              <a:lstStyle>
                <a:lvl1pPr marL="228600" indent="-228600" algn="l" defTabSz="228600" rtl="0" eaLnBrk="1" latinLnBrk="0" hangingPunct="1">
                  <a:lnSpc>
                    <a:spcPct val="100000"/>
                  </a:lnSpc>
                  <a:spcBef>
                    <a:spcPts val="0"/>
                  </a:spcBef>
                  <a:spcAft>
                    <a:spcPts val="600"/>
                  </a:spcAft>
                  <a:buFont typeface="Arial" panose="020B0604020202020204" pitchFamily="34" charset="0"/>
                  <a:buChar char="•"/>
                  <a:defRPr lang="pl-PL" sz="1599" b="1" kern="1200" noProof="0" dirty="0">
                    <a:solidFill>
                      <a:srgbClr val="FFC000"/>
                    </a:solidFill>
                    <a:latin typeface="+mn-lt"/>
                    <a:ea typeface="Roboto Medium" panose="02000000000000000000" pitchFamily="2" charset="0"/>
                    <a:cs typeface="+mn-cs"/>
                  </a:defRPr>
                </a:lvl1pPr>
                <a:lvl2pPr marL="457200" indent="-228600" algn="l" defTabSz="228600" rtl="0" eaLnBrk="1" latinLnBrk="0" hangingPunct="1">
                  <a:lnSpc>
                    <a:spcPct val="100000"/>
                  </a:lnSpc>
                  <a:spcBef>
                    <a:spcPts val="0"/>
                  </a:spcBef>
                  <a:spcAft>
                    <a:spcPts val="600"/>
                  </a:spcAft>
                  <a:buClrTx/>
                  <a:buFont typeface="Arial" panose="020B0503030202060203" pitchFamily="34" charset="0"/>
                  <a:buChar char="–"/>
                  <a:defRPr sz="2000" kern="1200">
                    <a:solidFill>
                      <a:schemeClr val="tx1"/>
                    </a:solidFill>
                    <a:latin typeface="+mn-lt"/>
                    <a:ea typeface="+mn-ea"/>
                    <a:cs typeface="+mn-cs"/>
                  </a:defRPr>
                </a:lvl2pPr>
                <a:lvl3pPr marL="685800" indent="-228600" algn="l" defTabSz="2286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3pPr>
                <a:lvl4pPr marL="914400" indent="-228600" algn="l" defTabSz="228600" rtl="0" eaLnBrk="1" latinLnBrk="0" hangingPunct="1">
                  <a:lnSpc>
                    <a:spcPct val="100000"/>
                  </a:lnSpc>
                  <a:spcBef>
                    <a:spcPts val="0"/>
                  </a:spcBef>
                  <a:spcAft>
                    <a:spcPts val="600"/>
                  </a:spcAft>
                  <a:buFont typeface="Arial" panose="020B0503030202060203" pitchFamily="34" charset="0"/>
                  <a:buChar char="–"/>
                  <a:defRPr sz="1800" kern="1200">
                    <a:solidFill>
                      <a:schemeClr val="tx1"/>
                    </a:solidFill>
                    <a:latin typeface="+mn-lt"/>
                    <a:ea typeface="+mn-ea"/>
                    <a:cs typeface="+mn-cs"/>
                  </a:defRPr>
                </a:lvl4pPr>
                <a:lvl5pPr marL="1143000" indent="-228600" algn="l" defTabSz="2286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600"/>
                  </a:spcAft>
                  <a:buFont typeface="Arial"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6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600"/>
                  </a:spcAft>
                  <a:buFont typeface="Arial" panose="020B0604020202020204" pitchFamily="34" charset="0"/>
                  <a:buNone/>
                  <a:defRPr sz="800" kern="1200">
                    <a:solidFill>
                      <a:schemeClr val="tx2"/>
                    </a:solidFill>
                    <a:latin typeface="+mn-lt"/>
                    <a:ea typeface="+mn-ea"/>
                    <a:cs typeface="+mn-cs"/>
                  </a:defRPr>
                </a:lvl9pPr>
              </a:lstStyle>
              <a:p>
                <a:pPr marL="0" indent="0">
                  <a:buFont typeface="Arial" panose="020B0604020202020204" pitchFamily="34" charset="0"/>
                  <a:buNone/>
                </a:pPr>
                <a:r>
                  <a:rPr lang="en-US" sz="1600">
                    <a:solidFill>
                      <a:srgbClr val="7500C0"/>
                    </a:solidFill>
                    <a:latin typeface="Graphik"/>
                  </a:rPr>
                  <a:t>Eyes line</a:t>
                </a:r>
              </a:p>
            </p:txBody>
          </p:sp>
          <p:sp>
            <p:nvSpPr>
              <p:cNvPr id="16" name="Text Placeholder 9">
                <a:extLst>
                  <a:ext uri="{FF2B5EF4-FFF2-40B4-BE49-F238E27FC236}">
                    <a16:creationId xmlns:a16="http://schemas.microsoft.com/office/drawing/2014/main" id="{3A4972E7-BB30-45C6-8A7F-53965B9908CA}"/>
                  </a:ext>
                </a:extLst>
              </p:cNvPr>
              <p:cNvSpPr txBox="1">
                <a:spLocks/>
              </p:cNvSpPr>
              <p:nvPr/>
            </p:nvSpPr>
            <p:spPr>
              <a:xfrm>
                <a:off x="866799" y="5711822"/>
                <a:ext cx="4773737" cy="322440"/>
              </a:xfrm>
              <a:prstGeom prst="rect">
                <a:avLst/>
              </a:prstGeom>
              <a:noFill/>
              <a:ln>
                <a:noFill/>
              </a:ln>
            </p:spPr>
            <p:txBody>
              <a:bodyPr vert="horz" wrap="square" lIns="0" tIns="36000" rIns="36000" bIns="36000" rtlCol="0" anchor="ctr" anchorCtr="0">
                <a:noAutofit/>
              </a:bodyPr>
              <a:lstStyle>
                <a:lvl1pPr marL="228600" indent="-228600" algn="l" defTabSz="228600" rtl="0" eaLnBrk="1" latinLnBrk="0" hangingPunct="1">
                  <a:lnSpc>
                    <a:spcPct val="100000"/>
                  </a:lnSpc>
                  <a:spcBef>
                    <a:spcPts val="0"/>
                  </a:spcBef>
                  <a:spcAft>
                    <a:spcPts val="600"/>
                  </a:spcAft>
                  <a:buFont typeface="Arial" panose="020B0604020202020204" pitchFamily="34" charset="0"/>
                  <a:buChar char="•"/>
                  <a:defRPr lang="pl-PL" sz="1599" b="1" kern="1200" noProof="0" dirty="0">
                    <a:solidFill>
                      <a:srgbClr val="FFC000"/>
                    </a:solidFill>
                    <a:latin typeface="+mn-lt"/>
                    <a:ea typeface="Roboto Medium" panose="02000000000000000000" pitchFamily="2" charset="0"/>
                    <a:cs typeface="+mn-cs"/>
                  </a:defRPr>
                </a:lvl1pPr>
                <a:lvl2pPr marL="457200" indent="-228600" algn="l" defTabSz="228600" rtl="0" eaLnBrk="1" latinLnBrk="0" hangingPunct="1">
                  <a:lnSpc>
                    <a:spcPct val="100000"/>
                  </a:lnSpc>
                  <a:spcBef>
                    <a:spcPts val="0"/>
                  </a:spcBef>
                  <a:spcAft>
                    <a:spcPts val="600"/>
                  </a:spcAft>
                  <a:buClrTx/>
                  <a:buFont typeface="Arial" panose="020B0503030202060203" pitchFamily="34" charset="0"/>
                  <a:buChar char="–"/>
                  <a:defRPr sz="2000" kern="1200">
                    <a:solidFill>
                      <a:schemeClr val="tx1"/>
                    </a:solidFill>
                    <a:latin typeface="+mn-lt"/>
                    <a:ea typeface="+mn-ea"/>
                    <a:cs typeface="+mn-cs"/>
                  </a:defRPr>
                </a:lvl2pPr>
                <a:lvl3pPr marL="685800" indent="-228600" algn="l" defTabSz="2286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3pPr>
                <a:lvl4pPr marL="914400" indent="-228600" algn="l" defTabSz="228600" rtl="0" eaLnBrk="1" latinLnBrk="0" hangingPunct="1">
                  <a:lnSpc>
                    <a:spcPct val="100000"/>
                  </a:lnSpc>
                  <a:spcBef>
                    <a:spcPts val="0"/>
                  </a:spcBef>
                  <a:spcAft>
                    <a:spcPts val="600"/>
                  </a:spcAft>
                  <a:buFont typeface="Arial" panose="020B0503030202060203" pitchFamily="34" charset="0"/>
                  <a:buChar char="–"/>
                  <a:defRPr sz="1800" kern="1200">
                    <a:solidFill>
                      <a:schemeClr val="tx1"/>
                    </a:solidFill>
                    <a:latin typeface="+mn-lt"/>
                    <a:ea typeface="+mn-ea"/>
                    <a:cs typeface="+mn-cs"/>
                  </a:defRPr>
                </a:lvl4pPr>
                <a:lvl5pPr marL="1143000" indent="-228600" algn="l" defTabSz="2286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600"/>
                  </a:spcAft>
                  <a:buFont typeface="Arial"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6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600"/>
                  </a:spcAft>
                  <a:buFont typeface="Arial" panose="020B0604020202020204" pitchFamily="34" charset="0"/>
                  <a:buNone/>
                  <a:defRPr sz="800" kern="1200">
                    <a:solidFill>
                      <a:schemeClr val="tx2"/>
                    </a:solidFill>
                    <a:latin typeface="+mn-lt"/>
                    <a:ea typeface="+mn-ea"/>
                    <a:cs typeface="+mn-cs"/>
                  </a:defRPr>
                </a:lvl9pPr>
              </a:lstStyle>
              <a:p>
                <a:pPr marL="0" indent="0">
                  <a:buFont typeface="Arial" panose="020B0604020202020204" pitchFamily="34" charset="0"/>
                  <a:buNone/>
                </a:pPr>
                <a:r>
                  <a:rPr lang="en-US" sz="1600">
                    <a:solidFill>
                      <a:srgbClr val="7500C0"/>
                    </a:solidFill>
                    <a:latin typeface="Graphik"/>
                  </a:rPr>
                  <a:t>Head Width</a:t>
                </a:r>
              </a:p>
            </p:txBody>
          </p:sp>
          <p:cxnSp>
            <p:nvCxnSpPr>
              <p:cNvPr id="19" name="Straight Connector 18">
                <a:extLst>
                  <a:ext uri="{FF2B5EF4-FFF2-40B4-BE49-F238E27FC236}">
                    <a16:creationId xmlns:a16="http://schemas.microsoft.com/office/drawing/2014/main" id="{4F354B31-EACA-4934-8490-4161B2E7E35E}"/>
                  </a:ext>
                </a:extLst>
              </p:cNvPr>
              <p:cNvCxnSpPr/>
              <p:nvPr/>
            </p:nvCxnSpPr>
            <p:spPr>
              <a:xfrm>
                <a:off x="447040" y="-192947"/>
                <a:ext cx="0" cy="602478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DDF73D-30EF-45D7-ACD0-AF817015B8EA}"/>
                  </a:ext>
                </a:extLst>
              </p:cNvPr>
              <p:cNvCxnSpPr/>
              <p:nvPr/>
            </p:nvCxnSpPr>
            <p:spPr>
              <a:xfrm>
                <a:off x="2174240" y="-192947"/>
                <a:ext cx="0" cy="602478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3AD1CB3-EAE8-4FC8-AA21-6EB315D4FF22}"/>
                  </a:ext>
                </a:extLst>
              </p:cNvPr>
              <p:cNvCxnSpPr/>
              <p:nvPr/>
            </p:nvCxnSpPr>
            <p:spPr>
              <a:xfrm>
                <a:off x="660400" y="5598000"/>
                <a:ext cx="1280160" cy="0"/>
              </a:xfrm>
              <a:prstGeom prst="straightConnector1">
                <a:avLst/>
              </a:prstGeom>
              <a:ln w="28575">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 Placeholder 9">
                <a:extLst>
                  <a:ext uri="{FF2B5EF4-FFF2-40B4-BE49-F238E27FC236}">
                    <a16:creationId xmlns:a16="http://schemas.microsoft.com/office/drawing/2014/main" id="{08FE7980-32B8-4CB8-9093-129E16EE12E9}"/>
                  </a:ext>
                </a:extLst>
              </p:cNvPr>
              <p:cNvSpPr txBox="1">
                <a:spLocks/>
              </p:cNvSpPr>
              <p:nvPr/>
            </p:nvSpPr>
            <p:spPr>
              <a:xfrm>
                <a:off x="889000" y="4540445"/>
                <a:ext cx="4773737" cy="322440"/>
              </a:xfrm>
              <a:prstGeom prst="rect">
                <a:avLst/>
              </a:prstGeom>
              <a:noFill/>
              <a:ln>
                <a:noFill/>
              </a:ln>
            </p:spPr>
            <p:txBody>
              <a:bodyPr vert="horz" wrap="square" lIns="0" tIns="36000" rIns="36000" bIns="36000" rtlCol="0" anchor="ctr" anchorCtr="0">
                <a:noAutofit/>
              </a:bodyPr>
              <a:lstStyle>
                <a:lvl1pPr marL="228600" indent="-228600" algn="l" defTabSz="228600" rtl="0" eaLnBrk="1" latinLnBrk="0" hangingPunct="1">
                  <a:lnSpc>
                    <a:spcPct val="100000"/>
                  </a:lnSpc>
                  <a:spcBef>
                    <a:spcPts val="0"/>
                  </a:spcBef>
                  <a:spcAft>
                    <a:spcPts val="600"/>
                  </a:spcAft>
                  <a:buFont typeface="Arial" panose="020B0604020202020204" pitchFamily="34" charset="0"/>
                  <a:buChar char="•"/>
                  <a:defRPr lang="pl-PL" sz="1599" b="1" kern="1200" noProof="0" dirty="0">
                    <a:solidFill>
                      <a:srgbClr val="FFC000"/>
                    </a:solidFill>
                    <a:latin typeface="+mn-lt"/>
                    <a:ea typeface="Roboto Medium" panose="02000000000000000000" pitchFamily="2" charset="0"/>
                    <a:cs typeface="+mn-cs"/>
                  </a:defRPr>
                </a:lvl1pPr>
                <a:lvl2pPr marL="457200" indent="-228600" algn="l" defTabSz="228600" rtl="0" eaLnBrk="1" latinLnBrk="0" hangingPunct="1">
                  <a:lnSpc>
                    <a:spcPct val="100000"/>
                  </a:lnSpc>
                  <a:spcBef>
                    <a:spcPts val="0"/>
                  </a:spcBef>
                  <a:spcAft>
                    <a:spcPts val="600"/>
                  </a:spcAft>
                  <a:buClrTx/>
                  <a:buFont typeface="Arial" panose="020B0503030202060203" pitchFamily="34" charset="0"/>
                  <a:buChar char="–"/>
                  <a:defRPr sz="2000" kern="1200">
                    <a:solidFill>
                      <a:schemeClr val="tx1"/>
                    </a:solidFill>
                    <a:latin typeface="+mn-lt"/>
                    <a:ea typeface="+mn-ea"/>
                    <a:cs typeface="+mn-cs"/>
                  </a:defRPr>
                </a:lvl2pPr>
                <a:lvl3pPr marL="685800" indent="-228600" algn="l" defTabSz="2286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3pPr>
                <a:lvl4pPr marL="914400" indent="-228600" algn="l" defTabSz="228600" rtl="0" eaLnBrk="1" latinLnBrk="0" hangingPunct="1">
                  <a:lnSpc>
                    <a:spcPct val="100000"/>
                  </a:lnSpc>
                  <a:spcBef>
                    <a:spcPts val="0"/>
                  </a:spcBef>
                  <a:spcAft>
                    <a:spcPts val="600"/>
                  </a:spcAft>
                  <a:buFont typeface="Arial" panose="020B0503030202060203" pitchFamily="34" charset="0"/>
                  <a:buChar char="–"/>
                  <a:defRPr sz="1800" kern="1200">
                    <a:solidFill>
                      <a:schemeClr val="tx1"/>
                    </a:solidFill>
                    <a:latin typeface="+mn-lt"/>
                    <a:ea typeface="+mn-ea"/>
                    <a:cs typeface="+mn-cs"/>
                  </a:defRPr>
                </a:lvl4pPr>
                <a:lvl5pPr marL="1143000" indent="-228600" algn="l" defTabSz="2286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600"/>
                  </a:spcAft>
                  <a:buFont typeface="Arial"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6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600"/>
                  </a:spcAft>
                  <a:buFont typeface="Arial" panose="020B0604020202020204" pitchFamily="34" charset="0"/>
                  <a:buNone/>
                  <a:defRPr sz="800" kern="1200">
                    <a:solidFill>
                      <a:schemeClr val="tx2"/>
                    </a:solidFill>
                    <a:latin typeface="+mn-lt"/>
                    <a:ea typeface="+mn-ea"/>
                    <a:cs typeface="+mn-cs"/>
                  </a:defRPr>
                </a:lvl9pPr>
              </a:lstStyle>
              <a:p>
                <a:pPr marL="0" indent="0">
                  <a:buFont typeface="Arial" panose="020B0604020202020204" pitchFamily="34" charset="0"/>
                  <a:buNone/>
                </a:pPr>
                <a:r>
                  <a:rPr lang="en-US" sz="1600">
                    <a:solidFill>
                      <a:srgbClr val="7500C0"/>
                    </a:solidFill>
                    <a:latin typeface="Graphik"/>
                  </a:rPr>
                  <a:t>Nose Line</a:t>
                </a:r>
              </a:p>
            </p:txBody>
          </p:sp>
        </p:spTree>
        <p:extLst>
          <p:ext uri="{BB962C8B-B14F-4D97-AF65-F5344CB8AC3E}">
            <p14:creationId xmlns:p14="http://schemas.microsoft.com/office/powerpoint/2010/main" val="2500725948"/>
          </p:ext>
        </p:extLst>
      </p:cSld>
      <p:clrMapOvr>
        <a:masterClrMapping/>
      </p:clrMapOvr>
    </p:sld>
    <p:sld>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B30B32-CD37-0E04-C6E3-83A31BB57983}"/>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6EB5865F-1DB2-9704-D13D-FFBC0190B5DD}"/>
                  </a:ext>
                </a:extLst>
              </p:cNvPr>
              <p:cNvSpPr>
                <a:spLocks noGrp="1"/>
              </p:cNvSpPr>
              <p:nvPr>
                <p:ph type="body" sz="quarter" idx="12"/>
              </p:nvPr>
            </p:nvSpPr>
            <p:spPr/>
            <p:txBody>
              <a:bodyPr/>
              <a:lstStyle/>
              <a:p>
                <a:endParaRPr lang="en-US"/>
              </a:p>
            </p:txBody>
          </p:sp>
          <p:sp>
            <p:nvSpPr>
              <p:cNvPr id="4" name="Text Placeholder 3">
                <a:extLst>
                  <a:ext uri="{FF2B5EF4-FFF2-40B4-BE49-F238E27FC236}">
                    <a16:creationId xmlns:a16="http://schemas.microsoft.com/office/drawing/2014/main" id="{DEFFC2F2-5427-A189-98F7-A9DFC128D02B}"/>
                  </a:ext>
                </a:extLst>
              </p:cNvPr>
              <p:cNvSpPr>
                <a:spLocks noGrp="1"/>
              </p:cNvSpPr>
              <p:nvPr>
                <p:ph type="body" sz="quarter" idx="18"/>
              </p:nvPr>
            </p:nvSpPr>
            <p:spPr/>
            <p:txBody>
              <a:bodyPr/>
              <a:lstStyle/>
              <a:p>
                <a:endParaRPr lang="en-US"/>
              </a:p>
            </p:txBody>
          </p:sp>
          <p:sp>
            <p:nvSpPr>
              <p:cNvPr id="5" name="Text Placeholder 4">
                <a:extLst>
                  <a:ext uri="{FF2B5EF4-FFF2-40B4-BE49-F238E27FC236}">
                    <a16:creationId xmlns:a16="http://schemas.microsoft.com/office/drawing/2014/main" id="{AAE3F712-037F-0BA0-2718-D2983F733C4B}"/>
                  </a:ext>
                </a:extLst>
              </p:cNvPr>
              <p:cNvSpPr>
                <a:spLocks noGrp="1"/>
              </p:cNvSpPr>
              <p:nvPr>
                <p:ph type="body" sz="quarter" idx="14"/>
              </p:nvPr>
            </p:nvSpPr>
            <p:spPr/>
            <p:txBody>
              <a:bodyPr/>
              <a:lstStyle/>
              <a:p>
                <a:endParaRPr lang="en-US"/>
              </a:p>
            </p:txBody>
          </p:sp>
          <p:sp>
            <p:nvSpPr>
              <p:cNvPr id="6" name="Picture Placeholder 5">
                <a:extLst>
                  <a:ext uri="{FF2B5EF4-FFF2-40B4-BE49-F238E27FC236}">
                    <a16:creationId xmlns:a16="http://schemas.microsoft.com/office/drawing/2014/main" id="{B52C9BF5-8F26-923E-6E32-1AC61EC80001}"/>
                  </a:ext>
                </a:extLst>
              </p:cNvPr>
              <p:cNvSpPr>
                <a:spLocks noGrp="1"/>
              </p:cNvSpPr>
              <p:nvPr>
                <p:ph type="pic" sz="quarter" idx="10"/>
              </p:nvPr>
            </p:nvSpPr>
            <p:spPr/>
            <p:txBody>
              <a:bodyPr/>
              <a:lstStyle/>
              <a:p>
                <a:endParaRPr lang="pl-PL"/>
              </a:p>
            </p:txBody>
          </p:sp>
          <p:sp>
            <p:nvSpPr>
              <p:cNvPr id="7" name="Text Placeholder 6">
                <a:extLst>
                  <a:ext uri="{FF2B5EF4-FFF2-40B4-BE49-F238E27FC236}">
                    <a16:creationId xmlns:a16="http://schemas.microsoft.com/office/drawing/2014/main" id="{B4F12F25-F5B8-1D4F-D9E8-1A52C10C0EA3}"/>
                  </a:ext>
                </a:extLst>
              </p:cNvPr>
              <p:cNvSpPr>
                <a:spLocks noGrp="1"/>
              </p:cNvSpPr>
              <p:nvPr>
                <p:ph type="body" sz="quarter" idx="19"/>
              </p:nvPr>
            </p:nvSpPr>
            <p:spPr/>
            <p:txBody>
              <a:bodyPr vert="horz" lIns="54000" tIns="36000" rIns="36000" bIns="36000" rtlCol="0" anchor="t">
                <a:noAutofit/>
              </a:bodyPr>
              <a:lstStyle/>
              <a:p>
                <a:endParaRPr lang="en-US"/>
              </a:p>
            </p:txBody>
          </p:sp>
          <p:sp>
            <p:nvSpPr>
              <p:cNvPr id="8" name="Text Placeholder 7">
                <a:extLst>
                  <a:ext uri="{FF2B5EF4-FFF2-40B4-BE49-F238E27FC236}">
                    <a16:creationId xmlns:a16="http://schemas.microsoft.com/office/drawing/2014/main" id="{37C82AA2-F4DC-10F4-AB52-8FC1F24EB6E2}"/>
                  </a:ext>
                </a:extLst>
              </p:cNvPr>
              <p:cNvSpPr>
                <a:spLocks noGrp="1"/>
              </p:cNvSpPr>
              <p:nvPr>
                <p:ph type="body" sz="quarter" idx="20"/>
              </p:nvPr>
            </p:nvSpPr>
            <p:spPr/>
            <p:txBody>
              <a:bodyPr/>
              <a:lstStyle/>
              <a:p>
                <a:endParaRPr lang="en-US"/>
              </a:p>
            </p:txBody>
          </p:sp>
          <p:sp>
            <p:nvSpPr>
              <p:cNvPr id="9" name="Text Placeholder 8">
                <a:extLst>
                  <a:ext uri="{FF2B5EF4-FFF2-40B4-BE49-F238E27FC236}">
                    <a16:creationId xmlns:a16="http://schemas.microsoft.com/office/drawing/2014/main" id="{605FC3C9-21B3-EDFB-AB33-A2F0BE5F4BF0}"/>
                  </a:ext>
                </a:extLst>
              </p:cNvPr>
              <p:cNvSpPr>
                <a:spLocks noGrp="1"/>
              </p:cNvSpPr>
              <p:nvPr>
                <p:ph type="body" sz="quarter" idx="21"/>
              </p:nvPr>
            </p:nvSpPr>
            <p:spPr/>
            <p:txBody>
              <a:bodyPr/>
              <a:lstStyle/>
              <a:p>
                <a:endParaRPr lang="en-US"/>
              </a:p>
            </p:txBody>
          </p:sp>
          <p:sp>
            <p:nvSpPr>
              <p:cNvPr id="10" name="Text Placeholder 9">
                <a:extLst>
                  <a:ext uri="{FF2B5EF4-FFF2-40B4-BE49-F238E27FC236}">
                    <a16:creationId xmlns:a16="http://schemas.microsoft.com/office/drawing/2014/main" id="{92312F48-4315-33D6-19FE-C7D670F14066}"/>
                  </a:ext>
                </a:extLst>
              </p:cNvPr>
              <p:cNvSpPr>
                <a:spLocks noGrp="1"/>
              </p:cNvSpPr>
              <p:nvPr>
                <p:ph type="body" sz="quarter" idx="22"/>
              </p:nvPr>
            </p:nvSpPr>
            <p:spPr/>
            <p:txBody>
              <a:bodyPr/>
              <a:lstStyle/>
              <a:p>
                <a:endParaRPr lang="en-US"/>
              </a:p>
            </p:txBody>
          </p:sp>
        </p:spTree>
        <p:extLst>
          <p:ext uri="{BB962C8B-B14F-4D97-AF65-F5344CB8AC3E}">
            <p14:creationId xmlns:p14="http://schemas.microsoft.com/office/powerpoint/2010/main" val="3069348681"/>
          </p:ext>
        </p:extLst>
      </p:cSld>
      <p:clrMapOvr>
        <a:masterClrMapping/>
      </p:clrMapOvr>
    </p:sld>
    <p:sld>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B30B32-CD37-0E04-C6E3-83A31BB57983}"/>
                  </a:ext>
                </a:extLst>
              </p:cNvPr>
              <p:cNvSpPr>
                <a:spLocks noGrp="1"/>
              </p:cNvSpPr>
              <p:nvPr>
                <p:ph type="body" sz="quarter" idx="11"/>
              </p:nvPr>
            </p:nvSpPr>
            <p:spPr/>
            <p:txBody>
              <a:bodyPr vert="horz" lIns="54000" tIns="36000" rIns="36000" bIns="36000" rtlCol="0" anchor="t">
                <a:noAutofit/>
              </a:bodyPr>
              <a:lstStyle/>
              <a:p>
                <a:r>
                  <a:rPr lang="en-US"/>
                  <a:t>Pls check typos, British-isms etc.. w/ ChatGPT or a person w/ C2 English!</a:t>
                </a:r>
              </a:p>
            </p:txBody>
          </p:sp>
          <p:sp>
            <p:nvSpPr>
              <p:cNvPr id="3" name="Text Placeholder 2">
                <a:extLst>
                  <a:ext uri="{FF2B5EF4-FFF2-40B4-BE49-F238E27FC236}">
                    <a16:creationId xmlns:a16="http://schemas.microsoft.com/office/drawing/2014/main" id="{6EB5865F-1DB2-9704-D13D-FFBC0190B5DD}"/>
                  </a:ext>
                </a:extLst>
              </p:cNvPr>
              <p:cNvSpPr>
                <a:spLocks noGrp="1"/>
              </p:cNvSpPr>
              <p:nvPr>
                <p:ph type="body" sz="quarter" idx="12"/>
              </p:nvPr>
            </p:nvSpPr>
            <p:spPr/>
            <p:txBody>
              <a:bodyPr/>
              <a:lstStyle/>
              <a:p>
                <a:endParaRPr lang="en-US"/>
              </a:p>
            </p:txBody>
          </p:sp>
          <p:sp>
            <p:nvSpPr>
              <p:cNvPr id="4" name="Text Placeholder 3">
                <a:extLst>
                  <a:ext uri="{FF2B5EF4-FFF2-40B4-BE49-F238E27FC236}">
                    <a16:creationId xmlns:a16="http://schemas.microsoft.com/office/drawing/2014/main" id="{DEFFC2F2-5427-A189-98F7-A9DFC128D02B}"/>
                  </a:ext>
                </a:extLst>
              </p:cNvPr>
              <p:cNvSpPr>
                <a:spLocks noGrp="1"/>
              </p:cNvSpPr>
              <p:nvPr>
                <p:ph type="body" sz="quarter" idx="18"/>
              </p:nvPr>
            </p:nvSpPr>
            <p:spPr/>
            <p:txBody>
              <a:bodyPr/>
              <a:lstStyle/>
              <a:p>
                <a:r>
                  <a:rPr lang="en-US" sz="3500"/>
                  <a:t>[Name] [Last Name], [Degree]</a:t>
                </a:r>
                <a:endParaRPr lang="en-US"/>
              </a:p>
            </p:txBody>
          </p:sp>
          <p:sp>
            <p:nvSpPr>
              <p:cNvPr id="5" name="Text Placeholder 4">
                <a:extLst>
                  <a:ext uri="{FF2B5EF4-FFF2-40B4-BE49-F238E27FC236}">
                    <a16:creationId xmlns:a16="http://schemas.microsoft.com/office/drawing/2014/main" id="{AAE3F712-037F-0BA0-2718-D2983F733C4B}"/>
                  </a:ext>
                </a:extLst>
              </p:cNvPr>
              <p:cNvSpPr>
                <a:spLocks noGrp="1"/>
              </p:cNvSpPr>
              <p:nvPr>
                <p:ph type="body" sz="quarter" idx="14"/>
              </p:nvPr>
            </p:nvSpPr>
            <p:spPr/>
            <p:txBody>
              <a:bodyPr/>
              <a:lstStyle/>
              <a:p>
                <a:r>
                  <a:rPr lang="en-US">
                    <a:latin typeface="GT Sectra Fine Rg"/>
                    <a:ea typeface="Roboto Medium"/>
                  </a:rPr>
                  <a:t>[CL], [Team]</a:t>
                </a:r>
                <a:endParaRPr lang="en-US"/>
              </a:p>
            </p:txBody>
          </p:sp>
          <p:sp>
            <p:nvSpPr>
              <p:cNvPr id="6" name="Picture Placeholder 5">
                <a:extLst>
                  <a:ext uri="{FF2B5EF4-FFF2-40B4-BE49-F238E27FC236}">
                    <a16:creationId xmlns:a16="http://schemas.microsoft.com/office/drawing/2014/main" id="{B52C9BF5-8F26-923E-6E32-1AC61EC80001}"/>
                  </a:ext>
                </a:extLst>
              </p:cNvPr>
              <p:cNvSpPr>
                <a:spLocks noGrp="1"/>
              </p:cNvSpPr>
              <p:nvPr>
                <p:ph type="pic" sz="quarter" idx="10"/>
              </p:nvPr>
            </p:nvSpPr>
            <p:spPr/>
            <p:txBody>
              <a:bodyPr/>
              <a:lstStyle/>
              <a:p>
                <a:endParaRPr lang="pl-PL"/>
              </a:p>
            </p:txBody>
          </p:sp>
          <p:sp>
            <p:nvSpPr>
              <p:cNvPr id="7" name="Text Placeholder 6">
                <a:extLst>
                  <a:ext uri="{FF2B5EF4-FFF2-40B4-BE49-F238E27FC236}">
                    <a16:creationId xmlns:a16="http://schemas.microsoft.com/office/drawing/2014/main" id="{B4F12F25-F5B8-1D4F-D9E8-1A52C10C0EA3}"/>
                  </a:ext>
                </a:extLst>
              </p:cNvPr>
              <p:cNvSpPr>
                <a:spLocks noGrp="1"/>
              </p:cNvSpPr>
              <p:nvPr>
                <p:ph type="body" sz="quarter" idx="19"/>
              </p:nvPr>
            </p:nvSpPr>
            <p:spPr/>
            <p:txBody>
              <a:bodyPr vert="horz" lIns="54000" tIns="36000" rIns="36000" bIns="36000" rtlCol="0" anchor="t">
                <a:noAutofit/>
              </a:bodyPr>
              <a:lstStyle/>
              <a:p>
                <a:r>
                  <a:rPr lang="en-US"/>
                  <a:t>[Institution], [Field of Study], [Degree] [Degree Field]</a:t>
                </a:r>
              </a:p>
            </p:txBody>
          </p:sp>
          <p:sp>
            <p:nvSpPr>
              <p:cNvPr id="8" name="Text Placeholder 7">
                <a:extLst>
                  <a:ext uri="{FF2B5EF4-FFF2-40B4-BE49-F238E27FC236}">
                    <a16:creationId xmlns:a16="http://schemas.microsoft.com/office/drawing/2014/main" id="{37C82AA2-F4DC-10F4-AB52-8FC1F24EB6E2}"/>
                  </a:ext>
                </a:extLst>
              </p:cNvPr>
              <p:cNvSpPr>
                <a:spLocks noGrp="1"/>
              </p:cNvSpPr>
              <p:nvPr>
                <p:ph type="body" sz="quarter" idx="20"/>
              </p:nvPr>
            </p:nvSpPr>
            <p:spPr/>
            <p:txBody>
              <a:bodyPr vert="horz" lIns="54000" tIns="36000" rIns="36000" bIns="36000" rtlCol="0" anchor="t">
                <a:noAutofit/>
              </a:bodyPr>
              <a:lstStyle/>
              <a:p>
                <a:r>
                  <a:rPr lang="en-US" b="1"/>
                  <a:t>[Area1]: </a:t>
                </a:r>
                <a:r>
                  <a:rPr lang="en-US"/>
                  <a:t>[Skill1], [Skill2], …</a:t>
                </a:r>
                <a:endParaRPr lang="en-US" b="1"/>
              </a:p>
              <a:p>
                <a:r>
                  <a:rPr lang="en-US" b="1"/>
                  <a:t>[Area2]: </a:t>
                </a:r>
                <a:r>
                  <a:rPr lang="en-US"/>
                  <a:t>[Skill1], [Skill2], …</a:t>
                </a:r>
              </a:p>
              <a:p>
                <a:endParaRPr lang="en-US"/>
              </a:p>
              <a:p>
                <a:r>
                  <a:rPr lang="en-US" b="1"/>
                  <a:t>[Certificates]:</a:t>
                </a:r>
              </a:p>
              <a:p>
                <a:pPr marL="171450" indent="-171450">
                  <a:buFont typeface="Calibri" panose="020B0604020202020204" pitchFamily="34" charset="0"/>
                  <a:buChar char="-"/>
                </a:pPr>
                <a:r>
                  <a:rPr lang="en-US"/>
                  <a:t>[Certificate1]</a:t>
                </a:r>
              </a:p>
              <a:p>
                <a:pPr marL="171450" indent="-171450">
                  <a:buFont typeface="Calibri" panose="020B0604020202020204" pitchFamily="34" charset="0"/>
                  <a:buChar char="-"/>
                </a:pPr>
                <a:r>
                  <a:rPr lang="en-US"/>
                  <a:t>[Certificate2]</a:t>
                </a:r>
              </a:p>
            </p:txBody>
          </p:sp>
          <p:sp>
            <p:nvSpPr>
              <p:cNvPr id="9" name="Text Placeholder 8">
                <a:extLst>
                  <a:ext uri="{FF2B5EF4-FFF2-40B4-BE49-F238E27FC236}">
                    <a16:creationId xmlns:a16="http://schemas.microsoft.com/office/drawing/2014/main" id="{605FC3C9-21B3-EDFB-AB33-A2F0BE5F4BF0}"/>
                  </a:ext>
                </a:extLst>
              </p:cNvPr>
              <p:cNvSpPr>
                <a:spLocks noGrp="1"/>
              </p:cNvSpPr>
              <p:nvPr>
                <p:ph type="body" sz="quarter" idx="21"/>
              </p:nvPr>
            </p:nvSpPr>
            <p:spPr/>
            <p:txBody>
              <a:bodyPr vert="horz" lIns="54000" tIns="36000" rIns="36000" bIns="36000" rtlCol="0" anchor="t">
                <a:noAutofit/>
              </a:bodyPr>
              <a:lstStyle/>
              <a:p>
                <a:r>
                  <a:rPr lang="en-US"/>
                  <a:t>[Language]([CEFR Level]), </a:t>
                </a:r>
              </a:p>
            </p:txBody>
          </p:sp>
          <p:sp>
            <p:nvSpPr>
              <p:cNvPr id="10" name="Text Placeholder 9">
                <a:extLst>
                  <a:ext uri="{FF2B5EF4-FFF2-40B4-BE49-F238E27FC236}">
                    <a16:creationId xmlns:a16="http://schemas.microsoft.com/office/drawing/2014/main" id="{92312F48-4315-33D6-19FE-C7D670F14066}"/>
                  </a:ext>
                </a:extLst>
              </p:cNvPr>
              <p:cNvSpPr>
                <a:spLocks noGrp="1"/>
              </p:cNvSpPr>
              <p:nvPr>
                <p:ph type="body" sz="quarter" idx="22"/>
              </p:nvPr>
            </p:nvSpPr>
            <p:spPr/>
            <p:txBody>
              <a:bodyPr vert="horz" lIns="54000" tIns="36000" rIns="36000" bIns="36000" numCol="2" spcCol="252000" rtlCol="0" anchor="t">
                <a:noAutofit/>
              </a:bodyPr>
              <a:lstStyle/>
              <a:p>
                <a:r>
                  <a:rPr lang="en-US" b="1"/>
                  <a:t>[Role] - [Industry]</a:t>
                </a:r>
              </a:p>
              <a:p>
                <a:r>
                  <a:rPr lang="en-US"/>
                  <a:t>Pls check typos, British-isms etc.. w/ ChatGPT or a person w/ C2 English!</a:t>
                </a:r>
              </a:p>
              <a:p>
                <a:endParaRPr lang="en-US"/>
              </a:p>
            </p:txBody>
          </p:sp>
        </p:spTree>
        <p:extLst>
          <p:ext uri="{BB962C8B-B14F-4D97-AF65-F5344CB8AC3E}">
            <p14:creationId xmlns:p14="http://schemas.microsoft.com/office/powerpoint/2010/main" val="2837766326"/>
          </p:ext>
        </p:extLst>
      </p:cSld>
      <p:clrMapOvr>
        <a:masterClrMapping/>
      </p:clrMapOvr>
    </p:sld>
    <p:sld>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B30B32-CD37-0E04-C6E3-83A31BB57983}"/>
                  </a:ext>
                </a:extLst>
              </p:cNvPr>
              <p:cNvSpPr>
                <a:spLocks noGrp="1"/>
              </p:cNvSpPr>
              <p:nvPr>
                <p:ph type="body" sz="quarter" idx="11"/>
              </p:nvPr>
            </p:nvSpPr>
            <p:spPr/>
            <p:txBody>
              <a:bodyPr vert="horz" lIns="54000" tIns="36000" rIns="36000" bIns="36000" rtlCol="0" anchor="t">
                <a:noAutofit/>
              </a:bodyPr>
              <a:lstStyle/>
              <a:p>
                <a:r>
                  <a:rPr lang="en-US"/>
                  <a:t>Pls check typos, British-isms etc.. w/ ChatGPT or a person w/ C2 English!</a:t>
                </a:r>
              </a:p>
            </p:txBody>
          </p:sp>
          <p:sp>
            <p:nvSpPr>
              <p:cNvPr id="3" name="Text Placeholder 2">
                <a:extLst>
                  <a:ext uri="{FF2B5EF4-FFF2-40B4-BE49-F238E27FC236}">
                    <a16:creationId xmlns:a16="http://schemas.microsoft.com/office/drawing/2014/main" id="{6EB5865F-1DB2-9704-D13D-FFBC0190B5DD}"/>
                  </a:ext>
                </a:extLst>
              </p:cNvPr>
              <p:cNvSpPr>
                <a:spLocks noGrp="1"/>
              </p:cNvSpPr>
              <p:nvPr>
                <p:ph type="body" sz="quarter" idx="12"/>
              </p:nvPr>
            </p:nvSpPr>
            <p:spPr/>
            <p:txBody>
              <a:bodyPr/>
              <a:lstStyle/>
              <a:p>
                <a:r>
                  <a:rPr lang="pl-PL"/>
                  <a:t>Retail </a:t>
                </a:r>
                <a:endParaRPr lang="en-US"/>
              </a:p>
            </p:txBody>
          </p:sp>
          <p:sp>
            <p:nvSpPr>
              <p:cNvPr id="4" name="Text Placeholder 3">
                <a:extLst>
                  <a:ext uri="{FF2B5EF4-FFF2-40B4-BE49-F238E27FC236}">
                    <a16:creationId xmlns:a16="http://schemas.microsoft.com/office/drawing/2014/main" id="{DEFFC2F2-5427-A189-98F7-A9DFC128D02B}"/>
                  </a:ext>
                </a:extLst>
              </p:cNvPr>
              <p:cNvSpPr>
                <a:spLocks noGrp="1"/>
              </p:cNvSpPr>
              <p:nvPr>
                <p:ph type="body" sz="quarter" idx="18"/>
              </p:nvPr>
            </p:nvSpPr>
            <p:spPr/>
            <p:txBody>
              <a:bodyPr/>
              <a:lstStyle/>
              <a:p>
                <a:r>
                  <a:rPr lang="pl-PL" sz="3500"/>
                  <a:t>Justyna Chrząścik</a:t>
                </a:r>
                <a:endParaRPr lang="en-US"/>
              </a:p>
            </p:txBody>
          </p:sp>
          <p:sp>
            <p:nvSpPr>
              <p:cNvPr id="5" name="Text Placeholder 4">
                <a:extLst>
                  <a:ext uri="{FF2B5EF4-FFF2-40B4-BE49-F238E27FC236}">
                    <a16:creationId xmlns:a16="http://schemas.microsoft.com/office/drawing/2014/main" id="{AAE3F712-037F-0BA0-2718-D2983F733C4B}"/>
                  </a:ext>
                </a:extLst>
              </p:cNvPr>
              <p:cNvSpPr>
                <a:spLocks noGrp="1"/>
              </p:cNvSpPr>
              <p:nvPr>
                <p:ph type="body" sz="quarter" idx="14"/>
              </p:nvPr>
            </p:nvSpPr>
            <p:spPr/>
            <p:txBody>
              <a:bodyPr/>
              <a:lstStyle/>
              <a:p>
                <a:r>
                  <a:rPr lang="en-US"/>
                  <a:t>Analyst, Data Science</a:t>
                </a:r>
              </a:p>
            </p:txBody>
          </p:sp>
          <p:sp>
            <p:nvSpPr>
              <p:cNvPr id="7" name="Text Placeholder 6">
                <a:extLst>
                  <a:ext uri="{FF2B5EF4-FFF2-40B4-BE49-F238E27FC236}">
                    <a16:creationId xmlns:a16="http://schemas.microsoft.com/office/drawing/2014/main" id="{B4F12F25-F5B8-1D4F-D9E8-1A52C10C0EA3}"/>
                  </a:ext>
                </a:extLst>
              </p:cNvPr>
              <p:cNvSpPr>
                <a:spLocks noGrp="1"/>
              </p:cNvSpPr>
              <p:nvPr>
                <p:ph type="body" sz="quarter" idx="19"/>
              </p:nvPr>
            </p:nvSpPr>
            <p:spPr/>
            <p:txBody>
              <a:bodyPr vert="horz" lIns="54000" tIns="36000" rIns="36000" bIns="36000" rtlCol="0" anchor="t">
                <a:noAutofit/>
              </a:bodyPr>
              <a:lstStyle/>
              <a:p>
                <a:r>
                  <a:rPr lang="en-US"/>
                  <a:t>[Institution], [Field of Study], [Degree] [Degree Field]</a:t>
                </a:r>
              </a:p>
            </p:txBody>
          </p:sp>
          <p:sp>
            <p:nvSpPr>
              <p:cNvPr id="8" name="Text Placeholder 7">
                <a:extLst>
                  <a:ext uri="{FF2B5EF4-FFF2-40B4-BE49-F238E27FC236}">
                    <a16:creationId xmlns:a16="http://schemas.microsoft.com/office/drawing/2014/main" id="{37C82AA2-F4DC-10F4-AB52-8FC1F24EB6E2}"/>
                  </a:ext>
                </a:extLst>
              </p:cNvPr>
              <p:cNvSpPr>
                <a:spLocks noGrp="1"/>
              </p:cNvSpPr>
              <p:nvPr>
                <p:ph type="body" sz="quarter" idx="20"/>
              </p:nvPr>
            </p:nvSpPr>
            <p:spPr/>
            <p:txBody>
              <a:bodyPr vert="horz" lIns="54000" tIns="36000" rIns="36000" bIns="36000" rtlCol="0" anchor="t">
                <a:noAutofit/>
              </a:bodyPr>
              <a:lstStyle/>
              <a:p>
                <a:r>
                  <a:rPr lang="en-US" b="1"/>
                  <a:t>[Area1]: </a:t>
                </a:r>
                <a:r>
                  <a:rPr lang="en-US"/>
                  <a:t>[Skill1], [Skill2], …</a:t>
                </a:r>
                <a:endParaRPr lang="en-US" b="1"/>
              </a:p>
              <a:p>
                <a:r>
                  <a:rPr lang="en-US" b="1"/>
                  <a:t>[Area2]: </a:t>
                </a:r>
                <a:r>
                  <a:rPr lang="en-US"/>
                  <a:t>[Skill1], [Skill2], …</a:t>
                </a:r>
              </a:p>
              <a:p>
                <a:endParaRPr lang="en-US"/>
              </a:p>
              <a:p>
                <a:r>
                  <a:rPr lang="en-US" b="1"/>
                  <a:t>[Certificates]:</a:t>
                </a:r>
              </a:p>
              <a:p>
                <a:pPr marL="171450" indent="-171450">
                  <a:buFont typeface="Calibri" panose="020B0604020202020204" pitchFamily="34" charset="0"/>
                  <a:buChar char="-"/>
                </a:pPr>
                <a:r>
                  <a:rPr lang="en-US"/>
                  <a:t>[Certificate1]</a:t>
                </a:r>
              </a:p>
              <a:p>
                <a:pPr marL="171450" indent="-171450">
                  <a:buFont typeface="Calibri" panose="020B0604020202020204" pitchFamily="34" charset="0"/>
                  <a:buChar char="-"/>
                </a:pPr>
                <a:r>
                  <a:rPr lang="en-US"/>
                  <a:t>[Certificate2]</a:t>
                </a:r>
              </a:p>
            </p:txBody>
          </p:sp>
          <p:sp>
            <p:nvSpPr>
              <p:cNvPr id="9" name="Text Placeholder 8">
                <a:extLst>
                  <a:ext uri="{FF2B5EF4-FFF2-40B4-BE49-F238E27FC236}">
                    <a16:creationId xmlns:a16="http://schemas.microsoft.com/office/drawing/2014/main" id="{605FC3C9-21B3-EDFB-AB33-A2F0BE5F4BF0}"/>
                  </a:ext>
                </a:extLst>
              </p:cNvPr>
              <p:cNvSpPr>
                <a:spLocks noGrp="1"/>
              </p:cNvSpPr>
              <p:nvPr>
                <p:ph type="body" sz="quarter" idx="21"/>
              </p:nvPr>
            </p:nvSpPr>
            <p:spPr/>
            <p:txBody>
              <a:bodyPr vert="horz" lIns="54000" tIns="36000" rIns="36000" bIns="36000" rtlCol="0" anchor="t">
                <a:noAutofit/>
              </a:bodyPr>
              <a:lstStyle/>
              <a:p>
                <a:r>
                  <a:rPr lang="pl-PL"/>
                  <a:t>Polish English French</a:t>
                </a:r>
                <a:endParaRPr lang="en-US"/>
              </a:p>
            </p:txBody>
          </p:sp>
          <p:sp>
            <p:nvSpPr>
              <p:cNvPr id="10" name="Text Placeholder 9">
                <a:extLst>
                  <a:ext uri="{FF2B5EF4-FFF2-40B4-BE49-F238E27FC236}">
                    <a16:creationId xmlns:a16="http://schemas.microsoft.com/office/drawing/2014/main" id="{92312F48-4315-33D6-19FE-C7D670F14066}"/>
                  </a:ext>
                </a:extLst>
              </p:cNvPr>
              <p:cNvSpPr>
                <a:spLocks noGrp="1"/>
              </p:cNvSpPr>
              <p:nvPr>
                <p:ph type="body" sz="quarter" idx="22"/>
              </p:nvPr>
            </p:nvSpPr>
            <p:spPr/>
            <p:txBody>
              <a:bodyPr vert="horz" lIns="54000" tIns="36000" rIns="36000" bIns="36000" numCol="2" spcCol="252000" rtlCol="0" anchor="t">
                <a:noAutofit/>
              </a:bodyPr>
              <a:lstStyle/>
              <a:p>
                <a:r>
                  <a:rPr lang="en-US" b="1"/>
                  <a:t>[Role] - [Industry]</a:t>
                </a:r>
              </a:p>
              <a:p>
                <a:r>
                  <a:rPr lang="en-US"/>
                  <a:t>Pls check typos, British-isms etc.. w/ ChatGPT or a person w/ C2 English!</a:t>
                </a:r>
              </a:p>
              <a:p>
                <a:endParaRPr lang="en-US"/>
              </a:p>
            </p:txBody>
          </p:sp>
          <p:pic>
            <p:nvPicPr>
              <p:cNvPr id="15" name="Picture Placeholder 21">
                <a:extLst>
                  <a:ext uri="{FF2B5EF4-FFF2-40B4-BE49-F238E27FC236}">
                    <a16:creationId xmlns:a16="http://schemas.microsoft.com/office/drawing/2014/main" id="{8BFF7C0E-F4A7-B9EB-D2D6-87B4B4EFA571}"/>
                  </a:ext>
                </a:extLst>
              </p:cNvPr>
              <p:cNvPicPr>
                <a:picLocks noChangeAspect="1"/>
              </p:cNvPicPr>
              <p:nvPr/>
            </p:nvPicPr>
            <p:blipFill rotWithShape="1">
              <a:blip r:embed="rId2"/>
              <a:srcRect l="714" t="252" r="-714" b="21972"/>
              <a:stretch/>
            </p:blipFill>
            <p:spPr>
              <a:xfrm>
                <a:off x="9832" y="9831"/>
                <a:ext cx="2629559" cy="2628000"/>
              </a:xfrm>
              <a:prstGeom prst="rect">
                <a:avLst/>
              </a:prstGeom>
              <a:ln w="9525" cap="flat">
                <a:solidFill>
                  <a:schemeClr val="bg1">
                    <a:lumMod val="85000"/>
                  </a:schemeClr>
                </a:solidFill>
              </a:ln>
            </p:spPr>
          </p:pic>
        </p:spTree>
        <p:extLst>
          <p:ext uri="{BB962C8B-B14F-4D97-AF65-F5344CB8AC3E}">
            <p14:creationId xmlns:p14="http://schemas.microsoft.com/office/powerpoint/2010/main" val="2170269888"/>
          </p:ext>
        </p:extLst>
      </p:cSld>
      <p:clrMapOvr>
        <a:masterClrMapping/>
      </p:clrMapOvr>
    </p:sld>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