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3" r:id="rId17"/>
    <p:sldId id="274" r:id="rId18"/>
    <p:sldId id="280" r:id="rId19"/>
    <p:sldId id="276" r:id="rId20"/>
    <p:sldId id="277" r:id="rId21"/>
    <p:sldId id="271" r:id="rId22"/>
    <p:sldId id="281" r:id="rId23"/>
    <p:sldId id="282"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D5F1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8" autoAdjust="0"/>
    <p:restoredTop sz="94660"/>
  </p:normalViewPr>
  <p:slideViewPr>
    <p:cSldViewPr snapToGrid="0">
      <p:cViewPr varScale="1">
        <p:scale>
          <a:sx n="123" d="100"/>
          <a:sy n="123" d="100"/>
        </p:scale>
        <p:origin x="12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421755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64889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209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1180452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3086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316150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3216839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345513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380475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23EAD-864B-4455-8CB3-E2DDC82393BE}"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53784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23EAD-864B-4455-8CB3-E2DDC82393BE}"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22501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23EAD-864B-4455-8CB3-E2DDC82393BE}"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240981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23EAD-864B-4455-8CB3-E2DDC82393BE}"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373551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23EAD-864B-4455-8CB3-E2DDC82393BE}"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411597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23EAD-864B-4455-8CB3-E2DDC82393BE}"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331166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23EAD-864B-4455-8CB3-E2DDC82393BE}"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BB9F2-F374-4923-9D36-B2144610FAB5}" type="slidenum">
              <a:rPr lang="en-US" smtClean="0"/>
              <a:t>‹#›</a:t>
            </a:fld>
            <a:endParaRPr lang="en-US"/>
          </a:p>
        </p:txBody>
      </p:sp>
    </p:spTree>
    <p:extLst>
      <p:ext uri="{BB962C8B-B14F-4D97-AF65-F5344CB8AC3E}">
        <p14:creationId xmlns:p14="http://schemas.microsoft.com/office/powerpoint/2010/main" val="108742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723EAD-864B-4455-8CB3-E2DDC82393BE}" type="datetimeFigureOut">
              <a:rPr lang="en-US" smtClean="0"/>
              <a:t>4/16/2020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5BB9F2-F374-4923-9D36-B2144610FAB5}" type="slidenum">
              <a:rPr lang="en-US" smtClean="0"/>
              <a:t>‹#›</a:t>
            </a:fld>
            <a:endParaRPr lang="en-US"/>
          </a:p>
        </p:txBody>
      </p:sp>
    </p:spTree>
    <p:extLst>
      <p:ext uri="{BB962C8B-B14F-4D97-AF65-F5344CB8AC3E}">
        <p14:creationId xmlns:p14="http://schemas.microsoft.com/office/powerpoint/2010/main" val="1324920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strtok-strtok_r-functions-c-examp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yu.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byu.ed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byu.edu/"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8033-76C1-44CF-BD6E-52EB86664AD4}"/>
              </a:ext>
            </a:extLst>
          </p:cNvPr>
          <p:cNvSpPr>
            <a:spLocks noGrp="1"/>
          </p:cNvSpPr>
          <p:nvPr>
            <p:ph type="ctrTitle"/>
          </p:nvPr>
        </p:nvSpPr>
        <p:spPr/>
        <p:txBody>
          <a:bodyPr/>
          <a:lstStyle/>
          <a:p>
            <a:pPr algn="ctr"/>
            <a:r>
              <a:rPr lang="en-US" dirty="0">
                <a:solidFill>
                  <a:schemeClr val="tx1"/>
                </a:solidFill>
              </a:rPr>
              <a:t>Lab 3: DNS Resolver</a:t>
            </a:r>
          </a:p>
        </p:txBody>
      </p:sp>
      <p:sp>
        <p:nvSpPr>
          <p:cNvPr id="4" name="TextBox 3">
            <a:extLst>
              <a:ext uri="{FF2B5EF4-FFF2-40B4-BE49-F238E27FC236}">
                <a16:creationId xmlns:a16="http://schemas.microsoft.com/office/drawing/2014/main" id="{B1006F4F-5374-4335-86F9-5424DA26996C}"/>
              </a:ext>
            </a:extLst>
          </p:cNvPr>
          <p:cNvSpPr txBox="1"/>
          <p:nvPr/>
        </p:nvSpPr>
        <p:spPr>
          <a:xfrm>
            <a:off x="0" y="6488668"/>
            <a:ext cx="2047875" cy="369332"/>
          </a:xfrm>
          <a:prstGeom prst="rect">
            <a:avLst/>
          </a:prstGeom>
          <a:noFill/>
        </p:spPr>
        <p:txBody>
          <a:bodyPr wrap="square" rtlCol="0">
            <a:spAutoFit/>
          </a:bodyPr>
          <a:lstStyle/>
          <a:p>
            <a:r>
              <a:rPr lang="en-US" dirty="0"/>
              <a:t>by Ethan Hurst</a:t>
            </a:r>
          </a:p>
        </p:txBody>
      </p:sp>
    </p:spTree>
    <p:extLst>
      <p:ext uri="{BB962C8B-B14F-4D97-AF65-F5344CB8AC3E}">
        <p14:creationId xmlns:p14="http://schemas.microsoft.com/office/powerpoint/2010/main" val="33988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Formatting questions</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The question is just a specially formatted string for the domain name</a:t>
            </a:r>
          </a:p>
          <a:p>
            <a:r>
              <a:rPr lang="en-US" dirty="0"/>
              <a:t>The domain name has to be separated into a series of labels </a:t>
            </a:r>
          </a:p>
          <a:p>
            <a:pPr lvl="1"/>
            <a:r>
              <a:rPr lang="en-US" dirty="0"/>
              <a:t>Each label is encoded one after the next in the name field</a:t>
            </a:r>
          </a:p>
          <a:p>
            <a:pPr lvl="1"/>
            <a:r>
              <a:rPr lang="en-US" dirty="0"/>
              <a:t>Before each label, a single byte is used that holds a number indicating the number of characters in the label</a:t>
            </a:r>
          </a:p>
          <a:p>
            <a:pPr lvl="1"/>
            <a:r>
              <a:rPr lang="en-US" dirty="0"/>
              <a:t>Then, the label's characters are encoded, one per byte</a:t>
            </a:r>
          </a:p>
          <a:p>
            <a:pPr lvl="1"/>
            <a:r>
              <a:rPr lang="en-US" dirty="0"/>
              <a:t>The end of the name is indicated by a null label, representing the root</a:t>
            </a:r>
          </a:p>
        </p:txBody>
      </p:sp>
      <p:sp>
        <p:nvSpPr>
          <p:cNvPr id="4" name="TextBox 3">
            <a:extLst>
              <a:ext uri="{FF2B5EF4-FFF2-40B4-BE49-F238E27FC236}">
                <a16:creationId xmlns:a16="http://schemas.microsoft.com/office/drawing/2014/main" id="{4F818D5A-1B77-4AFA-B6ED-84930277A5BC}"/>
              </a:ext>
            </a:extLst>
          </p:cNvPr>
          <p:cNvSpPr txBox="1"/>
          <p:nvPr/>
        </p:nvSpPr>
        <p:spPr>
          <a:xfrm>
            <a:off x="2300647" y="4373613"/>
            <a:ext cx="5350042" cy="923330"/>
          </a:xfrm>
          <a:prstGeom prst="rect">
            <a:avLst/>
          </a:prstGeom>
          <a:noFill/>
        </p:spPr>
        <p:txBody>
          <a:bodyPr wrap="square" rtlCol="0">
            <a:spAutoFit/>
          </a:bodyPr>
          <a:lstStyle/>
          <a:p>
            <a:r>
              <a:rPr lang="en-US" dirty="0"/>
              <a:t>03 77 77 77 07 65 78 61 6d 70 6c 65 03 63 6f 6d 00</a:t>
            </a:r>
          </a:p>
          <a:p>
            <a:r>
              <a:rPr lang="en-US" dirty="0"/>
              <a:t>     w  </a:t>
            </a:r>
            <a:r>
              <a:rPr lang="en-US" dirty="0" err="1"/>
              <a:t>w</a:t>
            </a:r>
            <a:r>
              <a:rPr lang="en-US" dirty="0"/>
              <a:t>  </a:t>
            </a:r>
            <a:r>
              <a:rPr lang="en-US" dirty="0" err="1"/>
              <a:t>w</a:t>
            </a:r>
            <a:r>
              <a:rPr lang="en-US" dirty="0"/>
              <a:t>       e   x   a  m  p   l   e        c  o  m</a:t>
            </a:r>
          </a:p>
          <a:p>
            <a:endParaRPr lang="en-US" dirty="0"/>
          </a:p>
        </p:txBody>
      </p:sp>
      <p:cxnSp>
        <p:nvCxnSpPr>
          <p:cNvPr id="6" name="Straight Connector 5">
            <a:extLst>
              <a:ext uri="{FF2B5EF4-FFF2-40B4-BE49-F238E27FC236}">
                <a16:creationId xmlns:a16="http://schemas.microsoft.com/office/drawing/2014/main" id="{C340A80A-E584-43AF-9FFE-A1E38253BFE6}"/>
              </a:ext>
            </a:extLst>
          </p:cNvPr>
          <p:cNvCxnSpPr/>
          <p:nvPr/>
        </p:nvCxnSpPr>
        <p:spPr>
          <a:xfrm>
            <a:off x="3585411" y="4195011"/>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94A3B1-B878-4035-810F-44EBE02DC604}"/>
              </a:ext>
            </a:extLst>
          </p:cNvPr>
          <p:cNvCxnSpPr/>
          <p:nvPr/>
        </p:nvCxnSpPr>
        <p:spPr>
          <a:xfrm>
            <a:off x="6087979" y="4193594"/>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18A84F2-E406-42F7-B292-E88E330C1887}"/>
              </a:ext>
            </a:extLst>
          </p:cNvPr>
          <p:cNvCxnSpPr/>
          <p:nvPr/>
        </p:nvCxnSpPr>
        <p:spPr>
          <a:xfrm>
            <a:off x="7283116" y="4193594"/>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CDB427-9EA2-47CD-A318-E2159853F165}"/>
              </a:ext>
            </a:extLst>
          </p:cNvPr>
          <p:cNvCxnSpPr/>
          <p:nvPr/>
        </p:nvCxnSpPr>
        <p:spPr>
          <a:xfrm>
            <a:off x="7650689" y="4193594"/>
            <a:ext cx="0" cy="97856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191C57-90B2-4ED8-AAC2-3F1D19F35D35}"/>
              </a:ext>
            </a:extLst>
          </p:cNvPr>
          <p:cNvSpPr txBox="1"/>
          <p:nvPr/>
        </p:nvSpPr>
        <p:spPr>
          <a:xfrm>
            <a:off x="2505883" y="3914272"/>
            <a:ext cx="963921" cy="369332"/>
          </a:xfrm>
          <a:prstGeom prst="rect">
            <a:avLst/>
          </a:prstGeom>
          <a:noFill/>
        </p:spPr>
        <p:txBody>
          <a:bodyPr wrap="square" rtlCol="0">
            <a:spAutoFit/>
          </a:bodyPr>
          <a:lstStyle/>
          <a:p>
            <a:pPr algn="ctr"/>
            <a:r>
              <a:rPr lang="en-US" dirty="0">
                <a:solidFill>
                  <a:schemeClr val="accent1"/>
                </a:solidFill>
              </a:rPr>
              <a:t>label 1</a:t>
            </a:r>
          </a:p>
        </p:txBody>
      </p:sp>
      <p:sp>
        <p:nvSpPr>
          <p:cNvPr id="11" name="TextBox 10">
            <a:extLst>
              <a:ext uri="{FF2B5EF4-FFF2-40B4-BE49-F238E27FC236}">
                <a16:creationId xmlns:a16="http://schemas.microsoft.com/office/drawing/2014/main" id="{51D5D888-391F-4875-99A1-529BC1963ED7}"/>
              </a:ext>
            </a:extLst>
          </p:cNvPr>
          <p:cNvSpPr txBox="1"/>
          <p:nvPr/>
        </p:nvSpPr>
        <p:spPr>
          <a:xfrm>
            <a:off x="4354735" y="3911948"/>
            <a:ext cx="963921" cy="369332"/>
          </a:xfrm>
          <a:prstGeom prst="rect">
            <a:avLst/>
          </a:prstGeom>
          <a:noFill/>
        </p:spPr>
        <p:txBody>
          <a:bodyPr wrap="square" rtlCol="0">
            <a:spAutoFit/>
          </a:bodyPr>
          <a:lstStyle/>
          <a:p>
            <a:pPr algn="ctr"/>
            <a:r>
              <a:rPr lang="en-US" dirty="0">
                <a:solidFill>
                  <a:schemeClr val="accent1"/>
                </a:solidFill>
              </a:rPr>
              <a:t>label 2</a:t>
            </a:r>
          </a:p>
        </p:txBody>
      </p:sp>
      <p:sp>
        <p:nvSpPr>
          <p:cNvPr id="12" name="TextBox 11">
            <a:extLst>
              <a:ext uri="{FF2B5EF4-FFF2-40B4-BE49-F238E27FC236}">
                <a16:creationId xmlns:a16="http://schemas.microsoft.com/office/drawing/2014/main" id="{3A49D2FF-1B9F-4D56-A5C7-427D524476C8}"/>
              </a:ext>
            </a:extLst>
          </p:cNvPr>
          <p:cNvSpPr txBox="1"/>
          <p:nvPr/>
        </p:nvSpPr>
        <p:spPr>
          <a:xfrm>
            <a:off x="6203587" y="3911948"/>
            <a:ext cx="963921" cy="369332"/>
          </a:xfrm>
          <a:prstGeom prst="rect">
            <a:avLst/>
          </a:prstGeom>
          <a:noFill/>
        </p:spPr>
        <p:txBody>
          <a:bodyPr wrap="square" rtlCol="0">
            <a:spAutoFit/>
          </a:bodyPr>
          <a:lstStyle/>
          <a:p>
            <a:pPr algn="ctr"/>
            <a:r>
              <a:rPr lang="en-US" dirty="0">
                <a:solidFill>
                  <a:schemeClr val="accent1"/>
                </a:solidFill>
              </a:rPr>
              <a:t>label 3</a:t>
            </a:r>
          </a:p>
        </p:txBody>
      </p:sp>
      <p:cxnSp>
        <p:nvCxnSpPr>
          <p:cNvPr id="13" name="Straight Connector 12">
            <a:extLst>
              <a:ext uri="{FF2B5EF4-FFF2-40B4-BE49-F238E27FC236}">
                <a16:creationId xmlns:a16="http://schemas.microsoft.com/office/drawing/2014/main" id="{00C4E7A2-CD5B-4629-BD23-CE825B7443AF}"/>
              </a:ext>
            </a:extLst>
          </p:cNvPr>
          <p:cNvCxnSpPr/>
          <p:nvPr/>
        </p:nvCxnSpPr>
        <p:spPr>
          <a:xfrm>
            <a:off x="2300647" y="4193594"/>
            <a:ext cx="0" cy="97856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EDF373-A77A-406E-801F-CCF7B93A1DAF}"/>
              </a:ext>
            </a:extLst>
          </p:cNvPr>
          <p:cNvSpPr txBox="1"/>
          <p:nvPr/>
        </p:nvSpPr>
        <p:spPr>
          <a:xfrm>
            <a:off x="1644317" y="5971401"/>
            <a:ext cx="6384755" cy="276999"/>
          </a:xfrm>
          <a:prstGeom prst="rect">
            <a:avLst/>
          </a:prstGeom>
          <a:noFill/>
        </p:spPr>
        <p:txBody>
          <a:bodyPr wrap="square" rtlCol="0">
            <a:spAutoFit/>
          </a:bodyPr>
          <a:lstStyle/>
          <a:p>
            <a:r>
              <a:rPr lang="en-US" sz="1200" dirty="0"/>
              <a:t>Hint: use </a:t>
            </a:r>
            <a:r>
              <a:rPr lang="en-US" sz="1200" dirty="0" err="1"/>
              <a:t>strtok</a:t>
            </a:r>
            <a:r>
              <a:rPr lang="en-US" sz="1200" dirty="0"/>
              <a:t>()! </a:t>
            </a:r>
            <a:r>
              <a:rPr lang="en-US" sz="1200" dirty="0">
                <a:hlinkClick r:id="rId2"/>
              </a:rPr>
              <a:t>https://www.geeksforgeeks.org/strtok-strtok_r-functions-c-examples/</a:t>
            </a:r>
            <a:endParaRPr lang="en-US" sz="1200" dirty="0"/>
          </a:p>
        </p:txBody>
      </p:sp>
    </p:spTree>
    <p:extLst>
      <p:ext uri="{BB962C8B-B14F-4D97-AF65-F5344CB8AC3E}">
        <p14:creationId xmlns:p14="http://schemas.microsoft.com/office/powerpoint/2010/main" val="209846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Pro tip: Use a struct to build your wire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Define your own struct that has all of the “header” components of a query (everything before the question)</a:t>
            </a:r>
          </a:p>
          <a:p>
            <a:r>
              <a:rPr lang="en-US" dirty="0"/>
              <a:t>Fill out all the components of the header and </a:t>
            </a:r>
            <a:r>
              <a:rPr lang="en-US" dirty="0" err="1"/>
              <a:t>memcpy</a:t>
            </a:r>
            <a:r>
              <a:rPr lang="en-US" dirty="0"/>
              <a:t>() it into your wire</a:t>
            </a:r>
          </a:p>
          <a:p>
            <a:pPr lvl="1"/>
            <a:r>
              <a:rPr lang="en-US" dirty="0"/>
              <a:t>Remember from cs224 that bytes are stored in little endian order, so you have to reverse the order of your bytes in each short</a:t>
            </a:r>
          </a:p>
          <a:p>
            <a:pPr lvl="1"/>
            <a:r>
              <a:rPr lang="en-US" dirty="0"/>
              <a:t>So instead of header-&gt;foo = 0x0001, it should be 0x0100 </a:t>
            </a:r>
          </a:p>
        </p:txBody>
      </p:sp>
      <p:pic>
        <p:nvPicPr>
          <p:cNvPr id="7" name="Picture 6">
            <a:extLst>
              <a:ext uri="{FF2B5EF4-FFF2-40B4-BE49-F238E27FC236}">
                <a16:creationId xmlns:a16="http://schemas.microsoft.com/office/drawing/2014/main" id="{33E74340-B8BA-475A-8B49-230440A1C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600" y="3429001"/>
            <a:ext cx="5172705" cy="383594"/>
          </a:xfrm>
          <a:prstGeom prst="rect">
            <a:avLst/>
          </a:prstGeom>
        </p:spPr>
      </p:pic>
      <p:pic>
        <p:nvPicPr>
          <p:cNvPr id="5" name="Picture 4">
            <a:extLst>
              <a:ext uri="{FF2B5EF4-FFF2-40B4-BE49-F238E27FC236}">
                <a16:creationId xmlns:a16="http://schemas.microsoft.com/office/drawing/2014/main" id="{EEF9E159-7D4F-4F20-B2BC-C2FF21F75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429000"/>
            <a:ext cx="2121359" cy="925685"/>
          </a:xfrm>
          <a:prstGeom prst="rect">
            <a:avLst/>
          </a:prstGeom>
        </p:spPr>
      </p:pic>
      <p:sp>
        <p:nvSpPr>
          <p:cNvPr id="18" name="Rectangle 17">
            <a:extLst>
              <a:ext uri="{FF2B5EF4-FFF2-40B4-BE49-F238E27FC236}">
                <a16:creationId xmlns:a16="http://schemas.microsoft.com/office/drawing/2014/main" id="{AE7E1A70-6287-4692-9E32-1B766D4A88CF}"/>
              </a:ext>
            </a:extLst>
          </p:cNvPr>
          <p:cNvSpPr/>
          <p:nvPr/>
        </p:nvSpPr>
        <p:spPr>
          <a:xfrm>
            <a:off x="2255442" y="4778101"/>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19" name="Rectangle 18">
            <a:extLst>
              <a:ext uri="{FF2B5EF4-FFF2-40B4-BE49-F238E27FC236}">
                <a16:creationId xmlns:a16="http://schemas.microsoft.com/office/drawing/2014/main" id="{4058C254-0FF8-42EF-8C1E-1E3DA28C54BE}"/>
              </a:ext>
            </a:extLst>
          </p:cNvPr>
          <p:cNvSpPr/>
          <p:nvPr/>
        </p:nvSpPr>
        <p:spPr>
          <a:xfrm>
            <a:off x="2712642" y="4778101"/>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25" name="Rectangle 24">
            <a:extLst>
              <a:ext uri="{FF2B5EF4-FFF2-40B4-BE49-F238E27FC236}">
                <a16:creationId xmlns:a16="http://schemas.microsoft.com/office/drawing/2014/main" id="{CAF2D151-BA62-4BC1-93B8-008FE66034E0}"/>
              </a:ext>
            </a:extLst>
          </p:cNvPr>
          <p:cNvSpPr/>
          <p:nvPr/>
        </p:nvSpPr>
        <p:spPr>
          <a:xfrm>
            <a:off x="2255442" y="541772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t>
            </a:r>
          </a:p>
        </p:txBody>
      </p:sp>
      <p:sp>
        <p:nvSpPr>
          <p:cNvPr id="26" name="Rectangle 25">
            <a:extLst>
              <a:ext uri="{FF2B5EF4-FFF2-40B4-BE49-F238E27FC236}">
                <a16:creationId xmlns:a16="http://schemas.microsoft.com/office/drawing/2014/main" id="{71FC6D48-362D-4BBB-86FF-2668708A02D7}"/>
              </a:ext>
            </a:extLst>
          </p:cNvPr>
          <p:cNvSpPr/>
          <p:nvPr/>
        </p:nvSpPr>
        <p:spPr>
          <a:xfrm>
            <a:off x="2712642" y="541772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CD</a:t>
            </a:r>
          </a:p>
        </p:txBody>
      </p:sp>
      <p:sp>
        <p:nvSpPr>
          <p:cNvPr id="29" name="Rectangle 28">
            <a:extLst>
              <a:ext uri="{FF2B5EF4-FFF2-40B4-BE49-F238E27FC236}">
                <a16:creationId xmlns:a16="http://schemas.microsoft.com/office/drawing/2014/main" id="{AA2DEB32-2C66-4035-B74D-219B39085341}"/>
              </a:ext>
            </a:extLst>
          </p:cNvPr>
          <p:cNvSpPr/>
          <p:nvPr/>
        </p:nvSpPr>
        <p:spPr>
          <a:xfrm>
            <a:off x="2255442" y="6057339"/>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a:t>
            </a:r>
          </a:p>
        </p:txBody>
      </p:sp>
      <p:sp>
        <p:nvSpPr>
          <p:cNvPr id="30" name="Rectangle 29">
            <a:extLst>
              <a:ext uri="{FF2B5EF4-FFF2-40B4-BE49-F238E27FC236}">
                <a16:creationId xmlns:a16="http://schemas.microsoft.com/office/drawing/2014/main" id="{C7C6814D-6848-4B8D-B224-124B77EA4DD6}"/>
              </a:ext>
            </a:extLst>
          </p:cNvPr>
          <p:cNvSpPr/>
          <p:nvPr/>
        </p:nvSpPr>
        <p:spPr>
          <a:xfrm>
            <a:off x="2712642" y="6057339"/>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a:t>
            </a:r>
          </a:p>
        </p:txBody>
      </p:sp>
      <p:sp>
        <p:nvSpPr>
          <p:cNvPr id="6" name="TextBox 5">
            <a:extLst>
              <a:ext uri="{FF2B5EF4-FFF2-40B4-BE49-F238E27FC236}">
                <a16:creationId xmlns:a16="http://schemas.microsoft.com/office/drawing/2014/main" id="{D1793257-D335-48A2-9210-036F239E7186}"/>
              </a:ext>
            </a:extLst>
          </p:cNvPr>
          <p:cNvSpPr txBox="1"/>
          <p:nvPr/>
        </p:nvSpPr>
        <p:spPr>
          <a:xfrm>
            <a:off x="916137" y="4432361"/>
            <a:ext cx="3593010" cy="338554"/>
          </a:xfrm>
          <a:prstGeom prst="rect">
            <a:avLst/>
          </a:prstGeom>
          <a:noFill/>
        </p:spPr>
        <p:txBody>
          <a:bodyPr wrap="square" rtlCol="0">
            <a:spAutoFit/>
          </a:bodyPr>
          <a:lstStyle/>
          <a:p>
            <a:pPr algn="ctr"/>
            <a:r>
              <a:rPr lang="en-US" sz="1600" dirty="0"/>
              <a:t>struct </a:t>
            </a:r>
            <a:r>
              <a:rPr lang="en-US" sz="1600" dirty="0" err="1"/>
              <a:t>dns_query_header</a:t>
            </a:r>
            <a:r>
              <a:rPr lang="en-US" sz="1600" dirty="0"/>
              <a:t> *header </a:t>
            </a:r>
          </a:p>
        </p:txBody>
      </p:sp>
      <p:sp>
        <p:nvSpPr>
          <p:cNvPr id="33" name="TextBox 32">
            <a:extLst>
              <a:ext uri="{FF2B5EF4-FFF2-40B4-BE49-F238E27FC236}">
                <a16:creationId xmlns:a16="http://schemas.microsoft.com/office/drawing/2014/main" id="{CED5B672-D3E4-4969-AAEA-11D1A6D2FFE4}"/>
              </a:ext>
            </a:extLst>
          </p:cNvPr>
          <p:cNvSpPr txBox="1"/>
          <p:nvPr/>
        </p:nvSpPr>
        <p:spPr>
          <a:xfrm>
            <a:off x="677335" y="4789799"/>
            <a:ext cx="1578107" cy="338554"/>
          </a:xfrm>
          <a:prstGeom prst="rect">
            <a:avLst/>
          </a:prstGeom>
          <a:noFill/>
        </p:spPr>
        <p:txBody>
          <a:bodyPr wrap="square" rtlCol="0">
            <a:spAutoFit/>
          </a:bodyPr>
          <a:lstStyle/>
          <a:p>
            <a:pPr algn="r"/>
            <a:r>
              <a:rPr lang="en-US" sz="1600" dirty="0"/>
              <a:t>header-&gt;foo =</a:t>
            </a:r>
          </a:p>
        </p:txBody>
      </p:sp>
      <p:sp>
        <p:nvSpPr>
          <p:cNvPr id="34" name="TextBox 33">
            <a:extLst>
              <a:ext uri="{FF2B5EF4-FFF2-40B4-BE49-F238E27FC236}">
                <a16:creationId xmlns:a16="http://schemas.microsoft.com/office/drawing/2014/main" id="{C45A9779-AB44-407E-A70D-B01351622963}"/>
              </a:ext>
            </a:extLst>
          </p:cNvPr>
          <p:cNvSpPr txBox="1"/>
          <p:nvPr/>
        </p:nvSpPr>
        <p:spPr>
          <a:xfrm>
            <a:off x="677334" y="5427783"/>
            <a:ext cx="1578107" cy="338554"/>
          </a:xfrm>
          <a:prstGeom prst="rect">
            <a:avLst/>
          </a:prstGeom>
          <a:noFill/>
        </p:spPr>
        <p:txBody>
          <a:bodyPr wrap="square" rtlCol="0">
            <a:spAutoFit/>
          </a:bodyPr>
          <a:lstStyle/>
          <a:p>
            <a:pPr algn="r"/>
            <a:r>
              <a:rPr lang="en-US" sz="1600" dirty="0"/>
              <a:t>header-&gt;</a:t>
            </a:r>
            <a:r>
              <a:rPr lang="en-US" sz="1600" dirty="0" err="1"/>
              <a:t>baz</a:t>
            </a:r>
            <a:r>
              <a:rPr lang="en-US" sz="1600" dirty="0"/>
              <a:t> =</a:t>
            </a:r>
          </a:p>
        </p:txBody>
      </p:sp>
      <p:sp>
        <p:nvSpPr>
          <p:cNvPr id="35" name="TextBox 34">
            <a:extLst>
              <a:ext uri="{FF2B5EF4-FFF2-40B4-BE49-F238E27FC236}">
                <a16:creationId xmlns:a16="http://schemas.microsoft.com/office/drawing/2014/main" id="{8EA9851F-390E-4EA3-ABA4-765CB640BF08}"/>
              </a:ext>
            </a:extLst>
          </p:cNvPr>
          <p:cNvSpPr txBox="1"/>
          <p:nvPr/>
        </p:nvSpPr>
        <p:spPr>
          <a:xfrm>
            <a:off x="677333" y="6071712"/>
            <a:ext cx="1578108" cy="338554"/>
          </a:xfrm>
          <a:prstGeom prst="rect">
            <a:avLst/>
          </a:prstGeom>
          <a:noFill/>
        </p:spPr>
        <p:txBody>
          <a:bodyPr wrap="square" rtlCol="0">
            <a:spAutoFit/>
          </a:bodyPr>
          <a:lstStyle/>
          <a:p>
            <a:pPr algn="r"/>
            <a:r>
              <a:rPr lang="en-US" sz="1600" dirty="0"/>
              <a:t>header-&gt;bar =</a:t>
            </a:r>
          </a:p>
        </p:txBody>
      </p:sp>
      <p:sp>
        <p:nvSpPr>
          <p:cNvPr id="36" name="TextBox 35">
            <a:extLst>
              <a:ext uri="{FF2B5EF4-FFF2-40B4-BE49-F238E27FC236}">
                <a16:creationId xmlns:a16="http://schemas.microsoft.com/office/drawing/2014/main" id="{F85AFD92-6D2F-433A-9FA8-7A433B21895D}"/>
              </a:ext>
            </a:extLst>
          </p:cNvPr>
          <p:cNvSpPr txBox="1"/>
          <p:nvPr/>
        </p:nvSpPr>
        <p:spPr>
          <a:xfrm>
            <a:off x="3169842" y="4789802"/>
            <a:ext cx="1076695" cy="338554"/>
          </a:xfrm>
          <a:prstGeom prst="rect">
            <a:avLst/>
          </a:prstGeom>
          <a:noFill/>
        </p:spPr>
        <p:txBody>
          <a:bodyPr wrap="square" rtlCol="0">
            <a:spAutoFit/>
          </a:bodyPr>
          <a:lstStyle/>
          <a:p>
            <a:r>
              <a:rPr lang="en-US" sz="1600" dirty="0"/>
              <a:t>= 0x0100</a:t>
            </a:r>
          </a:p>
        </p:txBody>
      </p:sp>
      <p:sp>
        <p:nvSpPr>
          <p:cNvPr id="37" name="TextBox 36">
            <a:extLst>
              <a:ext uri="{FF2B5EF4-FFF2-40B4-BE49-F238E27FC236}">
                <a16:creationId xmlns:a16="http://schemas.microsoft.com/office/drawing/2014/main" id="{EA1B2EAB-2E1F-4962-A52D-F2108A9A2401}"/>
              </a:ext>
            </a:extLst>
          </p:cNvPr>
          <p:cNvSpPr txBox="1"/>
          <p:nvPr/>
        </p:nvSpPr>
        <p:spPr>
          <a:xfrm>
            <a:off x="3169841" y="5427783"/>
            <a:ext cx="1076695" cy="338554"/>
          </a:xfrm>
          <a:prstGeom prst="rect">
            <a:avLst/>
          </a:prstGeom>
          <a:noFill/>
        </p:spPr>
        <p:txBody>
          <a:bodyPr wrap="square" rtlCol="0">
            <a:spAutoFit/>
          </a:bodyPr>
          <a:lstStyle/>
          <a:p>
            <a:r>
              <a:rPr lang="en-US" sz="1600" dirty="0"/>
              <a:t>= 0xCDAB</a:t>
            </a:r>
          </a:p>
        </p:txBody>
      </p:sp>
      <p:sp>
        <p:nvSpPr>
          <p:cNvPr id="38" name="TextBox 37">
            <a:extLst>
              <a:ext uri="{FF2B5EF4-FFF2-40B4-BE49-F238E27FC236}">
                <a16:creationId xmlns:a16="http://schemas.microsoft.com/office/drawing/2014/main" id="{6791A589-13EC-44F6-BDC1-F5F848C31F84}"/>
              </a:ext>
            </a:extLst>
          </p:cNvPr>
          <p:cNvSpPr txBox="1"/>
          <p:nvPr/>
        </p:nvSpPr>
        <p:spPr>
          <a:xfrm>
            <a:off x="3169841" y="6071374"/>
            <a:ext cx="1076695" cy="338554"/>
          </a:xfrm>
          <a:prstGeom prst="rect">
            <a:avLst/>
          </a:prstGeom>
          <a:noFill/>
        </p:spPr>
        <p:txBody>
          <a:bodyPr wrap="square" rtlCol="0">
            <a:spAutoFit/>
          </a:bodyPr>
          <a:lstStyle/>
          <a:p>
            <a:r>
              <a:rPr lang="en-US" sz="1600" dirty="0"/>
              <a:t>= 0x6587</a:t>
            </a:r>
          </a:p>
        </p:txBody>
      </p:sp>
      <p:sp>
        <p:nvSpPr>
          <p:cNvPr id="39" name="Rectangle 38">
            <a:extLst>
              <a:ext uri="{FF2B5EF4-FFF2-40B4-BE49-F238E27FC236}">
                <a16:creationId xmlns:a16="http://schemas.microsoft.com/office/drawing/2014/main" id="{7F20E89D-8F97-4236-962F-206E748C426F}"/>
              </a:ext>
            </a:extLst>
          </p:cNvPr>
          <p:cNvSpPr/>
          <p:nvPr/>
        </p:nvSpPr>
        <p:spPr>
          <a:xfrm>
            <a:off x="5202265" y="5469886"/>
            <a:ext cx="457200" cy="386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40" name="Rectangle 39">
            <a:extLst>
              <a:ext uri="{FF2B5EF4-FFF2-40B4-BE49-F238E27FC236}">
                <a16:creationId xmlns:a16="http://schemas.microsoft.com/office/drawing/2014/main" id="{E3B53266-2189-4DD0-A2BF-4FF7A72D3809}"/>
              </a:ext>
            </a:extLst>
          </p:cNvPr>
          <p:cNvSpPr/>
          <p:nvPr/>
        </p:nvSpPr>
        <p:spPr>
          <a:xfrm>
            <a:off x="5659465" y="5469886"/>
            <a:ext cx="457200" cy="386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41" name="Rectangle 40">
            <a:extLst>
              <a:ext uri="{FF2B5EF4-FFF2-40B4-BE49-F238E27FC236}">
                <a16:creationId xmlns:a16="http://schemas.microsoft.com/office/drawing/2014/main" id="{40CF3D5B-C59E-4070-AF5A-6CDF6A07F736}"/>
              </a:ext>
            </a:extLst>
          </p:cNvPr>
          <p:cNvSpPr/>
          <p:nvPr/>
        </p:nvSpPr>
        <p:spPr>
          <a:xfrm>
            <a:off x="6116665" y="5469886"/>
            <a:ext cx="457200" cy="386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t>
            </a:r>
          </a:p>
        </p:txBody>
      </p:sp>
      <p:sp>
        <p:nvSpPr>
          <p:cNvPr id="42" name="Rectangle 41">
            <a:extLst>
              <a:ext uri="{FF2B5EF4-FFF2-40B4-BE49-F238E27FC236}">
                <a16:creationId xmlns:a16="http://schemas.microsoft.com/office/drawing/2014/main" id="{C62C02B1-5295-403D-B57D-1745B365490D}"/>
              </a:ext>
            </a:extLst>
          </p:cNvPr>
          <p:cNvSpPr/>
          <p:nvPr/>
        </p:nvSpPr>
        <p:spPr>
          <a:xfrm>
            <a:off x="6573865" y="5470078"/>
            <a:ext cx="457200" cy="38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CD</a:t>
            </a:r>
          </a:p>
        </p:txBody>
      </p:sp>
      <p:sp>
        <p:nvSpPr>
          <p:cNvPr id="43" name="Rectangle 42">
            <a:extLst>
              <a:ext uri="{FF2B5EF4-FFF2-40B4-BE49-F238E27FC236}">
                <a16:creationId xmlns:a16="http://schemas.microsoft.com/office/drawing/2014/main" id="{B591367F-E33A-4C0C-B682-35FA72644172}"/>
              </a:ext>
            </a:extLst>
          </p:cNvPr>
          <p:cNvSpPr/>
          <p:nvPr/>
        </p:nvSpPr>
        <p:spPr>
          <a:xfrm>
            <a:off x="7031065" y="5470198"/>
            <a:ext cx="457200" cy="38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a:t>
            </a:r>
          </a:p>
        </p:txBody>
      </p:sp>
      <p:sp>
        <p:nvSpPr>
          <p:cNvPr id="44" name="Rectangle 43">
            <a:extLst>
              <a:ext uri="{FF2B5EF4-FFF2-40B4-BE49-F238E27FC236}">
                <a16:creationId xmlns:a16="http://schemas.microsoft.com/office/drawing/2014/main" id="{C6690267-A465-4C32-AD23-0EF5D55855F9}"/>
              </a:ext>
            </a:extLst>
          </p:cNvPr>
          <p:cNvSpPr/>
          <p:nvPr/>
        </p:nvSpPr>
        <p:spPr>
          <a:xfrm>
            <a:off x="7488265" y="5469079"/>
            <a:ext cx="457200" cy="38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a:t>
            </a:r>
          </a:p>
        </p:txBody>
      </p:sp>
      <p:sp>
        <p:nvSpPr>
          <p:cNvPr id="45" name="TextBox 44">
            <a:extLst>
              <a:ext uri="{FF2B5EF4-FFF2-40B4-BE49-F238E27FC236}">
                <a16:creationId xmlns:a16="http://schemas.microsoft.com/office/drawing/2014/main" id="{99625728-D1D5-41AC-8B73-F284738B5962}"/>
              </a:ext>
            </a:extLst>
          </p:cNvPr>
          <p:cNvSpPr txBox="1"/>
          <p:nvPr/>
        </p:nvSpPr>
        <p:spPr>
          <a:xfrm>
            <a:off x="5202265" y="5128353"/>
            <a:ext cx="2743200" cy="338554"/>
          </a:xfrm>
          <a:prstGeom prst="rect">
            <a:avLst/>
          </a:prstGeom>
          <a:noFill/>
        </p:spPr>
        <p:txBody>
          <a:bodyPr wrap="square" rtlCol="0">
            <a:spAutoFit/>
          </a:bodyPr>
          <a:lstStyle/>
          <a:p>
            <a:pPr algn="ctr"/>
            <a:r>
              <a:rPr lang="en-US" sz="1600" dirty="0"/>
              <a:t>(unsigned char*)header </a:t>
            </a:r>
          </a:p>
        </p:txBody>
      </p:sp>
    </p:spTree>
    <p:extLst>
      <p:ext uri="{BB962C8B-B14F-4D97-AF65-F5344CB8AC3E}">
        <p14:creationId xmlns:p14="http://schemas.microsoft.com/office/powerpoint/2010/main" val="147091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Test what you have!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Make sure to use 										to show if you are making your query correctly</a:t>
            </a:r>
          </a:p>
          <a:p>
            <a:r>
              <a:rPr lang="en-US" dirty="0"/>
              <a:t>Use the command 							   to test your resolver</a:t>
            </a:r>
          </a:p>
          <a:p>
            <a:r>
              <a:rPr lang="en-US" dirty="0"/>
              <a:t>Your output should looks something like this (the first 2 bytes will be different):</a:t>
            </a:r>
          </a:p>
          <a:p>
            <a:endParaRPr lang="en-US" dirty="0"/>
          </a:p>
        </p:txBody>
      </p:sp>
      <p:pic>
        <p:nvPicPr>
          <p:cNvPr id="5" name="Picture 4">
            <a:extLst>
              <a:ext uri="{FF2B5EF4-FFF2-40B4-BE49-F238E27FC236}">
                <a16:creationId xmlns:a16="http://schemas.microsoft.com/office/drawing/2014/main" id="{5D635936-89E8-40F5-BC69-CD96AF163322}"/>
              </a:ext>
            </a:extLst>
          </p:cNvPr>
          <p:cNvPicPr>
            <a:picLocks noChangeAspect="1"/>
          </p:cNvPicPr>
          <p:nvPr/>
        </p:nvPicPr>
        <p:blipFill rotWithShape="1">
          <a:blip r:embed="rId2">
            <a:extLst>
              <a:ext uri="{28A0092B-C50C-407E-A947-70E740481C1C}">
                <a14:useLocalDpi xmlns:a14="http://schemas.microsoft.com/office/drawing/2010/main" val="0"/>
              </a:ext>
            </a:extLst>
          </a:blip>
          <a:srcRect l="498" t="7637"/>
          <a:stretch/>
        </p:blipFill>
        <p:spPr>
          <a:xfrm>
            <a:off x="2855495" y="1371600"/>
            <a:ext cx="4261658" cy="194021"/>
          </a:xfrm>
          <a:prstGeom prst="rect">
            <a:avLst/>
          </a:prstGeom>
        </p:spPr>
      </p:pic>
      <p:pic>
        <p:nvPicPr>
          <p:cNvPr id="6" name="Picture 5">
            <a:extLst>
              <a:ext uri="{FF2B5EF4-FFF2-40B4-BE49-F238E27FC236}">
                <a16:creationId xmlns:a16="http://schemas.microsoft.com/office/drawing/2014/main" id="{F8172884-C61C-439D-9718-08DE1C430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198" y="2045368"/>
            <a:ext cx="2934573" cy="194021"/>
          </a:xfrm>
          <a:prstGeom prst="rect">
            <a:avLst/>
          </a:prstGeom>
        </p:spPr>
      </p:pic>
      <p:pic>
        <p:nvPicPr>
          <p:cNvPr id="8" name="Picture 7">
            <a:extLst>
              <a:ext uri="{FF2B5EF4-FFF2-40B4-BE49-F238E27FC236}">
                <a16:creationId xmlns:a16="http://schemas.microsoft.com/office/drawing/2014/main" id="{07DC8C44-BE56-4575-8483-1969C07C3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68" y="3088105"/>
            <a:ext cx="3787460" cy="844264"/>
          </a:xfrm>
          <a:prstGeom prst="rect">
            <a:avLst/>
          </a:prstGeom>
        </p:spPr>
      </p:pic>
    </p:spTree>
    <p:extLst>
      <p:ext uri="{BB962C8B-B14F-4D97-AF65-F5344CB8AC3E}">
        <p14:creationId xmlns:p14="http://schemas.microsoft.com/office/powerpoint/2010/main" val="338352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24">
            <a:extLst>
              <a:ext uri="{FF2B5EF4-FFF2-40B4-BE49-F238E27FC236}">
                <a16:creationId xmlns:a16="http://schemas.microsoft.com/office/drawing/2014/main" id="{5A579A5B-0D79-42C4-A070-73102A04A91E}"/>
              </a:ext>
            </a:extLst>
          </p:cNvPr>
          <p:cNvSpPr>
            <a:spLocks noChangeArrowheads="1"/>
          </p:cNvSpPr>
          <p:nvPr/>
        </p:nvSpPr>
        <p:spPr bwMode="auto">
          <a:xfrm>
            <a:off x="5941055" y="4414077"/>
            <a:ext cx="930927"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effectLst/>
                <a:uLnTx/>
                <a:uFillTx/>
              </a:rPr>
              <a:t>listen</a:t>
            </a:r>
          </a:p>
        </p:txBody>
      </p:sp>
      <p:sp>
        <p:nvSpPr>
          <p:cNvPr id="185" name="Title 1">
            <a:extLst>
              <a:ext uri="{FF2B5EF4-FFF2-40B4-BE49-F238E27FC236}">
                <a16:creationId xmlns:a16="http://schemas.microsoft.com/office/drawing/2014/main" id="{338091F9-2087-48AB-9ED4-8BCC0F8CAD1E}"/>
              </a:ext>
            </a:extLst>
          </p:cNvPr>
          <p:cNvSpPr>
            <a:spLocks noGrp="1"/>
          </p:cNvSpPr>
          <p:nvPr>
            <p:ph type="title"/>
          </p:nvPr>
        </p:nvSpPr>
        <p:spPr>
          <a:xfrm>
            <a:off x="677334" y="609600"/>
            <a:ext cx="8596668" cy="649705"/>
          </a:xfrm>
        </p:spPr>
        <p:txBody>
          <a:bodyPr/>
          <a:lstStyle/>
          <a:p>
            <a:r>
              <a:rPr lang="en-US" dirty="0"/>
              <a:t>Step 4: Send your query</a:t>
            </a:r>
          </a:p>
        </p:txBody>
      </p:sp>
      <p:sp>
        <p:nvSpPr>
          <p:cNvPr id="186" name="Content Placeholder 2">
            <a:extLst>
              <a:ext uri="{FF2B5EF4-FFF2-40B4-BE49-F238E27FC236}">
                <a16:creationId xmlns:a16="http://schemas.microsoft.com/office/drawing/2014/main" id="{47E53B5F-7404-4534-A9F0-57FC2D5B7A78}"/>
              </a:ext>
            </a:extLst>
          </p:cNvPr>
          <p:cNvSpPr>
            <a:spLocks noGrp="1"/>
          </p:cNvSpPr>
          <p:nvPr>
            <p:ph idx="1"/>
          </p:nvPr>
        </p:nvSpPr>
        <p:spPr>
          <a:xfrm>
            <a:off x="677333" y="1259305"/>
            <a:ext cx="8866697" cy="3880773"/>
          </a:xfrm>
        </p:spPr>
        <p:txBody>
          <a:bodyPr/>
          <a:lstStyle/>
          <a:p>
            <a:r>
              <a:rPr lang="en-US" dirty="0"/>
              <a:t>This is where your code from HW 5 will come in handy!</a:t>
            </a:r>
          </a:p>
          <a:p>
            <a:r>
              <a:rPr lang="en-US" dirty="0"/>
              <a:t>The address (host and port) of the server should come from the main function</a:t>
            </a:r>
          </a:p>
          <a:p>
            <a:r>
              <a:rPr lang="en-US" dirty="0"/>
              <a:t>Your stub resolver should set up a </a:t>
            </a:r>
            <a:r>
              <a:rPr lang="en-US" b="1" u="sng" dirty="0"/>
              <a:t>client</a:t>
            </a:r>
            <a:r>
              <a:rPr lang="en-US" dirty="0"/>
              <a:t> connection to the recursive resolver</a:t>
            </a:r>
          </a:p>
          <a:p>
            <a:pPr lvl="1"/>
            <a:r>
              <a:rPr lang="en-US" dirty="0"/>
              <a:t>If your query was formatted correctly, you should have a response in your read buffer</a:t>
            </a:r>
          </a:p>
        </p:txBody>
      </p:sp>
      <p:sp>
        <p:nvSpPr>
          <p:cNvPr id="50" name="Text Box 14">
            <a:extLst>
              <a:ext uri="{FF2B5EF4-FFF2-40B4-BE49-F238E27FC236}">
                <a16:creationId xmlns:a16="http://schemas.microsoft.com/office/drawing/2014/main" id="{D8B99F68-FB60-4A9C-8DFC-FEBC90DD2B0D}"/>
              </a:ext>
            </a:extLst>
          </p:cNvPr>
          <p:cNvSpPr txBox="1">
            <a:spLocks noChangeArrowheads="1"/>
          </p:cNvSpPr>
          <p:nvPr/>
        </p:nvSpPr>
        <p:spPr bwMode="auto">
          <a:xfrm>
            <a:off x="4272023" y="2725836"/>
            <a:ext cx="691215" cy="307777"/>
          </a:xfrm>
          <a:prstGeom prst="rect">
            <a:avLst/>
          </a:prstGeom>
          <a:noFill/>
          <a:ln w="12700">
            <a:noFill/>
            <a:miter lim="800000"/>
            <a:headEnd/>
            <a:tailEnd/>
          </a:ln>
          <a:effectLst/>
        </p:spPr>
        <p:txBody>
          <a:bodyPr wrap="none" anchor="ctr">
            <a:spAutoFit/>
          </a:bodyPr>
          <a:lstStyle/>
          <a:p>
            <a:pPr algn="ctr" defTabSz="914400" eaLnBrk="0" fontAlgn="base" hangingPunct="0">
              <a:spcBef>
                <a:spcPct val="0"/>
              </a:spcBef>
              <a:spcAft>
                <a:spcPct val="0"/>
              </a:spcAft>
            </a:pPr>
            <a:r>
              <a:rPr lang="en-US" sz="1400" b="1" i="1" dirty="0">
                <a:solidFill>
                  <a:srgbClr val="FF0000"/>
                </a:solidFill>
              </a:rPr>
              <a:t>Client</a:t>
            </a:r>
          </a:p>
        </p:txBody>
      </p:sp>
      <p:sp>
        <p:nvSpPr>
          <p:cNvPr id="51" name="Text Box 15">
            <a:extLst>
              <a:ext uri="{FF2B5EF4-FFF2-40B4-BE49-F238E27FC236}">
                <a16:creationId xmlns:a16="http://schemas.microsoft.com/office/drawing/2014/main" id="{7FA49AAE-34A8-4382-8010-2D666E92D6F0}"/>
              </a:ext>
            </a:extLst>
          </p:cNvPr>
          <p:cNvSpPr txBox="1">
            <a:spLocks noChangeArrowheads="1"/>
          </p:cNvSpPr>
          <p:nvPr/>
        </p:nvSpPr>
        <p:spPr bwMode="auto">
          <a:xfrm>
            <a:off x="5867790" y="2725836"/>
            <a:ext cx="1118961" cy="307777"/>
          </a:xfrm>
          <a:prstGeom prst="rect">
            <a:avLst/>
          </a:prstGeom>
          <a:noFill/>
          <a:ln w="12700">
            <a:noFill/>
            <a:miter lim="800000"/>
            <a:headEnd/>
            <a:tailEnd/>
          </a:ln>
          <a:effectLst/>
        </p:spPr>
        <p:txBody>
          <a:bodyPr wrap="none" anchor="ctr">
            <a:spAutoFit/>
          </a:bodyPr>
          <a:lstStyle/>
          <a:p>
            <a:pPr algn="ctr" defTabSz="914400" eaLnBrk="0" fontAlgn="base" hangingPunct="0">
              <a:spcBef>
                <a:spcPct val="0"/>
              </a:spcBef>
              <a:spcAft>
                <a:spcPct val="0"/>
              </a:spcAft>
            </a:pPr>
            <a:r>
              <a:rPr lang="en-US" sz="1400" b="1" i="1" dirty="0">
                <a:solidFill>
                  <a:srgbClr val="FF0000"/>
                </a:solidFill>
              </a:rPr>
              <a:t>TCP Server</a:t>
            </a:r>
          </a:p>
        </p:txBody>
      </p:sp>
      <p:sp>
        <p:nvSpPr>
          <p:cNvPr id="52" name="Line 16">
            <a:extLst>
              <a:ext uri="{FF2B5EF4-FFF2-40B4-BE49-F238E27FC236}">
                <a16:creationId xmlns:a16="http://schemas.microsoft.com/office/drawing/2014/main" id="{8C471C81-586D-4E08-9155-BABD5439B4CD}"/>
              </a:ext>
            </a:extLst>
          </p:cNvPr>
          <p:cNvSpPr>
            <a:spLocks noChangeShapeType="1"/>
          </p:cNvSpPr>
          <p:nvPr/>
        </p:nvSpPr>
        <p:spPr bwMode="auto">
          <a:xfrm>
            <a:off x="4618159" y="3744542"/>
            <a:ext cx="0" cy="107791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55" name="Line 19">
            <a:extLst>
              <a:ext uri="{FF2B5EF4-FFF2-40B4-BE49-F238E27FC236}">
                <a16:creationId xmlns:a16="http://schemas.microsoft.com/office/drawing/2014/main" id="{C56A4507-87F5-4A2C-B831-FDFAA040DDDF}"/>
              </a:ext>
            </a:extLst>
          </p:cNvPr>
          <p:cNvSpPr>
            <a:spLocks noChangeShapeType="1"/>
          </p:cNvSpPr>
          <p:nvPr/>
        </p:nvSpPr>
        <p:spPr bwMode="auto">
          <a:xfrm>
            <a:off x="6431017" y="4617036"/>
            <a:ext cx="0" cy="195984"/>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56" name="Line 20">
            <a:extLst>
              <a:ext uri="{FF2B5EF4-FFF2-40B4-BE49-F238E27FC236}">
                <a16:creationId xmlns:a16="http://schemas.microsoft.com/office/drawing/2014/main" id="{43F8981E-45BC-4F6E-8CDC-B5EC6375FA3D}"/>
              </a:ext>
            </a:extLst>
          </p:cNvPr>
          <p:cNvSpPr>
            <a:spLocks noChangeShapeType="1"/>
          </p:cNvSpPr>
          <p:nvPr/>
        </p:nvSpPr>
        <p:spPr bwMode="auto">
          <a:xfrm>
            <a:off x="4765148" y="4920450"/>
            <a:ext cx="1175907" cy="0"/>
          </a:xfrm>
          <a:prstGeom prst="line">
            <a:avLst/>
          </a:prstGeom>
          <a:noFill/>
          <a:ln w="12700">
            <a:solidFill>
              <a:schemeClr val="accent1"/>
            </a:solidFill>
            <a:prstDash val="dash"/>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57" name="Rectangle 21">
            <a:extLst>
              <a:ext uri="{FF2B5EF4-FFF2-40B4-BE49-F238E27FC236}">
                <a16:creationId xmlns:a16="http://schemas.microsoft.com/office/drawing/2014/main" id="{F0FB02FD-F93D-44B2-9B20-C7B65255DE7B}"/>
              </a:ext>
            </a:extLst>
          </p:cNvPr>
          <p:cNvSpPr>
            <a:spLocks noChangeArrowheads="1"/>
          </p:cNvSpPr>
          <p:nvPr/>
        </p:nvSpPr>
        <p:spPr bwMode="auto">
          <a:xfrm>
            <a:off x="4128199" y="3605123"/>
            <a:ext cx="979923"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effectLst/>
                <a:uLnTx/>
                <a:uFillTx/>
              </a:rPr>
              <a:t>socket</a:t>
            </a:r>
          </a:p>
        </p:txBody>
      </p:sp>
      <p:sp>
        <p:nvSpPr>
          <p:cNvPr id="84" name="Line 26">
            <a:extLst>
              <a:ext uri="{FF2B5EF4-FFF2-40B4-BE49-F238E27FC236}">
                <a16:creationId xmlns:a16="http://schemas.microsoft.com/office/drawing/2014/main" id="{2BE5965D-3FA8-45A2-810A-0C04DE47E179}"/>
              </a:ext>
            </a:extLst>
          </p:cNvPr>
          <p:cNvSpPr>
            <a:spLocks noChangeShapeType="1"/>
          </p:cNvSpPr>
          <p:nvPr/>
        </p:nvSpPr>
        <p:spPr bwMode="auto">
          <a:xfrm>
            <a:off x="4618160" y="5028649"/>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5" name="Line 27">
            <a:extLst>
              <a:ext uri="{FF2B5EF4-FFF2-40B4-BE49-F238E27FC236}">
                <a16:creationId xmlns:a16="http://schemas.microsoft.com/office/drawing/2014/main" id="{43B09371-5911-4355-A37C-F01E45632813}"/>
              </a:ext>
            </a:extLst>
          </p:cNvPr>
          <p:cNvSpPr>
            <a:spLocks noChangeShapeType="1"/>
          </p:cNvSpPr>
          <p:nvPr/>
        </p:nvSpPr>
        <p:spPr bwMode="auto">
          <a:xfrm>
            <a:off x="4618160" y="5469615"/>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6" name="Line 28">
            <a:extLst>
              <a:ext uri="{FF2B5EF4-FFF2-40B4-BE49-F238E27FC236}">
                <a16:creationId xmlns:a16="http://schemas.microsoft.com/office/drawing/2014/main" id="{30DF0AFF-FBF5-4F20-9A0E-9CECB8F92EBF}"/>
              </a:ext>
            </a:extLst>
          </p:cNvPr>
          <p:cNvSpPr>
            <a:spLocks noChangeShapeType="1"/>
          </p:cNvSpPr>
          <p:nvPr/>
        </p:nvSpPr>
        <p:spPr bwMode="auto">
          <a:xfrm>
            <a:off x="6431017" y="5028649"/>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7" name="Line 29">
            <a:extLst>
              <a:ext uri="{FF2B5EF4-FFF2-40B4-BE49-F238E27FC236}">
                <a16:creationId xmlns:a16="http://schemas.microsoft.com/office/drawing/2014/main" id="{A8A7C25F-11B6-48CB-8AF0-25175C526D28}"/>
              </a:ext>
            </a:extLst>
          </p:cNvPr>
          <p:cNvSpPr>
            <a:spLocks noChangeShapeType="1"/>
          </p:cNvSpPr>
          <p:nvPr/>
        </p:nvSpPr>
        <p:spPr bwMode="auto">
          <a:xfrm>
            <a:off x="6431017" y="5469615"/>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8" name="Line 30">
            <a:extLst>
              <a:ext uri="{FF2B5EF4-FFF2-40B4-BE49-F238E27FC236}">
                <a16:creationId xmlns:a16="http://schemas.microsoft.com/office/drawing/2014/main" id="{E377862E-571F-4CCE-8C6C-9B1613A449EE}"/>
              </a:ext>
            </a:extLst>
          </p:cNvPr>
          <p:cNvSpPr>
            <a:spLocks noChangeShapeType="1"/>
          </p:cNvSpPr>
          <p:nvPr/>
        </p:nvSpPr>
        <p:spPr bwMode="auto">
          <a:xfrm flipV="1">
            <a:off x="5108122" y="5361415"/>
            <a:ext cx="832934" cy="0"/>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9" name="Line 31">
            <a:extLst>
              <a:ext uri="{FF2B5EF4-FFF2-40B4-BE49-F238E27FC236}">
                <a16:creationId xmlns:a16="http://schemas.microsoft.com/office/drawing/2014/main" id="{CDDBF4C2-30BA-48C5-A039-BDBE4B28BCAC}"/>
              </a:ext>
            </a:extLst>
          </p:cNvPr>
          <p:cNvSpPr>
            <a:spLocks noChangeShapeType="1"/>
          </p:cNvSpPr>
          <p:nvPr/>
        </p:nvSpPr>
        <p:spPr bwMode="auto">
          <a:xfrm flipH="1">
            <a:off x="5108122" y="5802380"/>
            <a:ext cx="832934" cy="0"/>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90" name="Rectangle 32">
            <a:extLst>
              <a:ext uri="{FF2B5EF4-FFF2-40B4-BE49-F238E27FC236}">
                <a16:creationId xmlns:a16="http://schemas.microsoft.com/office/drawing/2014/main" id="{EA1ED745-5B7D-4F97-B525-4BC274F704BD}"/>
              </a:ext>
            </a:extLst>
          </p:cNvPr>
          <p:cNvSpPr>
            <a:spLocks noChangeArrowheads="1"/>
          </p:cNvSpPr>
          <p:nvPr/>
        </p:nvSpPr>
        <p:spPr bwMode="auto">
          <a:xfrm>
            <a:off x="5941056" y="5245049"/>
            <a:ext cx="930926"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b="1" kern="0" dirty="0"/>
              <a:t>read</a:t>
            </a:r>
            <a:endParaRPr kumimoji="0" lang="en-US" sz="1000" b="1" i="0" u="none" strike="noStrike" kern="0" cap="none" spc="0" normalizeH="0" baseline="0" noProof="0" dirty="0">
              <a:ln>
                <a:noFill/>
              </a:ln>
              <a:effectLst/>
              <a:uLnTx/>
              <a:uFillTx/>
            </a:endParaRPr>
          </a:p>
        </p:txBody>
      </p:sp>
      <p:sp>
        <p:nvSpPr>
          <p:cNvPr id="91" name="Rectangle 33">
            <a:extLst>
              <a:ext uri="{FF2B5EF4-FFF2-40B4-BE49-F238E27FC236}">
                <a16:creationId xmlns:a16="http://schemas.microsoft.com/office/drawing/2014/main" id="{EA893025-B4A2-464F-AC5E-75B05C88CCCA}"/>
              </a:ext>
            </a:extLst>
          </p:cNvPr>
          <p:cNvSpPr>
            <a:spLocks noChangeArrowheads="1"/>
          </p:cNvSpPr>
          <p:nvPr/>
        </p:nvSpPr>
        <p:spPr bwMode="auto">
          <a:xfrm>
            <a:off x="5941056" y="5678869"/>
            <a:ext cx="930926"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effectLst/>
                <a:uLnTx/>
                <a:uFillTx/>
              </a:rPr>
              <a:t>write</a:t>
            </a:r>
          </a:p>
        </p:txBody>
      </p:sp>
      <p:sp>
        <p:nvSpPr>
          <p:cNvPr id="92" name="Rectangle 34">
            <a:extLst>
              <a:ext uri="{FF2B5EF4-FFF2-40B4-BE49-F238E27FC236}">
                <a16:creationId xmlns:a16="http://schemas.microsoft.com/office/drawing/2014/main" id="{7C9D57C1-F5D3-4698-804D-C4D6A0050B7B}"/>
              </a:ext>
            </a:extLst>
          </p:cNvPr>
          <p:cNvSpPr>
            <a:spLocks noChangeArrowheads="1"/>
          </p:cNvSpPr>
          <p:nvPr/>
        </p:nvSpPr>
        <p:spPr bwMode="auto">
          <a:xfrm>
            <a:off x="4128199" y="5678869"/>
            <a:ext cx="979923"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effectLst/>
                <a:uLnTx/>
                <a:uFillTx/>
              </a:rPr>
              <a:t>read</a:t>
            </a:r>
          </a:p>
        </p:txBody>
      </p:sp>
      <p:sp>
        <p:nvSpPr>
          <p:cNvPr id="93" name="Rectangle 35">
            <a:extLst>
              <a:ext uri="{FF2B5EF4-FFF2-40B4-BE49-F238E27FC236}">
                <a16:creationId xmlns:a16="http://schemas.microsoft.com/office/drawing/2014/main" id="{B2279E0C-5CB8-4F8B-BA25-D2DD33F3B87B}"/>
              </a:ext>
            </a:extLst>
          </p:cNvPr>
          <p:cNvSpPr>
            <a:spLocks noChangeArrowheads="1"/>
          </p:cNvSpPr>
          <p:nvPr/>
        </p:nvSpPr>
        <p:spPr bwMode="auto">
          <a:xfrm>
            <a:off x="4128199" y="5245049"/>
            <a:ext cx="979923"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effectLst/>
                <a:uLnTx/>
                <a:uFillTx/>
              </a:rPr>
              <a:t>write</a:t>
            </a:r>
          </a:p>
        </p:txBody>
      </p:sp>
      <p:sp>
        <p:nvSpPr>
          <p:cNvPr id="62" name="Text Box 36">
            <a:extLst>
              <a:ext uri="{FF2B5EF4-FFF2-40B4-BE49-F238E27FC236}">
                <a16:creationId xmlns:a16="http://schemas.microsoft.com/office/drawing/2014/main" id="{B8DF35EF-67D5-45FE-8AFE-AF4EF6E0D0FC}"/>
              </a:ext>
            </a:extLst>
          </p:cNvPr>
          <p:cNvSpPr txBox="1">
            <a:spLocks noChangeArrowheads="1"/>
          </p:cNvSpPr>
          <p:nvPr/>
        </p:nvSpPr>
        <p:spPr bwMode="auto">
          <a:xfrm>
            <a:off x="5012297" y="4485653"/>
            <a:ext cx="1000595" cy="461665"/>
          </a:xfrm>
          <a:prstGeom prst="rect">
            <a:avLst/>
          </a:prstGeom>
          <a:noFill/>
          <a:ln w="12700">
            <a:noFill/>
            <a:miter lim="800000"/>
            <a:headEnd/>
            <a:tailEnd/>
          </a:ln>
          <a:effectLst/>
        </p:spPr>
        <p:txBody>
          <a:bodyPr wrap="none" anchor="ctr">
            <a:spAutoFit/>
          </a:bodyPr>
          <a:lstStyle/>
          <a:p>
            <a:pPr algn="ctr" defTabSz="914400" eaLnBrk="0" fontAlgn="base" hangingPunct="0">
              <a:spcBef>
                <a:spcPct val="0"/>
              </a:spcBef>
              <a:spcAft>
                <a:spcPct val="0"/>
              </a:spcAft>
            </a:pPr>
            <a:r>
              <a:rPr lang="en-US" sz="1200" b="1" dirty="0">
                <a:solidFill>
                  <a:schemeClr val="accent1"/>
                </a:solidFill>
              </a:rPr>
              <a:t>Connection</a:t>
            </a:r>
          </a:p>
          <a:p>
            <a:pPr algn="ctr" defTabSz="914400" eaLnBrk="0" fontAlgn="base" hangingPunct="0">
              <a:spcBef>
                <a:spcPct val="0"/>
              </a:spcBef>
              <a:spcAft>
                <a:spcPct val="0"/>
              </a:spcAft>
            </a:pPr>
            <a:r>
              <a:rPr lang="en-US" sz="1200" b="1" dirty="0">
                <a:solidFill>
                  <a:schemeClr val="accent1"/>
                </a:solidFill>
              </a:rPr>
              <a:t>request</a:t>
            </a:r>
          </a:p>
        </p:txBody>
      </p:sp>
      <p:sp>
        <p:nvSpPr>
          <p:cNvPr id="73" name="Line 38">
            <a:extLst>
              <a:ext uri="{FF2B5EF4-FFF2-40B4-BE49-F238E27FC236}">
                <a16:creationId xmlns:a16="http://schemas.microsoft.com/office/drawing/2014/main" id="{DAB073AD-7544-47C6-9BAB-66E1DE090248}"/>
              </a:ext>
            </a:extLst>
          </p:cNvPr>
          <p:cNvSpPr>
            <a:spLocks noChangeShapeType="1"/>
          </p:cNvSpPr>
          <p:nvPr/>
        </p:nvSpPr>
        <p:spPr bwMode="auto">
          <a:xfrm>
            <a:off x="4618160" y="5918919"/>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74" name="Line 39">
            <a:extLst>
              <a:ext uri="{FF2B5EF4-FFF2-40B4-BE49-F238E27FC236}">
                <a16:creationId xmlns:a16="http://schemas.microsoft.com/office/drawing/2014/main" id="{E283776F-724A-4229-858C-710B85588922}"/>
              </a:ext>
            </a:extLst>
          </p:cNvPr>
          <p:cNvSpPr>
            <a:spLocks noChangeShapeType="1"/>
          </p:cNvSpPr>
          <p:nvPr/>
        </p:nvSpPr>
        <p:spPr bwMode="auto">
          <a:xfrm>
            <a:off x="6411269" y="5918919"/>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75" name="Line 40">
            <a:extLst>
              <a:ext uri="{FF2B5EF4-FFF2-40B4-BE49-F238E27FC236}">
                <a16:creationId xmlns:a16="http://schemas.microsoft.com/office/drawing/2014/main" id="{EBE807C7-1767-4518-AC9C-3372028DF25E}"/>
              </a:ext>
            </a:extLst>
          </p:cNvPr>
          <p:cNvSpPr>
            <a:spLocks noChangeShapeType="1"/>
          </p:cNvSpPr>
          <p:nvPr/>
        </p:nvSpPr>
        <p:spPr bwMode="auto">
          <a:xfrm>
            <a:off x="6411269" y="6359885"/>
            <a:ext cx="0" cy="195985"/>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76" name="Line 41">
            <a:extLst>
              <a:ext uri="{FF2B5EF4-FFF2-40B4-BE49-F238E27FC236}">
                <a16:creationId xmlns:a16="http://schemas.microsoft.com/office/drawing/2014/main" id="{F86D0295-A9B4-46A3-BA32-4A0E41C3F57E}"/>
              </a:ext>
            </a:extLst>
          </p:cNvPr>
          <p:cNvSpPr>
            <a:spLocks noChangeShapeType="1"/>
          </p:cNvSpPr>
          <p:nvPr/>
        </p:nvSpPr>
        <p:spPr bwMode="auto">
          <a:xfrm flipV="1">
            <a:off x="4765149" y="6251685"/>
            <a:ext cx="1175907" cy="0"/>
          </a:xfrm>
          <a:prstGeom prst="line">
            <a:avLst/>
          </a:prstGeom>
          <a:noFill/>
          <a:ln w="12700">
            <a:solidFill>
              <a:schemeClr val="accent1"/>
            </a:solidFill>
            <a:prstDash val="dash"/>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77" name="Rectangle 42">
            <a:extLst>
              <a:ext uri="{FF2B5EF4-FFF2-40B4-BE49-F238E27FC236}">
                <a16:creationId xmlns:a16="http://schemas.microsoft.com/office/drawing/2014/main" id="{F9FC6551-078D-4C04-B084-DC40B1AE678A}"/>
              </a:ext>
            </a:extLst>
          </p:cNvPr>
          <p:cNvSpPr>
            <a:spLocks noChangeArrowheads="1"/>
          </p:cNvSpPr>
          <p:nvPr/>
        </p:nvSpPr>
        <p:spPr bwMode="auto">
          <a:xfrm>
            <a:off x="5941056" y="6121029"/>
            <a:ext cx="930927"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b="1" kern="0" dirty="0"/>
              <a:t>read</a:t>
            </a:r>
            <a:endParaRPr kumimoji="0" lang="en-US" sz="1000" b="1" i="0" u="none" strike="noStrike" kern="0" cap="none" spc="0" normalizeH="0" baseline="0" noProof="0" dirty="0">
              <a:ln>
                <a:noFill/>
              </a:ln>
              <a:effectLst/>
              <a:uLnTx/>
              <a:uFillTx/>
            </a:endParaRPr>
          </a:p>
        </p:txBody>
      </p:sp>
      <p:sp>
        <p:nvSpPr>
          <p:cNvPr id="78" name="Rectangle 43">
            <a:extLst>
              <a:ext uri="{FF2B5EF4-FFF2-40B4-BE49-F238E27FC236}">
                <a16:creationId xmlns:a16="http://schemas.microsoft.com/office/drawing/2014/main" id="{4B528D97-88C6-46D8-A1A6-893BF8AFECC0}"/>
              </a:ext>
            </a:extLst>
          </p:cNvPr>
          <p:cNvSpPr>
            <a:spLocks noChangeArrowheads="1"/>
          </p:cNvSpPr>
          <p:nvPr/>
        </p:nvSpPr>
        <p:spPr bwMode="auto">
          <a:xfrm>
            <a:off x="5941056" y="6555869"/>
            <a:ext cx="930927"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a:ln>
                  <a:noFill/>
                </a:ln>
                <a:effectLst/>
                <a:uLnTx/>
                <a:uFillTx/>
              </a:rPr>
              <a:t>close</a:t>
            </a:r>
          </a:p>
        </p:txBody>
      </p:sp>
      <p:sp>
        <p:nvSpPr>
          <p:cNvPr id="79" name="Rectangle 44">
            <a:extLst>
              <a:ext uri="{FF2B5EF4-FFF2-40B4-BE49-F238E27FC236}">
                <a16:creationId xmlns:a16="http://schemas.microsoft.com/office/drawing/2014/main" id="{106AF3D6-B00D-40AF-9D46-BFC5A50A19B5}"/>
              </a:ext>
            </a:extLst>
          </p:cNvPr>
          <p:cNvSpPr>
            <a:spLocks noChangeArrowheads="1"/>
          </p:cNvSpPr>
          <p:nvPr/>
        </p:nvSpPr>
        <p:spPr bwMode="auto">
          <a:xfrm>
            <a:off x="4128199" y="6122049"/>
            <a:ext cx="979923"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a:ln>
                  <a:noFill/>
                </a:ln>
                <a:effectLst/>
                <a:uLnTx/>
                <a:uFillTx/>
              </a:rPr>
              <a:t>close</a:t>
            </a:r>
          </a:p>
        </p:txBody>
      </p:sp>
      <p:sp>
        <p:nvSpPr>
          <p:cNvPr id="80" name="Text Box 45">
            <a:extLst>
              <a:ext uri="{FF2B5EF4-FFF2-40B4-BE49-F238E27FC236}">
                <a16:creationId xmlns:a16="http://schemas.microsoft.com/office/drawing/2014/main" id="{392769C9-FE79-41D8-A3A0-416CE2F0DEE0}"/>
              </a:ext>
            </a:extLst>
          </p:cNvPr>
          <p:cNvSpPr txBox="1">
            <a:spLocks noChangeArrowheads="1"/>
          </p:cNvSpPr>
          <p:nvPr/>
        </p:nvSpPr>
        <p:spPr bwMode="auto">
          <a:xfrm>
            <a:off x="5268380" y="6036306"/>
            <a:ext cx="471588" cy="276624"/>
          </a:xfrm>
          <a:prstGeom prst="rect">
            <a:avLst/>
          </a:prstGeom>
          <a:noFill/>
          <a:ln w="12700">
            <a:noFill/>
            <a:miter lim="800000"/>
            <a:headEnd/>
            <a:tailEnd/>
          </a:ln>
          <a:effectLst/>
        </p:spPr>
        <p:txBody>
          <a:bodyPr wrap="none"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chemeClr val="accent1"/>
                </a:solidFill>
                <a:effectLst/>
                <a:uLnTx/>
                <a:uFillTx/>
              </a:rPr>
              <a:t>EOF</a:t>
            </a:r>
          </a:p>
        </p:txBody>
      </p:sp>
      <p:sp>
        <p:nvSpPr>
          <p:cNvPr id="81" name="Line 46">
            <a:extLst>
              <a:ext uri="{FF2B5EF4-FFF2-40B4-BE49-F238E27FC236}">
                <a16:creationId xmlns:a16="http://schemas.microsoft.com/office/drawing/2014/main" id="{384B6A9E-564D-4C6E-9286-4EB7AC7CBFE8}"/>
              </a:ext>
            </a:extLst>
          </p:cNvPr>
          <p:cNvSpPr>
            <a:spLocks noChangeShapeType="1"/>
          </p:cNvSpPr>
          <p:nvPr/>
        </p:nvSpPr>
        <p:spPr bwMode="auto">
          <a:xfrm>
            <a:off x="6871983" y="6692650"/>
            <a:ext cx="538957" cy="0"/>
          </a:xfrm>
          <a:prstGeom prst="line">
            <a:avLst/>
          </a:prstGeom>
          <a:noFill/>
          <a:ln w="12700">
            <a:solidFill>
              <a:schemeClr val="accent1"/>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2" name="Line 47">
            <a:extLst>
              <a:ext uri="{FF2B5EF4-FFF2-40B4-BE49-F238E27FC236}">
                <a16:creationId xmlns:a16="http://schemas.microsoft.com/office/drawing/2014/main" id="{E17C5303-39D2-4807-A23C-124ADE00D22F}"/>
              </a:ext>
            </a:extLst>
          </p:cNvPr>
          <p:cNvSpPr>
            <a:spLocks noChangeShapeType="1"/>
          </p:cNvSpPr>
          <p:nvPr/>
        </p:nvSpPr>
        <p:spPr bwMode="auto">
          <a:xfrm flipV="1">
            <a:off x="7410940" y="4928789"/>
            <a:ext cx="0" cy="1763861"/>
          </a:xfrm>
          <a:prstGeom prst="line">
            <a:avLst/>
          </a:prstGeom>
          <a:noFill/>
          <a:ln w="12700">
            <a:solidFill>
              <a:schemeClr val="accent1"/>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83" name="Line 48">
            <a:extLst>
              <a:ext uri="{FF2B5EF4-FFF2-40B4-BE49-F238E27FC236}">
                <a16:creationId xmlns:a16="http://schemas.microsoft.com/office/drawing/2014/main" id="{FA40315C-6543-400E-A6B8-31A279A7BE5B}"/>
              </a:ext>
            </a:extLst>
          </p:cNvPr>
          <p:cNvSpPr>
            <a:spLocks noChangeShapeType="1"/>
          </p:cNvSpPr>
          <p:nvPr/>
        </p:nvSpPr>
        <p:spPr bwMode="auto">
          <a:xfrm flipH="1">
            <a:off x="6871983" y="4928789"/>
            <a:ext cx="538957" cy="0"/>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65" name="Rectangle 54">
            <a:extLst>
              <a:ext uri="{FF2B5EF4-FFF2-40B4-BE49-F238E27FC236}">
                <a16:creationId xmlns:a16="http://schemas.microsoft.com/office/drawing/2014/main" id="{42071658-5DFC-4B79-B003-EAB4E477C5E3}"/>
              </a:ext>
            </a:extLst>
          </p:cNvPr>
          <p:cNvSpPr>
            <a:spLocks noChangeArrowheads="1"/>
          </p:cNvSpPr>
          <p:nvPr/>
        </p:nvSpPr>
        <p:spPr bwMode="auto">
          <a:xfrm>
            <a:off x="5941055" y="4811230"/>
            <a:ext cx="930927"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a:ln>
                  <a:noFill/>
                </a:ln>
                <a:effectLst/>
                <a:uLnTx/>
                <a:uFillTx/>
              </a:rPr>
              <a:t>accept</a:t>
            </a:r>
          </a:p>
        </p:txBody>
      </p:sp>
      <p:sp>
        <p:nvSpPr>
          <p:cNvPr id="66" name="Rectangle 55">
            <a:extLst>
              <a:ext uri="{FF2B5EF4-FFF2-40B4-BE49-F238E27FC236}">
                <a16:creationId xmlns:a16="http://schemas.microsoft.com/office/drawing/2014/main" id="{F0BCEA59-D868-47A8-A2B0-F34F982712E6}"/>
              </a:ext>
            </a:extLst>
          </p:cNvPr>
          <p:cNvSpPr>
            <a:spLocks noChangeArrowheads="1"/>
          </p:cNvSpPr>
          <p:nvPr/>
        </p:nvSpPr>
        <p:spPr bwMode="auto">
          <a:xfrm>
            <a:off x="4128199" y="4811230"/>
            <a:ext cx="979923"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a:ln>
                  <a:noFill/>
                </a:ln>
                <a:effectLst/>
                <a:uLnTx/>
                <a:uFillTx/>
              </a:rPr>
              <a:t>connect</a:t>
            </a:r>
          </a:p>
        </p:txBody>
      </p:sp>
      <p:grpSp>
        <p:nvGrpSpPr>
          <p:cNvPr id="2" name="Group 1">
            <a:extLst>
              <a:ext uri="{FF2B5EF4-FFF2-40B4-BE49-F238E27FC236}">
                <a16:creationId xmlns:a16="http://schemas.microsoft.com/office/drawing/2014/main" id="{39A65015-08D5-4368-A996-8C46E957787C}"/>
              </a:ext>
            </a:extLst>
          </p:cNvPr>
          <p:cNvGrpSpPr/>
          <p:nvPr/>
        </p:nvGrpSpPr>
        <p:grpSpPr>
          <a:xfrm>
            <a:off x="5948107" y="3173002"/>
            <a:ext cx="930927" cy="1240207"/>
            <a:chOff x="5941055" y="3102496"/>
            <a:chExt cx="930927" cy="1240207"/>
          </a:xfrm>
        </p:grpSpPr>
        <p:sp>
          <p:nvSpPr>
            <p:cNvPr id="53" name="Line 17">
              <a:extLst>
                <a:ext uri="{FF2B5EF4-FFF2-40B4-BE49-F238E27FC236}">
                  <a16:creationId xmlns:a16="http://schemas.microsoft.com/office/drawing/2014/main" id="{D277D654-C897-4C7C-8315-7259D04DB956}"/>
                </a:ext>
              </a:extLst>
            </p:cNvPr>
            <p:cNvSpPr>
              <a:spLocks noChangeShapeType="1"/>
            </p:cNvSpPr>
            <p:nvPr/>
          </p:nvSpPr>
          <p:spPr bwMode="auto">
            <a:xfrm>
              <a:off x="6431017" y="3726030"/>
              <a:ext cx="0" cy="195984"/>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54" name="Line 18">
              <a:extLst>
                <a:ext uri="{FF2B5EF4-FFF2-40B4-BE49-F238E27FC236}">
                  <a16:creationId xmlns:a16="http://schemas.microsoft.com/office/drawing/2014/main" id="{1FE6BE46-A54C-4F16-97A2-B173B47A0114}"/>
                </a:ext>
              </a:extLst>
            </p:cNvPr>
            <p:cNvSpPr>
              <a:spLocks noChangeShapeType="1"/>
            </p:cNvSpPr>
            <p:nvPr/>
          </p:nvSpPr>
          <p:spPr bwMode="auto">
            <a:xfrm>
              <a:off x="6431017" y="4146719"/>
              <a:ext cx="0" cy="195984"/>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58" name="Rectangle 22">
              <a:extLst>
                <a:ext uri="{FF2B5EF4-FFF2-40B4-BE49-F238E27FC236}">
                  <a16:creationId xmlns:a16="http://schemas.microsoft.com/office/drawing/2014/main" id="{6B6ADF05-7FB6-4F41-9B23-211382C0E65B}"/>
                </a:ext>
              </a:extLst>
            </p:cNvPr>
            <p:cNvSpPr>
              <a:spLocks noChangeArrowheads="1"/>
            </p:cNvSpPr>
            <p:nvPr/>
          </p:nvSpPr>
          <p:spPr bwMode="auto">
            <a:xfrm>
              <a:off x="5941055" y="3508611"/>
              <a:ext cx="930927"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effectLst/>
                  <a:uLnTx/>
                  <a:uFillTx/>
                </a:rPr>
                <a:t>socket</a:t>
              </a:r>
            </a:p>
          </p:txBody>
        </p:sp>
        <p:sp>
          <p:nvSpPr>
            <p:cNvPr id="59" name="Rectangle 23">
              <a:extLst>
                <a:ext uri="{FF2B5EF4-FFF2-40B4-BE49-F238E27FC236}">
                  <a16:creationId xmlns:a16="http://schemas.microsoft.com/office/drawing/2014/main" id="{D170E559-474D-4E2E-B8FA-D845417688B6}"/>
                </a:ext>
              </a:extLst>
            </p:cNvPr>
            <p:cNvSpPr>
              <a:spLocks noChangeArrowheads="1"/>
            </p:cNvSpPr>
            <p:nvPr/>
          </p:nvSpPr>
          <p:spPr bwMode="auto">
            <a:xfrm>
              <a:off x="5941055" y="3922153"/>
              <a:ext cx="930927"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a:ln>
                    <a:noFill/>
                  </a:ln>
                  <a:effectLst/>
                  <a:uLnTx/>
                  <a:uFillTx/>
                </a:rPr>
                <a:t>bind</a:t>
              </a:r>
            </a:p>
          </p:txBody>
        </p:sp>
        <p:sp>
          <p:nvSpPr>
            <p:cNvPr id="67" name="Line 17">
              <a:extLst>
                <a:ext uri="{FF2B5EF4-FFF2-40B4-BE49-F238E27FC236}">
                  <a16:creationId xmlns:a16="http://schemas.microsoft.com/office/drawing/2014/main" id="{136B62FA-93DD-4489-8B31-0A4CB266A769}"/>
                </a:ext>
              </a:extLst>
            </p:cNvPr>
            <p:cNvSpPr>
              <a:spLocks noChangeShapeType="1"/>
            </p:cNvSpPr>
            <p:nvPr/>
          </p:nvSpPr>
          <p:spPr bwMode="auto">
            <a:xfrm>
              <a:off x="6431017" y="3319916"/>
              <a:ext cx="0" cy="195984"/>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68" name="Rectangle 22">
              <a:extLst>
                <a:ext uri="{FF2B5EF4-FFF2-40B4-BE49-F238E27FC236}">
                  <a16:creationId xmlns:a16="http://schemas.microsoft.com/office/drawing/2014/main" id="{1761AFAF-4A8A-431B-90D6-E1BA28AF1EAF}"/>
                </a:ext>
              </a:extLst>
            </p:cNvPr>
            <p:cNvSpPr>
              <a:spLocks noChangeArrowheads="1"/>
            </p:cNvSpPr>
            <p:nvPr/>
          </p:nvSpPr>
          <p:spPr bwMode="auto">
            <a:xfrm>
              <a:off x="5941055" y="3102496"/>
              <a:ext cx="930927"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err="1">
                  <a:ln>
                    <a:noFill/>
                  </a:ln>
                  <a:effectLst/>
                  <a:uLnTx/>
                  <a:uFillTx/>
                </a:rPr>
                <a:t>getaddrinfo</a:t>
              </a:r>
              <a:endParaRPr kumimoji="0" lang="en-US" sz="1000" b="1" i="0" u="none" strike="noStrike" kern="0" cap="none" spc="0" normalizeH="0" baseline="0" noProof="0" dirty="0">
                <a:ln>
                  <a:noFill/>
                </a:ln>
                <a:effectLst/>
                <a:uLnTx/>
                <a:uFillTx/>
              </a:endParaRPr>
            </a:p>
          </p:txBody>
        </p:sp>
      </p:grpSp>
      <p:sp>
        <p:nvSpPr>
          <p:cNvPr id="69" name="Line 17">
            <a:extLst>
              <a:ext uri="{FF2B5EF4-FFF2-40B4-BE49-F238E27FC236}">
                <a16:creationId xmlns:a16="http://schemas.microsoft.com/office/drawing/2014/main" id="{3D82DED5-516F-42EC-81B9-04950916FE27}"/>
              </a:ext>
            </a:extLst>
          </p:cNvPr>
          <p:cNvSpPr>
            <a:spLocks noChangeShapeType="1"/>
          </p:cNvSpPr>
          <p:nvPr/>
        </p:nvSpPr>
        <p:spPr bwMode="auto">
          <a:xfrm>
            <a:off x="4618160" y="3386855"/>
            <a:ext cx="0" cy="195984"/>
          </a:xfrm>
          <a:prstGeom prst="line">
            <a:avLst/>
          </a:prstGeom>
          <a:noFill/>
          <a:ln w="12700">
            <a:solidFill>
              <a:schemeClr val="accent1"/>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rgbClr val="000000"/>
              </a:solidFill>
              <a:effectLst/>
              <a:uLnTx/>
              <a:uFillTx/>
            </a:endParaRPr>
          </a:p>
        </p:txBody>
      </p:sp>
      <p:sp>
        <p:nvSpPr>
          <p:cNvPr id="70" name="Rectangle 22">
            <a:extLst>
              <a:ext uri="{FF2B5EF4-FFF2-40B4-BE49-F238E27FC236}">
                <a16:creationId xmlns:a16="http://schemas.microsoft.com/office/drawing/2014/main" id="{7936F7F0-AC8B-4564-A196-DABE514B9089}"/>
              </a:ext>
            </a:extLst>
          </p:cNvPr>
          <p:cNvSpPr>
            <a:spLocks noChangeArrowheads="1"/>
          </p:cNvSpPr>
          <p:nvPr/>
        </p:nvSpPr>
        <p:spPr bwMode="auto">
          <a:xfrm>
            <a:off x="4128199" y="3169435"/>
            <a:ext cx="930927" cy="244980"/>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err="1">
                <a:ln>
                  <a:noFill/>
                </a:ln>
                <a:effectLst/>
                <a:uLnTx/>
                <a:uFillTx/>
              </a:rPr>
              <a:t>getaddrinfo</a:t>
            </a:r>
            <a:endParaRPr kumimoji="0" lang="en-US" sz="1000" b="1" i="0" u="none" strike="noStrike" kern="0" cap="none" spc="0" normalizeH="0" baseline="0" noProof="0" dirty="0">
              <a:ln>
                <a:noFill/>
              </a:ln>
              <a:effectLst/>
              <a:uLnTx/>
              <a:uFillTx/>
            </a:endParaRPr>
          </a:p>
        </p:txBody>
      </p:sp>
      <p:sp>
        <p:nvSpPr>
          <p:cNvPr id="95" name="Text Box 15">
            <a:extLst>
              <a:ext uri="{FF2B5EF4-FFF2-40B4-BE49-F238E27FC236}">
                <a16:creationId xmlns:a16="http://schemas.microsoft.com/office/drawing/2014/main" id="{D58522BF-F792-4D12-AE56-AF87CA90838A}"/>
              </a:ext>
            </a:extLst>
          </p:cNvPr>
          <p:cNvSpPr txBox="1">
            <a:spLocks noChangeArrowheads="1"/>
          </p:cNvSpPr>
          <p:nvPr/>
        </p:nvSpPr>
        <p:spPr bwMode="auto">
          <a:xfrm>
            <a:off x="5869393" y="2727453"/>
            <a:ext cx="1117358" cy="307777"/>
          </a:xfrm>
          <a:prstGeom prst="rect">
            <a:avLst/>
          </a:prstGeom>
          <a:noFill/>
          <a:ln w="12700">
            <a:noFill/>
            <a:miter lim="800000"/>
            <a:headEnd/>
            <a:tailEnd/>
          </a:ln>
          <a:effectLst/>
        </p:spPr>
        <p:txBody>
          <a:bodyPr wrap="none" anchor="ctr">
            <a:spAutoFit/>
          </a:bodyPr>
          <a:lstStyle/>
          <a:p>
            <a:pPr algn="ctr" defTabSz="914400" eaLnBrk="0" fontAlgn="base" hangingPunct="0">
              <a:spcBef>
                <a:spcPct val="0"/>
              </a:spcBef>
              <a:spcAft>
                <a:spcPct val="0"/>
              </a:spcAft>
            </a:pPr>
            <a:r>
              <a:rPr lang="en-US" sz="1400" b="1" i="1" dirty="0">
                <a:solidFill>
                  <a:srgbClr val="FF0000"/>
                </a:solidFill>
              </a:rPr>
              <a:t>UDP Server</a:t>
            </a:r>
          </a:p>
        </p:txBody>
      </p:sp>
      <p:sp>
        <p:nvSpPr>
          <p:cNvPr id="96" name="TextBox 95">
            <a:extLst>
              <a:ext uri="{FF2B5EF4-FFF2-40B4-BE49-F238E27FC236}">
                <a16:creationId xmlns:a16="http://schemas.microsoft.com/office/drawing/2014/main" id="{170FDDE9-4228-4D43-8543-FEC5EF610FCF}"/>
              </a:ext>
            </a:extLst>
          </p:cNvPr>
          <p:cNvSpPr txBox="1"/>
          <p:nvPr/>
        </p:nvSpPr>
        <p:spPr>
          <a:xfrm>
            <a:off x="437884" y="6452471"/>
            <a:ext cx="1884947" cy="276999"/>
          </a:xfrm>
          <a:prstGeom prst="rect">
            <a:avLst/>
          </a:prstGeom>
          <a:noFill/>
        </p:spPr>
        <p:txBody>
          <a:bodyPr wrap="square" rtlCol="0">
            <a:spAutoFit/>
          </a:bodyPr>
          <a:lstStyle/>
          <a:p>
            <a:r>
              <a:rPr lang="en-US" sz="1200" dirty="0"/>
              <a:t>Use presentation mode!</a:t>
            </a:r>
          </a:p>
        </p:txBody>
      </p:sp>
      <p:sp>
        <p:nvSpPr>
          <p:cNvPr id="97" name="Line 29">
            <a:extLst>
              <a:ext uri="{FF2B5EF4-FFF2-40B4-BE49-F238E27FC236}">
                <a16:creationId xmlns:a16="http://schemas.microsoft.com/office/drawing/2014/main" id="{FFA4D654-C87B-4C33-A4E5-B2C3FEF05971}"/>
              </a:ext>
            </a:extLst>
          </p:cNvPr>
          <p:cNvSpPr>
            <a:spLocks noChangeShapeType="1"/>
          </p:cNvSpPr>
          <p:nvPr/>
        </p:nvSpPr>
        <p:spPr bwMode="auto">
          <a:xfrm>
            <a:off x="6438070" y="4209940"/>
            <a:ext cx="0" cy="195985"/>
          </a:xfrm>
          <a:prstGeom prst="line">
            <a:avLst/>
          </a:prstGeom>
          <a:noFill/>
          <a:ln w="12700">
            <a:solidFill>
              <a:schemeClr val="accent1">
                <a:lumMod val="50000"/>
              </a:schemeClr>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98" name="Rectangle 32">
            <a:extLst>
              <a:ext uri="{FF2B5EF4-FFF2-40B4-BE49-F238E27FC236}">
                <a16:creationId xmlns:a16="http://schemas.microsoft.com/office/drawing/2014/main" id="{AFADB3E8-3ADD-4B44-9D0B-B66218366F71}"/>
              </a:ext>
            </a:extLst>
          </p:cNvPr>
          <p:cNvSpPr>
            <a:spLocks noChangeArrowheads="1"/>
          </p:cNvSpPr>
          <p:nvPr/>
        </p:nvSpPr>
        <p:spPr bwMode="auto">
          <a:xfrm>
            <a:off x="5948109" y="3992520"/>
            <a:ext cx="930926" cy="244981"/>
          </a:xfrm>
          <a:prstGeom prst="rect">
            <a:avLst/>
          </a:prstGeom>
          <a:solidFill>
            <a:schemeClr val="accent1">
              <a:lumMod val="50000"/>
            </a:schemeClr>
          </a:solidFill>
          <a:ln w="12700">
            <a:solidFill>
              <a:schemeClr val="accent1">
                <a:lumMod val="50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b="1" kern="0" dirty="0" err="1">
                <a:solidFill>
                  <a:schemeClr val="tx1">
                    <a:lumMod val="50000"/>
                  </a:schemeClr>
                </a:solidFill>
              </a:rPr>
              <a:t>getaddrinfo</a:t>
            </a: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99" name="Line 29">
            <a:extLst>
              <a:ext uri="{FF2B5EF4-FFF2-40B4-BE49-F238E27FC236}">
                <a16:creationId xmlns:a16="http://schemas.microsoft.com/office/drawing/2014/main" id="{A1DC4BA6-13F1-41EE-A1C3-85F647A582D1}"/>
              </a:ext>
            </a:extLst>
          </p:cNvPr>
          <p:cNvSpPr>
            <a:spLocks noChangeShapeType="1"/>
          </p:cNvSpPr>
          <p:nvPr/>
        </p:nvSpPr>
        <p:spPr bwMode="auto">
          <a:xfrm>
            <a:off x="6438070" y="4616054"/>
            <a:ext cx="0" cy="195985"/>
          </a:xfrm>
          <a:prstGeom prst="line">
            <a:avLst/>
          </a:prstGeom>
          <a:noFill/>
          <a:ln w="12700">
            <a:solidFill>
              <a:schemeClr val="accent1">
                <a:lumMod val="50000"/>
              </a:schemeClr>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100" name="Rectangle 32">
            <a:extLst>
              <a:ext uri="{FF2B5EF4-FFF2-40B4-BE49-F238E27FC236}">
                <a16:creationId xmlns:a16="http://schemas.microsoft.com/office/drawing/2014/main" id="{7C13459E-3274-496C-A93E-CEE0EBCEBA18}"/>
              </a:ext>
            </a:extLst>
          </p:cNvPr>
          <p:cNvSpPr>
            <a:spLocks noChangeArrowheads="1"/>
          </p:cNvSpPr>
          <p:nvPr/>
        </p:nvSpPr>
        <p:spPr bwMode="auto">
          <a:xfrm>
            <a:off x="5948109" y="4400983"/>
            <a:ext cx="930926" cy="244981"/>
          </a:xfrm>
          <a:prstGeom prst="rect">
            <a:avLst/>
          </a:prstGeom>
          <a:solidFill>
            <a:schemeClr val="accent1">
              <a:lumMod val="50000"/>
            </a:schemeClr>
          </a:solidFill>
          <a:ln w="12700">
            <a:solidFill>
              <a:schemeClr val="accent1">
                <a:lumMod val="50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tx1">
                    <a:lumMod val="50000"/>
                  </a:schemeClr>
                </a:solidFill>
                <a:effectLst/>
                <a:uLnTx/>
                <a:uFillTx/>
              </a:rPr>
              <a:t>socket</a:t>
            </a:r>
          </a:p>
        </p:txBody>
      </p:sp>
      <p:sp>
        <p:nvSpPr>
          <p:cNvPr id="101" name="Line 29">
            <a:extLst>
              <a:ext uri="{FF2B5EF4-FFF2-40B4-BE49-F238E27FC236}">
                <a16:creationId xmlns:a16="http://schemas.microsoft.com/office/drawing/2014/main" id="{A3580A45-2BFE-41E9-8EB8-22E07BCA26E6}"/>
              </a:ext>
            </a:extLst>
          </p:cNvPr>
          <p:cNvSpPr>
            <a:spLocks noChangeShapeType="1"/>
          </p:cNvSpPr>
          <p:nvPr/>
        </p:nvSpPr>
        <p:spPr bwMode="auto">
          <a:xfrm>
            <a:off x="6438069" y="5038108"/>
            <a:ext cx="0" cy="192091"/>
          </a:xfrm>
          <a:prstGeom prst="line">
            <a:avLst/>
          </a:prstGeom>
          <a:noFill/>
          <a:ln w="12700">
            <a:solidFill>
              <a:schemeClr val="accent1">
                <a:lumMod val="50000"/>
              </a:schemeClr>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102" name="Rectangle 32">
            <a:extLst>
              <a:ext uri="{FF2B5EF4-FFF2-40B4-BE49-F238E27FC236}">
                <a16:creationId xmlns:a16="http://schemas.microsoft.com/office/drawing/2014/main" id="{6C988486-14D9-4621-866A-C4B256FD8BE0}"/>
              </a:ext>
            </a:extLst>
          </p:cNvPr>
          <p:cNvSpPr>
            <a:spLocks noChangeArrowheads="1"/>
          </p:cNvSpPr>
          <p:nvPr/>
        </p:nvSpPr>
        <p:spPr bwMode="auto">
          <a:xfrm>
            <a:off x="5948109" y="4811230"/>
            <a:ext cx="930926" cy="249390"/>
          </a:xfrm>
          <a:prstGeom prst="rect">
            <a:avLst/>
          </a:prstGeom>
          <a:solidFill>
            <a:schemeClr val="accent1">
              <a:lumMod val="50000"/>
            </a:schemeClr>
          </a:solidFill>
          <a:ln w="12700">
            <a:solidFill>
              <a:schemeClr val="accent1">
                <a:lumMod val="50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a:ln>
                  <a:noFill/>
                </a:ln>
                <a:solidFill>
                  <a:schemeClr val="tx1">
                    <a:lumMod val="50000"/>
                  </a:schemeClr>
                </a:solidFill>
                <a:effectLst/>
                <a:uLnTx/>
                <a:uFillTx/>
              </a:rPr>
              <a:t>bind</a:t>
            </a:r>
          </a:p>
        </p:txBody>
      </p:sp>
      <p:sp>
        <p:nvSpPr>
          <p:cNvPr id="103" name="Line 29">
            <a:extLst>
              <a:ext uri="{FF2B5EF4-FFF2-40B4-BE49-F238E27FC236}">
                <a16:creationId xmlns:a16="http://schemas.microsoft.com/office/drawing/2014/main" id="{C1594402-CD35-4381-B724-0F29B2058CCD}"/>
              </a:ext>
            </a:extLst>
          </p:cNvPr>
          <p:cNvSpPr>
            <a:spLocks noChangeShapeType="1"/>
          </p:cNvSpPr>
          <p:nvPr/>
        </p:nvSpPr>
        <p:spPr bwMode="auto">
          <a:xfrm>
            <a:off x="6431016" y="5466115"/>
            <a:ext cx="0" cy="195985"/>
          </a:xfrm>
          <a:prstGeom prst="line">
            <a:avLst/>
          </a:prstGeom>
          <a:noFill/>
          <a:ln w="12700">
            <a:solidFill>
              <a:schemeClr val="accent1">
                <a:lumMod val="50000"/>
              </a:schemeClr>
            </a:solidFill>
            <a:round/>
            <a:headEnd/>
            <a:tailEnd type="triangle" w="med" len="me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104" name="Rectangle 32">
            <a:extLst>
              <a:ext uri="{FF2B5EF4-FFF2-40B4-BE49-F238E27FC236}">
                <a16:creationId xmlns:a16="http://schemas.microsoft.com/office/drawing/2014/main" id="{1DD818E3-BD89-4BC1-B6FE-F244A18970CD}"/>
              </a:ext>
            </a:extLst>
          </p:cNvPr>
          <p:cNvSpPr>
            <a:spLocks noChangeArrowheads="1"/>
          </p:cNvSpPr>
          <p:nvPr/>
        </p:nvSpPr>
        <p:spPr bwMode="auto">
          <a:xfrm>
            <a:off x="5941055" y="5246069"/>
            <a:ext cx="930926" cy="250084"/>
          </a:xfrm>
          <a:prstGeom prst="rect">
            <a:avLst/>
          </a:prstGeom>
          <a:solidFill>
            <a:schemeClr val="accent1">
              <a:lumMod val="50000"/>
            </a:schemeClr>
          </a:solidFill>
          <a:ln w="12700">
            <a:solidFill>
              <a:schemeClr val="accent1">
                <a:lumMod val="50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b="1" kern="0" dirty="0">
                <a:solidFill>
                  <a:schemeClr val="tx1">
                    <a:lumMod val="50000"/>
                  </a:schemeClr>
                </a:solidFill>
              </a:rPr>
              <a:t>read</a:t>
            </a: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106" name="Rectangle 32">
            <a:extLst>
              <a:ext uri="{FF2B5EF4-FFF2-40B4-BE49-F238E27FC236}">
                <a16:creationId xmlns:a16="http://schemas.microsoft.com/office/drawing/2014/main" id="{859FD2E4-6E6C-49D0-B2A6-8A7D4C3E7077}"/>
              </a:ext>
            </a:extLst>
          </p:cNvPr>
          <p:cNvSpPr>
            <a:spLocks noChangeArrowheads="1"/>
          </p:cNvSpPr>
          <p:nvPr/>
        </p:nvSpPr>
        <p:spPr bwMode="auto">
          <a:xfrm>
            <a:off x="5941055" y="5669100"/>
            <a:ext cx="930926" cy="260335"/>
          </a:xfrm>
          <a:prstGeom prst="rect">
            <a:avLst/>
          </a:prstGeom>
          <a:solidFill>
            <a:schemeClr val="accent1">
              <a:lumMod val="50000"/>
            </a:schemeClr>
          </a:solidFill>
          <a:ln w="12700">
            <a:solidFill>
              <a:schemeClr val="accent1">
                <a:lumMod val="50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b="1" kern="0" dirty="0">
                <a:solidFill>
                  <a:schemeClr val="tx1">
                    <a:lumMod val="50000"/>
                  </a:schemeClr>
                </a:solidFill>
              </a:rPr>
              <a:t>write</a:t>
            </a:r>
            <a:endParaRPr kumimoji="0" lang="en-US" sz="1000" b="1" i="0" u="none" strike="noStrike" kern="0" cap="none" spc="0" normalizeH="0" baseline="0" noProof="0" dirty="0">
              <a:ln>
                <a:noFill/>
              </a:ln>
              <a:solidFill>
                <a:schemeClr val="tx1">
                  <a:lumMod val="50000"/>
                </a:schemeClr>
              </a:solidFill>
              <a:effectLst/>
              <a:uLnTx/>
              <a:uFillTx/>
            </a:endParaRPr>
          </a:p>
        </p:txBody>
      </p:sp>
      <p:sp>
        <p:nvSpPr>
          <p:cNvPr id="3" name="TextBox 2">
            <a:extLst>
              <a:ext uri="{FF2B5EF4-FFF2-40B4-BE49-F238E27FC236}">
                <a16:creationId xmlns:a16="http://schemas.microsoft.com/office/drawing/2014/main" id="{22730F38-BF49-4C47-98BF-0197AC0E9272}"/>
              </a:ext>
            </a:extLst>
          </p:cNvPr>
          <p:cNvSpPr txBox="1"/>
          <p:nvPr/>
        </p:nvSpPr>
        <p:spPr>
          <a:xfrm>
            <a:off x="7163647" y="3520689"/>
            <a:ext cx="2790679" cy="830997"/>
          </a:xfrm>
          <a:prstGeom prst="rect">
            <a:avLst/>
          </a:prstGeom>
          <a:noFill/>
        </p:spPr>
        <p:txBody>
          <a:bodyPr wrap="square" rtlCol="0">
            <a:spAutoFit/>
          </a:bodyPr>
          <a:lstStyle/>
          <a:p>
            <a:r>
              <a:rPr lang="en-US" sz="1200" dirty="0"/>
              <a:t>In homework 5, you converted a UDP server into a TCP server. You also modified a client to read from a file and write to a file.</a:t>
            </a:r>
          </a:p>
        </p:txBody>
      </p:sp>
      <p:sp>
        <p:nvSpPr>
          <p:cNvPr id="109" name="TextBox 108">
            <a:extLst>
              <a:ext uri="{FF2B5EF4-FFF2-40B4-BE49-F238E27FC236}">
                <a16:creationId xmlns:a16="http://schemas.microsoft.com/office/drawing/2014/main" id="{25DABEE7-18C3-4400-A0DE-105986E1C870}"/>
              </a:ext>
            </a:extLst>
          </p:cNvPr>
          <p:cNvSpPr txBox="1"/>
          <p:nvPr/>
        </p:nvSpPr>
        <p:spPr>
          <a:xfrm>
            <a:off x="7163647" y="3517443"/>
            <a:ext cx="2790679" cy="830997"/>
          </a:xfrm>
          <a:prstGeom prst="rect">
            <a:avLst/>
          </a:prstGeom>
          <a:noFill/>
        </p:spPr>
        <p:txBody>
          <a:bodyPr wrap="square" rtlCol="0">
            <a:spAutoFit/>
          </a:bodyPr>
          <a:lstStyle/>
          <a:p>
            <a:r>
              <a:rPr lang="en-US" sz="1200" dirty="0"/>
              <a:t>In the lab, you’ll use UDP as your connection protocol. I recommend downloading the HW 5 handout again and using the unmodified client.</a:t>
            </a:r>
          </a:p>
        </p:txBody>
      </p:sp>
      <p:sp>
        <p:nvSpPr>
          <p:cNvPr id="110" name="TextBox 109">
            <a:extLst>
              <a:ext uri="{FF2B5EF4-FFF2-40B4-BE49-F238E27FC236}">
                <a16:creationId xmlns:a16="http://schemas.microsoft.com/office/drawing/2014/main" id="{E626ECE0-FB9D-4F80-9FBC-16D340F01851}"/>
              </a:ext>
            </a:extLst>
          </p:cNvPr>
          <p:cNvSpPr txBox="1"/>
          <p:nvPr/>
        </p:nvSpPr>
        <p:spPr>
          <a:xfrm>
            <a:off x="7163646" y="3520689"/>
            <a:ext cx="2790679" cy="461665"/>
          </a:xfrm>
          <a:prstGeom prst="rect">
            <a:avLst/>
          </a:prstGeom>
          <a:noFill/>
        </p:spPr>
        <p:txBody>
          <a:bodyPr wrap="square" rtlCol="0">
            <a:spAutoFit/>
          </a:bodyPr>
          <a:lstStyle/>
          <a:p>
            <a:r>
              <a:rPr lang="en-US" sz="1200" dirty="0"/>
              <a:t>Don’t worry about the server side of the connection.</a:t>
            </a:r>
          </a:p>
        </p:txBody>
      </p:sp>
      <p:sp>
        <p:nvSpPr>
          <p:cNvPr id="61" name="Rectangle 35">
            <a:extLst>
              <a:ext uri="{FF2B5EF4-FFF2-40B4-BE49-F238E27FC236}">
                <a16:creationId xmlns:a16="http://schemas.microsoft.com/office/drawing/2014/main" id="{FB102A66-118B-49D0-8D6D-F43A46022A43}"/>
              </a:ext>
            </a:extLst>
          </p:cNvPr>
          <p:cNvSpPr>
            <a:spLocks noChangeArrowheads="1"/>
          </p:cNvSpPr>
          <p:nvPr/>
        </p:nvSpPr>
        <p:spPr bwMode="auto">
          <a:xfrm>
            <a:off x="4128198" y="5243181"/>
            <a:ext cx="979923" cy="243799"/>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b="1" kern="0" dirty="0" err="1"/>
              <a:t>sendto</a:t>
            </a:r>
            <a:endParaRPr kumimoji="0" lang="en-US" sz="1000" b="1" i="0" u="none" strike="noStrike" kern="0" cap="none" spc="0" normalizeH="0" baseline="0" noProof="0" dirty="0">
              <a:ln>
                <a:noFill/>
              </a:ln>
              <a:effectLst/>
              <a:uLnTx/>
              <a:uFillTx/>
            </a:endParaRPr>
          </a:p>
        </p:txBody>
      </p:sp>
      <p:sp>
        <p:nvSpPr>
          <p:cNvPr id="63" name="Rectangle 34">
            <a:extLst>
              <a:ext uri="{FF2B5EF4-FFF2-40B4-BE49-F238E27FC236}">
                <a16:creationId xmlns:a16="http://schemas.microsoft.com/office/drawing/2014/main" id="{0556A742-F33C-4458-AA42-2A86C970996A}"/>
              </a:ext>
            </a:extLst>
          </p:cNvPr>
          <p:cNvSpPr>
            <a:spLocks noChangeArrowheads="1"/>
          </p:cNvSpPr>
          <p:nvPr/>
        </p:nvSpPr>
        <p:spPr bwMode="auto">
          <a:xfrm>
            <a:off x="4125646" y="5678035"/>
            <a:ext cx="979923" cy="244981"/>
          </a:xfrm>
          <a:prstGeom prst="rect">
            <a:avLst/>
          </a:prstGeom>
          <a:solidFill>
            <a:schemeClr val="accent1"/>
          </a:solidFill>
          <a:ln w="12700">
            <a:solidFill>
              <a:schemeClr val="accent1">
                <a:lumMod val="75000"/>
              </a:schemeClr>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1" i="0" u="none" strike="noStrike" kern="0" cap="none" spc="0" normalizeH="0" baseline="0" noProof="0" dirty="0" err="1">
                <a:ln>
                  <a:noFill/>
                </a:ln>
                <a:effectLst/>
                <a:uLnTx/>
                <a:uFillTx/>
              </a:rPr>
              <a:t>recvfrom</a:t>
            </a:r>
            <a:endParaRPr kumimoji="0" lang="en-US" sz="1000" b="1"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2518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0"/>
                                        </p:tgtEl>
                                      </p:cBhvr>
                                    </p:animEffect>
                                    <p:set>
                                      <p:cBhvr>
                                        <p:cTn id="10" dur="1" fill="hold">
                                          <p:stCondLst>
                                            <p:cond delay="499"/>
                                          </p:stCondLst>
                                        </p:cTn>
                                        <p:tgtEl>
                                          <p:spTgt spid="6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83"/>
                                        </p:tgtEl>
                                      </p:cBhvr>
                                    </p:animEffect>
                                    <p:set>
                                      <p:cBhvr>
                                        <p:cTn id="19" dur="1" fill="hold">
                                          <p:stCondLst>
                                            <p:cond delay="499"/>
                                          </p:stCondLst>
                                        </p:cTn>
                                        <p:tgtEl>
                                          <p:spTgt spid="8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2"/>
                                        </p:tgtEl>
                                      </p:cBhvr>
                                    </p:animEffect>
                                    <p:set>
                                      <p:cBhvr>
                                        <p:cTn id="22" dur="1" fill="hold">
                                          <p:stCondLst>
                                            <p:cond delay="499"/>
                                          </p:stCondLst>
                                        </p:cTn>
                                        <p:tgtEl>
                                          <p:spTgt spid="8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1"/>
                                        </p:tgtEl>
                                      </p:cBhvr>
                                    </p:animEffect>
                                    <p:set>
                                      <p:cBhvr>
                                        <p:cTn id="25" dur="1" fill="hold">
                                          <p:stCondLst>
                                            <p:cond delay="499"/>
                                          </p:stCondLst>
                                        </p:cTn>
                                        <p:tgtEl>
                                          <p:spTgt spid="8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0"/>
                                        </p:tgtEl>
                                      </p:cBhvr>
                                    </p:animEffect>
                                    <p:set>
                                      <p:cBhvr>
                                        <p:cTn id="34" dur="1" fill="hold">
                                          <p:stCondLst>
                                            <p:cond delay="499"/>
                                          </p:stCondLst>
                                        </p:cTn>
                                        <p:tgtEl>
                                          <p:spTgt spid="8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76"/>
                                        </p:tgtEl>
                                      </p:cBhvr>
                                    </p:animEffect>
                                    <p:set>
                                      <p:cBhvr>
                                        <p:cTn id="37" dur="1" fill="hold">
                                          <p:stCondLst>
                                            <p:cond delay="499"/>
                                          </p:stCondLst>
                                        </p:cTn>
                                        <p:tgtEl>
                                          <p:spTgt spid="7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77"/>
                                        </p:tgtEl>
                                      </p:cBhvr>
                                    </p:animEffect>
                                    <p:set>
                                      <p:cBhvr>
                                        <p:cTn id="40" dur="1" fill="hold">
                                          <p:stCondLst>
                                            <p:cond delay="499"/>
                                          </p:stCondLst>
                                        </p:cTn>
                                        <p:tgtEl>
                                          <p:spTgt spid="7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75"/>
                                        </p:tgtEl>
                                      </p:cBhvr>
                                    </p:animEffect>
                                    <p:set>
                                      <p:cBhvr>
                                        <p:cTn id="43" dur="1" fill="hold">
                                          <p:stCondLst>
                                            <p:cond delay="499"/>
                                          </p:stCondLst>
                                        </p:cTn>
                                        <p:tgtEl>
                                          <p:spTgt spid="75"/>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51"/>
                                        </p:tgtEl>
                                      </p:cBhvr>
                                    </p:animEffect>
                                    <p:set>
                                      <p:cBhvr>
                                        <p:cTn id="46" dur="1" fill="hold">
                                          <p:stCondLst>
                                            <p:cond delay="499"/>
                                          </p:stCondLst>
                                        </p:cTn>
                                        <p:tgtEl>
                                          <p:spTgt spid="51"/>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78"/>
                                        </p:tgtEl>
                                      </p:cBhvr>
                                    </p:animEffect>
                                    <p:set>
                                      <p:cBhvr>
                                        <p:cTn id="52" dur="1" fill="hold">
                                          <p:stCondLst>
                                            <p:cond delay="499"/>
                                          </p:stCondLst>
                                        </p:cTn>
                                        <p:tgtEl>
                                          <p:spTgt spid="78"/>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74"/>
                                        </p:tgtEl>
                                      </p:cBhvr>
                                    </p:animEffect>
                                    <p:set>
                                      <p:cBhvr>
                                        <p:cTn id="55" dur="1" fill="hold">
                                          <p:stCondLst>
                                            <p:cond delay="499"/>
                                          </p:stCondLst>
                                        </p:cTn>
                                        <p:tgtEl>
                                          <p:spTgt spid="74"/>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fade">
                                      <p:cBhvr>
                                        <p:cTn id="61" dur="500"/>
                                        <p:tgtEl>
                                          <p:spTgt spid="109"/>
                                        </p:tgtEl>
                                      </p:cBhvr>
                                    </p:animEffect>
                                  </p:childTnLst>
                                </p:cTn>
                              </p:par>
                            </p:childTnLst>
                          </p:cTn>
                        </p:par>
                        <p:par>
                          <p:cTn id="62" fill="hold">
                            <p:stCondLst>
                              <p:cond delay="500"/>
                            </p:stCondLst>
                            <p:childTnLst>
                              <p:par>
                                <p:cTn id="63" presetID="42" presetClass="path" presetSubtype="0" accel="50000" decel="50000" fill="hold" nodeType="afterEffect">
                                  <p:stCondLst>
                                    <p:cond delay="0"/>
                                  </p:stCondLst>
                                  <p:childTnLst>
                                    <p:animMotion origin="layout" path="M -1.66667E-6 7.40741E-7 L -1.66667E-6 0.12014 " pathEditMode="relative" rAng="0" ptsTypes="AA">
                                      <p:cBhvr>
                                        <p:cTn id="64" dur="1000" fill="hold"/>
                                        <p:tgtEl>
                                          <p:spTgt spid="2"/>
                                        </p:tgtEl>
                                        <p:attrNameLst>
                                          <p:attrName>ppt_x</p:attrName>
                                          <p:attrName>ppt_y</p:attrName>
                                        </p:attrNameLst>
                                      </p:cBhvr>
                                      <p:rCtr x="0" y="5995"/>
                                    </p:animMotion>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2000"/>
                            </p:stCondLst>
                            <p:childTnLst>
                              <p:par>
                                <p:cTn id="73" presetID="1" presetClass="exit" presetSubtype="0" fill="hold" grpId="0" nodeType="afterEffect">
                                  <p:stCondLst>
                                    <p:cond delay="0"/>
                                  </p:stCondLst>
                                  <p:childTnLst>
                                    <p:set>
                                      <p:cBhvr>
                                        <p:cTn id="74" dur="1" fill="hold">
                                          <p:stCondLst>
                                            <p:cond delay="0"/>
                                          </p:stCondLst>
                                        </p:cTn>
                                        <p:tgtEl>
                                          <p:spTgt spid="93"/>
                                        </p:tgtEl>
                                        <p:attrNameLst>
                                          <p:attrName>style.visibility</p:attrName>
                                        </p:attrNameLst>
                                      </p:cBhvr>
                                      <p:to>
                                        <p:strVal val="hidden"/>
                                      </p:to>
                                    </p:set>
                                  </p:childTnLst>
                                </p:cTn>
                              </p:par>
                            </p:childTnLst>
                          </p:cTn>
                        </p:par>
                        <p:par>
                          <p:cTn id="75" fill="hold">
                            <p:stCondLst>
                              <p:cond delay="2000"/>
                            </p:stCondLst>
                            <p:childTnLst>
                              <p:par>
                                <p:cTn id="76" presetID="1" presetClass="exit" presetSubtype="0" fill="hold" grpId="0" nodeType="afterEffect">
                                  <p:stCondLst>
                                    <p:cond delay="0"/>
                                  </p:stCondLst>
                                  <p:childTnLst>
                                    <p:set>
                                      <p:cBhvr>
                                        <p:cTn id="77" dur="1" fill="hold">
                                          <p:stCondLst>
                                            <p:cond delay="0"/>
                                          </p:stCondLst>
                                        </p:cTn>
                                        <p:tgtEl>
                                          <p:spTgt spid="9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fade">
                                      <p:cBhvr>
                                        <p:cTn id="82" dur="500"/>
                                        <p:tgtEl>
                                          <p:spTgt spid="9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fade">
                                      <p:cBhvr>
                                        <p:cTn id="85" dur="500"/>
                                        <p:tgtEl>
                                          <p:spTgt spid="9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9"/>
                                        </p:tgtEl>
                                        <p:attrNameLst>
                                          <p:attrName>style.visibility</p:attrName>
                                        </p:attrNameLst>
                                      </p:cBhvr>
                                      <p:to>
                                        <p:strVal val="visible"/>
                                      </p:to>
                                    </p:set>
                                    <p:animEffect transition="in" filter="fade">
                                      <p:cBhvr>
                                        <p:cTn id="88" dur="500"/>
                                        <p:tgtEl>
                                          <p:spTgt spid="9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fade">
                                      <p:cBhvr>
                                        <p:cTn id="91" dur="500"/>
                                        <p:tgtEl>
                                          <p:spTgt spid="10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1"/>
                                        </p:tgtEl>
                                        <p:attrNameLst>
                                          <p:attrName>style.visibility</p:attrName>
                                        </p:attrNameLst>
                                      </p:cBhvr>
                                      <p:to>
                                        <p:strVal val="visible"/>
                                      </p:to>
                                    </p:set>
                                    <p:animEffect transition="in" filter="fade">
                                      <p:cBhvr>
                                        <p:cTn id="94" dur="500"/>
                                        <p:tgtEl>
                                          <p:spTgt spid="10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fade">
                                      <p:cBhvr>
                                        <p:cTn id="97" dur="500"/>
                                        <p:tgtEl>
                                          <p:spTgt spid="10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3"/>
                                        </p:tgtEl>
                                        <p:attrNameLst>
                                          <p:attrName>style.visibility</p:attrName>
                                        </p:attrNameLst>
                                      </p:cBhvr>
                                      <p:to>
                                        <p:strVal val="visible"/>
                                      </p:to>
                                    </p:set>
                                    <p:animEffect transition="in" filter="fade">
                                      <p:cBhvr>
                                        <p:cTn id="100" dur="500"/>
                                        <p:tgtEl>
                                          <p:spTgt spid="10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Effect transition="in" filter="fade">
                                      <p:cBhvr>
                                        <p:cTn id="103" dur="500"/>
                                        <p:tgtEl>
                                          <p:spTgt spid="10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fade">
                                      <p:cBhvr>
                                        <p:cTn id="106" dur="500"/>
                                        <p:tgtEl>
                                          <p:spTgt spid="10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fade">
                                      <p:cBhvr>
                                        <p:cTn id="109" dur="500"/>
                                        <p:tgtEl>
                                          <p:spTgt spid="110"/>
                                        </p:tgtEl>
                                      </p:cBhvr>
                                    </p:animEffect>
                                  </p:childTnLst>
                                </p:cTn>
                              </p:par>
                              <p:par>
                                <p:cTn id="110" presetID="10" presetClass="exit" presetSubtype="0" fill="hold" grpId="1" nodeType="withEffect">
                                  <p:stCondLst>
                                    <p:cond delay="0"/>
                                  </p:stCondLst>
                                  <p:childTnLst>
                                    <p:animEffect transition="out" filter="fade">
                                      <p:cBhvr>
                                        <p:cTn id="111" dur="500"/>
                                        <p:tgtEl>
                                          <p:spTgt spid="109"/>
                                        </p:tgtEl>
                                      </p:cBhvr>
                                    </p:animEffect>
                                    <p:set>
                                      <p:cBhvr>
                                        <p:cTn id="112" dur="1" fill="hold">
                                          <p:stCondLst>
                                            <p:cond delay="499"/>
                                          </p:stCondLst>
                                        </p:cTn>
                                        <p:tgtEl>
                                          <p:spTgt spid="109"/>
                                        </p:tgtEl>
                                        <p:attrNameLst>
                                          <p:attrName>style.visibility</p:attrName>
                                        </p:attrNameLst>
                                      </p:cBhvr>
                                      <p:to>
                                        <p:strVal val="hidden"/>
                                      </p:to>
                                    </p:set>
                                  </p:childTnLst>
                                </p:cTn>
                              </p:par>
                            </p:childTnLst>
                          </p:cTn>
                        </p:par>
                        <p:par>
                          <p:cTn id="113" fill="hold">
                            <p:stCondLst>
                              <p:cond delay="500"/>
                            </p:stCondLst>
                            <p:childTnLst>
                              <p:par>
                                <p:cTn id="114" presetID="1" presetClass="exit" presetSubtype="0" fill="hold" nodeType="afterEffect">
                                  <p:stCondLst>
                                    <p:cond delay="0"/>
                                  </p:stCondLst>
                                  <p:childTnLst>
                                    <p:set>
                                      <p:cBhvr>
                                        <p:cTn id="115" dur="1" fill="hold">
                                          <p:stCondLst>
                                            <p:cond delay="0"/>
                                          </p:stCondLst>
                                        </p:cTn>
                                        <p:tgtEl>
                                          <p:spTgt spid="2"/>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65"/>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86"/>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90"/>
                                        </p:tgtEl>
                                        <p:attrNameLst>
                                          <p:attrName>style.visibility</p:attrName>
                                        </p:attrNameLst>
                                      </p:cBhvr>
                                      <p:to>
                                        <p:strVal val="hidden"/>
                                      </p:to>
                                    </p:set>
                                  </p:childTnLst>
                                </p:cTn>
                              </p:par>
                              <p:par>
                                <p:cTn id="122" presetID="1" presetClass="exit" presetSubtype="0" fill="hold" grpId="0" nodeType="withEffect">
                                  <p:stCondLst>
                                    <p:cond delay="0"/>
                                  </p:stCondLst>
                                  <p:childTnLst>
                                    <p:set>
                                      <p:cBhvr>
                                        <p:cTn id="123" dur="1" fill="hold">
                                          <p:stCondLst>
                                            <p:cond delay="0"/>
                                          </p:stCondLst>
                                        </p:cTn>
                                        <p:tgtEl>
                                          <p:spTgt spid="91"/>
                                        </p:tgtEl>
                                        <p:attrNameLst>
                                          <p:attrName>style.visibility</p:attrName>
                                        </p:attrNameLst>
                                      </p:cBhvr>
                                      <p:to>
                                        <p:strVal val="hidden"/>
                                      </p:to>
                                    </p:set>
                                  </p:childTnLst>
                                </p:cTn>
                              </p:par>
                              <p:par>
                                <p:cTn id="124" presetID="1" presetClass="exit"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1" grpId="0"/>
      <p:bldP spid="55" grpId="0" animBg="1"/>
      <p:bldP spid="56" grpId="0" animBg="1"/>
      <p:bldP spid="86" grpId="0" animBg="1"/>
      <p:bldP spid="86" grpId="1" animBg="1"/>
      <p:bldP spid="87" grpId="0" animBg="1"/>
      <p:bldP spid="90" grpId="0" animBg="1"/>
      <p:bldP spid="91" grpId="0" animBg="1"/>
      <p:bldP spid="92" grpId="0" animBg="1"/>
      <p:bldP spid="93" grpId="0" animBg="1"/>
      <p:bldP spid="62" grpId="0"/>
      <p:bldP spid="74" grpId="0" animBg="1"/>
      <p:bldP spid="75" grpId="0" animBg="1"/>
      <p:bldP spid="76" grpId="0" animBg="1"/>
      <p:bldP spid="77" grpId="0" animBg="1"/>
      <p:bldP spid="78" grpId="0" animBg="1"/>
      <p:bldP spid="80" grpId="0"/>
      <p:bldP spid="81" grpId="0" animBg="1"/>
      <p:bldP spid="82" grpId="0" animBg="1"/>
      <p:bldP spid="83" grpId="0" animBg="1"/>
      <p:bldP spid="65" grpId="0" animBg="1"/>
      <p:bldP spid="65" grpId="1" animBg="1"/>
      <p:bldP spid="95" grpId="0"/>
      <p:bldP spid="97" grpId="0" animBg="1"/>
      <p:bldP spid="98" grpId="0" animBg="1"/>
      <p:bldP spid="99" grpId="0" animBg="1"/>
      <p:bldP spid="100" grpId="0" animBg="1"/>
      <p:bldP spid="101" grpId="0" animBg="1"/>
      <p:bldP spid="102" grpId="0" animBg="1"/>
      <p:bldP spid="103" grpId="0" animBg="1"/>
      <p:bldP spid="104" grpId="0" animBg="1"/>
      <p:bldP spid="106" grpId="0" animBg="1"/>
      <p:bldP spid="3" grpId="0"/>
      <p:bldP spid="109" grpId="0"/>
      <p:bldP spid="109" grpId="1"/>
      <p:bldP spid="110" grpId="0"/>
      <p:bldP spid="61"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Test what you have!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Again, use									    to display the response from the server</a:t>
            </a:r>
          </a:p>
          <a:p>
            <a:r>
              <a:rPr lang="en-US" dirty="0"/>
              <a:t>Use the command 							   to test your resolver</a:t>
            </a:r>
          </a:p>
          <a:p>
            <a:r>
              <a:rPr lang="en-US" dirty="0"/>
              <a:t>It should look something like this:</a:t>
            </a:r>
          </a:p>
        </p:txBody>
      </p:sp>
      <p:pic>
        <p:nvPicPr>
          <p:cNvPr id="5" name="Picture 4">
            <a:extLst>
              <a:ext uri="{FF2B5EF4-FFF2-40B4-BE49-F238E27FC236}">
                <a16:creationId xmlns:a16="http://schemas.microsoft.com/office/drawing/2014/main" id="{5D635936-89E8-40F5-BC69-CD96AF163322}"/>
              </a:ext>
            </a:extLst>
          </p:cNvPr>
          <p:cNvPicPr>
            <a:picLocks noChangeAspect="1"/>
          </p:cNvPicPr>
          <p:nvPr/>
        </p:nvPicPr>
        <p:blipFill rotWithShape="1">
          <a:blip r:embed="rId2">
            <a:extLst>
              <a:ext uri="{28A0092B-C50C-407E-A947-70E740481C1C}">
                <a14:useLocalDpi xmlns:a14="http://schemas.microsoft.com/office/drawing/2010/main" val="0"/>
              </a:ext>
            </a:extLst>
          </a:blip>
          <a:srcRect l="498" t="7637"/>
          <a:stretch/>
        </p:blipFill>
        <p:spPr>
          <a:xfrm>
            <a:off x="2226845" y="1362075"/>
            <a:ext cx="4261658" cy="194021"/>
          </a:xfrm>
          <a:prstGeom prst="rect">
            <a:avLst/>
          </a:prstGeom>
        </p:spPr>
      </p:pic>
      <p:pic>
        <p:nvPicPr>
          <p:cNvPr id="7" name="Picture 6">
            <a:extLst>
              <a:ext uri="{FF2B5EF4-FFF2-40B4-BE49-F238E27FC236}">
                <a16:creationId xmlns:a16="http://schemas.microsoft.com/office/drawing/2014/main" id="{4BD4AA4C-D261-4F8B-8C88-2C4BBD350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261" y="2889094"/>
            <a:ext cx="3868514" cy="1186661"/>
          </a:xfrm>
          <a:prstGeom prst="rect">
            <a:avLst/>
          </a:prstGeom>
        </p:spPr>
      </p:pic>
      <p:pic>
        <p:nvPicPr>
          <p:cNvPr id="9" name="Picture 8">
            <a:extLst>
              <a:ext uri="{FF2B5EF4-FFF2-40B4-BE49-F238E27FC236}">
                <a16:creationId xmlns:a16="http://schemas.microsoft.com/office/drawing/2014/main" id="{77390BF9-EEFB-45CC-84C9-95340FD80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198" y="2045368"/>
            <a:ext cx="2934573" cy="194021"/>
          </a:xfrm>
          <a:prstGeom prst="rect">
            <a:avLst/>
          </a:prstGeom>
        </p:spPr>
      </p:pic>
    </p:spTree>
    <p:extLst>
      <p:ext uri="{BB962C8B-B14F-4D97-AF65-F5344CB8AC3E}">
        <p14:creationId xmlns:p14="http://schemas.microsoft.com/office/powerpoint/2010/main" val="53712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a:bodyPr>
          <a:lstStyle/>
          <a:p>
            <a:r>
              <a:rPr lang="en-US" dirty="0"/>
              <a:t>Step 5: Make a single answer</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1828356"/>
          </a:xfrm>
        </p:spPr>
        <p:txBody>
          <a:bodyPr>
            <a:normAutofit/>
          </a:bodyPr>
          <a:lstStyle/>
          <a:p>
            <a:r>
              <a:rPr lang="en-US" dirty="0"/>
              <a:t>Making the complete answer list will most likely be the toughest part of the lab for you</a:t>
            </a:r>
          </a:p>
          <a:p>
            <a:r>
              <a:rPr lang="en-US" dirty="0"/>
              <a:t>Let’s begin by analyzing the response from the server</a:t>
            </a:r>
          </a:p>
        </p:txBody>
      </p:sp>
      <p:sp>
        <p:nvSpPr>
          <p:cNvPr id="23" name="TextBox 22">
            <a:extLst>
              <a:ext uri="{FF2B5EF4-FFF2-40B4-BE49-F238E27FC236}">
                <a16:creationId xmlns:a16="http://schemas.microsoft.com/office/drawing/2014/main" id="{6D555054-4B89-4468-9EDF-3F484FF5571C}"/>
              </a:ext>
            </a:extLst>
          </p:cNvPr>
          <p:cNvSpPr txBox="1"/>
          <p:nvPr/>
        </p:nvSpPr>
        <p:spPr>
          <a:xfrm>
            <a:off x="677334" y="2309210"/>
            <a:ext cx="4552429" cy="3902479"/>
          </a:xfrm>
          <a:prstGeom prst="rect">
            <a:avLst/>
          </a:prstGeom>
          <a:noFill/>
        </p:spPr>
        <p:txBody>
          <a:bodyPr wrap="square" rtlCol="0">
            <a:spAutoFit/>
          </a:bodyPr>
          <a:lstStyle/>
          <a:p>
            <a:pPr>
              <a:lnSpc>
                <a:spcPct val="150000"/>
              </a:lnSpc>
            </a:pPr>
            <a:r>
              <a:rPr lang="en-US" sz="2400" dirty="0"/>
              <a:t>00:		</a:t>
            </a:r>
            <a:r>
              <a:rPr lang="en-US" sz="2400" dirty="0">
                <a:solidFill>
                  <a:schemeClr val="tx1">
                    <a:lumMod val="50000"/>
                  </a:schemeClr>
                </a:solidFill>
              </a:rPr>
              <a:t>27 D6 81 80	00 01 00 01</a:t>
            </a:r>
          </a:p>
          <a:p>
            <a:pPr>
              <a:lnSpc>
                <a:spcPct val="150000"/>
              </a:lnSpc>
            </a:pPr>
            <a:r>
              <a:rPr lang="en-US" sz="2400" dirty="0"/>
              <a:t>08:		</a:t>
            </a:r>
            <a:r>
              <a:rPr lang="en-US" sz="2400" dirty="0">
                <a:solidFill>
                  <a:schemeClr val="tx1">
                    <a:lumMod val="50000"/>
                  </a:schemeClr>
                </a:solidFill>
              </a:rPr>
              <a:t>00 00 00 00	03 77 77 77</a:t>
            </a:r>
          </a:p>
          <a:p>
            <a:pPr>
              <a:lnSpc>
                <a:spcPct val="150000"/>
              </a:lnSpc>
            </a:pPr>
            <a:r>
              <a:rPr lang="en-US" sz="2400" dirty="0"/>
              <a:t>10:		</a:t>
            </a:r>
            <a:r>
              <a:rPr lang="en-US" sz="2400" dirty="0">
                <a:solidFill>
                  <a:schemeClr val="tx1">
                    <a:lumMod val="50000"/>
                  </a:schemeClr>
                </a:solidFill>
              </a:rPr>
              <a:t>07 65 78 61	6D 70 6C 65</a:t>
            </a:r>
          </a:p>
          <a:p>
            <a:pPr>
              <a:lnSpc>
                <a:spcPct val="150000"/>
              </a:lnSpc>
            </a:pPr>
            <a:r>
              <a:rPr lang="en-US" sz="2400" dirty="0"/>
              <a:t>18:		</a:t>
            </a:r>
            <a:r>
              <a:rPr lang="en-US" sz="2400" dirty="0">
                <a:solidFill>
                  <a:schemeClr val="tx1">
                    <a:lumMod val="50000"/>
                  </a:schemeClr>
                </a:solidFill>
              </a:rPr>
              <a:t>03 63 6F 6D	00 00 01 00</a:t>
            </a:r>
          </a:p>
          <a:p>
            <a:pPr>
              <a:lnSpc>
                <a:spcPct val="150000"/>
              </a:lnSpc>
            </a:pPr>
            <a:r>
              <a:rPr lang="en-US" sz="2400" dirty="0"/>
              <a:t>20:		</a:t>
            </a:r>
            <a:r>
              <a:rPr lang="en-US" sz="2400" dirty="0">
                <a:solidFill>
                  <a:schemeClr val="tx1">
                    <a:lumMod val="50000"/>
                  </a:schemeClr>
                </a:solidFill>
              </a:rPr>
              <a:t>01 C0 0C 00	01 00 01 00</a:t>
            </a:r>
          </a:p>
          <a:p>
            <a:pPr>
              <a:lnSpc>
                <a:spcPct val="150000"/>
              </a:lnSpc>
            </a:pPr>
            <a:r>
              <a:rPr lang="en-US" sz="2400" dirty="0"/>
              <a:t>28:		</a:t>
            </a:r>
            <a:r>
              <a:rPr lang="en-US" sz="2400" dirty="0">
                <a:solidFill>
                  <a:schemeClr val="tx1">
                    <a:lumMod val="50000"/>
                  </a:schemeClr>
                </a:solidFill>
              </a:rPr>
              <a:t>00 05 CA 00	04 5D B8 D8</a:t>
            </a:r>
          </a:p>
          <a:p>
            <a:pPr>
              <a:lnSpc>
                <a:spcPct val="150000"/>
              </a:lnSpc>
            </a:pPr>
            <a:r>
              <a:rPr lang="en-US" sz="2400" dirty="0"/>
              <a:t>30:		</a:t>
            </a:r>
            <a:r>
              <a:rPr lang="en-US" sz="2400" dirty="0">
                <a:solidFill>
                  <a:schemeClr val="tx1">
                    <a:lumMod val="50000"/>
                  </a:schemeClr>
                </a:solidFill>
              </a:rPr>
              <a:t>22</a:t>
            </a:r>
            <a:endParaRPr lang="en-US" sz="2400" dirty="0"/>
          </a:p>
        </p:txBody>
      </p:sp>
      <p:sp>
        <p:nvSpPr>
          <p:cNvPr id="24" name="TextBox 23">
            <a:extLst>
              <a:ext uri="{FF2B5EF4-FFF2-40B4-BE49-F238E27FC236}">
                <a16:creationId xmlns:a16="http://schemas.microsoft.com/office/drawing/2014/main" id="{124CC004-B3CC-47DF-AC29-8F982FBF36C9}"/>
              </a:ext>
            </a:extLst>
          </p:cNvPr>
          <p:cNvSpPr txBox="1"/>
          <p:nvPr/>
        </p:nvSpPr>
        <p:spPr>
          <a:xfrm>
            <a:off x="677370" y="2301189"/>
            <a:ext cx="4552429" cy="2794483"/>
          </a:xfrm>
          <a:prstGeom prst="rect">
            <a:avLst/>
          </a:prstGeom>
          <a:noFill/>
        </p:spPr>
        <p:txBody>
          <a:bodyPr wrap="square" rtlCol="0">
            <a:spAutoFit/>
          </a:bodyPr>
          <a:lstStyle/>
          <a:p>
            <a:pPr>
              <a:lnSpc>
                <a:spcPct val="150000"/>
              </a:lnSpc>
            </a:pPr>
            <a:r>
              <a:rPr lang="en-US" sz="2400" dirty="0"/>
              <a:t>		</a:t>
            </a:r>
            <a:r>
              <a:rPr lang="en-US" sz="2400" u="sng" dirty="0">
                <a:solidFill>
                  <a:srgbClr val="92D050"/>
                </a:solidFill>
              </a:rPr>
              <a:t>27 D6 81 80	00 01</a:t>
            </a:r>
            <a:endParaRPr lang="en-US" sz="2400" u="sng" dirty="0">
              <a:solidFill>
                <a:srgbClr val="00B0F0"/>
              </a:solidFill>
            </a:endParaRPr>
          </a:p>
          <a:p>
            <a:pPr>
              <a:lnSpc>
                <a:spcPct val="150000"/>
              </a:lnSpc>
            </a:pPr>
            <a:r>
              <a:rPr lang="en-US" sz="2400" dirty="0">
                <a:solidFill>
                  <a:srgbClr val="92D050"/>
                </a:solidFill>
              </a:rPr>
              <a:t>		</a:t>
            </a:r>
            <a:r>
              <a:rPr lang="en-US" sz="2400" u="sng" dirty="0">
                <a:solidFill>
                  <a:srgbClr val="92D050"/>
                </a:solidFill>
              </a:rPr>
              <a:t>00 00 00 00	03 77 77 77</a:t>
            </a:r>
          </a:p>
          <a:p>
            <a:pPr>
              <a:lnSpc>
                <a:spcPct val="150000"/>
              </a:lnSpc>
            </a:pPr>
            <a:r>
              <a:rPr lang="en-US" sz="2400" dirty="0">
                <a:solidFill>
                  <a:srgbClr val="92D050"/>
                </a:solidFill>
              </a:rPr>
              <a:t>		</a:t>
            </a:r>
            <a:r>
              <a:rPr lang="en-US" sz="2400" u="sng" dirty="0">
                <a:solidFill>
                  <a:srgbClr val="92D050"/>
                </a:solidFill>
              </a:rPr>
              <a:t>07 65 78 61	6D 70 6C 65</a:t>
            </a:r>
          </a:p>
          <a:p>
            <a:pPr>
              <a:lnSpc>
                <a:spcPct val="150000"/>
              </a:lnSpc>
            </a:pPr>
            <a:r>
              <a:rPr lang="en-US" sz="2400" dirty="0">
                <a:solidFill>
                  <a:srgbClr val="92D050"/>
                </a:solidFill>
              </a:rPr>
              <a:t>		</a:t>
            </a:r>
            <a:r>
              <a:rPr lang="en-US" sz="2400" u="sng" dirty="0">
                <a:solidFill>
                  <a:srgbClr val="92D050"/>
                </a:solidFill>
              </a:rPr>
              <a:t>03 63 6F 6D	00 00 01 00</a:t>
            </a:r>
          </a:p>
          <a:p>
            <a:pPr>
              <a:lnSpc>
                <a:spcPct val="150000"/>
              </a:lnSpc>
            </a:pPr>
            <a:r>
              <a:rPr lang="en-US" sz="2400" dirty="0">
                <a:solidFill>
                  <a:srgbClr val="92D050"/>
                </a:solidFill>
              </a:rPr>
              <a:t>		</a:t>
            </a:r>
            <a:r>
              <a:rPr lang="en-US" sz="2400" u="sng" dirty="0">
                <a:solidFill>
                  <a:srgbClr val="92D050"/>
                </a:solidFill>
              </a:rPr>
              <a:t>01</a:t>
            </a:r>
          </a:p>
        </p:txBody>
      </p:sp>
      <p:sp>
        <p:nvSpPr>
          <p:cNvPr id="26" name="TextBox 25">
            <a:extLst>
              <a:ext uri="{FF2B5EF4-FFF2-40B4-BE49-F238E27FC236}">
                <a16:creationId xmlns:a16="http://schemas.microsoft.com/office/drawing/2014/main" id="{7AA9B456-8163-41EB-B518-732DD196D9E9}"/>
              </a:ext>
            </a:extLst>
          </p:cNvPr>
          <p:cNvSpPr txBox="1"/>
          <p:nvPr/>
        </p:nvSpPr>
        <p:spPr>
          <a:xfrm>
            <a:off x="2008913" y="4505537"/>
            <a:ext cx="1175493" cy="578492"/>
          </a:xfrm>
          <a:prstGeom prst="rect">
            <a:avLst/>
          </a:prstGeom>
          <a:noFill/>
        </p:spPr>
        <p:txBody>
          <a:bodyPr wrap="square" rtlCol="0">
            <a:spAutoFit/>
          </a:bodyPr>
          <a:lstStyle/>
          <a:p>
            <a:pPr>
              <a:lnSpc>
                <a:spcPct val="150000"/>
              </a:lnSpc>
            </a:pPr>
            <a:r>
              <a:rPr lang="en-US" sz="2400" u="sng" dirty="0">
                <a:solidFill>
                  <a:srgbClr val="FFFF00"/>
                </a:solidFill>
              </a:rPr>
              <a:t>C0 0C</a:t>
            </a:r>
          </a:p>
        </p:txBody>
      </p:sp>
      <p:sp>
        <p:nvSpPr>
          <p:cNvPr id="27" name="TextBox 26">
            <a:extLst>
              <a:ext uri="{FF2B5EF4-FFF2-40B4-BE49-F238E27FC236}">
                <a16:creationId xmlns:a16="http://schemas.microsoft.com/office/drawing/2014/main" id="{126E1ABC-5CE5-483D-A2A6-67FDC956C28C}"/>
              </a:ext>
            </a:extLst>
          </p:cNvPr>
          <p:cNvSpPr txBox="1"/>
          <p:nvPr/>
        </p:nvSpPr>
        <p:spPr>
          <a:xfrm>
            <a:off x="4248877" y="2309210"/>
            <a:ext cx="1175493" cy="578492"/>
          </a:xfrm>
          <a:prstGeom prst="rect">
            <a:avLst/>
          </a:prstGeom>
          <a:noFill/>
        </p:spPr>
        <p:txBody>
          <a:bodyPr wrap="square" rtlCol="0">
            <a:spAutoFit/>
          </a:bodyPr>
          <a:lstStyle/>
          <a:p>
            <a:pPr>
              <a:lnSpc>
                <a:spcPct val="150000"/>
              </a:lnSpc>
            </a:pPr>
            <a:r>
              <a:rPr lang="en-US" sz="2400" u="sng" dirty="0">
                <a:solidFill>
                  <a:srgbClr val="00B0F0"/>
                </a:solidFill>
              </a:rPr>
              <a:t>00 01</a:t>
            </a:r>
            <a:endParaRPr lang="en-US" sz="2400" u="sng" dirty="0">
              <a:solidFill>
                <a:srgbClr val="92D050"/>
              </a:solidFill>
            </a:endParaRPr>
          </a:p>
        </p:txBody>
      </p:sp>
      <p:sp>
        <p:nvSpPr>
          <p:cNvPr id="28" name="TextBox 27">
            <a:extLst>
              <a:ext uri="{FF2B5EF4-FFF2-40B4-BE49-F238E27FC236}">
                <a16:creationId xmlns:a16="http://schemas.microsoft.com/office/drawing/2014/main" id="{58C92DC7-E8CB-44D5-9FE9-D1B898E3AD2D}"/>
              </a:ext>
            </a:extLst>
          </p:cNvPr>
          <p:cNvSpPr txBox="1"/>
          <p:nvPr/>
        </p:nvSpPr>
        <p:spPr>
          <a:xfrm>
            <a:off x="437884" y="6452471"/>
            <a:ext cx="4837470" cy="276999"/>
          </a:xfrm>
          <a:prstGeom prst="rect">
            <a:avLst/>
          </a:prstGeom>
          <a:noFill/>
        </p:spPr>
        <p:txBody>
          <a:bodyPr wrap="square" rtlCol="0">
            <a:spAutoFit/>
          </a:bodyPr>
          <a:lstStyle/>
          <a:p>
            <a:r>
              <a:rPr lang="en-US" sz="1200" dirty="0"/>
              <a:t>Use presentation mode if you’re having trouble seeing the colors!</a:t>
            </a:r>
          </a:p>
        </p:txBody>
      </p:sp>
      <p:sp>
        <p:nvSpPr>
          <p:cNvPr id="29" name="TextBox 28">
            <a:extLst>
              <a:ext uri="{FF2B5EF4-FFF2-40B4-BE49-F238E27FC236}">
                <a16:creationId xmlns:a16="http://schemas.microsoft.com/office/drawing/2014/main" id="{2F1B50BB-CB86-49EB-954A-07DF0A27DEE2}"/>
              </a:ext>
            </a:extLst>
          </p:cNvPr>
          <p:cNvSpPr txBox="1"/>
          <p:nvPr/>
        </p:nvSpPr>
        <p:spPr>
          <a:xfrm>
            <a:off x="5070480" y="2042241"/>
            <a:ext cx="4552429" cy="923330"/>
          </a:xfrm>
          <a:prstGeom prst="rect">
            <a:avLst/>
          </a:prstGeom>
          <a:noFill/>
        </p:spPr>
        <p:txBody>
          <a:bodyPr wrap="square" rtlCol="0">
            <a:spAutoFit/>
          </a:bodyPr>
          <a:lstStyle/>
          <a:p>
            <a:pPr algn="ctr"/>
            <a:r>
              <a:rPr lang="en-US" b="1" u="sng" dirty="0">
                <a:solidFill>
                  <a:srgbClr val="92D050"/>
                </a:solidFill>
              </a:rPr>
              <a:t>Query</a:t>
            </a:r>
          </a:p>
          <a:p>
            <a:pPr algn="ctr"/>
            <a:r>
              <a:rPr lang="en-US" dirty="0">
                <a:solidFill>
                  <a:srgbClr val="92D050"/>
                </a:solidFill>
              </a:rPr>
              <a:t>This should be the same as the query you sent from part 3</a:t>
            </a:r>
          </a:p>
        </p:txBody>
      </p:sp>
      <p:sp>
        <p:nvSpPr>
          <p:cNvPr id="30" name="TextBox 29">
            <a:extLst>
              <a:ext uri="{FF2B5EF4-FFF2-40B4-BE49-F238E27FC236}">
                <a16:creationId xmlns:a16="http://schemas.microsoft.com/office/drawing/2014/main" id="{8E0B7BDC-3C3F-4B29-BB1D-D6BB912BCC34}"/>
              </a:ext>
            </a:extLst>
          </p:cNvPr>
          <p:cNvSpPr txBox="1"/>
          <p:nvPr/>
        </p:nvSpPr>
        <p:spPr>
          <a:xfrm>
            <a:off x="5070479" y="2850897"/>
            <a:ext cx="4552429" cy="646331"/>
          </a:xfrm>
          <a:prstGeom prst="rect">
            <a:avLst/>
          </a:prstGeom>
          <a:noFill/>
        </p:spPr>
        <p:txBody>
          <a:bodyPr wrap="square" rtlCol="0">
            <a:spAutoFit/>
          </a:bodyPr>
          <a:lstStyle/>
          <a:p>
            <a:pPr algn="ctr"/>
            <a:r>
              <a:rPr lang="en-US" b="1" u="sng" dirty="0">
                <a:solidFill>
                  <a:srgbClr val="00B0F0"/>
                </a:solidFill>
              </a:rPr>
              <a:t>NOTICE</a:t>
            </a:r>
          </a:p>
          <a:p>
            <a:pPr algn="ctr"/>
            <a:r>
              <a:rPr lang="en-US" dirty="0">
                <a:solidFill>
                  <a:srgbClr val="00B0F0"/>
                </a:solidFill>
              </a:rPr>
              <a:t>The # of answer resource records is now 1</a:t>
            </a:r>
          </a:p>
        </p:txBody>
      </p:sp>
      <p:sp>
        <p:nvSpPr>
          <p:cNvPr id="32" name="TextBox 31">
            <a:extLst>
              <a:ext uri="{FF2B5EF4-FFF2-40B4-BE49-F238E27FC236}">
                <a16:creationId xmlns:a16="http://schemas.microsoft.com/office/drawing/2014/main" id="{FBE298C0-3C0C-407B-93FA-F6D19DE9C0FF}"/>
              </a:ext>
            </a:extLst>
          </p:cNvPr>
          <p:cNvSpPr txBox="1"/>
          <p:nvPr/>
        </p:nvSpPr>
        <p:spPr>
          <a:xfrm>
            <a:off x="5066969" y="3330475"/>
            <a:ext cx="4552429" cy="769441"/>
          </a:xfrm>
          <a:prstGeom prst="rect">
            <a:avLst/>
          </a:prstGeom>
          <a:noFill/>
        </p:spPr>
        <p:txBody>
          <a:bodyPr wrap="square" rtlCol="0">
            <a:spAutoFit/>
          </a:bodyPr>
          <a:lstStyle/>
          <a:p>
            <a:pPr algn="ctr"/>
            <a:r>
              <a:rPr lang="en-US" b="1" u="sng" dirty="0">
                <a:solidFill>
                  <a:srgbClr val="FFFF00"/>
                </a:solidFill>
              </a:rPr>
              <a:t>Name</a:t>
            </a:r>
          </a:p>
          <a:p>
            <a:pPr algn="ctr"/>
            <a:r>
              <a:rPr lang="en-US" sz="1300" dirty="0">
                <a:solidFill>
                  <a:srgbClr val="FFFF00"/>
                </a:solidFill>
              </a:rPr>
              <a:t>The name that this record belongs to, encoded using compression encoding (more on this in step 7)</a:t>
            </a:r>
          </a:p>
        </p:txBody>
      </p:sp>
      <p:cxnSp>
        <p:nvCxnSpPr>
          <p:cNvPr id="34" name="Straight Arrow Connector 33">
            <a:extLst>
              <a:ext uri="{FF2B5EF4-FFF2-40B4-BE49-F238E27FC236}">
                <a16:creationId xmlns:a16="http://schemas.microsoft.com/office/drawing/2014/main" id="{F3F9D90A-9D9E-4222-932A-65E59EBDD011}"/>
              </a:ext>
            </a:extLst>
          </p:cNvPr>
          <p:cNvCxnSpPr>
            <a:cxnSpLocks/>
          </p:cNvCxnSpPr>
          <p:nvPr/>
        </p:nvCxnSpPr>
        <p:spPr>
          <a:xfrm flipV="1">
            <a:off x="2462463" y="3360821"/>
            <a:ext cx="1106905" cy="1355558"/>
          </a:xfrm>
          <a:prstGeom prst="straightConnector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F7BCC3-3218-48AF-9697-FC3D94B510F1}"/>
              </a:ext>
            </a:extLst>
          </p:cNvPr>
          <p:cNvSpPr txBox="1"/>
          <p:nvPr/>
        </p:nvSpPr>
        <p:spPr>
          <a:xfrm>
            <a:off x="2871324" y="4504954"/>
            <a:ext cx="1175494" cy="578492"/>
          </a:xfrm>
          <a:prstGeom prst="rect">
            <a:avLst/>
          </a:prstGeom>
          <a:noFill/>
        </p:spPr>
        <p:txBody>
          <a:bodyPr wrap="square" rtlCol="0">
            <a:spAutoFit/>
          </a:bodyPr>
          <a:lstStyle/>
          <a:p>
            <a:pPr>
              <a:lnSpc>
                <a:spcPct val="150000"/>
              </a:lnSpc>
            </a:pPr>
            <a:r>
              <a:rPr lang="en-US" sz="2400" u="sng" dirty="0">
                <a:solidFill>
                  <a:schemeClr val="accent1"/>
                </a:solidFill>
              </a:rPr>
              <a:t>00 	 01</a:t>
            </a:r>
          </a:p>
        </p:txBody>
      </p:sp>
      <p:sp>
        <p:nvSpPr>
          <p:cNvPr id="36" name="TextBox 35">
            <a:extLst>
              <a:ext uri="{FF2B5EF4-FFF2-40B4-BE49-F238E27FC236}">
                <a16:creationId xmlns:a16="http://schemas.microsoft.com/office/drawing/2014/main" id="{CE5C6E21-0503-417B-A7E5-3C0B06C36A46}"/>
              </a:ext>
            </a:extLst>
          </p:cNvPr>
          <p:cNvSpPr txBox="1"/>
          <p:nvPr/>
        </p:nvSpPr>
        <p:spPr>
          <a:xfrm>
            <a:off x="5047417" y="3955977"/>
            <a:ext cx="4552429" cy="615553"/>
          </a:xfrm>
          <a:prstGeom prst="rect">
            <a:avLst/>
          </a:prstGeom>
          <a:noFill/>
        </p:spPr>
        <p:txBody>
          <a:bodyPr wrap="square" rtlCol="0">
            <a:spAutoFit/>
          </a:bodyPr>
          <a:lstStyle/>
          <a:p>
            <a:pPr algn="ctr"/>
            <a:r>
              <a:rPr lang="en-US" b="1" u="sng" dirty="0">
                <a:solidFill>
                  <a:schemeClr val="accent1"/>
                </a:solidFill>
              </a:rPr>
              <a:t>Type/Class</a:t>
            </a:r>
          </a:p>
          <a:p>
            <a:pPr algn="ctr"/>
            <a:r>
              <a:rPr lang="en-US" sz="1600" dirty="0">
                <a:solidFill>
                  <a:schemeClr val="accent1"/>
                </a:solidFill>
              </a:rPr>
              <a:t>Type 1 = IPv4 address, Class 1 = IN, Internet</a:t>
            </a:r>
          </a:p>
        </p:txBody>
      </p:sp>
      <p:sp>
        <p:nvSpPr>
          <p:cNvPr id="37" name="TextBox 36">
            <a:extLst>
              <a:ext uri="{FF2B5EF4-FFF2-40B4-BE49-F238E27FC236}">
                <a16:creationId xmlns:a16="http://schemas.microsoft.com/office/drawing/2014/main" id="{9862C8F8-547F-4440-BD02-547C6DB89AAA}"/>
              </a:ext>
            </a:extLst>
          </p:cNvPr>
          <p:cNvSpPr txBox="1"/>
          <p:nvPr/>
        </p:nvSpPr>
        <p:spPr>
          <a:xfrm>
            <a:off x="3830636" y="4501138"/>
            <a:ext cx="1175493" cy="578492"/>
          </a:xfrm>
          <a:prstGeom prst="rect">
            <a:avLst/>
          </a:prstGeom>
          <a:noFill/>
        </p:spPr>
        <p:txBody>
          <a:bodyPr wrap="square" rtlCol="0">
            <a:spAutoFit/>
          </a:bodyPr>
          <a:lstStyle/>
          <a:p>
            <a:pPr>
              <a:lnSpc>
                <a:spcPct val="150000"/>
              </a:lnSpc>
            </a:pPr>
            <a:r>
              <a:rPr lang="en-US" sz="2400" u="sng" dirty="0">
                <a:solidFill>
                  <a:schemeClr val="accent1"/>
                </a:solidFill>
              </a:rPr>
              <a:t>00 01</a:t>
            </a:r>
          </a:p>
        </p:txBody>
      </p:sp>
      <p:sp>
        <p:nvSpPr>
          <p:cNvPr id="39" name="TextBox 38">
            <a:extLst>
              <a:ext uri="{FF2B5EF4-FFF2-40B4-BE49-F238E27FC236}">
                <a16:creationId xmlns:a16="http://schemas.microsoft.com/office/drawing/2014/main" id="{6179668D-9736-46E0-8844-BB94F79393BF}"/>
              </a:ext>
            </a:extLst>
          </p:cNvPr>
          <p:cNvSpPr txBox="1"/>
          <p:nvPr/>
        </p:nvSpPr>
        <p:spPr>
          <a:xfrm>
            <a:off x="4654493" y="4509159"/>
            <a:ext cx="544403" cy="578492"/>
          </a:xfrm>
          <a:prstGeom prst="rect">
            <a:avLst/>
          </a:prstGeom>
          <a:noFill/>
        </p:spPr>
        <p:txBody>
          <a:bodyPr wrap="square" rtlCol="0">
            <a:spAutoFit/>
          </a:bodyPr>
          <a:lstStyle/>
          <a:p>
            <a:pPr>
              <a:lnSpc>
                <a:spcPct val="150000"/>
              </a:lnSpc>
            </a:pPr>
            <a:r>
              <a:rPr lang="en-US" sz="2400" u="sng" dirty="0">
                <a:solidFill>
                  <a:srgbClr val="7030A0"/>
                </a:solidFill>
              </a:rPr>
              <a:t>00</a:t>
            </a:r>
          </a:p>
        </p:txBody>
      </p:sp>
      <p:sp>
        <p:nvSpPr>
          <p:cNvPr id="40" name="TextBox 39">
            <a:extLst>
              <a:ext uri="{FF2B5EF4-FFF2-40B4-BE49-F238E27FC236}">
                <a16:creationId xmlns:a16="http://schemas.microsoft.com/office/drawing/2014/main" id="{1CB72FF4-24BC-4C2A-B333-BACB00BEFF3B}"/>
              </a:ext>
            </a:extLst>
          </p:cNvPr>
          <p:cNvSpPr txBox="1"/>
          <p:nvPr/>
        </p:nvSpPr>
        <p:spPr>
          <a:xfrm>
            <a:off x="1586644" y="5053122"/>
            <a:ext cx="1433699" cy="578492"/>
          </a:xfrm>
          <a:prstGeom prst="rect">
            <a:avLst/>
          </a:prstGeom>
          <a:noFill/>
        </p:spPr>
        <p:txBody>
          <a:bodyPr wrap="square" rtlCol="0">
            <a:spAutoFit/>
          </a:bodyPr>
          <a:lstStyle/>
          <a:p>
            <a:pPr>
              <a:lnSpc>
                <a:spcPct val="150000"/>
              </a:lnSpc>
            </a:pPr>
            <a:r>
              <a:rPr lang="en-US" sz="2400" u="sng" dirty="0">
                <a:solidFill>
                  <a:srgbClr val="7030A0"/>
                </a:solidFill>
              </a:rPr>
              <a:t>00 05 CA</a:t>
            </a:r>
          </a:p>
        </p:txBody>
      </p:sp>
      <p:sp>
        <p:nvSpPr>
          <p:cNvPr id="41" name="TextBox 40">
            <a:extLst>
              <a:ext uri="{FF2B5EF4-FFF2-40B4-BE49-F238E27FC236}">
                <a16:creationId xmlns:a16="http://schemas.microsoft.com/office/drawing/2014/main" id="{EF8E844F-DBE1-4BCE-A7D7-9293DAA030B6}"/>
              </a:ext>
            </a:extLst>
          </p:cNvPr>
          <p:cNvSpPr txBox="1"/>
          <p:nvPr/>
        </p:nvSpPr>
        <p:spPr>
          <a:xfrm>
            <a:off x="5061184" y="4458413"/>
            <a:ext cx="4552429" cy="1107996"/>
          </a:xfrm>
          <a:prstGeom prst="rect">
            <a:avLst/>
          </a:prstGeom>
          <a:noFill/>
        </p:spPr>
        <p:txBody>
          <a:bodyPr wrap="square" rtlCol="0">
            <a:spAutoFit/>
          </a:bodyPr>
          <a:lstStyle/>
          <a:p>
            <a:pPr algn="ctr"/>
            <a:r>
              <a:rPr lang="en-US" b="1" u="sng" dirty="0">
                <a:solidFill>
                  <a:srgbClr val="7030A0"/>
                </a:solidFill>
              </a:rPr>
              <a:t>TTL (Time To Live)</a:t>
            </a:r>
          </a:p>
          <a:p>
            <a:pPr algn="ctr"/>
            <a:r>
              <a:rPr lang="en-US" sz="1600" dirty="0">
                <a:solidFill>
                  <a:srgbClr val="7030A0"/>
                </a:solidFill>
              </a:rPr>
              <a:t>Indicates how long this record should stay in the resolver’s cache (you resolver doesn’t have a cache, so don’t worry about this)</a:t>
            </a:r>
          </a:p>
        </p:txBody>
      </p:sp>
      <p:sp>
        <p:nvSpPr>
          <p:cNvPr id="42" name="TextBox 41">
            <a:extLst>
              <a:ext uri="{FF2B5EF4-FFF2-40B4-BE49-F238E27FC236}">
                <a16:creationId xmlns:a16="http://schemas.microsoft.com/office/drawing/2014/main" id="{7A0FD98B-DC33-476F-BDE0-DA2ED81A38FE}"/>
              </a:ext>
            </a:extLst>
          </p:cNvPr>
          <p:cNvSpPr txBox="1"/>
          <p:nvPr/>
        </p:nvSpPr>
        <p:spPr>
          <a:xfrm>
            <a:off x="2863064" y="5052928"/>
            <a:ext cx="1175494" cy="578492"/>
          </a:xfrm>
          <a:prstGeom prst="rect">
            <a:avLst/>
          </a:prstGeom>
          <a:noFill/>
        </p:spPr>
        <p:txBody>
          <a:bodyPr wrap="square" rtlCol="0">
            <a:spAutoFit/>
          </a:bodyPr>
          <a:lstStyle/>
          <a:p>
            <a:pPr>
              <a:lnSpc>
                <a:spcPct val="150000"/>
              </a:lnSpc>
            </a:pPr>
            <a:r>
              <a:rPr lang="en-US" sz="2400" u="sng" dirty="0">
                <a:solidFill>
                  <a:srgbClr val="FF0000"/>
                </a:solidFill>
              </a:rPr>
              <a:t>00	 04</a:t>
            </a:r>
          </a:p>
        </p:txBody>
      </p:sp>
      <p:sp>
        <p:nvSpPr>
          <p:cNvPr id="43" name="TextBox 42">
            <a:extLst>
              <a:ext uri="{FF2B5EF4-FFF2-40B4-BE49-F238E27FC236}">
                <a16:creationId xmlns:a16="http://schemas.microsoft.com/office/drawing/2014/main" id="{65B168B7-BF11-4541-8327-71D1DB997BFF}"/>
              </a:ext>
            </a:extLst>
          </p:cNvPr>
          <p:cNvSpPr txBox="1"/>
          <p:nvPr/>
        </p:nvSpPr>
        <p:spPr>
          <a:xfrm>
            <a:off x="5061183" y="5445686"/>
            <a:ext cx="4552429" cy="646331"/>
          </a:xfrm>
          <a:prstGeom prst="rect">
            <a:avLst/>
          </a:prstGeom>
          <a:noFill/>
        </p:spPr>
        <p:txBody>
          <a:bodyPr wrap="square" rtlCol="0">
            <a:spAutoFit/>
          </a:bodyPr>
          <a:lstStyle/>
          <a:p>
            <a:pPr algn="ctr"/>
            <a:r>
              <a:rPr lang="en-US" b="1" u="sng" dirty="0">
                <a:solidFill>
                  <a:srgbClr val="FF0000"/>
                </a:solidFill>
              </a:rPr>
              <a:t>Data Length</a:t>
            </a:r>
          </a:p>
          <a:p>
            <a:pPr algn="ctr"/>
            <a:r>
              <a:rPr lang="en-US" dirty="0">
                <a:solidFill>
                  <a:srgbClr val="FF0000"/>
                </a:solidFill>
              </a:rPr>
              <a:t>The length of the data in this record</a:t>
            </a:r>
          </a:p>
        </p:txBody>
      </p:sp>
      <p:sp>
        <p:nvSpPr>
          <p:cNvPr id="44" name="TextBox 43">
            <a:extLst>
              <a:ext uri="{FF2B5EF4-FFF2-40B4-BE49-F238E27FC236}">
                <a16:creationId xmlns:a16="http://schemas.microsoft.com/office/drawing/2014/main" id="{747D90CE-E98E-4CB8-B5FF-94B7C6703690}"/>
              </a:ext>
            </a:extLst>
          </p:cNvPr>
          <p:cNvSpPr txBox="1"/>
          <p:nvPr/>
        </p:nvSpPr>
        <p:spPr>
          <a:xfrm>
            <a:off x="5061182" y="5917300"/>
            <a:ext cx="4552429" cy="923330"/>
          </a:xfrm>
          <a:prstGeom prst="rect">
            <a:avLst/>
          </a:prstGeom>
          <a:noFill/>
        </p:spPr>
        <p:txBody>
          <a:bodyPr wrap="square" rtlCol="0">
            <a:spAutoFit/>
          </a:bodyPr>
          <a:lstStyle/>
          <a:p>
            <a:pPr algn="ctr"/>
            <a:r>
              <a:rPr lang="en-US" b="1" u="sng" dirty="0">
                <a:solidFill>
                  <a:srgbClr val="FF00FF"/>
                </a:solidFill>
              </a:rPr>
              <a:t>Data</a:t>
            </a:r>
          </a:p>
          <a:p>
            <a:pPr algn="ctr"/>
            <a:r>
              <a:rPr lang="en-US" dirty="0">
                <a:solidFill>
                  <a:srgbClr val="FF00FF"/>
                </a:solidFill>
              </a:rPr>
              <a:t>Byte (</a:t>
            </a:r>
            <a:r>
              <a:rPr lang="en-US" b="1" u="sng" dirty="0">
                <a:solidFill>
                  <a:srgbClr val="FF00FF"/>
                </a:solidFill>
              </a:rPr>
              <a:t>NOT ASCII</a:t>
            </a:r>
            <a:r>
              <a:rPr lang="en-US" dirty="0">
                <a:solidFill>
                  <a:srgbClr val="FF00FF"/>
                </a:solidFill>
              </a:rPr>
              <a:t>) encoding of the IPv4 address (can vary in length)</a:t>
            </a:r>
          </a:p>
        </p:txBody>
      </p:sp>
      <p:sp>
        <p:nvSpPr>
          <p:cNvPr id="45" name="TextBox 44">
            <a:extLst>
              <a:ext uri="{FF2B5EF4-FFF2-40B4-BE49-F238E27FC236}">
                <a16:creationId xmlns:a16="http://schemas.microsoft.com/office/drawing/2014/main" id="{0CDBBB48-5711-4CB8-B794-25847E9F0FD1}"/>
              </a:ext>
            </a:extLst>
          </p:cNvPr>
          <p:cNvSpPr txBox="1"/>
          <p:nvPr/>
        </p:nvSpPr>
        <p:spPr>
          <a:xfrm>
            <a:off x="3834901" y="5056744"/>
            <a:ext cx="1433699" cy="578492"/>
          </a:xfrm>
          <a:prstGeom prst="rect">
            <a:avLst/>
          </a:prstGeom>
          <a:noFill/>
        </p:spPr>
        <p:txBody>
          <a:bodyPr wrap="square" rtlCol="0">
            <a:spAutoFit/>
          </a:bodyPr>
          <a:lstStyle/>
          <a:p>
            <a:pPr>
              <a:lnSpc>
                <a:spcPct val="150000"/>
              </a:lnSpc>
            </a:pPr>
            <a:r>
              <a:rPr lang="en-US" sz="2400" u="sng" dirty="0">
                <a:solidFill>
                  <a:srgbClr val="FF00FF"/>
                </a:solidFill>
              </a:rPr>
              <a:t>5D B8 D8</a:t>
            </a:r>
          </a:p>
        </p:txBody>
      </p:sp>
      <p:sp>
        <p:nvSpPr>
          <p:cNvPr id="46" name="TextBox 45">
            <a:extLst>
              <a:ext uri="{FF2B5EF4-FFF2-40B4-BE49-F238E27FC236}">
                <a16:creationId xmlns:a16="http://schemas.microsoft.com/office/drawing/2014/main" id="{B14E24BF-F225-4B83-AEBD-09631996F6B0}"/>
              </a:ext>
            </a:extLst>
          </p:cNvPr>
          <p:cNvSpPr txBox="1"/>
          <p:nvPr/>
        </p:nvSpPr>
        <p:spPr>
          <a:xfrm>
            <a:off x="1586191" y="5610207"/>
            <a:ext cx="516536" cy="578492"/>
          </a:xfrm>
          <a:prstGeom prst="rect">
            <a:avLst/>
          </a:prstGeom>
          <a:noFill/>
        </p:spPr>
        <p:txBody>
          <a:bodyPr wrap="square" rtlCol="0">
            <a:spAutoFit/>
          </a:bodyPr>
          <a:lstStyle/>
          <a:p>
            <a:pPr>
              <a:lnSpc>
                <a:spcPct val="150000"/>
              </a:lnSpc>
            </a:pPr>
            <a:r>
              <a:rPr lang="en-US" sz="2400" u="sng" dirty="0">
                <a:solidFill>
                  <a:srgbClr val="FF00FF"/>
                </a:solidFill>
              </a:rPr>
              <a:t>22</a:t>
            </a:r>
          </a:p>
        </p:txBody>
      </p:sp>
    </p:spTree>
    <p:extLst>
      <p:ext uri="{BB962C8B-B14F-4D97-AF65-F5344CB8AC3E}">
        <p14:creationId xmlns:p14="http://schemas.microsoft.com/office/powerpoint/2010/main" val="35953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4" grpId="1"/>
      <p:bldP spid="26" grpId="0"/>
      <p:bldP spid="26" grpId="1"/>
      <p:bldP spid="27" grpId="0"/>
      <p:bldP spid="27" grpId="1"/>
      <p:bldP spid="29" grpId="0"/>
      <p:bldP spid="29" grpId="1"/>
      <p:bldP spid="30" grpId="0"/>
      <p:bldP spid="30" grpId="1"/>
      <p:bldP spid="32" grpId="0"/>
      <p:bldP spid="32" grpId="1"/>
      <p:bldP spid="35" grpId="0"/>
      <p:bldP spid="35" grpId="1"/>
      <p:bldP spid="36" grpId="0"/>
      <p:bldP spid="36" grpId="1"/>
      <p:bldP spid="37" grpId="0"/>
      <p:bldP spid="37" grpId="1"/>
      <p:bldP spid="39" grpId="0"/>
      <p:bldP spid="39" grpId="1"/>
      <p:bldP spid="40" grpId="0"/>
      <p:bldP spid="40" grpId="1"/>
      <p:bldP spid="41" grpId="0"/>
      <p:bldP spid="41" grpId="1"/>
      <p:bldP spid="42" grpId="0"/>
      <p:bldP spid="42" grpId="1"/>
      <p:bldP spid="43" grpId="0"/>
      <p:bldP spid="43" grpId="1"/>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a:bodyPr>
          <a:lstStyle/>
          <a:p>
            <a:r>
              <a:rPr lang="en-US" dirty="0"/>
              <a:t>Step 5: Make a single answer</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Instead of trying to do everything at once, let’s take some baby steps</a:t>
            </a:r>
          </a:p>
          <a:p>
            <a:r>
              <a:rPr lang="en-US" dirty="0"/>
              <a:t>Make a new answer struct with the </a:t>
            </a:r>
            <a:r>
              <a:rPr lang="en-US" u="sng" dirty="0"/>
              <a:t>data</a:t>
            </a:r>
            <a:r>
              <a:rPr lang="en-US" dirty="0"/>
              <a:t> from the first resource record</a:t>
            </a:r>
          </a:p>
          <a:p>
            <a:pPr lvl="1"/>
            <a:r>
              <a:rPr lang="en-US" dirty="0"/>
              <a:t>As long as the number of RR’s is &gt;0, you can assume that the first resource record will always immediately follow the query</a:t>
            </a:r>
          </a:p>
          <a:p>
            <a:pPr lvl="1"/>
            <a:r>
              <a:rPr lang="en-US" dirty="0"/>
              <a:t>If there are no RR'</a:t>
            </a:r>
          </a:p>
          <a:p>
            <a:r>
              <a:rPr lang="en-US" dirty="0"/>
              <a:t>Set the next pointer of your answer to NULL and return this to the main</a:t>
            </a:r>
          </a:p>
          <a:p>
            <a:r>
              <a:rPr lang="en-US" dirty="0"/>
              <a:t>Type 			to run the auto-grader, your final output should look like this:</a:t>
            </a:r>
          </a:p>
        </p:txBody>
      </p:sp>
      <p:pic>
        <p:nvPicPr>
          <p:cNvPr id="5" name="Picture 4">
            <a:extLst>
              <a:ext uri="{FF2B5EF4-FFF2-40B4-BE49-F238E27FC236}">
                <a16:creationId xmlns:a16="http://schemas.microsoft.com/office/drawing/2014/main" id="{B5773929-4C5D-4105-9DA9-FCCAF6F8C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86" y="4254223"/>
            <a:ext cx="4480712" cy="1771710"/>
          </a:xfrm>
          <a:prstGeom prst="rect">
            <a:avLst/>
          </a:prstGeom>
        </p:spPr>
      </p:pic>
      <p:pic>
        <p:nvPicPr>
          <p:cNvPr id="7" name="Picture 6">
            <a:extLst>
              <a:ext uri="{FF2B5EF4-FFF2-40B4-BE49-F238E27FC236}">
                <a16:creationId xmlns:a16="http://schemas.microsoft.com/office/drawing/2014/main" id="{46D02510-5FBB-472D-AC11-A58EA71D4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898" y="3554386"/>
            <a:ext cx="982583" cy="224590"/>
          </a:xfrm>
          <a:prstGeom prst="rect">
            <a:avLst/>
          </a:prstGeom>
        </p:spPr>
      </p:pic>
    </p:spTree>
    <p:extLst>
      <p:ext uri="{BB962C8B-B14F-4D97-AF65-F5344CB8AC3E}">
        <p14:creationId xmlns:p14="http://schemas.microsoft.com/office/powerpoint/2010/main" val="115140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a:bodyPr>
          <a:lstStyle/>
          <a:p>
            <a:r>
              <a:rPr lang="en-US" dirty="0"/>
              <a:t>Step 6: Make an answer list</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Let’s take a look at another response, this time for </a:t>
            </a:r>
            <a:r>
              <a:rPr lang="en-US" dirty="0">
                <a:hlinkClick r:id="rId2"/>
              </a:rPr>
              <a:t>byu.edu</a:t>
            </a:r>
            <a:r>
              <a:rPr lang="en-US" dirty="0"/>
              <a:t> </a:t>
            </a:r>
          </a:p>
          <a:p>
            <a:endParaRPr lang="en-US" dirty="0"/>
          </a:p>
        </p:txBody>
      </p:sp>
      <p:graphicFrame>
        <p:nvGraphicFramePr>
          <p:cNvPr id="4" name="Table 3">
            <a:extLst>
              <a:ext uri="{FF2B5EF4-FFF2-40B4-BE49-F238E27FC236}">
                <a16:creationId xmlns:a16="http://schemas.microsoft.com/office/drawing/2014/main" id="{DFA3A1A8-130D-46E0-8A8D-679E4D0230B9}"/>
              </a:ext>
            </a:extLst>
          </p:cNvPr>
          <p:cNvGraphicFramePr>
            <a:graphicFrameLocks noGrp="1"/>
          </p:cNvGraphicFramePr>
          <p:nvPr>
            <p:extLst>
              <p:ext uri="{D42A27DB-BD31-4B8C-83A1-F6EECF244321}">
                <p14:modId xmlns:p14="http://schemas.microsoft.com/office/powerpoint/2010/main" val="4257894610"/>
              </p:ext>
            </p:extLst>
          </p:nvPr>
        </p:nvGraphicFramePr>
        <p:xfrm>
          <a:off x="677334" y="1644412"/>
          <a:ext cx="5016300" cy="5062792"/>
        </p:xfrm>
        <a:graphic>
          <a:graphicData uri="http://schemas.openxmlformats.org/drawingml/2006/table">
            <a:tbl>
              <a:tblPr/>
              <a:tblGrid>
                <a:gridCol w="5016300">
                  <a:extLst>
                    <a:ext uri="{9D8B030D-6E8A-4147-A177-3AD203B41FA5}">
                      <a16:colId xmlns:a16="http://schemas.microsoft.com/office/drawing/2014/main" val="3696736743"/>
                    </a:ext>
                  </a:extLst>
                </a:gridCol>
              </a:tblGrid>
              <a:tr h="3528685">
                <a:tc>
                  <a:txBody>
                    <a:bodyPr/>
                    <a:lstStyle/>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00: </a:t>
                      </a:r>
                      <a:r>
                        <a:rPr lang="es-ES" sz="2400" u="sng" dirty="0">
                          <a:solidFill>
                            <a:srgbClr val="92D050"/>
                          </a:solidFill>
                          <a:effectLst/>
                          <a:latin typeface="Lucida Console" panose="020B0609040504020204" pitchFamily="49" charset="0"/>
                        </a:rPr>
                        <a:t>45 FF 81 80 00 01 00 04</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08: </a:t>
                      </a:r>
                      <a:r>
                        <a:rPr lang="es-ES" sz="2400" u="sng" dirty="0">
                          <a:solidFill>
                            <a:srgbClr val="92D050"/>
                          </a:solidFill>
                          <a:effectLst/>
                          <a:latin typeface="Lucida Console" panose="020B0609040504020204" pitchFamily="49" charset="0"/>
                        </a:rPr>
                        <a:t>00 00 00 00 03 62 79 75</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10: </a:t>
                      </a:r>
                      <a:r>
                        <a:rPr lang="es-ES" sz="2400" u="sng" dirty="0">
                          <a:solidFill>
                            <a:srgbClr val="92D050"/>
                          </a:solidFill>
                          <a:effectLst/>
                          <a:latin typeface="Lucida Console" panose="020B0609040504020204" pitchFamily="49" charset="0"/>
                        </a:rPr>
                        <a:t>03 65 64 75 00 00 01 00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18: </a:t>
                      </a:r>
                      <a:r>
                        <a:rPr lang="es-ES" sz="2400" u="sng" dirty="0">
                          <a:solidFill>
                            <a:srgbClr val="92D050"/>
                          </a:solidFill>
                          <a:effectLst/>
                          <a:latin typeface="Lucida Console" panose="020B0609040504020204" pitchFamily="49" charset="0"/>
                        </a:rPr>
                        <a:t>01</a:t>
                      </a:r>
                      <a:r>
                        <a:rPr lang="es-ES" sz="2400" dirty="0">
                          <a:solidFill>
                            <a:schemeClr val="tx1">
                              <a:lumMod val="50000"/>
                            </a:schemeClr>
                          </a:solidFill>
                          <a:effectLst/>
                          <a:latin typeface="Lucida Console" panose="020B0609040504020204" pitchFamily="49" charset="0"/>
                        </a:rPr>
                        <a:t> </a:t>
                      </a:r>
                      <a:r>
                        <a:rPr lang="es-ES" sz="2400" u="sng" dirty="0">
                          <a:solidFill>
                            <a:srgbClr val="00B0F0"/>
                          </a:solidFill>
                          <a:effectLst/>
                          <a:latin typeface="Lucida Console" panose="020B0609040504020204" pitchFamily="49" charset="0"/>
                        </a:rPr>
                        <a:t>C0 0C 00 01 00 01 00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20: </a:t>
                      </a:r>
                      <a:r>
                        <a:rPr lang="es-ES" sz="2400" u="sng" dirty="0">
                          <a:solidFill>
                            <a:srgbClr val="00B0F0"/>
                          </a:solidFill>
                          <a:effectLst/>
                          <a:latin typeface="Lucida Console" panose="020B0609040504020204" pitchFamily="49" charset="0"/>
                        </a:rPr>
                        <a:t>00 19 96 00 04 80 BB 10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28: </a:t>
                      </a:r>
                      <a:r>
                        <a:rPr lang="es-ES" sz="2400" u="sng" dirty="0">
                          <a:solidFill>
                            <a:srgbClr val="00B0F0"/>
                          </a:solidFill>
                          <a:effectLst/>
                          <a:latin typeface="Lucida Console" panose="020B0609040504020204" pitchFamily="49" charset="0"/>
                        </a:rPr>
                        <a:t>62</a:t>
                      </a:r>
                      <a:r>
                        <a:rPr lang="es-ES" sz="2400" dirty="0">
                          <a:solidFill>
                            <a:schemeClr val="tx1">
                              <a:lumMod val="50000"/>
                            </a:schemeClr>
                          </a:solidFill>
                          <a:effectLst/>
                          <a:latin typeface="Lucida Console" panose="020B0609040504020204" pitchFamily="49" charset="0"/>
                        </a:rPr>
                        <a:t> </a:t>
                      </a:r>
                      <a:r>
                        <a:rPr lang="es-ES" sz="2400" u="sng" dirty="0">
                          <a:solidFill>
                            <a:srgbClr val="FFFF00"/>
                          </a:solidFill>
                          <a:effectLst/>
                          <a:latin typeface="Lucida Console" panose="020B0609040504020204" pitchFamily="49" charset="0"/>
                        </a:rPr>
                        <a:t>C0 0C 00 01 00 01 00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30: </a:t>
                      </a:r>
                      <a:r>
                        <a:rPr lang="es-ES" sz="2400" u="sng" dirty="0">
                          <a:solidFill>
                            <a:srgbClr val="FFFF00"/>
                          </a:solidFill>
                          <a:effectLst/>
                          <a:latin typeface="Lucida Console" panose="020B0609040504020204" pitchFamily="49" charset="0"/>
                        </a:rPr>
                        <a:t>00 19 96 00 04 80 BB 10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38: </a:t>
                      </a:r>
                      <a:r>
                        <a:rPr lang="es-ES" sz="2400" u="sng" dirty="0">
                          <a:solidFill>
                            <a:srgbClr val="FFFF00"/>
                          </a:solidFill>
                          <a:effectLst/>
                          <a:latin typeface="Lucida Console" panose="020B0609040504020204" pitchFamily="49" charset="0"/>
                        </a:rPr>
                        <a:t>64</a:t>
                      </a:r>
                      <a:r>
                        <a:rPr lang="es-ES" sz="2400" dirty="0">
                          <a:solidFill>
                            <a:schemeClr val="tx1">
                              <a:lumMod val="50000"/>
                            </a:schemeClr>
                          </a:solidFill>
                          <a:effectLst/>
                          <a:latin typeface="Lucida Console" panose="020B0609040504020204" pitchFamily="49" charset="0"/>
                        </a:rPr>
                        <a:t> </a:t>
                      </a:r>
                      <a:r>
                        <a:rPr lang="es-ES" sz="2400" u="sng" dirty="0">
                          <a:solidFill>
                            <a:schemeClr val="accent1"/>
                          </a:solidFill>
                          <a:effectLst/>
                          <a:latin typeface="Lucida Console" panose="020B0609040504020204" pitchFamily="49" charset="0"/>
                        </a:rPr>
                        <a:t>C0 0C 00 01 00 01 00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40: </a:t>
                      </a:r>
                      <a:r>
                        <a:rPr lang="es-ES" sz="2400" u="sng" dirty="0">
                          <a:solidFill>
                            <a:schemeClr val="accent1"/>
                          </a:solidFill>
                          <a:effectLst/>
                          <a:latin typeface="Lucida Console" panose="020B0609040504020204" pitchFamily="49" charset="0"/>
                        </a:rPr>
                        <a:t>00 19 96 00 04 80 BB 10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48: </a:t>
                      </a:r>
                      <a:r>
                        <a:rPr lang="es-ES" sz="2400" u="sng" dirty="0">
                          <a:solidFill>
                            <a:schemeClr val="accent1"/>
                          </a:solidFill>
                          <a:effectLst/>
                          <a:latin typeface="Lucida Console" panose="020B0609040504020204" pitchFamily="49" charset="0"/>
                        </a:rPr>
                        <a:t>63</a:t>
                      </a:r>
                      <a:r>
                        <a:rPr lang="es-ES" sz="2400" dirty="0">
                          <a:solidFill>
                            <a:schemeClr val="tx1">
                              <a:lumMod val="50000"/>
                            </a:schemeClr>
                          </a:solidFill>
                          <a:effectLst/>
                          <a:latin typeface="Lucida Console" panose="020B0609040504020204" pitchFamily="49" charset="0"/>
                        </a:rPr>
                        <a:t> </a:t>
                      </a:r>
                      <a:r>
                        <a:rPr lang="es-ES" sz="2400" u="sng" dirty="0">
                          <a:solidFill>
                            <a:srgbClr val="FF0000"/>
                          </a:solidFill>
                          <a:effectLst/>
                          <a:latin typeface="Lucida Console" panose="020B0609040504020204" pitchFamily="49" charset="0"/>
                        </a:rPr>
                        <a:t>C0 0C 00 01 00 01 00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50: </a:t>
                      </a:r>
                      <a:r>
                        <a:rPr lang="es-ES" sz="2400" u="sng" dirty="0">
                          <a:solidFill>
                            <a:srgbClr val="FF0000"/>
                          </a:solidFill>
                          <a:effectLst/>
                          <a:latin typeface="Lucida Console" panose="020B0609040504020204" pitchFamily="49" charset="0"/>
                        </a:rPr>
                        <a:t>00 19 96 00 04 80 BB 10 </a:t>
                      </a:r>
                    </a:p>
                    <a:p>
                      <a:pPr marL="0" marR="0">
                        <a:lnSpc>
                          <a:spcPct val="116000"/>
                        </a:lnSpc>
                        <a:spcBef>
                          <a:spcPts val="0"/>
                        </a:spcBef>
                        <a:spcAft>
                          <a:spcPts val="0"/>
                        </a:spcAft>
                      </a:pPr>
                      <a:r>
                        <a:rPr lang="es-ES" sz="2400" dirty="0">
                          <a:solidFill>
                            <a:schemeClr val="tx1"/>
                          </a:solidFill>
                          <a:effectLst/>
                          <a:latin typeface="Lucida Console" panose="020B0609040504020204" pitchFamily="49" charset="0"/>
                        </a:rPr>
                        <a:t>58: </a:t>
                      </a:r>
                      <a:r>
                        <a:rPr lang="es-ES" sz="2400" u="sng" dirty="0">
                          <a:solidFill>
                            <a:srgbClr val="FF0000"/>
                          </a:solidFill>
                          <a:effectLst/>
                          <a:latin typeface="Lucida Console" panose="020B0609040504020204" pitchFamily="49" charset="0"/>
                        </a:rPr>
                        <a:t>65</a:t>
                      </a:r>
                      <a:r>
                        <a:rPr lang="es-ES" sz="2400" dirty="0">
                          <a:solidFill>
                            <a:schemeClr val="tx1"/>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92488178"/>
                  </a:ext>
                </a:extLst>
              </a:tr>
            </a:tbl>
          </a:graphicData>
        </a:graphic>
      </p:graphicFrame>
      <p:sp>
        <p:nvSpPr>
          <p:cNvPr id="9" name="TextBox 8">
            <a:extLst>
              <a:ext uri="{FF2B5EF4-FFF2-40B4-BE49-F238E27FC236}">
                <a16:creationId xmlns:a16="http://schemas.microsoft.com/office/drawing/2014/main" id="{8E6C3856-81DD-4CE6-B5A9-68D74884561E}"/>
              </a:ext>
            </a:extLst>
          </p:cNvPr>
          <p:cNvSpPr txBox="1"/>
          <p:nvPr/>
        </p:nvSpPr>
        <p:spPr>
          <a:xfrm>
            <a:off x="6776933" y="4234480"/>
            <a:ext cx="2815390" cy="646331"/>
          </a:xfrm>
          <a:prstGeom prst="rect">
            <a:avLst/>
          </a:prstGeom>
          <a:noFill/>
        </p:spPr>
        <p:txBody>
          <a:bodyPr wrap="square" rtlCol="0">
            <a:spAutoFit/>
          </a:bodyPr>
          <a:lstStyle/>
          <a:p>
            <a:pPr algn="ctr"/>
            <a:r>
              <a:rPr lang="en-US" dirty="0"/>
              <a:t>Notice how there are 4 answer resource records</a:t>
            </a:r>
          </a:p>
        </p:txBody>
      </p:sp>
      <p:cxnSp>
        <p:nvCxnSpPr>
          <p:cNvPr id="13" name="Straight Arrow Connector 12">
            <a:extLst>
              <a:ext uri="{FF2B5EF4-FFF2-40B4-BE49-F238E27FC236}">
                <a16:creationId xmlns:a16="http://schemas.microsoft.com/office/drawing/2014/main" id="{DD0E4097-A1AC-48CE-8D42-D34476CFAFEF}"/>
              </a:ext>
            </a:extLst>
          </p:cNvPr>
          <p:cNvCxnSpPr>
            <a:cxnSpLocks/>
            <a:stCxn id="9" idx="1"/>
          </p:cNvCxnSpPr>
          <p:nvPr/>
        </p:nvCxnSpPr>
        <p:spPr>
          <a:xfrm flipH="1" flipV="1">
            <a:off x="5693634" y="3208421"/>
            <a:ext cx="1083299" cy="1349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38D072-1B7A-421F-AD5A-C7ECFD0639B3}"/>
              </a:ext>
            </a:extLst>
          </p:cNvPr>
          <p:cNvCxnSpPr>
            <a:cxnSpLocks/>
            <a:stCxn id="9" idx="1"/>
          </p:cNvCxnSpPr>
          <p:nvPr/>
        </p:nvCxnSpPr>
        <p:spPr>
          <a:xfrm flipH="1" flipV="1">
            <a:off x="5693634" y="4034589"/>
            <a:ext cx="1083299" cy="5230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1696C5-D864-431B-9C74-79023080D367}"/>
              </a:ext>
            </a:extLst>
          </p:cNvPr>
          <p:cNvCxnSpPr>
            <a:cxnSpLocks/>
            <a:stCxn id="9" idx="1"/>
          </p:cNvCxnSpPr>
          <p:nvPr/>
        </p:nvCxnSpPr>
        <p:spPr>
          <a:xfrm flipH="1">
            <a:off x="5693634" y="4557646"/>
            <a:ext cx="1083299" cy="263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6CF65E8-19E4-46F6-81B8-25DF56DBD4E3}"/>
              </a:ext>
            </a:extLst>
          </p:cNvPr>
          <p:cNvCxnSpPr>
            <a:stCxn id="9" idx="1"/>
          </p:cNvCxnSpPr>
          <p:nvPr/>
        </p:nvCxnSpPr>
        <p:spPr>
          <a:xfrm flipH="1">
            <a:off x="5693634" y="4557646"/>
            <a:ext cx="1083299" cy="10971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349C827-A158-441F-9C89-5C30220D0162}"/>
              </a:ext>
            </a:extLst>
          </p:cNvPr>
          <p:cNvSpPr/>
          <p:nvPr/>
        </p:nvSpPr>
        <p:spPr>
          <a:xfrm>
            <a:off x="4610335" y="1641295"/>
            <a:ext cx="1083299" cy="464233"/>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3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a:bodyPr>
          <a:lstStyle/>
          <a:p>
            <a:r>
              <a:rPr lang="en-US" dirty="0"/>
              <a:t>Step 6: Make an answer list</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6"/>
            <a:ext cx="8596668" cy="1426812"/>
          </a:xfrm>
        </p:spPr>
        <p:txBody>
          <a:bodyPr/>
          <a:lstStyle/>
          <a:p>
            <a:r>
              <a:rPr lang="en-US" dirty="0"/>
              <a:t>This time a single answer won’t suffice, so you have to make a linked list of answers</a:t>
            </a:r>
          </a:p>
          <a:p>
            <a:r>
              <a:rPr lang="en-US" dirty="0"/>
              <a:t>You’ll need to keep track of: the </a:t>
            </a:r>
            <a:r>
              <a:rPr lang="en-US" u="sng" dirty="0"/>
              <a:t>head</a:t>
            </a:r>
            <a:r>
              <a:rPr lang="en-US" dirty="0"/>
              <a:t> of your answer list, the </a:t>
            </a:r>
            <a:r>
              <a:rPr lang="en-US" u="sng" dirty="0"/>
              <a:t>current</a:t>
            </a:r>
            <a:r>
              <a:rPr lang="en-US" dirty="0"/>
              <a:t> answer you’re on, and the </a:t>
            </a:r>
            <a:r>
              <a:rPr lang="en-US" u="sng" dirty="0"/>
              <a:t>index</a:t>
            </a:r>
            <a:r>
              <a:rPr lang="en-US" dirty="0"/>
              <a:t> of start of the current resource record</a:t>
            </a:r>
          </a:p>
        </p:txBody>
      </p:sp>
      <p:graphicFrame>
        <p:nvGraphicFramePr>
          <p:cNvPr id="38" name="Table 37">
            <a:extLst>
              <a:ext uri="{FF2B5EF4-FFF2-40B4-BE49-F238E27FC236}">
                <a16:creationId xmlns:a16="http://schemas.microsoft.com/office/drawing/2014/main" id="{07E101EE-1D4D-4F31-927C-F1470A936F4C}"/>
              </a:ext>
            </a:extLst>
          </p:cNvPr>
          <p:cNvGraphicFramePr>
            <a:graphicFrameLocks noGrp="1"/>
          </p:cNvGraphicFramePr>
          <p:nvPr>
            <p:extLst>
              <p:ext uri="{D42A27DB-BD31-4B8C-83A1-F6EECF244321}">
                <p14:modId xmlns:p14="http://schemas.microsoft.com/office/powerpoint/2010/main" val="2289490518"/>
              </p:ext>
            </p:extLst>
          </p:nvPr>
        </p:nvGraphicFramePr>
        <p:xfrm>
          <a:off x="292326" y="2686117"/>
          <a:ext cx="3020370" cy="3103666"/>
        </p:xfrm>
        <a:graphic>
          <a:graphicData uri="http://schemas.openxmlformats.org/drawingml/2006/table">
            <a:tbl>
              <a:tblPr/>
              <a:tblGrid>
                <a:gridCol w="3020370">
                  <a:extLst>
                    <a:ext uri="{9D8B030D-6E8A-4147-A177-3AD203B41FA5}">
                      <a16:colId xmlns:a16="http://schemas.microsoft.com/office/drawing/2014/main" val="3696736743"/>
                    </a:ext>
                  </a:extLst>
                </a:gridCol>
              </a:tblGrid>
              <a:tr h="3103666">
                <a:tc>
                  <a:txBody>
                    <a:bodyPr/>
                    <a:lstStyle/>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00: </a:t>
                      </a:r>
                      <a:r>
                        <a:rPr lang="es-ES" sz="1400" u="none" dirty="0">
                          <a:solidFill>
                            <a:schemeClr val="tx1">
                              <a:lumMod val="50000"/>
                            </a:schemeClr>
                          </a:solidFill>
                          <a:effectLst/>
                          <a:latin typeface="Lucida Console" panose="020B0609040504020204" pitchFamily="49" charset="0"/>
                        </a:rPr>
                        <a:t>45 FF 81 80 00 01 00 04</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08: </a:t>
                      </a:r>
                      <a:r>
                        <a:rPr lang="es-ES" sz="1400" u="none" dirty="0">
                          <a:solidFill>
                            <a:schemeClr val="tx1">
                              <a:lumMod val="50000"/>
                            </a:schemeClr>
                          </a:solidFill>
                          <a:effectLst/>
                          <a:latin typeface="Lucida Console" panose="020B0609040504020204" pitchFamily="49" charset="0"/>
                        </a:rPr>
                        <a:t>00 00 00 00 03 62 79 75</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10: </a:t>
                      </a:r>
                      <a:r>
                        <a:rPr lang="es-ES" sz="1400" u="none" dirty="0">
                          <a:solidFill>
                            <a:schemeClr val="tx1">
                              <a:lumMod val="50000"/>
                            </a:schemeClr>
                          </a:solidFill>
                          <a:effectLst/>
                          <a:latin typeface="Lucida Console" panose="020B0609040504020204" pitchFamily="49" charset="0"/>
                        </a:rPr>
                        <a:t>03 65 64 75 00 00 01 00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18: </a:t>
                      </a:r>
                      <a:r>
                        <a:rPr lang="es-ES" sz="1400" u="none" dirty="0">
                          <a:solidFill>
                            <a:schemeClr val="tx1">
                              <a:lumMod val="50000"/>
                            </a:schemeClr>
                          </a:solidFill>
                          <a:effectLst/>
                          <a:latin typeface="Lucida Console" panose="020B0609040504020204" pitchFamily="49" charset="0"/>
                        </a:rPr>
                        <a:t>01</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28: </a:t>
                      </a:r>
                      <a:r>
                        <a:rPr lang="es-ES" sz="1400" u="none" dirty="0">
                          <a:solidFill>
                            <a:schemeClr val="tx1">
                              <a:lumMod val="50000"/>
                            </a:schemeClr>
                          </a:solidFill>
                          <a:effectLst/>
                          <a:latin typeface="Lucida Console" panose="020B0609040504020204" pitchFamily="49" charset="0"/>
                        </a:rPr>
                        <a:t>62</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a:t>
                      </a:r>
                      <a:r>
                        <a:rPr lang="es-ES" sz="1400" u="sng" dirty="0">
                          <a:solidFill>
                            <a:srgbClr val="FFFF00"/>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38: </a:t>
                      </a:r>
                      <a:r>
                        <a:rPr lang="es-ES" sz="1400" u="none" dirty="0">
                          <a:solidFill>
                            <a:schemeClr val="tx1">
                              <a:lumMod val="50000"/>
                            </a:schemeClr>
                          </a:solidFill>
                          <a:effectLst/>
                          <a:latin typeface="Lucida Console" panose="020B0609040504020204" pitchFamily="49" charset="0"/>
                        </a:rPr>
                        <a:t>64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48: </a:t>
                      </a:r>
                      <a:r>
                        <a:rPr lang="es-ES" sz="1400" u="none" dirty="0">
                          <a:solidFill>
                            <a:schemeClr val="tx1">
                              <a:lumMod val="50000"/>
                            </a:schemeClr>
                          </a:solidFill>
                          <a:effectLst/>
                          <a:latin typeface="Lucida Console" panose="020B0609040504020204" pitchFamily="49" charset="0"/>
                        </a:rPr>
                        <a:t>63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58: </a:t>
                      </a:r>
                      <a:r>
                        <a:rPr lang="es-ES" sz="1400" u="none" dirty="0">
                          <a:solidFill>
                            <a:schemeClr val="tx1">
                              <a:lumMod val="50000"/>
                            </a:schemeClr>
                          </a:solidFill>
                          <a:effectLst/>
                          <a:latin typeface="Lucida Console" panose="020B0609040504020204" pitchFamily="49" charset="0"/>
                        </a:rPr>
                        <a:t>65</a:t>
                      </a:r>
                      <a:r>
                        <a:rPr lang="es-ES" sz="1400" dirty="0">
                          <a:solidFill>
                            <a:schemeClr val="tx1"/>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92488178"/>
                  </a:ext>
                </a:extLst>
              </a:tr>
            </a:tbl>
          </a:graphicData>
        </a:graphic>
      </p:graphicFrame>
      <p:sp>
        <p:nvSpPr>
          <p:cNvPr id="4" name="TextBox 3">
            <a:extLst>
              <a:ext uri="{FF2B5EF4-FFF2-40B4-BE49-F238E27FC236}">
                <a16:creationId xmlns:a16="http://schemas.microsoft.com/office/drawing/2014/main" id="{FFE44464-9230-49FF-BC82-9B9EAE72A7D5}"/>
              </a:ext>
            </a:extLst>
          </p:cNvPr>
          <p:cNvSpPr txBox="1"/>
          <p:nvPr/>
        </p:nvSpPr>
        <p:spPr>
          <a:xfrm>
            <a:off x="292326" y="5789783"/>
            <a:ext cx="1884947" cy="369332"/>
          </a:xfrm>
          <a:prstGeom prst="rect">
            <a:avLst/>
          </a:prstGeom>
          <a:noFill/>
        </p:spPr>
        <p:txBody>
          <a:bodyPr wrap="square" rtlCol="0">
            <a:spAutoFit/>
          </a:bodyPr>
          <a:lstStyle/>
          <a:p>
            <a:r>
              <a:rPr lang="en-US" dirty="0"/>
              <a:t>Index = 19</a:t>
            </a:r>
          </a:p>
        </p:txBody>
      </p:sp>
      <p:sp>
        <p:nvSpPr>
          <p:cNvPr id="40" name="TextBox 39">
            <a:extLst>
              <a:ext uri="{FF2B5EF4-FFF2-40B4-BE49-F238E27FC236}">
                <a16:creationId xmlns:a16="http://schemas.microsoft.com/office/drawing/2014/main" id="{0ECB1581-0E10-4843-99C7-2B094AED5744}"/>
              </a:ext>
            </a:extLst>
          </p:cNvPr>
          <p:cNvSpPr txBox="1"/>
          <p:nvPr/>
        </p:nvSpPr>
        <p:spPr>
          <a:xfrm>
            <a:off x="437884" y="6452471"/>
            <a:ext cx="1884947" cy="276999"/>
          </a:xfrm>
          <a:prstGeom prst="rect">
            <a:avLst/>
          </a:prstGeom>
          <a:noFill/>
        </p:spPr>
        <p:txBody>
          <a:bodyPr wrap="square" rtlCol="0">
            <a:spAutoFit/>
          </a:bodyPr>
          <a:lstStyle/>
          <a:p>
            <a:r>
              <a:rPr lang="en-US" sz="1200" dirty="0"/>
              <a:t>Use presentation mode!</a:t>
            </a:r>
          </a:p>
        </p:txBody>
      </p:sp>
      <p:grpSp>
        <p:nvGrpSpPr>
          <p:cNvPr id="8" name="Group 7">
            <a:extLst>
              <a:ext uri="{FF2B5EF4-FFF2-40B4-BE49-F238E27FC236}">
                <a16:creationId xmlns:a16="http://schemas.microsoft.com/office/drawing/2014/main" id="{917EE09C-93AC-444C-BD67-DDE835EAA52E}"/>
              </a:ext>
            </a:extLst>
          </p:cNvPr>
          <p:cNvGrpSpPr/>
          <p:nvPr/>
        </p:nvGrpSpPr>
        <p:grpSpPr>
          <a:xfrm>
            <a:off x="4464672" y="2905916"/>
            <a:ext cx="1756612" cy="1485583"/>
            <a:chOff x="4097361" y="3872480"/>
            <a:chExt cx="1756612" cy="1485583"/>
          </a:xfrm>
        </p:grpSpPr>
        <p:sp>
          <p:nvSpPr>
            <p:cNvPr id="39" name="Rectangle 38">
              <a:extLst>
                <a:ext uri="{FF2B5EF4-FFF2-40B4-BE49-F238E27FC236}">
                  <a16:creationId xmlns:a16="http://schemas.microsoft.com/office/drawing/2014/main" id="{50146642-C0BC-4AC7-AA4A-248DB4B1281E}"/>
                </a:ext>
              </a:extLst>
            </p:cNvPr>
            <p:cNvSpPr/>
            <p:nvPr/>
          </p:nvSpPr>
          <p:spPr>
            <a:xfrm>
              <a:off x="4097362" y="4149479"/>
              <a:ext cx="1756611"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NULL</a:t>
              </a:r>
            </a:p>
            <a:p>
              <a:pPr algn="r"/>
              <a:r>
                <a:rPr lang="en-US" sz="1200" dirty="0"/>
                <a:t>00 01</a:t>
              </a:r>
            </a:p>
            <a:p>
              <a:pPr algn="r"/>
              <a:r>
                <a:rPr lang="en-US" sz="1200" dirty="0"/>
                <a:t>00 01</a:t>
              </a:r>
            </a:p>
            <a:p>
              <a:pPr algn="r"/>
              <a:r>
                <a:rPr lang="en-US" sz="1200" dirty="0"/>
                <a:t>00 00 19 96</a:t>
              </a:r>
            </a:p>
            <a:p>
              <a:pPr algn="r"/>
              <a:r>
                <a:rPr lang="en-US" sz="1200" dirty="0"/>
                <a:t>00 04</a:t>
              </a:r>
            </a:p>
            <a:p>
              <a:pPr algn="r"/>
              <a:r>
                <a:rPr lang="en-US" sz="1200" dirty="0"/>
                <a:t>80 BB 10 62 </a:t>
              </a:r>
            </a:p>
          </p:txBody>
        </p:sp>
        <p:sp>
          <p:nvSpPr>
            <p:cNvPr id="6" name="TextBox 5">
              <a:extLst>
                <a:ext uri="{FF2B5EF4-FFF2-40B4-BE49-F238E27FC236}">
                  <a16:creationId xmlns:a16="http://schemas.microsoft.com/office/drawing/2014/main" id="{3A2ACF71-2F10-4131-A171-D370EC9A4F92}"/>
                </a:ext>
              </a:extLst>
            </p:cNvPr>
            <p:cNvSpPr txBox="1"/>
            <p:nvPr/>
          </p:nvSpPr>
          <p:spPr>
            <a:xfrm>
              <a:off x="4097361" y="3872480"/>
              <a:ext cx="1756611" cy="276999"/>
            </a:xfrm>
            <a:prstGeom prst="rect">
              <a:avLst/>
            </a:prstGeom>
            <a:noFill/>
          </p:spPr>
          <p:txBody>
            <a:bodyPr wrap="square" rtlCol="0">
              <a:spAutoFit/>
            </a:bodyPr>
            <a:lstStyle/>
            <a:p>
              <a:pPr algn="ctr"/>
              <a:r>
                <a:rPr lang="en-US" sz="1200" b="1" dirty="0"/>
                <a:t>struct </a:t>
              </a:r>
              <a:r>
                <a:rPr lang="en-US" sz="1200" b="1" dirty="0" err="1"/>
                <a:t>dns_rr</a:t>
              </a:r>
              <a:r>
                <a:rPr lang="en-US" sz="1200" b="1" dirty="0"/>
                <a:t> *</a:t>
              </a:r>
            </a:p>
          </p:txBody>
        </p:sp>
      </p:grpSp>
      <p:sp>
        <p:nvSpPr>
          <p:cNvPr id="51" name="Rectangle 50">
            <a:extLst>
              <a:ext uri="{FF2B5EF4-FFF2-40B4-BE49-F238E27FC236}">
                <a16:creationId xmlns:a16="http://schemas.microsoft.com/office/drawing/2014/main" id="{A1B3562F-EB0D-4E02-9EF8-FC7D6952F18D}"/>
              </a:ext>
            </a:extLst>
          </p:cNvPr>
          <p:cNvSpPr/>
          <p:nvPr/>
        </p:nvSpPr>
        <p:spPr>
          <a:xfrm>
            <a:off x="7054957" y="3273897"/>
            <a:ext cx="1820781" cy="3768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NULL</a:t>
            </a:r>
          </a:p>
          <a:p>
            <a:pPr algn="r"/>
            <a:r>
              <a:rPr lang="en-US" sz="1000" dirty="0"/>
              <a:t>NULL</a:t>
            </a:r>
          </a:p>
        </p:txBody>
      </p:sp>
      <p:sp>
        <p:nvSpPr>
          <p:cNvPr id="25" name="TextBox 24">
            <a:extLst>
              <a:ext uri="{FF2B5EF4-FFF2-40B4-BE49-F238E27FC236}">
                <a16:creationId xmlns:a16="http://schemas.microsoft.com/office/drawing/2014/main" id="{34D8A3E1-4170-4FD9-9C6E-064FB105A2D9}"/>
              </a:ext>
            </a:extLst>
          </p:cNvPr>
          <p:cNvSpPr txBox="1"/>
          <p:nvPr/>
        </p:nvSpPr>
        <p:spPr>
          <a:xfrm>
            <a:off x="7054956" y="2996898"/>
            <a:ext cx="1820782" cy="276999"/>
          </a:xfrm>
          <a:prstGeom prst="rect">
            <a:avLst/>
          </a:prstGeom>
          <a:noFill/>
        </p:spPr>
        <p:txBody>
          <a:bodyPr wrap="square" rtlCol="0">
            <a:spAutoFit/>
          </a:bodyPr>
          <a:lstStyle/>
          <a:p>
            <a:pPr algn="ctr"/>
            <a:r>
              <a:rPr lang="en-US" sz="1200" dirty="0"/>
              <a:t>Head</a:t>
            </a:r>
          </a:p>
        </p:txBody>
      </p:sp>
      <p:sp>
        <p:nvSpPr>
          <p:cNvPr id="55" name="Rectangle 54">
            <a:extLst>
              <a:ext uri="{FF2B5EF4-FFF2-40B4-BE49-F238E27FC236}">
                <a16:creationId xmlns:a16="http://schemas.microsoft.com/office/drawing/2014/main" id="{94142CBE-D2BF-4669-9509-4DB9386056FD}"/>
              </a:ext>
            </a:extLst>
          </p:cNvPr>
          <p:cNvSpPr/>
          <p:nvPr/>
        </p:nvSpPr>
        <p:spPr>
          <a:xfrm>
            <a:off x="7054954" y="3953182"/>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NULL</a:t>
            </a:r>
          </a:p>
          <a:p>
            <a:pPr algn="r"/>
            <a:r>
              <a:rPr lang="en-US" sz="1000" dirty="0"/>
              <a:t>NULL</a:t>
            </a:r>
          </a:p>
        </p:txBody>
      </p:sp>
      <p:sp>
        <p:nvSpPr>
          <p:cNvPr id="28" name="TextBox 27">
            <a:extLst>
              <a:ext uri="{FF2B5EF4-FFF2-40B4-BE49-F238E27FC236}">
                <a16:creationId xmlns:a16="http://schemas.microsoft.com/office/drawing/2014/main" id="{C65C4302-7882-4ED1-8AB7-5DC79746DC23}"/>
              </a:ext>
            </a:extLst>
          </p:cNvPr>
          <p:cNvSpPr txBox="1"/>
          <p:nvPr/>
        </p:nvSpPr>
        <p:spPr>
          <a:xfrm>
            <a:off x="3631000" y="3105834"/>
            <a:ext cx="3105649" cy="646331"/>
          </a:xfrm>
          <a:prstGeom prst="rect">
            <a:avLst/>
          </a:prstGeom>
          <a:noFill/>
        </p:spPr>
        <p:txBody>
          <a:bodyPr wrap="square" rtlCol="0">
            <a:spAutoFit/>
          </a:bodyPr>
          <a:lstStyle/>
          <a:p>
            <a:r>
              <a:rPr lang="en-US" sz="1200" dirty="0"/>
              <a:t>Start by allocating space for the head of your linked list. Set the current pointer to the head of the list.</a:t>
            </a:r>
            <a:endParaRPr lang="en-US" sz="1200" u="sng" dirty="0"/>
          </a:p>
        </p:txBody>
      </p:sp>
      <p:sp>
        <p:nvSpPr>
          <p:cNvPr id="59" name="TextBox 58">
            <a:extLst>
              <a:ext uri="{FF2B5EF4-FFF2-40B4-BE49-F238E27FC236}">
                <a16:creationId xmlns:a16="http://schemas.microsoft.com/office/drawing/2014/main" id="{86143259-F247-4E9D-8041-ED94474DB723}"/>
              </a:ext>
            </a:extLst>
          </p:cNvPr>
          <p:cNvSpPr txBox="1"/>
          <p:nvPr/>
        </p:nvSpPr>
        <p:spPr>
          <a:xfrm>
            <a:off x="8875738" y="3313573"/>
            <a:ext cx="726969" cy="276999"/>
          </a:xfrm>
          <a:prstGeom prst="rect">
            <a:avLst/>
          </a:prstGeom>
          <a:noFill/>
        </p:spPr>
        <p:txBody>
          <a:bodyPr wrap="square" rtlCol="0">
            <a:spAutoFit/>
          </a:bodyPr>
          <a:lstStyle/>
          <a:p>
            <a:pPr algn="ctr"/>
            <a:r>
              <a:rPr lang="en-US" sz="1200" dirty="0"/>
              <a:t>Current</a:t>
            </a:r>
          </a:p>
        </p:txBody>
      </p:sp>
      <p:graphicFrame>
        <p:nvGraphicFramePr>
          <p:cNvPr id="61" name="Table 60">
            <a:extLst>
              <a:ext uri="{FF2B5EF4-FFF2-40B4-BE49-F238E27FC236}">
                <a16:creationId xmlns:a16="http://schemas.microsoft.com/office/drawing/2014/main" id="{5E2C8049-DFE1-414F-A821-84BD1050631D}"/>
              </a:ext>
            </a:extLst>
          </p:cNvPr>
          <p:cNvGraphicFramePr>
            <a:graphicFrameLocks noGrp="1"/>
          </p:cNvGraphicFramePr>
          <p:nvPr>
            <p:extLst>
              <p:ext uri="{D42A27DB-BD31-4B8C-83A1-F6EECF244321}">
                <p14:modId xmlns:p14="http://schemas.microsoft.com/office/powerpoint/2010/main" val="1132084659"/>
              </p:ext>
            </p:extLst>
          </p:nvPr>
        </p:nvGraphicFramePr>
        <p:xfrm>
          <a:off x="292325" y="2686116"/>
          <a:ext cx="3020370" cy="3103666"/>
        </p:xfrm>
        <a:graphic>
          <a:graphicData uri="http://schemas.openxmlformats.org/drawingml/2006/table">
            <a:tbl>
              <a:tblPr/>
              <a:tblGrid>
                <a:gridCol w="3020370">
                  <a:extLst>
                    <a:ext uri="{9D8B030D-6E8A-4147-A177-3AD203B41FA5}">
                      <a16:colId xmlns:a16="http://schemas.microsoft.com/office/drawing/2014/main" val="3696736743"/>
                    </a:ext>
                  </a:extLst>
                </a:gridCol>
              </a:tblGrid>
              <a:tr h="3103666">
                <a:tc>
                  <a:txBody>
                    <a:bodyPr/>
                    <a:lstStyle/>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00: </a:t>
                      </a:r>
                      <a:r>
                        <a:rPr lang="es-ES" sz="1400" u="none" dirty="0">
                          <a:solidFill>
                            <a:schemeClr val="tx1">
                              <a:lumMod val="50000"/>
                            </a:schemeClr>
                          </a:solidFill>
                          <a:effectLst/>
                          <a:latin typeface="Lucida Console" panose="020B0609040504020204" pitchFamily="49" charset="0"/>
                        </a:rPr>
                        <a:t>45 FF 81 80 00 01 00 04</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08: </a:t>
                      </a:r>
                      <a:r>
                        <a:rPr lang="es-ES" sz="1400" u="none" dirty="0">
                          <a:solidFill>
                            <a:schemeClr val="tx1">
                              <a:lumMod val="50000"/>
                            </a:schemeClr>
                          </a:solidFill>
                          <a:effectLst/>
                          <a:latin typeface="Lucida Console" panose="020B0609040504020204" pitchFamily="49" charset="0"/>
                        </a:rPr>
                        <a:t>00 00 00 00 03 62 79 75</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10: </a:t>
                      </a:r>
                      <a:r>
                        <a:rPr lang="es-ES" sz="1400" u="none" dirty="0">
                          <a:solidFill>
                            <a:schemeClr val="tx1">
                              <a:lumMod val="50000"/>
                            </a:schemeClr>
                          </a:solidFill>
                          <a:effectLst/>
                          <a:latin typeface="Lucida Console" panose="020B0609040504020204" pitchFamily="49" charset="0"/>
                        </a:rPr>
                        <a:t>03 65 64 75 00 00 01 00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18: </a:t>
                      </a:r>
                      <a:r>
                        <a:rPr lang="es-ES" sz="1400" u="none" dirty="0">
                          <a:solidFill>
                            <a:schemeClr val="tx1">
                              <a:lumMod val="50000"/>
                            </a:schemeClr>
                          </a:solidFill>
                          <a:effectLst/>
                          <a:latin typeface="Lucida Console" panose="020B0609040504020204" pitchFamily="49" charset="0"/>
                        </a:rPr>
                        <a:t>01</a:t>
                      </a:r>
                      <a:r>
                        <a:rPr lang="es-ES" sz="1400" dirty="0">
                          <a:solidFill>
                            <a:schemeClr val="tx1">
                              <a:lumMod val="50000"/>
                            </a:schemeClr>
                          </a:solidFill>
                          <a:effectLst/>
                          <a:latin typeface="Lucida Console" panose="020B0609040504020204" pitchFamily="49" charset="0"/>
                        </a:rPr>
                        <a:t> </a:t>
                      </a:r>
                      <a:r>
                        <a:rPr lang="es-ES" sz="1400" u="sng" dirty="0">
                          <a:solidFill>
                            <a:srgbClr val="FFC000"/>
                          </a:solidFill>
                          <a:effectLst/>
                          <a:latin typeface="Lucida Console" panose="020B0609040504020204" pitchFamily="49" charset="0"/>
                        </a:rPr>
                        <a:t>C0 0C 00 01 00 01 00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20: </a:t>
                      </a:r>
                      <a:r>
                        <a:rPr lang="es-ES" sz="1400" u="sng" dirty="0">
                          <a:solidFill>
                            <a:srgbClr val="FFC000"/>
                          </a:solidFill>
                          <a:effectLst/>
                          <a:latin typeface="Lucida Console" panose="020B0609040504020204" pitchFamily="49" charset="0"/>
                        </a:rPr>
                        <a:t>00 19 96 00 04 80 BB 10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28: </a:t>
                      </a:r>
                      <a:r>
                        <a:rPr lang="es-ES" sz="1400" u="sng" dirty="0">
                          <a:solidFill>
                            <a:srgbClr val="FFC000"/>
                          </a:solidFill>
                          <a:effectLst/>
                          <a:latin typeface="Lucida Console" panose="020B0609040504020204" pitchFamily="49" charset="0"/>
                        </a:rPr>
                        <a:t>62</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a:t>
                      </a:r>
                      <a:r>
                        <a:rPr lang="es-ES" sz="1400" u="sng" dirty="0">
                          <a:solidFill>
                            <a:srgbClr val="FFFF00"/>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38: </a:t>
                      </a:r>
                      <a:r>
                        <a:rPr lang="es-ES" sz="1400" u="none" dirty="0">
                          <a:solidFill>
                            <a:schemeClr val="tx1">
                              <a:lumMod val="50000"/>
                            </a:schemeClr>
                          </a:solidFill>
                          <a:effectLst/>
                          <a:latin typeface="Lucida Console" panose="020B0609040504020204" pitchFamily="49" charset="0"/>
                        </a:rPr>
                        <a:t>64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48: </a:t>
                      </a:r>
                      <a:r>
                        <a:rPr lang="es-ES" sz="1400" u="none" dirty="0">
                          <a:solidFill>
                            <a:schemeClr val="tx1">
                              <a:lumMod val="50000"/>
                            </a:schemeClr>
                          </a:solidFill>
                          <a:effectLst/>
                          <a:latin typeface="Lucida Console" panose="020B0609040504020204" pitchFamily="49" charset="0"/>
                        </a:rPr>
                        <a:t>63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58: </a:t>
                      </a:r>
                      <a:r>
                        <a:rPr lang="es-ES" sz="1400" u="none" dirty="0">
                          <a:solidFill>
                            <a:schemeClr val="tx1">
                              <a:lumMod val="50000"/>
                            </a:schemeClr>
                          </a:solidFill>
                          <a:effectLst/>
                          <a:latin typeface="Lucida Console" panose="020B0609040504020204" pitchFamily="49" charset="0"/>
                        </a:rPr>
                        <a:t>65</a:t>
                      </a:r>
                      <a:r>
                        <a:rPr lang="es-ES" sz="1400" dirty="0">
                          <a:solidFill>
                            <a:schemeClr val="tx1"/>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92488178"/>
                  </a:ext>
                </a:extLst>
              </a:tr>
            </a:tbl>
          </a:graphicData>
        </a:graphic>
      </p:graphicFrame>
      <p:sp>
        <p:nvSpPr>
          <p:cNvPr id="62" name="TextBox 61">
            <a:extLst>
              <a:ext uri="{FF2B5EF4-FFF2-40B4-BE49-F238E27FC236}">
                <a16:creationId xmlns:a16="http://schemas.microsoft.com/office/drawing/2014/main" id="{929646CF-AEAB-46C5-832E-57404C0633E5}"/>
              </a:ext>
            </a:extLst>
          </p:cNvPr>
          <p:cNvSpPr txBox="1"/>
          <p:nvPr/>
        </p:nvSpPr>
        <p:spPr>
          <a:xfrm>
            <a:off x="1590675" y="5654807"/>
            <a:ext cx="3105649" cy="646331"/>
          </a:xfrm>
          <a:prstGeom prst="rect">
            <a:avLst/>
          </a:prstGeom>
          <a:noFill/>
        </p:spPr>
        <p:txBody>
          <a:bodyPr wrap="square" rtlCol="0">
            <a:spAutoFit/>
          </a:bodyPr>
          <a:lstStyle/>
          <a:p>
            <a:r>
              <a:rPr lang="en-US" sz="1200" dirty="0"/>
              <a:t>Set the index to the first byte of the first resource record. This is the size of your query.</a:t>
            </a:r>
          </a:p>
        </p:txBody>
      </p:sp>
      <p:sp>
        <p:nvSpPr>
          <p:cNvPr id="64" name="TextBox 63">
            <a:extLst>
              <a:ext uri="{FF2B5EF4-FFF2-40B4-BE49-F238E27FC236}">
                <a16:creationId xmlns:a16="http://schemas.microsoft.com/office/drawing/2014/main" id="{F526548A-EABE-40BE-8A28-D8108AE6269F}"/>
              </a:ext>
            </a:extLst>
          </p:cNvPr>
          <p:cNvSpPr txBox="1"/>
          <p:nvPr/>
        </p:nvSpPr>
        <p:spPr>
          <a:xfrm>
            <a:off x="3790154" y="4563245"/>
            <a:ext cx="3105649" cy="830997"/>
          </a:xfrm>
          <a:prstGeom prst="rect">
            <a:avLst/>
          </a:prstGeom>
          <a:noFill/>
        </p:spPr>
        <p:txBody>
          <a:bodyPr wrap="square" rtlCol="0">
            <a:spAutoFit/>
          </a:bodyPr>
          <a:lstStyle/>
          <a:p>
            <a:r>
              <a:rPr lang="en-US" sz="1200" dirty="0"/>
              <a:t>Parse the resource record into a </a:t>
            </a:r>
            <a:r>
              <a:rPr lang="en-US" sz="1200" dirty="0" err="1"/>
              <a:t>dns_rr</a:t>
            </a:r>
            <a:r>
              <a:rPr lang="en-US" sz="1200" dirty="0"/>
              <a:t> struct. Don’t worry about parsing the name of the record! You’ll do this in the next step.</a:t>
            </a:r>
          </a:p>
        </p:txBody>
      </p:sp>
      <p:cxnSp>
        <p:nvCxnSpPr>
          <p:cNvPr id="30" name="Straight Arrow Connector 29">
            <a:extLst>
              <a:ext uri="{FF2B5EF4-FFF2-40B4-BE49-F238E27FC236}">
                <a16:creationId xmlns:a16="http://schemas.microsoft.com/office/drawing/2014/main" id="{BFB41CD0-9750-4812-825B-E759F1B47AE7}"/>
              </a:ext>
            </a:extLst>
          </p:cNvPr>
          <p:cNvCxnSpPr>
            <a:cxnSpLocks/>
            <a:endCxn id="39" idx="1"/>
          </p:cNvCxnSpPr>
          <p:nvPr/>
        </p:nvCxnSpPr>
        <p:spPr>
          <a:xfrm>
            <a:off x="3312692" y="3786233"/>
            <a:ext cx="1151981" cy="9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B9F4B0E-C702-4B6A-8A9B-89562B7FAE65}"/>
              </a:ext>
            </a:extLst>
          </p:cNvPr>
          <p:cNvCxnSpPr>
            <a:cxnSpLocks/>
          </p:cNvCxnSpPr>
          <p:nvPr/>
        </p:nvCxnSpPr>
        <p:spPr>
          <a:xfrm flipV="1">
            <a:off x="6221283" y="3273897"/>
            <a:ext cx="2431131" cy="946554"/>
          </a:xfrm>
          <a:prstGeom prst="bentConnector4">
            <a:avLst>
              <a:gd name="adj1" fmla="val 26341"/>
              <a:gd name="adj2" fmla="val 154274"/>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29844DA-929F-4CE0-97F2-1150CA44BED1}"/>
              </a:ext>
            </a:extLst>
          </p:cNvPr>
          <p:cNvSpPr txBox="1"/>
          <p:nvPr/>
        </p:nvSpPr>
        <p:spPr>
          <a:xfrm>
            <a:off x="3790152" y="4564049"/>
            <a:ext cx="3105649" cy="646331"/>
          </a:xfrm>
          <a:prstGeom prst="rect">
            <a:avLst/>
          </a:prstGeom>
          <a:noFill/>
        </p:spPr>
        <p:txBody>
          <a:bodyPr wrap="square" rtlCol="0">
            <a:spAutoFit/>
          </a:bodyPr>
          <a:lstStyle/>
          <a:p>
            <a:r>
              <a:rPr lang="en-US" sz="1200" dirty="0"/>
              <a:t>Convert the data into an ASCII string. (</a:t>
            </a:r>
            <a:r>
              <a:rPr lang="en-US" sz="1200" dirty="0" err="1"/>
              <a:t>sprintf</a:t>
            </a:r>
            <a:r>
              <a:rPr lang="en-US" sz="1200" dirty="0"/>
              <a:t>() is helpful here) Set the current answer’s value to this string.</a:t>
            </a:r>
          </a:p>
        </p:txBody>
      </p:sp>
      <p:sp>
        <p:nvSpPr>
          <p:cNvPr id="44" name="Rectangle 43">
            <a:extLst>
              <a:ext uri="{FF2B5EF4-FFF2-40B4-BE49-F238E27FC236}">
                <a16:creationId xmlns:a16="http://schemas.microsoft.com/office/drawing/2014/main" id="{5D41E36C-347B-4CEA-995B-FB834E65FD30}"/>
              </a:ext>
            </a:extLst>
          </p:cNvPr>
          <p:cNvSpPr/>
          <p:nvPr/>
        </p:nvSpPr>
        <p:spPr>
          <a:xfrm>
            <a:off x="7054955" y="3277661"/>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128.187.16.98</a:t>
            </a:r>
          </a:p>
          <a:p>
            <a:pPr algn="r"/>
            <a:r>
              <a:rPr lang="en-US" sz="1000" dirty="0"/>
              <a:t>NULL</a:t>
            </a:r>
          </a:p>
        </p:txBody>
      </p:sp>
      <p:sp>
        <p:nvSpPr>
          <p:cNvPr id="75" name="TextBox 74">
            <a:extLst>
              <a:ext uri="{FF2B5EF4-FFF2-40B4-BE49-F238E27FC236}">
                <a16:creationId xmlns:a16="http://schemas.microsoft.com/office/drawing/2014/main" id="{0C08B943-5232-452A-8AD7-B2AA202BAA54}"/>
              </a:ext>
            </a:extLst>
          </p:cNvPr>
          <p:cNvSpPr txBox="1"/>
          <p:nvPr/>
        </p:nvSpPr>
        <p:spPr>
          <a:xfrm>
            <a:off x="6412519" y="4330042"/>
            <a:ext cx="3105649" cy="830997"/>
          </a:xfrm>
          <a:prstGeom prst="rect">
            <a:avLst/>
          </a:prstGeom>
          <a:noFill/>
        </p:spPr>
        <p:txBody>
          <a:bodyPr wrap="square" rtlCol="0">
            <a:spAutoFit/>
          </a:bodyPr>
          <a:lstStyle/>
          <a:p>
            <a:r>
              <a:rPr lang="en-US" sz="1200" dirty="0"/>
              <a:t>Allocate space for the next answer. Set the current’s next value to the allocated pointer, and then set the current to the next answer.</a:t>
            </a:r>
          </a:p>
        </p:txBody>
      </p:sp>
      <p:sp>
        <p:nvSpPr>
          <p:cNvPr id="76" name="Rectangle 75">
            <a:extLst>
              <a:ext uri="{FF2B5EF4-FFF2-40B4-BE49-F238E27FC236}">
                <a16:creationId xmlns:a16="http://schemas.microsoft.com/office/drawing/2014/main" id="{B0F1B630-BE13-4466-803A-186B1A21B285}"/>
              </a:ext>
            </a:extLst>
          </p:cNvPr>
          <p:cNvSpPr/>
          <p:nvPr/>
        </p:nvSpPr>
        <p:spPr>
          <a:xfrm>
            <a:off x="7054955" y="3277238"/>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128.187.16.98</a:t>
            </a:r>
          </a:p>
          <a:p>
            <a:pPr algn="r"/>
            <a:r>
              <a:rPr lang="en-US" sz="1000" dirty="0"/>
              <a:t>&lt;pointer&gt;</a:t>
            </a:r>
          </a:p>
        </p:txBody>
      </p:sp>
      <p:cxnSp>
        <p:nvCxnSpPr>
          <p:cNvPr id="77" name="Straight Arrow Connector 76">
            <a:extLst>
              <a:ext uri="{FF2B5EF4-FFF2-40B4-BE49-F238E27FC236}">
                <a16:creationId xmlns:a16="http://schemas.microsoft.com/office/drawing/2014/main" id="{7E450957-3B58-47F6-BEE6-16E088BD856E}"/>
              </a:ext>
            </a:extLst>
          </p:cNvPr>
          <p:cNvCxnSpPr>
            <a:stCxn id="76" idx="2"/>
            <a:endCxn id="55" idx="0"/>
          </p:cNvCxnSpPr>
          <p:nvPr/>
        </p:nvCxnSpPr>
        <p:spPr>
          <a:xfrm flipH="1">
            <a:off x="7965345" y="3646570"/>
            <a:ext cx="1" cy="306612"/>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CF91A9E6-04D0-4621-A74B-B0BB9BEF4BB1}"/>
              </a:ext>
            </a:extLst>
          </p:cNvPr>
          <p:cNvSpPr txBox="1"/>
          <p:nvPr/>
        </p:nvSpPr>
        <p:spPr>
          <a:xfrm>
            <a:off x="3790152" y="4550544"/>
            <a:ext cx="3105649" cy="1015663"/>
          </a:xfrm>
          <a:prstGeom prst="rect">
            <a:avLst/>
          </a:prstGeom>
          <a:noFill/>
        </p:spPr>
        <p:txBody>
          <a:bodyPr wrap="square" rtlCol="0">
            <a:spAutoFit/>
          </a:bodyPr>
          <a:lstStyle/>
          <a:p>
            <a:r>
              <a:rPr lang="en-US" sz="1200" dirty="0"/>
              <a:t>Move the index to the first byte of the next record. You’ll have to take the length of the data into account when adding to your index. (The index is represented here in hexadecimal, NOT decimal)</a:t>
            </a:r>
          </a:p>
        </p:txBody>
      </p:sp>
      <p:sp>
        <p:nvSpPr>
          <p:cNvPr id="79" name="TextBox 78">
            <a:extLst>
              <a:ext uri="{FF2B5EF4-FFF2-40B4-BE49-F238E27FC236}">
                <a16:creationId xmlns:a16="http://schemas.microsoft.com/office/drawing/2014/main" id="{AFCA461E-5295-4C71-A9AB-D651C5A674B4}"/>
              </a:ext>
            </a:extLst>
          </p:cNvPr>
          <p:cNvSpPr txBox="1"/>
          <p:nvPr/>
        </p:nvSpPr>
        <p:spPr>
          <a:xfrm>
            <a:off x="292828" y="5827883"/>
            <a:ext cx="8981173" cy="307777"/>
          </a:xfrm>
          <a:prstGeom prst="rect">
            <a:avLst/>
          </a:prstGeom>
          <a:noFill/>
        </p:spPr>
        <p:txBody>
          <a:bodyPr wrap="square" rtlCol="0">
            <a:spAutoFit/>
          </a:bodyPr>
          <a:lstStyle/>
          <a:p>
            <a:r>
              <a:rPr lang="en-US" sz="1400" dirty="0"/>
              <a:t>Index = 19 + </a:t>
            </a:r>
            <a:r>
              <a:rPr lang="en-US" sz="1400" dirty="0" err="1"/>
              <a:t>strlen</a:t>
            </a:r>
            <a:r>
              <a:rPr lang="en-US" sz="1400" dirty="0"/>
              <a:t>(name) /*Assume this is 2 for now*/ + </a:t>
            </a:r>
            <a:r>
              <a:rPr lang="en-US" sz="1400" dirty="0" err="1"/>
              <a:t>sizeof</a:t>
            </a:r>
            <a:r>
              <a:rPr lang="en-US" sz="1400" dirty="0"/>
              <a:t>(type) + … + </a:t>
            </a:r>
            <a:r>
              <a:rPr lang="en-US" sz="1400" dirty="0" err="1"/>
              <a:t>sizeof</a:t>
            </a:r>
            <a:r>
              <a:rPr lang="en-US" sz="1400" dirty="0"/>
              <a:t>(length) + length = 29</a:t>
            </a:r>
          </a:p>
        </p:txBody>
      </p:sp>
      <p:graphicFrame>
        <p:nvGraphicFramePr>
          <p:cNvPr id="80" name="Table 79">
            <a:extLst>
              <a:ext uri="{FF2B5EF4-FFF2-40B4-BE49-F238E27FC236}">
                <a16:creationId xmlns:a16="http://schemas.microsoft.com/office/drawing/2014/main" id="{77C72A6C-FE56-47A0-918A-E344A0A5E1DC}"/>
              </a:ext>
            </a:extLst>
          </p:cNvPr>
          <p:cNvGraphicFramePr>
            <a:graphicFrameLocks noGrp="1"/>
          </p:cNvGraphicFramePr>
          <p:nvPr>
            <p:extLst>
              <p:ext uri="{D42A27DB-BD31-4B8C-83A1-F6EECF244321}">
                <p14:modId xmlns:p14="http://schemas.microsoft.com/office/powerpoint/2010/main" val="1995540593"/>
              </p:ext>
            </p:extLst>
          </p:nvPr>
        </p:nvGraphicFramePr>
        <p:xfrm>
          <a:off x="292323" y="2686116"/>
          <a:ext cx="3020370" cy="3103666"/>
        </p:xfrm>
        <a:graphic>
          <a:graphicData uri="http://schemas.openxmlformats.org/drawingml/2006/table">
            <a:tbl>
              <a:tblPr/>
              <a:tblGrid>
                <a:gridCol w="3020370">
                  <a:extLst>
                    <a:ext uri="{9D8B030D-6E8A-4147-A177-3AD203B41FA5}">
                      <a16:colId xmlns:a16="http://schemas.microsoft.com/office/drawing/2014/main" val="3696736743"/>
                    </a:ext>
                  </a:extLst>
                </a:gridCol>
              </a:tblGrid>
              <a:tr h="3103666">
                <a:tc>
                  <a:txBody>
                    <a:bodyPr/>
                    <a:lstStyle/>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00: </a:t>
                      </a:r>
                      <a:r>
                        <a:rPr lang="es-ES" sz="1400" u="none" dirty="0">
                          <a:solidFill>
                            <a:schemeClr val="tx1">
                              <a:lumMod val="50000"/>
                            </a:schemeClr>
                          </a:solidFill>
                          <a:effectLst/>
                          <a:latin typeface="Lucida Console" panose="020B0609040504020204" pitchFamily="49" charset="0"/>
                        </a:rPr>
                        <a:t>45 FF 81 80 00 01 00 04</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08: </a:t>
                      </a:r>
                      <a:r>
                        <a:rPr lang="es-ES" sz="1400" u="none" dirty="0">
                          <a:solidFill>
                            <a:schemeClr val="tx1">
                              <a:lumMod val="50000"/>
                            </a:schemeClr>
                          </a:solidFill>
                          <a:effectLst/>
                          <a:latin typeface="Lucida Console" panose="020B0609040504020204" pitchFamily="49" charset="0"/>
                        </a:rPr>
                        <a:t>00 00 00 00 03 62 79 75</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10: </a:t>
                      </a:r>
                      <a:r>
                        <a:rPr lang="es-ES" sz="1400" u="none" dirty="0">
                          <a:solidFill>
                            <a:schemeClr val="tx1">
                              <a:lumMod val="50000"/>
                            </a:schemeClr>
                          </a:solidFill>
                          <a:effectLst/>
                          <a:latin typeface="Lucida Console" panose="020B0609040504020204" pitchFamily="49" charset="0"/>
                        </a:rPr>
                        <a:t>03 65 64 75 00 00 01 00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18: </a:t>
                      </a:r>
                      <a:r>
                        <a:rPr lang="es-ES" sz="1400" u="none" dirty="0">
                          <a:solidFill>
                            <a:schemeClr val="tx1">
                              <a:lumMod val="50000"/>
                            </a:schemeClr>
                          </a:solidFill>
                          <a:effectLst/>
                          <a:latin typeface="Lucida Console" panose="020B0609040504020204" pitchFamily="49" charset="0"/>
                        </a:rPr>
                        <a:t>01</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20: </a:t>
                      </a:r>
                      <a:r>
                        <a:rPr lang="es-ES" sz="1400" u="none" dirty="0">
                          <a:solidFill>
                            <a:schemeClr val="tx1">
                              <a:lumMod val="50000"/>
                            </a:schemeClr>
                          </a:solidFill>
                          <a:effectLst/>
                          <a:latin typeface="Lucida Console" panose="020B0609040504020204" pitchFamily="49" charset="0"/>
                        </a:rPr>
                        <a:t>00 19 96 00 04 80 BB 10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28: </a:t>
                      </a:r>
                      <a:r>
                        <a:rPr lang="es-ES" sz="1400" u="none" dirty="0">
                          <a:solidFill>
                            <a:schemeClr val="tx1">
                              <a:lumMod val="50000"/>
                            </a:schemeClr>
                          </a:solidFill>
                          <a:effectLst/>
                          <a:latin typeface="Lucida Console" panose="020B0609040504020204" pitchFamily="49" charset="0"/>
                        </a:rPr>
                        <a:t>62</a:t>
                      </a:r>
                      <a:r>
                        <a:rPr lang="es-ES" sz="1400" dirty="0">
                          <a:solidFill>
                            <a:schemeClr val="tx1">
                              <a:lumMod val="50000"/>
                            </a:schemeClr>
                          </a:solidFill>
                          <a:effectLst/>
                          <a:latin typeface="Lucida Console" panose="020B0609040504020204" pitchFamily="49" charset="0"/>
                        </a:rPr>
                        <a:t> </a:t>
                      </a:r>
                      <a:r>
                        <a:rPr lang="es-ES" sz="1400" u="sng" dirty="0">
                          <a:solidFill>
                            <a:srgbClr val="FFC000"/>
                          </a:solidFill>
                          <a:effectLst/>
                          <a:latin typeface="Lucida Console" panose="020B0609040504020204" pitchFamily="49" charset="0"/>
                        </a:rPr>
                        <a:t>C0 0C 00 01 00 01 00</a:t>
                      </a:r>
                      <a:r>
                        <a:rPr lang="es-ES" sz="1400" u="sng" dirty="0">
                          <a:solidFill>
                            <a:srgbClr val="FFFF00"/>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30: </a:t>
                      </a:r>
                      <a:r>
                        <a:rPr lang="es-ES" sz="1400" u="sng" dirty="0">
                          <a:solidFill>
                            <a:srgbClr val="FFC000"/>
                          </a:solidFill>
                          <a:effectLst/>
                          <a:latin typeface="Lucida Console" panose="020B0609040504020204" pitchFamily="49" charset="0"/>
                        </a:rPr>
                        <a:t>00 19 96 00 04 80 BB 10</a:t>
                      </a:r>
                      <a:r>
                        <a:rPr lang="es-ES" sz="1400" u="sng" dirty="0">
                          <a:solidFill>
                            <a:schemeClr val="tx1">
                              <a:lumMod val="50000"/>
                            </a:schemeClr>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38: </a:t>
                      </a:r>
                      <a:r>
                        <a:rPr lang="es-ES" sz="1400" u="sng" dirty="0">
                          <a:solidFill>
                            <a:srgbClr val="FFC000"/>
                          </a:solidFill>
                          <a:effectLst/>
                          <a:latin typeface="Lucida Console" panose="020B0609040504020204" pitchFamily="49" charset="0"/>
                        </a:rPr>
                        <a:t>64</a:t>
                      </a:r>
                      <a:r>
                        <a:rPr lang="es-ES" sz="1400" u="none" dirty="0">
                          <a:solidFill>
                            <a:schemeClr val="tx1">
                              <a:lumMod val="50000"/>
                            </a:schemeClr>
                          </a:solidFill>
                          <a:effectLst/>
                          <a:latin typeface="Lucida Console" panose="020B0609040504020204" pitchFamily="49" charset="0"/>
                        </a:rPr>
                        <a:t>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48: </a:t>
                      </a:r>
                      <a:r>
                        <a:rPr lang="es-ES" sz="1400" u="none" dirty="0">
                          <a:solidFill>
                            <a:schemeClr val="tx1">
                              <a:lumMod val="50000"/>
                            </a:schemeClr>
                          </a:solidFill>
                          <a:effectLst/>
                          <a:latin typeface="Lucida Console" panose="020B0609040504020204" pitchFamily="49" charset="0"/>
                        </a:rPr>
                        <a:t>63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58: </a:t>
                      </a:r>
                      <a:r>
                        <a:rPr lang="es-ES" sz="1400" u="none" dirty="0">
                          <a:solidFill>
                            <a:schemeClr val="tx1">
                              <a:lumMod val="50000"/>
                            </a:schemeClr>
                          </a:solidFill>
                          <a:effectLst/>
                          <a:latin typeface="Lucida Console" panose="020B0609040504020204" pitchFamily="49" charset="0"/>
                        </a:rPr>
                        <a:t>65</a:t>
                      </a:r>
                      <a:r>
                        <a:rPr lang="es-ES" sz="1400" dirty="0">
                          <a:solidFill>
                            <a:schemeClr val="tx1"/>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92488178"/>
                  </a:ext>
                </a:extLst>
              </a:tr>
            </a:tbl>
          </a:graphicData>
        </a:graphic>
      </p:graphicFrame>
      <p:sp>
        <p:nvSpPr>
          <p:cNvPr id="81" name="TextBox 80">
            <a:extLst>
              <a:ext uri="{FF2B5EF4-FFF2-40B4-BE49-F238E27FC236}">
                <a16:creationId xmlns:a16="http://schemas.microsoft.com/office/drawing/2014/main" id="{882DA31F-5283-450F-8A61-A977130E3C4D}"/>
              </a:ext>
            </a:extLst>
          </p:cNvPr>
          <p:cNvSpPr txBox="1"/>
          <p:nvPr/>
        </p:nvSpPr>
        <p:spPr>
          <a:xfrm>
            <a:off x="292323" y="5789782"/>
            <a:ext cx="1322622" cy="369332"/>
          </a:xfrm>
          <a:prstGeom prst="rect">
            <a:avLst/>
          </a:prstGeom>
          <a:noFill/>
        </p:spPr>
        <p:txBody>
          <a:bodyPr wrap="square" rtlCol="0">
            <a:spAutoFit/>
          </a:bodyPr>
          <a:lstStyle/>
          <a:p>
            <a:r>
              <a:rPr lang="en-US" dirty="0"/>
              <a:t>Index = 29</a:t>
            </a:r>
          </a:p>
        </p:txBody>
      </p:sp>
      <p:grpSp>
        <p:nvGrpSpPr>
          <p:cNvPr id="82" name="Group 81">
            <a:extLst>
              <a:ext uri="{FF2B5EF4-FFF2-40B4-BE49-F238E27FC236}">
                <a16:creationId xmlns:a16="http://schemas.microsoft.com/office/drawing/2014/main" id="{B801C4E6-01EF-4691-9903-3A152D468D65}"/>
              </a:ext>
            </a:extLst>
          </p:cNvPr>
          <p:cNvGrpSpPr/>
          <p:nvPr/>
        </p:nvGrpSpPr>
        <p:grpSpPr>
          <a:xfrm>
            <a:off x="4466506" y="3417665"/>
            <a:ext cx="1756611" cy="1455198"/>
            <a:chOff x="4097361" y="3949032"/>
            <a:chExt cx="1756611" cy="1455198"/>
          </a:xfrm>
        </p:grpSpPr>
        <p:sp>
          <p:nvSpPr>
            <p:cNvPr id="83" name="Rectangle 82">
              <a:extLst>
                <a:ext uri="{FF2B5EF4-FFF2-40B4-BE49-F238E27FC236}">
                  <a16:creationId xmlns:a16="http://schemas.microsoft.com/office/drawing/2014/main" id="{7FE78473-E658-4CA7-951F-C80059A747E4}"/>
                </a:ext>
              </a:extLst>
            </p:cNvPr>
            <p:cNvSpPr/>
            <p:nvPr/>
          </p:nvSpPr>
          <p:spPr>
            <a:xfrm>
              <a:off x="4097361" y="4195646"/>
              <a:ext cx="1756611"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NULL</a:t>
              </a:r>
            </a:p>
            <a:p>
              <a:pPr algn="r"/>
              <a:r>
                <a:rPr lang="en-US" sz="1200" dirty="0"/>
                <a:t>00 01</a:t>
              </a:r>
            </a:p>
            <a:p>
              <a:pPr algn="r"/>
              <a:r>
                <a:rPr lang="en-US" sz="1200" dirty="0"/>
                <a:t>00 01</a:t>
              </a:r>
            </a:p>
            <a:p>
              <a:pPr algn="r"/>
              <a:r>
                <a:rPr lang="en-US" sz="1200" dirty="0"/>
                <a:t>00 00 19 96</a:t>
              </a:r>
            </a:p>
            <a:p>
              <a:pPr algn="r"/>
              <a:r>
                <a:rPr lang="en-US" sz="1200" dirty="0"/>
                <a:t>00 04</a:t>
              </a:r>
            </a:p>
            <a:p>
              <a:pPr algn="r"/>
              <a:r>
                <a:rPr lang="en-US" sz="1200" dirty="0"/>
                <a:t>80 BB 10 64 </a:t>
              </a:r>
            </a:p>
          </p:txBody>
        </p:sp>
        <p:sp>
          <p:nvSpPr>
            <p:cNvPr id="84" name="TextBox 83">
              <a:extLst>
                <a:ext uri="{FF2B5EF4-FFF2-40B4-BE49-F238E27FC236}">
                  <a16:creationId xmlns:a16="http://schemas.microsoft.com/office/drawing/2014/main" id="{2E64E39B-6972-4997-A241-2316236B2EC5}"/>
                </a:ext>
              </a:extLst>
            </p:cNvPr>
            <p:cNvSpPr txBox="1"/>
            <p:nvPr/>
          </p:nvSpPr>
          <p:spPr>
            <a:xfrm>
              <a:off x="4097361" y="3949032"/>
              <a:ext cx="1756611" cy="276999"/>
            </a:xfrm>
            <a:prstGeom prst="rect">
              <a:avLst/>
            </a:prstGeom>
            <a:noFill/>
          </p:spPr>
          <p:txBody>
            <a:bodyPr wrap="square" rtlCol="0">
              <a:spAutoFit/>
            </a:bodyPr>
            <a:lstStyle/>
            <a:p>
              <a:pPr algn="ctr"/>
              <a:r>
                <a:rPr lang="en-US" sz="1200" b="1" dirty="0"/>
                <a:t>struct </a:t>
              </a:r>
              <a:r>
                <a:rPr lang="en-US" sz="1200" b="1" dirty="0" err="1"/>
                <a:t>dns_rr</a:t>
              </a:r>
              <a:r>
                <a:rPr lang="en-US" sz="1200" b="1" dirty="0"/>
                <a:t> *</a:t>
              </a:r>
            </a:p>
          </p:txBody>
        </p:sp>
      </p:grpSp>
      <p:cxnSp>
        <p:nvCxnSpPr>
          <p:cNvPr id="87" name="Straight Arrow Connector 86">
            <a:extLst>
              <a:ext uri="{FF2B5EF4-FFF2-40B4-BE49-F238E27FC236}">
                <a16:creationId xmlns:a16="http://schemas.microsoft.com/office/drawing/2014/main" id="{571999D5-FE5E-44EE-9B50-900CF050B2F7}"/>
              </a:ext>
            </a:extLst>
          </p:cNvPr>
          <p:cNvCxnSpPr>
            <a:cxnSpLocks/>
            <a:endCxn id="83" idx="1"/>
          </p:cNvCxnSpPr>
          <p:nvPr/>
        </p:nvCxnSpPr>
        <p:spPr>
          <a:xfrm flipV="1">
            <a:off x="3314525" y="4268571"/>
            <a:ext cx="1151981" cy="4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AAEB0AB4-9D29-4A86-92A3-72069F171B28}"/>
              </a:ext>
            </a:extLst>
          </p:cNvPr>
          <p:cNvCxnSpPr>
            <a:cxnSpLocks/>
          </p:cNvCxnSpPr>
          <p:nvPr/>
        </p:nvCxnSpPr>
        <p:spPr>
          <a:xfrm flipV="1">
            <a:off x="6208734" y="3956946"/>
            <a:ext cx="2443681" cy="788594"/>
          </a:xfrm>
          <a:prstGeom prst="bentConnector4">
            <a:avLst>
              <a:gd name="adj1" fmla="val 27167"/>
              <a:gd name="adj2" fmla="val 12774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6A6CEEC-BD57-4084-8AB4-D40FC6FD1369}"/>
              </a:ext>
            </a:extLst>
          </p:cNvPr>
          <p:cNvSpPr/>
          <p:nvPr/>
        </p:nvSpPr>
        <p:spPr>
          <a:xfrm>
            <a:off x="7054954" y="3956837"/>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900" dirty="0"/>
              <a:t>128.187.16.100</a:t>
            </a:r>
          </a:p>
          <a:p>
            <a:pPr algn="r"/>
            <a:r>
              <a:rPr lang="en-US" sz="1000" dirty="0"/>
              <a:t>NULL</a:t>
            </a:r>
          </a:p>
        </p:txBody>
      </p:sp>
      <p:sp>
        <p:nvSpPr>
          <p:cNvPr id="97" name="TextBox 96">
            <a:extLst>
              <a:ext uri="{FF2B5EF4-FFF2-40B4-BE49-F238E27FC236}">
                <a16:creationId xmlns:a16="http://schemas.microsoft.com/office/drawing/2014/main" id="{CF612515-2504-40A0-AE4A-BC742850FA8D}"/>
              </a:ext>
            </a:extLst>
          </p:cNvPr>
          <p:cNvSpPr txBox="1"/>
          <p:nvPr/>
        </p:nvSpPr>
        <p:spPr>
          <a:xfrm>
            <a:off x="3761479" y="4886104"/>
            <a:ext cx="3105649" cy="461665"/>
          </a:xfrm>
          <a:prstGeom prst="rect">
            <a:avLst/>
          </a:prstGeom>
          <a:noFill/>
        </p:spPr>
        <p:txBody>
          <a:bodyPr wrap="square" rtlCol="0">
            <a:spAutoFit/>
          </a:bodyPr>
          <a:lstStyle/>
          <a:p>
            <a:r>
              <a:rPr lang="en-US" sz="1200" dirty="0"/>
              <a:t>Repeat the previous steps until the last record.</a:t>
            </a:r>
          </a:p>
        </p:txBody>
      </p:sp>
      <p:sp>
        <p:nvSpPr>
          <p:cNvPr id="98" name="Rectangle 97">
            <a:extLst>
              <a:ext uri="{FF2B5EF4-FFF2-40B4-BE49-F238E27FC236}">
                <a16:creationId xmlns:a16="http://schemas.microsoft.com/office/drawing/2014/main" id="{1C9D1F8E-2A3F-4546-87C7-D68FE1051C10}"/>
              </a:ext>
            </a:extLst>
          </p:cNvPr>
          <p:cNvSpPr/>
          <p:nvPr/>
        </p:nvSpPr>
        <p:spPr>
          <a:xfrm>
            <a:off x="7054954" y="3956523"/>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900" dirty="0"/>
              <a:t>128.187.16.100</a:t>
            </a:r>
          </a:p>
          <a:p>
            <a:pPr algn="r"/>
            <a:r>
              <a:rPr lang="en-US" sz="1000" dirty="0"/>
              <a:t>&lt;pointer&gt;</a:t>
            </a:r>
          </a:p>
        </p:txBody>
      </p:sp>
      <p:cxnSp>
        <p:nvCxnSpPr>
          <p:cNvPr id="99" name="Straight Arrow Connector 98">
            <a:extLst>
              <a:ext uri="{FF2B5EF4-FFF2-40B4-BE49-F238E27FC236}">
                <a16:creationId xmlns:a16="http://schemas.microsoft.com/office/drawing/2014/main" id="{63794151-4CE1-4038-9343-B6D6680BFE24}"/>
              </a:ext>
            </a:extLst>
          </p:cNvPr>
          <p:cNvCxnSpPr>
            <a:cxnSpLocks/>
            <a:endCxn id="50" idx="0"/>
          </p:cNvCxnSpPr>
          <p:nvPr/>
        </p:nvCxnSpPr>
        <p:spPr>
          <a:xfrm flipH="1">
            <a:off x="7965345" y="4322794"/>
            <a:ext cx="2" cy="316778"/>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AED630EB-FB4C-44EB-BA13-7394649653D2}"/>
              </a:ext>
            </a:extLst>
          </p:cNvPr>
          <p:cNvSpPr/>
          <p:nvPr/>
        </p:nvSpPr>
        <p:spPr>
          <a:xfrm>
            <a:off x="7054954" y="4639572"/>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NULL</a:t>
            </a:r>
          </a:p>
          <a:p>
            <a:pPr algn="r"/>
            <a:r>
              <a:rPr lang="en-US" sz="1000" dirty="0"/>
              <a:t>NULL</a:t>
            </a:r>
          </a:p>
        </p:txBody>
      </p:sp>
      <p:sp>
        <p:nvSpPr>
          <p:cNvPr id="101" name="TextBox 100">
            <a:extLst>
              <a:ext uri="{FF2B5EF4-FFF2-40B4-BE49-F238E27FC236}">
                <a16:creationId xmlns:a16="http://schemas.microsoft.com/office/drawing/2014/main" id="{B7A1EFEE-E946-4B93-9673-879557A90A0F}"/>
              </a:ext>
            </a:extLst>
          </p:cNvPr>
          <p:cNvSpPr txBox="1"/>
          <p:nvPr/>
        </p:nvSpPr>
        <p:spPr>
          <a:xfrm>
            <a:off x="8875735" y="3998247"/>
            <a:ext cx="726969" cy="276999"/>
          </a:xfrm>
          <a:prstGeom prst="rect">
            <a:avLst/>
          </a:prstGeom>
          <a:noFill/>
        </p:spPr>
        <p:txBody>
          <a:bodyPr wrap="square" rtlCol="0">
            <a:spAutoFit/>
          </a:bodyPr>
          <a:lstStyle/>
          <a:p>
            <a:pPr algn="ctr"/>
            <a:r>
              <a:rPr lang="en-US" sz="1200" dirty="0"/>
              <a:t>Current</a:t>
            </a:r>
          </a:p>
        </p:txBody>
      </p:sp>
      <p:sp>
        <p:nvSpPr>
          <p:cNvPr id="102" name="TextBox 101">
            <a:extLst>
              <a:ext uri="{FF2B5EF4-FFF2-40B4-BE49-F238E27FC236}">
                <a16:creationId xmlns:a16="http://schemas.microsoft.com/office/drawing/2014/main" id="{92307BEC-4655-49A7-9AAA-46F691DE04DC}"/>
              </a:ext>
            </a:extLst>
          </p:cNvPr>
          <p:cNvSpPr txBox="1"/>
          <p:nvPr/>
        </p:nvSpPr>
        <p:spPr>
          <a:xfrm>
            <a:off x="292323" y="5789782"/>
            <a:ext cx="1322622" cy="369332"/>
          </a:xfrm>
          <a:prstGeom prst="rect">
            <a:avLst/>
          </a:prstGeom>
          <a:noFill/>
        </p:spPr>
        <p:txBody>
          <a:bodyPr wrap="square" rtlCol="0">
            <a:spAutoFit/>
          </a:bodyPr>
          <a:lstStyle/>
          <a:p>
            <a:r>
              <a:rPr lang="en-US" dirty="0"/>
              <a:t>Index = 39</a:t>
            </a:r>
          </a:p>
        </p:txBody>
      </p:sp>
      <p:graphicFrame>
        <p:nvGraphicFramePr>
          <p:cNvPr id="103" name="Table 102">
            <a:extLst>
              <a:ext uri="{FF2B5EF4-FFF2-40B4-BE49-F238E27FC236}">
                <a16:creationId xmlns:a16="http://schemas.microsoft.com/office/drawing/2014/main" id="{C54ADBD8-C8DC-47E6-820E-2C523454E6D3}"/>
              </a:ext>
            </a:extLst>
          </p:cNvPr>
          <p:cNvGraphicFramePr>
            <a:graphicFrameLocks noGrp="1"/>
          </p:cNvGraphicFramePr>
          <p:nvPr>
            <p:extLst>
              <p:ext uri="{D42A27DB-BD31-4B8C-83A1-F6EECF244321}">
                <p14:modId xmlns:p14="http://schemas.microsoft.com/office/powerpoint/2010/main" val="2592551690"/>
              </p:ext>
            </p:extLst>
          </p:nvPr>
        </p:nvGraphicFramePr>
        <p:xfrm>
          <a:off x="297603" y="2686116"/>
          <a:ext cx="3020370" cy="3103666"/>
        </p:xfrm>
        <a:graphic>
          <a:graphicData uri="http://schemas.openxmlformats.org/drawingml/2006/table">
            <a:tbl>
              <a:tblPr/>
              <a:tblGrid>
                <a:gridCol w="3020370">
                  <a:extLst>
                    <a:ext uri="{9D8B030D-6E8A-4147-A177-3AD203B41FA5}">
                      <a16:colId xmlns:a16="http://schemas.microsoft.com/office/drawing/2014/main" val="3696736743"/>
                    </a:ext>
                  </a:extLst>
                </a:gridCol>
              </a:tblGrid>
              <a:tr h="3103666">
                <a:tc>
                  <a:txBody>
                    <a:bodyPr/>
                    <a:lstStyle/>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00: </a:t>
                      </a:r>
                      <a:r>
                        <a:rPr lang="es-ES" sz="1400" u="none" dirty="0">
                          <a:solidFill>
                            <a:schemeClr val="tx1">
                              <a:lumMod val="50000"/>
                            </a:schemeClr>
                          </a:solidFill>
                          <a:effectLst/>
                          <a:latin typeface="Lucida Console" panose="020B0609040504020204" pitchFamily="49" charset="0"/>
                        </a:rPr>
                        <a:t>45 FF 81 80 00 01 00 04</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08: </a:t>
                      </a:r>
                      <a:r>
                        <a:rPr lang="es-ES" sz="1400" u="none" dirty="0">
                          <a:solidFill>
                            <a:schemeClr val="tx1">
                              <a:lumMod val="50000"/>
                            </a:schemeClr>
                          </a:solidFill>
                          <a:effectLst/>
                          <a:latin typeface="Lucida Console" panose="020B0609040504020204" pitchFamily="49" charset="0"/>
                        </a:rPr>
                        <a:t>00 00 00 00 03 62 79 75</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10: </a:t>
                      </a:r>
                      <a:r>
                        <a:rPr lang="es-ES" sz="1400" u="none" dirty="0">
                          <a:solidFill>
                            <a:schemeClr val="tx1">
                              <a:lumMod val="50000"/>
                            </a:schemeClr>
                          </a:solidFill>
                          <a:effectLst/>
                          <a:latin typeface="Lucida Console" panose="020B0609040504020204" pitchFamily="49" charset="0"/>
                        </a:rPr>
                        <a:t>03 65 64 75 00 00 01 00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18: </a:t>
                      </a:r>
                      <a:r>
                        <a:rPr lang="es-ES" sz="1400" u="none" dirty="0">
                          <a:solidFill>
                            <a:schemeClr val="tx1">
                              <a:lumMod val="50000"/>
                            </a:schemeClr>
                          </a:solidFill>
                          <a:effectLst/>
                          <a:latin typeface="Lucida Console" panose="020B0609040504020204" pitchFamily="49" charset="0"/>
                        </a:rPr>
                        <a:t>01</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20: </a:t>
                      </a:r>
                      <a:r>
                        <a:rPr lang="es-ES" sz="1400" u="none" dirty="0">
                          <a:solidFill>
                            <a:schemeClr val="tx1">
                              <a:lumMod val="50000"/>
                            </a:schemeClr>
                          </a:solidFill>
                          <a:effectLst/>
                          <a:latin typeface="Lucida Console" panose="020B0609040504020204" pitchFamily="49" charset="0"/>
                        </a:rPr>
                        <a:t>00 19 96 00 04 80 BB 10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28: </a:t>
                      </a:r>
                      <a:r>
                        <a:rPr lang="es-ES" sz="1400" u="none" dirty="0">
                          <a:solidFill>
                            <a:schemeClr val="tx1">
                              <a:lumMod val="50000"/>
                            </a:schemeClr>
                          </a:solidFill>
                          <a:effectLst/>
                          <a:latin typeface="Lucida Console" panose="020B0609040504020204" pitchFamily="49" charset="0"/>
                        </a:rPr>
                        <a:t>62</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38: </a:t>
                      </a:r>
                      <a:r>
                        <a:rPr lang="es-ES" sz="1400" u="none" dirty="0">
                          <a:solidFill>
                            <a:schemeClr val="tx1">
                              <a:lumMod val="50000"/>
                            </a:schemeClr>
                          </a:solidFill>
                          <a:effectLst/>
                          <a:latin typeface="Lucida Console" panose="020B0609040504020204" pitchFamily="49" charset="0"/>
                        </a:rPr>
                        <a:t>64 </a:t>
                      </a:r>
                      <a:r>
                        <a:rPr lang="es-ES" sz="1400" u="sng" dirty="0">
                          <a:solidFill>
                            <a:srgbClr val="FFC000"/>
                          </a:solidFill>
                          <a:effectLst/>
                          <a:latin typeface="Lucida Console" panose="020B0609040504020204" pitchFamily="49" charset="0"/>
                        </a:rPr>
                        <a:t>C0 0C 00 01 00 01 00</a:t>
                      </a:r>
                      <a:r>
                        <a:rPr lang="es-ES" sz="1400" u="none" dirty="0">
                          <a:solidFill>
                            <a:srgbClr val="FFC000"/>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40: </a:t>
                      </a:r>
                      <a:r>
                        <a:rPr lang="es-ES" sz="1400" u="sng" dirty="0">
                          <a:solidFill>
                            <a:srgbClr val="FFC000"/>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48: </a:t>
                      </a:r>
                      <a:r>
                        <a:rPr lang="es-ES" sz="1400" u="sng" dirty="0">
                          <a:solidFill>
                            <a:srgbClr val="FFC000"/>
                          </a:solidFill>
                          <a:effectLst/>
                          <a:latin typeface="Lucida Console" panose="020B0609040504020204" pitchFamily="49" charset="0"/>
                        </a:rPr>
                        <a:t>63</a:t>
                      </a:r>
                      <a:r>
                        <a:rPr lang="es-ES" sz="1400" u="none" dirty="0">
                          <a:solidFill>
                            <a:schemeClr val="tx1">
                              <a:lumMod val="50000"/>
                            </a:schemeClr>
                          </a:solidFill>
                          <a:effectLst/>
                          <a:latin typeface="Lucida Console" panose="020B0609040504020204" pitchFamily="49" charset="0"/>
                        </a:rPr>
                        <a:t>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58: </a:t>
                      </a:r>
                      <a:r>
                        <a:rPr lang="es-ES" sz="1400" u="none" dirty="0">
                          <a:solidFill>
                            <a:schemeClr val="tx1">
                              <a:lumMod val="50000"/>
                            </a:schemeClr>
                          </a:solidFill>
                          <a:effectLst/>
                          <a:latin typeface="Lucida Console" panose="020B0609040504020204" pitchFamily="49" charset="0"/>
                        </a:rPr>
                        <a:t>65</a:t>
                      </a:r>
                      <a:r>
                        <a:rPr lang="es-ES" sz="1400" dirty="0">
                          <a:solidFill>
                            <a:schemeClr val="tx1"/>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92488178"/>
                  </a:ext>
                </a:extLst>
              </a:tr>
            </a:tbl>
          </a:graphicData>
        </a:graphic>
      </p:graphicFrame>
      <p:grpSp>
        <p:nvGrpSpPr>
          <p:cNvPr id="104" name="Group 103">
            <a:extLst>
              <a:ext uri="{FF2B5EF4-FFF2-40B4-BE49-F238E27FC236}">
                <a16:creationId xmlns:a16="http://schemas.microsoft.com/office/drawing/2014/main" id="{720FBA66-70A0-499B-A10C-AF1A0D06EDCA}"/>
              </a:ext>
            </a:extLst>
          </p:cNvPr>
          <p:cNvGrpSpPr/>
          <p:nvPr/>
        </p:nvGrpSpPr>
        <p:grpSpPr>
          <a:xfrm>
            <a:off x="4461468" y="3906253"/>
            <a:ext cx="1756611" cy="1455198"/>
            <a:chOff x="4097361" y="3949032"/>
            <a:chExt cx="1756611" cy="1455198"/>
          </a:xfrm>
        </p:grpSpPr>
        <p:sp>
          <p:nvSpPr>
            <p:cNvPr id="105" name="Rectangle 104">
              <a:extLst>
                <a:ext uri="{FF2B5EF4-FFF2-40B4-BE49-F238E27FC236}">
                  <a16:creationId xmlns:a16="http://schemas.microsoft.com/office/drawing/2014/main" id="{DF77BF20-2A4E-4E94-B452-8D25881C4256}"/>
                </a:ext>
              </a:extLst>
            </p:cNvPr>
            <p:cNvSpPr/>
            <p:nvPr/>
          </p:nvSpPr>
          <p:spPr>
            <a:xfrm>
              <a:off x="4097361" y="4195646"/>
              <a:ext cx="1756611"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NULL</a:t>
              </a:r>
            </a:p>
            <a:p>
              <a:pPr algn="r"/>
              <a:r>
                <a:rPr lang="en-US" sz="1200" dirty="0"/>
                <a:t>00 01</a:t>
              </a:r>
            </a:p>
            <a:p>
              <a:pPr algn="r"/>
              <a:r>
                <a:rPr lang="en-US" sz="1200" dirty="0"/>
                <a:t>00 01</a:t>
              </a:r>
            </a:p>
            <a:p>
              <a:pPr algn="r"/>
              <a:r>
                <a:rPr lang="en-US" sz="1200" dirty="0"/>
                <a:t>00 00 19 96</a:t>
              </a:r>
            </a:p>
            <a:p>
              <a:pPr algn="r"/>
              <a:r>
                <a:rPr lang="en-US" sz="1200" dirty="0"/>
                <a:t>00 04</a:t>
              </a:r>
            </a:p>
            <a:p>
              <a:pPr algn="r"/>
              <a:r>
                <a:rPr lang="en-US" sz="1200" dirty="0"/>
                <a:t>80 BB 10 63 </a:t>
              </a:r>
            </a:p>
          </p:txBody>
        </p:sp>
        <p:sp>
          <p:nvSpPr>
            <p:cNvPr id="106" name="TextBox 105">
              <a:extLst>
                <a:ext uri="{FF2B5EF4-FFF2-40B4-BE49-F238E27FC236}">
                  <a16:creationId xmlns:a16="http://schemas.microsoft.com/office/drawing/2014/main" id="{DAE5953E-C47C-4AAE-8E34-B61EC49BE5D6}"/>
                </a:ext>
              </a:extLst>
            </p:cNvPr>
            <p:cNvSpPr txBox="1"/>
            <p:nvPr/>
          </p:nvSpPr>
          <p:spPr>
            <a:xfrm>
              <a:off x="4097361" y="3949032"/>
              <a:ext cx="1756611" cy="276999"/>
            </a:xfrm>
            <a:prstGeom prst="rect">
              <a:avLst/>
            </a:prstGeom>
            <a:noFill/>
          </p:spPr>
          <p:txBody>
            <a:bodyPr wrap="square" rtlCol="0">
              <a:spAutoFit/>
            </a:bodyPr>
            <a:lstStyle/>
            <a:p>
              <a:pPr algn="ctr"/>
              <a:r>
                <a:rPr lang="en-US" sz="1200" b="1" dirty="0"/>
                <a:t>struct </a:t>
              </a:r>
              <a:r>
                <a:rPr lang="en-US" sz="1200" b="1" dirty="0" err="1"/>
                <a:t>dns_rr</a:t>
              </a:r>
              <a:r>
                <a:rPr lang="en-US" sz="1200" b="1" dirty="0"/>
                <a:t> *</a:t>
              </a:r>
            </a:p>
          </p:txBody>
        </p:sp>
      </p:grpSp>
      <p:cxnSp>
        <p:nvCxnSpPr>
          <p:cNvPr id="107" name="Straight Arrow Connector 106">
            <a:extLst>
              <a:ext uri="{FF2B5EF4-FFF2-40B4-BE49-F238E27FC236}">
                <a16:creationId xmlns:a16="http://schemas.microsoft.com/office/drawing/2014/main" id="{5B19D501-9200-44A0-9867-9F182FE68F7F}"/>
              </a:ext>
            </a:extLst>
          </p:cNvPr>
          <p:cNvCxnSpPr>
            <a:cxnSpLocks/>
            <a:endCxn id="105" idx="1"/>
          </p:cNvCxnSpPr>
          <p:nvPr/>
        </p:nvCxnSpPr>
        <p:spPr>
          <a:xfrm flipV="1">
            <a:off x="3309487" y="4757159"/>
            <a:ext cx="1151981" cy="4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3E72B769-0C0E-4021-858F-D604233BDBD7}"/>
              </a:ext>
            </a:extLst>
          </p:cNvPr>
          <p:cNvCxnSpPr>
            <a:cxnSpLocks/>
          </p:cNvCxnSpPr>
          <p:nvPr/>
        </p:nvCxnSpPr>
        <p:spPr>
          <a:xfrm flipV="1">
            <a:off x="6233231" y="4635045"/>
            <a:ext cx="2421457" cy="568650"/>
          </a:xfrm>
          <a:prstGeom prst="bentConnector4">
            <a:avLst>
              <a:gd name="adj1" fmla="val 28378"/>
              <a:gd name="adj2" fmla="val 1402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D607E349-8348-454B-A8D3-5B40B0A36200}"/>
              </a:ext>
            </a:extLst>
          </p:cNvPr>
          <p:cNvSpPr/>
          <p:nvPr/>
        </p:nvSpPr>
        <p:spPr>
          <a:xfrm>
            <a:off x="7054954" y="4638453"/>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128.187.16.99</a:t>
            </a:r>
          </a:p>
          <a:p>
            <a:pPr algn="r"/>
            <a:r>
              <a:rPr lang="en-US" sz="1000" dirty="0"/>
              <a:t>NULL</a:t>
            </a:r>
          </a:p>
        </p:txBody>
      </p:sp>
      <p:sp>
        <p:nvSpPr>
          <p:cNvPr id="118" name="Rectangle 117">
            <a:extLst>
              <a:ext uri="{FF2B5EF4-FFF2-40B4-BE49-F238E27FC236}">
                <a16:creationId xmlns:a16="http://schemas.microsoft.com/office/drawing/2014/main" id="{099DA294-0827-430D-B8D6-42B6DC6D4FBF}"/>
              </a:ext>
            </a:extLst>
          </p:cNvPr>
          <p:cNvSpPr/>
          <p:nvPr/>
        </p:nvSpPr>
        <p:spPr>
          <a:xfrm>
            <a:off x="7054954" y="5321286"/>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NULL</a:t>
            </a:r>
          </a:p>
          <a:p>
            <a:pPr algn="r"/>
            <a:r>
              <a:rPr lang="en-US" sz="1000" dirty="0"/>
              <a:t>NULL</a:t>
            </a:r>
          </a:p>
        </p:txBody>
      </p:sp>
      <p:sp>
        <p:nvSpPr>
          <p:cNvPr id="119" name="Rectangle 118">
            <a:extLst>
              <a:ext uri="{FF2B5EF4-FFF2-40B4-BE49-F238E27FC236}">
                <a16:creationId xmlns:a16="http://schemas.microsoft.com/office/drawing/2014/main" id="{94206D39-84EF-4C94-9631-A13E17DB9BFF}"/>
              </a:ext>
            </a:extLst>
          </p:cNvPr>
          <p:cNvSpPr/>
          <p:nvPr/>
        </p:nvSpPr>
        <p:spPr>
          <a:xfrm>
            <a:off x="7054952" y="4638453"/>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128.187.16.99</a:t>
            </a:r>
          </a:p>
          <a:p>
            <a:pPr algn="r"/>
            <a:r>
              <a:rPr lang="en-US" sz="1000" dirty="0"/>
              <a:t>&lt;pointer&gt;</a:t>
            </a:r>
          </a:p>
        </p:txBody>
      </p:sp>
      <p:cxnSp>
        <p:nvCxnSpPr>
          <p:cNvPr id="117" name="Straight Arrow Connector 116">
            <a:extLst>
              <a:ext uri="{FF2B5EF4-FFF2-40B4-BE49-F238E27FC236}">
                <a16:creationId xmlns:a16="http://schemas.microsoft.com/office/drawing/2014/main" id="{1DABA3B7-0D06-41AF-AF87-2A76A58505AE}"/>
              </a:ext>
            </a:extLst>
          </p:cNvPr>
          <p:cNvCxnSpPr>
            <a:cxnSpLocks/>
          </p:cNvCxnSpPr>
          <p:nvPr/>
        </p:nvCxnSpPr>
        <p:spPr>
          <a:xfrm flipH="1">
            <a:off x="7965345" y="5005627"/>
            <a:ext cx="2" cy="316778"/>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8D892053-D96E-49BB-ACF4-1A0C2CE1D95A}"/>
              </a:ext>
            </a:extLst>
          </p:cNvPr>
          <p:cNvSpPr txBox="1"/>
          <p:nvPr/>
        </p:nvSpPr>
        <p:spPr>
          <a:xfrm>
            <a:off x="8875733" y="4684619"/>
            <a:ext cx="726969" cy="276999"/>
          </a:xfrm>
          <a:prstGeom prst="rect">
            <a:avLst/>
          </a:prstGeom>
          <a:noFill/>
        </p:spPr>
        <p:txBody>
          <a:bodyPr wrap="square" rtlCol="0">
            <a:spAutoFit/>
          </a:bodyPr>
          <a:lstStyle/>
          <a:p>
            <a:pPr algn="ctr"/>
            <a:r>
              <a:rPr lang="en-US" sz="1200" dirty="0"/>
              <a:t>Current</a:t>
            </a:r>
          </a:p>
        </p:txBody>
      </p:sp>
      <p:sp>
        <p:nvSpPr>
          <p:cNvPr id="121" name="TextBox 120">
            <a:extLst>
              <a:ext uri="{FF2B5EF4-FFF2-40B4-BE49-F238E27FC236}">
                <a16:creationId xmlns:a16="http://schemas.microsoft.com/office/drawing/2014/main" id="{94218ABE-7559-44B4-B9A0-002F786CC844}"/>
              </a:ext>
            </a:extLst>
          </p:cNvPr>
          <p:cNvSpPr txBox="1"/>
          <p:nvPr/>
        </p:nvSpPr>
        <p:spPr>
          <a:xfrm>
            <a:off x="292323" y="5789782"/>
            <a:ext cx="1322622" cy="369332"/>
          </a:xfrm>
          <a:prstGeom prst="rect">
            <a:avLst/>
          </a:prstGeom>
          <a:noFill/>
        </p:spPr>
        <p:txBody>
          <a:bodyPr wrap="square" rtlCol="0">
            <a:spAutoFit/>
          </a:bodyPr>
          <a:lstStyle/>
          <a:p>
            <a:r>
              <a:rPr lang="en-US" dirty="0"/>
              <a:t>Index = 49</a:t>
            </a:r>
          </a:p>
        </p:txBody>
      </p:sp>
      <p:graphicFrame>
        <p:nvGraphicFramePr>
          <p:cNvPr id="122" name="Table 121">
            <a:extLst>
              <a:ext uri="{FF2B5EF4-FFF2-40B4-BE49-F238E27FC236}">
                <a16:creationId xmlns:a16="http://schemas.microsoft.com/office/drawing/2014/main" id="{65005A5E-6C6D-4411-AFD4-6868948DAEC8}"/>
              </a:ext>
            </a:extLst>
          </p:cNvPr>
          <p:cNvGraphicFramePr>
            <a:graphicFrameLocks noGrp="1"/>
          </p:cNvGraphicFramePr>
          <p:nvPr>
            <p:extLst>
              <p:ext uri="{D42A27DB-BD31-4B8C-83A1-F6EECF244321}">
                <p14:modId xmlns:p14="http://schemas.microsoft.com/office/powerpoint/2010/main" val="2404840513"/>
              </p:ext>
            </p:extLst>
          </p:nvPr>
        </p:nvGraphicFramePr>
        <p:xfrm>
          <a:off x="294398" y="2686116"/>
          <a:ext cx="3020370" cy="3103666"/>
        </p:xfrm>
        <a:graphic>
          <a:graphicData uri="http://schemas.openxmlformats.org/drawingml/2006/table">
            <a:tbl>
              <a:tblPr/>
              <a:tblGrid>
                <a:gridCol w="3020370">
                  <a:extLst>
                    <a:ext uri="{9D8B030D-6E8A-4147-A177-3AD203B41FA5}">
                      <a16:colId xmlns:a16="http://schemas.microsoft.com/office/drawing/2014/main" val="3696736743"/>
                    </a:ext>
                  </a:extLst>
                </a:gridCol>
              </a:tblGrid>
              <a:tr h="3103666">
                <a:tc>
                  <a:txBody>
                    <a:bodyPr/>
                    <a:lstStyle/>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00: </a:t>
                      </a:r>
                      <a:r>
                        <a:rPr lang="es-ES" sz="1400" u="none" dirty="0">
                          <a:solidFill>
                            <a:schemeClr val="tx1">
                              <a:lumMod val="50000"/>
                            </a:schemeClr>
                          </a:solidFill>
                          <a:effectLst/>
                          <a:latin typeface="Lucida Console" panose="020B0609040504020204" pitchFamily="49" charset="0"/>
                        </a:rPr>
                        <a:t>45 FF 81 80 00 01 00 04</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08: </a:t>
                      </a:r>
                      <a:r>
                        <a:rPr lang="es-ES" sz="1400" u="none" dirty="0">
                          <a:solidFill>
                            <a:schemeClr val="tx1">
                              <a:lumMod val="50000"/>
                            </a:schemeClr>
                          </a:solidFill>
                          <a:effectLst/>
                          <a:latin typeface="Lucida Console" panose="020B0609040504020204" pitchFamily="49" charset="0"/>
                        </a:rPr>
                        <a:t>00 00 00 00 03 62 79 75</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10: </a:t>
                      </a:r>
                      <a:r>
                        <a:rPr lang="es-ES" sz="1400" u="none" dirty="0">
                          <a:solidFill>
                            <a:schemeClr val="tx1">
                              <a:lumMod val="50000"/>
                            </a:schemeClr>
                          </a:solidFill>
                          <a:effectLst/>
                          <a:latin typeface="Lucida Console" panose="020B0609040504020204" pitchFamily="49" charset="0"/>
                        </a:rPr>
                        <a:t>03 65 64 75 00 00 01 00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18: </a:t>
                      </a:r>
                      <a:r>
                        <a:rPr lang="es-ES" sz="1400" u="none" dirty="0">
                          <a:solidFill>
                            <a:schemeClr val="tx1">
                              <a:lumMod val="50000"/>
                            </a:schemeClr>
                          </a:solidFill>
                          <a:effectLst/>
                          <a:latin typeface="Lucida Console" panose="020B0609040504020204" pitchFamily="49" charset="0"/>
                        </a:rPr>
                        <a:t>01</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20: </a:t>
                      </a:r>
                      <a:r>
                        <a:rPr lang="es-ES" sz="1400" u="none" dirty="0">
                          <a:solidFill>
                            <a:schemeClr val="tx1">
                              <a:lumMod val="50000"/>
                            </a:schemeClr>
                          </a:solidFill>
                          <a:effectLst/>
                          <a:latin typeface="Lucida Console" panose="020B0609040504020204" pitchFamily="49" charset="0"/>
                        </a:rPr>
                        <a:t>00 19 96 00 04 80 BB 10</a:t>
                      </a:r>
                      <a:r>
                        <a:rPr lang="es-ES" sz="1400" u="sng" dirty="0">
                          <a:solidFill>
                            <a:schemeClr val="accent1"/>
                          </a:solidFill>
                          <a:effectLst/>
                          <a:latin typeface="Lucida Console" panose="020B0609040504020204" pitchFamily="49" charset="0"/>
                        </a:rPr>
                        <a:t>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28: </a:t>
                      </a:r>
                      <a:r>
                        <a:rPr lang="es-ES" sz="1400" u="none" dirty="0">
                          <a:solidFill>
                            <a:schemeClr val="tx1">
                              <a:lumMod val="50000"/>
                            </a:schemeClr>
                          </a:solidFill>
                          <a:effectLst/>
                          <a:latin typeface="Lucida Console" panose="020B0609040504020204" pitchFamily="49" charset="0"/>
                        </a:rPr>
                        <a:t>62</a:t>
                      </a:r>
                      <a:r>
                        <a:rPr lang="es-ES" sz="1400" dirty="0">
                          <a:solidFill>
                            <a:schemeClr val="tx1">
                              <a:lumMod val="50000"/>
                            </a:schemeClr>
                          </a:solidFill>
                          <a:effectLst/>
                          <a:latin typeface="Lucida Console" panose="020B0609040504020204" pitchFamily="49" charset="0"/>
                        </a:rPr>
                        <a:t> </a:t>
                      </a:r>
                      <a:r>
                        <a:rPr lang="es-ES" sz="1400" u="none" dirty="0">
                          <a:solidFill>
                            <a:schemeClr val="tx1">
                              <a:lumMod val="50000"/>
                            </a:schemeClr>
                          </a:solidFill>
                          <a:effectLst/>
                          <a:latin typeface="Lucida Console" panose="020B0609040504020204" pitchFamily="49" charset="0"/>
                        </a:rPr>
                        <a:t>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38: </a:t>
                      </a:r>
                      <a:r>
                        <a:rPr lang="es-ES" sz="1400" u="none" dirty="0">
                          <a:solidFill>
                            <a:schemeClr val="tx1">
                              <a:lumMod val="50000"/>
                            </a:schemeClr>
                          </a:solidFill>
                          <a:effectLst/>
                          <a:latin typeface="Lucida Console" panose="020B0609040504020204" pitchFamily="49" charset="0"/>
                        </a:rPr>
                        <a:t>64 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40: </a:t>
                      </a:r>
                      <a:r>
                        <a:rPr lang="es-ES" sz="1400" u="none" dirty="0">
                          <a:solidFill>
                            <a:schemeClr val="tx1">
                              <a:lumMod val="50000"/>
                            </a:schemeClr>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48: </a:t>
                      </a:r>
                      <a:r>
                        <a:rPr lang="es-ES" sz="1400" u="none" dirty="0">
                          <a:solidFill>
                            <a:schemeClr val="tx1">
                              <a:lumMod val="50000"/>
                            </a:schemeClr>
                          </a:solidFill>
                          <a:effectLst/>
                          <a:latin typeface="Lucida Console" panose="020B0609040504020204" pitchFamily="49" charset="0"/>
                        </a:rPr>
                        <a:t>63 </a:t>
                      </a:r>
                      <a:r>
                        <a:rPr lang="es-ES" sz="1400" u="sng" dirty="0">
                          <a:solidFill>
                            <a:srgbClr val="FFC000"/>
                          </a:solidFill>
                          <a:effectLst/>
                          <a:latin typeface="Lucida Console" panose="020B0609040504020204" pitchFamily="49" charset="0"/>
                        </a:rPr>
                        <a:t>C0 0C 00 01 00 01 00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50: </a:t>
                      </a:r>
                      <a:r>
                        <a:rPr lang="es-ES" sz="1400" u="sng" dirty="0">
                          <a:solidFill>
                            <a:srgbClr val="FFC000"/>
                          </a:solidFill>
                          <a:effectLst/>
                          <a:latin typeface="Lucida Console" panose="020B0609040504020204" pitchFamily="49" charset="0"/>
                        </a:rPr>
                        <a:t>00 19 96 00 04 80 BB 10 </a:t>
                      </a:r>
                    </a:p>
                    <a:p>
                      <a:pPr marL="0" marR="0">
                        <a:lnSpc>
                          <a:spcPct val="116000"/>
                        </a:lnSpc>
                        <a:spcBef>
                          <a:spcPts val="0"/>
                        </a:spcBef>
                        <a:spcAft>
                          <a:spcPts val="0"/>
                        </a:spcAft>
                      </a:pPr>
                      <a:r>
                        <a:rPr lang="es-ES" sz="1400" dirty="0">
                          <a:solidFill>
                            <a:schemeClr val="tx1"/>
                          </a:solidFill>
                          <a:effectLst/>
                          <a:latin typeface="Lucida Console" panose="020B0609040504020204" pitchFamily="49" charset="0"/>
                        </a:rPr>
                        <a:t>58: </a:t>
                      </a:r>
                      <a:r>
                        <a:rPr lang="es-ES" sz="1400" u="sng" dirty="0">
                          <a:solidFill>
                            <a:srgbClr val="FFC000"/>
                          </a:solidFill>
                          <a:effectLst/>
                          <a:latin typeface="Lucida Console" panose="020B0609040504020204" pitchFamily="49" charset="0"/>
                        </a:rPr>
                        <a:t>65</a:t>
                      </a:r>
                      <a:r>
                        <a:rPr lang="es-ES" sz="1400" dirty="0">
                          <a:solidFill>
                            <a:schemeClr val="tx1"/>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92488178"/>
                  </a:ext>
                </a:extLst>
              </a:tr>
            </a:tbl>
          </a:graphicData>
        </a:graphic>
      </p:graphicFrame>
      <p:grpSp>
        <p:nvGrpSpPr>
          <p:cNvPr id="123" name="Group 122">
            <a:extLst>
              <a:ext uri="{FF2B5EF4-FFF2-40B4-BE49-F238E27FC236}">
                <a16:creationId xmlns:a16="http://schemas.microsoft.com/office/drawing/2014/main" id="{F0929D3C-510A-460E-9E11-E4E732D252B3}"/>
              </a:ext>
            </a:extLst>
          </p:cNvPr>
          <p:cNvGrpSpPr/>
          <p:nvPr/>
        </p:nvGrpSpPr>
        <p:grpSpPr>
          <a:xfrm>
            <a:off x="4455421" y="4373295"/>
            <a:ext cx="1756611" cy="1455198"/>
            <a:chOff x="4097361" y="3949032"/>
            <a:chExt cx="1756611" cy="1455198"/>
          </a:xfrm>
        </p:grpSpPr>
        <p:sp>
          <p:nvSpPr>
            <p:cNvPr id="124" name="Rectangle 123">
              <a:extLst>
                <a:ext uri="{FF2B5EF4-FFF2-40B4-BE49-F238E27FC236}">
                  <a16:creationId xmlns:a16="http://schemas.microsoft.com/office/drawing/2014/main" id="{450CD348-F4D4-4D0C-860D-95A4C5FE3AEA}"/>
                </a:ext>
              </a:extLst>
            </p:cNvPr>
            <p:cNvSpPr/>
            <p:nvPr/>
          </p:nvSpPr>
          <p:spPr>
            <a:xfrm>
              <a:off x="4097361" y="4195646"/>
              <a:ext cx="1756611"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NULL</a:t>
              </a:r>
            </a:p>
            <a:p>
              <a:pPr algn="r"/>
              <a:r>
                <a:rPr lang="en-US" sz="1200" dirty="0"/>
                <a:t>00 01</a:t>
              </a:r>
            </a:p>
            <a:p>
              <a:pPr algn="r"/>
              <a:r>
                <a:rPr lang="en-US" sz="1200" dirty="0"/>
                <a:t>00 01</a:t>
              </a:r>
            </a:p>
            <a:p>
              <a:pPr algn="r"/>
              <a:r>
                <a:rPr lang="en-US" sz="1200" dirty="0"/>
                <a:t>00 00 19 96</a:t>
              </a:r>
            </a:p>
            <a:p>
              <a:pPr algn="r"/>
              <a:r>
                <a:rPr lang="en-US" sz="1200" dirty="0"/>
                <a:t>00 04</a:t>
              </a:r>
            </a:p>
            <a:p>
              <a:pPr algn="r"/>
              <a:r>
                <a:rPr lang="en-US" sz="1200" dirty="0"/>
                <a:t>80 BB 10 65 </a:t>
              </a:r>
            </a:p>
          </p:txBody>
        </p:sp>
        <p:sp>
          <p:nvSpPr>
            <p:cNvPr id="125" name="TextBox 124">
              <a:extLst>
                <a:ext uri="{FF2B5EF4-FFF2-40B4-BE49-F238E27FC236}">
                  <a16:creationId xmlns:a16="http://schemas.microsoft.com/office/drawing/2014/main" id="{92EC15D5-A970-4D3D-9D86-F775C1402B21}"/>
                </a:ext>
              </a:extLst>
            </p:cNvPr>
            <p:cNvSpPr txBox="1"/>
            <p:nvPr/>
          </p:nvSpPr>
          <p:spPr>
            <a:xfrm>
              <a:off x="4097361" y="3949032"/>
              <a:ext cx="1756611" cy="276999"/>
            </a:xfrm>
            <a:prstGeom prst="rect">
              <a:avLst/>
            </a:prstGeom>
            <a:noFill/>
          </p:spPr>
          <p:txBody>
            <a:bodyPr wrap="square" rtlCol="0">
              <a:spAutoFit/>
            </a:bodyPr>
            <a:lstStyle/>
            <a:p>
              <a:pPr algn="ctr"/>
              <a:r>
                <a:rPr lang="en-US" sz="1200" b="1" dirty="0"/>
                <a:t>struct </a:t>
              </a:r>
              <a:r>
                <a:rPr lang="en-US" sz="1200" b="1" dirty="0" err="1"/>
                <a:t>dns_rr</a:t>
              </a:r>
              <a:r>
                <a:rPr lang="en-US" sz="1200" b="1" dirty="0"/>
                <a:t> *</a:t>
              </a:r>
            </a:p>
          </p:txBody>
        </p:sp>
      </p:grpSp>
      <p:cxnSp>
        <p:nvCxnSpPr>
          <p:cNvPr id="126" name="Straight Arrow Connector 125">
            <a:extLst>
              <a:ext uri="{FF2B5EF4-FFF2-40B4-BE49-F238E27FC236}">
                <a16:creationId xmlns:a16="http://schemas.microsoft.com/office/drawing/2014/main" id="{9FD909DC-3E3C-45A7-8816-174E8E56753F}"/>
              </a:ext>
            </a:extLst>
          </p:cNvPr>
          <p:cNvCxnSpPr>
            <a:cxnSpLocks/>
            <a:endCxn id="124" idx="1"/>
          </p:cNvCxnSpPr>
          <p:nvPr/>
        </p:nvCxnSpPr>
        <p:spPr>
          <a:xfrm flipV="1">
            <a:off x="3303440" y="5224201"/>
            <a:ext cx="1151981" cy="4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9FEF252B-DAB3-4425-B1FF-223F0E1B6762}"/>
              </a:ext>
            </a:extLst>
          </p:cNvPr>
          <p:cNvSpPr/>
          <p:nvPr/>
        </p:nvSpPr>
        <p:spPr>
          <a:xfrm>
            <a:off x="7053977" y="5321286"/>
            <a:ext cx="182078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900" dirty="0"/>
              <a:t>128.187.16.101</a:t>
            </a:r>
          </a:p>
          <a:p>
            <a:pPr algn="r"/>
            <a:r>
              <a:rPr lang="en-US" sz="1000" dirty="0"/>
              <a:t>NULL</a:t>
            </a:r>
          </a:p>
        </p:txBody>
      </p:sp>
      <p:cxnSp>
        <p:nvCxnSpPr>
          <p:cNvPr id="129" name="Connector: Elbow 128">
            <a:extLst>
              <a:ext uri="{FF2B5EF4-FFF2-40B4-BE49-F238E27FC236}">
                <a16:creationId xmlns:a16="http://schemas.microsoft.com/office/drawing/2014/main" id="{CBC94835-21CC-4D36-B64C-37046A2C55A1}"/>
              </a:ext>
            </a:extLst>
          </p:cNvPr>
          <p:cNvCxnSpPr>
            <a:cxnSpLocks/>
          </p:cNvCxnSpPr>
          <p:nvPr/>
        </p:nvCxnSpPr>
        <p:spPr>
          <a:xfrm flipV="1">
            <a:off x="6191171" y="5328165"/>
            <a:ext cx="2431083" cy="362454"/>
          </a:xfrm>
          <a:prstGeom prst="bentConnector4">
            <a:avLst>
              <a:gd name="adj1" fmla="val 28331"/>
              <a:gd name="adj2" fmla="val 16307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33E49530-0F01-478F-9FDB-6D0CCB050FE9}"/>
              </a:ext>
            </a:extLst>
          </p:cNvPr>
          <p:cNvSpPr txBox="1"/>
          <p:nvPr/>
        </p:nvSpPr>
        <p:spPr>
          <a:xfrm>
            <a:off x="3517242" y="5195983"/>
            <a:ext cx="3331735" cy="646331"/>
          </a:xfrm>
          <a:prstGeom prst="rect">
            <a:avLst/>
          </a:prstGeom>
          <a:noFill/>
        </p:spPr>
        <p:txBody>
          <a:bodyPr wrap="square" rtlCol="0">
            <a:spAutoFit/>
          </a:bodyPr>
          <a:lstStyle/>
          <a:p>
            <a:r>
              <a:rPr lang="en-US" sz="1200" dirty="0"/>
              <a:t>Since this is the last record, you don’t need to allocate space for another answer. The last thing to do is return the head of the list.</a:t>
            </a:r>
          </a:p>
        </p:txBody>
      </p:sp>
    </p:spTree>
    <p:extLst>
      <p:ext uri="{BB962C8B-B14F-4D97-AF65-F5344CB8AC3E}">
        <p14:creationId xmlns:p14="http://schemas.microsoft.com/office/powerpoint/2010/main" val="23412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xit" presetSubtype="0" fill="hold" grpId="0" nodeType="withEffect">
                                  <p:stCondLst>
                                    <p:cond delay="0"/>
                                  </p:stCondLst>
                                  <p:childTnLst>
                                    <p:animEffect transition="out" filter="fade">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xit" presetSubtype="0" fill="hold" grpId="1" nodeType="withEffect">
                                  <p:stCondLst>
                                    <p:cond delay="0"/>
                                  </p:stCondLst>
                                  <p:childTnLst>
                                    <p:animEffect transition="out" filter="fade">
                                      <p:cBhvr>
                                        <p:cTn id="23" dur="500"/>
                                        <p:tgtEl>
                                          <p:spTgt spid="62"/>
                                        </p:tgtEl>
                                      </p:cBhvr>
                                    </p:animEffect>
                                    <p:set>
                                      <p:cBhvr>
                                        <p:cTn id="24" dur="1" fill="hold">
                                          <p:stCondLst>
                                            <p:cond delay="499"/>
                                          </p:stCondLst>
                                        </p:cTn>
                                        <p:tgtEl>
                                          <p:spTgt spid="62"/>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xit" presetSubtype="0" fill="hold" grpId="1" nodeType="withEffect">
                                  <p:stCondLst>
                                    <p:cond delay="0"/>
                                  </p:stCondLst>
                                  <p:childTnLst>
                                    <p:animEffect transition="out" filter="fade">
                                      <p:cBhvr>
                                        <p:cTn id="41" dur="500"/>
                                        <p:tgtEl>
                                          <p:spTgt spid="64"/>
                                        </p:tgtEl>
                                      </p:cBhvr>
                                    </p:animEffect>
                                    <p:set>
                                      <p:cBhvr>
                                        <p:cTn id="42" dur="1" fill="hold">
                                          <p:stCondLst>
                                            <p:cond delay="499"/>
                                          </p:stCondLst>
                                        </p:cTn>
                                        <p:tgtEl>
                                          <p:spTgt spid="64"/>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childTnLst>
                          </p:cTn>
                        </p:par>
                        <p:par>
                          <p:cTn id="47" fill="hold">
                            <p:stCondLst>
                              <p:cond delay="1000"/>
                            </p:stCondLst>
                            <p:childTnLst>
                              <p:par>
                                <p:cTn id="48" presetID="1" presetClass="exit" presetSubtype="0" fill="hold" grpId="0" nodeType="afterEffect">
                                  <p:stCondLst>
                                    <p:cond delay="0"/>
                                  </p:stCondLst>
                                  <p:childTnLst>
                                    <p:set>
                                      <p:cBhvr>
                                        <p:cTn id="49" dur="1" fill="hold">
                                          <p:stCondLst>
                                            <p:cond delay="0"/>
                                          </p:stCondLst>
                                        </p:cTn>
                                        <p:tgtEl>
                                          <p:spTgt spid="5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par>
                                <p:cTn id="58" presetID="10" presetClass="exit" presetSubtype="0" fill="hold" grpId="1" nodeType="withEffect">
                                  <p:stCondLst>
                                    <p:cond delay="0"/>
                                  </p:stCondLst>
                                  <p:childTnLst>
                                    <p:animEffect transition="out" filter="fade">
                                      <p:cBhvr>
                                        <p:cTn id="59" dur="500"/>
                                        <p:tgtEl>
                                          <p:spTgt spid="74"/>
                                        </p:tgtEl>
                                      </p:cBhvr>
                                    </p:animEffect>
                                    <p:set>
                                      <p:cBhvr>
                                        <p:cTn id="60" dur="1" fill="hold">
                                          <p:stCondLst>
                                            <p:cond delay="499"/>
                                          </p:stCondLst>
                                        </p:cTn>
                                        <p:tgtEl>
                                          <p:spTgt spid="74"/>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xit" presetSubtype="0" fill="hold" nodeType="withEffect">
                                  <p:stCondLst>
                                    <p:cond delay="0"/>
                                  </p:stCondLst>
                                  <p:childTnLst>
                                    <p:animEffect transition="out" filter="fade">
                                      <p:cBhvr>
                                        <p:cTn id="68" dur="500"/>
                                        <p:tgtEl>
                                          <p:spTgt spid="34"/>
                                        </p:tgtEl>
                                      </p:cBhvr>
                                    </p:animEffect>
                                    <p:set>
                                      <p:cBhvr>
                                        <p:cTn id="69" dur="1" fill="hold">
                                          <p:stCondLst>
                                            <p:cond delay="499"/>
                                          </p:stCondLst>
                                        </p:cTn>
                                        <p:tgtEl>
                                          <p:spTgt spid="3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1" nodeType="afterEffect">
                                  <p:stCondLst>
                                    <p:cond delay="0"/>
                                  </p:stCondLst>
                                  <p:childTnLst>
                                    <p:set>
                                      <p:cBhvr>
                                        <p:cTn id="78" dur="1" fill="hold">
                                          <p:stCondLst>
                                            <p:cond delay="0"/>
                                          </p:stCondLst>
                                        </p:cTn>
                                        <p:tgtEl>
                                          <p:spTgt spid="44"/>
                                        </p:tgtEl>
                                        <p:attrNameLst>
                                          <p:attrName>style.visibility</p:attrName>
                                        </p:attrNameLst>
                                      </p:cBhvr>
                                      <p:to>
                                        <p:strVal val="hidden"/>
                                      </p:to>
                                    </p:set>
                                  </p:childTnLst>
                                </p:cTn>
                              </p:par>
                            </p:childTnLst>
                          </p:cTn>
                        </p:par>
                        <p:par>
                          <p:cTn id="79" fill="hold">
                            <p:stCondLst>
                              <p:cond delay="500"/>
                            </p:stCondLst>
                            <p:childTnLst>
                              <p:par>
                                <p:cTn id="80" presetID="42" presetClass="path" presetSubtype="0" accel="50000" decel="50000" fill="hold" grpId="0" nodeType="afterEffect">
                                  <p:stCondLst>
                                    <p:cond delay="0"/>
                                  </p:stCondLst>
                                  <p:childTnLst>
                                    <p:animMotion origin="layout" path="M -2.5E-6 -7.40741E-7 L -2.5E-6 0.09884 " pathEditMode="relative" rAng="0" ptsTypes="AA">
                                      <p:cBhvr>
                                        <p:cTn id="81" dur="1000" fill="hold"/>
                                        <p:tgtEl>
                                          <p:spTgt spid="59"/>
                                        </p:tgtEl>
                                        <p:attrNameLst>
                                          <p:attrName>ppt_x</p:attrName>
                                          <p:attrName>ppt_y</p:attrName>
                                        </p:attrNameLst>
                                      </p:cBhvr>
                                      <p:rCtr x="0" y="4931"/>
                                    </p:animMotion>
                                  </p:childTnLst>
                                </p:cTn>
                              </p:par>
                            </p:childTnLst>
                          </p:cTn>
                        </p:par>
                        <p:par>
                          <p:cTn id="82" fill="hold">
                            <p:stCondLst>
                              <p:cond delay="1500"/>
                            </p:stCondLst>
                            <p:childTnLst>
                              <p:par>
                                <p:cTn id="83" presetID="1" presetClass="entr" presetSubtype="0" fill="hold" grpId="1" nodeType="after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500"/>
                                        <p:tgtEl>
                                          <p:spTgt spid="78"/>
                                        </p:tgtEl>
                                      </p:cBhvr>
                                    </p:animEffect>
                                  </p:childTnLst>
                                </p:cTn>
                              </p:par>
                              <p:par>
                                <p:cTn id="92" presetID="10" presetClass="exit" presetSubtype="0" fill="hold" grpId="1" nodeType="withEffect">
                                  <p:stCondLst>
                                    <p:cond delay="0"/>
                                  </p:stCondLst>
                                  <p:childTnLst>
                                    <p:animEffect transition="out" filter="fade">
                                      <p:cBhvr>
                                        <p:cTn id="93" dur="500"/>
                                        <p:tgtEl>
                                          <p:spTgt spid="75"/>
                                        </p:tgtEl>
                                      </p:cBhvr>
                                    </p:animEffect>
                                    <p:set>
                                      <p:cBhvr>
                                        <p:cTn id="94" dur="1" fill="hold">
                                          <p:stCondLst>
                                            <p:cond delay="499"/>
                                          </p:stCondLst>
                                        </p:cTn>
                                        <p:tgtEl>
                                          <p:spTgt spid="75"/>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61"/>
                                        </p:tgtEl>
                                      </p:cBhvr>
                                    </p:animEffect>
                                    <p:set>
                                      <p:cBhvr>
                                        <p:cTn id="97" dur="1" fill="hold">
                                          <p:stCondLst>
                                            <p:cond delay="499"/>
                                          </p:stCondLst>
                                        </p:cTn>
                                        <p:tgtEl>
                                          <p:spTgt spid="61"/>
                                        </p:tgtEl>
                                        <p:attrNameLst>
                                          <p:attrName>style.visibility</p:attrName>
                                        </p:attrNameLst>
                                      </p:cBhvr>
                                      <p:to>
                                        <p:strVal val="hidden"/>
                                      </p:to>
                                    </p:set>
                                  </p:childTnLst>
                                </p:cTn>
                              </p:par>
                              <p:par>
                                <p:cTn id="98" presetID="10" presetClass="entr" presetSubtype="0"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fade">
                                      <p:cBhvr>
                                        <p:cTn id="100" dur="500"/>
                                        <p:tgtEl>
                                          <p:spTgt spid="80"/>
                                        </p:tgtEl>
                                      </p:cBhvr>
                                    </p:animEffect>
                                  </p:childTnLst>
                                </p:cTn>
                              </p:par>
                              <p:par>
                                <p:cTn id="101" presetID="10" presetClass="exit" presetSubtype="0" fill="hold" grpId="1" nodeType="withEffect">
                                  <p:stCondLst>
                                    <p:cond delay="0"/>
                                  </p:stCondLst>
                                  <p:childTnLst>
                                    <p:animEffect transition="out" filter="fade">
                                      <p:cBhvr>
                                        <p:cTn id="102" dur="500"/>
                                        <p:tgtEl>
                                          <p:spTgt spid="4"/>
                                        </p:tgtEl>
                                      </p:cBhvr>
                                    </p:animEffect>
                                    <p:set>
                                      <p:cBhvr>
                                        <p:cTn id="103" dur="1" fill="hold">
                                          <p:stCondLst>
                                            <p:cond delay="499"/>
                                          </p:stCondLst>
                                        </p:cTn>
                                        <p:tgtEl>
                                          <p:spTgt spid="4"/>
                                        </p:tgtEl>
                                        <p:attrNameLst>
                                          <p:attrName>style.visibility</p:attrName>
                                        </p:attrNameLst>
                                      </p:cBhvr>
                                      <p:to>
                                        <p:strVal val="hidden"/>
                                      </p:to>
                                    </p:se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79"/>
                                        </p:tgtEl>
                                        <p:attrNameLst>
                                          <p:attrName>style.visibility</p:attrName>
                                        </p:attrNameLst>
                                      </p:cBhvr>
                                      <p:to>
                                        <p:strVal val="visible"/>
                                      </p:to>
                                    </p:set>
                                    <p:animEffect transition="in" filter="fade">
                                      <p:cBhvr>
                                        <p:cTn id="107" dur="500"/>
                                        <p:tgtEl>
                                          <p:spTgt spid="7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par>
                                <p:cTn id="113" presetID="10" presetClass="exit" presetSubtype="0" fill="hold" grpId="1" nodeType="withEffect">
                                  <p:stCondLst>
                                    <p:cond delay="0"/>
                                  </p:stCondLst>
                                  <p:childTnLst>
                                    <p:animEffect transition="out" filter="fade">
                                      <p:cBhvr>
                                        <p:cTn id="114" dur="500"/>
                                        <p:tgtEl>
                                          <p:spTgt spid="79"/>
                                        </p:tgtEl>
                                      </p:cBhvr>
                                    </p:animEffect>
                                    <p:set>
                                      <p:cBhvr>
                                        <p:cTn id="115" dur="1" fill="hold">
                                          <p:stCondLst>
                                            <p:cond delay="499"/>
                                          </p:stCondLst>
                                        </p:cTn>
                                        <p:tgtEl>
                                          <p:spTgt spid="79"/>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78"/>
                                        </p:tgtEl>
                                      </p:cBhvr>
                                    </p:animEffect>
                                    <p:set>
                                      <p:cBhvr>
                                        <p:cTn id="118" dur="1" fill="hold">
                                          <p:stCondLst>
                                            <p:cond delay="499"/>
                                          </p:stCondLst>
                                        </p:cTn>
                                        <p:tgtEl>
                                          <p:spTgt spid="78"/>
                                        </p:tgtEl>
                                        <p:attrNameLst>
                                          <p:attrName>style.visibility</p:attrName>
                                        </p:attrNameLst>
                                      </p:cBhvr>
                                      <p:to>
                                        <p:strVal val="hidden"/>
                                      </p:to>
                                    </p:set>
                                  </p:childTnLst>
                                </p:cTn>
                              </p:par>
                              <p:par>
                                <p:cTn id="119" presetID="10" presetClass="entr" presetSubtype="0" fill="hold"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500"/>
                                        <p:tgtEl>
                                          <p:spTgt spid="8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7"/>
                                        </p:tgtEl>
                                        <p:attrNameLst>
                                          <p:attrName>style.visibility</p:attrName>
                                        </p:attrNameLst>
                                      </p:cBhvr>
                                      <p:to>
                                        <p:strVal val="visible"/>
                                      </p:to>
                                    </p:set>
                                    <p:animEffect transition="in" filter="fade">
                                      <p:cBhvr>
                                        <p:cTn id="124" dur="500"/>
                                        <p:tgtEl>
                                          <p:spTgt spid="97"/>
                                        </p:tgtEl>
                                      </p:cBhvr>
                                    </p:animEffect>
                                  </p:childTnLst>
                                </p:cTn>
                              </p:par>
                            </p:childTnLst>
                          </p:cTn>
                        </p:par>
                        <p:par>
                          <p:cTn id="125" fill="hold">
                            <p:stCondLst>
                              <p:cond delay="500"/>
                            </p:stCondLst>
                            <p:childTnLst>
                              <p:par>
                                <p:cTn id="126" presetID="10" presetClass="entr" presetSubtype="0" fill="hold" nodeType="afterEffect">
                                  <p:stCondLst>
                                    <p:cond delay="50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par>
                          <p:cTn id="129" fill="hold">
                            <p:stCondLst>
                              <p:cond delay="1500"/>
                            </p:stCondLst>
                            <p:childTnLst>
                              <p:par>
                                <p:cTn id="130" presetID="10" presetClass="entr" presetSubtype="0" fill="hold" nodeType="afterEffect">
                                  <p:stCondLst>
                                    <p:cond delay="500"/>
                                  </p:stCondLst>
                                  <p:childTnLst>
                                    <p:set>
                                      <p:cBhvr>
                                        <p:cTn id="131" dur="1" fill="hold">
                                          <p:stCondLst>
                                            <p:cond delay="0"/>
                                          </p:stCondLst>
                                        </p:cTn>
                                        <p:tgtEl>
                                          <p:spTgt spid="93"/>
                                        </p:tgtEl>
                                        <p:attrNameLst>
                                          <p:attrName>style.visibility</p:attrName>
                                        </p:attrNameLst>
                                      </p:cBhvr>
                                      <p:to>
                                        <p:strVal val="visible"/>
                                      </p:to>
                                    </p:set>
                                    <p:animEffect transition="in" filter="fade">
                                      <p:cBhvr>
                                        <p:cTn id="132" dur="500"/>
                                        <p:tgtEl>
                                          <p:spTgt spid="93"/>
                                        </p:tgtEl>
                                      </p:cBhvr>
                                    </p:animEffect>
                                  </p:childTnLst>
                                </p:cTn>
                              </p:par>
                            </p:childTnLst>
                          </p:cTn>
                        </p:par>
                        <p:par>
                          <p:cTn id="133" fill="hold">
                            <p:stCondLst>
                              <p:cond delay="2500"/>
                            </p:stCondLst>
                            <p:childTnLst>
                              <p:par>
                                <p:cTn id="134" presetID="10" presetClass="entr" presetSubtype="0" fill="hold" grpId="0" nodeType="afterEffect">
                                  <p:stCondLst>
                                    <p:cond delay="50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childTnLst>
                          </p:cTn>
                        </p:par>
                        <p:par>
                          <p:cTn id="137" fill="hold">
                            <p:stCondLst>
                              <p:cond delay="3500"/>
                            </p:stCondLst>
                            <p:childTnLst>
                              <p:par>
                                <p:cTn id="138" presetID="1" presetClass="exit" presetSubtype="0" fill="hold" grpId="1" nodeType="afterEffect">
                                  <p:stCondLst>
                                    <p:cond delay="0"/>
                                  </p:stCondLst>
                                  <p:childTnLst>
                                    <p:set>
                                      <p:cBhvr>
                                        <p:cTn id="139" dur="1" fill="hold">
                                          <p:stCondLst>
                                            <p:cond delay="0"/>
                                          </p:stCondLst>
                                        </p:cTn>
                                        <p:tgtEl>
                                          <p:spTgt spid="5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fade">
                                      <p:cBhvr>
                                        <p:cTn id="144" dur="500"/>
                                        <p:tgtEl>
                                          <p:spTgt spid="98"/>
                                        </p:tgtEl>
                                      </p:cBhvr>
                                    </p:animEffect>
                                  </p:childTnLst>
                                </p:cTn>
                              </p:par>
                              <p:par>
                                <p:cTn id="145" presetID="10" presetClass="entr" presetSubtype="0" fill="hold" nodeType="with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fade">
                                      <p:cBhvr>
                                        <p:cTn id="147" dur="500"/>
                                        <p:tgtEl>
                                          <p:spTgt spid="9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0"/>
                                        </p:tgtEl>
                                        <p:attrNameLst>
                                          <p:attrName>style.visibility</p:attrName>
                                        </p:attrNameLst>
                                      </p:cBhvr>
                                      <p:to>
                                        <p:strVal val="visible"/>
                                      </p:to>
                                    </p:set>
                                    <p:animEffect transition="in" filter="fade">
                                      <p:cBhvr>
                                        <p:cTn id="150" dur="500"/>
                                        <p:tgtEl>
                                          <p:spTgt spid="50"/>
                                        </p:tgtEl>
                                      </p:cBhvr>
                                    </p:animEffect>
                                  </p:childTnLst>
                                </p:cTn>
                              </p:par>
                              <p:par>
                                <p:cTn id="151" presetID="10" presetClass="exit" presetSubtype="0" fill="hold" nodeType="withEffect">
                                  <p:stCondLst>
                                    <p:cond delay="0"/>
                                  </p:stCondLst>
                                  <p:childTnLst>
                                    <p:animEffect transition="out" filter="fade">
                                      <p:cBhvr>
                                        <p:cTn id="152" dur="500"/>
                                        <p:tgtEl>
                                          <p:spTgt spid="87"/>
                                        </p:tgtEl>
                                      </p:cBhvr>
                                    </p:animEffect>
                                    <p:set>
                                      <p:cBhvr>
                                        <p:cTn id="153" dur="1" fill="hold">
                                          <p:stCondLst>
                                            <p:cond delay="499"/>
                                          </p:stCondLst>
                                        </p:cTn>
                                        <p:tgtEl>
                                          <p:spTgt spid="87"/>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82"/>
                                        </p:tgtEl>
                                      </p:cBhvr>
                                    </p:animEffect>
                                    <p:set>
                                      <p:cBhvr>
                                        <p:cTn id="156" dur="1" fill="hold">
                                          <p:stCondLst>
                                            <p:cond delay="499"/>
                                          </p:stCondLst>
                                        </p:cTn>
                                        <p:tgtEl>
                                          <p:spTgt spid="82"/>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93"/>
                                        </p:tgtEl>
                                      </p:cBhvr>
                                    </p:animEffect>
                                    <p:set>
                                      <p:cBhvr>
                                        <p:cTn id="159" dur="1" fill="hold">
                                          <p:stCondLst>
                                            <p:cond delay="499"/>
                                          </p:stCondLst>
                                        </p:cTn>
                                        <p:tgtEl>
                                          <p:spTgt spid="93"/>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97"/>
                                        </p:tgtEl>
                                      </p:cBhvr>
                                    </p:animEffect>
                                    <p:set>
                                      <p:cBhvr>
                                        <p:cTn id="162" dur="1" fill="hold">
                                          <p:stCondLst>
                                            <p:cond delay="499"/>
                                          </p:stCondLst>
                                        </p:cTn>
                                        <p:tgtEl>
                                          <p:spTgt spid="97"/>
                                        </p:tgtEl>
                                        <p:attrNameLst>
                                          <p:attrName>style.visibility</p:attrName>
                                        </p:attrNameLst>
                                      </p:cBhvr>
                                      <p:to>
                                        <p:strVal val="hidden"/>
                                      </p:to>
                                    </p:set>
                                  </p:childTnLst>
                                </p:cTn>
                              </p:par>
                            </p:childTnLst>
                          </p:cTn>
                        </p:par>
                        <p:par>
                          <p:cTn id="163" fill="hold">
                            <p:stCondLst>
                              <p:cond delay="500"/>
                            </p:stCondLst>
                            <p:childTnLst>
                              <p:par>
                                <p:cTn id="164" presetID="1" presetClass="exit" presetSubtype="0" fill="hold" grpId="1" nodeType="afterEffect">
                                  <p:stCondLst>
                                    <p:cond delay="0"/>
                                  </p:stCondLst>
                                  <p:childTnLst>
                                    <p:set>
                                      <p:cBhvr>
                                        <p:cTn id="165" dur="1" fill="hold">
                                          <p:stCondLst>
                                            <p:cond delay="0"/>
                                          </p:stCondLst>
                                        </p:cTn>
                                        <p:tgtEl>
                                          <p:spTgt spid="96"/>
                                        </p:tgtEl>
                                        <p:attrNameLst>
                                          <p:attrName>style.visibility</p:attrName>
                                        </p:attrNameLst>
                                      </p:cBhvr>
                                      <p:to>
                                        <p:strVal val="hidden"/>
                                      </p:to>
                                    </p:set>
                                  </p:childTnLst>
                                </p:cTn>
                              </p:par>
                            </p:childTnLst>
                          </p:cTn>
                        </p:par>
                        <p:par>
                          <p:cTn id="166" fill="hold">
                            <p:stCondLst>
                              <p:cond delay="500"/>
                            </p:stCondLst>
                            <p:childTnLst>
                              <p:par>
                                <p:cTn id="167" presetID="42" presetClass="path" presetSubtype="0" accel="50000" decel="50000" fill="hold" grpId="0" nodeType="afterEffect">
                                  <p:stCondLst>
                                    <p:cond delay="0"/>
                                  </p:stCondLst>
                                  <p:childTnLst>
                                    <p:animMotion origin="layout" path="M -2.5E-6 -7.40741E-7 L -2.5E-6 0.09884 " pathEditMode="relative" rAng="0" ptsTypes="AA">
                                      <p:cBhvr>
                                        <p:cTn id="168" dur="1000" fill="hold"/>
                                        <p:tgtEl>
                                          <p:spTgt spid="101"/>
                                        </p:tgtEl>
                                        <p:attrNameLst>
                                          <p:attrName>ppt_x</p:attrName>
                                          <p:attrName>ppt_y</p:attrName>
                                        </p:attrNameLst>
                                      </p:cBhvr>
                                      <p:rCtr x="0" y="4931"/>
                                    </p:animMotion>
                                  </p:childTnLst>
                                </p:cTn>
                              </p:par>
                            </p:childTnLst>
                          </p:cTn>
                        </p:par>
                        <p:par>
                          <p:cTn id="169" fill="hold">
                            <p:stCondLst>
                              <p:cond delay="1500"/>
                            </p:stCondLst>
                            <p:childTnLst>
                              <p:par>
                                <p:cTn id="170" presetID="1" presetClass="exit" presetSubtype="0" fill="hold" grpId="2" nodeType="afterEffect">
                                  <p:stCondLst>
                                    <p:cond delay="0"/>
                                  </p:stCondLst>
                                  <p:childTnLst>
                                    <p:set>
                                      <p:cBhvr>
                                        <p:cTn id="171" dur="1" fill="hold">
                                          <p:stCondLst>
                                            <p:cond delay="0"/>
                                          </p:stCondLst>
                                        </p:cTn>
                                        <p:tgtEl>
                                          <p:spTgt spid="101"/>
                                        </p:tgtEl>
                                        <p:attrNameLst>
                                          <p:attrName>style.visibility</p:attrName>
                                        </p:attrNameLst>
                                      </p:cBhvr>
                                      <p:to>
                                        <p:strVal val="hidden"/>
                                      </p:to>
                                    </p:set>
                                  </p:childTnLst>
                                </p:cTn>
                              </p:par>
                            </p:childTnLst>
                          </p:cTn>
                        </p:par>
                        <p:par>
                          <p:cTn id="172" fill="hold">
                            <p:stCondLst>
                              <p:cond delay="1500"/>
                            </p:stCondLst>
                            <p:childTnLst>
                              <p:par>
                                <p:cTn id="173" presetID="1" presetClass="entr" presetSubtype="0" fill="hold" grpId="1" nodeType="afterEffect">
                                  <p:stCondLst>
                                    <p:cond delay="0"/>
                                  </p:stCondLst>
                                  <p:childTnLst>
                                    <p:set>
                                      <p:cBhvr>
                                        <p:cTn id="174" dur="1" fill="hold">
                                          <p:stCondLst>
                                            <p:cond delay="0"/>
                                          </p:stCondLst>
                                        </p:cTn>
                                        <p:tgtEl>
                                          <p:spTgt spid="120"/>
                                        </p:tgtEl>
                                        <p:attrNameLst>
                                          <p:attrName>style.visibility</p:attrName>
                                        </p:attrNameLst>
                                      </p:cBhvr>
                                      <p:to>
                                        <p:strVal val="visible"/>
                                      </p:to>
                                    </p:set>
                                  </p:childTnLst>
                                </p:cTn>
                              </p:par>
                            </p:childTnLst>
                          </p:cTn>
                        </p:par>
                        <p:par>
                          <p:cTn id="175" fill="hold">
                            <p:stCondLst>
                              <p:cond delay="1500"/>
                            </p:stCondLst>
                            <p:childTnLst>
                              <p:par>
                                <p:cTn id="176" presetID="10" presetClass="entr" presetSubtype="0" fill="hold" grpId="0" nodeType="afterEffect">
                                  <p:stCondLst>
                                    <p:cond delay="0"/>
                                  </p:stCondLst>
                                  <p:childTnLst>
                                    <p:set>
                                      <p:cBhvr>
                                        <p:cTn id="177" dur="1" fill="hold">
                                          <p:stCondLst>
                                            <p:cond delay="0"/>
                                          </p:stCondLst>
                                        </p:cTn>
                                        <p:tgtEl>
                                          <p:spTgt spid="102"/>
                                        </p:tgtEl>
                                        <p:attrNameLst>
                                          <p:attrName>style.visibility</p:attrName>
                                        </p:attrNameLst>
                                      </p:cBhvr>
                                      <p:to>
                                        <p:strVal val="visible"/>
                                      </p:to>
                                    </p:set>
                                    <p:animEffect transition="in" filter="fade">
                                      <p:cBhvr>
                                        <p:cTn id="178" dur="500"/>
                                        <p:tgtEl>
                                          <p:spTgt spid="102"/>
                                        </p:tgtEl>
                                      </p:cBhvr>
                                    </p:animEffect>
                                  </p:childTnLst>
                                </p:cTn>
                              </p:par>
                              <p:par>
                                <p:cTn id="179" presetID="10" presetClass="exit" presetSubtype="0" fill="hold" grpId="1" nodeType="withEffect">
                                  <p:stCondLst>
                                    <p:cond delay="0"/>
                                  </p:stCondLst>
                                  <p:childTnLst>
                                    <p:animEffect transition="out" filter="fade">
                                      <p:cBhvr>
                                        <p:cTn id="180" dur="500"/>
                                        <p:tgtEl>
                                          <p:spTgt spid="81"/>
                                        </p:tgtEl>
                                      </p:cBhvr>
                                    </p:animEffect>
                                    <p:set>
                                      <p:cBhvr>
                                        <p:cTn id="181" dur="1" fill="hold">
                                          <p:stCondLst>
                                            <p:cond delay="499"/>
                                          </p:stCondLst>
                                        </p:cTn>
                                        <p:tgtEl>
                                          <p:spTgt spid="81"/>
                                        </p:tgtEl>
                                        <p:attrNameLst>
                                          <p:attrName>style.visibility</p:attrName>
                                        </p:attrNameLst>
                                      </p:cBhvr>
                                      <p:to>
                                        <p:strVal val="hidden"/>
                                      </p:to>
                                    </p:set>
                                  </p:childTnLst>
                                </p:cTn>
                              </p:par>
                            </p:childTnLst>
                          </p:cTn>
                        </p:par>
                        <p:par>
                          <p:cTn id="182" fill="hold">
                            <p:stCondLst>
                              <p:cond delay="2000"/>
                            </p:stCondLst>
                            <p:childTnLst>
                              <p:par>
                                <p:cTn id="183" presetID="10" presetClass="entr" presetSubtype="0" fill="hold" nodeType="after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fade">
                                      <p:cBhvr>
                                        <p:cTn id="185" dur="500"/>
                                        <p:tgtEl>
                                          <p:spTgt spid="103"/>
                                        </p:tgtEl>
                                      </p:cBhvr>
                                    </p:animEffect>
                                  </p:childTnLst>
                                </p:cTn>
                              </p:par>
                              <p:par>
                                <p:cTn id="186" presetID="10" presetClass="exit" presetSubtype="0" fill="hold" nodeType="withEffect">
                                  <p:stCondLst>
                                    <p:cond delay="0"/>
                                  </p:stCondLst>
                                  <p:childTnLst>
                                    <p:animEffect transition="out" filter="fade">
                                      <p:cBhvr>
                                        <p:cTn id="187" dur="500"/>
                                        <p:tgtEl>
                                          <p:spTgt spid="80"/>
                                        </p:tgtEl>
                                      </p:cBhvr>
                                    </p:animEffect>
                                    <p:set>
                                      <p:cBhvr>
                                        <p:cTn id="188" dur="1" fill="hold">
                                          <p:stCondLst>
                                            <p:cond delay="499"/>
                                          </p:stCondLst>
                                        </p:cTn>
                                        <p:tgtEl>
                                          <p:spTgt spid="80"/>
                                        </p:tgtEl>
                                        <p:attrNameLst>
                                          <p:attrName>style.visibility</p:attrName>
                                        </p:attrNameLst>
                                      </p:cBhvr>
                                      <p:to>
                                        <p:strVal val="hidden"/>
                                      </p:to>
                                    </p:set>
                                  </p:childTnLst>
                                </p:cTn>
                              </p:par>
                            </p:childTnLst>
                          </p:cTn>
                        </p:par>
                        <p:par>
                          <p:cTn id="189" fill="hold">
                            <p:stCondLst>
                              <p:cond delay="2500"/>
                            </p:stCondLst>
                            <p:childTnLst>
                              <p:par>
                                <p:cTn id="190" presetID="10" presetClass="entr" presetSubtype="0" fill="hold" nodeType="afterEffect">
                                  <p:stCondLst>
                                    <p:cond delay="500"/>
                                  </p:stCondLst>
                                  <p:childTnLst>
                                    <p:set>
                                      <p:cBhvr>
                                        <p:cTn id="191" dur="1" fill="hold">
                                          <p:stCondLst>
                                            <p:cond delay="0"/>
                                          </p:stCondLst>
                                        </p:cTn>
                                        <p:tgtEl>
                                          <p:spTgt spid="107"/>
                                        </p:tgtEl>
                                        <p:attrNameLst>
                                          <p:attrName>style.visibility</p:attrName>
                                        </p:attrNameLst>
                                      </p:cBhvr>
                                      <p:to>
                                        <p:strVal val="visible"/>
                                      </p:to>
                                    </p:set>
                                    <p:animEffect transition="in" filter="fade">
                                      <p:cBhvr>
                                        <p:cTn id="192" dur="500"/>
                                        <p:tgtEl>
                                          <p:spTgt spid="107"/>
                                        </p:tgtEl>
                                      </p:cBhvr>
                                    </p:animEffect>
                                  </p:childTnLst>
                                </p:cTn>
                              </p:par>
                            </p:childTnLst>
                          </p:cTn>
                        </p:par>
                        <p:par>
                          <p:cTn id="193" fill="hold">
                            <p:stCondLst>
                              <p:cond delay="3500"/>
                            </p:stCondLst>
                            <p:childTnLst>
                              <p:par>
                                <p:cTn id="194" presetID="10" presetClass="entr" presetSubtype="0" fill="hold" nodeType="afterEffect">
                                  <p:stCondLst>
                                    <p:cond delay="500"/>
                                  </p:stCondLst>
                                  <p:childTnLst>
                                    <p:set>
                                      <p:cBhvr>
                                        <p:cTn id="195" dur="1" fill="hold">
                                          <p:stCondLst>
                                            <p:cond delay="0"/>
                                          </p:stCondLst>
                                        </p:cTn>
                                        <p:tgtEl>
                                          <p:spTgt spid="104"/>
                                        </p:tgtEl>
                                        <p:attrNameLst>
                                          <p:attrName>style.visibility</p:attrName>
                                        </p:attrNameLst>
                                      </p:cBhvr>
                                      <p:to>
                                        <p:strVal val="visible"/>
                                      </p:to>
                                    </p:set>
                                    <p:animEffect transition="in" filter="fade">
                                      <p:cBhvr>
                                        <p:cTn id="196" dur="500"/>
                                        <p:tgtEl>
                                          <p:spTgt spid="104"/>
                                        </p:tgtEl>
                                      </p:cBhvr>
                                    </p:animEffect>
                                  </p:childTnLst>
                                </p:cTn>
                              </p:par>
                            </p:childTnLst>
                          </p:cTn>
                        </p:par>
                        <p:par>
                          <p:cTn id="197" fill="hold">
                            <p:stCondLst>
                              <p:cond delay="4500"/>
                            </p:stCondLst>
                            <p:childTnLst>
                              <p:par>
                                <p:cTn id="198" presetID="10" presetClass="entr" presetSubtype="0" fill="hold" nodeType="afterEffect">
                                  <p:stCondLst>
                                    <p:cond delay="500"/>
                                  </p:stCondLst>
                                  <p:childTnLst>
                                    <p:set>
                                      <p:cBhvr>
                                        <p:cTn id="199" dur="1" fill="hold">
                                          <p:stCondLst>
                                            <p:cond delay="0"/>
                                          </p:stCondLst>
                                        </p:cTn>
                                        <p:tgtEl>
                                          <p:spTgt spid="109"/>
                                        </p:tgtEl>
                                        <p:attrNameLst>
                                          <p:attrName>style.visibility</p:attrName>
                                        </p:attrNameLst>
                                      </p:cBhvr>
                                      <p:to>
                                        <p:strVal val="visible"/>
                                      </p:to>
                                    </p:set>
                                    <p:animEffect transition="in" filter="fade">
                                      <p:cBhvr>
                                        <p:cTn id="200" dur="500"/>
                                        <p:tgtEl>
                                          <p:spTgt spid="109"/>
                                        </p:tgtEl>
                                      </p:cBhvr>
                                    </p:animEffect>
                                  </p:childTnLst>
                                </p:cTn>
                              </p:par>
                            </p:childTnLst>
                          </p:cTn>
                        </p:par>
                        <p:par>
                          <p:cTn id="201" fill="hold">
                            <p:stCondLst>
                              <p:cond delay="5500"/>
                            </p:stCondLst>
                            <p:childTnLst>
                              <p:par>
                                <p:cTn id="202" presetID="10" presetClass="entr" presetSubtype="0" fill="hold" grpId="0" nodeType="afterEffect">
                                  <p:stCondLst>
                                    <p:cond delay="500"/>
                                  </p:stCondLst>
                                  <p:childTnLst>
                                    <p:set>
                                      <p:cBhvr>
                                        <p:cTn id="203" dur="1" fill="hold">
                                          <p:stCondLst>
                                            <p:cond delay="0"/>
                                          </p:stCondLst>
                                        </p:cTn>
                                        <p:tgtEl>
                                          <p:spTgt spid="116"/>
                                        </p:tgtEl>
                                        <p:attrNameLst>
                                          <p:attrName>style.visibility</p:attrName>
                                        </p:attrNameLst>
                                      </p:cBhvr>
                                      <p:to>
                                        <p:strVal val="visible"/>
                                      </p:to>
                                    </p:set>
                                    <p:animEffect transition="in" filter="fade">
                                      <p:cBhvr>
                                        <p:cTn id="204" dur="500"/>
                                        <p:tgtEl>
                                          <p:spTgt spid="116"/>
                                        </p:tgtEl>
                                      </p:cBhvr>
                                    </p:animEffect>
                                  </p:childTnLst>
                                </p:cTn>
                              </p:par>
                            </p:childTnLst>
                          </p:cTn>
                        </p:par>
                        <p:par>
                          <p:cTn id="205" fill="hold">
                            <p:stCondLst>
                              <p:cond delay="6500"/>
                            </p:stCondLst>
                            <p:childTnLst>
                              <p:par>
                                <p:cTn id="206" presetID="1" presetClass="exit" presetSubtype="0" fill="hold" grpId="1" nodeType="afterEffect">
                                  <p:stCondLst>
                                    <p:cond delay="0"/>
                                  </p:stCondLst>
                                  <p:childTnLst>
                                    <p:set>
                                      <p:cBhvr>
                                        <p:cTn id="207" dur="1" fill="hold">
                                          <p:stCondLst>
                                            <p:cond delay="0"/>
                                          </p:stCondLst>
                                        </p:cTn>
                                        <p:tgtEl>
                                          <p:spTgt spid="50"/>
                                        </p:tgtEl>
                                        <p:attrNameLst>
                                          <p:attrName>style.visibility</p:attrName>
                                        </p:attrNameLst>
                                      </p:cBhvr>
                                      <p:to>
                                        <p:strVal val="hidden"/>
                                      </p:to>
                                    </p:set>
                                  </p:childTnLst>
                                </p:cTn>
                              </p:par>
                            </p:childTnLst>
                          </p:cTn>
                        </p:par>
                        <p:par>
                          <p:cTn id="208" fill="hold">
                            <p:stCondLst>
                              <p:cond delay="6500"/>
                            </p:stCondLst>
                            <p:childTnLst>
                              <p:par>
                                <p:cTn id="209" presetID="10" presetClass="exit" presetSubtype="0" fill="hold" nodeType="afterEffect">
                                  <p:stCondLst>
                                    <p:cond delay="500"/>
                                  </p:stCondLst>
                                  <p:childTnLst>
                                    <p:animEffect transition="out" filter="fade">
                                      <p:cBhvr>
                                        <p:cTn id="210" dur="500"/>
                                        <p:tgtEl>
                                          <p:spTgt spid="107"/>
                                        </p:tgtEl>
                                      </p:cBhvr>
                                    </p:animEffect>
                                    <p:set>
                                      <p:cBhvr>
                                        <p:cTn id="211" dur="1" fill="hold">
                                          <p:stCondLst>
                                            <p:cond delay="499"/>
                                          </p:stCondLst>
                                        </p:cTn>
                                        <p:tgtEl>
                                          <p:spTgt spid="107"/>
                                        </p:tgtEl>
                                        <p:attrNameLst>
                                          <p:attrName>style.visibility</p:attrName>
                                        </p:attrNameLst>
                                      </p:cBhvr>
                                      <p:to>
                                        <p:strVal val="hidden"/>
                                      </p:to>
                                    </p:set>
                                  </p:childTnLst>
                                </p:cTn>
                              </p:par>
                              <p:par>
                                <p:cTn id="212" presetID="10" presetClass="exit" presetSubtype="0" fill="hold" nodeType="withEffect">
                                  <p:stCondLst>
                                    <p:cond delay="500"/>
                                  </p:stCondLst>
                                  <p:childTnLst>
                                    <p:animEffect transition="out" filter="fade">
                                      <p:cBhvr>
                                        <p:cTn id="213" dur="500"/>
                                        <p:tgtEl>
                                          <p:spTgt spid="104"/>
                                        </p:tgtEl>
                                      </p:cBhvr>
                                    </p:animEffect>
                                    <p:set>
                                      <p:cBhvr>
                                        <p:cTn id="214" dur="1" fill="hold">
                                          <p:stCondLst>
                                            <p:cond delay="499"/>
                                          </p:stCondLst>
                                        </p:cTn>
                                        <p:tgtEl>
                                          <p:spTgt spid="104"/>
                                        </p:tgtEl>
                                        <p:attrNameLst>
                                          <p:attrName>style.visibility</p:attrName>
                                        </p:attrNameLst>
                                      </p:cBhvr>
                                      <p:to>
                                        <p:strVal val="hidden"/>
                                      </p:to>
                                    </p:set>
                                  </p:childTnLst>
                                </p:cTn>
                              </p:par>
                              <p:par>
                                <p:cTn id="215" presetID="10" presetClass="exit" presetSubtype="0" fill="hold" nodeType="withEffect">
                                  <p:stCondLst>
                                    <p:cond delay="500"/>
                                  </p:stCondLst>
                                  <p:childTnLst>
                                    <p:animEffect transition="out" filter="fade">
                                      <p:cBhvr>
                                        <p:cTn id="216" dur="500"/>
                                        <p:tgtEl>
                                          <p:spTgt spid="109"/>
                                        </p:tgtEl>
                                      </p:cBhvr>
                                    </p:animEffect>
                                    <p:set>
                                      <p:cBhvr>
                                        <p:cTn id="217" dur="1" fill="hold">
                                          <p:stCondLst>
                                            <p:cond delay="499"/>
                                          </p:stCondLst>
                                        </p:cTn>
                                        <p:tgtEl>
                                          <p:spTgt spid="109"/>
                                        </p:tgtEl>
                                        <p:attrNameLst>
                                          <p:attrName>style.visibility</p:attrName>
                                        </p:attrNameLst>
                                      </p:cBhvr>
                                      <p:to>
                                        <p:strVal val="hidden"/>
                                      </p:to>
                                    </p:set>
                                  </p:childTnLst>
                                </p:cTn>
                              </p:par>
                              <p:par>
                                <p:cTn id="218" presetID="10" presetClass="entr" presetSubtype="0" fill="hold" nodeType="withEffect">
                                  <p:stCondLst>
                                    <p:cond delay="50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grpId="0" nodeType="withEffect">
                                  <p:stCondLst>
                                    <p:cond delay="500"/>
                                  </p:stCondLst>
                                  <p:childTnLst>
                                    <p:set>
                                      <p:cBhvr>
                                        <p:cTn id="222" dur="1" fill="hold">
                                          <p:stCondLst>
                                            <p:cond delay="0"/>
                                          </p:stCondLst>
                                        </p:cTn>
                                        <p:tgtEl>
                                          <p:spTgt spid="118"/>
                                        </p:tgtEl>
                                        <p:attrNameLst>
                                          <p:attrName>style.visibility</p:attrName>
                                        </p:attrNameLst>
                                      </p:cBhvr>
                                      <p:to>
                                        <p:strVal val="visible"/>
                                      </p:to>
                                    </p:set>
                                    <p:animEffect transition="in" filter="fade">
                                      <p:cBhvr>
                                        <p:cTn id="223" dur="500"/>
                                        <p:tgtEl>
                                          <p:spTgt spid="118"/>
                                        </p:tgtEl>
                                      </p:cBhvr>
                                    </p:animEffect>
                                  </p:childTnLst>
                                </p:cTn>
                              </p:par>
                              <p:par>
                                <p:cTn id="224" presetID="10" presetClass="entr" presetSubtype="0" fill="hold" grpId="0" nodeType="withEffect">
                                  <p:stCondLst>
                                    <p:cond delay="500"/>
                                  </p:stCondLst>
                                  <p:childTnLst>
                                    <p:set>
                                      <p:cBhvr>
                                        <p:cTn id="225" dur="1" fill="hold">
                                          <p:stCondLst>
                                            <p:cond delay="0"/>
                                          </p:stCondLst>
                                        </p:cTn>
                                        <p:tgtEl>
                                          <p:spTgt spid="119"/>
                                        </p:tgtEl>
                                        <p:attrNameLst>
                                          <p:attrName>style.visibility</p:attrName>
                                        </p:attrNameLst>
                                      </p:cBhvr>
                                      <p:to>
                                        <p:strVal val="visible"/>
                                      </p:to>
                                    </p:set>
                                    <p:animEffect transition="in" filter="fade">
                                      <p:cBhvr>
                                        <p:cTn id="226" dur="500"/>
                                        <p:tgtEl>
                                          <p:spTgt spid="119"/>
                                        </p:tgtEl>
                                      </p:cBhvr>
                                    </p:animEffect>
                                  </p:childTnLst>
                                </p:cTn>
                              </p:par>
                            </p:childTnLst>
                          </p:cTn>
                        </p:par>
                        <p:par>
                          <p:cTn id="227" fill="hold">
                            <p:stCondLst>
                              <p:cond delay="7500"/>
                            </p:stCondLst>
                            <p:childTnLst>
                              <p:par>
                                <p:cTn id="228" presetID="1" presetClass="exit" presetSubtype="0" fill="hold" grpId="1" nodeType="afterEffect">
                                  <p:stCondLst>
                                    <p:cond delay="0"/>
                                  </p:stCondLst>
                                  <p:childTnLst>
                                    <p:set>
                                      <p:cBhvr>
                                        <p:cTn id="229" dur="1" fill="hold">
                                          <p:stCondLst>
                                            <p:cond delay="0"/>
                                          </p:stCondLst>
                                        </p:cTn>
                                        <p:tgtEl>
                                          <p:spTgt spid="116"/>
                                        </p:tgtEl>
                                        <p:attrNameLst>
                                          <p:attrName>style.visibility</p:attrName>
                                        </p:attrNameLst>
                                      </p:cBhvr>
                                      <p:to>
                                        <p:strVal val="hidden"/>
                                      </p:to>
                                    </p:set>
                                  </p:childTnLst>
                                </p:cTn>
                              </p:par>
                            </p:childTnLst>
                          </p:cTn>
                        </p:par>
                        <p:par>
                          <p:cTn id="230" fill="hold">
                            <p:stCondLst>
                              <p:cond delay="7500"/>
                            </p:stCondLst>
                            <p:childTnLst>
                              <p:par>
                                <p:cTn id="231" presetID="42" presetClass="path" presetSubtype="0" accel="50000" decel="50000" fill="hold" grpId="0" nodeType="afterEffect">
                                  <p:stCondLst>
                                    <p:cond delay="0"/>
                                  </p:stCondLst>
                                  <p:childTnLst>
                                    <p:animMotion origin="layout" path="M -2.5E-6 -7.40741E-7 L -2.5E-6 0.09884 " pathEditMode="relative" rAng="0" ptsTypes="AA">
                                      <p:cBhvr>
                                        <p:cTn id="232" dur="1000" fill="hold"/>
                                        <p:tgtEl>
                                          <p:spTgt spid="120"/>
                                        </p:tgtEl>
                                        <p:attrNameLst>
                                          <p:attrName>ppt_x</p:attrName>
                                          <p:attrName>ppt_y</p:attrName>
                                        </p:attrNameLst>
                                      </p:cBhvr>
                                      <p:rCtr x="0" y="4931"/>
                                    </p:animMotion>
                                  </p:childTnLst>
                                </p:cTn>
                              </p:par>
                            </p:childTnLst>
                          </p:cTn>
                        </p:par>
                        <p:par>
                          <p:cTn id="233" fill="hold">
                            <p:stCondLst>
                              <p:cond delay="8500"/>
                            </p:stCondLst>
                            <p:childTnLst>
                              <p:par>
                                <p:cTn id="234" presetID="10" presetClass="entr" presetSubtype="0" fill="hold" grpId="0" nodeType="afterEffect">
                                  <p:stCondLst>
                                    <p:cond delay="0"/>
                                  </p:stCondLst>
                                  <p:childTnLst>
                                    <p:set>
                                      <p:cBhvr>
                                        <p:cTn id="235" dur="1" fill="hold">
                                          <p:stCondLst>
                                            <p:cond delay="0"/>
                                          </p:stCondLst>
                                        </p:cTn>
                                        <p:tgtEl>
                                          <p:spTgt spid="121"/>
                                        </p:tgtEl>
                                        <p:attrNameLst>
                                          <p:attrName>style.visibility</p:attrName>
                                        </p:attrNameLst>
                                      </p:cBhvr>
                                      <p:to>
                                        <p:strVal val="visible"/>
                                      </p:to>
                                    </p:set>
                                    <p:animEffect transition="in" filter="fade">
                                      <p:cBhvr>
                                        <p:cTn id="236" dur="500"/>
                                        <p:tgtEl>
                                          <p:spTgt spid="121"/>
                                        </p:tgtEl>
                                      </p:cBhvr>
                                    </p:animEffect>
                                  </p:childTnLst>
                                </p:cTn>
                              </p:par>
                              <p:par>
                                <p:cTn id="237" presetID="10" presetClass="exit" presetSubtype="0" fill="hold" grpId="1" nodeType="withEffect">
                                  <p:stCondLst>
                                    <p:cond delay="0"/>
                                  </p:stCondLst>
                                  <p:childTnLst>
                                    <p:animEffect transition="out" filter="fade">
                                      <p:cBhvr>
                                        <p:cTn id="238" dur="500"/>
                                        <p:tgtEl>
                                          <p:spTgt spid="102"/>
                                        </p:tgtEl>
                                      </p:cBhvr>
                                    </p:animEffect>
                                    <p:set>
                                      <p:cBhvr>
                                        <p:cTn id="239" dur="1" fill="hold">
                                          <p:stCondLst>
                                            <p:cond delay="499"/>
                                          </p:stCondLst>
                                        </p:cTn>
                                        <p:tgtEl>
                                          <p:spTgt spid="102"/>
                                        </p:tgtEl>
                                        <p:attrNameLst>
                                          <p:attrName>style.visibility</p:attrName>
                                        </p:attrNameLst>
                                      </p:cBhvr>
                                      <p:to>
                                        <p:strVal val="hidden"/>
                                      </p:to>
                                    </p:set>
                                  </p:childTnLst>
                                </p:cTn>
                              </p:par>
                            </p:childTnLst>
                          </p:cTn>
                        </p:par>
                        <p:par>
                          <p:cTn id="240" fill="hold">
                            <p:stCondLst>
                              <p:cond delay="9000"/>
                            </p:stCondLst>
                            <p:childTnLst>
                              <p:par>
                                <p:cTn id="241" presetID="10" presetClass="entr" presetSubtype="0" fill="hold" nodeType="afterEffect">
                                  <p:stCondLst>
                                    <p:cond delay="0"/>
                                  </p:stCondLst>
                                  <p:childTnLst>
                                    <p:set>
                                      <p:cBhvr>
                                        <p:cTn id="242" dur="1" fill="hold">
                                          <p:stCondLst>
                                            <p:cond delay="0"/>
                                          </p:stCondLst>
                                        </p:cTn>
                                        <p:tgtEl>
                                          <p:spTgt spid="122"/>
                                        </p:tgtEl>
                                        <p:attrNameLst>
                                          <p:attrName>style.visibility</p:attrName>
                                        </p:attrNameLst>
                                      </p:cBhvr>
                                      <p:to>
                                        <p:strVal val="visible"/>
                                      </p:to>
                                    </p:set>
                                    <p:animEffect transition="in" filter="fade">
                                      <p:cBhvr>
                                        <p:cTn id="243" dur="500"/>
                                        <p:tgtEl>
                                          <p:spTgt spid="122"/>
                                        </p:tgtEl>
                                      </p:cBhvr>
                                    </p:animEffect>
                                  </p:childTnLst>
                                </p:cTn>
                              </p:par>
                              <p:par>
                                <p:cTn id="244" presetID="10" presetClass="exit" presetSubtype="0" fill="hold" nodeType="withEffect">
                                  <p:stCondLst>
                                    <p:cond delay="0"/>
                                  </p:stCondLst>
                                  <p:childTnLst>
                                    <p:animEffect transition="out" filter="fade">
                                      <p:cBhvr>
                                        <p:cTn id="245" dur="500"/>
                                        <p:tgtEl>
                                          <p:spTgt spid="103"/>
                                        </p:tgtEl>
                                      </p:cBhvr>
                                    </p:animEffect>
                                    <p:set>
                                      <p:cBhvr>
                                        <p:cTn id="246" dur="1" fill="hold">
                                          <p:stCondLst>
                                            <p:cond delay="499"/>
                                          </p:stCondLst>
                                        </p:cTn>
                                        <p:tgtEl>
                                          <p:spTgt spid="103"/>
                                        </p:tgtEl>
                                        <p:attrNameLst>
                                          <p:attrName>style.visibility</p:attrName>
                                        </p:attrNameLst>
                                      </p:cBhvr>
                                      <p:to>
                                        <p:strVal val="hidden"/>
                                      </p:to>
                                    </p:set>
                                  </p:childTnLst>
                                </p:cTn>
                              </p:par>
                            </p:childTnLst>
                          </p:cTn>
                        </p:par>
                        <p:par>
                          <p:cTn id="247" fill="hold">
                            <p:stCondLst>
                              <p:cond delay="9500"/>
                            </p:stCondLst>
                            <p:childTnLst>
                              <p:par>
                                <p:cTn id="248" presetID="10" presetClass="entr" presetSubtype="0" fill="hold" nodeType="afterEffect">
                                  <p:stCondLst>
                                    <p:cond delay="500"/>
                                  </p:stCondLst>
                                  <p:childTnLst>
                                    <p:set>
                                      <p:cBhvr>
                                        <p:cTn id="249" dur="1" fill="hold">
                                          <p:stCondLst>
                                            <p:cond delay="0"/>
                                          </p:stCondLst>
                                        </p:cTn>
                                        <p:tgtEl>
                                          <p:spTgt spid="126"/>
                                        </p:tgtEl>
                                        <p:attrNameLst>
                                          <p:attrName>style.visibility</p:attrName>
                                        </p:attrNameLst>
                                      </p:cBhvr>
                                      <p:to>
                                        <p:strVal val="visible"/>
                                      </p:to>
                                    </p:set>
                                    <p:animEffect transition="in" filter="fade">
                                      <p:cBhvr>
                                        <p:cTn id="250" dur="500"/>
                                        <p:tgtEl>
                                          <p:spTgt spid="126"/>
                                        </p:tgtEl>
                                      </p:cBhvr>
                                    </p:animEffect>
                                  </p:childTnLst>
                                </p:cTn>
                              </p:par>
                            </p:childTnLst>
                          </p:cTn>
                        </p:par>
                        <p:par>
                          <p:cTn id="251" fill="hold">
                            <p:stCondLst>
                              <p:cond delay="10500"/>
                            </p:stCondLst>
                            <p:childTnLst>
                              <p:par>
                                <p:cTn id="252" presetID="10" presetClass="entr" presetSubtype="0" fill="hold" nodeType="afterEffect">
                                  <p:stCondLst>
                                    <p:cond delay="500"/>
                                  </p:stCondLst>
                                  <p:childTnLst>
                                    <p:set>
                                      <p:cBhvr>
                                        <p:cTn id="253" dur="1" fill="hold">
                                          <p:stCondLst>
                                            <p:cond delay="0"/>
                                          </p:stCondLst>
                                        </p:cTn>
                                        <p:tgtEl>
                                          <p:spTgt spid="123"/>
                                        </p:tgtEl>
                                        <p:attrNameLst>
                                          <p:attrName>style.visibility</p:attrName>
                                        </p:attrNameLst>
                                      </p:cBhvr>
                                      <p:to>
                                        <p:strVal val="visible"/>
                                      </p:to>
                                    </p:set>
                                    <p:animEffect transition="in" filter="fade">
                                      <p:cBhvr>
                                        <p:cTn id="254" dur="500"/>
                                        <p:tgtEl>
                                          <p:spTgt spid="123"/>
                                        </p:tgtEl>
                                      </p:cBhvr>
                                    </p:animEffect>
                                  </p:childTnLst>
                                </p:cTn>
                              </p:par>
                            </p:childTnLst>
                          </p:cTn>
                        </p:par>
                        <p:par>
                          <p:cTn id="255" fill="hold">
                            <p:stCondLst>
                              <p:cond delay="11500"/>
                            </p:stCondLst>
                            <p:childTnLst>
                              <p:par>
                                <p:cTn id="256" presetID="10" presetClass="entr" presetSubtype="0" fill="hold" nodeType="afterEffect">
                                  <p:stCondLst>
                                    <p:cond delay="500"/>
                                  </p:stCondLst>
                                  <p:childTnLst>
                                    <p:set>
                                      <p:cBhvr>
                                        <p:cTn id="257" dur="1" fill="hold">
                                          <p:stCondLst>
                                            <p:cond delay="0"/>
                                          </p:stCondLst>
                                        </p:cTn>
                                        <p:tgtEl>
                                          <p:spTgt spid="129"/>
                                        </p:tgtEl>
                                        <p:attrNameLst>
                                          <p:attrName>style.visibility</p:attrName>
                                        </p:attrNameLst>
                                      </p:cBhvr>
                                      <p:to>
                                        <p:strVal val="visible"/>
                                      </p:to>
                                    </p:set>
                                    <p:animEffect transition="in" filter="fade">
                                      <p:cBhvr>
                                        <p:cTn id="258" dur="500"/>
                                        <p:tgtEl>
                                          <p:spTgt spid="129"/>
                                        </p:tgtEl>
                                      </p:cBhvr>
                                    </p:animEffect>
                                  </p:childTnLst>
                                </p:cTn>
                              </p:par>
                            </p:childTnLst>
                          </p:cTn>
                        </p:par>
                        <p:par>
                          <p:cTn id="259" fill="hold">
                            <p:stCondLst>
                              <p:cond delay="12500"/>
                            </p:stCondLst>
                            <p:childTnLst>
                              <p:par>
                                <p:cTn id="260" presetID="10" presetClass="entr" presetSubtype="0" fill="hold" grpId="0" nodeType="afterEffect">
                                  <p:stCondLst>
                                    <p:cond delay="500"/>
                                  </p:stCondLst>
                                  <p:childTnLst>
                                    <p:set>
                                      <p:cBhvr>
                                        <p:cTn id="261" dur="1" fill="hold">
                                          <p:stCondLst>
                                            <p:cond delay="0"/>
                                          </p:stCondLst>
                                        </p:cTn>
                                        <p:tgtEl>
                                          <p:spTgt spid="127"/>
                                        </p:tgtEl>
                                        <p:attrNameLst>
                                          <p:attrName>style.visibility</p:attrName>
                                        </p:attrNameLst>
                                      </p:cBhvr>
                                      <p:to>
                                        <p:strVal val="visible"/>
                                      </p:to>
                                    </p:set>
                                    <p:animEffect transition="in" filter="fade">
                                      <p:cBhvr>
                                        <p:cTn id="262" dur="500"/>
                                        <p:tgtEl>
                                          <p:spTgt spid="127"/>
                                        </p:tgtEl>
                                      </p:cBhvr>
                                    </p:animEffect>
                                  </p:childTnLst>
                                </p:cTn>
                              </p:par>
                            </p:childTnLst>
                          </p:cTn>
                        </p:par>
                        <p:par>
                          <p:cTn id="263" fill="hold">
                            <p:stCondLst>
                              <p:cond delay="13500"/>
                            </p:stCondLst>
                            <p:childTnLst>
                              <p:par>
                                <p:cTn id="264" presetID="1" presetClass="exit" presetSubtype="0" fill="hold" grpId="1" nodeType="afterEffect">
                                  <p:stCondLst>
                                    <p:cond delay="0"/>
                                  </p:stCondLst>
                                  <p:childTnLst>
                                    <p:set>
                                      <p:cBhvr>
                                        <p:cTn id="265" dur="1" fill="hold">
                                          <p:stCondLst>
                                            <p:cond delay="0"/>
                                          </p:stCondLst>
                                        </p:cTn>
                                        <p:tgtEl>
                                          <p:spTgt spid="118"/>
                                        </p:tgtEl>
                                        <p:attrNameLst>
                                          <p:attrName>style.visibility</p:attrName>
                                        </p:attrNameLst>
                                      </p:cBhvr>
                                      <p:to>
                                        <p:strVal val="hidden"/>
                                      </p:to>
                                    </p:set>
                                  </p:childTnLst>
                                </p:cTn>
                              </p:par>
                              <p:par>
                                <p:cTn id="266" presetID="10" presetClass="exit" presetSubtype="0" fill="hold" nodeType="withEffect">
                                  <p:stCondLst>
                                    <p:cond delay="500"/>
                                  </p:stCondLst>
                                  <p:childTnLst>
                                    <p:animEffect transition="out" filter="fade">
                                      <p:cBhvr>
                                        <p:cTn id="267" dur="500"/>
                                        <p:tgtEl>
                                          <p:spTgt spid="126"/>
                                        </p:tgtEl>
                                      </p:cBhvr>
                                    </p:animEffect>
                                    <p:set>
                                      <p:cBhvr>
                                        <p:cTn id="268" dur="1" fill="hold">
                                          <p:stCondLst>
                                            <p:cond delay="499"/>
                                          </p:stCondLst>
                                        </p:cTn>
                                        <p:tgtEl>
                                          <p:spTgt spid="126"/>
                                        </p:tgtEl>
                                        <p:attrNameLst>
                                          <p:attrName>style.visibility</p:attrName>
                                        </p:attrNameLst>
                                      </p:cBhvr>
                                      <p:to>
                                        <p:strVal val="hidden"/>
                                      </p:to>
                                    </p:set>
                                  </p:childTnLst>
                                </p:cTn>
                              </p:par>
                              <p:par>
                                <p:cTn id="269" presetID="10" presetClass="exit" presetSubtype="0" fill="hold" nodeType="withEffect">
                                  <p:stCondLst>
                                    <p:cond delay="500"/>
                                  </p:stCondLst>
                                  <p:childTnLst>
                                    <p:animEffect transition="out" filter="fade">
                                      <p:cBhvr>
                                        <p:cTn id="270" dur="500"/>
                                        <p:tgtEl>
                                          <p:spTgt spid="123"/>
                                        </p:tgtEl>
                                      </p:cBhvr>
                                    </p:animEffect>
                                    <p:set>
                                      <p:cBhvr>
                                        <p:cTn id="271" dur="1" fill="hold">
                                          <p:stCondLst>
                                            <p:cond delay="499"/>
                                          </p:stCondLst>
                                        </p:cTn>
                                        <p:tgtEl>
                                          <p:spTgt spid="123"/>
                                        </p:tgtEl>
                                        <p:attrNameLst>
                                          <p:attrName>style.visibility</p:attrName>
                                        </p:attrNameLst>
                                      </p:cBhvr>
                                      <p:to>
                                        <p:strVal val="hidden"/>
                                      </p:to>
                                    </p:set>
                                  </p:childTnLst>
                                </p:cTn>
                              </p:par>
                              <p:par>
                                <p:cTn id="272" presetID="10" presetClass="exit" presetSubtype="0" fill="hold" nodeType="withEffect">
                                  <p:stCondLst>
                                    <p:cond delay="500"/>
                                  </p:stCondLst>
                                  <p:childTnLst>
                                    <p:animEffect transition="out" filter="fade">
                                      <p:cBhvr>
                                        <p:cTn id="273" dur="500"/>
                                        <p:tgtEl>
                                          <p:spTgt spid="129"/>
                                        </p:tgtEl>
                                      </p:cBhvr>
                                    </p:animEffect>
                                    <p:set>
                                      <p:cBhvr>
                                        <p:cTn id="274" dur="1" fill="hold">
                                          <p:stCondLst>
                                            <p:cond delay="499"/>
                                          </p:stCondLst>
                                        </p:cTn>
                                        <p:tgtEl>
                                          <p:spTgt spid="129"/>
                                        </p:tgtEl>
                                        <p:attrNameLst>
                                          <p:attrName>style.visibility</p:attrName>
                                        </p:attrNameLst>
                                      </p:cBhvr>
                                      <p:to>
                                        <p:strVal val="hidden"/>
                                      </p:to>
                                    </p:set>
                                  </p:childTnLst>
                                </p:cTn>
                              </p:par>
                            </p:childTnLst>
                          </p:cTn>
                        </p:par>
                        <p:par>
                          <p:cTn id="275" fill="hold">
                            <p:stCondLst>
                              <p:cond delay="14500"/>
                            </p:stCondLst>
                            <p:childTnLst>
                              <p:par>
                                <p:cTn id="276" presetID="10" presetClass="entr" presetSubtype="0" fill="hold" grpId="0" nodeType="afterEffect">
                                  <p:stCondLst>
                                    <p:cond delay="0"/>
                                  </p:stCondLst>
                                  <p:childTnLst>
                                    <p:set>
                                      <p:cBhvr>
                                        <p:cTn id="277" dur="1" fill="hold">
                                          <p:stCondLst>
                                            <p:cond delay="0"/>
                                          </p:stCondLst>
                                        </p:cTn>
                                        <p:tgtEl>
                                          <p:spTgt spid="132"/>
                                        </p:tgtEl>
                                        <p:attrNameLst>
                                          <p:attrName>style.visibility</p:attrName>
                                        </p:attrNameLst>
                                      </p:cBhvr>
                                      <p:to>
                                        <p:strVal val="visible"/>
                                      </p:to>
                                    </p:set>
                                    <p:animEffect transition="in" filter="fade">
                                      <p:cBhvr>
                                        <p:cTn id="278"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1" grpId="0" animBg="1"/>
      <p:bldP spid="55" grpId="0" animBg="1"/>
      <p:bldP spid="55" grpId="1" animBg="1"/>
      <p:bldP spid="28" grpId="0"/>
      <p:bldP spid="59" grpId="0"/>
      <p:bldP spid="59" grpId="1"/>
      <p:bldP spid="62" grpId="0"/>
      <p:bldP spid="62" grpId="1"/>
      <p:bldP spid="64" grpId="0"/>
      <p:bldP spid="64" grpId="1"/>
      <p:bldP spid="74" grpId="0"/>
      <p:bldP spid="74" grpId="1"/>
      <p:bldP spid="44" grpId="0" animBg="1"/>
      <p:bldP spid="44" grpId="1" animBg="1"/>
      <p:bldP spid="75" grpId="0"/>
      <p:bldP spid="75" grpId="1"/>
      <p:bldP spid="76" grpId="0" animBg="1"/>
      <p:bldP spid="78" grpId="0"/>
      <p:bldP spid="78" grpId="1"/>
      <p:bldP spid="79" grpId="0"/>
      <p:bldP spid="79" grpId="1"/>
      <p:bldP spid="81" grpId="0"/>
      <p:bldP spid="81" grpId="1"/>
      <p:bldP spid="96" grpId="0" animBg="1"/>
      <p:bldP spid="96" grpId="1" animBg="1"/>
      <p:bldP spid="97" grpId="0"/>
      <p:bldP spid="97" grpId="1"/>
      <p:bldP spid="98" grpId="0" animBg="1"/>
      <p:bldP spid="50" grpId="0" animBg="1"/>
      <p:bldP spid="50" grpId="1" animBg="1"/>
      <p:bldP spid="101" grpId="0"/>
      <p:bldP spid="101" grpId="1"/>
      <p:bldP spid="101" grpId="2"/>
      <p:bldP spid="102" grpId="0"/>
      <p:bldP spid="102" grpId="1"/>
      <p:bldP spid="116" grpId="0" animBg="1"/>
      <p:bldP spid="116" grpId="1" animBg="1"/>
      <p:bldP spid="118" grpId="0" animBg="1"/>
      <p:bldP spid="118" grpId="1" animBg="1"/>
      <p:bldP spid="119" grpId="0" animBg="1"/>
      <p:bldP spid="120" grpId="0"/>
      <p:bldP spid="120" grpId="1"/>
      <p:bldP spid="121" grpId="0"/>
      <p:bldP spid="127" grpId="0" animBg="1"/>
      <p:bldP spid="1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Test what you have!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Use the command</a:t>
            </a:r>
          </a:p>
        </p:txBody>
      </p:sp>
      <p:graphicFrame>
        <p:nvGraphicFramePr>
          <p:cNvPr id="4" name="Table 3">
            <a:extLst>
              <a:ext uri="{FF2B5EF4-FFF2-40B4-BE49-F238E27FC236}">
                <a16:creationId xmlns:a16="http://schemas.microsoft.com/office/drawing/2014/main" id="{163666AA-2C91-486C-82FC-AD27891A5C43}"/>
              </a:ext>
            </a:extLst>
          </p:cNvPr>
          <p:cNvGraphicFramePr>
            <a:graphicFrameLocks noGrp="1"/>
          </p:cNvGraphicFramePr>
          <p:nvPr>
            <p:extLst>
              <p:ext uri="{D42A27DB-BD31-4B8C-83A1-F6EECF244321}">
                <p14:modId xmlns:p14="http://schemas.microsoft.com/office/powerpoint/2010/main" val="3426739947"/>
              </p:ext>
            </p:extLst>
          </p:nvPr>
        </p:nvGraphicFramePr>
        <p:xfrm>
          <a:off x="2982167" y="1355558"/>
          <a:ext cx="940128" cy="214186"/>
        </p:xfrm>
        <a:graphic>
          <a:graphicData uri="http://schemas.openxmlformats.org/drawingml/2006/table">
            <a:tbl>
              <a:tblPr/>
              <a:tblGrid>
                <a:gridCol w="940128">
                  <a:extLst>
                    <a:ext uri="{9D8B030D-6E8A-4147-A177-3AD203B41FA5}">
                      <a16:colId xmlns:a16="http://schemas.microsoft.com/office/drawing/2014/main" val="3980719560"/>
                    </a:ext>
                  </a:extLst>
                </a:gridCol>
              </a:tblGrid>
              <a:tr h="212845">
                <a:tc>
                  <a:txBody>
                    <a:bodyPr/>
                    <a:lstStyle/>
                    <a:p>
                      <a:pPr marL="0" marR="0">
                        <a:lnSpc>
                          <a:spcPct val="116000"/>
                        </a:lnSpc>
                        <a:spcBef>
                          <a:spcPts val="0"/>
                        </a:spcBef>
                        <a:spcAft>
                          <a:spcPts val="0"/>
                        </a:spcAft>
                      </a:pPr>
                      <a:r>
                        <a:rPr lang="en-US" sz="1300" dirty="0">
                          <a:solidFill>
                            <a:srgbClr val="BFBFBF"/>
                          </a:solidFill>
                          <a:effectLst/>
                          <a:latin typeface="Lucida Console" panose="020B0609040504020204" pitchFamily="49" charset="0"/>
                        </a:rPr>
                        <a:t>make test </a:t>
                      </a:r>
                    </a:p>
                  </a:txBody>
                  <a:tcPr marL="0" marR="0" marT="0" marB="0" anchor="ctr">
                    <a:lnL>
                      <a:noFill/>
                    </a:lnL>
                    <a:lnR>
                      <a:noFill/>
                    </a:lnR>
                    <a:lnT>
                      <a:noFill/>
                    </a:lnT>
                    <a:lnB>
                      <a:noFill/>
                    </a:lnB>
                  </a:tcPr>
                </a:tc>
                <a:extLst>
                  <a:ext uri="{0D108BD9-81ED-4DB2-BD59-A6C34878D82A}">
                    <a16:rowId xmlns:a16="http://schemas.microsoft.com/office/drawing/2014/main" val="2756385121"/>
                  </a:ext>
                </a:extLst>
              </a:tr>
            </a:tbl>
          </a:graphicData>
        </a:graphic>
      </p:graphicFrame>
      <p:pic>
        <p:nvPicPr>
          <p:cNvPr id="8" name="Picture 7">
            <a:extLst>
              <a:ext uri="{FF2B5EF4-FFF2-40B4-BE49-F238E27FC236}">
                <a16:creationId xmlns:a16="http://schemas.microsoft.com/office/drawing/2014/main" id="{C5419A12-8821-4C36-8F76-72D628CF7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38745"/>
            <a:ext cx="5132943" cy="2032332"/>
          </a:xfrm>
          <a:prstGeom prst="rect">
            <a:avLst/>
          </a:prstGeom>
        </p:spPr>
      </p:pic>
    </p:spTree>
    <p:extLst>
      <p:ext uri="{BB962C8B-B14F-4D97-AF65-F5344CB8AC3E}">
        <p14:creationId xmlns:p14="http://schemas.microsoft.com/office/powerpoint/2010/main" val="223430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What is a DNS </a:t>
            </a:r>
            <a:r>
              <a:rPr lang="en-US" i="1" dirty="0"/>
              <a:t>stub resolver?</a:t>
            </a:r>
            <a:endParaRPr lang="en-US" dirty="0"/>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A DNS </a:t>
            </a:r>
            <a:r>
              <a:rPr lang="en-US" i="1" dirty="0"/>
              <a:t>stub </a:t>
            </a:r>
            <a:r>
              <a:rPr lang="en-US" dirty="0"/>
              <a:t>resolver is a program that converts a domain name like </a:t>
            </a:r>
            <a:r>
              <a:rPr lang="en-US" dirty="0">
                <a:hlinkClick r:id="rId2"/>
              </a:rPr>
              <a:t>www.example.com</a:t>
            </a:r>
            <a:r>
              <a:rPr lang="en-US" dirty="0"/>
              <a:t> into an </a:t>
            </a:r>
            <a:r>
              <a:rPr lang="en-US" dirty="0" err="1"/>
              <a:t>ip</a:t>
            </a:r>
            <a:r>
              <a:rPr lang="en-US" dirty="0"/>
              <a:t> address like 192.0.2.1</a:t>
            </a:r>
          </a:p>
          <a:p>
            <a:pPr lvl="1"/>
            <a:r>
              <a:rPr lang="en-US" dirty="0"/>
              <a:t>It does this by sending a query to a DNS </a:t>
            </a:r>
            <a:r>
              <a:rPr lang="en-US" i="1" dirty="0"/>
              <a:t>recursive </a:t>
            </a:r>
            <a:r>
              <a:rPr lang="en-US" dirty="0"/>
              <a:t>resolver which does the actual resolving</a:t>
            </a:r>
          </a:p>
          <a:p>
            <a:pPr lvl="1"/>
            <a:r>
              <a:rPr lang="en-US" dirty="0"/>
              <a:t>Sometimes a domain name will have </a:t>
            </a:r>
            <a:r>
              <a:rPr lang="en-US" b="1" dirty="0"/>
              <a:t>multiple </a:t>
            </a:r>
            <a:r>
              <a:rPr lang="en-US" b="1" dirty="0" err="1"/>
              <a:t>ip</a:t>
            </a:r>
            <a:r>
              <a:rPr lang="en-US" b="1" dirty="0"/>
              <a:t> addresses</a:t>
            </a:r>
            <a:r>
              <a:rPr lang="en-US" dirty="0"/>
              <a:t> or an </a:t>
            </a:r>
            <a:r>
              <a:rPr lang="en-US" b="1" dirty="0"/>
              <a:t>alias</a:t>
            </a:r>
            <a:endParaRPr lang="en-US" dirty="0"/>
          </a:p>
        </p:txBody>
      </p:sp>
      <p:sp>
        <p:nvSpPr>
          <p:cNvPr id="4" name="Rectangle 3">
            <a:extLst>
              <a:ext uri="{FF2B5EF4-FFF2-40B4-BE49-F238E27FC236}">
                <a16:creationId xmlns:a16="http://schemas.microsoft.com/office/drawing/2014/main" id="{20D67056-9DC9-40CE-B58D-2AA196841F7F}"/>
              </a:ext>
            </a:extLst>
          </p:cNvPr>
          <p:cNvSpPr/>
          <p:nvPr/>
        </p:nvSpPr>
        <p:spPr>
          <a:xfrm>
            <a:off x="1863079" y="4195010"/>
            <a:ext cx="1572126" cy="36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www.example.com</a:t>
            </a:r>
          </a:p>
        </p:txBody>
      </p:sp>
      <p:sp>
        <p:nvSpPr>
          <p:cNvPr id="5" name="Rectangle 4">
            <a:extLst>
              <a:ext uri="{FF2B5EF4-FFF2-40B4-BE49-F238E27FC236}">
                <a16:creationId xmlns:a16="http://schemas.microsoft.com/office/drawing/2014/main" id="{8E645877-8CE6-4829-9F2E-DF603C276C60}"/>
              </a:ext>
            </a:extLst>
          </p:cNvPr>
          <p:cNvSpPr/>
          <p:nvPr/>
        </p:nvSpPr>
        <p:spPr>
          <a:xfrm>
            <a:off x="4526069" y="4195009"/>
            <a:ext cx="1572126" cy="36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DNS stub resolver</a:t>
            </a:r>
          </a:p>
        </p:txBody>
      </p:sp>
      <p:sp>
        <p:nvSpPr>
          <p:cNvPr id="6" name="Rectangle 5">
            <a:extLst>
              <a:ext uri="{FF2B5EF4-FFF2-40B4-BE49-F238E27FC236}">
                <a16:creationId xmlns:a16="http://schemas.microsoft.com/office/drawing/2014/main" id="{37F42FAA-E80B-4251-923F-587F35EB8152}"/>
              </a:ext>
            </a:extLst>
          </p:cNvPr>
          <p:cNvSpPr/>
          <p:nvPr/>
        </p:nvSpPr>
        <p:spPr>
          <a:xfrm>
            <a:off x="4449869" y="5789783"/>
            <a:ext cx="1724526" cy="36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DNS recursive resolver</a:t>
            </a:r>
          </a:p>
        </p:txBody>
      </p:sp>
      <p:sp>
        <p:nvSpPr>
          <p:cNvPr id="7" name="Rectangle 6">
            <a:extLst>
              <a:ext uri="{FF2B5EF4-FFF2-40B4-BE49-F238E27FC236}">
                <a16:creationId xmlns:a16="http://schemas.microsoft.com/office/drawing/2014/main" id="{763E6AA1-C6D4-4C8E-996D-5169ECE208C0}"/>
              </a:ext>
            </a:extLst>
          </p:cNvPr>
          <p:cNvSpPr/>
          <p:nvPr/>
        </p:nvSpPr>
        <p:spPr>
          <a:xfrm>
            <a:off x="7310206" y="4195009"/>
            <a:ext cx="1572126" cy="36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192.0.2.1</a:t>
            </a:r>
          </a:p>
        </p:txBody>
      </p:sp>
      <p:cxnSp>
        <p:nvCxnSpPr>
          <p:cNvPr id="9" name="Straight Arrow Connector 8">
            <a:extLst>
              <a:ext uri="{FF2B5EF4-FFF2-40B4-BE49-F238E27FC236}">
                <a16:creationId xmlns:a16="http://schemas.microsoft.com/office/drawing/2014/main" id="{4C1D6C2E-9858-48F7-B42C-469831E47016}"/>
              </a:ext>
            </a:extLst>
          </p:cNvPr>
          <p:cNvCxnSpPr>
            <a:stCxn id="4" idx="3"/>
            <a:endCxn id="5" idx="1"/>
          </p:cNvCxnSpPr>
          <p:nvPr/>
        </p:nvCxnSpPr>
        <p:spPr>
          <a:xfrm flipV="1">
            <a:off x="3435205" y="4379494"/>
            <a:ext cx="1090864" cy="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33BF4A4-631E-4808-8A86-A59CB58A50C3}"/>
              </a:ext>
            </a:extLst>
          </p:cNvPr>
          <p:cNvCxnSpPr>
            <a:stCxn id="5" idx="3"/>
            <a:endCxn id="7" idx="1"/>
          </p:cNvCxnSpPr>
          <p:nvPr/>
        </p:nvCxnSpPr>
        <p:spPr>
          <a:xfrm>
            <a:off x="6098195" y="4379494"/>
            <a:ext cx="1212011"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B7143E-AC98-461E-81E2-1ECC15A89B9D}"/>
              </a:ext>
            </a:extLst>
          </p:cNvPr>
          <p:cNvCxnSpPr/>
          <p:nvPr/>
        </p:nvCxnSpPr>
        <p:spPr>
          <a:xfrm>
            <a:off x="4846910" y="4575302"/>
            <a:ext cx="0" cy="12144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B3F2C4-AE5F-4E31-8AE6-61EBA827661A}"/>
              </a:ext>
            </a:extLst>
          </p:cNvPr>
          <p:cNvCxnSpPr/>
          <p:nvPr/>
        </p:nvCxnSpPr>
        <p:spPr>
          <a:xfrm>
            <a:off x="5796010" y="4563978"/>
            <a:ext cx="0" cy="1214481"/>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C424837-9832-4101-867E-4DBA0921D8DD}"/>
              </a:ext>
            </a:extLst>
          </p:cNvPr>
          <p:cNvSpPr txBox="1"/>
          <p:nvPr/>
        </p:nvSpPr>
        <p:spPr>
          <a:xfrm>
            <a:off x="2191942" y="3825677"/>
            <a:ext cx="914400" cy="369332"/>
          </a:xfrm>
          <a:prstGeom prst="rect">
            <a:avLst/>
          </a:prstGeom>
          <a:noFill/>
        </p:spPr>
        <p:txBody>
          <a:bodyPr wrap="square" rtlCol="0">
            <a:spAutoFit/>
          </a:bodyPr>
          <a:lstStyle/>
          <a:p>
            <a:pPr algn="ctr"/>
            <a:r>
              <a:rPr lang="en-US" dirty="0"/>
              <a:t>Input</a:t>
            </a:r>
          </a:p>
        </p:txBody>
      </p:sp>
      <p:sp>
        <p:nvSpPr>
          <p:cNvPr id="16" name="TextBox 15">
            <a:extLst>
              <a:ext uri="{FF2B5EF4-FFF2-40B4-BE49-F238E27FC236}">
                <a16:creationId xmlns:a16="http://schemas.microsoft.com/office/drawing/2014/main" id="{7CCA63A9-A414-4E8A-A27E-63F2440B180D}"/>
              </a:ext>
            </a:extLst>
          </p:cNvPr>
          <p:cNvSpPr txBox="1"/>
          <p:nvPr/>
        </p:nvSpPr>
        <p:spPr>
          <a:xfrm>
            <a:off x="7639069" y="3825677"/>
            <a:ext cx="914400" cy="369332"/>
          </a:xfrm>
          <a:prstGeom prst="rect">
            <a:avLst/>
          </a:prstGeom>
          <a:noFill/>
        </p:spPr>
        <p:txBody>
          <a:bodyPr wrap="square" rtlCol="0">
            <a:spAutoFit/>
          </a:bodyPr>
          <a:lstStyle/>
          <a:p>
            <a:pPr algn="ctr"/>
            <a:r>
              <a:rPr lang="en-US" dirty="0"/>
              <a:t>Output</a:t>
            </a:r>
          </a:p>
        </p:txBody>
      </p:sp>
      <p:sp>
        <p:nvSpPr>
          <p:cNvPr id="17" name="TextBox 16">
            <a:extLst>
              <a:ext uri="{FF2B5EF4-FFF2-40B4-BE49-F238E27FC236}">
                <a16:creationId xmlns:a16="http://schemas.microsoft.com/office/drawing/2014/main" id="{BD481F0F-1552-41C0-8164-28A5776BA182}"/>
              </a:ext>
            </a:extLst>
          </p:cNvPr>
          <p:cNvSpPr txBox="1"/>
          <p:nvPr/>
        </p:nvSpPr>
        <p:spPr>
          <a:xfrm>
            <a:off x="3992669" y="4954634"/>
            <a:ext cx="914400" cy="369332"/>
          </a:xfrm>
          <a:prstGeom prst="rect">
            <a:avLst/>
          </a:prstGeom>
          <a:noFill/>
        </p:spPr>
        <p:txBody>
          <a:bodyPr wrap="square" rtlCol="0">
            <a:spAutoFit/>
          </a:bodyPr>
          <a:lstStyle/>
          <a:p>
            <a:pPr algn="ctr"/>
            <a:r>
              <a:rPr lang="en-US" dirty="0"/>
              <a:t>Query</a:t>
            </a:r>
          </a:p>
        </p:txBody>
      </p:sp>
      <p:sp>
        <p:nvSpPr>
          <p:cNvPr id="18" name="TextBox 17">
            <a:extLst>
              <a:ext uri="{FF2B5EF4-FFF2-40B4-BE49-F238E27FC236}">
                <a16:creationId xmlns:a16="http://schemas.microsoft.com/office/drawing/2014/main" id="{C881A78F-C89A-4EAE-BBE3-C058F8598EBA}"/>
              </a:ext>
            </a:extLst>
          </p:cNvPr>
          <p:cNvSpPr txBox="1"/>
          <p:nvPr/>
        </p:nvSpPr>
        <p:spPr>
          <a:xfrm>
            <a:off x="5805342" y="4827298"/>
            <a:ext cx="1987300" cy="646331"/>
          </a:xfrm>
          <a:prstGeom prst="rect">
            <a:avLst/>
          </a:prstGeom>
          <a:noFill/>
        </p:spPr>
        <p:txBody>
          <a:bodyPr wrap="square" rtlCol="0">
            <a:spAutoFit/>
          </a:bodyPr>
          <a:lstStyle/>
          <a:p>
            <a:pPr algn="ctr"/>
            <a:r>
              <a:rPr lang="en-US" dirty="0"/>
              <a:t>Query + resource record(s)</a:t>
            </a:r>
          </a:p>
        </p:txBody>
      </p:sp>
      <p:sp>
        <p:nvSpPr>
          <p:cNvPr id="19" name="Oval 18">
            <a:extLst>
              <a:ext uri="{FF2B5EF4-FFF2-40B4-BE49-F238E27FC236}">
                <a16:creationId xmlns:a16="http://schemas.microsoft.com/office/drawing/2014/main" id="{0C8EE7A0-F4CC-40DE-ADCF-20BD2DFBA196}"/>
              </a:ext>
            </a:extLst>
          </p:cNvPr>
          <p:cNvSpPr/>
          <p:nvPr/>
        </p:nvSpPr>
        <p:spPr>
          <a:xfrm>
            <a:off x="1350261" y="3429000"/>
            <a:ext cx="7923741" cy="216969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AB6A31-D13A-4643-9C66-059C2D8E51DE}"/>
              </a:ext>
            </a:extLst>
          </p:cNvPr>
          <p:cNvSpPr txBox="1"/>
          <p:nvPr/>
        </p:nvSpPr>
        <p:spPr>
          <a:xfrm>
            <a:off x="2851732" y="3008542"/>
            <a:ext cx="4920798" cy="369332"/>
          </a:xfrm>
          <a:prstGeom prst="rect">
            <a:avLst/>
          </a:prstGeom>
          <a:noFill/>
        </p:spPr>
        <p:txBody>
          <a:bodyPr wrap="square" rtlCol="0">
            <a:spAutoFit/>
          </a:bodyPr>
          <a:lstStyle/>
          <a:p>
            <a:pPr algn="ctr"/>
            <a:r>
              <a:rPr lang="en-US" dirty="0">
                <a:solidFill>
                  <a:srgbClr val="FF0000"/>
                </a:solidFill>
              </a:rPr>
              <a:t>This is all you have to worry about for this lab</a:t>
            </a:r>
          </a:p>
        </p:txBody>
      </p:sp>
    </p:spTree>
    <p:extLst>
      <p:ext uri="{BB962C8B-B14F-4D97-AF65-F5344CB8AC3E}">
        <p14:creationId xmlns:p14="http://schemas.microsoft.com/office/powerpoint/2010/main" val="815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p:bldP spid="16" grpId="0"/>
      <p:bldP spid="17" grpId="0"/>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a:bodyPr>
          <a:lstStyle/>
          <a:p>
            <a:r>
              <a:rPr lang="en-US" dirty="0"/>
              <a:t>Step 7: Handle CNAME records</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1147011"/>
          </a:xfrm>
        </p:spPr>
        <p:txBody>
          <a:bodyPr/>
          <a:lstStyle/>
          <a:p>
            <a:r>
              <a:rPr lang="en-US" dirty="0"/>
              <a:t>CNAME records have type 5 instead of type 1</a:t>
            </a:r>
          </a:p>
          <a:p>
            <a:r>
              <a:rPr lang="en-US" dirty="0"/>
              <a:t>Here is a response from the domain </a:t>
            </a:r>
            <a:r>
              <a:rPr lang="en-US" dirty="0">
                <a:hlinkClick r:id="rId2"/>
              </a:rPr>
              <a:t>www.byu.edu</a:t>
            </a:r>
            <a:r>
              <a:rPr lang="en-US" dirty="0"/>
              <a:t> that contains a CNAME record</a:t>
            </a:r>
          </a:p>
        </p:txBody>
      </p:sp>
      <p:sp>
        <p:nvSpPr>
          <p:cNvPr id="5" name="TextBox 4">
            <a:extLst>
              <a:ext uri="{FF2B5EF4-FFF2-40B4-BE49-F238E27FC236}">
                <a16:creationId xmlns:a16="http://schemas.microsoft.com/office/drawing/2014/main" id="{22C7C130-5043-4A7C-A748-B1A0B2892659}"/>
              </a:ext>
            </a:extLst>
          </p:cNvPr>
          <p:cNvSpPr txBox="1"/>
          <p:nvPr/>
        </p:nvSpPr>
        <p:spPr>
          <a:xfrm>
            <a:off x="677334" y="4764291"/>
            <a:ext cx="3564022" cy="738664"/>
          </a:xfrm>
          <a:prstGeom prst="rect">
            <a:avLst/>
          </a:prstGeom>
          <a:noFill/>
        </p:spPr>
        <p:txBody>
          <a:bodyPr wrap="square" rtlCol="0">
            <a:spAutoFit/>
          </a:bodyPr>
          <a:lstStyle/>
          <a:p>
            <a:pPr algn="ctr"/>
            <a:r>
              <a:rPr lang="en-US" sz="1400" dirty="0"/>
              <a:t>Notice how the record names change after the CNAME record, they now refer to the alias from the first record</a:t>
            </a:r>
          </a:p>
        </p:txBody>
      </p:sp>
      <p:graphicFrame>
        <p:nvGraphicFramePr>
          <p:cNvPr id="7" name="Table 6">
            <a:extLst>
              <a:ext uri="{FF2B5EF4-FFF2-40B4-BE49-F238E27FC236}">
                <a16:creationId xmlns:a16="http://schemas.microsoft.com/office/drawing/2014/main" id="{BEBFDF87-FBD7-4FF6-A346-6FEE5FCACD28}"/>
              </a:ext>
            </a:extLst>
          </p:cNvPr>
          <p:cNvGraphicFramePr>
            <a:graphicFrameLocks noGrp="1"/>
          </p:cNvGraphicFramePr>
          <p:nvPr>
            <p:extLst>
              <p:ext uri="{D42A27DB-BD31-4B8C-83A1-F6EECF244321}">
                <p14:modId xmlns:p14="http://schemas.microsoft.com/office/powerpoint/2010/main" val="3456747003"/>
              </p:ext>
            </p:extLst>
          </p:nvPr>
        </p:nvGraphicFramePr>
        <p:xfrm>
          <a:off x="4503905" y="2106676"/>
          <a:ext cx="3765800" cy="4751324"/>
        </p:xfrm>
        <a:graphic>
          <a:graphicData uri="http://schemas.openxmlformats.org/drawingml/2006/table">
            <a:tbl>
              <a:tblPr/>
              <a:tblGrid>
                <a:gridCol w="376580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00: </a:t>
                      </a:r>
                      <a:r>
                        <a:rPr lang="pl-PL" sz="1800" u="sng" dirty="0">
                          <a:solidFill>
                            <a:srgbClr val="92D050"/>
                          </a:solidFill>
                          <a:effectLst/>
                          <a:latin typeface="Lucida Console" panose="020B0609040504020204" pitchFamily="49" charset="0"/>
                        </a:rPr>
                        <a:t>B8 CF 81 80 00 01 00 05</a:t>
                      </a:r>
                      <a:endParaRPr lang="en-US" sz="1800" u="sng" dirty="0">
                        <a:solidFill>
                          <a:srgbClr val="92D050"/>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08: </a:t>
                      </a:r>
                      <a:r>
                        <a:rPr lang="pl-PL" sz="1800" u="sng" dirty="0">
                          <a:solidFill>
                            <a:srgbClr val="92D050"/>
                          </a:solidFill>
                          <a:effectLst/>
                          <a:latin typeface="Lucida Console" panose="020B0609040504020204" pitchFamily="49" charset="0"/>
                        </a:rPr>
                        <a:t>00 00 00 00 03 77 77 77</a:t>
                      </a:r>
                      <a:endParaRPr lang="en-US" sz="1800" u="sng" dirty="0">
                        <a:solidFill>
                          <a:srgbClr val="92D050"/>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10: </a:t>
                      </a:r>
                      <a:r>
                        <a:rPr lang="pl-PL" sz="1800" u="sng" dirty="0">
                          <a:solidFill>
                            <a:srgbClr val="92D050"/>
                          </a:solidFill>
                          <a:effectLst/>
                          <a:latin typeface="Lucida Console" panose="020B0609040504020204" pitchFamily="49" charset="0"/>
                        </a:rPr>
                        <a:t>03 62 79 75 03 65 64 75</a:t>
                      </a:r>
                      <a:endParaRPr lang="en-US" sz="1800" u="sng" dirty="0">
                        <a:solidFill>
                          <a:srgbClr val="92D050"/>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18: </a:t>
                      </a:r>
                      <a:r>
                        <a:rPr lang="pl-PL" sz="1800" u="sng" dirty="0">
                          <a:solidFill>
                            <a:srgbClr val="92D050"/>
                          </a:solidFill>
                          <a:effectLst/>
                          <a:latin typeface="Lucida Console" panose="020B0609040504020204" pitchFamily="49" charset="0"/>
                        </a:rPr>
                        <a:t>00 00 01 00 01</a:t>
                      </a:r>
                      <a:r>
                        <a:rPr lang="pl-PL" sz="1800" dirty="0">
                          <a:solidFill>
                            <a:srgbClr val="92D050"/>
                          </a:solidFill>
                          <a:effectLst/>
                          <a:latin typeface="Lucida Console" panose="020B0609040504020204" pitchFamily="49" charset="0"/>
                        </a:rPr>
                        <a:t> </a:t>
                      </a:r>
                      <a:r>
                        <a:rPr lang="pl-PL" sz="1800" u="sng" dirty="0">
                          <a:solidFill>
                            <a:srgbClr val="FFFF00"/>
                          </a:solidFill>
                          <a:effectLst/>
                          <a:latin typeface="Lucida Console" panose="020B0609040504020204" pitchFamily="49" charset="0"/>
                        </a:rPr>
                        <a:t>C0 0C</a:t>
                      </a:r>
                      <a:r>
                        <a:rPr lang="pl-PL" sz="1800" dirty="0">
                          <a:solidFill>
                            <a:schemeClr val="tx1">
                              <a:lumMod val="50000"/>
                            </a:schemeClr>
                          </a:solidFill>
                          <a:effectLst/>
                          <a:latin typeface="Lucida Console" panose="020B0609040504020204" pitchFamily="49" charset="0"/>
                        </a:rPr>
                        <a:t> </a:t>
                      </a:r>
                      <a:r>
                        <a:rPr lang="pl-PL" sz="1800" u="sng" dirty="0">
                          <a:solidFill>
                            <a:srgbClr val="FF0000"/>
                          </a:solidFill>
                          <a:effectLst/>
                          <a:latin typeface="Lucida Console" panose="020B0609040504020204" pitchFamily="49" charset="0"/>
                        </a:rPr>
                        <a:t>00</a:t>
                      </a:r>
                      <a:endParaRPr lang="en-US" sz="1800" u="sng" dirty="0">
                        <a:solidFill>
                          <a:srgbClr val="FF0000"/>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20: </a:t>
                      </a:r>
                      <a:r>
                        <a:rPr lang="pl-PL" sz="1800" u="sng" dirty="0">
                          <a:solidFill>
                            <a:srgbClr val="FF0000"/>
                          </a:solidFill>
                          <a:effectLst/>
                          <a:latin typeface="Lucida Console" panose="020B0609040504020204" pitchFamily="49" charset="0"/>
                        </a:rPr>
                        <a:t>05</a:t>
                      </a:r>
                      <a:r>
                        <a:rPr lang="pl-PL" sz="1800" dirty="0">
                          <a:solidFill>
                            <a:schemeClr val="tx1">
                              <a:lumMod val="50000"/>
                            </a:schemeClr>
                          </a:solidFill>
                          <a:effectLst/>
                          <a:latin typeface="Lucida Console" panose="020B0609040504020204" pitchFamily="49" charset="0"/>
                        </a:rPr>
                        <a:t> 00 01 00 00 16 96 00</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28: </a:t>
                      </a:r>
                      <a:r>
                        <a:rPr lang="pl-PL" sz="1800" dirty="0">
                          <a:solidFill>
                            <a:schemeClr val="tx1">
                              <a:lumMod val="50000"/>
                            </a:schemeClr>
                          </a:solidFill>
                          <a:effectLst/>
                          <a:latin typeface="Lucida Console" panose="020B0609040504020204" pitchFamily="49" charset="0"/>
                        </a:rPr>
                        <a:t>09 </a:t>
                      </a:r>
                      <a:r>
                        <a:rPr lang="pl-PL" sz="1800" u="none" dirty="0">
                          <a:solidFill>
                            <a:schemeClr val="accent1"/>
                          </a:solidFill>
                          <a:effectLst/>
                          <a:latin typeface="Lucida Console" panose="020B0609040504020204" pitchFamily="49" charset="0"/>
                        </a:rPr>
                        <a:t>06 6D 67 2D 77 65 62</a:t>
                      </a:r>
                      <a:endParaRPr lang="en-US" sz="1800" u="none" dirty="0">
                        <a:solidFill>
                          <a:schemeClr val="accent1"/>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30: </a:t>
                      </a:r>
                      <a:r>
                        <a:rPr lang="pl-PL" sz="1800" u="none" dirty="0">
                          <a:solidFill>
                            <a:schemeClr val="accent1"/>
                          </a:solidFill>
                          <a:effectLst/>
                          <a:latin typeface="Lucida Console" panose="020B0609040504020204" pitchFamily="49" charset="0"/>
                        </a:rPr>
                        <a:t>C0 10</a:t>
                      </a:r>
                      <a:r>
                        <a:rPr lang="pl-PL" sz="1800" u="none" dirty="0">
                          <a:solidFill>
                            <a:schemeClr val="tx1">
                              <a:lumMod val="50000"/>
                            </a:schemeClr>
                          </a:solidFill>
                          <a:effectLst/>
                          <a:latin typeface="Lucida Console" panose="020B0609040504020204" pitchFamily="49" charset="0"/>
                        </a:rPr>
                        <a:t> </a:t>
                      </a:r>
                      <a:r>
                        <a:rPr lang="pl-PL" sz="1800" u="sng" dirty="0">
                          <a:solidFill>
                            <a:srgbClr val="FFFF00"/>
                          </a:solidFill>
                          <a:effectLst/>
                          <a:latin typeface="Lucida Console" panose="020B0609040504020204" pitchFamily="49" charset="0"/>
                        </a:rPr>
                        <a:t>C0 29</a:t>
                      </a:r>
                      <a:r>
                        <a:rPr lang="pl-PL" sz="1800" dirty="0">
                          <a:solidFill>
                            <a:schemeClr val="tx1">
                              <a:lumMod val="50000"/>
                            </a:schemeClr>
                          </a:solidFill>
                          <a:effectLst/>
                          <a:latin typeface="Lucida Console" panose="020B0609040504020204" pitchFamily="49" charset="0"/>
                        </a:rPr>
                        <a:t> 00 01 00 01</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38: </a:t>
                      </a:r>
                      <a:r>
                        <a:rPr lang="pl-PL" sz="1800" dirty="0">
                          <a:solidFill>
                            <a:schemeClr val="tx1">
                              <a:lumMod val="50000"/>
                            </a:schemeClr>
                          </a:solidFill>
                          <a:effectLst/>
                          <a:latin typeface="Lucida Console" panose="020B0609040504020204" pitchFamily="49" charset="0"/>
                        </a:rPr>
                        <a:t>00 00 16 96 00 04 80 BB</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40: </a:t>
                      </a:r>
                      <a:r>
                        <a:rPr lang="pl-PL" sz="1800" dirty="0">
                          <a:solidFill>
                            <a:schemeClr val="tx1">
                              <a:lumMod val="50000"/>
                            </a:schemeClr>
                          </a:solidFill>
                          <a:effectLst/>
                          <a:latin typeface="Lucida Console" panose="020B0609040504020204" pitchFamily="49" charset="0"/>
                        </a:rPr>
                        <a:t>10 65 </a:t>
                      </a:r>
                      <a:r>
                        <a:rPr lang="pl-PL" sz="1800" u="sng" dirty="0">
                          <a:solidFill>
                            <a:srgbClr val="FFFF00"/>
                          </a:solidFill>
                          <a:effectLst/>
                          <a:latin typeface="Lucida Console" panose="020B0609040504020204" pitchFamily="49" charset="0"/>
                        </a:rPr>
                        <a:t>C0 29</a:t>
                      </a:r>
                      <a:r>
                        <a:rPr lang="pl-PL" sz="1800" u="none" dirty="0">
                          <a:solidFill>
                            <a:srgbClr val="FFFF00"/>
                          </a:solidFill>
                          <a:effectLst/>
                          <a:latin typeface="Lucida Console" panose="020B0609040504020204" pitchFamily="49" charset="0"/>
                        </a:rPr>
                        <a:t> </a:t>
                      </a:r>
                      <a:r>
                        <a:rPr lang="pl-PL" sz="1800" dirty="0">
                          <a:solidFill>
                            <a:schemeClr val="tx1">
                              <a:lumMod val="50000"/>
                            </a:schemeClr>
                          </a:solidFill>
                          <a:effectLst/>
                          <a:latin typeface="Lucida Console" panose="020B0609040504020204" pitchFamily="49" charset="0"/>
                        </a:rPr>
                        <a:t>00 01 00 01</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48: </a:t>
                      </a:r>
                      <a:r>
                        <a:rPr lang="pl-PL" sz="1800" dirty="0">
                          <a:solidFill>
                            <a:schemeClr val="tx1">
                              <a:lumMod val="50000"/>
                            </a:schemeClr>
                          </a:solidFill>
                          <a:effectLst/>
                          <a:latin typeface="Lucida Console" panose="020B0609040504020204" pitchFamily="49" charset="0"/>
                        </a:rPr>
                        <a:t>00 00 16 96 00 04 80 BB</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50: </a:t>
                      </a:r>
                      <a:r>
                        <a:rPr lang="pl-PL" sz="1800" dirty="0">
                          <a:solidFill>
                            <a:schemeClr val="tx1">
                              <a:lumMod val="50000"/>
                            </a:schemeClr>
                          </a:solidFill>
                          <a:effectLst/>
                          <a:latin typeface="Lucida Console" panose="020B0609040504020204" pitchFamily="49" charset="0"/>
                        </a:rPr>
                        <a:t>10 63 </a:t>
                      </a:r>
                      <a:r>
                        <a:rPr lang="pl-PL" sz="1800" u="sng" dirty="0">
                          <a:solidFill>
                            <a:srgbClr val="FFFF00"/>
                          </a:solidFill>
                          <a:effectLst/>
                          <a:latin typeface="Lucida Console" panose="020B0609040504020204" pitchFamily="49" charset="0"/>
                        </a:rPr>
                        <a:t>C0 29</a:t>
                      </a:r>
                      <a:r>
                        <a:rPr lang="pl-PL" sz="1800" dirty="0">
                          <a:solidFill>
                            <a:schemeClr val="tx1">
                              <a:lumMod val="50000"/>
                            </a:schemeClr>
                          </a:solidFill>
                          <a:effectLst/>
                          <a:latin typeface="Lucida Console" panose="020B0609040504020204" pitchFamily="49" charset="0"/>
                        </a:rPr>
                        <a:t> 00 01 00 01</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58: </a:t>
                      </a:r>
                      <a:r>
                        <a:rPr lang="pl-PL" sz="1800" dirty="0">
                          <a:solidFill>
                            <a:schemeClr val="tx1">
                              <a:lumMod val="50000"/>
                            </a:schemeClr>
                          </a:solidFill>
                          <a:effectLst/>
                          <a:latin typeface="Lucida Console" panose="020B0609040504020204" pitchFamily="49" charset="0"/>
                        </a:rPr>
                        <a:t>00 00 16 96 00 04 80 BB</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60: </a:t>
                      </a:r>
                      <a:r>
                        <a:rPr lang="pl-PL" sz="1800" dirty="0">
                          <a:solidFill>
                            <a:schemeClr val="tx1">
                              <a:lumMod val="50000"/>
                            </a:schemeClr>
                          </a:solidFill>
                          <a:effectLst/>
                          <a:latin typeface="Lucida Console" panose="020B0609040504020204" pitchFamily="49" charset="0"/>
                        </a:rPr>
                        <a:t>10 62 </a:t>
                      </a:r>
                      <a:r>
                        <a:rPr lang="pl-PL" sz="1800" u="sng" dirty="0">
                          <a:solidFill>
                            <a:srgbClr val="FFFF00"/>
                          </a:solidFill>
                          <a:effectLst/>
                          <a:latin typeface="Lucida Console" panose="020B0609040504020204" pitchFamily="49" charset="0"/>
                        </a:rPr>
                        <a:t>C0 29</a:t>
                      </a:r>
                      <a:r>
                        <a:rPr lang="pl-PL" sz="1800" dirty="0">
                          <a:solidFill>
                            <a:schemeClr val="tx1">
                              <a:lumMod val="50000"/>
                            </a:schemeClr>
                          </a:solidFill>
                          <a:effectLst/>
                          <a:latin typeface="Lucida Console" panose="020B0609040504020204" pitchFamily="49" charset="0"/>
                        </a:rPr>
                        <a:t> 00 01 00 01</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68: </a:t>
                      </a:r>
                      <a:r>
                        <a:rPr lang="pl-PL" sz="1800" dirty="0">
                          <a:solidFill>
                            <a:schemeClr val="tx1">
                              <a:lumMod val="50000"/>
                            </a:schemeClr>
                          </a:solidFill>
                          <a:effectLst/>
                          <a:latin typeface="Lucida Console" panose="020B0609040504020204" pitchFamily="49" charset="0"/>
                        </a:rPr>
                        <a:t>00 00 16 96 00 04 80 BB</a:t>
                      </a:r>
                      <a:endParaRPr lang="en-US" sz="18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800" dirty="0">
                          <a:solidFill>
                            <a:schemeClr val="tx1"/>
                          </a:solidFill>
                          <a:effectLst/>
                          <a:latin typeface="Lucida Console" panose="020B0609040504020204" pitchFamily="49" charset="0"/>
                        </a:rPr>
                        <a:t>70: </a:t>
                      </a:r>
                      <a:r>
                        <a:rPr lang="pl-PL" sz="18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sp>
        <p:nvSpPr>
          <p:cNvPr id="14" name="TextBox 13">
            <a:extLst>
              <a:ext uri="{FF2B5EF4-FFF2-40B4-BE49-F238E27FC236}">
                <a16:creationId xmlns:a16="http://schemas.microsoft.com/office/drawing/2014/main" id="{E60E2BBE-D549-4CB4-8160-AFA3792272E8}"/>
              </a:ext>
            </a:extLst>
          </p:cNvPr>
          <p:cNvSpPr txBox="1"/>
          <p:nvPr/>
        </p:nvSpPr>
        <p:spPr>
          <a:xfrm>
            <a:off x="863900" y="3147304"/>
            <a:ext cx="3252091" cy="738664"/>
          </a:xfrm>
          <a:prstGeom prst="rect">
            <a:avLst/>
          </a:prstGeom>
          <a:noFill/>
        </p:spPr>
        <p:txBody>
          <a:bodyPr wrap="square" rtlCol="0">
            <a:spAutoFit/>
          </a:bodyPr>
          <a:lstStyle/>
          <a:p>
            <a:pPr algn="ctr"/>
            <a:r>
              <a:rPr lang="en-US" sz="1400" dirty="0"/>
              <a:t>The first record has type 5 instead of type 1, this means the data is an alias for the query name (question)</a:t>
            </a:r>
          </a:p>
        </p:txBody>
      </p:sp>
      <p:cxnSp>
        <p:nvCxnSpPr>
          <p:cNvPr id="10" name="Straight Arrow Connector 9">
            <a:extLst>
              <a:ext uri="{FF2B5EF4-FFF2-40B4-BE49-F238E27FC236}">
                <a16:creationId xmlns:a16="http://schemas.microsoft.com/office/drawing/2014/main" id="{1244B41E-9E47-4375-A569-3306AAAF8C28}"/>
              </a:ext>
            </a:extLst>
          </p:cNvPr>
          <p:cNvCxnSpPr>
            <a:cxnSpLocks/>
          </p:cNvCxnSpPr>
          <p:nvPr/>
        </p:nvCxnSpPr>
        <p:spPr>
          <a:xfrm flipH="1" flipV="1">
            <a:off x="6991351" y="2695577"/>
            <a:ext cx="476249" cy="45719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47BF23-E6CD-4872-AD4D-E490B8213396}"/>
              </a:ext>
            </a:extLst>
          </p:cNvPr>
          <p:cNvCxnSpPr>
            <a:cxnSpLocks/>
            <a:stCxn id="5" idx="3"/>
          </p:cNvCxnSpPr>
          <p:nvPr/>
        </p:nvCxnSpPr>
        <p:spPr>
          <a:xfrm flipV="1">
            <a:off x="4241356" y="4238625"/>
            <a:ext cx="1597469" cy="89499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FA242F3-117B-4D43-A2FB-49574AB21171}"/>
              </a:ext>
            </a:extLst>
          </p:cNvPr>
          <p:cNvCxnSpPr>
            <a:cxnSpLocks/>
            <a:stCxn id="5" idx="3"/>
          </p:cNvCxnSpPr>
          <p:nvPr/>
        </p:nvCxnSpPr>
        <p:spPr>
          <a:xfrm flipV="1">
            <a:off x="4241356" y="4764291"/>
            <a:ext cx="1606994" cy="369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8949283-65C1-4334-91D3-0819C092B8CE}"/>
              </a:ext>
            </a:extLst>
          </p:cNvPr>
          <p:cNvCxnSpPr>
            <a:cxnSpLocks/>
            <a:stCxn id="5" idx="3"/>
          </p:cNvCxnSpPr>
          <p:nvPr/>
        </p:nvCxnSpPr>
        <p:spPr>
          <a:xfrm>
            <a:off x="4241356" y="5133623"/>
            <a:ext cx="1606994" cy="29562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B37726A-F55B-48FF-87EB-CF0B5D43106D}"/>
              </a:ext>
            </a:extLst>
          </p:cNvPr>
          <p:cNvCxnSpPr>
            <a:cxnSpLocks/>
            <a:stCxn id="5" idx="3"/>
          </p:cNvCxnSpPr>
          <p:nvPr/>
        </p:nvCxnSpPr>
        <p:spPr>
          <a:xfrm>
            <a:off x="4241356" y="5133623"/>
            <a:ext cx="1606994" cy="89570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FFBE134-72F2-47FF-9BC1-53C2EA6B3391}"/>
              </a:ext>
            </a:extLst>
          </p:cNvPr>
          <p:cNvCxnSpPr>
            <a:cxnSpLocks/>
            <a:stCxn id="14" idx="3"/>
          </p:cNvCxnSpPr>
          <p:nvPr/>
        </p:nvCxnSpPr>
        <p:spPr>
          <a:xfrm>
            <a:off x="4115991" y="3516636"/>
            <a:ext cx="9322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57FE539-1761-4554-9C1E-AEA52CAEE9FB}"/>
              </a:ext>
            </a:extLst>
          </p:cNvPr>
          <p:cNvSpPr txBox="1"/>
          <p:nvPr/>
        </p:nvSpPr>
        <p:spPr>
          <a:xfrm>
            <a:off x="365514" y="6104283"/>
            <a:ext cx="4007116" cy="523220"/>
          </a:xfrm>
          <a:prstGeom prst="rect">
            <a:avLst/>
          </a:prstGeom>
          <a:noFill/>
        </p:spPr>
        <p:txBody>
          <a:bodyPr wrap="square" rtlCol="0">
            <a:spAutoFit/>
          </a:bodyPr>
          <a:lstStyle/>
          <a:p>
            <a:pPr algn="ctr"/>
            <a:r>
              <a:rPr lang="en-US" sz="1400" dirty="0"/>
              <a:t>All resource records use compression encoding, about time we learned what this is</a:t>
            </a:r>
          </a:p>
        </p:txBody>
      </p:sp>
    </p:spTree>
    <p:extLst>
      <p:ext uri="{BB962C8B-B14F-4D97-AF65-F5344CB8AC3E}">
        <p14:creationId xmlns:p14="http://schemas.microsoft.com/office/powerpoint/2010/main" val="216606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Decoding record names</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348560"/>
          </a:xfrm>
        </p:spPr>
        <p:txBody>
          <a:bodyPr/>
          <a:lstStyle/>
          <a:p>
            <a:r>
              <a:rPr lang="en-US" dirty="0"/>
              <a:t>Record names are usually encoded using </a:t>
            </a:r>
            <a:r>
              <a:rPr lang="en-US" i="1" dirty="0"/>
              <a:t>compressions encoding</a:t>
            </a:r>
            <a:endParaRPr lang="en-US" dirty="0"/>
          </a:p>
          <a:p>
            <a:r>
              <a:rPr lang="en-US" dirty="0"/>
              <a:t>Instead of a DNS name encoded as a combination of labels and label-lengths, a two-byte subfield is used to represent a </a:t>
            </a:r>
            <a:r>
              <a:rPr lang="en-US" i="1" dirty="0"/>
              <a:t>pointer</a:t>
            </a:r>
            <a:r>
              <a:rPr lang="en-US" dirty="0"/>
              <a:t> to another location in the message where the name can be found</a:t>
            </a:r>
          </a:p>
          <a:p>
            <a:pPr lvl="1"/>
            <a:r>
              <a:rPr lang="en-US" dirty="0"/>
              <a:t>The first two bits of this subfield are set to one (the value “11” in binary)</a:t>
            </a:r>
          </a:p>
          <a:p>
            <a:pPr lvl="1"/>
            <a:r>
              <a:rPr lang="en-US" dirty="0"/>
              <a:t>The remaining 14 bits contain an </a:t>
            </a:r>
            <a:r>
              <a:rPr lang="en-US" i="1" dirty="0"/>
              <a:t>offset</a:t>
            </a:r>
            <a:r>
              <a:rPr lang="en-US" dirty="0"/>
              <a:t> that species where in the message the name can be found</a:t>
            </a:r>
          </a:p>
          <a:p>
            <a:pPr lvl="2"/>
            <a:r>
              <a:rPr lang="en-US" dirty="0"/>
              <a:t>The first byte of the message (the first byte of the </a:t>
            </a:r>
            <a:r>
              <a:rPr lang="en-US" i="1" dirty="0"/>
              <a:t>ID</a:t>
            </a:r>
            <a:r>
              <a:rPr lang="en-US" dirty="0"/>
              <a:t> field) counts as 0</a:t>
            </a:r>
          </a:p>
          <a:p>
            <a:r>
              <a:rPr lang="en-US" dirty="0"/>
              <a:t>A regular (non-pointer) label has to be </a:t>
            </a:r>
            <a:r>
              <a:rPr lang="en-US" b="1" u="sng" dirty="0"/>
              <a:t>less than 64 bytes</a:t>
            </a:r>
            <a:r>
              <a:rPr lang="en-US" dirty="0"/>
              <a:t>, otherwise it would trigger compression encoding</a:t>
            </a:r>
          </a:p>
        </p:txBody>
      </p:sp>
      <p:grpSp>
        <p:nvGrpSpPr>
          <p:cNvPr id="14" name="Group 13">
            <a:extLst>
              <a:ext uri="{FF2B5EF4-FFF2-40B4-BE49-F238E27FC236}">
                <a16:creationId xmlns:a16="http://schemas.microsoft.com/office/drawing/2014/main" id="{9F501C27-CF2A-4FBB-83D1-1FB895397DE2}"/>
              </a:ext>
            </a:extLst>
          </p:cNvPr>
          <p:cNvGrpSpPr/>
          <p:nvPr/>
        </p:nvGrpSpPr>
        <p:grpSpPr>
          <a:xfrm>
            <a:off x="673769" y="4700337"/>
            <a:ext cx="2606842" cy="1317762"/>
            <a:chOff x="834190" y="3974341"/>
            <a:chExt cx="2606842" cy="1317762"/>
          </a:xfrm>
        </p:grpSpPr>
        <p:sp>
          <p:nvSpPr>
            <p:cNvPr id="4" name="TextBox 3">
              <a:extLst>
                <a:ext uri="{FF2B5EF4-FFF2-40B4-BE49-F238E27FC236}">
                  <a16:creationId xmlns:a16="http://schemas.microsoft.com/office/drawing/2014/main" id="{2E110F1D-ADB2-449D-93CA-1198B689E1B9}"/>
                </a:ext>
              </a:extLst>
            </p:cNvPr>
            <p:cNvSpPr txBox="1"/>
            <p:nvPr/>
          </p:nvSpPr>
          <p:spPr>
            <a:xfrm>
              <a:off x="834190" y="4491971"/>
              <a:ext cx="2606842" cy="369332"/>
            </a:xfrm>
            <a:prstGeom prst="rect">
              <a:avLst/>
            </a:prstGeom>
            <a:noFill/>
          </p:spPr>
          <p:txBody>
            <a:bodyPr wrap="square" rtlCol="0">
              <a:spAutoFit/>
            </a:bodyPr>
            <a:lstStyle/>
            <a:p>
              <a:r>
                <a:rPr lang="en-US" dirty="0"/>
                <a:t>1100 0000 0000 1100</a:t>
              </a:r>
            </a:p>
          </p:txBody>
        </p:sp>
        <p:sp>
          <p:nvSpPr>
            <p:cNvPr id="5" name="TextBox 4">
              <a:extLst>
                <a:ext uri="{FF2B5EF4-FFF2-40B4-BE49-F238E27FC236}">
                  <a16:creationId xmlns:a16="http://schemas.microsoft.com/office/drawing/2014/main" id="{94937066-E7E2-4B7E-8BA7-D7DCE0095797}"/>
                </a:ext>
              </a:extLst>
            </p:cNvPr>
            <p:cNvSpPr txBox="1"/>
            <p:nvPr/>
          </p:nvSpPr>
          <p:spPr>
            <a:xfrm>
              <a:off x="1219200" y="3974341"/>
              <a:ext cx="457200" cy="369332"/>
            </a:xfrm>
            <a:prstGeom prst="rect">
              <a:avLst/>
            </a:prstGeom>
            <a:noFill/>
          </p:spPr>
          <p:txBody>
            <a:bodyPr wrap="square" rtlCol="0">
              <a:spAutoFit/>
            </a:bodyPr>
            <a:lstStyle/>
            <a:p>
              <a:r>
                <a:rPr lang="en-US" dirty="0"/>
                <a:t>c0</a:t>
              </a:r>
            </a:p>
          </p:txBody>
        </p:sp>
        <p:sp>
          <p:nvSpPr>
            <p:cNvPr id="6" name="Left Brace 5">
              <a:extLst>
                <a:ext uri="{FF2B5EF4-FFF2-40B4-BE49-F238E27FC236}">
                  <a16:creationId xmlns:a16="http://schemas.microsoft.com/office/drawing/2014/main" id="{E2E480E2-0D25-44C7-9B56-82CAB2AFA53B}"/>
                </a:ext>
              </a:extLst>
            </p:cNvPr>
            <p:cNvSpPr/>
            <p:nvPr/>
          </p:nvSpPr>
          <p:spPr>
            <a:xfrm rot="5400000">
              <a:off x="1335506" y="3970694"/>
              <a:ext cx="224589" cy="9705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696CBC0B-B5E4-4125-989D-6A02CF1CEEF5}"/>
                </a:ext>
              </a:extLst>
            </p:cNvPr>
            <p:cNvSpPr/>
            <p:nvPr/>
          </p:nvSpPr>
          <p:spPr>
            <a:xfrm rot="5400000">
              <a:off x="2434390" y="3969098"/>
              <a:ext cx="224589" cy="97054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CA20CD2-7B28-4B44-BF23-E4AFAFE6446A}"/>
                </a:ext>
              </a:extLst>
            </p:cNvPr>
            <p:cNvSpPr txBox="1"/>
            <p:nvPr/>
          </p:nvSpPr>
          <p:spPr>
            <a:xfrm>
              <a:off x="2318085" y="3974341"/>
              <a:ext cx="457200" cy="369332"/>
            </a:xfrm>
            <a:prstGeom prst="rect">
              <a:avLst/>
            </a:prstGeom>
            <a:noFill/>
          </p:spPr>
          <p:txBody>
            <a:bodyPr wrap="square" rtlCol="0">
              <a:spAutoFit/>
            </a:bodyPr>
            <a:lstStyle/>
            <a:p>
              <a:r>
                <a:rPr lang="en-US" dirty="0"/>
                <a:t>0c</a:t>
              </a:r>
            </a:p>
          </p:txBody>
        </p:sp>
        <p:sp>
          <p:nvSpPr>
            <p:cNvPr id="9" name="Left Brace 8">
              <a:extLst>
                <a:ext uri="{FF2B5EF4-FFF2-40B4-BE49-F238E27FC236}">
                  <a16:creationId xmlns:a16="http://schemas.microsoft.com/office/drawing/2014/main" id="{9B09533A-9341-4EFF-86AA-E184C90314D3}"/>
                </a:ext>
              </a:extLst>
            </p:cNvPr>
            <p:cNvSpPr/>
            <p:nvPr/>
          </p:nvSpPr>
          <p:spPr>
            <a:xfrm rot="16200000">
              <a:off x="1984254" y="3963972"/>
              <a:ext cx="220570" cy="187484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17CE7F9-3CC4-40D5-BD98-0892F82626A0}"/>
                </a:ext>
              </a:extLst>
            </p:cNvPr>
            <p:cNvSpPr txBox="1"/>
            <p:nvPr/>
          </p:nvSpPr>
          <p:spPr>
            <a:xfrm>
              <a:off x="1539792" y="5015104"/>
              <a:ext cx="1098884" cy="276999"/>
            </a:xfrm>
            <a:prstGeom prst="rect">
              <a:avLst/>
            </a:prstGeom>
            <a:noFill/>
          </p:spPr>
          <p:txBody>
            <a:bodyPr wrap="square" rtlCol="0">
              <a:spAutoFit/>
            </a:bodyPr>
            <a:lstStyle/>
            <a:p>
              <a:pPr algn="ctr"/>
              <a:r>
                <a:rPr lang="en-US" sz="1200" dirty="0"/>
                <a:t>Offset</a:t>
              </a:r>
            </a:p>
          </p:txBody>
        </p:sp>
      </p:grpSp>
      <p:sp>
        <p:nvSpPr>
          <p:cNvPr id="15" name="TextBox 14">
            <a:extLst>
              <a:ext uri="{FF2B5EF4-FFF2-40B4-BE49-F238E27FC236}">
                <a16:creationId xmlns:a16="http://schemas.microsoft.com/office/drawing/2014/main" id="{5CAE1DA7-0C8D-4811-92E3-FC7EE709F45C}"/>
              </a:ext>
            </a:extLst>
          </p:cNvPr>
          <p:cNvSpPr txBox="1"/>
          <p:nvPr/>
        </p:nvSpPr>
        <p:spPr>
          <a:xfrm>
            <a:off x="3280611" y="5127078"/>
            <a:ext cx="5350042" cy="923330"/>
          </a:xfrm>
          <a:prstGeom prst="rect">
            <a:avLst/>
          </a:prstGeom>
          <a:noFill/>
        </p:spPr>
        <p:txBody>
          <a:bodyPr wrap="square" rtlCol="0">
            <a:spAutoFit/>
          </a:bodyPr>
          <a:lstStyle/>
          <a:p>
            <a:r>
              <a:rPr lang="en-US" dirty="0"/>
              <a:t>03 77 77 77 07 65 78 61 6d 70 6c 65 03 63 6f 6d 00</a:t>
            </a:r>
          </a:p>
          <a:p>
            <a:r>
              <a:rPr lang="en-US" dirty="0"/>
              <a:t>     w  </a:t>
            </a:r>
            <a:r>
              <a:rPr lang="en-US" dirty="0" err="1"/>
              <a:t>w</a:t>
            </a:r>
            <a:r>
              <a:rPr lang="en-US" dirty="0"/>
              <a:t>  </a:t>
            </a:r>
            <a:r>
              <a:rPr lang="en-US" dirty="0" err="1"/>
              <a:t>w</a:t>
            </a:r>
            <a:r>
              <a:rPr lang="en-US" dirty="0"/>
              <a:t>       e   x   a  m  p   l   e        c  o  m</a:t>
            </a:r>
          </a:p>
          <a:p>
            <a:endParaRPr lang="en-US" dirty="0"/>
          </a:p>
        </p:txBody>
      </p:sp>
      <p:cxnSp>
        <p:nvCxnSpPr>
          <p:cNvPr id="16" name="Straight Connector 15">
            <a:extLst>
              <a:ext uri="{FF2B5EF4-FFF2-40B4-BE49-F238E27FC236}">
                <a16:creationId xmlns:a16="http://schemas.microsoft.com/office/drawing/2014/main" id="{8B6E6967-5D01-4780-82FC-AD82F2BBAF5A}"/>
              </a:ext>
            </a:extLst>
          </p:cNvPr>
          <p:cNvCxnSpPr/>
          <p:nvPr/>
        </p:nvCxnSpPr>
        <p:spPr>
          <a:xfrm>
            <a:off x="4565375" y="4948476"/>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09EE9B-5467-4D51-96BD-73262B2652BE}"/>
              </a:ext>
            </a:extLst>
          </p:cNvPr>
          <p:cNvCxnSpPr/>
          <p:nvPr/>
        </p:nvCxnSpPr>
        <p:spPr>
          <a:xfrm>
            <a:off x="7067943" y="4947059"/>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403950-D361-48BA-81A3-D17E151887C0}"/>
              </a:ext>
            </a:extLst>
          </p:cNvPr>
          <p:cNvCxnSpPr/>
          <p:nvPr/>
        </p:nvCxnSpPr>
        <p:spPr>
          <a:xfrm>
            <a:off x="8263080" y="4947059"/>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6FF297-6A51-4687-A1C0-4B1B6C76B452}"/>
              </a:ext>
            </a:extLst>
          </p:cNvPr>
          <p:cNvCxnSpPr/>
          <p:nvPr/>
        </p:nvCxnSpPr>
        <p:spPr>
          <a:xfrm>
            <a:off x="8630653" y="4947059"/>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5AC573-7C26-4438-980A-E7BAA87F5D2C}"/>
              </a:ext>
            </a:extLst>
          </p:cNvPr>
          <p:cNvCxnSpPr/>
          <p:nvPr/>
        </p:nvCxnSpPr>
        <p:spPr>
          <a:xfrm>
            <a:off x="3294147" y="4947059"/>
            <a:ext cx="0" cy="978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1CD8A3A-01F9-4E9E-B51F-F9E7E401B43D}"/>
              </a:ext>
            </a:extLst>
          </p:cNvPr>
          <p:cNvCxnSpPr>
            <a:cxnSpLocks/>
            <a:stCxn id="13" idx="2"/>
          </p:cNvCxnSpPr>
          <p:nvPr/>
        </p:nvCxnSpPr>
        <p:spPr>
          <a:xfrm rot="5400000" flipH="1" flipV="1">
            <a:off x="2424521" y="4943247"/>
            <a:ext cx="579144" cy="1570560"/>
          </a:xfrm>
          <a:prstGeom prst="bentConnector4">
            <a:avLst>
              <a:gd name="adj1" fmla="val -39472"/>
              <a:gd name="adj2" fmla="val 99667"/>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66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Box 187">
            <a:extLst>
              <a:ext uri="{FF2B5EF4-FFF2-40B4-BE49-F238E27FC236}">
                <a16:creationId xmlns:a16="http://schemas.microsoft.com/office/drawing/2014/main" id="{6ABFA4AB-F9AB-45A4-A68F-44BA08BCA2E9}"/>
              </a:ext>
            </a:extLst>
          </p:cNvPr>
          <p:cNvSpPr txBox="1"/>
          <p:nvPr/>
        </p:nvSpPr>
        <p:spPr>
          <a:xfrm>
            <a:off x="3909813" y="5817249"/>
            <a:ext cx="4869753" cy="369332"/>
          </a:xfrm>
          <a:prstGeom prst="rect">
            <a:avLst/>
          </a:prstGeom>
          <a:noFill/>
        </p:spPr>
        <p:txBody>
          <a:bodyPr wrap="square" rtlCol="0">
            <a:spAutoFit/>
          </a:bodyPr>
          <a:lstStyle/>
          <a:p>
            <a:r>
              <a:rPr lang="en-US" dirty="0">
                <a:solidFill>
                  <a:schemeClr val="bg1"/>
                </a:solidFill>
              </a:rPr>
              <a:t>Name = mg-web.byu.edu</a:t>
            </a:r>
            <a:r>
              <a:rPr lang="en-US" dirty="0"/>
              <a:t>.</a:t>
            </a:r>
          </a:p>
        </p:txBody>
      </p:sp>
      <p:sp>
        <p:nvSpPr>
          <p:cNvPr id="187" name="TextBox 186">
            <a:extLst>
              <a:ext uri="{FF2B5EF4-FFF2-40B4-BE49-F238E27FC236}">
                <a16:creationId xmlns:a16="http://schemas.microsoft.com/office/drawing/2014/main" id="{E03499B5-7467-423A-A14F-6ABCD23D1567}"/>
              </a:ext>
            </a:extLst>
          </p:cNvPr>
          <p:cNvSpPr txBox="1"/>
          <p:nvPr/>
        </p:nvSpPr>
        <p:spPr>
          <a:xfrm>
            <a:off x="3909813" y="5814398"/>
            <a:ext cx="4869753" cy="369332"/>
          </a:xfrm>
          <a:prstGeom prst="rect">
            <a:avLst/>
          </a:prstGeom>
          <a:noFill/>
        </p:spPr>
        <p:txBody>
          <a:bodyPr wrap="square" rtlCol="0">
            <a:spAutoFit/>
          </a:bodyPr>
          <a:lstStyle/>
          <a:p>
            <a:r>
              <a:rPr lang="en-US" dirty="0">
                <a:solidFill>
                  <a:schemeClr val="bg1"/>
                </a:solidFill>
              </a:rPr>
              <a:t>Name = mg-web.byu.ed</a:t>
            </a:r>
            <a:r>
              <a:rPr lang="en-US" dirty="0"/>
              <a:t>u</a:t>
            </a:r>
          </a:p>
        </p:txBody>
      </p:sp>
      <p:sp>
        <p:nvSpPr>
          <p:cNvPr id="186" name="TextBox 185">
            <a:extLst>
              <a:ext uri="{FF2B5EF4-FFF2-40B4-BE49-F238E27FC236}">
                <a16:creationId xmlns:a16="http://schemas.microsoft.com/office/drawing/2014/main" id="{8B147673-70F5-4F31-98C6-0C3A4E96469C}"/>
              </a:ext>
            </a:extLst>
          </p:cNvPr>
          <p:cNvSpPr txBox="1"/>
          <p:nvPr/>
        </p:nvSpPr>
        <p:spPr>
          <a:xfrm>
            <a:off x="3909814" y="5811961"/>
            <a:ext cx="4869753" cy="369332"/>
          </a:xfrm>
          <a:prstGeom prst="rect">
            <a:avLst/>
          </a:prstGeom>
          <a:noFill/>
        </p:spPr>
        <p:txBody>
          <a:bodyPr wrap="square" rtlCol="0">
            <a:spAutoFit/>
          </a:bodyPr>
          <a:lstStyle/>
          <a:p>
            <a:r>
              <a:rPr lang="en-US" dirty="0">
                <a:solidFill>
                  <a:schemeClr val="bg1"/>
                </a:solidFill>
              </a:rPr>
              <a:t>Name = mg-</a:t>
            </a:r>
            <a:r>
              <a:rPr lang="en-US" dirty="0" err="1">
                <a:solidFill>
                  <a:schemeClr val="bg1"/>
                </a:solidFill>
              </a:rPr>
              <a:t>web.byu.e</a:t>
            </a:r>
            <a:r>
              <a:rPr lang="en-US" dirty="0" err="1"/>
              <a:t>d</a:t>
            </a:r>
            <a:endParaRPr lang="en-US" dirty="0"/>
          </a:p>
        </p:txBody>
      </p:sp>
      <p:sp>
        <p:nvSpPr>
          <p:cNvPr id="185" name="TextBox 184">
            <a:extLst>
              <a:ext uri="{FF2B5EF4-FFF2-40B4-BE49-F238E27FC236}">
                <a16:creationId xmlns:a16="http://schemas.microsoft.com/office/drawing/2014/main" id="{7F12A32E-F802-4DAD-8F31-C39409509CB0}"/>
              </a:ext>
            </a:extLst>
          </p:cNvPr>
          <p:cNvSpPr txBox="1"/>
          <p:nvPr/>
        </p:nvSpPr>
        <p:spPr>
          <a:xfrm>
            <a:off x="3912291" y="5811620"/>
            <a:ext cx="4869753" cy="369332"/>
          </a:xfrm>
          <a:prstGeom prst="rect">
            <a:avLst/>
          </a:prstGeom>
          <a:noFill/>
        </p:spPr>
        <p:txBody>
          <a:bodyPr wrap="square" rtlCol="0">
            <a:spAutoFit/>
          </a:bodyPr>
          <a:lstStyle/>
          <a:p>
            <a:r>
              <a:rPr lang="en-US" dirty="0">
                <a:solidFill>
                  <a:schemeClr val="bg1"/>
                </a:solidFill>
              </a:rPr>
              <a:t>Name = mg-</a:t>
            </a:r>
            <a:r>
              <a:rPr lang="en-US" dirty="0" err="1">
                <a:solidFill>
                  <a:schemeClr val="bg1"/>
                </a:solidFill>
              </a:rPr>
              <a:t>web.byu.</a:t>
            </a:r>
            <a:r>
              <a:rPr lang="en-US" dirty="0" err="1"/>
              <a:t>e</a:t>
            </a:r>
            <a:endParaRPr lang="en-US" dirty="0"/>
          </a:p>
        </p:txBody>
      </p:sp>
      <p:sp>
        <p:nvSpPr>
          <p:cNvPr id="177" name="TextBox 176">
            <a:extLst>
              <a:ext uri="{FF2B5EF4-FFF2-40B4-BE49-F238E27FC236}">
                <a16:creationId xmlns:a16="http://schemas.microsoft.com/office/drawing/2014/main" id="{98E850E1-9107-446F-9B4F-E4C99CF0AAD4}"/>
              </a:ext>
            </a:extLst>
          </p:cNvPr>
          <p:cNvSpPr txBox="1"/>
          <p:nvPr/>
        </p:nvSpPr>
        <p:spPr>
          <a:xfrm>
            <a:off x="3912292" y="5815907"/>
            <a:ext cx="4869753" cy="369332"/>
          </a:xfrm>
          <a:prstGeom prst="rect">
            <a:avLst/>
          </a:prstGeom>
          <a:noFill/>
        </p:spPr>
        <p:txBody>
          <a:bodyPr wrap="square" rtlCol="0">
            <a:spAutoFit/>
          </a:bodyPr>
          <a:lstStyle/>
          <a:p>
            <a:r>
              <a:rPr lang="en-US" dirty="0">
                <a:solidFill>
                  <a:schemeClr val="bg1"/>
                </a:solidFill>
              </a:rPr>
              <a:t>Name = mg-</a:t>
            </a:r>
            <a:r>
              <a:rPr lang="en-US" dirty="0" err="1">
                <a:solidFill>
                  <a:schemeClr val="bg1"/>
                </a:solidFill>
              </a:rPr>
              <a:t>web.by</a:t>
            </a:r>
            <a:r>
              <a:rPr lang="en-US" dirty="0" err="1"/>
              <a:t>u</a:t>
            </a:r>
            <a:r>
              <a:rPr lang="en-US" dirty="0"/>
              <a:t>.</a:t>
            </a:r>
          </a:p>
        </p:txBody>
      </p:sp>
      <p:sp>
        <p:nvSpPr>
          <p:cNvPr id="176" name="TextBox 175">
            <a:extLst>
              <a:ext uri="{FF2B5EF4-FFF2-40B4-BE49-F238E27FC236}">
                <a16:creationId xmlns:a16="http://schemas.microsoft.com/office/drawing/2014/main" id="{2EE5D072-2ADE-477B-A05B-5DF884360D0F}"/>
              </a:ext>
            </a:extLst>
          </p:cNvPr>
          <p:cNvSpPr txBox="1"/>
          <p:nvPr/>
        </p:nvSpPr>
        <p:spPr>
          <a:xfrm>
            <a:off x="3912292" y="5815684"/>
            <a:ext cx="4869753" cy="369332"/>
          </a:xfrm>
          <a:prstGeom prst="rect">
            <a:avLst/>
          </a:prstGeom>
          <a:noFill/>
        </p:spPr>
        <p:txBody>
          <a:bodyPr wrap="square" rtlCol="0">
            <a:spAutoFit/>
          </a:bodyPr>
          <a:lstStyle/>
          <a:p>
            <a:r>
              <a:rPr lang="en-US" dirty="0">
                <a:solidFill>
                  <a:schemeClr val="bg1"/>
                </a:solidFill>
              </a:rPr>
              <a:t>Name = mg-web.b</a:t>
            </a:r>
            <a:r>
              <a:rPr lang="en-US" dirty="0"/>
              <a:t>y</a:t>
            </a:r>
          </a:p>
        </p:txBody>
      </p:sp>
      <p:sp>
        <p:nvSpPr>
          <p:cNvPr id="175" name="TextBox 174">
            <a:extLst>
              <a:ext uri="{FF2B5EF4-FFF2-40B4-BE49-F238E27FC236}">
                <a16:creationId xmlns:a16="http://schemas.microsoft.com/office/drawing/2014/main" id="{BD8DE0C4-C370-497A-905D-83FC8F2E3BFF}"/>
              </a:ext>
            </a:extLst>
          </p:cNvPr>
          <p:cNvSpPr txBox="1"/>
          <p:nvPr/>
        </p:nvSpPr>
        <p:spPr>
          <a:xfrm>
            <a:off x="3912291" y="5813111"/>
            <a:ext cx="4869753" cy="369332"/>
          </a:xfrm>
          <a:prstGeom prst="rect">
            <a:avLst/>
          </a:prstGeom>
          <a:noFill/>
        </p:spPr>
        <p:txBody>
          <a:bodyPr wrap="square" rtlCol="0">
            <a:spAutoFit/>
          </a:bodyPr>
          <a:lstStyle/>
          <a:p>
            <a:r>
              <a:rPr lang="en-US" dirty="0">
                <a:solidFill>
                  <a:schemeClr val="bg1"/>
                </a:solidFill>
              </a:rPr>
              <a:t>Name = mg-</a:t>
            </a:r>
            <a:r>
              <a:rPr lang="en-US" dirty="0" err="1">
                <a:solidFill>
                  <a:schemeClr val="bg1"/>
                </a:solidFill>
              </a:rPr>
              <a:t>web.</a:t>
            </a:r>
            <a:r>
              <a:rPr lang="en-US" dirty="0" err="1"/>
              <a:t>b</a:t>
            </a:r>
            <a:endParaRPr lang="en-US" dirty="0"/>
          </a:p>
        </p:txBody>
      </p:sp>
      <p:sp>
        <p:nvSpPr>
          <p:cNvPr id="167" name="TextBox 166">
            <a:extLst>
              <a:ext uri="{FF2B5EF4-FFF2-40B4-BE49-F238E27FC236}">
                <a16:creationId xmlns:a16="http://schemas.microsoft.com/office/drawing/2014/main" id="{86937A22-99DB-4036-8A05-CD2C38F5361D}"/>
              </a:ext>
            </a:extLst>
          </p:cNvPr>
          <p:cNvSpPr txBox="1"/>
          <p:nvPr/>
        </p:nvSpPr>
        <p:spPr>
          <a:xfrm>
            <a:off x="3912295" y="5807478"/>
            <a:ext cx="4869753" cy="369332"/>
          </a:xfrm>
          <a:prstGeom prst="rect">
            <a:avLst/>
          </a:prstGeom>
          <a:noFill/>
        </p:spPr>
        <p:txBody>
          <a:bodyPr wrap="square" rtlCol="0">
            <a:spAutoFit/>
          </a:bodyPr>
          <a:lstStyle/>
          <a:p>
            <a:r>
              <a:rPr lang="en-US" dirty="0">
                <a:solidFill>
                  <a:schemeClr val="bg1"/>
                </a:solidFill>
              </a:rPr>
              <a:t>Name = mg-we</a:t>
            </a:r>
            <a:r>
              <a:rPr lang="en-US" dirty="0"/>
              <a:t>b.</a:t>
            </a:r>
          </a:p>
        </p:txBody>
      </p:sp>
      <p:sp>
        <p:nvSpPr>
          <p:cNvPr id="166" name="TextBox 165">
            <a:extLst>
              <a:ext uri="{FF2B5EF4-FFF2-40B4-BE49-F238E27FC236}">
                <a16:creationId xmlns:a16="http://schemas.microsoft.com/office/drawing/2014/main" id="{759EA604-9D19-4F17-AAE3-A6BD05897F1B}"/>
              </a:ext>
            </a:extLst>
          </p:cNvPr>
          <p:cNvSpPr txBox="1"/>
          <p:nvPr/>
        </p:nvSpPr>
        <p:spPr>
          <a:xfrm>
            <a:off x="3909813" y="5807886"/>
            <a:ext cx="4869753" cy="369332"/>
          </a:xfrm>
          <a:prstGeom prst="rect">
            <a:avLst/>
          </a:prstGeom>
          <a:noFill/>
        </p:spPr>
        <p:txBody>
          <a:bodyPr wrap="square" rtlCol="0">
            <a:spAutoFit/>
          </a:bodyPr>
          <a:lstStyle/>
          <a:p>
            <a:r>
              <a:rPr lang="en-US" dirty="0">
                <a:solidFill>
                  <a:schemeClr val="bg1"/>
                </a:solidFill>
              </a:rPr>
              <a:t>Name = mg-w</a:t>
            </a:r>
            <a:r>
              <a:rPr lang="en-US" dirty="0"/>
              <a:t>e</a:t>
            </a:r>
          </a:p>
        </p:txBody>
      </p:sp>
      <p:sp>
        <p:nvSpPr>
          <p:cNvPr id="165" name="TextBox 164">
            <a:extLst>
              <a:ext uri="{FF2B5EF4-FFF2-40B4-BE49-F238E27FC236}">
                <a16:creationId xmlns:a16="http://schemas.microsoft.com/office/drawing/2014/main" id="{3BB389B6-489B-4758-BB3F-E3B18A65DA65}"/>
              </a:ext>
            </a:extLst>
          </p:cNvPr>
          <p:cNvSpPr txBox="1"/>
          <p:nvPr/>
        </p:nvSpPr>
        <p:spPr>
          <a:xfrm>
            <a:off x="3912293" y="5807886"/>
            <a:ext cx="4869753" cy="369332"/>
          </a:xfrm>
          <a:prstGeom prst="rect">
            <a:avLst/>
          </a:prstGeom>
          <a:noFill/>
        </p:spPr>
        <p:txBody>
          <a:bodyPr wrap="square" rtlCol="0">
            <a:spAutoFit/>
          </a:bodyPr>
          <a:lstStyle/>
          <a:p>
            <a:r>
              <a:rPr lang="en-US" dirty="0">
                <a:solidFill>
                  <a:schemeClr val="bg1"/>
                </a:solidFill>
              </a:rPr>
              <a:t>Name = mg-</a:t>
            </a:r>
            <a:r>
              <a:rPr lang="en-US" dirty="0"/>
              <a:t>w</a:t>
            </a:r>
          </a:p>
        </p:txBody>
      </p:sp>
      <p:sp>
        <p:nvSpPr>
          <p:cNvPr id="164" name="TextBox 163">
            <a:extLst>
              <a:ext uri="{FF2B5EF4-FFF2-40B4-BE49-F238E27FC236}">
                <a16:creationId xmlns:a16="http://schemas.microsoft.com/office/drawing/2014/main" id="{CADF94B0-D64F-4F3D-948F-55300AA5D416}"/>
              </a:ext>
            </a:extLst>
          </p:cNvPr>
          <p:cNvSpPr txBox="1"/>
          <p:nvPr/>
        </p:nvSpPr>
        <p:spPr>
          <a:xfrm>
            <a:off x="3912293" y="5805267"/>
            <a:ext cx="4869753" cy="369332"/>
          </a:xfrm>
          <a:prstGeom prst="rect">
            <a:avLst/>
          </a:prstGeom>
          <a:noFill/>
        </p:spPr>
        <p:txBody>
          <a:bodyPr wrap="square" rtlCol="0">
            <a:spAutoFit/>
          </a:bodyPr>
          <a:lstStyle/>
          <a:p>
            <a:r>
              <a:rPr lang="en-US" dirty="0">
                <a:solidFill>
                  <a:schemeClr val="bg1"/>
                </a:solidFill>
              </a:rPr>
              <a:t>Name = mg</a:t>
            </a:r>
            <a:r>
              <a:rPr lang="en-US" dirty="0"/>
              <a:t>-</a:t>
            </a:r>
          </a:p>
        </p:txBody>
      </p:sp>
      <p:sp>
        <p:nvSpPr>
          <p:cNvPr id="163" name="TextBox 162">
            <a:extLst>
              <a:ext uri="{FF2B5EF4-FFF2-40B4-BE49-F238E27FC236}">
                <a16:creationId xmlns:a16="http://schemas.microsoft.com/office/drawing/2014/main" id="{E0DFB1DE-3422-425C-AF76-7AFC0FEAA1F6}"/>
              </a:ext>
            </a:extLst>
          </p:cNvPr>
          <p:cNvSpPr txBox="1"/>
          <p:nvPr/>
        </p:nvSpPr>
        <p:spPr>
          <a:xfrm>
            <a:off x="3912293" y="5811023"/>
            <a:ext cx="4869753" cy="369332"/>
          </a:xfrm>
          <a:prstGeom prst="rect">
            <a:avLst/>
          </a:prstGeom>
          <a:noFill/>
        </p:spPr>
        <p:txBody>
          <a:bodyPr wrap="square" rtlCol="0">
            <a:spAutoFit/>
          </a:bodyPr>
          <a:lstStyle/>
          <a:p>
            <a:r>
              <a:rPr lang="en-US" dirty="0">
                <a:solidFill>
                  <a:schemeClr val="bg1"/>
                </a:solidFill>
              </a:rPr>
              <a:t>Name = m</a:t>
            </a:r>
            <a:r>
              <a:rPr lang="en-US" dirty="0"/>
              <a:t>g</a:t>
            </a:r>
          </a:p>
        </p:txBody>
      </p:sp>
      <p:sp>
        <p:nvSpPr>
          <p:cNvPr id="162" name="TextBox 161">
            <a:extLst>
              <a:ext uri="{FF2B5EF4-FFF2-40B4-BE49-F238E27FC236}">
                <a16:creationId xmlns:a16="http://schemas.microsoft.com/office/drawing/2014/main" id="{6E8C6887-874A-49D5-A9A3-688B766A76BB}"/>
              </a:ext>
            </a:extLst>
          </p:cNvPr>
          <p:cNvSpPr txBox="1"/>
          <p:nvPr/>
        </p:nvSpPr>
        <p:spPr>
          <a:xfrm>
            <a:off x="3912295" y="5807254"/>
            <a:ext cx="4869753" cy="369332"/>
          </a:xfrm>
          <a:prstGeom prst="rect">
            <a:avLst/>
          </a:prstGeom>
          <a:noFill/>
        </p:spPr>
        <p:txBody>
          <a:bodyPr wrap="square" rtlCol="0">
            <a:spAutoFit/>
          </a:bodyPr>
          <a:lstStyle/>
          <a:p>
            <a:r>
              <a:rPr lang="en-US" dirty="0">
                <a:solidFill>
                  <a:schemeClr val="bg1"/>
                </a:solidFill>
              </a:rPr>
              <a:t>Name = </a:t>
            </a:r>
            <a:r>
              <a:rPr lang="en-US" dirty="0"/>
              <a:t>m</a:t>
            </a:r>
          </a:p>
        </p:txBody>
      </p:sp>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Decoding record names</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6"/>
            <a:ext cx="8596668" cy="579020"/>
          </a:xfrm>
        </p:spPr>
        <p:txBody>
          <a:bodyPr/>
          <a:lstStyle/>
          <a:p>
            <a:r>
              <a:rPr lang="en-US" dirty="0"/>
              <a:t>Let’s focus on decoding one of the record names from </a:t>
            </a:r>
            <a:r>
              <a:rPr lang="en-US" dirty="0">
                <a:hlinkClick r:id="rId2"/>
              </a:rPr>
              <a:t>www.byu.edu</a:t>
            </a:r>
            <a:r>
              <a:rPr lang="en-US" dirty="0"/>
              <a:t> </a:t>
            </a:r>
          </a:p>
        </p:txBody>
      </p:sp>
      <p:graphicFrame>
        <p:nvGraphicFramePr>
          <p:cNvPr id="28" name="Table 27">
            <a:extLst>
              <a:ext uri="{FF2B5EF4-FFF2-40B4-BE49-F238E27FC236}">
                <a16:creationId xmlns:a16="http://schemas.microsoft.com/office/drawing/2014/main" id="{8CD1E16A-F469-4593-80EE-71B7863EF8CA}"/>
              </a:ext>
            </a:extLst>
          </p:cNvPr>
          <p:cNvGraphicFramePr>
            <a:graphicFrameLocks noGrp="1"/>
          </p:cNvGraphicFramePr>
          <p:nvPr>
            <p:extLst>
              <p:ext uri="{D42A27DB-BD31-4B8C-83A1-F6EECF244321}">
                <p14:modId xmlns:p14="http://schemas.microsoft.com/office/powerpoint/2010/main" val="3373502028"/>
              </p:ext>
            </p:extLst>
          </p:nvPr>
        </p:nvGraphicFramePr>
        <p:xfrm>
          <a:off x="677334" y="2118560"/>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grpSp>
        <p:nvGrpSpPr>
          <p:cNvPr id="11" name="Group 10">
            <a:extLst>
              <a:ext uri="{FF2B5EF4-FFF2-40B4-BE49-F238E27FC236}">
                <a16:creationId xmlns:a16="http://schemas.microsoft.com/office/drawing/2014/main" id="{59B99BB5-027B-402B-8049-40144B0BF812}"/>
              </a:ext>
            </a:extLst>
          </p:cNvPr>
          <p:cNvGrpSpPr/>
          <p:nvPr/>
        </p:nvGrpSpPr>
        <p:grpSpPr>
          <a:xfrm>
            <a:off x="3912297" y="2759051"/>
            <a:ext cx="916879" cy="669727"/>
            <a:chOff x="3943351" y="3067050"/>
            <a:chExt cx="916879" cy="669727"/>
          </a:xfrm>
        </p:grpSpPr>
        <p:grpSp>
          <p:nvGrpSpPr>
            <p:cNvPr id="7" name="Group 6">
              <a:extLst>
                <a:ext uri="{FF2B5EF4-FFF2-40B4-BE49-F238E27FC236}">
                  <a16:creationId xmlns:a16="http://schemas.microsoft.com/office/drawing/2014/main" id="{E7AF30CB-0783-4DD9-B2DE-066563773070}"/>
                </a:ext>
              </a:extLst>
            </p:cNvPr>
            <p:cNvGrpSpPr/>
            <p:nvPr/>
          </p:nvGrpSpPr>
          <p:grpSpPr>
            <a:xfrm>
              <a:off x="3943351" y="3067050"/>
              <a:ext cx="914400" cy="361950"/>
              <a:chOff x="3943351" y="3067050"/>
              <a:chExt cx="914400" cy="361950"/>
            </a:xfrm>
          </p:grpSpPr>
          <p:sp>
            <p:nvSpPr>
              <p:cNvPr id="6" name="Rectangle 5">
                <a:extLst>
                  <a:ext uri="{FF2B5EF4-FFF2-40B4-BE49-F238E27FC236}">
                    <a16:creationId xmlns:a16="http://schemas.microsoft.com/office/drawing/2014/main" id="{56AE8AE1-52A3-4B4A-8BA1-8D3F625081F9}"/>
                  </a:ext>
                </a:extLst>
              </p:cNvPr>
              <p:cNvSpPr/>
              <p:nvPr/>
            </p:nvSpPr>
            <p:spPr>
              <a:xfrm>
                <a:off x="3943351" y="30670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C0</a:t>
                </a:r>
              </a:p>
            </p:txBody>
          </p:sp>
          <p:sp>
            <p:nvSpPr>
              <p:cNvPr id="30" name="Rectangle 29">
                <a:extLst>
                  <a:ext uri="{FF2B5EF4-FFF2-40B4-BE49-F238E27FC236}">
                    <a16:creationId xmlns:a16="http://schemas.microsoft.com/office/drawing/2014/main" id="{0D04B6AA-255C-4C28-BDDB-FAAEB4DF6148}"/>
                  </a:ext>
                </a:extLst>
              </p:cNvPr>
              <p:cNvSpPr/>
              <p:nvPr/>
            </p:nvSpPr>
            <p:spPr>
              <a:xfrm>
                <a:off x="4400551" y="30670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29</a:t>
                </a:r>
              </a:p>
            </p:txBody>
          </p:sp>
        </p:grpSp>
        <p:sp>
          <p:nvSpPr>
            <p:cNvPr id="9" name="TextBox 8">
              <a:extLst>
                <a:ext uri="{FF2B5EF4-FFF2-40B4-BE49-F238E27FC236}">
                  <a16:creationId xmlns:a16="http://schemas.microsoft.com/office/drawing/2014/main" id="{2DE101C1-D22C-4CA5-B793-7E9CB870A9F1}"/>
                </a:ext>
              </a:extLst>
            </p:cNvPr>
            <p:cNvSpPr txBox="1"/>
            <p:nvPr/>
          </p:nvSpPr>
          <p:spPr>
            <a:xfrm>
              <a:off x="3943351" y="3429000"/>
              <a:ext cx="457200" cy="307777"/>
            </a:xfrm>
            <a:prstGeom prst="rect">
              <a:avLst/>
            </a:prstGeom>
            <a:noFill/>
          </p:spPr>
          <p:txBody>
            <a:bodyPr wrap="square" rtlCol="0">
              <a:spAutoFit/>
            </a:bodyPr>
            <a:lstStyle/>
            <a:p>
              <a:pPr algn="ctr"/>
              <a:r>
                <a:rPr lang="en-US" sz="1400" dirty="0"/>
                <a:t>32</a:t>
              </a:r>
            </a:p>
          </p:txBody>
        </p:sp>
        <p:sp>
          <p:nvSpPr>
            <p:cNvPr id="41" name="TextBox 40">
              <a:extLst>
                <a:ext uri="{FF2B5EF4-FFF2-40B4-BE49-F238E27FC236}">
                  <a16:creationId xmlns:a16="http://schemas.microsoft.com/office/drawing/2014/main" id="{F7284116-F101-4A83-8CC6-019AA76740A3}"/>
                </a:ext>
              </a:extLst>
            </p:cNvPr>
            <p:cNvSpPr txBox="1"/>
            <p:nvPr/>
          </p:nvSpPr>
          <p:spPr>
            <a:xfrm>
              <a:off x="4403030" y="3429000"/>
              <a:ext cx="457200" cy="307777"/>
            </a:xfrm>
            <a:prstGeom prst="rect">
              <a:avLst/>
            </a:prstGeom>
            <a:noFill/>
          </p:spPr>
          <p:txBody>
            <a:bodyPr wrap="square" rtlCol="0">
              <a:spAutoFit/>
            </a:bodyPr>
            <a:lstStyle/>
            <a:p>
              <a:pPr algn="ctr"/>
              <a:r>
                <a:rPr lang="en-US" sz="1400" dirty="0"/>
                <a:t>33</a:t>
              </a:r>
            </a:p>
          </p:txBody>
        </p:sp>
      </p:grpSp>
      <p:grpSp>
        <p:nvGrpSpPr>
          <p:cNvPr id="13" name="Group 12">
            <a:extLst>
              <a:ext uri="{FF2B5EF4-FFF2-40B4-BE49-F238E27FC236}">
                <a16:creationId xmlns:a16="http://schemas.microsoft.com/office/drawing/2014/main" id="{EA58A5B6-2979-4469-A3FD-42F75F3B82A1}"/>
              </a:ext>
            </a:extLst>
          </p:cNvPr>
          <p:cNvGrpSpPr/>
          <p:nvPr/>
        </p:nvGrpSpPr>
        <p:grpSpPr>
          <a:xfrm>
            <a:off x="4826697" y="3755016"/>
            <a:ext cx="3209926" cy="669724"/>
            <a:chOff x="5419726" y="5019675"/>
            <a:chExt cx="3209926" cy="669724"/>
          </a:xfrm>
        </p:grpSpPr>
        <p:grpSp>
          <p:nvGrpSpPr>
            <p:cNvPr id="8" name="Group 7">
              <a:extLst>
                <a:ext uri="{FF2B5EF4-FFF2-40B4-BE49-F238E27FC236}">
                  <a16:creationId xmlns:a16="http://schemas.microsoft.com/office/drawing/2014/main" id="{D1381615-30AA-401F-81AD-76EBD5988C3E}"/>
                </a:ext>
              </a:extLst>
            </p:cNvPr>
            <p:cNvGrpSpPr/>
            <p:nvPr/>
          </p:nvGrpSpPr>
          <p:grpSpPr>
            <a:xfrm>
              <a:off x="5419726" y="5019675"/>
              <a:ext cx="3200400" cy="361950"/>
              <a:chOff x="4857751" y="3676650"/>
              <a:chExt cx="3200400" cy="361950"/>
            </a:xfrm>
          </p:grpSpPr>
          <p:sp>
            <p:nvSpPr>
              <p:cNvPr id="31" name="Rectangle 30">
                <a:extLst>
                  <a:ext uri="{FF2B5EF4-FFF2-40B4-BE49-F238E27FC236}">
                    <a16:creationId xmlns:a16="http://schemas.microsoft.com/office/drawing/2014/main" id="{2B3150E1-E285-4C68-820A-886A1A1D2B87}"/>
                  </a:ext>
                </a:extLst>
              </p:cNvPr>
              <p:cNvSpPr/>
              <p:nvPr/>
            </p:nvSpPr>
            <p:spPr>
              <a:xfrm>
                <a:off x="48577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32" name="Rectangle 31">
                <a:extLst>
                  <a:ext uri="{FF2B5EF4-FFF2-40B4-BE49-F238E27FC236}">
                    <a16:creationId xmlns:a16="http://schemas.microsoft.com/office/drawing/2014/main" id="{010066CC-EF36-44CE-AF2A-CA41624E812B}"/>
                  </a:ext>
                </a:extLst>
              </p:cNvPr>
              <p:cNvSpPr/>
              <p:nvPr/>
            </p:nvSpPr>
            <p:spPr>
              <a:xfrm>
                <a:off x="53149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6D</a:t>
                </a:r>
              </a:p>
            </p:txBody>
          </p:sp>
          <p:sp>
            <p:nvSpPr>
              <p:cNvPr id="33" name="Rectangle 32">
                <a:extLst>
                  <a:ext uri="{FF2B5EF4-FFF2-40B4-BE49-F238E27FC236}">
                    <a16:creationId xmlns:a16="http://schemas.microsoft.com/office/drawing/2014/main" id="{32A1DA34-BC6C-486E-BB0C-745A08FC8282}"/>
                  </a:ext>
                </a:extLst>
              </p:cNvPr>
              <p:cNvSpPr/>
              <p:nvPr/>
            </p:nvSpPr>
            <p:spPr>
              <a:xfrm>
                <a:off x="57721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a:t>
                </a:r>
              </a:p>
            </p:txBody>
          </p:sp>
          <p:sp>
            <p:nvSpPr>
              <p:cNvPr id="34" name="Rectangle 33">
                <a:extLst>
                  <a:ext uri="{FF2B5EF4-FFF2-40B4-BE49-F238E27FC236}">
                    <a16:creationId xmlns:a16="http://schemas.microsoft.com/office/drawing/2014/main" id="{A2A07E3C-BAB3-4FDC-885E-E02BD2308E79}"/>
                  </a:ext>
                </a:extLst>
              </p:cNvPr>
              <p:cNvSpPr/>
              <p:nvPr/>
            </p:nvSpPr>
            <p:spPr>
              <a:xfrm>
                <a:off x="62293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2D</a:t>
                </a:r>
              </a:p>
            </p:txBody>
          </p:sp>
          <p:sp>
            <p:nvSpPr>
              <p:cNvPr id="36" name="Rectangle 35">
                <a:extLst>
                  <a:ext uri="{FF2B5EF4-FFF2-40B4-BE49-F238E27FC236}">
                    <a16:creationId xmlns:a16="http://schemas.microsoft.com/office/drawing/2014/main" id="{B16634D0-A145-498C-8270-5B4991F607F2}"/>
                  </a:ext>
                </a:extLst>
              </p:cNvPr>
              <p:cNvSpPr/>
              <p:nvPr/>
            </p:nvSpPr>
            <p:spPr>
              <a:xfrm>
                <a:off x="66865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77</a:t>
                </a:r>
              </a:p>
            </p:txBody>
          </p:sp>
          <p:sp>
            <p:nvSpPr>
              <p:cNvPr id="38" name="Rectangle 37">
                <a:extLst>
                  <a:ext uri="{FF2B5EF4-FFF2-40B4-BE49-F238E27FC236}">
                    <a16:creationId xmlns:a16="http://schemas.microsoft.com/office/drawing/2014/main" id="{F7C586FF-801A-4131-8EA0-66D6953CFABA}"/>
                  </a:ext>
                </a:extLst>
              </p:cNvPr>
              <p:cNvSpPr/>
              <p:nvPr/>
            </p:nvSpPr>
            <p:spPr>
              <a:xfrm>
                <a:off x="71437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a:t>
                </a:r>
              </a:p>
            </p:txBody>
          </p:sp>
          <p:sp>
            <p:nvSpPr>
              <p:cNvPr id="40" name="Rectangle 39">
                <a:extLst>
                  <a:ext uri="{FF2B5EF4-FFF2-40B4-BE49-F238E27FC236}">
                    <a16:creationId xmlns:a16="http://schemas.microsoft.com/office/drawing/2014/main" id="{589FF4C2-2311-409F-8929-E11B4DBBD641}"/>
                  </a:ext>
                </a:extLst>
              </p:cNvPr>
              <p:cNvSpPr/>
              <p:nvPr/>
            </p:nvSpPr>
            <p:spPr>
              <a:xfrm>
                <a:off x="7600951" y="36766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a:t>
                </a:r>
              </a:p>
            </p:txBody>
          </p:sp>
        </p:grpSp>
        <p:sp>
          <p:nvSpPr>
            <p:cNvPr id="43" name="TextBox 42">
              <a:extLst>
                <a:ext uri="{FF2B5EF4-FFF2-40B4-BE49-F238E27FC236}">
                  <a16:creationId xmlns:a16="http://schemas.microsoft.com/office/drawing/2014/main" id="{78F74CF4-32ED-4D3A-B876-0C0F70D13EB7}"/>
                </a:ext>
              </a:extLst>
            </p:cNvPr>
            <p:cNvSpPr txBox="1"/>
            <p:nvPr/>
          </p:nvSpPr>
          <p:spPr>
            <a:xfrm>
              <a:off x="5419726" y="5381622"/>
              <a:ext cx="457200" cy="307777"/>
            </a:xfrm>
            <a:prstGeom prst="rect">
              <a:avLst/>
            </a:prstGeom>
            <a:noFill/>
          </p:spPr>
          <p:txBody>
            <a:bodyPr wrap="square" rtlCol="0">
              <a:spAutoFit/>
            </a:bodyPr>
            <a:lstStyle/>
            <a:p>
              <a:pPr algn="ctr"/>
              <a:r>
                <a:rPr lang="en-US" sz="1400" dirty="0"/>
                <a:t>29</a:t>
              </a:r>
            </a:p>
          </p:txBody>
        </p:sp>
        <p:sp>
          <p:nvSpPr>
            <p:cNvPr id="44" name="TextBox 43">
              <a:extLst>
                <a:ext uri="{FF2B5EF4-FFF2-40B4-BE49-F238E27FC236}">
                  <a16:creationId xmlns:a16="http://schemas.microsoft.com/office/drawing/2014/main" id="{C0A26023-7841-4CB4-BAD6-77F0A9F8E772}"/>
                </a:ext>
              </a:extLst>
            </p:cNvPr>
            <p:cNvSpPr txBox="1"/>
            <p:nvPr/>
          </p:nvSpPr>
          <p:spPr>
            <a:xfrm>
              <a:off x="5876926" y="5381622"/>
              <a:ext cx="457200" cy="307777"/>
            </a:xfrm>
            <a:prstGeom prst="rect">
              <a:avLst/>
            </a:prstGeom>
            <a:noFill/>
          </p:spPr>
          <p:txBody>
            <a:bodyPr wrap="square" rtlCol="0">
              <a:spAutoFit/>
            </a:bodyPr>
            <a:lstStyle/>
            <a:p>
              <a:pPr algn="ctr"/>
              <a:r>
                <a:rPr lang="en-US" sz="1400" dirty="0"/>
                <a:t>2A</a:t>
              </a:r>
            </a:p>
          </p:txBody>
        </p:sp>
        <p:sp>
          <p:nvSpPr>
            <p:cNvPr id="45" name="TextBox 44">
              <a:extLst>
                <a:ext uri="{FF2B5EF4-FFF2-40B4-BE49-F238E27FC236}">
                  <a16:creationId xmlns:a16="http://schemas.microsoft.com/office/drawing/2014/main" id="{12B07E6A-97F3-4A84-85BD-CD39BA406036}"/>
                </a:ext>
              </a:extLst>
            </p:cNvPr>
            <p:cNvSpPr txBox="1"/>
            <p:nvPr/>
          </p:nvSpPr>
          <p:spPr>
            <a:xfrm>
              <a:off x="6343652" y="5381622"/>
              <a:ext cx="457200" cy="307777"/>
            </a:xfrm>
            <a:prstGeom prst="rect">
              <a:avLst/>
            </a:prstGeom>
            <a:noFill/>
          </p:spPr>
          <p:txBody>
            <a:bodyPr wrap="square" rtlCol="0">
              <a:spAutoFit/>
            </a:bodyPr>
            <a:lstStyle/>
            <a:p>
              <a:pPr algn="ctr"/>
              <a:r>
                <a:rPr lang="en-US" sz="1400" dirty="0"/>
                <a:t>2B</a:t>
              </a:r>
            </a:p>
          </p:txBody>
        </p:sp>
        <p:sp>
          <p:nvSpPr>
            <p:cNvPr id="47" name="TextBox 46">
              <a:extLst>
                <a:ext uri="{FF2B5EF4-FFF2-40B4-BE49-F238E27FC236}">
                  <a16:creationId xmlns:a16="http://schemas.microsoft.com/office/drawing/2014/main" id="{B0F6E9EC-C709-4213-984B-0FF25D78AD7C}"/>
                </a:ext>
              </a:extLst>
            </p:cNvPr>
            <p:cNvSpPr txBox="1"/>
            <p:nvPr/>
          </p:nvSpPr>
          <p:spPr>
            <a:xfrm>
              <a:off x="6800852" y="5381622"/>
              <a:ext cx="457200" cy="307777"/>
            </a:xfrm>
            <a:prstGeom prst="rect">
              <a:avLst/>
            </a:prstGeom>
            <a:noFill/>
          </p:spPr>
          <p:txBody>
            <a:bodyPr wrap="square" rtlCol="0">
              <a:spAutoFit/>
            </a:bodyPr>
            <a:lstStyle/>
            <a:p>
              <a:pPr algn="ctr"/>
              <a:r>
                <a:rPr lang="en-US" sz="1400" dirty="0"/>
                <a:t>2C</a:t>
              </a:r>
            </a:p>
          </p:txBody>
        </p:sp>
        <p:sp>
          <p:nvSpPr>
            <p:cNvPr id="49" name="TextBox 48">
              <a:extLst>
                <a:ext uri="{FF2B5EF4-FFF2-40B4-BE49-F238E27FC236}">
                  <a16:creationId xmlns:a16="http://schemas.microsoft.com/office/drawing/2014/main" id="{2293CF17-A224-482D-BB33-9CFAB9A05F62}"/>
                </a:ext>
              </a:extLst>
            </p:cNvPr>
            <p:cNvSpPr txBox="1"/>
            <p:nvPr/>
          </p:nvSpPr>
          <p:spPr>
            <a:xfrm>
              <a:off x="7258052" y="5381622"/>
              <a:ext cx="457200" cy="307777"/>
            </a:xfrm>
            <a:prstGeom prst="rect">
              <a:avLst/>
            </a:prstGeom>
            <a:noFill/>
          </p:spPr>
          <p:txBody>
            <a:bodyPr wrap="square" rtlCol="0">
              <a:spAutoFit/>
            </a:bodyPr>
            <a:lstStyle/>
            <a:p>
              <a:pPr algn="ctr"/>
              <a:r>
                <a:rPr lang="en-US" sz="1400" dirty="0"/>
                <a:t>2D</a:t>
              </a:r>
            </a:p>
          </p:txBody>
        </p:sp>
        <p:sp>
          <p:nvSpPr>
            <p:cNvPr id="55" name="TextBox 54">
              <a:extLst>
                <a:ext uri="{FF2B5EF4-FFF2-40B4-BE49-F238E27FC236}">
                  <a16:creationId xmlns:a16="http://schemas.microsoft.com/office/drawing/2014/main" id="{FA47B99E-3CFB-48EF-B399-57A62BBB323D}"/>
                </a:ext>
              </a:extLst>
            </p:cNvPr>
            <p:cNvSpPr txBox="1"/>
            <p:nvPr/>
          </p:nvSpPr>
          <p:spPr>
            <a:xfrm>
              <a:off x="7715252" y="5381622"/>
              <a:ext cx="457200" cy="307777"/>
            </a:xfrm>
            <a:prstGeom prst="rect">
              <a:avLst/>
            </a:prstGeom>
            <a:noFill/>
          </p:spPr>
          <p:txBody>
            <a:bodyPr wrap="square" rtlCol="0">
              <a:spAutoFit/>
            </a:bodyPr>
            <a:lstStyle/>
            <a:p>
              <a:pPr algn="ctr"/>
              <a:r>
                <a:rPr lang="en-US" sz="1400" dirty="0"/>
                <a:t>2E</a:t>
              </a:r>
            </a:p>
          </p:txBody>
        </p:sp>
        <p:sp>
          <p:nvSpPr>
            <p:cNvPr id="56" name="TextBox 55">
              <a:extLst>
                <a:ext uri="{FF2B5EF4-FFF2-40B4-BE49-F238E27FC236}">
                  <a16:creationId xmlns:a16="http://schemas.microsoft.com/office/drawing/2014/main" id="{95B5E7F9-E4C9-4D9C-8755-3B7DF3F021A0}"/>
                </a:ext>
              </a:extLst>
            </p:cNvPr>
            <p:cNvSpPr txBox="1"/>
            <p:nvPr/>
          </p:nvSpPr>
          <p:spPr>
            <a:xfrm>
              <a:off x="8172452" y="5381622"/>
              <a:ext cx="457200" cy="307777"/>
            </a:xfrm>
            <a:prstGeom prst="rect">
              <a:avLst/>
            </a:prstGeom>
            <a:noFill/>
          </p:spPr>
          <p:txBody>
            <a:bodyPr wrap="square" rtlCol="0">
              <a:spAutoFit/>
            </a:bodyPr>
            <a:lstStyle/>
            <a:p>
              <a:pPr algn="ctr"/>
              <a:r>
                <a:rPr lang="en-US" sz="1400" dirty="0"/>
                <a:t>2F</a:t>
              </a:r>
            </a:p>
          </p:txBody>
        </p:sp>
      </p:grpSp>
      <p:grpSp>
        <p:nvGrpSpPr>
          <p:cNvPr id="57" name="Group 56">
            <a:extLst>
              <a:ext uri="{FF2B5EF4-FFF2-40B4-BE49-F238E27FC236}">
                <a16:creationId xmlns:a16="http://schemas.microsoft.com/office/drawing/2014/main" id="{3467FDE3-EB37-4A02-8DFE-DB960E01CDDC}"/>
              </a:ext>
            </a:extLst>
          </p:cNvPr>
          <p:cNvGrpSpPr/>
          <p:nvPr/>
        </p:nvGrpSpPr>
        <p:grpSpPr>
          <a:xfrm>
            <a:off x="8474771" y="3752924"/>
            <a:ext cx="916879" cy="669727"/>
            <a:chOff x="3943351" y="3067050"/>
            <a:chExt cx="916879" cy="669727"/>
          </a:xfrm>
        </p:grpSpPr>
        <p:grpSp>
          <p:nvGrpSpPr>
            <p:cNvPr id="58" name="Group 57">
              <a:extLst>
                <a:ext uri="{FF2B5EF4-FFF2-40B4-BE49-F238E27FC236}">
                  <a16:creationId xmlns:a16="http://schemas.microsoft.com/office/drawing/2014/main" id="{985989E6-A88C-4CDB-8B22-DD327059BDB4}"/>
                </a:ext>
              </a:extLst>
            </p:cNvPr>
            <p:cNvGrpSpPr/>
            <p:nvPr/>
          </p:nvGrpSpPr>
          <p:grpSpPr>
            <a:xfrm>
              <a:off x="3943351" y="3067050"/>
              <a:ext cx="914400" cy="361950"/>
              <a:chOff x="3943351" y="3067050"/>
              <a:chExt cx="914400" cy="361950"/>
            </a:xfrm>
          </p:grpSpPr>
          <p:sp>
            <p:nvSpPr>
              <p:cNvPr id="61" name="Rectangle 60">
                <a:extLst>
                  <a:ext uri="{FF2B5EF4-FFF2-40B4-BE49-F238E27FC236}">
                    <a16:creationId xmlns:a16="http://schemas.microsoft.com/office/drawing/2014/main" id="{EE0EEEC5-8141-43CD-A7C9-86B14778901D}"/>
                  </a:ext>
                </a:extLst>
              </p:cNvPr>
              <p:cNvSpPr/>
              <p:nvPr/>
            </p:nvSpPr>
            <p:spPr>
              <a:xfrm>
                <a:off x="3943351" y="30670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C0</a:t>
                </a:r>
              </a:p>
            </p:txBody>
          </p:sp>
          <p:sp>
            <p:nvSpPr>
              <p:cNvPr id="62" name="Rectangle 61">
                <a:extLst>
                  <a:ext uri="{FF2B5EF4-FFF2-40B4-BE49-F238E27FC236}">
                    <a16:creationId xmlns:a16="http://schemas.microsoft.com/office/drawing/2014/main" id="{228858E9-D4E7-4C9C-8EEE-7AAAEA081980}"/>
                  </a:ext>
                </a:extLst>
              </p:cNvPr>
              <p:cNvSpPr/>
              <p:nvPr/>
            </p:nvSpPr>
            <p:spPr>
              <a:xfrm>
                <a:off x="4400551" y="3067050"/>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59" name="TextBox 58">
              <a:extLst>
                <a:ext uri="{FF2B5EF4-FFF2-40B4-BE49-F238E27FC236}">
                  <a16:creationId xmlns:a16="http://schemas.microsoft.com/office/drawing/2014/main" id="{AE7C57B2-B4EF-453D-86BC-132083FB7817}"/>
                </a:ext>
              </a:extLst>
            </p:cNvPr>
            <p:cNvSpPr txBox="1"/>
            <p:nvPr/>
          </p:nvSpPr>
          <p:spPr>
            <a:xfrm>
              <a:off x="3943351" y="3429000"/>
              <a:ext cx="457200" cy="307777"/>
            </a:xfrm>
            <a:prstGeom prst="rect">
              <a:avLst/>
            </a:prstGeom>
            <a:noFill/>
          </p:spPr>
          <p:txBody>
            <a:bodyPr wrap="square" rtlCol="0">
              <a:spAutoFit/>
            </a:bodyPr>
            <a:lstStyle/>
            <a:p>
              <a:pPr algn="ctr"/>
              <a:r>
                <a:rPr lang="en-US" sz="1400" dirty="0"/>
                <a:t>30</a:t>
              </a:r>
            </a:p>
          </p:txBody>
        </p:sp>
        <p:sp>
          <p:nvSpPr>
            <p:cNvPr id="60" name="TextBox 59">
              <a:extLst>
                <a:ext uri="{FF2B5EF4-FFF2-40B4-BE49-F238E27FC236}">
                  <a16:creationId xmlns:a16="http://schemas.microsoft.com/office/drawing/2014/main" id="{51998289-5697-4544-ADD6-64BF0B9C7704}"/>
                </a:ext>
              </a:extLst>
            </p:cNvPr>
            <p:cNvSpPr txBox="1"/>
            <p:nvPr/>
          </p:nvSpPr>
          <p:spPr>
            <a:xfrm>
              <a:off x="4403030" y="3429000"/>
              <a:ext cx="457200" cy="307777"/>
            </a:xfrm>
            <a:prstGeom prst="rect">
              <a:avLst/>
            </a:prstGeom>
            <a:noFill/>
          </p:spPr>
          <p:txBody>
            <a:bodyPr wrap="square" rtlCol="0">
              <a:spAutoFit/>
            </a:bodyPr>
            <a:lstStyle/>
            <a:p>
              <a:pPr algn="ctr"/>
              <a:r>
                <a:rPr lang="en-US" sz="1400" dirty="0"/>
                <a:t>31</a:t>
              </a:r>
            </a:p>
          </p:txBody>
        </p:sp>
      </p:grpSp>
      <p:grpSp>
        <p:nvGrpSpPr>
          <p:cNvPr id="15" name="Group 14">
            <a:extLst>
              <a:ext uri="{FF2B5EF4-FFF2-40B4-BE49-F238E27FC236}">
                <a16:creationId xmlns:a16="http://schemas.microsoft.com/office/drawing/2014/main" id="{D52AD4A6-0B51-4829-A57F-FE8737D6FA42}"/>
              </a:ext>
            </a:extLst>
          </p:cNvPr>
          <p:cNvGrpSpPr/>
          <p:nvPr/>
        </p:nvGrpSpPr>
        <p:grpSpPr>
          <a:xfrm>
            <a:off x="3912297" y="5139336"/>
            <a:ext cx="1838326" cy="669724"/>
            <a:chOff x="3933825" y="5814578"/>
            <a:chExt cx="1838326" cy="669724"/>
          </a:xfrm>
        </p:grpSpPr>
        <p:grpSp>
          <p:nvGrpSpPr>
            <p:cNvPr id="14" name="Group 13">
              <a:extLst>
                <a:ext uri="{FF2B5EF4-FFF2-40B4-BE49-F238E27FC236}">
                  <a16:creationId xmlns:a16="http://schemas.microsoft.com/office/drawing/2014/main" id="{262E70FA-84E5-4A96-85C2-0188003D0920}"/>
                </a:ext>
              </a:extLst>
            </p:cNvPr>
            <p:cNvGrpSpPr/>
            <p:nvPr/>
          </p:nvGrpSpPr>
          <p:grpSpPr>
            <a:xfrm>
              <a:off x="3933825" y="5814578"/>
              <a:ext cx="1828800" cy="361950"/>
              <a:chOff x="3933825" y="5814578"/>
              <a:chExt cx="1828800" cy="361950"/>
            </a:xfrm>
          </p:grpSpPr>
          <p:sp>
            <p:nvSpPr>
              <p:cNvPr id="75" name="Rectangle 74">
                <a:extLst>
                  <a:ext uri="{FF2B5EF4-FFF2-40B4-BE49-F238E27FC236}">
                    <a16:creationId xmlns:a16="http://schemas.microsoft.com/office/drawing/2014/main" id="{42615F27-9C03-4D16-B669-A4B9E8F1DB09}"/>
                  </a:ext>
                </a:extLst>
              </p:cNvPr>
              <p:cNvSpPr/>
              <p:nvPr/>
            </p:nvSpPr>
            <p:spPr>
              <a:xfrm>
                <a:off x="39338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76" name="Rectangle 75">
                <a:extLst>
                  <a:ext uri="{FF2B5EF4-FFF2-40B4-BE49-F238E27FC236}">
                    <a16:creationId xmlns:a16="http://schemas.microsoft.com/office/drawing/2014/main" id="{33D0E507-7875-4C86-A435-9A4E88885134}"/>
                  </a:ext>
                </a:extLst>
              </p:cNvPr>
              <p:cNvSpPr/>
              <p:nvPr/>
            </p:nvSpPr>
            <p:spPr>
              <a:xfrm>
                <a:off x="43910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62</a:t>
                </a:r>
              </a:p>
            </p:txBody>
          </p:sp>
          <p:sp>
            <p:nvSpPr>
              <p:cNvPr id="77" name="Rectangle 76">
                <a:extLst>
                  <a:ext uri="{FF2B5EF4-FFF2-40B4-BE49-F238E27FC236}">
                    <a16:creationId xmlns:a16="http://schemas.microsoft.com/office/drawing/2014/main" id="{3F7B8A39-27EA-4431-BB84-3B74DE217A71}"/>
                  </a:ext>
                </a:extLst>
              </p:cNvPr>
              <p:cNvSpPr/>
              <p:nvPr/>
            </p:nvSpPr>
            <p:spPr>
              <a:xfrm>
                <a:off x="48482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a:t>
                </a:r>
              </a:p>
            </p:txBody>
          </p:sp>
          <p:sp>
            <p:nvSpPr>
              <p:cNvPr id="78" name="Rectangle 77">
                <a:extLst>
                  <a:ext uri="{FF2B5EF4-FFF2-40B4-BE49-F238E27FC236}">
                    <a16:creationId xmlns:a16="http://schemas.microsoft.com/office/drawing/2014/main" id="{CF8C77D1-8CAA-496E-97A2-6698671A1BBC}"/>
                  </a:ext>
                </a:extLst>
              </p:cNvPr>
              <p:cNvSpPr/>
              <p:nvPr/>
            </p:nvSpPr>
            <p:spPr>
              <a:xfrm>
                <a:off x="53054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75</a:t>
                </a:r>
              </a:p>
            </p:txBody>
          </p:sp>
        </p:grpSp>
        <p:sp>
          <p:nvSpPr>
            <p:cNvPr id="68" name="TextBox 67">
              <a:extLst>
                <a:ext uri="{FF2B5EF4-FFF2-40B4-BE49-F238E27FC236}">
                  <a16:creationId xmlns:a16="http://schemas.microsoft.com/office/drawing/2014/main" id="{E38778B7-F7F0-4B86-9828-764E19B74AF1}"/>
                </a:ext>
              </a:extLst>
            </p:cNvPr>
            <p:cNvSpPr txBox="1"/>
            <p:nvPr/>
          </p:nvSpPr>
          <p:spPr>
            <a:xfrm>
              <a:off x="3933825" y="6176525"/>
              <a:ext cx="457200" cy="307777"/>
            </a:xfrm>
            <a:prstGeom prst="rect">
              <a:avLst/>
            </a:prstGeom>
            <a:noFill/>
          </p:spPr>
          <p:txBody>
            <a:bodyPr wrap="square" rtlCol="0">
              <a:spAutoFit/>
            </a:bodyPr>
            <a:lstStyle/>
            <a:p>
              <a:pPr algn="ctr"/>
              <a:r>
                <a:rPr lang="en-US" sz="1400" dirty="0"/>
                <a:t>10</a:t>
              </a:r>
            </a:p>
          </p:txBody>
        </p:sp>
        <p:sp>
          <p:nvSpPr>
            <p:cNvPr id="69" name="TextBox 68">
              <a:extLst>
                <a:ext uri="{FF2B5EF4-FFF2-40B4-BE49-F238E27FC236}">
                  <a16:creationId xmlns:a16="http://schemas.microsoft.com/office/drawing/2014/main" id="{A142F97F-FB6D-4479-BDBD-ABA201FF8D73}"/>
                </a:ext>
              </a:extLst>
            </p:cNvPr>
            <p:cNvSpPr txBox="1"/>
            <p:nvPr/>
          </p:nvSpPr>
          <p:spPr>
            <a:xfrm>
              <a:off x="4391025" y="6176525"/>
              <a:ext cx="457200" cy="307777"/>
            </a:xfrm>
            <a:prstGeom prst="rect">
              <a:avLst/>
            </a:prstGeom>
            <a:noFill/>
          </p:spPr>
          <p:txBody>
            <a:bodyPr wrap="square" rtlCol="0">
              <a:spAutoFit/>
            </a:bodyPr>
            <a:lstStyle/>
            <a:p>
              <a:pPr algn="ctr"/>
              <a:r>
                <a:rPr lang="en-US" sz="1400" dirty="0"/>
                <a:t>11</a:t>
              </a:r>
            </a:p>
          </p:txBody>
        </p:sp>
        <p:sp>
          <p:nvSpPr>
            <p:cNvPr id="70" name="TextBox 69">
              <a:extLst>
                <a:ext uri="{FF2B5EF4-FFF2-40B4-BE49-F238E27FC236}">
                  <a16:creationId xmlns:a16="http://schemas.microsoft.com/office/drawing/2014/main" id="{40906668-E0D6-4DC3-9580-C2A3DC2E24AC}"/>
                </a:ext>
              </a:extLst>
            </p:cNvPr>
            <p:cNvSpPr txBox="1"/>
            <p:nvPr/>
          </p:nvSpPr>
          <p:spPr>
            <a:xfrm>
              <a:off x="4857751" y="6176525"/>
              <a:ext cx="457200" cy="307777"/>
            </a:xfrm>
            <a:prstGeom prst="rect">
              <a:avLst/>
            </a:prstGeom>
            <a:noFill/>
          </p:spPr>
          <p:txBody>
            <a:bodyPr wrap="square" rtlCol="0">
              <a:spAutoFit/>
            </a:bodyPr>
            <a:lstStyle/>
            <a:p>
              <a:pPr algn="ctr"/>
              <a:r>
                <a:rPr lang="en-US" sz="1400" dirty="0"/>
                <a:t>12</a:t>
              </a:r>
            </a:p>
          </p:txBody>
        </p:sp>
        <p:sp>
          <p:nvSpPr>
            <p:cNvPr id="71" name="TextBox 70">
              <a:extLst>
                <a:ext uri="{FF2B5EF4-FFF2-40B4-BE49-F238E27FC236}">
                  <a16:creationId xmlns:a16="http://schemas.microsoft.com/office/drawing/2014/main" id="{96BBBF84-0B5C-49E6-AAA9-7D2A1D8FA2F3}"/>
                </a:ext>
              </a:extLst>
            </p:cNvPr>
            <p:cNvSpPr txBox="1"/>
            <p:nvPr/>
          </p:nvSpPr>
          <p:spPr>
            <a:xfrm>
              <a:off x="5314951" y="6176525"/>
              <a:ext cx="457200" cy="307777"/>
            </a:xfrm>
            <a:prstGeom prst="rect">
              <a:avLst/>
            </a:prstGeom>
            <a:noFill/>
          </p:spPr>
          <p:txBody>
            <a:bodyPr wrap="square" rtlCol="0">
              <a:spAutoFit/>
            </a:bodyPr>
            <a:lstStyle/>
            <a:p>
              <a:pPr algn="ctr"/>
              <a:r>
                <a:rPr lang="en-US" sz="1400" dirty="0"/>
                <a:t>13</a:t>
              </a:r>
            </a:p>
          </p:txBody>
        </p:sp>
      </p:grpSp>
      <p:grpSp>
        <p:nvGrpSpPr>
          <p:cNvPr id="82" name="Group 81">
            <a:extLst>
              <a:ext uri="{FF2B5EF4-FFF2-40B4-BE49-F238E27FC236}">
                <a16:creationId xmlns:a16="http://schemas.microsoft.com/office/drawing/2014/main" id="{4AD793C5-F61A-4BC2-87B3-325DDAA3B9B0}"/>
              </a:ext>
            </a:extLst>
          </p:cNvPr>
          <p:cNvGrpSpPr/>
          <p:nvPr/>
        </p:nvGrpSpPr>
        <p:grpSpPr>
          <a:xfrm>
            <a:off x="6188771" y="5139336"/>
            <a:ext cx="1838326" cy="669724"/>
            <a:chOff x="3933825" y="5814578"/>
            <a:chExt cx="1838326" cy="669724"/>
          </a:xfrm>
        </p:grpSpPr>
        <p:grpSp>
          <p:nvGrpSpPr>
            <p:cNvPr id="83" name="Group 82">
              <a:extLst>
                <a:ext uri="{FF2B5EF4-FFF2-40B4-BE49-F238E27FC236}">
                  <a16:creationId xmlns:a16="http://schemas.microsoft.com/office/drawing/2014/main" id="{6918842C-035F-4F8F-B883-5B583ADC0054}"/>
                </a:ext>
              </a:extLst>
            </p:cNvPr>
            <p:cNvGrpSpPr/>
            <p:nvPr/>
          </p:nvGrpSpPr>
          <p:grpSpPr>
            <a:xfrm>
              <a:off x="3933825" y="5814578"/>
              <a:ext cx="1828800" cy="361950"/>
              <a:chOff x="3933825" y="5814578"/>
              <a:chExt cx="1828800" cy="361950"/>
            </a:xfrm>
          </p:grpSpPr>
          <p:sp>
            <p:nvSpPr>
              <p:cNvPr id="88" name="Rectangle 87">
                <a:extLst>
                  <a:ext uri="{FF2B5EF4-FFF2-40B4-BE49-F238E27FC236}">
                    <a16:creationId xmlns:a16="http://schemas.microsoft.com/office/drawing/2014/main" id="{CB6C1A31-6D9B-4B8A-A592-043E595B6766}"/>
                  </a:ext>
                </a:extLst>
              </p:cNvPr>
              <p:cNvSpPr/>
              <p:nvPr/>
            </p:nvSpPr>
            <p:spPr>
              <a:xfrm>
                <a:off x="39338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89" name="Rectangle 88">
                <a:extLst>
                  <a:ext uri="{FF2B5EF4-FFF2-40B4-BE49-F238E27FC236}">
                    <a16:creationId xmlns:a16="http://schemas.microsoft.com/office/drawing/2014/main" id="{90E8805C-E78A-4EF3-8654-35824B5523B4}"/>
                  </a:ext>
                </a:extLst>
              </p:cNvPr>
              <p:cNvSpPr/>
              <p:nvPr/>
            </p:nvSpPr>
            <p:spPr>
              <a:xfrm>
                <a:off x="43910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65</a:t>
                </a:r>
              </a:p>
            </p:txBody>
          </p:sp>
          <p:sp>
            <p:nvSpPr>
              <p:cNvPr id="90" name="Rectangle 89">
                <a:extLst>
                  <a:ext uri="{FF2B5EF4-FFF2-40B4-BE49-F238E27FC236}">
                    <a16:creationId xmlns:a16="http://schemas.microsoft.com/office/drawing/2014/main" id="{19B53762-7AB2-4083-AEA0-8B28B1C9C4D8}"/>
                  </a:ext>
                </a:extLst>
              </p:cNvPr>
              <p:cNvSpPr/>
              <p:nvPr/>
            </p:nvSpPr>
            <p:spPr>
              <a:xfrm>
                <a:off x="48482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64</a:t>
                </a:r>
              </a:p>
            </p:txBody>
          </p:sp>
          <p:sp>
            <p:nvSpPr>
              <p:cNvPr id="91" name="Rectangle 90">
                <a:extLst>
                  <a:ext uri="{FF2B5EF4-FFF2-40B4-BE49-F238E27FC236}">
                    <a16:creationId xmlns:a16="http://schemas.microsoft.com/office/drawing/2014/main" id="{4534CB90-A7E2-46B3-A123-C7459E12992A}"/>
                  </a:ext>
                </a:extLst>
              </p:cNvPr>
              <p:cNvSpPr/>
              <p:nvPr/>
            </p:nvSpPr>
            <p:spPr>
              <a:xfrm>
                <a:off x="5305425" y="5814578"/>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75</a:t>
                </a:r>
              </a:p>
            </p:txBody>
          </p:sp>
        </p:grpSp>
        <p:sp>
          <p:nvSpPr>
            <p:cNvPr id="84" name="TextBox 83">
              <a:extLst>
                <a:ext uri="{FF2B5EF4-FFF2-40B4-BE49-F238E27FC236}">
                  <a16:creationId xmlns:a16="http://schemas.microsoft.com/office/drawing/2014/main" id="{E450E5E2-3EBE-4178-AE78-3984AEB4121B}"/>
                </a:ext>
              </a:extLst>
            </p:cNvPr>
            <p:cNvSpPr txBox="1"/>
            <p:nvPr/>
          </p:nvSpPr>
          <p:spPr>
            <a:xfrm>
              <a:off x="3933825" y="6176525"/>
              <a:ext cx="457200" cy="307777"/>
            </a:xfrm>
            <a:prstGeom prst="rect">
              <a:avLst/>
            </a:prstGeom>
            <a:noFill/>
          </p:spPr>
          <p:txBody>
            <a:bodyPr wrap="square" rtlCol="0">
              <a:spAutoFit/>
            </a:bodyPr>
            <a:lstStyle/>
            <a:p>
              <a:pPr algn="ctr"/>
              <a:r>
                <a:rPr lang="en-US" sz="1400" dirty="0"/>
                <a:t>14</a:t>
              </a:r>
            </a:p>
          </p:txBody>
        </p:sp>
        <p:sp>
          <p:nvSpPr>
            <p:cNvPr id="85" name="TextBox 84">
              <a:extLst>
                <a:ext uri="{FF2B5EF4-FFF2-40B4-BE49-F238E27FC236}">
                  <a16:creationId xmlns:a16="http://schemas.microsoft.com/office/drawing/2014/main" id="{70E0F771-A620-4E69-9132-4921FC415440}"/>
                </a:ext>
              </a:extLst>
            </p:cNvPr>
            <p:cNvSpPr txBox="1"/>
            <p:nvPr/>
          </p:nvSpPr>
          <p:spPr>
            <a:xfrm>
              <a:off x="4391025" y="6176525"/>
              <a:ext cx="457200" cy="307777"/>
            </a:xfrm>
            <a:prstGeom prst="rect">
              <a:avLst/>
            </a:prstGeom>
            <a:noFill/>
          </p:spPr>
          <p:txBody>
            <a:bodyPr wrap="square" rtlCol="0">
              <a:spAutoFit/>
            </a:bodyPr>
            <a:lstStyle/>
            <a:p>
              <a:pPr algn="ctr"/>
              <a:r>
                <a:rPr lang="en-US" sz="1400" dirty="0"/>
                <a:t>15</a:t>
              </a:r>
            </a:p>
          </p:txBody>
        </p:sp>
        <p:sp>
          <p:nvSpPr>
            <p:cNvPr id="86" name="TextBox 85">
              <a:extLst>
                <a:ext uri="{FF2B5EF4-FFF2-40B4-BE49-F238E27FC236}">
                  <a16:creationId xmlns:a16="http://schemas.microsoft.com/office/drawing/2014/main" id="{DE6A6603-6C88-46E1-9485-5F3C51B19C7A}"/>
                </a:ext>
              </a:extLst>
            </p:cNvPr>
            <p:cNvSpPr txBox="1"/>
            <p:nvPr/>
          </p:nvSpPr>
          <p:spPr>
            <a:xfrm>
              <a:off x="4857751" y="6176525"/>
              <a:ext cx="457200" cy="307777"/>
            </a:xfrm>
            <a:prstGeom prst="rect">
              <a:avLst/>
            </a:prstGeom>
            <a:noFill/>
          </p:spPr>
          <p:txBody>
            <a:bodyPr wrap="square" rtlCol="0">
              <a:spAutoFit/>
            </a:bodyPr>
            <a:lstStyle/>
            <a:p>
              <a:pPr algn="ctr"/>
              <a:r>
                <a:rPr lang="en-US" sz="1400" dirty="0"/>
                <a:t>16</a:t>
              </a:r>
            </a:p>
          </p:txBody>
        </p:sp>
        <p:sp>
          <p:nvSpPr>
            <p:cNvPr id="87" name="TextBox 86">
              <a:extLst>
                <a:ext uri="{FF2B5EF4-FFF2-40B4-BE49-F238E27FC236}">
                  <a16:creationId xmlns:a16="http://schemas.microsoft.com/office/drawing/2014/main" id="{AE3009CD-0A69-43E6-8496-30DDEBA55C5F}"/>
                </a:ext>
              </a:extLst>
            </p:cNvPr>
            <p:cNvSpPr txBox="1"/>
            <p:nvPr/>
          </p:nvSpPr>
          <p:spPr>
            <a:xfrm>
              <a:off x="5314951" y="6176525"/>
              <a:ext cx="457200" cy="307777"/>
            </a:xfrm>
            <a:prstGeom prst="rect">
              <a:avLst/>
            </a:prstGeom>
            <a:noFill/>
          </p:spPr>
          <p:txBody>
            <a:bodyPr wrap="square" rtlCol="0">
              <a:spAutoFit/>
            </a:bodyPr>
            <a:lstStyle/>
            <a:p>
              <a:pPr algn="ctr"/>
              <a:r>
                <a:rPr lang="en-US" sz="1400" dirty="0"/>
                <a:t>17</a:t>
              </a:r>
            </a:p>
          </p:txBody>
        </p:sp>
      </p:grpSp>
      <p:grpSp>
        <p:nvGrpSpPr>
          <p:cNvPr id="16" name="Group 15">
            <a:extLst>
              <a:ext uri="{FF2B5EF4-FFF2-40B4-BE49-F238E27FC236}">
                <a16:creationId xmlns:a16="http://schemas.microsoft.com/office/drawing/2014/main" id="{08F649C0-9607-4850-ABBD-6ACCBB0AD718}"/>
              </a:ext>
            </a:extLst>
          </p:cNvPr>
          <p:cNvGrpSpPr/>
          <p:nvPr/>
        </p:nvGrpSpPr>
        <p:grpSpPr>
          <a:xfrm>
            <a:off x="8465245" y="5139336"/>
            <a:ext cx="457200" cy="669727"/>
            <a:chOff x="8307021" y="5061343"/>
            <a:chExt cx="457200" cy="669727"/>
          </a:xfrm>
        </p:grpSpPr>
        <p:sp>
          <p:nvSpPr>
            <p:cNvPr id="96" name="Rectangle 95">
              <a:extLst>
                <a:ext uri="{FF2B5EF4-FFF2-40B4-BE49-F238E27FC236}">
                  <a16:creationId xmlns:a16="http://schemas.microsoft.com/office/drawing/2014/main" id="{2E32A32D-C2FD-4B26-B637-BEEAF24CF1CA}"/>
                </a:ext>
              </a:extLst>
            </p:cNvPr>
            <p:cNvSpPr/>
            <p:nvPr/>
          </p:nvSpPr>
          <p:spPr>
            <a:xfrm>
              <a:off x="8307021" y="5061343"/>
              <a:ext cx="457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94" name="TextBox 93">
              <a:extLst>
                <a:ext uri="{FF2B5EF4-FFF2-40B4-BE49-F238E27FC236}">
                  <a16:creationId xmlns:a16="http://schemas.microsoft.com/office/drawing/2014/main" id="{2716A075-EC51-46C7-BF84-882D4E32435C}"/>
                </a:ext>
              </a:extLst>
            </p:cNvPr>
            <p:cNvSpPr txBox="1"/>
            <p:nvPr/>
          </p:nvSpPr>
          <p:spPr>
            <a:xfrm>
              <a:off x="8307021" y="5423293"/>
              <a:ext cx="457200" cy="307777"/>
            </a:xfrm>
            <a:prstGeom prst="rect">
              <a:avLst/>
            </a:prstGeom>
            <a:noFill/>
          </p:spPr>
          <p:txBody>
            <a:bodyPr wrap="square" rtlCol="0">
              <a:spAutoFit/>
            </a:bodyPr>
            <a:lstStyle/>
            <a:p>
              <a:pPr algn="ctr"/>
              <a:r>
                <a:rPr lang="en-US" sz="1400" dirty="0"/>
                <a:t>18</a:t>
              </a:r>
            </a:p>
          </p:txBody>
        </p:sp>
      </p:grpSp>
      <p:sp>
        <p:nvSpPr>
          <p:cNvPr id="17" name="TextBox 16">
            <a:extLst>
              <a:ext uri="{FF2B5EF4-FFF2-40B4-BE49-F238E27FC236}">
                <a16:creationId xmlns:a16="http://schemas.microsoft.com/office/drawing/2014/main" id="{5E734238-49DA-4714-9079-2719CC02D090}"/>
              </a:ext>
            </a:extLst>
          </p:cNvPr>
          <p:cNvSpPr txBox="1"/>
          <p:nvPr/>
        </p:nvSpPr>
        <p:spPr>
          <a:xfrm>
            <a:off x="3912297" y="5806968"/>
            <a:ext cx="4869753" cy="369332"/>
          </a:xfrm>
          <a:prstGeom prst="rect">
            <a:avLst/>
          </a:prstGeom>
          <a:noFill/>
        </p:spPr>
        <p:txBody>
          <a:bodyPr wrap="square" rtlCol="0">
            <a:spAutoFit/>
          </a:bodyPr>
          <a:lstStyle/>
          <a:p>
            <a:r>
              <a:rPr lang="en-US" dirty="0"/>
              <a:t>Name = </a:t>
            </a:r>
          </a:p>
        </p:txBody>
      </p:sp>
      <p:cxnSp>
        <p:nvCxnSpPr>
          <p:cNvPr id="19" name="Straight Arrow Connector 18">
            <a:extLst>
              <a:ext uri="{FF2B5EF4-FFF2-40B4-BE49-F238E27FC236}">
                <a16:creationId xmlns:a16="http://schemas.microsoft.com/office/drawing/2014/main" id="{80A80A4C-309D-4557-8B90-B7AE05ED893A}"/>
              </a:ext>
            </a:extLst>
          </p:cNvPr>
          <p:cNvCxnSpPr>
            <a:cxnSpLocks/>
          </p:cNvCxnSpPr>
          <p:nvPr/>
        </p:nvCxnSpPr>
        <p:spPr>
          <a:xfrm>
            <a:off x="4140897" y="2397101"/>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2443CF-8647-4699-A4C3-A72DBDFC71E4}"/>
              </a:ext>
            </a:extLst>
          </p:cNvPr>
          <p:cNvSpPr txBox="1"/>
          <p:nvPr/>
        </p:nvSpPr>
        <p:spPr>
          <a:xfrm>
            <a:off x="5119492" y="2616860"/>
            <a:ext cx="3867144" cy="646331"/>
          </a:xfrm>
          <a:prstGeom prst="rect">
            <a:avLst/>
          </a:prstGeom>
          <a:noFill/>
        </p:spPr>
        <p:txBody>
          <a:bodyPr wrap="square" rtlCol="0">
            <a:spAutoFit/>
          </a:bodyPr>
          <a:lstStyle/>
          <a:p>
            <a:r>
              <a:rPr lang="en-US" sz="1200" dirty="0"/>
              <a:t>Start at the first byte of your record name. For each label: on the first byte, if the first two bits are 11, then the next 14 bits are a pointer to the next label. </a:t>
            </a:r>
          </a:p>
        </p:txBody>
      </p:sp>
      <p:sp>
        <p:nvSpPr>
          <p:cNvPr id="151" name="TextBox 150">
            <a:extLst>
              <a:ext uri="{FF2B5EF4-FFF2-40B4-BE49-F238E27FC236}">
                <a16:creationId xmlns:a16="http://schemas.microsoft.com/office/drawing/2014/main" id="{6716349C-8FD4-4EAA-B61F-2DD77D4ED072}"/>
              </a:ext>
            </a:extLst>
          </p:cNvPr>
          <p:cNvSpPr txBox="1"/>
          <p:nvPr/>
        </p:nvSpPr>
        <p:spPr>
          <a:xfrm>
            <a:off x="5119497" y="2616860"/>
            <a:ext cx="3867144" cy="461665"/>
          </a:xfrm>
          <a:prstGeom prst="rect">
            <a:avLst/>
          </a:prstGeom>
          <a:noFill/>
        </p:spPr>
        <p:txBody>
          <a:bodyPr wrap="square" rtlCol="0">
            <a:spAutoFit/>
          </a:bodyPr>
          <a:lstStyle/>
          <a:p>
            <a:r>
              <a:rPr lang="en-US" sz="1200" dirty="0"/>
              <a:t>You’ll want to use bit masking/shifting to check the first two bits and isolate the pointer.</a:t>
            </a:r>
          </a:p>
        </p:txBody>
      </p:sp>
      <p:cxnSp>
        <p:nvCxnSpPr>
          <p:cNvPr id="152" name="Straight Arrow Connector 151">
            <a:extLst>
              <a:ext uri="{FF2B5EF4-FFF2-40B4-BE49-F238E27FC236}">
                <a16:creationId xmlns:a16="http://schemas.microsoft.com/office/drawing/2014/main" id="{852CCAE2-AFE0-45D8-AB34-AC94D9DB3D99}"/>
              </a:ext>
            </a:extLst>
          </p:cNvPr>
          <p:cNvCxnSpPr>
            <a:cxnSpLocks/>
          </p:cNvCxnSpPr>
          <p:nvPr/>
        </p:nvCxnSpPr>
        <p:spPr>
          <a:xfrm>
            <a:off x="5076825"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3" name="Table 152">
            <a:extLst>
              <a:ext uri="{FF2B5EF4-FFF2-40B4-BE49-F238E27FC236}">
                <a16:creationId xmlns:a16="http://schemas.microsoft.com/office/drawing/2014/main" id="{2BB898F4-09B6-4C6C-99BD-17A378F1549E}"/>
              </a:ext>
            </a:extLst>
          </p:cNvPr>
          <p:cNvGraphicFramePr>
            <a:graphicFrameLocks noGrp="1"/>
          </p:cNvGraphicFramePr>
          <p:nvPr>
            <p:extLst>
              <p:ext uri="{D42A27DB-BD31-4B8C-83A1-F6EECF244321}">
                <p14:modId xmlns:p14="http://schemas.microsoft.com/office/powerpoint/2010/main" val="1785023359"/>
              </p:ext>
            </p:extLst>
          </p:nvPr>
        </p:nvGraphicFramePr>
        <p:xfrm>
          <a:off x="677335" y="211304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sng" dirty="0">
                          <a:solidFill>
                            <a:srgbClr val="FFC000"/>
                          </a:solidFill>
                          <a:effectLst/>
                          <a:latin typeface="Lucida Console" panose="020B0609040504020204" pitchFamily="49" charset="0"/>
                        </a:rPr>
                        <a:t>06 6D 67 2D 77 65 62</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graphicFrame>
        <p:nvGraphicFramePr>
          <p:cNvPr id="154" name="Table 153">
            <a:extLst>
              <a:ext uri="{FF2B5EF4-FFF2-40B4-BE49-F238E27FC236}">
                <a16:creationId xmlns:a16="http://schemas.microsoft.com/office/drawing/2014/main" id="{40B6BF8A-3C75-42A0-BBD4-A5CD3DC4B643}"/>
              </a:ext>
            </a:extLst>
          </p:cNvPr>
          <p:cNvGraphicFramePr>
            <a:graphicFrameLocks noGrp="1"/>
          </p:cNvGraphicFramePr>
          <p:nvPr>
            <p:extLst>
              <p:ext uri="{D42A27DB-BD31-4B8C-83A1-F6EECF244321}">
                <p14:modId xmlns:p14="http://schemas.microsoft.com/office/powerpoint/2010/main" val="2177373090"/>
              </p:ext>
            </p:extLst>
          </p:nvPr>
        </p:nvGraphicFramePr>
        <p:xfrm>
          <a:off x="677334" y="211304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a:t>
                      </a:r>
                      <a:r>
                        <a:rPr lang="pl-PL" sz="1400" u="sng" dirty="0">
                          <a:solidFill>
                            <a:srgbClr val="FFC000"/>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sp>
        <p:nvSpPr>
          <p:cNvPr id="155" name="TextBox 154">
            <a:extLst>
              <a:ext uri="{FF2B5EF4-FFF2-40B4-BE49-F238E27FC236}">
                <a16:creationId xmlns:a16="http://schemas.microsoft.com/office/drawing/2014/main" id="{FD2E6821-BB69-4752-8B54-C813657B9FB5}"/>
              </a:ext>
            </a:extLst>
          </p:cNvPr>
          <p:cNvSpPr txBox="1"/>
          <p:nvPr/>
        </p:nvSpPr>
        <p:spPr>
          <a:xfrm>
            <a:off x="5119492" y="2621768"/>
            <a:ext cx="3867144" cy="646331"/>
          </a:xfrm>
          <a:prstGeom prst="rect">
            <a:avLst/>
          </a:prstGeom>
          <a:noFill/>
        </p:spPr>
        <p:txBody>
          <a:bodyPr wrap="square" rtlCol="0">
            <a:spAutoFit/>
          </a:bodyPr>
          <a:lstStyle/>
          <a:p>
            <a:r>
              <a:rPr lang="en-US" sz="1200" dirty="0"/>
              <a:t>The first 2 bits of this label are 00, so this is just a normal label of length 6. Copy the following 6 bytes into your string and add a period at the end.</a:t>
            </a:r>
          </a:p>
        </p:txBody>
      </p:sp>
      <p:cxnSp>
        <p:nvCxnSpPr>
          <p:cNvPr id="156" name="Straight Arrow Connector 155">
            <a:extLst>
              <a:ext uri="{FF2B5EF4-FFF2-40B4-BE49-F238E27FC236}">
                <a16:creationId xmlns:a16="http://schemas.microsoft.com/office/drawing/2014/main" id="{219F9126-586B-4E75-95B4-52FCCB561570}"/>
              </a:ext>
            </a:extLst>
          </p:cNvPr>
          <p:cNvCxnSpPr>
            <a:cxnSpLocks/>
          </p:cNvCxnSpPr>
          <p:nvPr/>
        </p:nvCxnSpPr>
        <p:spPr>
          <a:xfrm>
            <a:off x="5522023"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F3D2CB9-C891-4B9C-AACC-36F219D917E8}"/>
              </a:ext>
            </a:extLst>
          </p:cNvPr>
          <p:cNvCxnSpPr>
            <a:cxnSpLocks/>
          </p:cNvCxnSpPr>
          <p:nvPr/>
        </p:nvCxnSpPr>
        <p:spPr>
          <a:xfrm>
            <a:off x="5969697"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1B93A981-B86B-4931-A664-16A4AAA1D373}"/>
              </a:ext>
            </a:extLst>
          </p:cNvPr>
          <p:cNvCxnSpPr>
            <a:cxnSpLocks/>
          </p:cNvCxnSpPr>
          <p:nvPr/>
        </p:nvCxnSpPr>
        <p:spPr>
          <a:xfrm>
            <a:off x="6417371"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5A988704-7468-4A14-A917-C9337C8B86A5}"/>
              </a:ext>
            </a:extLst>
          </p:cNvPr>
          <p:cNvCxnSpPr>
            <a:cxnSpLocks/>
          </p:cNvCxnSpPr>
          <p:nvPr/>
        </p:nvCxnSpPr>
        <p:spPr>
          <a:xfrm>
            <a:off x="6874571"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3331923-DAAE-4CF4-B186-3691F7BC7449}"/>
              </a:ext>
            </a:extLst>
          </p:cNvPr>
          <p:cNvCxnSpPr>
            <a:cxnSpLocks/>
          </p:cNvCxnSpPr>
          <p:nvPr/>
        </p:nvCxnSpPr>
        <p:spPr>
          <a:xfrm>
            <a:off x="7331771"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8" name="Table 167">
            <a:extLst>
              <a:ext uri="{FF2B5EF4-FFF2-40B4-BE49-F238E27FC236}">
                <a16:creationId xmlns:a16="http://schemas.microsoft.com/office/drawing/2014/main" id="{545A32F8-9A67-4DA9-AE04-FB63989DA171}"/>
              </a:ext>
            </a:extLst>
          </p:cNvPr>
          <p:cNvGraphicFramePr>
            <a:graphicFrameLocks noGrp="1"/>
          </p:cNvGraphicFramePr>
          <p:nvPr>
            <p:extLst>
              <p:ext uri="{D42A27DB-BD31-4B8C-83A1-F6EECF244321}">
                <p14:modId xmlns:p14="http://schemas.microsoft.com/office/powerpoint/2010/main" val="410121684"/>
              </p:ext>
            </p:extLst>
          </p:nvPr>
        </p:nvGraphicFramePr>
        <p:xfrm>
          <a:off x="676628" y="211304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sng" dirty="0">
                          <a:solidFill>
                            <a:srgbClr val="FFC000"/>
                          </a:solidFill>
                          <a:effectLst/>
                          <a:latin typeface="Lucida Console" panose="020B0609040504020204" pitchFamily="49" charset="0"/>
                        </a:rPr>
                        <a:t>C0 10</a:t>
                      </a:r>
                      <a:r>
                        <a:rPr lang="pl-PL" sz="1400" u="none" dirty="0">
                          <a:solidFill>
                            <a:schemeClr val="tx1">
                              <a:lumMod val="50000"/>
                            </a:schemeClr>
                          </a:solidFill>
                          <a:effectLst/>
                          <a:latin typeface="Lucida Console" panose="020B0609040504020204" pitchFamily="49" charset="0"/>
                        </a:rPr>
                        <a:t>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cxnSp>
        <p:nvCxnSpPr>
          <p:cNvPr id="169" name="Straight Arrow Connector 168">
            <a:extLst>
              <a:ext uri="{FF2B5EF4-FFF2-40B4-BE49-F238E27FC236}">
                <a16:creationId xmlns:a16="http://schemas.microsoft.com/office/drawing/2014/main" id="{C8E8300A-461C-4785-AA1C-C4EAA352DF22}"/>
              </a:ext>
            </a:extLst>
          </p:cNvPr>
          <p:cNvCxnSpPr>
            <a:cxnSpLocks/>
          </p:cNvCxnSpPr>
          <p:nvPr/>
        </p:nvCxnSpPr>
        <p:spPr>
          <a:xfrm>
            <a:off x="8703372" y="3390974"/>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E6056E36-C497-473F-B51B-FF2839DFE453}"/>
              </a:ext>
            </a:extLst>
          </p:cNvPr>
          <p:cNvSpPr txBox="1"/>
          <p:nvPr/>
        </p:nvSpPr>
        <p:spPr>
          <a:xfrm>
            <a:off x="5119492" y="2619624"/>
            <a:ext cx="3867144" cy="461665"/>
          </a:xfrm>
          <a:prstGeom prst="rect">
            <a:avLst/>
          </a:prstGeom>
          <a:noFill/>
        </p:spPr>
        <p:txBody>
          <a:bodyPr wrap="square" rtlCol="0">
            <a:spAutoFit/>
          </a:bodyPr>
          <a:lstStyle/>
          <a:p>
            <a:r>
              <a:rPr lang="en-US" sz="1200" dirty="0"/>
              <a:t>On the next label, the first 2 bits are 11, so this label is a pointer.</a:t>
            </a:r>
          </a:p>
        </p:txBody>
      </p:sp>
      <p:graphicFrame>
        <p:nvGraphicFramePr>
          <p:cNvPr id="172" name="Table 171">
            <a:extLst>
              <a:ext uri="{FF2B5EF4-FFF2-40B4-BE49-F238E27FC236}">
                <a16:creationId xmlns:a16="http://schemas.microsoft.com/office/drawing/2014/main" id="{B83FE60C-B692-4BF7-BA84-7F13E45E11D1}"/>
              </a:ext>
            </a:extLst>
          </p:cNvPr>
          <p:cNvGraphicFramePr>
            <a:graphicFrameLocks noGrp="1"/>
          </p:cNvGraphicFramePr>
          <p:nvPr>
            <p:extLst>
              <p:ext uri="{D42A27DB-BD31-4B8C-83A1-F6EECF244321}">
                <p14:modId xmlns:p14="http://schemas.microsoft.com/office/powerpoint/2010/main" val="631101747"/>
              </p:ext>
            </p:extLst>
          </p:nvPr>
        </p:nvGraphicFramePr>
        <p:xfrm>
          <a:off x="676628" y="211304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sng" dirty="0">
                          <a:solidFill>
                            <a:srgbClr val="FFC000"/>
                          </a:solidFill>
                          <a:effectLst/>
                          <a:latin typeface="Lucida Console" panose="020B0609040504020204" pitchFamily="49" charset="0"/>
                        </a:rPr>
                        <a:t>03 62 79 75</a:t>
                      </a:r>
                      <a:r>
                        <a:rPr lang="pl-PL" sz="1400" u="none" dirty="0">
                          <a:solidFill>
                            <a:schemeClr val="tx1">
                              <a:lumMod val="50000"/>
                            </a:schemeClr>
                          </a:solidFill>
                          <a:effectLst/>
                          <a:latin typeface="Lucida Console" panose="020B0609040504020204" pitchFamily="49" charset="0"/>
                        </a:rPr>
                        <a:t>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cxnSp>
        <p:nvCxnSpPr>
          <p:cNvPr id="173" name="Straight Arrow Connector 172">
            <a:extLst>
              <a:ext uri="{FF2B5EF4-FFF2-40B4-BE49-F238E27FC236}">
                <a16:creationId xmlns:a16="http://schemas.microsoft.com/office/drawing/2014/main" id="{7345C5FE-E1D4-4232-BCED-BFB130AB2FEB}"/>
              </a:ext>
            </a:extLst>
          </p:cNvPr>
          <p:cNvCxnSpPr>
            <a:cxnSpLocks/>
          </p:cNvCxnSpPr>
          <p:nvPr/>
        </p:nvCxnSpPr>
        <p:spPr>
          <a:xfrm>
            <a:off x="4159947"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9EBB26D9-47C9-4BEF-9757-034B22946F05}"/>
              </a:ext>
            </a:extLst>
          </p:cNvPr>
          <p:cNvSpPr txBox="1"/>
          <p:nvPr/>
        </p:nvSpPr>
        <p:spPr>
          <a:xfrm>
            <a:off x="5119492" y="2618812"/>
            <a:ext cx="3867144" cy="461665"/>
          </a:xfrm>
          <a:prstGeom prst="rect">
            <a:avLst/>
          </a:prstGeom>
          <a:noFill/>
        </p:spPr>
        <p:txBody>
          <a:bodyPr wrap="square" rtlCol="0">
            <a:spAutoFit/>
          </a:bodyPr>
          <a:lstStyle/>
          <a:p>
            <a:r>
              <a:rPr lang="en-US" sz="1200" dirty="0"/>
              <a:t>This is a normal label, so we add 3 bytes to our string.</a:t>
            </a:r>
          </a:p>
        </p:txBody>
      </p:sp>
      <p:cxnSp>
        <p:nvCxnSpPr>
          <p:cNvPr id="178" name="Straight Arrow Connector 177">
            <a:extLst>
              <a:ext uri="{FF2B5EF4-FFF2-40B4-BE49-F238E27FC236}">
                <a16:creationId xmlns:a16="http://schemas.microsoft.com/office/drawing/2014/main" id="{0186BEDA-9A90-4048-895A-80169330E63E}"/>
              </a:ext>
            </a:extLst>
          </p:cNvPr>
          <p:cNvCxnSpPr>
            <a:cxnSpLocks/>
          </p:cNvCxnSpPr>
          <p:nvPr/>
        </p:nvCxnSpPr>
        <p:spPr>
          <a:xfrm>
            <a:off x="4605144"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FBE52DC-F673-4F24-85A4-1F1FA075A441}"/>
              </a:ext>
            </a:extLst>
          </p:cNvPr>
          <p:cNvCxnSpPr>
            <a:cxnSpLocks/>
          </p:cNvCxnSpPr>
          <p:nvPr/>
        </p:nvCxnSpPr>
        <p:spPr>
          <a:xfrm>
            <a:off x="5043295"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0" name="Table 179">
            <a:extLst>
              <a:ext uri="{FF2B5EF4-FFF2-40B4-BE49-F238E27FC236}">
                <a16:creationId xmlns:a16="http://schemas.microsoft.com/office/drawing/2014/main" id="{38992898-121E-4E72-8174-BD5E5368B34A}"/>
              </a:ext>
            </a:extLst>
          </p:cNvPr>
          <p:cNvGraphicFramePr>
            <a:graphicFrameLocks noGrp="1"/>
          </p:cNvGraphicFramePr>
          <p:nvPr>
            <p:extLst>
              <p:ext uri="{D42A27DB-BD31-4B8C-83A1-F6EECF244321}">
                <p14:modId xmlns:p14="http://schemas.microsoft.com/office/powerpoint/2010/main" val="3903723407"/>
              </p:ext>
            </p:extLst>
          </p:nvPr>
        </p:nvGraphicFramePr>
        <p:xfrm>
          <a:off x="676628" y="211304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a:t>
                      </a:r>
                      <a:r>
                        <a:rPr lang="pl-PL" sz="1400" u="sng" dirty="0">
                          <a:solidFill>
                            <a:srgbClr val="FFC000"/>
                          </a:solidFill>
                          <a:effectLst/>
                          <a:latin typeface="Lucida Console" panose="020B0609040504020204" pitchFamily="49" charset="0"/>
                        </a:rPr>
                        <a:t>03 65 64 75</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cxnSp>
        <p:nvCxnSpPr>
          <p:cNvPr id="181" name="Straight Arrow Connector 180">
            <a:extLst>
              <a:ext uri="{FF2B5EF4-FFF2-40B4-BE49-F238E27FC236}">
                <a16:creationId xmlns:a16="http://schemas.microsoft.com/office/drawing/2014/main" id="{0833B20B-B8E7-40CD-9F6C-C6A938E31B8D}"/>
              </a:ext>
            </a:extLst>
          </p:cNvPr>
          <p:cNvCxnSpPr>
            <a:cxnSpLocks/>
          </p:cNvCxnSpPr>
          <p:nvPr/>
        </p:nvCxnSpPr>
        <p:spPr>
          <a:xfrm>
            <a:off x="6436423"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527D67F5-F0DD-41EB-98D7-B3833FAA9969}"/>
              </a:ext>
            </a:extLst>
          </p:cNvPr>
          <p:cNvCxnSpPr>
            <a:cxnSpLocks/>
          </p:cNvCxnSpPr>
          <p:nvPr/>
        </p:nvCxnSpPr>
        <p:spPr>
          <a:xfrm>
            <a:off x="6874571"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15191A9-CF61-441B-B30E-F58007298517}"/>
              </a:ext>
            </a:extLst>
          </p:cNvPr>
          <p:cNvCxnSpPr>
            <a:cxnSpLocks/>
          </p:cNvCxnSpPr>
          <p:nvPr/>
        </p:nvCxnSpPr>
        <p:spPr>
          <a:xfrm>
            <a:off x="7319767"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0" name="Table 189">
            <a:extLst>
              <a:ext uri="{FF2B5EF4-FFF2-40B4-BE49-F238E27FC236}">
                <a16:creationId xmlns:a16="http://schemas.microsoft.com/office/drawing/2014/main" id="{8C3E8342-9F8E-4E23-9771-F034FF5902D6}"/>
              </a:ext>
            </a:extLst>
          </p:cNvPr>
          <p:cNvGraphicFramePr>
            <a:graphicFrameLocks noGrp="1"/>
          </p:cNvGraphicFramePr>
          <p:nvPr>
            <p:extLst>
              <p:ext uri="{D42A27DB-BD31-4B8C-83A1-F6EECF244321}">
                <p14:modId xmlns:p14="http://schemas.microsoft.com/office/powerpoint/2010/main" val="1848161814"/>
              </p:ext>
            </p:extLst>
          </p:nvPr>
        </p:nvGraphicFramePr>
        <p:xfrm>
          <a:off x="676628" y="211304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sng" dirty="0">
                          <a:solidFill>
                            <a:srgbClr val="FFC000"/>
                          </a:solidFill>
                          <a:effectLst/>
                          <a:latin typeface="Lucida Console" panose="020B0609040504020204" pitchFamily="49" charset="0"/>
                        </a:rPr>
                        <a:t>00</a:t>
                      </a:r>
                      <a:r>
                        <a:rPr lang="pl-PL" sz="1400" u="none" dirty="0">
                          <a:solidFill>
                            <a:schemeClr val="tx1">
                              <a:lumMod val="50000"/>
                            </a:schemeClr>
                          </a:solidFill>
                          <a:effectLst/>
                          <a:latin typeface="Lucida Console" panose="020B0609040504020204" pitchFamily="49" charset="0"/>
                        </a:rPr>
                        <a:t>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cxnSp>
        <p:nvCxnSpPr>
          <p:cNvPr id="191" name="Straight Arrow Connector 190">
            <a:extLst>
              <a:ext uri="{FF2B5EF4-FFF2-40B4-BE49-F238E27FC236}">
                <a16:creationId xmlns:a16="http://schemas.microsoft.com/office/drawing/2014/main" id="{53771924-C8A6-476A-9DC2-585CC34DEDD8}"/>
              </a:ext>
            </a:extLst>
          </p:cNvPr>
          <p:cNvCxnSpPr>
            <a:cxnSpLocks/>
          </p:cNvCxnSpPr>
          <p:nvPr/>
        </p:nvCxnSpPr>
        <p:spPr>
          <a:xfrm>
            <a:off x="8693845" y="4777386"/>
            <a:ext cx="0" cy="36195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BF59FA4E-7248-43E7-BF51-71AF7D9A7FAB}"/>
              </a:ext>
            </a:extLst>
          </p:cNvPr>
          <p:cNvSpPr txBox="1"/>
          <p:nvPr/>
        </p:nvSpPr>
        <p:spPr>
          <a:xfrm>
            <a:off x="5119492" y="2616860"/>
            <a:ext cx="3867144" cy="461665"/>
          </a:xfrm>
          <a:prstGeom prst="rect">
            <a:avLst/>
          </a:prstGeom>
          <a:noFill/>
        </p:spPr>
        <p:txBody>
          <a:bodyPr wrap="square" rtlCol="0">
            <a:spAutoFit/>
          </a:bodyPr>
          <a:lstStyle/>
          <a:p>
            <a:r>
              <a:rPr lang="en-US" sz="1200" dirty="0"/>
              <a:t>When you reach the 0 label, delete the last period from your string. Return the completed string.</a:t>
            </a:r>
          </a:p>
        </p:txBody>
      </p:sp>
    </p:spTree>
    <p:extLst>
      <p:ext uri="{BB962C8B-B14F-4D97-AF65-F5344CB8AC3E}">
        <p14:creationId xmlns:p14="http://schemas.microsoft.com/office/powerpoint/2010/main" val="199459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33333E-6 4.07407E-6 L 0.0362 4.07407E-6 " pathEditMode="relative" rAng="0" ptsTypes="AA">
                                      <p:cBhvr>
                                        <p:cTn id="9" dur="1000" fill="hold"/>
                                        <p:tgtEl>
                                          <p:spTgt spid="19"/>
                                        </p:tgtEl>
                                        <p:attrNameLst>
                                          <p:attrName>ppt_x</p:attrName>
                                          <p:attrName>ppt_y</p:attrName>
                                        </p:attrNameLst>
                                      </p:cBhvr>
                                      <p:rCtr x="1810" y="0"/>
                                    </p:animMotion>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500"/>
                                        <p:tgtEl>
                                          <p:spTgt spid="1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51"/>
                                        </p:tgtEl>
                                      </p:cBhvr>
                                    </p:animEffect>
                                    <p:set>
                                      <p:cBhvr>
                                        <p:cTn id="21" dur="1" fill="hold">
                                          <p:stCondLst>
                                            <p:cond delay="499"/>
                                          </p:stCondLst>
                                        </p:cTn>
                                        <p:tgtEl>
                                          <p:spTgt spid="15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54"/>
                                        </p:tgtEl>
                                      </p:cBhvr>
                                    </p:animEffect>
                                    <p:set>
                                      <p:cBhvr>
                                        <p:cTn id="24" dur="1" fill="hold">
                                          <p:stCondLst>
                                            <p:cond delay="499"/>
                                          </p:stCondLst>
                                        </p:cTn>
                                        <p:tgtEl>
                                          <p:spTgt spid="154"/>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53"/>
                                        </p:tgtEl>
                                        <p:attrNameLst>
                                          <p:attrName>style.visibility</p:attrName>
                                        </p:attrNameLst>
                                      </p:cBhvr>
                                      <p:to>
                                        <p:strVal val="visible"/>
                                      </p:to>
                                    </p:set>
                                    <p:animEffect transition="in" filter="fade">
                                      <p:cBhvr>
                                        <p:cTn id="27" dur="500"/>
                                        <p:tgtEl>
                                          <p:spTgt spid="153"/>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152"/>
                                        </p:tgtEl>
                                        <p:attrNameLst>
                                          <p:attrName>style.visibility</p:attrName>
                                        </p:attrNameLst>
                                      </p:cBhvr>
                                      <p:to>
                                        <p:strVal val="visible"/>
                                      </p:to>
                                    </p:set>
                                    <p:animEffect transition="in" filter="fade">
                                      <p:cBhvr>
                                        <p:cTn id="35" dur="500"/>
                                        <p:tgtEl>
                                          <p:spTgt spid="152"/>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fade">
                                      <p:cBhvr>
                                        <p:cTn id="39" dur="500"/>
                                        <p:tgtEl>
                                          <p:spTgt spid="15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3.75E-6 -3.33333E-6 L 0.03619 -3.33333E-6 " pathEditMode="relative" rAng="0" ptsTypes="AA">
                                      <p:cBhvr>
                                        <p:cTn id="43" dur="1000" fill="hold"/>
                                        <p:tgtEl>
                                          <p:spTgt spid="152"/>
                                        </p:tgtEl>
                                        <p:attrNameLst>
                                          <p:attrName>ppt_x</p:attrName>
                                          <p:attrName>ppt_y</p:attrName>
                                        </p:attrNameLst>
                                      </p:cBhvr>
                                      <p:rCtr x="1810" y="0"/>
                                    </p:animMotion>
                                  </p:childTnLst>
                                </p:cTn>
                              </p:par>
                              <p:par>
                                <p:cTn id="44" presetID="10" presetClass="exit" presetSubtype="0" fill="hold" grpId="1" nodeType="withEffect">
                                  <p:stCondLst>
                                    <p:cond delay="0"/>
                                  </p:stCondLst>
                                  <p:childTnLst>
                                    <p:animEffect transition="out" filter="fade">
                                      <p:cBhvr>
                                        <p:cTn id="45" dur="500"/>
                                        <p:tgtEl>
                                          <p:spTgt spid="155"/>
                                        </p:tgtEl>
                                      </p:cBhvr>
                                    </p:animEffect>
                                    <p:set>
                                      <p:cBhvr>
                                        <p:cTn id="46" dur="1" fill="hold">
                                          <p:stCondLst>
                                            <p:cond delay="499"/>
                                          </p:stCondLst>
                                        </p:cTn>
                                        <p:tgtEl>
                                          <p:spTgt spid="155"/>
                                        </p:tgtEl>
                                        <p:attrNameLst>
                                          <p:attrName>style.visibility</p:attrName>
                                        </p:attrNameLst>
                                      </p:cBhvr>
                                      <p:to>
                                        <p:strVal val="hidden"/>
                                      </p:to>
                                    </p:set>
                                  </p:childTnLst>
                                </p:cTn>
                              </p:par>
                            </p:childTnLst>
                          </p:cTn>
                        </p:par>
                        <p:par>
                          <p:cTn id="47" fill="hold">
                            <p:stCondLst>
                              <p:cond delay="1000"/>
                            </p:stCondLst>
                            <p:childTnLst>
                              <p:par>
                                <p:cTn id="48" presetID="1" presetClass="exit" presetSubtype="0" fill="hold" nodeType="afterEffect">
                                  <p:stCondLst>
                                    <p:cond delay="0"/>
                                  </p:stCondLst>
                                  <p:childTnLst>
                                    <p:set>
                                      <p:cBhvr>
                                        <p:cTn id="49" dur="1" fill="hold">
                                          <p:stCondLst>
                                            <p:cond delay="0"/>
                                          </p:stCondLst>
                                        </p:cTn>
                                        <p:tgtEl>
                                          <p:spTgt spid="152"/>
                                        </p:tgtEl>
                                        <p:attrNameLst>
                                          <p:attrName>style.visibility</p:attrName>
                                        </p:attrNameLst>
                                      </p:cBhvr>
                                      <p:to>
                                        <p:strVal val="hidden"/>
                                      </p:to>
                                    </p:set>
                                  </p:childTnLst>
                                </p:cTn>
                              </p:par>
                            </p:childTnLst>
                          </p:cTn>
                        </p:par>
                        <p:par>
                          <p:cTn id="50" fill="hold">
                            <p:stCondLst>
                              <p:cond delay="1000"/>
                            </p:stCondLst>
                            <p:childTnLst>
                              <p:par>
                                <p:cTn id="51" presetID="1" presetClass="entr" presetSubtype="0" fill="hold" nodeType="afterEffect">
                                  <p:stCondLst>
                                    <p:cond delay="0"/>
                                  </p:stCondLst>
                                  <p:childTnLst>
                                    <p:set>
                                      <p:cBhvr>
                                        <p:cTn id="52" dur="1" fill="hold">
                                          <p:stCondLst>
                                            <p:cond delay="0"/>
                                          </p:stCondLst>
                                        </p:cTn>
                                        <p:tgtEl>
                                          <p:spTgt spid="156"/>
                                        </p:tgtEl>
                                        <p:attrNameLst>
                                          <p:attrName>style.visibility</p:attrName>
                                        </p:attrNameLst>
                                      </p:cBhvr>
                                      <p:to>
                                        <p:strVal val="visible"/>
                                      </p:to>
                                    </p:se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162"/>
                                        </p:tgtEl>
                                        <p:attrNameLst>
                                          <p:attrName>style.visibility</p:attrName>
                                        </p:attrNameLst>
                                      </p:cBhvr>
                                      <p:to>
                                        <p:strVal val="visible"/>
                                      </p:to>
                                    </p:set>
                                    <p:animEffect transition="in" filter="fade">
                                      <p:cBhvr>
                                        <p:cTn id="56" dur="500"/>
                                        <p:tgtEl>
                                          <p:spTgt spid="162"/>
                                        </p:tgtEl>
                                      </p:cBhvr>
                                    </p:animEffect>
                                  </p:childTnLst>
                                </p:cTn>
                              </p:par>
                            </p:childTnLst>
                          </p:cTn>
                        </p:par>
                        <p:par>
                          <p:cTn id="57" fill="hold">
                            <p:stCondLst>
                              <p:cond delay="1500"/>
                            </p:stCondLst>
                            <p:childTnLst>
                              <p:par>
                                <p:cTn id="58" presetID="42" presetClass="path" presetSubtype="0" accel="50000" decel="50000" fill="hold" nodeType="afterEffect">
                                  <p:stCondLst>
                                    <p:cond delay="0"/>
                                  </p:stCondLst>
                                  <p:childTnLst>
                                    <p:animMotion origin="layout" path="M -4.58333E-6 -3.33333E-6 L 0.0362 -3.33333E-6 " pathEditMode="relative" rAng="0" ptsTypes="AA">
                                      <p:cBhvr>
                                        <p:cTn id="59" dur="1000" fill="hold"/>
                                        <p:tgtEl>
                                          <p:spTgt spid="156"/>
                                        </p:tgtEl>
                                        <p:attrNameLst>
                                          <p:attrName>ppt_x</p:attrName>
                                          <p:attrName>ppt_y</p:attrName>
                                        </p:attrNameLst>
                                      </p:cBhvr>
                                      <p:rCtr x="1810" y="0"/>
                                    </p:animMotion>
                                  </p:childTnLst>
                                </p:cTn>
                              </p:par>
                            </p:childTnLst>
                          </p:cTn>
                        </p:par>
                        <p:par>
                          <p:cTn id="60" fill="hold">
                            <p:stCondLst>
                              <p:cond delay="2500"/>
                            </p:stCondLst>
                            <p:childTnLst>
                              <p:par>
                                <p:cTn id="61" presetID="1" presetClass="exit" presetSubtype="0" fill="hold" nodeType="afterEffect">
                                  <p:stCondLst>
                                    <p:cond delay="0"/>
                                  </p:stCondLst>
                                  <p:childTnLst>
                                    <p:set>
                                      <p:cBhvr>
                                        <p:cTn id="62" dur="1" fill="hold">
                                          <p:stCondLst>
                                            <p:cond delay="0"/>
                                          </p:stCondLst>
                                        </p:cTn>
                                        <p:tgtEl>
                                          <p:spTgt spid="156"/>
                                        </p:tgtEl>
                                        <p:attrNameLst>
                                          <p:attrName>style.visibility</p:attrName>
                                        </p:attrNameLst>
                                      </p:cBhvr>
                                      <p:to>
                                        <p:strVal val="hidden"/>
                                      </p:to>
                                    </p:set>
                                  </p:childTnLst>
                                </p:cTn>
                              </p:par>
                            </p:childTnLst>
                          </p:cTn>
                        </p:par>
                        <p:par>
                          <p:cTn id="63" fill="hold">
                            <p:stCondLst>
                              <p:cond delay="2500"/>
                            </p:stCondLst>
                            <p:childTnLst>
                              <p:par>
                                <p:cTn id="64" presetID="1" presetClass="entr" presetSubtype="0" fill="hold" nodeType="afterEffect">
                                  <p:stCondLst>
                                    <p:cond delay="0"/>
                                  </p:stCondLst>
                                  <p:childTnLst>
                                    <p:set>
                                      <p:cBhvr>
                                        <p:cTn id="65" dur="1" fill="hold">
                                          <p:stCondLst>
                                            <p:cond delay="0"/>
                                          </p:stCondLst>
                                        </p:cTn>
                                        <p:tgtEl>
                                          <p:spTgt spid="157"/>
                                        </p:tgtEl>
                                        <p:attrNameLst>
                                          <p:attrName>style.visibility</p:attrName>
                                        </p:attrNameLst>
                                      </p:cBhvr>
                                      <p:to>
                                        <p:strVal val="visible"/>
                                      </p:to>
                                    </p:set>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163"/>
                                        </p:tgtEl>
                                        <p:attrNameLst>
                                          <p:attrName>style.visibility</p:attrName>
                                        </p:attrNameLst>
                                      </p:cBhvr>
                                      <p:to>
                                        <p:strVal val="visible"/>
                                      </p:to>
                                    </p:set>
                                    <p:animEffect transition="in" filter="fade">
                                      <p:cBhvr>
                                        <p:cTn id="69" dur="500"/>
                                        <p:tgtEl>
                                          <p:spTgt spid="163"/>
                                        </p:tgtEl>
                                      </p:cBhvr>
                                    </p:animEffect>
                                  </p:childTnLst>
                                </p:cTn>
                              </p:par>
                            </p:childTnLst>
                          </p:cTn>
                        </p:par>
                        <p:par>
                          <p:cTn id="70" fill="hold">
                            <p:stCondLst>
                              <p:cond delay="3000"/>
                            </p:stCondLst>
                            <p:childTnLst>
                              <p:par>
                                <p:cTn id="71" presetID="42" presetClass="path" presetSubtype="0" accel="50000" decel="50000" fill="hold" nodeType="afterEffect">
                                  <p:stCondLst>
                                    <p:cond delay="0"/>
                                  </p:stCondLst>
                                  <p:childTnLst>
                                    <p:animMotion origin="layout" path="M -3.33333E-6 -3.33333E-6 L 0.0362 -3.33333E-6 " pathEditMode="relative" rAng="0" ptsTypes="AA">
                                      <p:cBhvr>
                                        <p:cTn id="72" dur="1000" fill="hold"/>
                                        <p:tgtEl>
                                          <p:spTgt spid="157"/>
                                        </p:tgtEl>
                                        <p:attrNameLst>
                                          <p:attrName>ppt_x</p:attrName>
                                          <p:attrName>ppt_y</p:attrName>
                                        </p:attrNameLst>
                                      </p:cBhvr>
                                      <p:rCtr x="1810" y="0"/>
                                    </p:animMotion>
                                  </p:childTnLst>
                                </p:cTn>
                              </p:par>
                            </p:childTnLst>
                          </p:cTn>
                        </p:par>
                        <p:par>
                          <p:cTn id="73" fill="hold">
                            <p:stCondLst>
                              <p:cond delay="4000"/>
                            </p:stCondLst>
                            <p:childTnLst>
                              <p:par>
                                <p:cTn id="74" presetID="1" presetClass="exit" presetSubtype="0" fill="hold" nodeType="afterEffect">
                                  <p:stCondLst>
                                    <p:cond delay="0"/>
                                  </p:stCondLst>
                                  <p:childTnLst>
                                    <p:set>
                                      <p:cBhvr>
                                        <p:cTn id="75" dur="1" fill="hold">
                                          <p:stCondLst>
                                            <p:cond delay="0"/>
                                          </p:stCondLst>
                                        </p:cTn>
                                        <p:tgtEl>
                                          <p:spTgt spid="157"/>
                                        </p:tgtEl>
                                        <p:attrNameLst>
                                          <p:attrName>style.visibility</p:attrName>
                                        </p:attrNameLst>
                                      </p:cBhvr>
                                      <p:to>
                                        <p:strVal val="hidden"/>
                                      </p:to>
                                    </p:set>
                                  </p:childTnLst>
                                </p:cTn>
                              </p:par>
                            </p:childTnLst>
                          </p:cTn>
                        </p:par>
                        <p:par>
                          <p:cTn id="76" fill="hold">
                            <p:stCondLst>
                              <p:cond delay="4000"/>
                            </p:stCondLst>
                            <p:childTnLst>
                              <p:par>
                                <p:cTn id="77" presetID="1" presetClass="entr" presetSubtype="0" fill="hold" nodeType="afterEffect">
                                  <p:stCondLst>
                                    <p:cond delay="0"/>
                                  </p:stCondLst>
                                  <p:childTnLst>
                                    <p:set>
                                      <p:cBhvr>
                                        <p:cTn id="78" dur="1" fill="hold">
                                          <p:stCondLst>
                                            <p:cond delay="0"/>
                                          </p:stCondLst>
                                        </p:cTn>
                                        <p:tgtEl>
                                          <p:spTgt spid="158"/>
                                        </p:tgtEl>
                                        <p:attrNameLst>
                                          <p:attrName>style.visibility</p:attrName>
                                        </p:attrNameLst>
                                      </p:cBhvr>
                                      <p:to>
                                        <p:strVal val="visible"/>
                                      </p:to>
                                    </p:set>
                                  </p:childTnLst>
                                </p:cTn>
                              </p:par>
                            </p:childTnLst>
                          </p:cTn>
                        </p:par>
                        <p:par>
                          <p:cTn id="79" fill="hold">
                            <p:stCondLst>
                              <p:cond delay="4000"/>
                            </p:stCondLst>
                            <p:childTnLst>
                              <p:par>
                                <p:cTn id="80" presetID="10" presetClass="entr" presetSubtype="0" fill="hold" grpId="0" nodeType="afterEffect">
                                  <p:stCondLst>
                                    <p:cond delay="0"/>
                                  </p:stCondLst>
                                  <p:childTnLst>
                                    <p:set>
                                      <p:cBhvr>
                                        <p:cTn id="81" dur="1" fill="hold">
                                          <p:stCondLst>
                                            <p:cond delay="0"/>
                                          </p:stCondLst>
                                        </p:cTn>
                                        <p:tgtEl>
                                          <p:spTgt spid="164"/>
                                        </p:tgtEl>
                                        <p:attrNameLst>
                                          <p:attrName>style.visibility</p:attrName>
                                        </p:attrNameLst>
                                      </p:cBhvr>
                                      <p:to>
                                        <p:strVal val="visible"/>
                                      </p:to>
                                    </p:set>
                                    <p:animEffect transition="in" filter="fade">
                                      <p:cBhvr>
                                        <p:cTn id="82" dur="500"/>
                                        <p:tgtEl>
                                          <p:spTgt spid="164"/>
                                        </p:tgtEl>
                                      </p:cBhvr>
                                    </p:animEffect>
                                  </p:childTnLst>
                                </p:cTn>
                              </p:par>
                            </p:childTnLst>
                          </p:cTn>
                        </p:par>
                        <p:par>
                          <p:cTn id="83" fill="hold">
                            <p:stCondLst>
                              <p:cond delay="4500"/>
                            </p:stCondLst>
                            <p:childTnLst>
                              <p:par>
                                <p:cTn id="84" presetID="42" presetClass="path" presetSubtype="0" accel="50000" decel="50000" fill="hold" nodeType="afterEffect">
                                  <p:stCondLst>
                                    <p:cond delay="0"/>
                                  </p:stCondLst>
                                  <p:childTnLst>
                                    <p:animMotion origin="layout" path="M -2.08333E-6 -3.33333E-6 L 0.0362 -3.33333E-6 " pathEditMode="relative" rAng="0" ptsTypes="AA">
                                      <p:cBhvr>
                                        <p:cTn id="85" dur="1000" fill="hold"/>
                                        <p:tgtEl>
                                          <p:spTgt spid="158"/>
                                        </p:tgtEl>
                                        <p:attrNameLst>
                                          <p:attrName>ppt_x</p:attrName>
                                          <p:attrName>ppt_y</p:attrName>
                                        </p:attrNameLst>
                                      </p:cBhvr>
                                      <p:rCtr x="1810" y="0"/>
                                    </p:animMotion>
                                  </p:childTnLst>
                                </p:cTn>
                              </p:par>
                            </p:childTnLst>
                          </p:cTn>
                        </p:par>
                        <p:par>
                          <p:cTn id="86" fill="hold">
                            <p:stCondLst>
                              <p:cond delay="5500"/>
                            </p:stCondLst>
                            <p:childTnLst>
                              <p:par>
                                <p:cTn id="87" presetID="1" presetClass="exit" presetSubtype="0" fill="hold" nodeType="afterEffect">
                                  <p:stCondLst>
                                    <p:cond delay="0"/>
                                  </p:stCondLst>
                                  <p:childTnLst>
                                    <p:set>
                                      <p:cBhvr>
                                        <p:cTn id="88" dur="1" fill="hold">
                                          <p:stCondLst>
                                            <p:cond delay="0"/>
                                          </p:stCondLst>
                                        </p:cTn>
                                        <p:tgtEl>
                                          <p:spTgt spid="158"/>
                                        </p:tgtEl>
                                        <p:attrNameLst>
                                          <p:attrName>style.visibility</p:attrName>
                                        </p:attrNameLst>
                                      </p:cBhvr>
                                      <p:to>
                                        <p:strVal val="hidden"/>
                                      </p:to>
                                    </p:set>
                                  </p:childTnLst>
                                </p:cTn>
                              </p:par>
                            </p:childTnLst>
                          </p:cTn>
                        </p:par>
                        <p:par>
                          <p:cTn id="89" fill="hold">
                            <p:stCondLst>
                              <p:cond delay="5500"/>
                            </p:stCondLst>
                            <p:childTnLst>
                              <p:par>
                                <p:cTn id="90" presetID="1" presetClass="entr" presetSubtype="0" fill="hold" nodeType="afterEffect">
                                  <p:stCondLst>
                                    <p:cond delay="0"/>
                                  </p:stCondLst>
                                  <p:childTnLst>
                                    <p:set>
                                      <p:cBhvr>
                                        <p:cTn id="91" dur="1" fill="hold">
                                          <p:stCondLst>
                                            <p:cond delay="0"/>
                                          </p:stCondLst>
                                        </p:cTn>
                                        <p:tgtEl>
                                          <p:spTgt spid="159"/>
                                        </p:tgtEl>
                                        <p:attrNameLst>
                                          <p:attrName>style.visibility</p:attrName>
                                        </p:attrNameLst>
                                      </p:cBhvr>
                                      <p:to>
                                        <p:strVal val="visible"/>
                                      </p:to>
                                    </p:set>
                                  </p:childTnLst>
                                </p:cTn>
                              </p:par>
                            </p:childTnLst>
                          </p:cTn>
                        </p:par>
                        <p:par>
                          <p:cTn id="92" fill="hold">
                            <p:stCondLst>
                              <p:cond delay="5500"/>
                            </p:stCondLst>
                            <p:childTnLst>
                              <p:par>
                                <p:cTn id="93" presetID="10" presetClass="entr" presetSubtype="0" fill="hold" grpId="0" nodeType="afterEffect">
                                  <p:stCondLst>
                                    <p:cond delay="0"/>
                                  </p:stCondLst>
                                  <p:childTnLst>
                                    <p:set>
                                      <p:cBhvr>
                                        <p:cTn id="94" dur="1" fill="hold">
                                          <p:stCondLst>
                                            <p:cond delay="0"/>
                                          </p:stCondLst>
                                        </p:cTn>
                                        <p:tgtEl>
                                          <p:spTgt spid="165"/>
                                        </p:tgtEl>
                                        <p:attrNameLst>
                                          <p:attrName>style.visibility</p:attrName>
                                        </p:attrNameLst>
                                      </p:cBhvr>
                                      <p:to>
                                        <p:strVal val="visible"/>
                                      </p:to>
                                    </p:set>
                                    <p:animEffect transition="in" filter="fade">
                                      <p:cBhvr>
                                        <p:cTn id="95" dur="500"/>
                                        <p:tgtEl>
                                          <p:spTgt spid="165"/>
                                        </p:tgtEl>
                                      </p:cBhvr>
                                    </p:animEffect>
                                  </p:childTnLst>
                                </p:cTn>
                              </p:par>
                            </p:childTnLst>
                          </p:cTn>
                        </p:par>
                        <p:par>
                          <p:cTn id="96" fill="hold">
                            <p:stCondLst>
                              <p:cond delay="6000"/>
                            </p:stCondLst>
                            <p:childTnLst>
                              <p:par>
                                <p:cTn id="97" presetID="42" presetClass="path" presetSubtype="0" accel="50000" decel="50000" fill="hold" nodeType="afterEffect">
                                  <p:stCondLst>
                                    <p:cond delay="0"/>
                                  </p:stCondLst>
                                  <p:childTnLst>
                                    <p:animMotion origin="layout" path="M -2.08333E-6 -3.33333E-6 L 0.0362 -3.33333E-6 " pathEditMode="relative" rAng="0" ptsTypes="AA">
                                      <p:cBhvr>
                                        <p:cTn id="98" dur="1000" fill="hold"/>
                                        <p:tgtEl>
                                          <p:spTgt spid="159"/>
                                        </p:tgtEl>
                                        <p:attrNameLst>
                                          <p:attrName>ppt_x</p:attrName>
                                          <p:attrName>ppt_y</p:attrName>
                                        </p:attrNameLst>
                                      </p:cBhvr>
                                      <p:rCtr x="1810" y="0"/>
                                    </p:animMotion>
                                  </p:childTnLst>
                                </p:cTn>
                              </p:par>
                            </p:childTnLst>
                          </p:cTn>
                        </p:par>
                        <p:par>
                          <p:cTn id="99" fill="hold">
                            <p:stCondLst>
                              <p:cond delay="7000"/>
                            </p:stCondLst>
                            <p:childTnLst>
                              <p:par>
                                <p:cTn id="100" presetID="1" presetClass="exit" presetSubtype="0" fill="hold" nodeType="afterEffect">
                                  <p:stCondLst>
                                    <p:cond delay="0"/>
                                  </p:stCondLst>
                                  <p:childTnLst>
                                    <p:set>
                                      <p:cBhvr>
                                        <p:cTn id="101" dur="1" fill="hold">
                                          <p:stCondLst>
                                            <p:cond delay="0"/>
                                          </p:stCondLst>
                                        </p:cTn>
                                        <p:tgtEl>
                                          <p:spTgt spid="159"/>
                                        </p:tgtEl>
                                        <p:attrNameLst>
                                          <p:attrName>style.visibility</p:attrName>
                                        </p:attrNameLst>
                                      </p:cBhvr>
                                      <p:to>
                                        <p:strVal val="hidden"/>
                                      </p:to>
                                    </p:set>
                                  </p:childTnLst>
                                </p:cTn>
                              </p:par>
                            </p:childTnLst>
                          </p:cTn>
                        </p:par>
                        <p:par>
                          <p:cTn id="102" fill="hold">
                            <p:stCondLst>
                              <p:cond delay="7000"/>
                            </p:stCondLst>
                            <p:childTnLst>
                              <p:par>
                                <p:cTn id="103" presetID="1" presetClass="entr" presetSubtype="0" fill="hold" nodeType="afterEffect">
                                  <p:stCondLst>
                                    <p:cond delay="0"/>
                                  </p:stCondLst>
                                  <p:childTnLst>
                                    <p:set>
                                      <p:cBhvr>
                                        <p:cTn id="104" dur="1" fill="hold">
                                          <p:stCondLst>
                                            <p:cond delay="0"/>
                                          </p:stCondLst>
                                        </p:cTn>
                                        <p:tgtEl>
                                          <p:spTgt spid="160"/>
                                        </p:tgtEl>
                                        <p:attrNameLst>
                                          <p:attrName>style.visibility</p:attrName>
                                        </p:attrNameLst>
                                      </p:cBhvr>
                                      <p:to>
                                        <p:strVal val="visible"/>
                                      </p:to>
                                    </p:set>
                                  </p:childTnLst>
                                </p:cTn>
                              </p:par>
                            </p:childTnLst>
                          </p:cTn>
                        </p:par>
                        <p:par>
                          <p:cTn id="105" fill="hold">
                            <p:stCondLst>
                              <p:cond delay="7000"/>
                            </p:stCondLst>
                            <p:childTnLst>
                              <p:par>
                                <p:cTn id="106" presetID="10" presetClass="entr" presetSubtype="0" fill="hold" grpId="0" nodeType="afterEffect">
                                  <p:stCondLst>
                                    <p:cond delay="0"/>
                                  </p:stCondLst>
                                  <p:childTnLst>
                                    <p:set>
                                      <p:cBhvr>
                                        <p:cTn id="107" dur="1" fill="hold">
                                          <p:stCondLst>
                                            <p:cond delay="0"/>
                                          </p:stCondLst>
                                        </p:cTn>
                                        <p:tgtEl>
                                          <p:spTgt spid="166"/>
                                        </p:tgtEl>
                                        <p:attrNameLst>
                                          <p:attrName>style.visibility</p:attrName>
                                        </p:attrNameLst>
                                      </p:cBhvr>
                                      <p:to>
                                        <p:strVal val="visible"/>
                                      </p:to>
                                    </p:set>
                                    <p:animEffect transition="in" filter="fade">
                                      <p:cBhvr>
                                        <p:cTn id="108" dur="500"/>
                                        <p:tgtEl>
                                          <p:spTgt spid="166"/>
                                        </p:tgtEl>
                                      </p:cBhvr>
                                    </p:animEffect>
                                  </p:childTnLst>
                                </p:cTn>
                              </p:par>
                            </p:childTnLst>
                          </p:cTn>
                        </p:par>
                        <p:par>
                          <p:cTn id="109" fill="hold">
                            <p:stCondLst>
                              <p:cond delay="7500"/>
                            </p:stCondLst>
                            <p:childTnLst>
                              <p:par>
                                <p:cTn id="110" presetID="42" presetClass="path" presetSubtype="0" accel="50000" decel="50000" fill="hold" nodeType="afterEffect">
                                  <p:stCondLst>
                                    <p:cond delay="0"/>
                                  </p:stCondLst>
                                  <p:childTnLst>
                                    <p:animMotion origin="layout" path="M -2.08333E-6 -3.33333E-6 L 0.0362 -3.33333E-6 " pathEditMode="relative" rAng="0" ptsTypes="AA">
                                      <p:cBhvr>
                                        <p:cTn id="111" dur="1000" fill="hold"/>
                                        <p:tgtEl>
                                          <p:spTgt spid="160"/>
                                        </p:tgtEl>
                                        <p:attrNameLst>
                                          <p:attrName>ppt_x</p:attrName>
                                          <p:attrName>ppt_y</p:attrName>
                                        </p:attrNameLst>
                                      </p:cBhvr>
                                      <p:rCtr x="1810" y="0"/>
                                    </p:animMotion>
                                  </p:childTnLst>
                                </p:cTn>
                              </p:par>
                            </p:childTnLst>
                          </p:cTn>
                        </p:par>
                        <p:par>
                          <p:cTn id="112" fill="hold">
                            <p:stCondLst>
                              <p:cond delay="8500"/>
                            </p:stCondLst>
                            <p:childTnLst>
                              <p:par>
                                <p:cTn id="113" presetID="10" presetClass="entr" presetSubtype="0" fill="hold" grpId="0" nodeType="afterEffect">
                                  <p:stCondLst>
                                    <p:cond delay="0"/>
                                  </p:stCondLst>
                                  <p:childTnLst>
                                    <p:set>
                                      <p:cBhvr>
                                        <p:cTn id="114" dur="1" fill="hold">
                                          <p:stCondLst>
                                            <p:cond delay="0"/>
                                          </p:stCondLst>
                                        </p:cTn>
                                        <p:tgtEl>
                                          <p:spTgt spid="167"/>
                                        </p:tgtEl>
                                        <p:attrNameLst>
                                          <p:attrName>style.visibility</p:attrName>
                                        </p:attrNameLst>
                                      </p:cBhvr>
                                      <p:to>
                                        <p:strVal val="visible"/>
                                      </p:to>
                                    </p:set>
                                    <p:animEffect transition="in" filter="fade">
                                      <p:cBhvr>
                                        <p:cTn id="115" dur="500"/>
                                        <p:tgtEl>
                                          <p:spTgt spid="16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nodeType="clickEffect">
                                  <p:stCondLst>
                                    <p:cond delay="0"/>
                                  </p:stCondLst>
                                  <p:childTnLst>
                                    <p:animEffect transition="out" filter="fade">
                                      <p:cBhvr>
                                        <p:cTn id="119" dur="500"/>
                                        <p:tgtEl>
                                          <p:spTgt spid="160"/>
                                        </p:tgtEl>
                                      </p:cBhvr>
                                    </p:animEffect>
                                    <p:set>
                                      <p:cBhvr>
                                        <p:cTn id="120" dur="1" fill="hold">
                                          <p:stCondLst>
                                            <p:cond delay="499"/>
                                          </p:stCondLst>
                                        </p:cTn>
                                        <p:tgtEl>
                                          <p:spTgt spid="160"/>
                                        </p:tgtEl>
                                        <p:attrNameLst>
                                          <p:attrName>style.visibility</p:attrName>
                                        </p:attrNameLst>
                                      </p:cBhvr>
                                      <p:to>
                                        <p:strVal val="hidden"/>
                                      </p:to>
                                    </p:set>
                                  </p:childTnLst>
                                </p:cTn>
                              </p:par>
                            </p:childTnLst>
                          </p:cTn>
                        </p:par>
                        <p:par>
                          <p:cTn id="121" fill="hold">
                            <p:stCondLst>
                              <p:cond delay="500"/>
                            </p:stCondLst>
                            <p:childTnLst>
                              <p:par>
                                <p:cTn id="122" presetID="10" presetClass="entr" presetSubtype="0" fill="hold" nodeType="after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fade">
                                      <p:cBhvr>
                                        <p:cTn id="124" dur="500"/>
                                        <p:tgtEl>
                                          <p:spTgt spid="57"/>
                                        </p:tgtEl>
                                      </p:cBhvr>
                                    </p:animEffect>
                                  </p:childTnLst>
                                </p:cTn>
                              </p:par>
                              <p:par>
                                <p:cTn id="125" presetID="10" presetClass="entr" presetSubtype="0" fill="hold" nodeType="withEffect">
                                  <p:stCondLst>
                                    <p:cond delay="0"/>
                                  </p:stCondLst>
                                  <p:childTnLst>
                                    <p:set>
                                      <p:cBhvr>
                                        <p:cTn id="126" dur="1" fill="hold">
                                          <p:stCondLst>
                                            <p:cond delay="0"/>
                                          </p:stCondLst>
                                        </p:cTn>
                                        <p:tgtEl>
                                          <p:spTgt spid="168"/>
                                        </p:tgtEl>
                                        <p:attrNameLst>
                                          <p:attrName>style.visibility</p:attrName>
                                        </p:attrNameLst>
                                      </p:cBhvr>
                                      <p:to>
                                        <p:strVal val="visible"/>
                                      </p:to>
                                    </p:set>
                                    <p:animEffect transition="in" filter="fade">
                                      <p:cBhvr>
                                        <p:cTn id="127" dur="500"/>
                                        <p:tgtEl>
                                          <p:spTgt spid="168"/>
                                        </p:tgtEl>
                                      </p:cBhvr>
                                    </p:animEffect>
                                  </p:childTnLst>
                                </p:cTn>
                              </p:par>
                              <p:par>
                                <p:cTn id="128" presetID="10" presetClass="exit" presetSubtype="0" fill="hold" nodeType="withEffect">
                                  <p:stCondLst>
                                    <p:cond delay="0"/>
                                  </p:stCondLst>
                                  <p:childTnLst>
                                    <p:animEffect transition="out" filter="fade">
                                      <p:cBhvr>
                                        <p:cTn id="129" dur="500"/>
                                        <p:tgtEl>
                                          <p:spTgt spid="153"/>
                                        </p:tgtEl>
                                      </p:cBhvr>
                                    </p:animEffect>
                                    <p:set>
                                      <p:cBhvr>
                                        <p:cTn id="130" dur="1" fill="hold">
                                          <p:stCondLst>
                                            <p:cond delay="499"/>
                                          </p:stCondLst>
                                        </p:cTn>
                                        <p:tgtEl>
                                          <p:spTgt spid="153"/>
                                        </p:tgtEl>
                                        <p:attrNameLst>
                                          <p:attrName>style.visibility</p:attrName>
                                        </p:attrNameLst>
                                      </p:cBhvr>
                                      <p:to>
                                        <p:strVal val="hidden"/>
                                      </p:to>
                                    </p:set>
                                  </p:childTnLst>
                                </p:cTn>
                              </p:par>
                            </p:childTnLst>
                          </p:cTn>
                        </p:par>
                        <p:par>
                          <p:cTn id="131" fill="hold">
                            <p:stCondLst>
                              <p:cond delay="1000"/>
                            </p:stCondLst>
                            <p:childTnLst>
                              <p:par>
                                <p:cTn id="132" presetID="10" presetClass="entr" presetSubtype="0" fill="hold" nodeType="afterEffect">
                                  <p:stCondLst>
                                    <p:cond delay="0"/>
                                  </p:stCondLst>
                                  <p:childTnLst>
                                    <p:set>
                                      <p:cBhvr>
                                        <p:cTn id="133" dur="1" fill="hold">
                                          <p:stCondLst>
                                            <p:cond delay="0"/>
                                          </p:stCondLst>
                                        </p:cTn>
                                        <p:tgtEl>
                                          <p:spTgt spid="169"/>
                                        </p:tgtEl>
                                        <p:attrNameLst>
                                          <p:attrName>style.visibility</p:attrName>
                                        </p:attrNameLst>
                                      </p:cBhvr>
                                      <p:to>
                                        <p:strVal val="visible"/>
                                      </p:to>
                                    </p:set>
                                    <p:animEffect transition="in" filter="fade">
                                      <p:cBhvr>
                                        <p:cTn id="134" dur="500"/>
                                        <p:tgtEl>
                                          <p:spTgt spid="169"/>
                                        </p:tgtEl>
                                      </p:cBhvr>
                                    </p:animEffect>
                                  </p:childTnLst>
                                </p:cTn>
                              </p:par>
                            </p:childTnLst>
                          </p:cTn>
                        </p:par>
                        <p:par>
                          <p:cTn id="135" fill="hold">
                            <p:stCondLst>
                              <p:cond delay="1500"/>
                            </p:stCondLst>
                            <p:childTnLst>
                              <p:par>
                                <p:cTn id="136" presetID="10" presetClass="entr" presetSubtype="0" fill="hold" grpId="0" nodeType="afterEffect">
                                  <p:stCondLst>
                                    <p:cond delay="0"/>
                                  </p:stCondLst>
                                  <p:childTnLst>
                                    <p:set>
                                      <p:cBhvr>
                                        <p:cTn id="137" dur="1" fill="hold">
                                          <p:stCondLst>
                                            <p:cond delay="0"/>
                                          </p:stCondLst>
                                        </p:cTn>
                                        <p:tgtEl>
                                          <p:spTgt spid="170"/>
                                        </p:tgtEl>
                                        <p:attrNameLst>
                                          <p:attrName>style.visibility</p:attrName>
                                        </p:attrNameLst>
                                      </p:cBhvr>
                                      <p:to>
                                        <p:strVal val="visible"/>
                                      </p:to>
                                    </p:set>
                                    <p:animEffect transition="in" filter="fade">
                                      <p:cBhvr>
                                        <p:cTn id="138" dur="500"/>
                                        <p:tgtEl>
                                          <p:spTgt spid="170"/>
                                        </p:tgtEl>
                                      </p:cBhvr>
                                    </p:animEffec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nodeType="clickEffect">
                                  <p:stCondLst>
                                    <p:cond delay="0"/>
                                  </p:stCondLst>
                                  <p:childTnLst>
                                    <p:animMotion origin="layout" path="M -2.08333E-6 -3.33333E-6 L 0.0362 -3.33333E-6 " pathEditMode="relative" rAng="0" ptsTypes="AA">
                                      <p:cBhvr>
                                        <p:cTn id="142" dur="1000" fill="hold"/>
                                        <p:tgtEl>
                                          <p:spTgt spid="169"/>
                                        </p:tgtEl>
                                        <p:attrNameLst>
                                          <p:attrName>ppt_x</p:attrName>
                                          <p:attrName>ppt_y</p:attrName>
                                        </p:attrNameLst>
                                      </p:cBhvr>
                                      <p:rCtr x="1810" y="0"/>
                                    </p:animMotion>
                                  </p:childTnLst>
                                </p:cTn>
                              </p:par>
                              <p:par>
                                <p:cTn id="143" presetID="10" presetClass="exit" presetSubtype="0" fill="hold" grpId="1" nodeType="withEffect">
                                  <p:stCondLst>
                                    <p:cond delay="0"/>
                                  </p:stCondLst>
                                  <p:childTnLst>
                                    <p:animEffect transition="out" filter="fade">
                                      <p:cBhvr>
                                        <p:cTn id="144" dur="500"/>
                                        <p:tgtEl>
                                          <p:spTgt spid="170"/>
                                        </p:tgtEl>
                                      </p:cBhvr>
                                    </p:animEffect>
                                    <p:set>
                                      <p:cBhvr>
                                        <p:cTn id="145" dur="1" fill="hold">
                                          <p:stCondLst>
                                            <p:cond delay="499"/>
                                          </p:stCondLst>
                                        </p:cTn>
                                        <p:tgtEl>
                                          <p:spTgt spid="170"/>
                                        </p:tgtEl>
                                        <p:attrNameLst>
                                          <p:attrName>style.visibility</p:attrName>
                                        </p:attrNameLst>
                                      </p:cBhvr>
                                      <p:to>
                                        <p:strVal val="hidden"/>
                                      </p:to>
                                    </p:set>
                                  </p:childTnLst>
                                </p:cTn>
                              </p:par>
                            </p:childTnLst>
                          </p:cTn>
                        </p:par>
                        <p:par>
                          <p:cTn id="146" fill="hold">
                            <p:stCondLst>
                              <p:cond delay="1000"/>
                            </p:stCondLst>
                            <p:childTnLst>
                              <p:par>
                                <p:cTn id="147" presetID="10" presetClass="exit" presetSubtype="0" fill="hold" nodeType="afterEffect">
                                  <p:stCondLst>
                                    <p:cond delay="0"/>
                                  </p:stCondLst>
                                  <p:childTnLst>
                                    <p:animEffect transition="out" filter="fade">
                                      <p:cBhvr>
                                        <p:cTn id="148" dur="500"/>
                                        <p:tgtEl>
                                          <p:spTgt spid="169"/>
                                        </p:tgtEl>
                                      </p:cBhvr>
                                    </p:animEffect>
                                    <p:set>
                                      <p:cBhvr>
                                        <p:cTn id="149" dur="1" fill="hold">
                                          <p:stCondLst>
                                            <p:cond delay="499"/>
                                          </p:stCondLst>
                                        </p:cTn>
                                        <p:tgtEl>
                                          <p:spTgt spid="169"/>
                                        </p:tgtEl>
                                        <p:attrNameLst>
                                          <p:attrName>style.visibility</p:attrName>
                                        </p:attrNameLst>
                                      </p:cBhvr>
                                      <p:to>
                                        <p:strVal val="hidden"/>
                                      </p:to>
                                    </p:set>
                                  </p:childTnLst>
                                </p:cTn>
                              </p:par>
                            </p:childTnLst>
                          </p:cTn>
                        </p:par>
                        <p:par>
                          <p:cTn id="150" fill="hold">
                            <p:stCondLst>
                              <p:cond delay="1500"/>
                            </p:stCondLst>
                            <p:childTnLst>
                              <p:par>
                                <p:cTn id="151" presetID="10" presetClass="entr" presetSubtype="0" fill="hold" nodeType="after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par>
                                <p:cTn id="154" presetID="10" presetClass="entr" presetSubtype="0" fill="hold" nodeType="withEffect">
                                  <p:stCondLst>
                                    <p:cond delay="0"/>
                                  </p:stCondLst>
                                  <p:childTnLst>
                                    <p:set>
                                      <p:cBhvr>
                                        <p:cTn id="155" dur="1" fill="hold">
                                          <p:stCondLst>
                                            <p:cond delay="0"/>
                                          </p:stCondLst>
                                        </p:cTn>
                                        <p:tgtEl>
                                          <p:spTgt spid="172"/>
                                        </p:tgtEl>
                                        <p:attrNameLst>
                                          <p:attrName>style.visibility</p:attrName>
                                        </p:attrNameLst>
                                      </p:cBhvr>
                                      <p:to>
                                        <p:strVal val="visible"/>
                                      </p:to>
                                    </p:set>
                                    <p:animEffect transition="in" filter="fade">
                                      <p:cBhvr>
                                        <p:cTn id="156" dur="500"/>
                                        <p:tgtEl>
                                          <p:spTgt spid="172"/>
                                        </p:tgtEl>
                                      </p:cBhvr>
                                    </p:animEffect>
                                  </p:childTnLst>
                                </p:cTn>
                              </p:par>
                              <p:par>
                                <p:cTn id="157" presetID="10" presetClass="exit" presetSubtype="0" fill="hold" nodeType="withEffect">
                                  <p:stCondLst>
                                    <p:cond delay="0"/>
                                  </p:stCondLst>
                                  <p:childTnLst>
                                    <p:animEffect transition="out" filter="fade">
                                      <p:cBhvr>
                                        <p:cTn id="158" dur="500"/>
                                        <p:tgtEl>
                                          <p:spTgt spid="168"/>
                                        </p:tgtEl>
                                      </p:cBhvr>
                                    </p:animEffect>
                                    <p:set>
                                      <p:cBhvr>
                                        <p:cTn id="159" dur="1" fill="hold">
                                          <p:stCondLst>
                                            <p:cond delay="499"/>
                                          </p:stCondLst>
                                        </p:cTn>
                                        <p:tgtEl>
                                          <p:spTgt spid="168"/>
                                        </p:tgtEl>
                                        <p:attrNameLst>
                                          <p:attrName>style.visibility</p:attrName>
                                        </p:attrNameLst>
                                      </p:cBhvr>
                                      <p:to>
                                        <p:strVal val="hidden"/>
                                      </p:to>
                                    </p:set>
                                  </p:childTnLst>
                                </p:cTn>
                              </p:par>
                            </p:childTnLst>
                          </p:cTn>
                        </p:par>
                        <p:par>
                          <p:cTn id="160" fill="hold">
                            <p:stCondLst>
                              <p:cond delay="2000"/>
                            </p:stCondLst>
                            <p:childTnLst>
                              <p:par>
                                <p:cTn id="161" presetID="10" presetClass="entr" presetSubtype="0" fill="hold" nodeType="afterEffect">
                                  <p:stCondLst>
                                    <p:cond delay="0"/>
                                  </p:stCondLst>
                                  <p:childTnLst>
                                    <p:set>
                                      <p:cBhvr>
                                        <p:cTn id="162" dur="1" fill="hold">
                                          <p:stCondLst>
                                            <p:cond delay="0"/>
                                          </p:stCondLst>
                                        </p:cTn>
                                        <p:tgtEl>
                                          <p:spTgt spid="173"/>
                                        </p:tgtEl>
                                        <p:attrNameLst>
                                          <p:attrName>style.visibility</p:attrName>
                                        </p:attrNameLst>
                                      </p:cBhvr>
                                      <p:to>
                                        <p:strVal val="visible"/>
                                      </p:to>
                                    </p:set>
                                    <p:animEffect transition="in" filter="fade">
                                      <p:cBhvr>
                                        <p:cTn id="163" dur="500"/>
                                        <p:tgtEl>
                                          <p:spTgt spid="173"/>
                                        </p:tgtEl>
                                      </p:cBhvr>
                                    </p:animEffect>
                                  </p:childTnLst>
                                </p:cTn>
                              </p:par>
                            </p:childTnLst>
                          </p:cTn>
                        </p:par>
                        <p:par>
                          <p:cTn id="164" fill="hold">
                            <p:stCondLst>
                              <p:cond delay="2500"/>
                            </p:stCondLst>
                            <p:childTnLst>
                              <p:par>
                                <p:cTn id="165" presetID="10" presetClass="entr" presetSubtype="0" fill="hold" grpId="0" nodeType="afterEffect">
                                  <p:stCondLst>
                                    <p:cond delay="0"/>
                                  </p:stCondLst>
                                  <p:childTnLst>
                                    <p:set>
                                      <p:cBhvr>
                                        <p:cTn id="166" dur="1" fill="hold">
                                          <p:stCondLst>
                                            <p:cond delay="0"/>
                                          </p:stCondLst>
                                        </p:cTn>
                                        <p:tgtEl>
                                          <p:spTgt spid="174"/>
                                        </p:tgtEl>
                                        <p:attrNameLst>
                                          <p:attrName>style.visibility</p:attrName>
                                        </p:attrNameLst>
                                      </p:cBhvr>
                                      <p:to>
                                        <p:strVal val="visible"/>
                                      </p:to>
                                    </p:set>
                                    <p:animEffect transition="in" filter="fade">
                                      <p:cBhvr>
                                        <p:cTn id="167" dur="500"/>
                                        <p:tgtEl>
                                          <p:spTgt spid="174"/>
                                        </p:tgtEl>
                                      </p:cBhvr>
                                    </p:animEffect>
                                  </p:childTnLst>
                                </p:cTn>
                              </p:par>
                            </p:childTnLst>
                          </p:cTn>
                        </p:par>
                      </p:childTnLst>
                    </p:cTn>
                  </p:par>
                  <p:par>
                    <p:cTn id="168" fill="hold">
                      <p:stCondLst>
                        <p:cond delay="indefinite"/>
                      </p:stCondLst>
                      <p:childTnLst>
                        <p:par>
                          <p:cTn id="169" fill="hold">
                            <p:stCondLst>
                              <p:cond delay="0"/>
                            </p:stCondLst>
                            <p:childTnLst>
                              <p:par>
                                <p:cTn id="170" presetID="42" presetClass="path" presetSubtype="0" accel="50000" decel="50000" fill="hold" nodeType="clickEffect">
                                  <p:stCondLst>
                                    <p:cond delay="0"/>
                                  </p:stCondLst>
                                  <p:childTnLst>
                                    <p:animMotion origin="layout" path="M 4.16667E-6 3.33333E-6 L 0.03619 3.33333E-6 " pathEditMode="relative" rAng="0" ptsTypes="AA">
                                      <p:cBhvr>
                                        <p:cTn id="171" dur="1000" fill="hold"/>
                                        <p:tgtEl>
                                          <p:spTgt spid="173"/>
                                        </p:tgtEl>
                                        <p:attrNameLst>
                                          <p:attrName>ppt_x</p:attrName>
                                          <p:attrName>ppt_y</p:attrName>
                                        </p:attrNameLst>
                                      </p:cBhvr>
                                      <p:rCtr x="1810" y="0"/>
                                    </p:animMotion>
                                  </p:childTnLst>
                                </p:cTn>
                              </p:par>
                              <p:par>
                                <p:cTn id="172" presetID="10" presetClass="exit" presetSubtype="0" fill="hold" grpId="1" nodeType="withEffect">
                                  <p:stCondLst>
                                    <p:cond delay="0"/>
                                  </p:stCondLst>
                                  <p:childTnLst>
                                    <p:animEffect transition="out" filter="fade">
                                      <p:cBhvr>
                                        <p:cTn id="173" dur="500"/>
                                        <p:tgtEl>
                                          <p:spTgt spid="174"/>
                                        </p:tgtEl>
                                      </p:cBhvr>
                                    </p:animEffect>
                                    <p:set>
                                      <p:cBhvr>
                                        <p:cTn id="174" dur="1" fill="hold">
                                          <p:stCondLst>
                                            <p:cond delay="499"/>
                                          </p:stCondLst>
                                        </p:cTn>
                                        <p:tgtEl>
                                          <p:spTgt spid="174"/>
                                        </p:tgtEl>
                                        <p:attrNameLst>
                                          <p:attrName>style.visibility</p:attrName>
                                        </p:attrNameLst>
                                      </p:cBhvr>
                                      <p:to>
                                        <p:strVal val="hidden"/>
                                      </p:to>
                                    </p:set>
                                  </p:childTnLst>
                                </p:cTn>
                              </p:par>
                            </p:childTnLst>
                          </p:cTn>
                        </p:par>
                        <p:par>
                          <p:cTn id="175" fill="hold">
                            <p:stCondLst>
                              <p:cond delay="1000"/>
                            </p:stCondLst>
                            <p:childTnLst>
                              <p:par>
                                <p:cTn id="176" presetID="1" presetClass="exit" presetSubtype="0" fill="hold" nodeType="afterEffect">
                                  <p:stCondLst>
                                    <p:cond delay="0"/>
                                  </p:stCondLst>
                                  <p:childTnLst>
                                    <p:set>
                                      <p:cBhvr>
                                        <p:cTn id="177" dur="1" fill="hold">
                                          <p:stCondLst>
                                            <p:cond delay="0"/>
                                          </p:stCondLst>
                                        </p:cTn>
                                        <p:tgtEl>
                                          <p:spTgt spid="173"/>
                                        </p:tgtEl>
                                        <p:attrNameLst>
                                          <p:attrName>style.visibility</p:attrName>
                                        </p:attrNameLst>
                                      </p:cBhvr>
                                      <p:to>
                                        <p:strVal val="hidden"/>
                                      </p:to>
                                    </p:set>
                                  </p:childTnLst>
                                </p:cTn>
                              </p:par>
                            </p:childTnLst>
                          </p:cTn>
                        </p:par>
                        <p:par>
                          <p:cTn id="178" fill="hold">
                            <p:stCondLst>
                              <p:cond delay="1000"/>
                            </p:stCondLst>
                            <p:childTnLst>
                              <p:par>
                                <p:cTn id="179" presetID="1" presetClass="entr" presetSubtype="0" fill="hold" nodeType="afterEffect">
                                  <p:stCondLst>
                                    <p:cond delay="0"/>
                                  </p:stCondLst>
                                  <p:childTnLst>
                                    <p:set>
                                      <p:cBhvr>
                                        <p:cTn id="180" dur="1" fill="hold">
                                          <p:stCondLst>
                                            <p:cond delay="0"/>
                                          </p:stCondLst>
                                        </p:cTn>
                                        <p:tgtEl>
                                          <p:spTgt spid="178"/>
                                        </p:tgtEl>
                                        <p:attrNameLst>
                                          <p:attrName>style.visibility</p:attrName>
                                        </p:attrNameLst>
                                      </p:cBhvr>
                                      <p:to>
                                        <p:strVal val="visible"/>
                                      </p:to>
                                    </p:set>
                                  </p:childTnLst>
                                </p:cTn>
                              </p:par>
                              <p:par>
                                <p:cTn id="181" presetID="10" presetClass="entr" presetSubtype="0" fill="hold" grpId="0" nodeType="withEffect">
                                  <p:stCondLst>
                                    <p:cond delay="0"/>
                                  </p:stCondLst>
                                  <p:childTnLst>
                                    <p:set>
                                      <p:cBhvr>
                                        <p:cTn id="182" dur="1" fill="hold">
                                          <p:stCondLst>
                                            <p:cond delay="0"/>
                                          </p:stCondLst>
                                        </p:cTn>
                                        <p:tgtEl>
                                          <p:spTgt spid="175"/>
                                        </p:tgtEl>
                                        <p:attrNameLst>
                                          <p:attrName>style.visibility</p:attrName>
                                        </p:attrNameLst>
                                      </p:cBhvr>
                                      <p:to>
                                        <p:strVal val="visible"/>
                                      </p:to>
                                    </p:set>
                                    <p:animEffect transition="in" filter="fade">
                                      <p:cBhvr>
                                        <p:cTn id="183" dur="500"/>
                                        <p:tgtEl>
                                          <p:spTgt spid="175"/>
                                        </p:tgtEl>
                                      </p:cBhvr>
                                    </p:animEffect>
                                  </p:childTnLst>
                                </p:cTn>
                              </p:par>
                            </p:childTnLst>
                          </p:cTn>
                        </p:par>
                        <p:par>
                          <p:cTn id="184" fill="hold">
                            <p:stCondLst>
                              <p:cond delay="1500"/>
                            </p:stCondLst>
                            <p:childTnLst>
                              <p:par>
                                <p:cTn id="185" presetID="42" presetClass="path" presetSubtype="0" accel="50000" decel="50000" fill="hold" nodeType="afterEffect">
                                  <p:stCondLst>
                                    <p:cond delay="0"/>
                                  </p:stCondLst>
                                  <p:childTnLst>
                                    <p:animMotion origin="layout" path="M -4.375E-6 3.33333E-6 L 0.0362 3.33333E-6 " pathEditMode="relative" rAng="0" ptsTypes="AA">
                                      <p:cBhvr>
                                        <p:cTn id="186" dur="1000" fill="hold"/>
                                        <p:tgtEl>
                                          <p:spTgt spid="178"/>
                                        </p:tgtEl>
                                        <p:attrNameLst>
                                          <p:attrName>ppt_x</p:attrName>
                                          <p:attrName>ppt_y</p:attrName>
                                        </p:attrNameLst>
                                      </p:cBhvr>
                                      <p:rCtr x="1810" y="0"/>
                                    </p:animMotion>
                                  </p:childTnLst>
                                </p:cTn>
                              </p:par>
                            </p:childTnLst>
                          </p:cTn>
                        </p:par>
                        <p:par>
                          <p:cTn id="187" fill="hold">
                            <p:stCondLst>
                              <p:cond delay="2500"/>
                            </p:stCondLst>
                            <p:childTnLst>
                              <p:par>
                                <p:cTn id="188" presetID="1" presetClass="exit" presetSubtype="0" fill="hold" nodeType="afterEffect">
                                  <p:stCondLst>
                                    <p:cond delay="0"/>
                                  </p:stCondLst>
                                  <p:childTnLst>
                                    <p:set>
                                      <p:cBhvr>
                                        <p:cTn id="189" dur="1" fill="hold">
                                          <p:stCondLst>
                                            <p:cond delay="0"/>
                                          </p:stCondLst>
                                        </p:cTn>
                                        <p:tgtEl>
                                          <p:spTgt spid="178"/>
                                        </p:tgtEl>
                                        <p:attrNameLst>
                                          <p:attrName>style.visibility</p:attrName>
                                        </p:attrNameLst>
                                      </p:cBhvr>
                                      <p:to>
                                        <p:strVal val="hidden"/>
                                      </p:to>
                                    </p:set>
                                  </p:childTnLst>
                                </p:cTn>
                              </p:par>
                            </p:childTnLst>
                          </p:cTn>
                        </p:par>
                        <p:par>
                          <p:cTn id="190" fill="hold">
                            <p:stCondLst>
                              <p:cond delay="2500"/>
                            </p:stCondLst>
                            <p:childTnLst>
                              <p:par>
                                <p:cTn id="191" presetID="1" presetClass="entr" presetSubtype="0" fill="hold" nodeType="afterEffect">
                                  <p:stCondLst>
                                    <p:cond delay="0"/>
                                  </p:stCondLst>
                                  <p:childTnLst>
                                    <p:set>
                                      <p:cBhvr>
                                        <p:cTn id="192" dur="1" fill="hold">
                                          <p:stCondLst>
                                            <p:cond delay="0"/>
                                          </p:stCondLst>
                                        </p:cTn>
                                        <p:tgtEl>
                                          <p:spTgt spid="179"/>
                                        </p:tgtEl>
                                        <p:attrNameLst>
                                          <p:attrName>style.visibility</p:attrName>
                                        </p:attrNameLst>
                                      </p:cBhvr>
                                      <p:to>
                                        <p:strVal val="visible"/>
                                      </p:to>
                                    </p:set>
                                  </p:childTnLst>
                                </p:cTn>
                              </p:par>
                              <p:par>
                                <p:cTn id="193" presetID="10" presetClass="entr" presetSubtype="0" fill="hold" grpId="0" nodeType="withEffect">
                                  <p:stCondLst>
                                    <p:cond delay="0"/>
                                  </p:stCondLst>
                                  <p:childTnLst>
                                    <p:set>
                                      <p:cBhvr>
                                        <p:cTn id="194" dur="1" fill="hold">
                                          <p:stCondLst>
                                            <p:cond delay="0"/>
                                          </p:stCondLst>
                                        </p:cTn>
                                        <p:tgtEl>
                                          <p:spTgt spid="176"/>
                                        </p:tgtEl>
                                        <p:attrNameLst>
                                          <p:attrName>style.visibility</p:attrName>
                                        </p:attrNameLst>
                                      </p:cBhvr>
                                      <p:to>
                                        <p:strVal val="visible"/>
                                      </p:to>
                                    </p:set>
                                    <p:animEffect transition="in" filter="fade">
                                      <p:cBhvr>
                                        <p:cTn id="195" dur="500"/>
                                        <p:tgtEl>
                                          <p:spTgt spid="176"/>
                                        </p:tgtEl>
                                      </p:cBhvr>
                                    </p:animEffect>
                                  </p:childTnLst>
                                </p:cTn>
                              </p:par>
                            </p:childTnLst>
                          </p:cTn>
                        </p:par>
                        <p:par>
                          <p:cTn id="196" fill="hold">
                            <p:stCondLst>
                              <p:cond delay="3000"/>
                            </p:stCondLst>
                            <p:childTnLst>
                              <p:par>
                                <p:cTn id="197" presetID="42" presetClass="path" presetSubtype="0" accel="50000" decel="50000" fill="hold" nodeType="afterEffect">
                                  <p:stCondLst>
                                    <p:cond delay="0"/>
                                  </p:stCondLst>
                                  <p:childTnLst>
                                    <p:animMotion origin="layout" path="M -1.875E-6 3.33333E-6 L 0.0362 3.33333E-6 " pathEditMode="relative" rAng="0" ptsTypes="AA">
                                      <p:cBhvr>
                                        <p:cTn id="198" dur="1000" fill="hold"/>
                                        <p:tgtEl>
                                          <p:spTgt spid="179"/>
                                        </p:tgtEl>
                                        <p:attrNameLst>
                                          <p:attrName>ppt_x</p:attrName>
                                          <p:attrName>ppt_y</p:attrName>
                                        </p:attrNameLst>
                                      </p:cBhvr>
                                      <p:rCtr x="1810" y="0"/>
                                    </p:animMotion>
                                  </p:childTnLst>
                                </p:cTn>
                              </p:par>
                            </p:childTnLst>
                          </p:cTn>
                        </p:par>
                        <p:par>
                          <p:cTn id="199" fill="hold">
                            <p:stCondLst>
                              <p:cond delay="4000"/>
                            </p:stCondLst>
                            <p:childTnLst>
                              <p:par>
                                <p:cTn id="200" presetID="10" presetClass="entr" presetSubtype="0" fill="hold" grpId="0" nodeType="afterEffect">
                                  <p:stCondLst>
                                    <p:cond delay="0"/>
                                  </p:stCondLst>
                                  <p:childTnLst>
                                    <p:set>
                                      <p:cBhvr>
                                        <p:cTn id="201" dur="1" fill="hold">
                                          <p:stCondLst>
                                            <p:cond delay="0"/>
                                          </p:stCondLst>
                                        </p:cTn>
                                        <p:tgtEl>
                                          <p:spTgt spid="177"/>
                                        </p:tgtEl>
                                        <p:attrNameLst>
                                          <p:attrName>style.visibility</p:attrName>
                                        </p:attrNameLst>
                                      </p:cBhvr>
                                      <p:to>
                                        <p:strVal val="visible"/>
                                      </p:to>
                                    </p:set>
                                    <p:animEffect transition="in" filter="fade">
                                      <p:cBhvr>
                                        <p:cTn id="202" dur="500"/>
                                        <p:tgtEl>
                                          <p:spTgt spid="177"/>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82"/>
                                        </p:tgtEl>
                                        <p:attrNameLst>
                                          <p:attrName>style.visibility</p:attrName>
                                        </p:attrNameLst>
                                      </p:cBhvr>
                                      <p:to>
                                        <p:strVal val="visible"/>
                                      </p:to>
                                    </p:set>
                                    <p:animEffect transition="in" filter="fade">
                                      <p:cBhvr>
                                        <p:cTn id="207" dur="500"/>
                                        <p:tgtEl>
                                          <p:spTgt spid="82"/>
                                        </p:tgtEl>
                                      </p:cBhvr>
                                    </p:animEffect>
                                  </p:childTnLst>
                                </p:cTn>
                              </p:par>
                              <p:par>
                                <p:cTn id="208" presetID="10" presetClass="entr" presetSubtype="0" fill="hold" nodeType="withEffect">
                                  <p:stCondLst>
                                    <p:cond delay="0"/>
                                  </p:stCondLst>
                                  <p:childTnLst>
                                    <p:set>
                                      <p:cBhvr>
                                        <p:cTn id="209" dur="1" fill="hold">
                                          <p:stCondLst>
                                            <p:cond delay="0"/>
                                          </p:stCondLst>
                                        </p:cTn>
                                        <p:tgtEl>
                                          <p:spTgt spid="180"/>
                                        </p:tgtEl>
                                        <p:attrNameLst>
                                          <p:attrName>style.visibility</p:attrName>
                                        </p:attrNameLst>
                                      </p:cBhvr>
                                      <p:to>
                                        <p:strVal val="visible"/>
                                      </p:to>
                                    </p:set>
                                    <p:animEffect transition="in" filter="fade">
                                      <p:cBhvr>
                                        <p:cTn id="210" dur="500"/>
                                        <p:tgtEl>
                                          <p:spTgt spid="180"/>
                                        </p:tgtEl>
                                      </p:cBhvr>
                                    </p:animEffect>
                                  </p:childTnLst>
                                </p:cTn>
                              </p:par>
                              <p:par>
                                <p:cTn id="211" presetID="10" presetClass="exit" presetSubtype="0" fill="hold" nodeType="withEffect">
                                  <p:stCondLst>
                                    <p:cond delay="0"/>
                                  </p:stCondLst>
                                  <p:childTnLst>
                                    <p:animEffect transition="out" filter="fade">
                                      <p:cBhvr>
                                        <p:cTn id="212" dur="500"/>
                                        <p:tgtEl>
                                          <p:spTgt spid="172"/>
                                        </p:tgtEl>
                                      </p:cBhvr>
                                    </p:animEffect>
                                    <p:set>
                                      <p:cBhvr>
                                        <p:cTn id="213" dur="1" fill="hold">
                                          <p:stCondLst>
                                            <p:cond delay="499"/>
                                          </p:stCondLst>
                                        </p:cTn>
                                        <p:tgtEl>
                                          <p:spTgt spid="172"/>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79"/>
                                        </p:tgtEl>
                                      </p:cBhvr>
                                    </p:animEffect>
                                    <p:set>
                                      <p:cBhvr>
                                        <p:cTn id="216" dur="1" fill="hold">
                                          <p:stCondLst>
                                            <p:cond delay="499"/>
                                          </p:stCondLst>
                                        </p:cTn>
                                        <p:tgtEl>
                                          <p:spTgt spid="179"/>
                                        </p:tgtEl>
                                        <p:attrNameLst>
                                          <p:attrName>style.visibility</p:attrName>
                                        </p:attrNameLst>
                                      </p:cBhvr>
                                      <p:to>
                                        <p:strVal val="hidden"/>
                                      </p:to>
                                    </p:set>
                                  </p:childTnLst>
                                </p:cTn>
                              </p:par>
                            </p:childTnLst>
                          </p:cTn>
                        </p:par>
                        <p:par>
                          <p:cTn id="217" fill="hold">
                            <p:stCondLst>
                              <p:cond delay="500"/>
                            </p:stCondLst>
                            <p:childTnLst>
                              <p:par>
                                <p:cTn id="218" presetID="10" presetClass="entr" presetSubtype="0" fill="hold" nodeType="afterEffect">
                                  <p:stCondLst>
                                    <p:cond delay="0"/>
                                  </p:stCondLst>
                                  <p:childTnLst>
                                    <p:set>
                                      <p:cBhvr>
                                        <p:cTn id="219" dur="1" fill="hold">
                                          <p:stCondLst>
                                            <p:cond delay="0"/>
                                          </p:stCondLst>
                                        </p:cTn>
                                        <p:tgtEl>
                                          <p:spTgt spid="181"/>
                                        </p:tgtEl>
                                        <p:attrNameLst>
                                          <p:attrName>style.visibility</p:attrName>
                                        </p:attrNameLst>
                                      </p:cBhvr>
                                      <p:to>
                                        <p:strVal val="visible"/>
                                      </p:to>
                                    </p:set>
                                    <p:animEffect transition="in" filter="fade">
                                      <p:cBhvr>
                                        <p:cTn id="220" dur="500"/>
                                        <p:tgtEl>
                                          <p:spTgt spid="181"/>
                                        </p:tgtEl>
                                      </p:cBhvr>
                                    </p:animEffect>
                                  </p:childTnLst>
                                </p:cTn>
                              </p:par>
                              <p:par>
                                <p:cTn id="221" presetID="42" presetClass="path" presetSubtype="0" accel="50000" decel="50000" fill="hold" nodeType="withEffect">
                                  <p:stCondLst>
                                    <p:cond delay="500"/>
                                  </p:stCondLst>
                                  <p:childTnLst>
                                    <p:animMotion origin="layout" path="M -4.58333E-6 3.33333E-6 L 0.0362 3.33333E-6 " pathEditMode="relative" rAng="0" ptsTypes="AA">
                                      <p:cBhvr>
                                        <p:cTn id="222" dur="1000" fill="hold"/>
                                        <p:tgtEl>
                                          <p:spTgt spid="181"/>
                                        </p:tgtEl>
                                        <p:attrNameLst>
                                          <p:attrName>ppt_x</p:attrName>
                                          <p:attrName>ppt_y</p:attrName>
                                        </p:attrNameLst>
                                      </p:cBhvr>
                                      <p:rCtr x="1810" y="0"/>
                                    </p:animMotion>
                                  </p:childTnLst>
                                </p:cTn>
                              </p:par>
                            </p:childTnLst>
                          </p:cTn>
                        </p:par>
                        <p:par>
                          <p:cTn id="223" fill="hold">
                            <p:stCondLst>
                              <p:cond delay="2000"/>
                            </p:stCondLst>
                            <p:childTnLst>
                              <p:par>
                                <p:cTn id="224" presetID="1" presetClass="exit" presetSubtype="0" fill="hold" nodeType="afterEffect">
                                  <p:stCondLst>
                                    <p:cond delay="0"/>
                                  </p:stCondLst>
                                  <p:childTnLst>
                                    <p:set>
                                      <p:cBhvr>
                                        <p:cTn id="225" dur="1" fill="hold">
                                          <p:stCondLst>
                                            <p:cond delay="0"/>
                                          </p:stCondLst>
                                        </p:cTn>
                                        <p:tgtEl>
                                          <p:spTgt spid="181"/>
                                        </p:tgtEl>
                                        <p:attrNameLst>
                                          <p:attrName>style.visibility</p:attrName>
                                        </p:attrNameLst>
                                      </p:cBhvr>
                                      <p:to>
                                        <p:strVal val="hidden"/>
                                      </p:to>
                                    </p:set>
                                  </p:childTnLst>
                                </p:cTn>
                              </p:par>
                            </p:childTnLst>
                          </p:cTn>
                        </p:par>
                        <p:par>
                          <p:cTn id="226" fill="hold">
                            <p:stCondLst>
                              <p:cond delay="2000"/>
                            </p:stCondLst>
                            <p:childTnLst>
                              <p:par>
                                <p:cTn id="227" presetID="1" presetClass="entr" presetSubtype="0" fill="hold" nodeType="afterEffect">
                                  <p:stCondLst>
                                    <p:cond delay="0"/>
                                  </p:stCondLst>
                                  <p:childTnLst>
                                    <p:set>
                                      <p:cBhvr>
                                        <p:cTn id="228" dur="1" fill="hold">
                                          <p:stCondLst>
                                            <p:cond delay="0"/>
                                          </p:stCondLst>
                                        </p:cTn>
                                        <p:tgtEl>
                                          <p:spTgt spid="183"/>
                                        </p:tgtEl>
                                        <p:attrNameLst>
                                          <p:attrName>style.visibility</p:attrName>
                                        </p:attrNameLst>
                                      </p:cBhvr>
                                      <p:to>
                                        <p:strVal val="visible"/>
                                      </p:to>
                                    </p:set>
                                  </p:childTnLst>
                                </p:cTn>
                              </p:par>
                              <p:par>
                                <p:cTn id="229" presetID="10" presetClass="entr" presetSubtype="0" fill="hold" grpId="0" nodeType="withEffect">
                                  <p:stCondLst>
                                    <p:cond delay="0"/>
                                  </p:stCondLst>
                                  <p:childTnLst>
                                    <p:set>
                                      <p:cBhvr>
                                        <p:cTn id="230" dur="1" fill="hold">
                                          <p:stCondLst>
                                            <p:cond delay="0"/>
                                          </p:stCondLst>
                                        </p:cTn>
                                        <p:tgtEl>
                                          <p:spTgt spid="185"/>
                                        </p:tgtEl>
                                        <p:attrNameLst>
                                          <p:attrName>style.visibility</p:attrName>
                                        </p:attrNameLst>
                                      </p:cBhvr>
                                      <p:to>
                                        <p:strVal val="visible"/>
                                      </p:to>
                                    </p:set>
                                    <p:animEffect transition="in" filter="fade">
                                      <p:cBhvr>
                                        <p:cTn id="231" dur="500"/>
                                        <p:tgtEl>
                                          <p:spTgt spid="185"/>
                                        </p:tgtEl>
                                      </p:cBhvr>
                                    </p:animEffect>
                                  </p:childTnLst>
                                </p:cTn>
                              </p:par>
                            </p:childTnLst>
                          </p:cTn>
                        </p:par>
                        <p:par>
                          <p:cTn id="232" fill="hold">
                            <p:stCondLst>
                              <p:cond delay="2500"/>
                            </p:stCondLst>
                            <p:childTnLst>
                              <p:par>
                                <p:cTn id="233" presetID="42" presetClass="path" presetSubtype="0" accel="50000" decel="50000" fill="hold" nodeType="afterEffect">
                                  <p:stCondLst>
                                    <p:cond delay="0"/>
                                  </p:stCondLst>
                                  <p:childTnLst>
                                    <p:animMotion origin="layout" path="M -2.08333E-6 3.33333E-6 L 0.0362 3.33333E-6 " pathEditMode="relative" rAng="0" ptsTypes="AA">
                                      <p:cBhvr>
                                        <p:cTn id="234" dur="1000" fill="hold"/>
                                        <p:tgtEl>
                                          <p:spTgt spid="183"/>
                                        </p:tgtEl>
                                        <p:attrNameLst>
                                          <p:attrName>ppt_x</p:attrName>
                                          <p:attrName>ppt_y</p:attrName>
                                        </p:attrNameLst>
                                      </p:cBhvr>
                                      <p:rCtr x="1810" y="0"/>
                                    </p:animMotion>
                                  </p:childTnLst>
                                </p:cTn>
                              </p:par>
                            </p:childTnLst>
                          </p:cTn>
                        </p:par>
                        <p:par>
                          <p:cTn id="235" fill="hold">
                            <p:stCondLst>
                              <p:cond delay="3500"/>
                            </p:stCondLst>
                            <p:childTnLst>
                              <p:par>
                                <p:cTn id="236" presetID="1" presetClass="exit" presetSubtype="0" fill="hold" nodeType="afterEffect">
                                  <p:stCondLst>
                                    <p:cond delay="0"/>
                                  </p:stCondLst>
                                  <p:childTnLst>
                                    <p:set>
                                      <p:cBhvr>
                                        <p:cTn id="237" dur="1" fill="hold">
                                          <p:stCondLst>
                                            <p:cond delay="0"/>
                                          </p:stCondLst>
                                        </p:cTn>
                                        <p:tgtEl>
                                          <p:spTgt spid="183"/>
                                        </p:tgtEl>
                                        <p:attrNameLst>
                                          <p:attrName>style.visibility</p:attrName>
                                        </p:attrNameLst>
                                      </p:cBhvr>
                                      <p:to>
                                        <p:strVal val="hidden"/>
                                      </p:to>
                                    </p:set>
                                  </p:childTnLst>
                                </p:cTn>
                              </p:par>
                            </p:childTnLst>
                          </p:cTn>
                        </p:par>
                        <p:par>
                          <p:cTn id="238" fill="hold">
                            <p:stCondLst>
                              <p:cond delay="3500"/>
                            </p:stCondLst>
                            <p:childTnLst>
                              <p:par>
                                <p:cTn id="239" presetID="1" presetClass="entr" presetSubtype="0" fill="hold" nodeType="afterEffect">
                                  <p:stCondLst>
                                    <p:cond delay="0"/>
                                  </p:stCondLst>
                                  <p:childTnLst>
                                    <p:set>
                                      <p:cBhvr>
                                        <p:cTn id="240" dur="1" fill="hold">
                                          <p:stCondLst>
                                            <p:cond delay="0"/>
                                          </p:stCondLst>
                                        </p:cTn>
                                        <p:tgtEl>
                                          <p:spTgt spid="184"/>
                                        </p:tgtEl>
                                        <p:attrNameLst>
                                          <p:attrName>style.visibility</p:attrName>
                                        </p:attrNameLst>
                                      </p:cBhvr>
                                      <p:to>
                                        <p:strVal val="visible"/>
                                      </p:to>
                                    </p:set>
                                  </p:childTnLst>
                                </p:cTn>
                              </p:par>
                              <p:par>
                                <p:cTn id="241" presetID="10" presetClass="entr" presetSubtype="0" fill="hold" grpId="0" nodeType="withEffect">
                                  <p:stCondLst>
                                    <p:cond delay="0"/>
                                  </p:stCondLst>
                                  <p:childTnLst>
                                    <p:set>
                                      <p:cBhvr>
                                        <p:cTn id="242" dur="1" fill="hold">
                                          <p:stCondLst>
                                            <p:cond delay="0"/>
                                          </p:stCondLst>
                                        </p:cTn>
                                        <p:tgtEl>
                                          <p:spTgt spid="186"/>
                                        </p:tgtEl>
                                        <p:attrNameLst>
                                          <p:attrName>style.visibility</p:attrName>
                                        </p:attrNameLst>
                                      </p:cBhvr>
                                      <p:to>
                                        <p:strVal val="visible"/>
                                      </p:to>
                                    </p:set>
                                    <p:animEffect transition="in" filter="fade">
                                      <p:cBhvr>
                                        <p:cTn id="243" dur="500"/>
                                        <p:tgtEl>
                                          <p:spTgt spid="186"/>
                                        </p:tgtEl>
                                      </p:cBhvr>
                                    </p:animEffect>
                                  </p:childTnLst>
                                </p:cTn>
                              </p:par>
                            </p:childTnLst>
                          </p:cTn>
                        </p:par>
                        <p:par>
                          <p:cTn id="244" fill="hold">
                            <p:stCondLst>
                              <p:cond delay="4000"/>
                            </p:stCondLst>
                            <p:childTnLst>
                              <p:par>
                                <p:cTn id="245" presetID="42" presetClass="path" presetSubtype="0" accel="50000" decel="50000" fill="hold" nodeType="afterEffect">
                                  <p:stCondLst>
                                    <p:cond delay="0"/>
                                  </p:stCondLst>
                                  <p:childTnLst>
                                    <p:animMotion origin="layout" path="M -6.25E-7 3.33333E-6 L 0.0362 3.33333E-6 " pathEditMode="relative" rAng="0" ptsTypes="AA">
                                      <p:cBhvr>
                                        <p:cTn id="246" dur="1000" fill="hold"/>
                                        <p:tgtEl>
                                          <p:spTgt spid="184"/>
                                        </p:tgtEl>
                                        <p:attrNameLst>
                                          <p:attrName>ppt_x</p:attrName>
                                          <p:attrName>ppt_y</p:attrName>
                                        </p:attrNameLst>
                                      </p:cBhvr>
                                      <p:rCtr x="1810" y="0"/>
                                    </p:animMotion>
                                  </p:childTnLst>
                                </p:cTn>
                              </p:par>
                            </p:childTnLst>
                          </p:cTn>
                        </p:par>
                        <p:par>
                          <p:cTn id="247" fill="hold">
                            <p:stCondLst>
                              <p:cond delay="5000"/>
                            </p:stCondLst>
                            <p:childTnLst>
                              <p:par>
                                <p:cTn id="248" presetID="10" presetClass="entr" presetSubtype="0" fill="hold" grpId="0" nodeType="afterEffect">
                                  <p:stCondLst>
                                    <p:cond delay="0"/>
                                  </p:stCondLst>
                                  <p:childTnLst>
                                    <p:set>
                                      <p:cBhvr>
                                        <p:cTn id="249" dur="1" fill="hold">
                                          <p:stCondLst>
                                            <p:cond delay="0"/>
                                          </p:stCondLst>
                                        </p:cTn>
                                        <p:tgtEl>
                                          <p:spTgt spid="187"/>
                                        </p:tgtEl>
                                        <p:attrNameLst>
                                          <p:attrName>style.visibility</p:attrName>
                                        </p:attrNameLst>
                                      </p:cBhvr>
                                      <p:to>
                                        <p:strVal val="visible"/>
                                      </p:to>
                                    </p:set>
                                    <p:animEffect transition="in" filter="fade">
                                      <p:cBhvr>
                                        <p:cTn id="250" dur="500"/>
                                        <p:tgtEl>
                                          <p:spTgt spid="187"/>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88"/>
                                        </p:tgtEl>
                                        <p:attrNameLst>
                                          <p:attrName>style.visibility</p:attrName>
                                        </p:attrNameLst>
                                      </p:cBhvr>
                                      <p:to>
                                        <p:strVal val="visible"/>
                                      </p:to>
                                    </p:set>
                                    <p:animEffect transition="in" filter="fade">
                                      <p:cBhvr>
                                        <p:cTn id="253" dur="500"/>
                                        <p:tgtEl>
                                          <p:spTgt spid="18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nodeType="clickEffect">
                                  <p:stCondLst>
                                    <p:cond delay="0"/>
                                  </p:stCondLst>
                                  <p:childTnLst>
                                    <p:set>
                                      <p:cBhvr>
                                        <p:cTn id="257" dur="1" fill="hold">
                                          <p:stCondLst>
                                            <p:cond delay="0"/>
                                          </p:stCondLst>
                                        </p:cTn>
                                        <p:tgtEl>
                                          <p:spTgt spid="16"/>
                                        </p:tgtEl>
                                        <p:attrNameLst>
                                          <p:attrName>style.visibility</p:attrName>
                                        </p:attrNameLst>
                                      </p:cBhvr>
                                      <p:to>
                                        <p:strVal val="visible"/>
                                      </p:to>
                                    </p:set>
                                    <p:animEffect transition="in" filter="fade">
                                      <p:cBhvr>
                                        <p:cTn id="258" dur="500"/>
                                        <p:tgtEl>
                                          <p:spTgt spid="16"/>
                                        </p:tgtEl>
                                      </p:cBhvr>
                                    </p:animEffect>
                                  </p:childTnLst>
                                </p:cTn>
                              </p:par>
                              <p:par>
                                <p:cTn id="259" presetID="10" presetClass="entr" presetSubtype="0" fill="hold" nodeType="withEffect">
                                  <p:stCondLst>
                                    <p:cond delay="0"/>
                                  </p:stCondLst>
                                  <p:childTnLst>
                                    <p:set>
                                      <p:cBhvr>
                                        <p:cTn id="260" dur="1" fill="hold">
                                          <p:stCondLst>
                                            <p:cond delay="0"/>
                                          </p:stCondLst>
                                        </p:cTn>
                                        <p:tgtEl>
                                          <p:spTgt spid="190"/>
                                        </p:tgtEl>
                                        <p:attrNameLst>
                                          <p:attrName>style.visibility</p:attrName>
                                        </p:attrNameLst>
                                      </p:cBhvr>
                                      <p:to>
                                        <p:strVal val="visible"/>
                                      </p:to>
                                    </p:set>
                                    <p:animEffect transition="in" filter="fade">
                                      <p:cBhvr>
                                        <p:cTn id="261" dur="500"/>
                                        <p:tgtEl>
                                          <p:spTgt spid="190"/>
                                        </p:tgtEl>
                                      </p:cBhvr>
                                    </p:animEffect>
                                  </p:childTnLst>
                                </p:cTn>
                              </p:par>
                              <p:par>
                                <p:cTn id="262" presetID="10" presetClass="exit" presetSubtype="0" fill="hold" nodeType="withEffect">
                                  <p:stCondLst>
                                    <p:cond delay="0"/>
                                  </p:stCondLst>
                                  <p:childTnLst>
                                    <p:animEffect transition="out" filter="fade">
                                      <p:cBhvr>
                                        <p:cTn id="263" dur="500"/>
                                        <p:tgtEl>
                                          <p:spTgt spid="184"/>
                                        </p:tgtEl>
                                      </p:cBhvr>
                                    </p:animEffect>
                                    <p:set>
                                      <p:cBhvr>
                                        <p:cTn id="264" dur="1" fill="hold">
                                          <p:stCondLst>
                                            <p:cond delay="499"/>
                                          </p:stCondLst>
                                        </p:cTn>
                                        <p:tgtEl>
                                          <p:spTgt spid="184"/>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500"/>
                                        <p:tgtEl>
                                          <p:spTgt spid="180"/>
                                        </p:tgtEl>
                                      </p:cBhvr>
                                    </p:animEffect>
                                    <p:set>
                                      <p:cBhvr>
                                        <p:cTn id="267" dur="1" fill="hold">
                                          <p:stCondLst>
                                            <p:cond delay="499"/>
                                          </p:stCondLst>
                                        </p:cTn>
                                        <p:tgtEl>
                                          <p:spTgt spid="180"/>
                                        </p:tgtEl>
                                        <p:attrNameLst>
                                          <p:attrName>style.visibility</p:attrName>
                                        </p:attrNameLst>
                                      </p:cBhvr>
                                      <p:to>
                                        <p:strVal val="hidden"/>
                                      </p:to>
                                    </p:set>
                                  </p:childTnLst>
                                </p:cTn>
                              </p:par>
                            </p:childTnLst>
                          </p:cTn>
                        </p:par>
                        <p:par>
                          <p:cTn id="268" fill="hold">
                            <p:stCondLst>
                              <p:cond delay="500"/>
                            </p:stCondLst>
                            <p:childTnLst>
                              <p:par>
                                <p:cTn id="269" presetID="10" presetClass="entr" presetSubtype="0" fill="hold" nodeType="afterEffect">
                                  <p:stCondLst>
                                    <p:cond delay="0"/>
                                  </p:stCondLst>
                                  <p:childTnLst>
                                    <p:set>
                                      <p:cBhvr>
                                        <p:cTn id="270" dur="1" fill="hold">
                                          <p:stCondLst>
                                            <p:cond delay="0"/>
                                          </p:stCondLst>
                                        </p:cTn>
                                        <p:tgtEl>
                                          <p:spTgt spid="191"/>
                                        </p:tgtEl>
                                        <p:attrNameLst>
                                          <p:attrName>style.visibility</p:attrName>
                                        </p:attrNameLst>
                                      </p:cBhvr>
                                      <p:to>
                                        <p:strVal val="visible"/>
                                      </p:to>
                                    </p:set>
                                    <p:animEffect transition="in" filter="fade">
                                      <p:cBhvr>
                                        <p:cTn id="271" dur="500"/>
                                        <p:tgtEl>
                                          <p:spTgt spid="191"/>
                                        </p:tgtEl>
                                      </p:cBhvr>
                                    </p:animEffect>
                                  </p:childTnLst>
                                </p:cTn>
                              </p:par>
                            </p:childTnLst>
                          </p:cTn>
                        </p:par>
                        <p:par>
                          <p:cTn id="272" fill="hold">
                            <p:stCondLst>
                              <p:cond delay="1000"/>
                            </p:stCondLst>
                            <p:childTnLst>
                              <p:par>
                                <p:cTn id="273" presetID="10" presetClass="exit" presetSubtype="0" fill="hold" grpId="1" nodeType="afterEffect">
                                  <p:stCondLst>
                                    <p:cond delay="0"/>
                                  </p:stCondLst>
                                  <p:childTnLst>
                                    <p:animEffect transition="out" filter="fade">
                                      <p:cBhvr>
                                        <p:cTn id="274" dur="500"/>
                                        <p:tgtEl>
                                          <p:spTgt spid="188"/>
                                        </p:tgtEl>
                                      </p:cBhvr>
                                    </p:animEffect>
                                    <p:set>
                                      <p:cBhvr>
                                        <p:cTn id="275" dur="1" fill="hold">
                                          <p:stCondLst>
                                            <p:cond delay="499"/>
                                          </p:stCondLst>
                                        </p:cTn>
                                        <p:tgtEl>
                                          <p:spTgt spid="188"/>
                                        </p:tgtEl>
                                        <p:attrNameLst>
                                          <p:attrName>style.visibility</p:attrName>
                                        </p:attrNameLst>
                                      </p:cBhvr>
                                      <p:to>
                                        <p:strVal val="hidden"/>
                                      </p:to>
                                    </p:set>
                                  </p:childTnLst>
                                </p:cTn>
                              </p:par>
                              <p:par>
                                <p:cTn id="276" presetID="10" presetClass="entr" presetSubtype="0" fill="hold" grpId="0" nodeType="withEffect">
                                  <p:stCondLst>
                                    <p:cond delay="0"/>
                                  </p:stCondLst>
                                  <p:childTnLst>
                                    <p:set>
                                      <p:cBhvr>
                                        <p:cTn id="277" dur="1" fill="hold">
                                          <p:stCondLst>
                                            <p:cond delay="0"/>
                                          </p:stCondLst>
                                        </p:cTn>
                                        <p:tgtEl>
                                          <p:spTgt spid="192"/>
                                        </p:tgtEl>
                                        <p:attrNameLst>
                                          <p:attrName>style.visibility</p:attrName>
                                        </p:attrNameLst>
                                      </p:cBhvr>
                                      <p:to>
                                        <p:strVal val="visible"/>
                                      </p:to>
                                    </p:set>
                                    <p:animEffect transition="in" filter="fade">
                                      <p:cBhvr>
                                        <p:cTn id="278"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88" grpId="1"/>
      <p:bldP spid="187" grpId="0"/>
      <p:bldP spid="186" grpId="0"/>
      <p:bldP spid="185" grpId="0"/>
      <p:bldP spid="177" grpId="0"/>
      <p:bldP spid="176" grpId="0"/>
      <p:bldP spid="175" grpId="0"/>
      <p:bldP spid="167" grpId="0"/>
      <p:bldP spid="166" grpId="0"/>
      <p:bldP spid="165" grpId="0"/>
      <p:bldP spid="164" grpId="0"/>
      <p:bldP spid="163" grpId="0"/>
      <p:bldP spid="162" grpId="0"/>
      <p:bldP spid="23" grpId="0"/>
      <p:bldP spid="151" grpId="0"/>
      <p:bldP spid="151" grpId="1"/>
      <p:bldP spid="155" grpId="0"/>
      <p:bldP spid="155" grpId="1"/>
      <p:bldP spid="170" grpId="0"/>
      <p:bldP spid="170" grpId="1"/>
      <p:bldP spid="174" grpId="0"/>
      <p:bldP spid="174" grpId="1"/>
      <p:bldP spid="1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a:extLst>
              <a:ext uri="{FF2B5EF4-FFF2-40B4-BE49-F238E27FC236}">
                <a16:creationId xmlns:a16="http://schemas.microsoft.com/office/drawing/2014/main" id="{C91E312C-3555-4E19-8600-FE1861344D13}"/>
              </a:ext>
            </a:extLst>
          </p:cNvPr>
          <p:cNvSpPr txBox="1"/>
          <p:nvPr/>
        </p:nvSpPr>
        <p:spPr>
          <a:xfrm>
            <a:off x="828995" y="6063734"/>
            <a:ext cx="1322622" cy="369332"/>
          </a:xfrm>
          <a:prstGeom prst="rect">
            <a:avLst/>
          </a:prstGeom>
          <a:noFill/>
        </p:spPr>
        <p:txBody>
          <a:bodyPr wrap="square" rtlCol="0">
            <a:spAutoFit/>
          </a:bodyPr>
          <a:lstStyle/>
          <a:p>
            <a:r>
              <a:rPr lang="en-US" dirty="0">
                <a:solidFill>
                  <a:schemeClr val="bg1"/>
                </a:solidFill>
              </a:rPr>
              <a:t>Index = </a:t>
            </a:r>
            <a:r>
              <a:rPr lang="en-US" dirty="0"/>
              <a:t>62</a:t>
            </a:r>
          </a:p>
        </p:txBody>
      </p:sp>
      <p:sp>
        <p:nvSpPr>
          <p:cNvPr id="72" name="TextBox 71">
            <a:extLst>
              <a:ext uri="{FF2B5EF4-FFF2-40B4-BE49-F238E27FC236}">
                <a16:creationId xmlns:a16="http://schemas.microsoft.com/office/drawing/2014/main" id="{98DA8831-23EE-4AA5-93D9-DB1865D2AF68}"/>
              </a:ext>
            </a:extLst>
          </p:cNvPr>
          <p:cNvSpPr txBox="1"/>
          <p:nvPr/>
        </p:nvSpPr>
        <p:spPr>
          <a:xfrm>
            <a:off x="829734" y="6063734"/>
            <a:ext cx="1322622" cy="369332"/>
          </a:xfrm>
          <a:prstGeom prst="rect">
            <a:avLst/>
          </a:prstGeom>
          <a:noFill/>
        </p:spPr>
        <p:txBody>
          <a:bodyPr wrap="square" rtlCol="0">
            <a:spAutoFit/>
          </a:bodyPr>
          <a:lstStyle/>
          <a:p>
            <a:r>
              <a:rPr lang="en-US" dirty="0">
                <a:solidFill>
                  <a:schemeClr val="bg1"/>
                </a:solidFill>
              </a:rPr>
              <a:t>Index = </a:t>
            </a:r>
            <a:r>
              <a:rPr lang="en-US" dirty="0"/>
              <a:t>32</a:t>
            </a:r>
          </a:p>
        </p:txBody>
      </p:sp>
      <p:sp>
        <p:nvSpPr>
          <p:cNvPr id="71" name="TextBox 70">
            <a:extLst>
              <a:ext uri="{FF2B5EF4-FFF2-40B4-BE49-F238E27FC236}">
                <a16:creationId xmlns:a16="http://schemas.microsoft.com/office/drawing/2014/main" id="{88EA3407-6E29-43F9-BCF8-3173FDEDADA6}"/>
              </a:ext>
            </a:extLst>
          </p:cNvPr>
          <p:cNvSpPr txBox="1"/>
          <p:nvPr/>
        </p:nvSpPr>
        <p:spPr>
          <a:xfrm>
            <a:off x="829734" y="6063734"/>
            <a:ext cx="1322622" cy="369332"/>
          </a:xfrm>
          <a:prstGeom prst="rect">
            <a:avLst/>
          </a:prstGeom>
          <a:noFill/>
        </p:spPr>
        <p:txBody>
          <a:bodyPr wrap="square" rtlCol="0">
            <a:spAutoFit/>
          </a:bodyPr>
          <a:lstStyle/>
          <a:p>
            <a:r>
              <a:rPr lang="en-US" dirty="0">
                <a:solidFill>
                  <a:schemeClr val="bg1"/>
                </a:solidFill>
              </a:rPr>
              <a:t>Index = </a:t>
            </a:r>
            <a:r>
              <a:rPr lang="en-US" dirty="0"/>
              <a:t>1D</a:t>
            </a:r>
          </a:p>
        </p:txBody>
      </p:sp>
      <p:sp>
        <p:nvSpPr>
          <p:cNvPr id="54" name="Rectangle 53">
            <a:extLst>
              <a:ext uri="{FF2B5EF4-FFF2-40B4-BE49-F238E27FC236}">
                <a16:creationId xmlns:a16="http://schemas.microsoft.com/office/drawing/2014/main" id="{42206060-A38B-4838-83FC-B8D438242481}"/>
              </a:ext>
            </a:extLst>
          </p:cNvPr>
          <p:cNvSpPr/>
          <p:nvPr/>
        </p:nvSpPr>
        <p:spPr>
          <a:xfrm>
            <a:off x="7148418" y="2456262"/>
            <a:ext cx="2233704"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NULL</a:t>
            </a:r>
          </a:p>
          <a:p>
            <a:pPr algn="r"/>
            <a:r>
              <a:rPr lang="en-US" sz="1000" dirty="0"/>
              <a:t>NULL</a:t>
            </a:r>
          </a:p>
        </p:txBody>
      </p:sp>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a:bodyPr>
          <a:lstStyle/>
          <a:p>
            <a:r>
              <a:rPr lang="en-US" dirty="0"/>
              <a:t>Step 7: Handle CNAME records</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817145"/>
          </a:xfrm>
        </p:spPr>
        <p:txBody>
          <a:bodyPr/>
          <a:lstStyle/>
          <a:p>
            <a:r>
              <a:rPr lang="en-US" dirty="0"/>
              <a:t>Now you have to modify your code from step 6 to handle CNAME records</a:t>
            </a:r>
          </a:p>
          <a:p>
            <a:r>
              <a:rPr lang="en-US" dirty="0"/>
              <a:t>You’ll need to keep track of more variable: </a:t>
            </a:r>
            <a:r>
              <a:rPr lang="en-US" u="sng" dirty="0" err="1"/>
              <a:t>qname</a:t>
            </a:r>
            <a:endParaRPr lang="en-US" dirty="0"/>
          </a:p>
        </p:txBody>
      </p:sp>
      <p:graphicFrame>
        <p:nvGraphicFramePr>
          <p:cNvPr id="28" name="Table 27">
            <a:extLst>
              <a:ext uri="{FF2B5EF4-FFF2-40B4-BE49-F238E27FC236}">
                <a16:creationId xmlns:a16="http://schemas.microsoft.com/office/drawing/2014/main" id="{E1C9BA7C-6148-44FD-ADB5-F01EB644F38E}"/>
              </a:ext>
            </a:extLst>
          </p:cNvPr>
          <p:cNvGraphicFramePr>
            <a:graphicFrameLocks noGrp="1"/>
          </p:cNvGraphicFramePr>
          <p:nvPr>
            <p:extLst>
              <p:ext uri="{D42A27DB-BD31-4B8C-83A1-F6EECF244321}">
                <p14:modId xmlns:p14="http://schemas.microsoft.com/office/powerpoint/2010/main" val="3049049036"/>
              </p:ext>
            </p:extLst>
          </p:nvPr>
        </p:nvGraphicFramePr>
        <p:xfrm>
          <a:off x="677334" y="226663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a:t>
                      </a:r>
                      <a:r>
                        <a:rPr lang="pl-PL" sz="1400" dirty="0">
                          <a:solidFill>
                            <a:schemeClr val="tx1">
                              <a:lumMod val="50000"/>
                            </a:schemeClr>
                          </a:solidFill>
                          <a:effectLst/>
                          <a:latin typeface="Lucida Console" panose="020B0609040504020204" pitchFamily="49" charset="0"/>
                        </a:rPr>
                        <a:t> 00 01 00 00 16 96 00</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dirty="0">
                          <a:solidFill>
                            <a:schemeClr val="tx1">
                              <a:lumMod val="50000"/>
                            </a:schemeClr>
                          </a:solidFill>
                          <a:effectLst/>
                          <a:latin typeface="Lucida Console" panose="020B0609040504020204" pitchFamily="49" charset="0"/>
                        </a:rPr>
                        <a:t>09 </a:t>
                      </a:r>
                      <a:r>
                        <a:rPr lang="pl-PL" sz="1400" u="none" dirty="0">
                          <a:solidFill>
                            <a:schemeClr val="tx1">
                              <a:lumMod val="50000"/>
                            </a:schemeClr>
                          </a:solidFill>
                          <a:effectLst/>
                          <a:latin typeface="Lucida Console" panose="020B0609040504020204" pitchFamily="49" charset="0"/>
                        </a:rPr>
                        <a:t>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graphicFrame>
        <p:nvGraphicFramePr>
          <p:cNvPr id="30" name="Table 29">
            <a:extLst>
              <a:ext uri="{FF2B5EF4-FFF2-40B4-BE49-F238E27FC236}">
                <a16:creationId xmlns:a16="http://schemas.microsoft.com/office/drawing/2014/main" id="{FCD0BCCC-4253-4B7A-A82D-F4BCA7847EA2}"/>
              </a:ext>
            </a:extLst>
          </p:cNvPr>
          <p:cNvGraphicFramePr>
            <a:graphicFrameLocks noGrp="1"/>
          </p:cNvGraphicFramePr>
          <p:nvPr>
            <p:extLst>
              <p:ext uri="{D42A27DB-BD31-4B8C-83A1-F6EECF244321}">
                <p14:modId xmlns:p14="http://schemas.microsoft.com/office/powerpoint/2010/main" val="977165907"/>
              </p:ext>
            </p:extLst>
          </p:nvPr>
        </p:nvGraphicFramePr>
        <p:xfrm>
          <a:off x="677334" y="226663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a:t>
                      </a:r>
                      <a:r>
                        <a:rPr lang="pl-PL" sz="1400" u="sng" dirty="0">
                          <a:solidFill>
                            <a:srgbClr val="FFC000"/>
                          </a:solidFill>
                          <a:effectLst/>
                          <a:latin typeface="Lucida Console" panose="020B0609040504020204" pitchFamily="49" charset="0"/>
                        </a:rPr>
                        <a:t>C0 0C 00</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sng" dirty="0">
                          <a:solidFill>
                            <a:srgbClr val="FFC000"/>
                          </a:solidFill>
                          <a:effectLst/>
                          <a:latin typeface="Lucida Console" panose="020B0609040504020204" pitchFamily="49" charset="0"/>
                        </a:rPr>
                        <a:t>05 00 01 00 00 16 96 00</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u="sng" dirty="0">
                          <a:solidFill>
                            <a:srgbClr val="FFC000"/>
                          </a:solidFill>
                          <a:effectLst/>
                          <a:latin typeface="Lucida Console" panose="020B0609040504020204" pitchFamily="49" charset="0"/>
                        </a:rPr>
                        <a:t>09 06 6D 67 2D 77 65 62</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sng" dirty="0">
                          <a:solidFill>
                            <a:srgbClr val="FFC000"/>
                          </a:solidFill>
                          <a:effectLst/>
                          <a:latin typeface="Lucida Console" panose="020B0609040504020204" pitchFamily="49" charset="0"/>
                        </a:rPr>
                        <a:t>C0 10</a:t>
                      </a:r>
                      <a:r>
                        <a:rPr lang="pl-PL" sz="1400" u="none" dirty="0">
                          <a:solidFill>
                            <a:schemeClr val="tx1">
                              <a:lumMod val="50000"/>
                            </a:schemeClr>
                          </a:solidFill>
                          <a:effectLst/>
                          <a:latin typeface="Lucida Console" panose="020B0609040504020204" pitchFamily="49" charset="0"/>
                        </a:rPr>
                        <a:t> 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dirty="0">
                          <a:solidFill>
                            <a:schemeClr val="tx1">
                              <a:lumMod val="50000"/>
                            </a:schemeClr>
                          </a:solidFill>
                          <a:effectLst/>
                          <a:latin typeface="Lucida Console" panose="020B0609040504020204" pitchFamily="49" charset="0"/>
                        </a:rPr>
                        <a:t>10 65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grpSp>
        <p:nvGrpSpPr>
          <p:cNvPr id="32" name="Group 31">
            <a:extLst>
              <a:ext uri="{FF2B5EF4-FFF2-40B4-BE49-F238E27FC236}">
                <a16:creationId xmlns:a16="http://schemas.microsoft.com/office/drawing/2014/main" id="{6EA96F8A-CFF3-41A4-B4B5-819D076769D3}"/>
              </a:ext>
            </a:extLst>
          </p:cNvPr>
          <p:cNvGrpSpPr/>
          <p:nvPr/>
        </p:nvGrpSpPr>
        <p:grpSpPr>
          <a:xfrm>
            <a:off x="4132302" y="2631648"/>
            <a:ext cx="2534369" cy="1455198"/>
            <a:chOff x="4097361" y="3949032"/>
            <a:chExt cx="1756611" cy="1455198"/>
          </a:xfrm>
        </p:grpSpPr>
        <p:sp>
          <p:nvSpPr>
            <p:cNvPr id="38" name="Rectangle 37">
              <a:extLst>
                <a:ext uri="{FF2B5EF4-FFF2-40B4-BE49-F238E27FC236}">
                  <a16:creationId xmlns:a16="http://schemas.microsoft.com/office/drawing/2014/main" id="{0294300C-5108-4188-A611-D0489C7D957C}"/>
                </a:ext>
              </a:extLst>
            </p:cNvPr>
            <p:cNvSpPr/>
            <p:nvPr/>
          </p:nvSpPr>
          <p:spPr>
            <a:xfrm>
              <a:off x="4097361" y="4195646"/>
              <a:ext cx="1756611"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www.byu.edu</a:t>
              </a:r>
            </a:p>
            <a:p>
              <a:pPr algn="r"/>
              <a:r>
                <a:rPr lang="en-US" sz="1200" dirty="0"/>
                <a:t>00 05</a:t>
              </a:r>
            </a:p>
            <a:p>
              <a:pPr algn="r"/>
              <a:r>
                <a:rPr lang="en-US" sz="1200" dirty="0"/>
                <a:t>00 01</a:t>
              </a:r>
            </a:p>
            <a:p>
              <a:pPr algn="r"/>
              <a:r>
                <a:rPr lang="en-US" sz="1200" dirty="0"/>
                <a:t>00 00 16 96</a:t>
              </a:r>
            </a:p>
            <a:p>
              <a:pPr algn="r"/>
              <a:r>
                <a:rPr lang="en-US" sz="1200" dirty="0"/>
                <a:t>00 09</a:t>
              </a:r>
            </a:p>
            <a:p>
              <a:pPr algn="r"/>
              <a:r>
                <a:rPr lang="en-US" sz="1200" dirty="0"/>
                <a:t>mg-web.byu.edu</a:t>
              </a:r>
            </a:p>
          </p:txBody>
        </p:sp>
        <p:sp>
          <p:nvSpPr>
            <p:cNvPr id="39" name="TextBox 38">
              <a:extLst>
                <a:ext uri="{FF2B5EF4-FFF2-40B4-BE49-F238E27FC236}">
                  <a16:creationId xmlns:a16="http://schemas.microsoft.com/office/drawing/2014/main" id="{FF48DA5B-435E-42B7-BE29-AF0CC739F1F1}"/>
                </a:ext>
              </a:extLst>
            </p:cNvPr>
            <p:cNvSpPr txBox="1"/>
            <p:nvPr/>
          </p:nvSpPr>
          <p:spPr>
            <a:xfrm>
              <a:off x="4097361" y="3949032"/>
              <a:ext cx="1756611" cy="276999"/>
            </a:xfrm>
            <a:prstGeom prst="rect">
              <a:avLst/>
            </a:prstGeom>
            <a:noFill/>
          </p:spPr>
          <p:txBody>
            <a:bodyPr wrap="square" rtlCol="0">
              <a:spAutoFit/>
            </a:bodyPr>
            <a:lstStyle/>
            <a:p>
              <a:pPr algn="ctr"/>
              <a:r>
                <a:rPr lang="en-US" sz="1200" b="1" dirty="0"/>
                <a:t>struct </a:t>
              </a:r>
              <a:r>
                <a:rPr lang="en-US" sz="1200" b="1" dirty="0" err="1"/>
                <a:t>dns_rr</a:t>
              </a:r>
              <a:r>
                <a:rPr lang="en-US" sz="1200" b="1" dirty="0"/>
                <a:t> *</a:t>
              </a:r>
            </a:p>
          </p:txBody>
        </p:sp>
      </p:grpSp>
      <p:sp>
        <p:nvSpPr>
          <p:cNvPr id="40" name="TextBox 39">
            <a:extLst>
              <a:ext uri="{FF2B5EF4-FFF2-40B4-BE49-F238E27FC236}">
                <a16:creationId xmlns:a16="http://schemas.microsoft.com/office/drawing/2014/main" id="{A9A415D4-AED6-4562-AF0D-94ECD03F42F9}"/>
              </a:ext>
            </a:extLst>
          </p:cNvPr>
          <p:cNvSpPr txBox="1"/>
          <p:nvPr/>
        </p:nvSpPr>
        <p:spPr>
          <a:xfrm>
            <a:off x="3986910" y="2130667"/>
            <a:ext cx="2920631" cy="369332"/>
          </a:xfrm>
          <a:prstGeom prst="rect">
            <a:avLst/>
          </a:prstGeom>
          <a:noFill/>
        </p:spPr>
        <p:txBody>
          <a:bodyPr wrap="square" rtlCol="0">
            <a:spAutoFit/>
          </a:bodyPr>
          <a:lstStyle/>
          <a:p>
            <a:r>
              <a:rPr lang="en-US" dirty="0" err="1"/>
              <a:t>qname</a:t>
            </a:r>
            <a:r>
              <a:rPr lang="en-US" dirty="0"/>
              <a:t> = www.byu.edu</a:t>
            </a:r>
          </a:p>
        </p:txBody>
      </p:sp>
      <p:sp>
        <p:nvSpPr>
          <p:cNvPr id="41" name="TextBox 40">
            <a:extLst>
              <a:ext uri="{FF2B5EF4-FFF2-40B4-BE49-F238E27FC236}">
                <a16:creationId xmlns:a16="http://schemas.microsoft.com/office/drawing/2014/main" id="{A22C0974-32D6-4123-B52B-3E2227D914F3}"/>
              </a:ext>
            </a:extLst>
          </p:cNvPr>
          <p:cNvSpPr txBox="1"/>
          <p:nvPr/>
        </p:nvSpPr>
        <p:spPr>
          <a:xfrm>
            <a:off x="829734" y="6063734"/>
            <a:ext cx="1322622" cy="369332"/>
          </a:xfrm>
          <a:prstGeom prst="rect">
            <a:avLst/>
          </a:prstGeom>
          <a:noFill/>
        </p:spPr>
        <p:txBody>
          <a:bodyPr wrap="square" rtlCol="0">
            <a:spAutoFit/>
          </a:bodyPr>
          <a:lstStyle/>
          <a:p>
            <a:r>
              <a:rPr lang="en-US" dirty="0"/>
              <a:t>Index =</a:t>
            </a:r>
          </a:p>
        </p:txBody>
      </p:sp>
      <p:sp>
        <p:nvSpPr>
          <p:cNvPr id="42" name="TextBox 41">
            <a:extLst>
              <a:ext uri="{FF2B5EF4-FFF2-40B4-BE49-F238E27FC236}">
                <a16:creationId xmlns:a16="http://schemas.microsoft.com/office/drawing/2014/main" id="{243EE572-A60F-4B17-ADCD-7853AE789CA8}"/>
              </a:ext>
            </a:extLst>
          </p:cNvPr>
          <p:cNvSpPr txBox="1"/>
          <p:nvPr/>
        </p:nvSpPr>
        <p:spPr>
          <a:xfrm>
            <a:off x="7148422" y="2176474"/>
            <a:ext cx="2233702" cy="276999"/>
          </a:xfrm>
          <a:prstGeom prst="rect">
            <a:avLst/>
          </a:prstGeom>
          <a:noFill/>
        </p:spPr>
        <p:txBody>
          <a:bodyPr wrap="square" rtlCol="0">
            <a:spAutoFit/>
          </a:bodyPr>
          <a:lstStyle/>
          <a:p>
            <a:pPr algn="ctr"/>
            <a:r>
              <a:rPr lang="en-US" sz="1200" dirty="0"/>
              <a:t>Head</a:t>
            </a:r>
          </a:p>
        </p:txBody>
      </p:sp>
      <p:sp>
        <p:nvSpPr>
          <p:cNvPr id="43" name="TextBox 42">
            <a:extLst>
              <a:ext uri="{FF2B5EF4-FFF2-40B4-BE49-F238E27FC236}">
                <a16:creationId xmlns:a16="http://schemas.microsoft.com/office/drawing/2014/main" id="{8A0F7C28-F8F6-4E91-A339-45563658D537}"/>
              </a:ext>
            </a:extLst>
          </p:cNvPr>
          <p:cNvSpPr txBox="1"/>
          <p:nvPr/>
        </p:nvSpPr>
        <p:spPr>
          <a:xfrm>
            <a:off x="9382124" y="2493149"/>
            <a:ext cx="726969" cy="276999"/>
          </a:xfrm>
          <a:prstGeom prst="rect">
            <a:avLst/>
          </a:prstGeom>
          <a:noFill/>
        </p:spPr>
        <p:txBody>
          <a:bodyPr wrap="square" rtlCol="0">
            <a:spAutoFit/>
          </a:bodyPr>
          <a:lstStyle/>
          <a:p>
            <a:pPr algn="ctr"/>
            <a:r>
              <a:rPr lang="en-US" sz="1200" dirty="0"/>
              <a:t>Current</a:t>
            </a:r>
          </a:p>
        </p:txBody>
      </p:sp>
      <p:sp>
        <p:nvSpPr>
          <p:cNvPr id="44" name="Rectangle 43">
            <a:extLst>
              <a:ext uri="{FF2B5EF4-FFF2-40B4-BE49-F238E27FC236}">
                <a16:creationId xmlns:a16="http://schemas.microsoft.com/office/drawing/2014/main" id="{B7A898B8-9750-42D0-A1D3-9B51F0C756DC}"/>
              </a:ext>
            </a:extLst>
          </p:cNvPr>
          <p:cNvSpPr/>
          <p:nvPr/>
        </p:nvSpPr>
        <p:spPr>
          <a:xfrm>
            <a:off x="7148421" y="2456814"/>
            <a:ext cx="223370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mg-web.byu.edu</a:t>
            </a:r>
          </a:p>
          <a:p>
            <a:pPr algn="r"/>
            <a:r>
              <a:rPr lang="en-US" sz="1000" dirty="0"/>
              <a:t>NULL</a:t>
            </a:r>
          </a:p>
        </p:txBody>
      </p:sp>
      <p:sp>
        <p:nvSpPr>
          <p:cNvPr id="46" name="Rectangle 45">
            <a:extLst>
              <a:ext uri="{FF2B5EF4-FFF2-40B4-BE49-F238E27FC236}">
                <a16:creationId xmlns:a16="http://schemas.microsoft.com/office/drawing/2014/main" id="{01FBB374-BA0B-423B-88EA-147D5E5BECE6}"/>
              </a:ext>
            </a:extLst>
          </p:cNvPr>
          <p:cNvSpPr/>
          <p:nvPr/>
        </p:nvSpPr>
        <p:spPr>
          <a:xfrm>
            <a:off x="7148420" y="3136099"/>
            <a:ext cx="2233704"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NULL</a:t>
            </a:r>
          </a:p>
          <a:p>
            <a:pPr algn="r"/>
            <a:r>
              <a:rPr lang="en-US" sz="1000" dirty="0"/>
              <a:t>NULL</a:t>
            </a:r>
          </a:p>
        </p:txBody>
      </p:sp>
      <p:sp>
        <p:nvSpPr>
          <p:cNvPr id="48" name="Rectangle 47">
            <a:extLst>
              <a:ext uri="{FF2B5EF4-FFF2-40B4-BE49-F238E27FC236}">
                <a16:creationId xmlns:a16="http://schemas.microsoft.com/office/drawing/2014/main" id="{22CE770C-A08F-48F6-ACFB-A7EDF5E915C8}"/>
              </a:ext>
            </a:extLst>
          </p:cNvPr>
          <p:cNvSpPr/>
          <p:nvPr/>
        </p:nvSpPr>
        <p:spPr>
          <a:xfrm>
            <a:off x="7148420" y="3815384"/>
            <a:ext cx="2233704"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128.187.16.99</a:t>
            </a:r>
          </a:p>
          <a:p>
            <a:pPr algn="r"/>
            <a:r>
              <a:rPr lang="en-US" sz="1000" dirty="0"/>
              <a:t>&lt;pointer&gt;</a:t>
            </a:r>
          </a:p>
        </p:txBody>
      </p:sp>
      <p:cxnSp>
        <p:nvCxnSpPr>
          <p:cNvPr id="49" name="Straight Arrow Connector 48">
            <a:extLst>
              <a:ext uri="{FF2B5EF4-FFF2-40B4-BE49-F238E27FC236}">
                <a16:creationId xmlns:a16="http://schemas.microsoft.com/office/drawing/2014/main" id="{31A9FD02-5C9C-4B4C-A184-97AA426017A4}"/>
              </a:ext>
            </a:extLst>
          </p:cNvPr>
          <p:cNvCxnSpPr>
            <a:cxnSpLocks/>
            <a:endCxn id="50" idx="0"/>
          </p:cNvCxnSpPr>
          <p:nvPr/>
        </p:nvCxnSpPr>
        <p:spPr>
          <a:xfrm flipH="1">
            <a:off x="8265272" y="4184716"/>
            <a:ext cx="1" cy="309953"/>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6EC0DD1-D945-436B-99CC-331B99B4626C}"/>
              </a:ext>
            </a:extLst>
          </p:cNvPr>
          <p:cNvSpPr/>
          <p:nvPr/>
        </p:nvSpPr>
        <p:spPr>
          <a:xfrm>
            <a:off x="7148420" y="4494669"/>
            <a:ext cx="2233704"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128.187.16.98</a:t>
            </a:r>
          </a:p>
          <a:p>
            <a:pPr algn="r"/>
            <a:r>
              <a:rPr lang="en-US" sz="1000" dirty="0"/>
              <a:t>&lt;pointer&gt;</a:t>
            </a:r>
          </a:p>
        </p:txBody>
      </p:sp>
      <p:cxnSp>
        <p:nvCxnSpPr>
          <p:cNvPr id="51" name="Straight Arrow Connector 50">
            <a:extLst>
              <a:ext uri="{FF2B5EF4-FFF2-40B4-BE49-F238E27FC236}">
                <a16:creationId xmlns:a16="http://schemas.microsoft.com/office/drawing/2014/main" id="{81D7565A-8CEB-4279-9D4D-BF2E1BB63CF3}"/>
              </a:ext>
            </a:extLst>
          </p:cNvPr>
          <p:cNvCxnSpPr>
            <a:cxnSpLocks/>
            <a:endCxn id="52" idx="0"/>
          </p:cNvCxnSpPr>
          <p:nvPr/>
        </p:nvCxnSpPr>
        <p:spPr>
          <a:xfrm flipH="1">
            <a:off x="8265272" y="4864001"/>
            <a:ext cx="1" cy="309953"/>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C6410FB-4482-4ECB-AF11-CE6757191121}"/>
              </a:ext>
            </a:extLst>
          </p:cNvPr>
          <p:cNvSpPr/>
          <p:nvPr/>
        </p:nvSpPr>
        <p:spPr>
          <a:xfrm>
            <a:off x="7148420" y="5173954"/>
            <a:ext cx="2233704"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128.187.16.100</a:t>
            </a:r>
          </a:p>
          <a:p>
            <a:pPr algn="r"/>
            <a:r>
              <a:rPr lang="en-US" sz="1000" dirty="0"/>
              <a:t>NULL</a:t>
            </a:r>
          </a:p>
        </p:txBody>
      </p:sp>
      <p:sp>
        <p:nvSpPr>
          <p:cNvPr id="53" name="TextBox 52">
            <a:extLst>
              <a:ext uri="{FF2B5EF4-FFF2-40B4-BE49-F238E27FC236}">
                <a16:creationId xmlns:a16="http://schemas.microsoft.com/office/drawing/2014/main" id="{775F6A32-AE54-44CF-AA53-D9DFFBFC4723}"/>
              </a:ext>
            </a:extLst>
          </p:cNvPr>
          <p:cNvSpPr txBox="1"/>
          <p:nvPr/>
        </p:nvSpPr>
        <p:spPr>
          <a:xfrm>
            <a:off x="3893672" y="3240451"/>
            <a:ext cx="2973215" cy="461665"/>
          </a:xfrm>
          <a:prstGeom prst="rect">
            <a:avLst/>
          </a:prstGeom>
          <a:noFill/>
        </p:spPr>
        <p:txBody>
          <a:bodyPr wrap="square" rtlCol="0">
            <a:spAutoFit/>
          </a:bodyPr>
          <a:lstStyle/>
          <a:p>
            <a:r>
              <a:rPr lang="en-US" sz="1200" dirty="0"/>
              <a:t>To start, </a:t>
            </a:r>
            <a:r>
              <a:rPr lang="en-US" sz="1200" dirty="0" err="1"/>
              <a:t>qname</a:t>
            </a:r>
            <a:r>
              <a:rPr lang="en-US" sz="1200" dirty="0"/>
              <a:t> should be the same as the query.</a:t>
            </a:r>
          </a:p>
        </p:txBody>
      </p:sp>
      <p:cxnSp>
        <p:nvCxnSpPr>
          <p:cNvPr id="19" name="Straight Arrow Connector 18">
            <a:extLst>
              <a:ext uri="{FF2B5EF4-FFF2-40B4-BE49-F238E27FC236}">
                <a16:creationId xmlns:a16="http://schemas.microsoft.com/office/drawing/2014/main" id="{947CBCD7-7531-4A45-9B6C-219A6E04A97F}"/>
              </a:ext>
            </a:extLst>
          </p:cNvPr>
          <p:cNvCxnSpPr>
            <a:cxnSpLocks/>
            <a:endCxn id="38" idx="1"/>
          </p:cNvCxnSpPr>
          <p:nvPr/>
        </p:nvCxnSpPr>
        <p:spPr>
          <a:xfrm>
            <a:off x="3650554" y="3482554"/>
            <a:ext cx="4817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5959552-4621-4475-8420-735733CF9B47}"/>
              </a:ext>
            </a:extLst>
          </p:cNvPr>
          <p:cNvSpPr/>
          <p:nvPr/>
        </p:nvSpPr>
        <p:spPr>
          <a:xfrm>
            <a:off x="4132301" y="2878262"/>
            <a:ext cx="2534369"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www.byu.edu</a:t>
            </a:r>
          </a:p>
          <a:p>
            <a:pPr algn="r"/>
            <a:r>
              <a:rPr lang="en-US" sz="1200" dirty="0">
                <a:highlight>
                  <a:srgbClr val="FF0000"/>
                </a:highlight>
              </a:rPr>
              <a:t>00 05</a:t>
            </a:r>
          </a:p>
          <a:p>
            <a:pPr algn="r"/>
            <a:r>
              <a:rPr lang="en-US" sz="1200" dirty="0"/>
              <a:t>00 01</a:t>
            </a:r>
          </a:p>
          <a:p>
            <a:pPr algn="r"/>
            <a:r>
              <a:rPr lang="en-US" sz="1200" dirty="0"/>
              <a:t>00 00 16 96</a:t>
            </a:r>
          </a:p>
          <a:p>
            <a:pPr algn="r"/>
            <a:r>
              <a:rPr lang="en-US" sz="1200" dirty="0"/>
              <a:t>00 09</a:t>
            </a:r>
          </a:p>
          <a:p>
            <a:pPr algn="r"/>
            <a:r>
              <a:rPr lang="en-US" sz="1200" dirty="0"/>
              <a:t>mg-web.byu.edu</a:t>
            </a:r>
          </a:p>
        </p:txBody>
      </p:sp>
      <p:sp>
        <p:nvSpPr>
          <p:cNvPr id="56" name="TextBox 55">
            <a:extLst>
              <a:ext uri="{FF2B5EF4-FFF2-40B4-BE49-F238E27FC236}">
                <a16:creationId xmlns:a16="http://schemas.microsoft.com/office/drawing/2014/main" id="{F80A3296-1E9C-45F0-8243-33EA97C16901}"/>
              </a:ext>
            </a:extLst>
          </p:cNvPr>
          <p:cNvSpPr txBox="1"/>
          <p:nvPr/>
        </p:nvSpPr>
        <p:spPr>
          <a:xfrm>
            <a:off x="3926729" y="4184716"/>
            <a:ext cx="2973215" cy="646331"/>
          </a:xfrm>
          <a:prstGeom prst="rect">
            <a:avLst/>
          </a:prstGeom>
          <a:noFill/>
        </p:spPr>
        <p:txBody>
          <a:bodyPr wrap="square" rtlCol="0">
            <a:spAutoFit/>
          </a:bodyPr>
          <a:lstStyle/>
          <a:p>
            <a:r>
              <a:rPr lang="en-US" sz="1200" dirty="0"/>
              <a:t>This record has type 5 instead of type 1, which means that the data isn’t an IP address, but rather a CNAME (alias).</a:t>
            </a:r>
          </a:p>
        </p:txBody>
      </p:sp>
      <p:sp>
        <p:nvSpPr>
          <p:cNvPr id="57" name="Rectangle 56">
            <a:extLst>
              <a:ext uri="{FF2B5EF4-FFF2-40B4-BE49-F238E27FC236}">
                <a16:creationId xmlns:a16="http://schemas.microsoft.com/office/drawing/2014/main" id="{9FD0F0DE-502C-4CF4-B54C-7CBFF9EA58DE}"/>
              </a:ext>
            </a:extLst>
          </p:cNvPr>
          <p:cNvSpPr/>
          <p:nvPr/>
        </p:nvSpPr>
        <p:spPr>
          <a:xfrm>
            <a:off x="4132300" y="2878262"/>
            <a:ext cx="2534369"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www.byu.edu</a:t>
            </a:r>
          </a:p>
          <a:p>
            <a:pPr algn="r"/>
            <a:r>
              <a:rPr lang="en-US" sz="1200" dirty="0"/>
              <a:t>00 05</a:t>
            </a:r>
          </a:p>
          <a:p>
            <a:pPr algn="r"/>
            <a:r>
              <a:rPr lang="en-US" sz="1200" dirty="0"/>
              <a:t>00 01</a:t>
            </a:r>
          </a:p>
          <a:p>
            <a:pPr algn="r"/>
            <a:r>
              <a:rPr lang="en-US" sz="1200" dirty="0"/>
              <a:t>00 00 16 96</a:t>
            </a:r>
          </a:p>
          <a:p>
            <a:pPr algn="r"/>
            <a:r>
              <a:rPr lang="en-US" sz="1200" dirty="0"/>
              <a:t>00 09</a:t>
            </a:r>
          </a:p>
          <a:p>
            <a:pPr algn="r"/>
            <a:r>
              <a:rPr lang="en-US" sz="1200" dirty="0">
                <a:highlight>
                  <a:srgbClr val="FF0000"/>
                </a:highlight>
              </a:rPr>
              <a:t>mg-web.byu.edu</a:t>
            </a:r>
          </a:p>
        </p:txBody>
      </p:sp>
      <p:sp>
        <p:nvSpPr>
          <p:cNvPr id="58" name="TextBox 57">
            <a:extLst>
              <a:ext uri="{FF2B5EF4-FFF2-40B4-BE49-F238E27FC236}">
                <a16:creationId xmlns:a16="http://schemas.microsoft.com/office/drawing/2014/main" id="{F47EBEC6-FD20-45CD-AEEE-CB4F886B5D0C}"/>
              </a:ext>
            </a:extLst>
          </p:cNvPr>
          <p:cNvSpPr txBox="1"/>
          <p:nvPr/>
        </p:nvSpPr>
        <p:spPr>
          <a:xfrm>
            <a:off x="3920003" y="4184716"/>
            <a:ext cx="2973215" cy="830997"/>
          </a:xfrm>
          <a:prstGeom prst="rect">
            <a:avLst/>
          </a:prstGeom>
          <a:noFill/>
        </p:spPr>
        <p:txBody>
          <a:bodyPr wrap="square" rtlCol="0">
            <a:spAutoFit/>
          </a:bodyPr>
          <a:lstStyle/>
          <a:p>
            <a:r>
              <a:rPr lang="en-US" sz="1200" dirty="0"/>
              <a:t>You can use the same function you used to decode the name for the data, the rule of compression encoding are the same.</a:t>
            </a:r>
          </a:p>
        </p:txBody>
      </p:sp>
      <p:cxnSp>
        <p:nvCxnSpPr>
          <p:cNvPr id="60" name="Connector: Elbow 59">
            <a:extLst>
              <a:ext uri="{FF2B5EF4-FFF2-40B4-BE49-F238E27FC236}">
                <a16:creationId xmlns:a16="http://schemas.microsoft.com/office/drawing/2014/main" id="{91EE69D6-9790-4B9D-A4B9-2F5C4A49C9E6}"/>
              </a:ext>
            </a:extLst>
          </p:cNvPr>
          <p:cNvCxnSpPr>
            <a:cxnSpLocks/>
          </p:cNvCxnSpPr>
          <p:nvPr/>
        </p:nvCxnSpPr>
        <p:spPr>
          <a:xfrm flipV="1">
            <a:off x="6666669" y="2456814"/>
            <a:ext cx="2157025" cy="1495328"/>
          </a:xfrm>
          <a:prstGeom prst="bentConnector4">
            <a:avLst>
              <a:gd name="adj1" fmla="val 11003"/>
              <a:gd name="adj2" fmla="val 122295"/>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04D3937-1940-4B6F-B203-A6CC1A2F6C8F}"/>
              </a:ext>
            </a:extLst>
          </p:cNvPr>
          <p:cNvSpPr txBox="1"/>
          <p:nvPr/>
        </p:nvSpPr>
        <p:spPr>
          <a:xfrm>
            <a:off x="3926729" y="4184716"/>
            <a:ext cx="2973215" cy="461665"/>
          </a:xfrm>
          <a:prstGeom prst="rect">
            <a:avLst/>
          </a:prstGeom>
          <a:noFill/>
        </p:spPr>
        <p:txBody>
          <a:bodyPr wrap="square" rtlCol="0">
            <a:spAutoFit/>
          </a:bodyPr>
          <a:lstStyle/>
          <a:p>
            <a:r>
              <a:rPr lang="en-US" sz="1200" dirty="0"/>
              <a:t>Set the current’s value to the data and change </a:t>
            </a:r>
            <a:r>
              <a:rPr lang="en-US" sz="1200" dirty="0" err="1"/>
              <a:t>qname</a:t>
            </a:r>
            <a:r>
              <a:rPr lang="en-US" sz="1200" dirty="0"/>
              <a:t> to the new alias.</a:t>
            </a:r>
          </a:p>
        </p:txBody>
      </p:sp>
      <p:sp>
        <p:nvSpPr>
          <p:cNvPr id="67" name="TextBox 66">
            <a:extLst>
              <a:ext uri="{FF2B5EF4-FFF2-40B4-BE49-F238E27FC236}">
                <a16:creationId xmlns:a16="http://schemas.microsoft.com/office/drawing/2014/main" id="{102C373B-70C6-4A23-A859-757E8D9AB5F9}"/>
              </a:ext>
            </a:extLst>
          </p:cNvPr>
          <p:cNvSpPr txBox="1"/>
          <p:nvPr/>
        </p:nvSpPr>
        <p:spPr>
          <a:xfrm>
            <a:off x="3986910" y="2133887"/>
            <a:ext cx="2920631" cy="369332"/>
          </a:xfrm>
          <a:prstGeom prst="rect">
            <a:avLst/>
          </a:prstGeom>
          <a:noFill/>
        </p:spPr>
        <p:txBody>
          <a:bodyPr wrap="square" rtlCol="0">
            <a:spAutoFit/>
          </a:bodyPr>
          <a:lstStyle/>
          <a:p>
            <a:r>
              <a:rPr lang="en-US" dirty="0" err="1"/>
              <a:t>qname</a:t>
            </a:r>
            <a:r>
              <a:rPr lang="en-US" dirty="0"/>
              <a:t> = mg-web.byu.edu</a:t>
            </a:r>
          </a:p>
        </p:txBody>
      </p:sp>
      <p:sp>
        <p:nvSpPr>
          <p:cNvPr id="68" name="Rectangle 67">
            <a:extLst>
              <a:ext uri="{FF2B5EF4-FFF2-40B4-BE49-F238E27FC236}">
                <a16:creationId xmlns:a16="http://schemas.microsoft.com/office/drawing/2014/main" id="{5F442D6E-62D1-4A93-A8A5-1B596D4C45FE}"/>
              </a:ext>
            </a:extLst>
          </p:cNvPr>
          <p:cNvSpPr/>
          <p:nvPr/>
        </p:nvSpPr>
        <p:spPr>
          <a:xfrm>
            <a:off x="7148416" y="2455144"/>
            <a:ext cx="2233701"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mg-web.byu.edu</a:t>
            </a:r>
          </a:p>
          <a:p>
            <a:pPr algn="r"/>
            <a:r>
              <a:rPr lang="en-US" sz="1000" dirty="0"/>
              <a:t>&lt;pointer&gt;</a:t>
            </a:r>
          </a:p>
        </p:txBody>
      </p:sp>
      <p:cxnSp>
        <p:nvCxnSpPr>
          <p:cNvPr id="45" name="Straight Arrow Connector 44">
            <a:extLst>
              <a:ext uri="{FF2B5EF4-FFF2-40B4-BE49-F238E27FC236}">
                <a16:creationId xmlns:a16="http://schemas.microsoft.com/office/drawing/2014/main" id="{C56A59D0-6F3C-4819-8FF8-F57DCE6BF013}"/>
              </a:ext>
            </a:extLst>
          </p:cNvPr>
          <p:cNvCxnSpPr>
            <a:cxnSpLocks/>
            <a:stCxn id="44" idx="2"/>
            <a:endCxn id="46" idx="0"/>
          </p:cNvCxnSpPr>
          <p:nvPr/>
        </p:nvCxnSpPr>
        <p:spPr>
          <a:xfrm>
            <a:off x="8265272" y="2826146"/>
            <a:ext cx="0" cy="309953"/>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0" name="Table 69">
            <a:extLst>
              <a:ext uri="{FF2B5EF4-FFF2-40B4-BE49-F238E27FC236}">
                <a16:creationId xmlns:a16="http://schemas.microsoft.com/office/drawing/2014/main" id="{C8EF7B4D-5949-4BD9-A9F1-290D54F8DE30}"/>
              </a:ext>
            </a:extLst>
          </p:cNvPr>
          <p:cNvGraphicFramePr>
            <a:graphicFrameLocks noGrp="1"/>
          </p:cNvGraphicFramePr>
          <p:nvPr>
            <p:extLst>
              <p:ext uri="{D42A27DB-BD31-4B8C-83A1-F6EECF244321}">
                <p14:modId xmlns:p14="http://schemas.microsoft.com/office/powerpoint/2010/main" val="1498521341"/>
              </p:ext>
            </p:extLst>
          </p:nvPr>
        </p:nvGraphicFramePr>
        <p:xfrm>
          <a:off x="677327" y="2266632"/>
          <a:ext cx="2973220" cy="3696018"/>
        </p:xfrm>
        <a:graphic>
          <a:graphicData uri="http://schemas.openxmlformats.org/drawingml/2006/table">
            <a:tbl>
              <a:tblPr/>
              <a:tblGrid>
                <a:gridCol w="2973220">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05 00 01 00 00 16 96 00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u="none" dirty="0">
                          <a:solidFill>
                            <a:schemeClr val="tx1">
                              <a:lumMod val="50000"/>
                            </a:schemeClr>
                          </a:solidFill>
                          <a:effectLst/>
                          <a:latin typeface="Lucida Console" panose="020B0609040504020204" pitchFamily="49" charset="0"/>
                        </a:rPr>
                        <a:t>09 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a:t>
                      </a:r>
                      <a:r>
                        <a:rPr lang="pl-PL" sz="1400" u="sng" dirty="0">
                          <a:solidFill>
                            <a:srgbClr val="FFC000"/>
                          </a:solidFill>
                          <a:effectLst/>
                          <a:latin typeface="Lucida Console" panose="020B0609040504020204" pitchFamily="49" charset="0"/>
                        </a:rPr>
                        <a:t>C0 29 00 01 00 01</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u="sng" dirty="0">
                          <a:solidFill>
                            <a:srgbClr val="FFC000"/>
                          </a:solidFill>
                          <a:effectLst/>
                          <a:latin typeface="Lucida Console" panose="020B0609040504020204" pitchFamily="49" charset="0"/>
                        </a:rPr>
                        <a:t>00 00 16 96 00 04 80 BB</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u="sng" dirty="0">
                          <a:solidFill>
                            <a:srgbClr val="FFC000"/>
                          </a:solidFill>
                          <a:effectLst/>
                          <a:latin typeface="Lucida Console" panose="020B0609040504020204" pitchFamily="49" charset="0"/>
                        </a:rPr>
                        <a:t>10 65</a:t>
                      </a:r>
                      <a:r>
                        <a:rPr lang="pl-PL" sz="1400" dirty="0">
                          <a:solidFill>
                            <a:schemeClr val="tx1">
                              <a:lumMod val="50000"/>
                            </a:schemeClr>
                          </a:solidFill>
                          <a:effectLst/>
                          <a:latin typeface="Lucida Console" panose="020B0609040504020204" pitchFamily="49" charset="0"/>
                        </a:rPr>
                        <a:t> </a:t>
                      </a:r>
                      <a:r>
                        <a:rPr lang="pl-PL" sz="1400" u="none" dirty="0">
                          <a:solidFill>
                            <a:schemeClr val="tx1">
                              <a:lumMod val="50000"/>
                            </a:schemeClr>
                          </a:solidFill>
                          <a:effectLst/>
                          <a:latin typeface="Lucida Console" panose="020B0609040504020204" pitchFamily="49" charset="0"/>
                        </a:rPr>
                        <a:t>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none" dirty="0">
                          <a:solidFill>
                            <a:schemeClr val="tx1">
                              <a:lumMod val="50000"/>
                            </a:schemeClr>
                          </a:solidFill>
                          <a:effectLst/>
                          <a:latin typeface="Lucida Console" panose="020B0609040504020204" pitchFamily="49" charset="0"/>
                        </a:rPr>
                        <a:t>C0 29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dirty="0">
                          <a:solidFill>
                            <a:schemeClr val="tx1">
                              <a:lumMod val="50000"/>
                            </a:schemeClr>
                          </a:solidFill>
                          <a:effectLst/>
                          <a:latin typeface="Lucida Console" panose="020B0609040504020204" pitchFamily="49" charset="0"/>
                        </a:rPr>
                        <a:t>10 64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grpSp>
        <p:nvGrpSpPr>
          <p:cNvPr id="73" name="Group 72">
            <a:extLst>
              <a:ext uri="{FF2B5EF4-FFF2-40B4-BE49-F238E27FC236}">
                <a16:creationId xmlns:a16="http://schemas.microsoft.com/office/drawing/2014/main" id="{F9477055-EFFF-45FC-8834-B1EB33CFD8E6}"/>
              </a:ext>
            </a:extLst>
          </p:cNvPr>
          <p:cNvGrpSpPr/>
          <p:nvPr/>
        </p:nvGrpSpPr>
        <p:grpSpPr>
          <a:xfrm>
            <a:off x="4129503" y="3270836"/>
            <a:ext cx="2534369" cy="1455198"/>
            <a:chOff x="4097361" y="3949032"/>
            <a:chExt cx="1756611" cy="1455198"/>
          </a:xfrm>
        </p:grpSpPr>
        <p:sp>
          <p:nvSpPr>
            <p:cNvPr id="74" name="Rectangle 73">
              <a:extLst>
                <a:ext uri="{FF2B5EF4-FFF2-40B4-BE49-F238E27FC236}">
                  <a16:creationId xmlns:a16="http://schemas.microsoft.com/office/drawing/2014/main" id="{5401432F-A881-43E4-90C2-291B92720AB6}"/>
                </a:ext>
              </a:extLst>
            </p:cNvPr>
            <p:cNvSpPr/>
            <p:nvPr/>
          </p:nvSpPr>
          <p:spPr>
            <a:xfrm>
              <a:off x="4097361" y="4195646"/>
              <a:ext cx="1756611"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t>mg-web.byu.edu</a:t>
              </a:r>
            </a:p>
            <a:p>
              <a:pPr algn="r"/>
              <a:r>
                <a:rPr lang="en-US" sz="1200" dirty="0"/>
                <a:t>00 01</a:t>
              </a:r>
            </a:p>
            <a:p>
              <a:pPr algn="r"/>
              <a:r>
                <a:rPr lang="en-US" sz="1200" dirty="0"/>
                <a:t>00 01</a:t>
              </a:r>
            </a:p>
            <a:p>
              <a:pPr algn="r"/>
              <a:r>
                <a:rPr lang="en-US" sz="1200" dirty="0"/>
                <a:t>00 00 16 96</a:t>
              </a:r>
            </a:p>
            <a:p>
              <a:pPr algn="r"/>
              <a:r>
                <a:rPr lang="en-US" sz="1200" dirty="0"/>
                <a:t>00 04</a:t>
              </a:r>
            </a:p>
            <a:p>
              <a:pPr algn="r"/>
              <a:r>
                <a:rPr lang="en-US" sz="1200" dirty="0"/>
                <a:t>128.187.16.101</a:t>
              </a:r>
            </a:p>
          </p:txBody>
        </p:sp>
        <p:sp>
          <p:nvSpPr>
            <p:cNvPr id="75" name="TextBox 74">
              <a:extLst>
                <a:ext uri="{FF2B5EF4-FFF2-40B4-BE49-F238E27FC236}">
                  <a16:creationId xmlns:a16="http://schemas.microsoft.com/office/drawing/2014/main" id="{A8E9EA7F-0B07-492B-9D66-CEF536B4CD23}"/>
                </a:ext>
              </a:extLst>
            </p:cNvPr>
            <p:cNvSpPr txBox="1"/>
            <p:nvPr/>
          </p:nvSpPr>
          <p:spPr>
            <a:xfrm>
              <a:off x="4097361" y="3949032"/>
              <a:ext cx="1756611" cy="276999"/>
            </a:xfrm>
            <a:prstGeom prst="rect">
              <a:avLst/>
            </a:prstGeom>
            <a:noFill/>
          </p:spPr>
          <p:txBody>
            <a:bodyPr wrap="square" rtlCol="0">
              <a:spAutoFit/>
            </a:bodyPr>
            <a:lstStyle/>
            <a:p>
              <a:pPr algn="ctr"/>
              <a:r>
                <a:rPr lang="en-US" sz="1200" b="1" dirty="0"/>
                <a:t>struct </a:t>
              </a:r>
              <a:r>
                <a:rPr lang="en-US" sz="1200" b="1" dirty="0" err="1"/>
                <a:t>dns_rr</a:t>
              </a:r>
              <a:r>
                <a:rPr lang="en-US" sz="1200" b="1" dirty="0"/>
                <a:t> *</a:t>
              </a:r>
            </a:p>
          </p:txBody>
        </p:sp>
      </p:grpSp>
      <p:cxnSp>
        <p:nvCxnSpPr>
          <p:cNvPr id="76" name="Straight Arrow Connector 75">
            <a:extLst>
              <a:ext uri="{FF2B5EF4-FFF2-40B4-BE49-F238E27FC236}">
                <a16:creationId xmlns:a16="http://schemas.microsoft.com/office/drawing/2014/main" id="{BA2A09C4-5557-4759-869E-14B121637F3B}"/>
              </a:ext>
            </a:extLst>
          </p:cNvPr>
          <p:cNvCxnSpPr>
            <a:cxnSpLocks/>
          </p:cNvCxnSpPr>
          <p:nvPr/>
        </p:nvCxnSpPr>
        <p:spPr>
          <a:xfrm>
            <a:off x="3647755" y="4099519"/>
            <a:ext cx="48174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DFD9877-CF1D-4E0B-9809-9B5C8F98538C}"/>
              </a:ext>
            </a:extLst>
          </p:cNvPr>
          <p:cNvCxnSpPr/>
          <p:nvPr/>
        </p:nvCxnSpPr>
        <p:spPr>
          <a:xfrm>
            <a:off x="6096000" y="2499999"/>
            <a:ext cx="0" cy="982555"/>
          </a:xfrm>
          <a:prstGeom prst="straightConnector1">
            <a:avLst/>
          </a:prstGeom>
          <a:ln w="50800">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79" name="TextBox 78">
            <a:extLst>
              <a:ext uri="{FF2B5EF4-FFF2-40B4-BE49-F238E27FC236}">
                <a16:creationId xmlns:a16="http://schemas.microsoft.com/office/drawing/2014/main" id="{7F755FC7-0D70-49D1-8858-8CB5F0CF0ED4}"/>
              </a:ext>
            </a:extLst>
          </p:cNvPr>
          <p:cNvSpPr txBox="1"/>
          <p:nvPr/>
        </p:nvSpPr>
        <p:spPr>
          <a:xfrm>
            <a:off x="4026400" y="2753945"/>
            <a:ext cx="2445496" cy="461665"/>
          </a:xfrm>
          <a:prstGeom prst="rect">
            <a:avLst/>
          </a:prstGeom>
          <a:noFill/>
        </p:spPr>
        <p:txBody>
          <a:bodyPr wrap="square" rtlCol="0">
            <a:spAutoFit/>
          </a:bodyPr>
          <a:lstStyle/>
          <a:p>
            <a:r>
              <a:rPr lang="en-US" sz="1200" dirty="0"/>
              <a:t>Notice how the </a:t>
            </a:r>
            <a:r>
              <a:rPr lang="en-US" sz="1200" dirty="0" err="1"/>
              <a:t>qname</a:t>
            </a:r>
            <a:r>
              <a:rPr lang="en-US" sz="1200" dirty="0"/>
              <a:t> and record name are the same</a:t>
            </a:r>
          </a:p>
        </p:txBody>
      </p:sp>
      <p:sp>
        <p:nvSpPr>
          <p:cNvPr id="80" name="TextBox 79">
            <a:extLst>
              <a:ext uri="{FF2B5EF4-FFF2-40B4-BE49-F238E27FC236}">
                <a16:creationId xmlns:a16="http://schemas.microsoft.com/office/drawing/2014/main" id="{E2AAEB54-18AC-474B-A60E-06038F07AB66}"/>
              </a:ext>
            </a:extLst>
          </p:cNvPr>
          <p:cNvSpPr txBox="1"/>
          <p:nvPr/>
        </p:nvSpPr>
        <p:spPr>
          <a:xfrm>
            <a:off x="3920003" y="4734391"/>
            <a:ext cx="2973215" cy="646331"/>
          </a:xfrm>
          <a:prstGeom prst="rect">
            <a:avLst/>
          </a:prstGeom>
          <a:noFill/>
        </p:spPr>
        <p:txBody>
          <a:bodyPr wrap="square" rtlCol="0">
            <a:spAutoFit/>
          </a:bodyPr>
          <a:lstStyle/>
          <a:p>
            <a:r>
              <a:rPr lang="en-US" sz="1200" dirty="0"/>
              <a:t>If the record name is ever different from </a:t>
            </a:r>
            <a:r>
              <a:rPr lang="en-US" sz="1200" dirty="0" err="1"/>
              <a:t>qname</a:t>
            </a:r>
            <a:r>
              <a:rPr lang="en-US" sz="1200" dirty="0"/>
              <a:t>, return NULL instead of the head of your answer list.</a:t>
            </a:r>
          </a:p>
        </p:txBody>
      </p:sp>
      <p:sp>
        <p:nvSpPr>
          <p:cNvPr id="81" name="Rectangle 80">
            <a:extLst>
              <a:ext uri="{FF2B5EF4-FFF2-40B4-BE49-F238E27FC236}">
                <a16:creationId xmlns:a16="http://schemas.microsoft.com/office/drawing/2014/main" id="{D3F26928-F92C-4B50-B4A1-64C5FDF89A0D}"/>
              </a:ext>
            </a:extLst>
          </p:cNvPr>
          <p:cNvSpPr/>
          <p:nvPr/>
        </p:nvSpPr>
        <p:spPr>
          <a:xfrm>
            <a:off x="4129496" y="3516477"/>
            <a:ext cx="2534369" cy="1208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200" dirty="0"/>
              <a:t>Name</a:t>
            </a:r>
          </a:p>
          <a:p>
            <a:r>
              <a:rPr lang="en-US" sz="1200" dirty="0"/>
              <a:t>Type</a:t>
            </a:r>
          </a:p>
          <a:p>
            <a:r>
              <a:rPr lang="en-US" sz="1200" dirty="0"/>
              <a:t>Class</a:t>
            </a:r>
          </a:p>
          <a:p>
            <a:r>
              <a:rPr lang="en-US" sz="1200" dirty="0"/>
              <a:t>TTL</a:t>
            </a:r>
          </a:p>
          <a:p>
            <a:r>
              <a:rPr lang="en-US" sz="1200" dirty="0"/>
              <a:t>Length</a:t>
            </a:r>
          </a:p>
          <a:p>
            <a:r>
              <a:rPr lang="en-US" sz="1200" dirty="0"/>
              <a:t>Data</a:t>
            </a:r>
          </a:p>
          <a:p>
            <a:pPr algn="r"/>
            <a:r>
              <a:rPr lang="en-US" sz="1200" dirty="0">
                <a:highlight>
                  <a:srgbClr val="FF0000"/>
                </a:highlight>
              </a:rPr>
              <a:t>mg-web.byu.edu</a:t>
            </a:r>
          </a:p>
          <a:p>
            <a:pPr algn="r"/>
            <a:r>
              <a:rPr lang="en-US" sz="1200" dirty="0"/>
              <a:t>00 01</a:t>
            </a:r>
          </a:p>
          <a:p>
            <a:pPr algn="r"/>
            <a:r>
              <a:rPr lang="en-US" sz="1200" dirty="0"/>
              <a:t>00 01</a:t>
            </a:r>
          </a:p>
          <a:p>
            <a:pPr algn="r"/>
            <a:r>
              <a:rPr lang="en-US" sz="1200" dirty="0"/>
              <a:t>00 00 16 96</a:t>
            </a:r>
          </a:p>
          <a:p>
            <a:pPr algn="r"/>
            <a:r>
              <a:rPr lang="en-US" sz="1200" dirty="0"/>
              <a:t>00 04</a:t>
            </a:r>
          </a:p>
          <a:p>
            <a:pPr algn="r"/>
            <a:r>
              <a:rPr lang="en-US" sz="1200" dirty="0"/>
              <a:t>128.187.16.101</a:t>
            </a:r>
          </a:p>
        </p:txBody>
      </p:sp>
      <p:sp>
        <p:nvSpPr>
          <p:cNvPr id="86" name="Rectangle 85">
            <a:extLst>
              <a:ext uri="{FF2B5EF4-FFF2-40B4-BE49-F238E27FC236}">
                <a16:creationId xmlns:a16="http://schemas.microsoft.com/office/drawing/2014/main" id="{D29D4B9E-C125-4699-B5C3-85AA94D7683D}"/>
              </a:ext>
            </a:extLst>
          </p:cNvPr>
          <p:cNvSpPr/>
          <p:nvPr/>
        </p:nvSpPr>
        <p:spPr>
          <a:xfrm>
            <a:off x="7148417" y="3134429"/>
            <a:ext cx="2233700"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128.187.16.101</a:t>
            </a:r>
          </a:p>
          <a:p>
            <a:pPr algn="r"/>
            <a:r>
              <a:rPr lang="en-US" sz="1000" dirty="0"/>
              <a:t>NULL</a:t>
            </a:r>
          </a:p>
        </p:txBody>
      </p:sp>
      <p:cxnSp>
        <p:nvCxnSpPr>
          <p:cNvPr id="83" name="Connector: Elbow 82">
            <a:extLst>
              <a:ext uri="{FF2B5EF4-FFF2-40B4-BE49-F238E27FC236}">
                <a16:creationId xmlns:a16="http://schemas.microsoft.com/office/drawing/2014/main" id="{368EDB3D-6376-4C43-8D6E-E92A9143F522}"/>
              </a:ext>
            </a:extLst>
          </p:cNvPr>
          <p:cNvCxnSpPr>
            <a:cxnSpLocks/>
          </p:cNvCxnSpPr>
          <p:nvPr/>
        </p:nvCxnSpPr>
        <p:spPr>
          <a:xfrm flipV="1">
            <a:off x="6666669" y="3149082"/>
            <a:ext cx="2164543" cy="1451132"/>
          </a:xfrm>
          <a:prstGeom prst="bentConnector4">
            <a:avLst>
              <a:gd name="adj1" fmla="val 11404"/>
              <a:gd name="adj2" fmla="val 11575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BAB06F1-DDBC-494A-9AC6-6DDBD9CD5659}"/>
              </a:ext>
            </a:extLst>
          </p:cNvPr>
          <p:cNvSpPr txBox="1"/>
          <p:nvPr/>
        </p:nvSpPr>
        <p:spPr>
          <a:xfrm>
            <a:off x="3926729" y="4736359"/>
            <a:ext cx="2973215" cy="461665"/>
          </a:xfrm>
          <a:prstGeom prst="rect">
            <a:avLst/>
          </a:prstGeom>
          <a:noFill/>
        </p:spPr>
        <p:txBody>
          <a:bodyPr wrap="square" rtlCol="0">
            <a:spAutoFit/>
          </a:bodyPr>
          <a:lstStyle/>
          <a:p>
            <a:r>
              <a:rPr lang="en-US" sz="1200" dirty="0"/>
              <a:t>Otherwise, handle type 1’s the same way you did in step 6.</a:t>
            </a:r>
          </a:p>
        </p:txBody>
      </p:sp>
      <p:sp>
        <p:nvSpPr>
          <p:cNvPr id="88" name="Rectangle 87">
            <a:extLst>
              <a:ext uri="{FF2B5EF4-FFF2-40B4-BE49-F238E27FC236}">
                <a16:creationId xmlns:a16="http://schemas.microsoft.com/office/drawing/2014/main" id="{4EBA374C-51EC-4F28-85D5-89A9063B501A}"/>
              </a:ext>
            </a:extLst>
          </p:cNvPr>
          <p:cNvSpPr/>
          <p:nvPr/>
        </p:nvSpPr>
        <p:spPr>
          <a:xfrm>
            <a:off x="7148414" y="3137217"/>
            <a:ext cx="2233704" cy="36933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US" sz="1000" dirty="0"/>
              <a:t>Value</a:t>
            </a:r>
          </a:p>
          <a:p>
            <a:r>
              <a:rPr lang="en-US" sz="1000" dirty="0"/>
              <a:t>Next</a:t>
            </a:r>
          </a:p>
          <a:p>
            <a:pPr algn="r"/>
            <a:r>
              <a:rPr lang="en-US" sz="1000" dirty="0"/>
              <a:t>128.187.16.101</a:t>
            </a:r>
          </a:p>
          <a:p>
            <a:pPr algn="r"/>
            <a:r>
              <a:rPr lang="en-US" sz="1000" dirty="0"/>
              <a:t>&lt;pointer&gt;</a:t>
            </a:r>
          </a:p>
        </p:txBody>
      </p:sp>
      <p:cxnSp>
        <p:nvCxnSpPr>
          <p:cNvPr id="47" name="Straight Arrow Connector 46">
            <a:extLst>
              <a:ext uri="{FF2B5EF4-FFF2-40B4-BE49-F238E27FC236}">
                <a16:creationId xmlns:a16="http://schemas.microsoft.com/office/drawing/2014/main" id="{D126D50F-4607-47FF-A1F9-13D08C20D4A7}"/>
              </a:ext>
            </a:extLst>
          </p:cNvPr>
          <p:cNvCxnSpPr>
            <a:cxnSpLocks/>
            <a:endCxn id="48" idx="0"/>
          </p:cNvCxnSpPr>
          <p:nvPr/>
        </p:nvCxnSpPr>
        <p:spPr>
          <a:xfrm flipH="1">
            <a:off x="8265272" y="3505431"/>
            <a:ext cx="1" cy="309953"/>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9" name="Table 88">
            <a:extLst>
              <a:ext uri="{FF2B5EF4-FFF2-40B4-BE49-F238E27FC236}">
                <a16:creationId xmlns:a16="http://schemas.microsoft.com/office/drawing/2014/main" id="{247EF29D-006F-46C5-A59E-108CEA945ABE}"/>
              </a:ext>
            </a:extLst>
          </p:cNvPr>
          <p:cNvGraphicFramePr>
            <a:graphicFrameLocks noGrp="1"/>
          </p:cNvGraphicFramePr>
          <p:nvPr>
            <p:extLst>
              <p:ext uri="{D42A27DB-BD31-4B8C-83A1-F6EECF244321}">
                <p14:modId xmlns:p14="http://schemas.microsoft.com/office/powerpoint/2010/main" val="2625794805"/>
              </p:ext>
            </p:extLst>
          </p:nvPr>
        </p:nvGraphicFramePr>
        <p:xfrm>
          <a:off x="674532" y="2266632"/>
          <a:ext cx="2978259" cy="3696018"/>
        </p:xfrm>
        <a:graphic>
          <a:graphicData uri="http://schemas.openxmlformats.org/drawingml/2006/table">
            <a:tbl>
              <a:tblPr/>
              <a:tblGrid>
                <a:gridCol w="2978259">
                  <a:extLst>
                    <a:ext uri="{9D8B030D-6E8A-4147-A177-3AD203B41FA5}">
                      <a16:colId xmlns:a16="http://schemas.microsoft.com/office/drawing/2014/main" val="3078959644"/>
                    </a:ext>
                  </a:extLst>
                </a:gridCol>
              </a:tblGrid>
              <a:tr h="3661057">
                <a:tc>
                  <a:txBody>
                    <a:bodyPr/>
                    <a:lstStyle/>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00: </a:t>
                      </a:r>
                      <a:r>
                        <a:rPr lang="pl-PL" sz="1400" u="none" dirty="0">
                          <a:solidFill>
                            <a:schemeClr val="tx1">
                              <a:lumMod val="50000"/>
                            </a:schemeClr>
                          </a:solidFill>
                          <a:effectLst/>
                          <a:latin typeface="Lucida Console" panose="020B0609040504020204" pitchFamily="49" charset="0"/>
                        </a:rPr>
                        <a:t>B8 CF 81 80 00 01 00 05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08: </a:t>
                      </a:r>
                      <a:r>
                        <a:rPr lang="pl-PL" sz="1400" u="none" dirty="0">
                          <a:solidFill>
                            <a:schemeClr val="tx1">
                              <a:lumMod val="50000"/>
                            </a:schemeClr>
                          </a:solidFill>
                          <a:effectLst/>
                          <a:latin typeface="Lucida Console" panose="020B0609040504020204" pitchFamily="49" charset="0"/>
                        </a:rPr>
                        <a:t>00 00 00 00 03 77 77 77</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10: </a:t>
                      </a:r>
                      <a:r>
                        <a:rPr lang="pl-PL" sz="1400" u="none" dirty="0">
                          <a:solidFill>
                            <a:schemeClr val="tx1">
                              <a:lumMod val="50000"/>
                            </a:schemeClr>
                          </a:solidFill>
                          <a:effectLst/>
                          <a:latin typeface="Lucida Console" panose="020B0609040504020204" pitchFamily="49" charset="0"/>
                        </a:rPr>
                        <a:t>03 62 79 75 03 65 64 75</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18: </a:t>
                      </a:r>
                      <a:r>
                        <a:rPr lang="pl-PL" sz="1400" u="none" dirty="0">
                          <a:solidFill>
                            <a:schemeClr val="tx1">
                              <a:lumMod val="50000"/>
                            </a:schemeClr>
                          </a:solidFill>
                          <a:effectLst/>
                          <a:latin typeface="Lucida Console" panose="020B0609040504020204" pitchFamily="49" charset="0"/>
                        </a:rPr>
                        <a:t>00 00 01 00 01 C0 0C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20: </a:t>
                      </a:r>
                      <a:r>
                        <a:rPr lang="pl-PL" sz="1400" u="none" dirty="0">
                          <a:solidFill>
                            <a:schemeClr val="tx1">
                              <a:lumMod val="50000"/>
                            </a:schemeClr>
                          </a:solidFill>
                          <a:effectLst/>
                          <a:latin typeface="Lucida Console" panose="020B0609040504020204" pitchFamily="49" charset="0"/>
                        </a:rPr>
                        <a:t>05 00 01 00 00 16 96 00</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28: </a:t>
                      </a:r>
                      <a:r>
                        <a:rPr lang="pl-PL" sz="1400" u="none" dirty="0">
                          <a:solidFill>
                            <a:schemeClr val="tx1">
                              <a:lumMod val="50000"/>
                            </a:schemeClr>
                          </a:solidFill>
                          <a:effectLst/>
                          <a:latin typeface="Lucida Console" panose="020B0609040504020204" pitchFamily="49" charset="0"/>
                        </a:rPr>
                        <a:t>09 06 6D 67 2D 77 65 62</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30: </a:t>
                      </a:r>
                      <a:r>
                        <a:rPr lang="pl-PL" sz="1400" u="none" dirty="0">
                          <a:solidFill>
                            <a:schemeClr val="tx1">
                              <a:lumMod val="50000"/>
                            </a:schemeClr>
                          </a:solidFill>
                          <a:effectLst/>
                          <a:latin typeface="Lucida Console" panose="020B0609040504020204" pitchFamily="49" charset="0"/>
                        </a:rPr>
                        <a:t>C0 10 C0 29 00 01 00 01</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38: </a:t>
                      </a:r>
                      <a:r>
                        <a:rPr lang="pl-PL" sz="1400" u="none" dirty="0">
                          <a:solidFill>
                            <a:schemeClr val="tx1">
                              <a:lumMod val="50000"/>
                            </a:schemeClr>
                          </a:solidFill>
                          <a:effectLst/>
                          <a:latin typeface="Lucida Console" panose="020B0609040504020204" pitchFamily="49" charset="0"/>
                        </a:rPr>
                        <a:t>00 00 16 96 00 04 80 BB</a:t>
                      </a:r>
                      <a:endParaRPr lang="en-US" sz="1400" u="none"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40: </a:t>
                      </a:r>
                      <a:r>
                        <a:rPr lang="pl-PL" sz="1400" u="none" dirty="0">
                          <a:solidFill>
                            <a:schemeClr val="tx1">
                              <a:lumMod val="50000"/>
                            </a:schemeClr>
                          </a:solidFill>
                          <a:effectLst/>
                          <a:latin typeface="Lucida Console" panose="020B0609040504020204" pitchFamily="49" charset="0"/>
                        </a:rPr>
                        <a:t>10 65 C0 29</a:t>
                      </a:r>
                      <a:r>
                        <a:rPr lang="pl-PL" sz="1400" u="none" dirty="0">
                          <a:solidFill>
                            <a:srgbClr val="FFFF00"/>
                          </a:solidFill>
                          <a:effectLst/>
                          <a:latin typeface="Lucida Console" panose="020B0609040504020204" pitchFamily="49" charset="0"/>
                        </a:rPr>
                        <a:t> </a:t>
                      </a:r>
                      <a:r>
                        <a:rPr lang="pl-PL" sz="1400" dirty="0">
                          <a:solidFill>
                            <a:schemeClr val="tx1">
                              <a:lumMod val="50000"/>
                            </a:schemeClr>
                          </a:solidFill>
                          <a:effectLst/>
                          <a:latin typeface="Lucida Console" panose="020B0609040504020204" pitchFamily="49" charset="0"/>
                        </a:rPr>
                        <a:t>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48: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50: </a:t>
                      </a:r>
                      <a:r>
                        <a:rPr lang="pl-PL" sz="1400" dirty="0">
                          <a:solidFill>
                            <a:schemeClr val="tx1">
                              <a:lumMod val="50000"/>
                            </a:schemeClr>
                          </a:solidFill>
                          <a:effectLst/>
                          <a:latin typeface="Lucida Console" panose="020B0609040504020204" pitchFamily="49" charset="0"/>
                        </a:rPr>
                        <a:t>10 63 </a:t>
                      </a:r>
                      <a:r>
                        <a:rPr lang="pl-PL" sz="1400" u="none" dirty="0">
                          <a:solidFill>
                            <a:schemeClr val="tx1">
                              <a:lumMod val="50000"/>
                            </a:schemeClr>
                          </a:solidFill>
                          <a:effectLst/>
                          <a:latin typeface="Lucida Console" panose="020B0609040504020204" pitchFamily="49" charset="0"/>
                        </a:rPr>
                        <a:t>C0 29</a:t>
                      </a:r>
                      <a:r>
                        <a:rPr lang="pl-PL" sz="1400" dirty="0">
                          <a:solidFill>
                            <a:schemeClr val="tx1">
                              <a:lumMod val="50000"/>
                            </a:schemeClr>
                          </a:solidFill>
                          <a:effectLst/>
                          <a:latin typeface="Lucida Console" panose="020B0609040504020204" pitchFamily="49" charset="0"/>
                        </a:rPr>
                        <a:t> 00 01 00 01</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58: </a:t>
                      </a:r>
                      <a:r>
                        <a:rPr lang="pl-PL" sz="1400" dirty="0">
                          <a:solidFill>
                            <a:schemeClr val="tx1">
                              <a:lumMod val="50000"/>
                            </a:schemeClr>
                          </a:solidFill>
                          <a:effectLst/>
                          <a:latin typeface="Lucida Console" panose="020B0609040504020204" pitchFamily="49" charset="0"/>
                        </a:rPr>
                        <a:t>00 00 16 96 00 04 80 BB</a:t>
                      </a:r>
                      <a:endParaRPr lang="en-US" sz="1400" dirty="0">
                        <a:solidFill>
                          <a:schemeClr val="tx1">
                            <a:lumMod val="50000"/>
                          </a:schemeClr>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60: </a:t>
                      </a:r>
                      <a:r>
                        <a:rPr lang="pl-PL" sz="1400" dirty="0">
                          <a:solidFill>
                            <a:schemeClr val="tx1">
                              <a:lumMod val="50000"/>
                            </a:schemeClr>
                          </a:solidFill>
                          <a:effectLst/>
                          <a:latin typeface="Lucida Console" panose="020B0609040504020204" pitchFamily="49" charset="0"/>
                        </a:rPr>
                        <a:t>10 62 </a:t>
                      </a:r>
                      <a:r>
                        <a:rPr lang="pl-PL" sz="1400" u="sng" dirty="0">
                          <a:solidFill>
                            <a:srgbClr val="FFC000"/>
                          </a:solidFill>
                          <a:effectLst/>
                          <a:latin typeface="Lucida Console" panose="020B0609040504020204" pitchFamily="49" charset="0"/>
                        </a:rPr>
                        <a:t>C0 29 00 01 00 01</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68: </a:t>
                      </a:r>
                      <a:r>
                        <a:rPr lang="pl-PL" sz="1400" u="sng" dirty="0">
                          <a:solidFill>
                            <a:srgbClr val="FFC000"/>
                          </a:solidFill>
                          <a:effectLst/>
                          <a:latin typeface="Lucida Console" panose="020B0609040504020204" pitchFamily="49" charset="0"/>
                        </a:rPr>
                        <a:t>00 00 16 96 00 04 80 BB</a:t>
                      </a:r>
                      <a:endParaRPr lang="en-US" sz="1400" u="sng" dirty="0">
                        <a:solidFill>
                          <a:srgbClr val="FFC000"/>
                        </a:solidFill>
                        <a:effectLst/>
                        <a:latin typeface="Lucida Console" panose="020B0609040504020204" pitchFamily="49" charset="0"/>
                      </a:endParaRPr>
                    </a:p>
                    <a:p>
                      <a:pPr marL="0" marR="0">
                        <a:lnSpc>
                          <a:spcPct val="116000"/>
                        </a:lnSpc>
                        <a:spcBef>
                          <a:spcPts val="0"/>
                        </a:spcBef>
                        <a:spcAft>
                          <a:spcPts val="0"/>
                        </a:spcAft>
                      </a:pPr>
                      <a:r>
                        <a:rPr lang="pl-PL" sz="1400" dirty="0">
                          <a:solidFill>
                            <a:schemeClr val="tx1"/>
                          </a:solidFill>
                          <a:effectLst/>
                          <a:latin typeface="Lucida Console" panose="020B0609040504020204" pitchFamily="49" charset="0"/>
                        </a:rPr>
                        <a:t>70: </a:t>
                      </a:r>
                      <a:r>
                        <a:rPr lang="pl-PL" sz="1400" u="sng" dirty="0">
                          <a:solidFill>
                            <a:srgbClr val="FFC000"/>
                          </a:solidFill>
                          <a:effectLst/>
                          <a:latin typeface="Lucida Console" panose="020B0609040504020204" pitchFamily="49" charset="0"/>
                        </a:rPr>
                        <a:t>10 64</a:t>
                      </a:r>
                      <a:r>
                        <a:rPr lang="pl-PL" sz="1400" dirty="0">
                          <a:solidFill>
                            <a:schemeClr val="tx1">
                              <a:lumMod val="50000"/>
                            </a:schemeClr>
                          </a:solidFill>
                          <a:effectLst/>
                          <a:latin typeface="Lucida Console" panose="020B060904050402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71241677"/>
                  </a:ext>
                </a:extLst>
              </a:tr>
            </a:tbl>
          </a:graphicData>
        </a:graphic>
      </p:graphicFrame>
    </p:spTree>
    <p:extLst>
      <p:ext uri="{BB962C8B-B14F-4D97-AF65-F5344CB8AC3E}">
        <p14:creationId xmlns:p14="http://schemas.microsoft.com/office/powerpoint/2010/main" val="311505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grpId="0" nodeType="withEffect">
                                  <p:stCondLst>
                                    <p:cond delay="0"/>
                                  </p:stCondLst>
                                  <p:childTnLst>
                                    <p:animEffect transition="out" filter="fad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5"/>
                                        </p:tgtEl>
                                      </p:cBhvr>
                                    </p:animEffect>
                                    <p:set>
                                      <p:cBhvr>
                                        <p:cTn id="26" dur="1" fill="hold">
                                          <p:stCondLst>
                                            <p:cond delay="499"/>
                                          </p:stCondLst>
                                        </p:cTn>
                                        <p:tgtEl>
                                          <p:spTgt spid="5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57"/>
                                        </p:tgtEl>
                                      </p:cBhvr>
                                    </p:animEffect>
                                    <p:set>
                                      <p:cBhvr>
                                        <p:cTn id="41" dur="1" fill="hold">
                                          <p:stCondLst>
                                            <p:cond delay="499"/>
                                          </p:stCondLst>
                                        </p:cTn>
                                        <p:tgtEl>
                                          <p:spTgt spid="5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58"/>
                                        </p:tgtEl>
                                      </p:cBhvr>
                                    </p:animEffect>
                                    <p:set>
                                      <p:cBhvr>
                                        <p:cTn id="44" dur="1" fill="hold">
                                          <p:stCondLst>
                                            <p:cond delay="499"/>
                                          </p:stCondLst>
                                        </p:cTn>
                                        <p:tgtEl>
                                          <p:spTgt spid="58"/>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par>
                          <p:cTn id="53" fill="hold">
                            <p:stCondLst>
                              <p:cond delay="1500"/>
                            </p:stCondLst>
                            <p:childTnLst>
                              <p:par>
                                <p:cTn id="54" presetID="1" presetClass="exit" presetSubtype="0" fill="hold" grpId="0" nodeType="afterEffect">
                                  <p:stCondLst>
                                    <p:cond delay="0"/>
                                  </p:stCondLst>
                                  <p:childTnLst>
                                    <p:set>
                                      <p:cBhvr>
                                        <p:cTn id="55" dur="1" fill="hold">
                                          <p:stCondLst>
                                            <p:cond delay="0"/>
                                          </p:stCondLst>
                                        </p:cTn>
                                        <p:tgtEl>
                                          <p:spTgt spid="54"/>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xit" presetSubtype="0" fill="hold" grpId="0" nodeType="withEffect">
                                  <p:stCondLst>
                                    <p:cond delay="0"/>
                                  </p:stCondLst>
                                  <p:childTnLst>
                                    <p:animEffect transition="out" filter="fade">
                                      <p:cBhvr>
                                        <p:cTn id="60" dur="500"/>
                                        <p:tgtEl>
                                          <p:spTgt spid="40"/>
                                        </p:tgtEl>
                                      </p:cBhvr>
                                    </p:animEffect>
                                    <p:set>
                                      <p:cBhvr>
                                        <p:cTn id="61" dur="1" fill="hold">
                                          <p:stCondLst>
                                            <p:cond delay="499"/>
                                          </p:stCondLst>
                                        </p:cTn>
                                        <p:tgtEl>
                                          <p:spTgt spid="40"/>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500"/>
                                        <p:tgtEl>
                                          <p:spTgt spid="6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60"/>
                                        </p:tgtEl>
                                      </p:cBhvr>
                                    </p:animEffect>
                                    <p:set>
                                      <p:cBhvr>
                                        <p:cTn id="72" dur="1" fill="hold">
                                          <p:stCondLst>
                                            <p:cond delay="499"/>
                                          </p:stCondLst>
                                        </p:cTn>
                                        <p:tgtEl>
                                          <p:spTgt spid="6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66"/>
                                        </p:tgtEl>
                                      </p:cBhvr>
                                    </p:animEffect>
                                    <p:set>
                                      <p:cBhvr>
                                        <p:cTn id="75" dur="1" fill="hold">
                                          <p:stCondLst>
                                            <p:cond delay="499"/>
                                          </p:stCondLst>
                                        </p:cTn>
                                        <p:tgtEl>
                                          <p:spTgt spid="66"/>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32"/>
                                        </p:tgtEl>
                                      </p:cBhvr>
                                    </p:animEffect>
                                    <p:set>
                                      <p:cBhvr>
                                        <p:cTn id="78" dur="1" fill="hold">
                                          <p:stCondLst>
                                            <p:cond delay="499"/>
                                          </p:stCondLst>
                                        </p:cTn>
                                        <p:tgtEl>
                                          <p:spTgt spid="32"/>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childTnLst>
                          </p:cTn>
                        </p:par>
                        <p:par>
                          <p:cTn id="89" fill="hold">
                            <p:stCondLst>
                              <p:cond delay="1000"/>
                            </p:stCondLst>
                            <p:childTnLst>
                              <p:par>
                                <p:cTn id="90" presetID="42" presetClass="path" presetSubtype="0" accel="50000" decel="50000" fill="hold" grpId="0" nodeType="afterEffect">
                                  <p:stCondLst>
                                    <p:cond delay="0"/>
                                  </p:stCondLst>
                                  <p:childTnLst>
                                    <p:animMotion origin="layout" path="M 1.04167E-6 -4.81481E-6 L 1.04167E-6 0.1007 " pathEditMode="relative" rAng="0" ptsTypes="AA">
                                      <p:cBhvr>
                                        <p:cTn id="91" dur="1000" fill="hold"/>
                                        <p:tgtEl>
                                          <p:spTgt spid="43"/>
                                        </p:tgtEl>
                                        <p:attrNameLst>
                                          <p:attrName>ppt_x</p:attrName>
                                          <p:attrName>ppt_y</p:attrName>
                                        </p:attrNameLst>
                                      </p:cBhvr>
                                      <p:rCtr x="0" y="5023"/>
                                    </p:animMotion>
                                  </p:childTnLst>
                                </p:cTn>
                              </p:par>
                            </p:childTnLst>
                          </p:cTn>
                        </p:par>
                        <p:par>
                          <p:cTn id="92" fill="hold">
                            <p:stCondLst>
                              <p:cond delay="2000"/>
                            </p:stCondLst>
                            <p:childTnLst>
                              <p:par>
                                <p:cTn id="93" presetID="10" presetClass="exit" presetSubtype="0" fill="hold" nodeType="afterEffect">
                                  <p:stCondLst>
                                    <p:cond delay="0"/>
                                  </p:stCondLst>
                                  <p:childTnLst>
                                    <p:animEffect transition="out" filter="fade">
                                      <p:cBhvr>
                                        <p:cTn id="94" dur="500"/>
                                        <p:tgtEl>
                                          <p:spTgt spid="30"/>
                                        </p:tgtEl>
                                      </p:cBhvr>
                                    </p:animEffect>
                                    <p:set>
                                      <p:cBhvr>
                                        <p:cTn id="95" dur="1" fill="hold">
                                          <p:stCondLst>
                                            <p:cond delay="499"/>
                                          </p:stCondLst>
                                        </p:cTn>
                                        <p:tgtEl>
                                          <p:spTgt spid="30"/>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71"/>
                                        </p:tgtEl>
                                      </p:cBhvr>
                                    </p:animEffect>
                                    <p:set>
                                      <p:cBhvr>
                                        <p:cTn id="98" dur="1" fill="hold">
                                          <p:stCondLst>
                                            <p:cond delay="499"/>
                                          </p:stCondLst>
                                        </p:cTn>
                                        <p:tgtEl>
                                          <p:spTgt spid="71"/>
                                        </p:tgtEl>
                                        <p:attrNameLst>
                                          <p:attrName>style.visibility</p:attrName>
                                        </p:attrNameLst>
                                      </p:cBhvr>
                                      <p:to>
                                        <p:strVal val="hidden"/>
                                      </p:to>
                                    </p:set>
                                  </p:childTnLst>
                                </p:cTn>
                              </p:par>
                              <p:par>
                                <p:cTn id="99" presetID="10" presetClass="entr" presetSubtype="0" fill="hold" nodeType="with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fade">
                                      <p:cBhvr>
                                        <p:cTn id="101" dur="500"/>
                                        <p:tgtEl>
                                          <p:spTgt spid="7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fade">
                                      <p:cBhvr>
                                        <p:cTn id="104" dur="500"/>
                                        <p:tgtEl>
                                          <p:spTgt spid="72"/>
                                        </p:tgtEl>
                                      </p:cBhvr>
                                    </p:animEffect>
                                  </p:childTnLst>
                                </p:cTn>
                              </p:par>
                            </p:childTnLst>
                          </p:cTn>
                        </p:par>
                        <p:par>
                          <p:cTn id="105" fill="hold">
                            <p:stCondLst>
                              <p:cond delay="2500"/>
                            </p:stCondLst>
                            <p:childTnLst>
                              <p:par>
                                <p:cTn id="106" presetID="10" presetClass="entr" presetSubtype="0" fill="hold" nodeType="after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childTnLst>
                          </p:cTn>
                        </p:par>
                        <p:par>
                          <p:cTn id="109" fill="hold">
                            <p:stCondLst>
                              <p:cond delay="3000"/>
                            </p:stCondLst>
                            <p:childTnLst>
                              <p:par>
                                <p:cTn id="110" presetID="10" presetClass="entr" presetSubtype="0" fill="hold" nodeType="after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500"/>
                                        <p:tgtEl>
                                          <p:spTgt spid="73"/>
                                        </p:tgtEl>
                                      </p:cBhvr>
                                    </p:animEffect>
                                  </p:childTnLst>
                                </p:cTn>
                              </p:par>
                            </p:childTnLst>
                          </p:cTn>
                        </p:par>
                        <p:par>
                          <p:cTn id="113" fill="hold">
                            <p:stCondLst>
                              <p:cond delay="3500"/>
                            </p:stCondLst>
                            <p:childTnLst>
                              <p:par>
                                <p:cTn id="114" presetID="10" presetClass="entr" presetSubtype="0" fill="hold" nodeType="afterEffect">
                                  <p:stCondLst>
                                    <p:cond delay="0"/>
                                  </p:stCondLst>
                                  <p:childTnLst>
                                    <p:set>
                                      <p:cBhvr>
                                        <p:cTn id="115" dur="1" fill="hold">
                                          <p:stCondLst>
                                            <p:cond delay="0"/>
                                          </p:stCondLst>
                                        </p:cTn>
                                        <p:tgtEl>
                                          <p:spTgt spid="78"/>
                                        </p:tgtEl>
                                        <p:attrNameLst>
                                          <p:attrName>style.visibility</p:attrName>
                                        </p:attrNameLst>
                                      </p:cBhvr>
                                      <p:to>
                                        <p:strVal val="visible"/>
                                      </p:to>
                                    </p:set>
                                    <p:animEffect transition="in" filter="fade">
                                      <p:cBhvr>
                                        <p:cTn id="116" dur="500"/>
                                        <p:tgtEl>
                                          <p:spTgt spid="78"/>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fade">
                                      <p:cBhvr>
                                        <p:cTn id="119" dur="500"/>
                                        <p:tgtEl>
                                          <p:spTgt spid="7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fade">
                                      <p:cBhvr>
                                        <p:cTn id="122" dur="500"/>
                                        <p:tgtEl>
                                          <p:spTgt spid="8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fad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81"/>
                                        </p:tgtEl>
                                      </p:cBhvr>
                                    </p:animEffect>
                                    <p:set>
                                      <p:cBhvr>
                                        <p:cTn id="130" dur="1" fill="hold">
                                          <p:stCondLst>
                                            <p:cond delay="499"/>
                                          </p:stCondLst>
                                        </p:cTn>
                                        <p:tgtEl>
                                          <p:spTgt spid="81"/>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78"/>
                                        </p:tgtEl>
                                      </p:cBhvr>
                                    </p:animEffect>
                                    <p:set>
                                      <p:cBhvr>
                                        <p:cTn id="133" dur="1" fill="hold">
                                          <p:stCondLst>
                                            <p:cond delay="499"/>
                                          </p:stCondLst>
                                        </p:cTn>
                                        <p:tgtEl>
                                          <p:spTgt spid="78"/>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79"/>
                                        </p:tgtEl>
                                      </p:cBhvr>
                                    </p:animEffect>
                                    <p:set>
                                      <p:cBhvr>
                                        <p:cTn id="136" dur="1" fill="hold">
                                          <p:stCondLst>
                                            <p:cond delay="499"/>
                                          </p:stCondLst>
                                        </p:cTn>
                                        <p:tgtEl>
                                          <p:spTgt spid="79"/>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80"/>
                                        </p:tgtEl>
                                      </p:cBhvr>
                                    </p:animEffect>
                                    <p:set>
                                      <p:cBhvr>
                                        <p:cTn id="139" dur="1" fill="hold">
                                          <p:stCondLst>
                                            <p:cond delay="499"/>
                                          </p:stCondLst>
                                        </p:cTn>
                                        <p:tgtEl>
                                          <p:spTgt spid="80"/>
                                        </p:tgtEl>
                                        <p:attrNameLst>
                                          <p:attrName>style.visibility</p:attrName>
                                        </p:attrNameLst>
                                      </p:cBhvr>
                                      <p:to>
                                        <p:strVal val="hidden"/>
                                      </p:to>
                                    </p:set>
                                  </p:childTnLst>
                                </p:cTn>
                              </p:par>
                            </p:childTnLst>
                          </p:cTn>
                        </p:par>
                        <p:par>
                          <p:cTn id="140" fill="hold">
                            <p:stCondLst>
                              <p:cond delay="500"/>
                            </p:stCondLst>
                            <p:childTnLst>
                              <p:par>
                                <p:cTn id="141" presetID="10" presetClass="entr" presetSubtype="0" fill="hold" nodeType="afterEffect">
                                  <p:stCondLst>
                                    <p:cond delay="0"/>
                                  </p:stCondLst>
                                  <p:childTnLst>
                                    <p:set>
                                      <p:cBhvr>
                                        <p:cTn id="142" dur="1" fill="hold">
                                          <p:stCondLst>
                                            <p:cond delay="0"/>
                                          </p:stCondLst>
                                        </p:cTn>
                                        <p:tgtEl>
                                          <p:spTgt spid="83"/>
                                        </p:tgtEl>
                                        <p:attrNameLst>
                                          <p:attrName>style.visibility</p:attrName>
                                        </p:attrNameLst>
                                      </p:cBhvr>
                                      <p:to>
                                        <p:strVal val="visible"/>
                                      </p:to>
                                    </p:set>
                                    <p:animEffect transition="in" filter="fade">
                                      <p:cBhvr>
                                        <p:cTn id="143" dur="500"/>
                                        <p:tgtEl>
                                          <p:spTgt spid="8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7"/>
                                        </p:tgtEl>
                                        <p:attrNameLst>
                                          <p:attrName>style.visibility</p:attrName>
                                        </p:attrNameLst>
                                      </p:cBhvr>
                                      <p:to>
                                        <p:strVal val="visible"/>
                                      </p:to>
                                    </p:set>
                                    <p:animEffect transition="in" filter="fade">
                                      <p:cBhvr>
                                        <p:cTn id="146" dur="500"/>
                                        <p:tgtEl>
                                          <p:spTgt spid="87"/>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6"/>
                                        </p:tgtEl>
                                        <p:attrNameLst>
                                          <p:attrName>style.visibility</p:attrName>
                                        </p:attrNameLst>
                                      </p:cBhvr>
                                      <p:to>
                                        <p:strVal val="visible"/>
                                      </p:to>
                                    </p:set>
                                    <p:animEffect transition="in" filter="fade">
                                      <p:cBhvr>
                                        <p:cTn id="149" dur="500"/>
                                        <p:tgtEl>
                                          <p:spTgt spid="86"/>
                                        </p:tgtEl>
                                      </p:cBhvr>
                                    </p:animEffect>
                                  </p:childTnLst>
                                </p:cTn>
                              </p:par>
                            </p:childTnLst>
                          </p:cTn>
                        </p:par>
                        <p:par>
                          <p:cTn id="150" fill="hold">
                            <p:stCondLst>
                              <p:cond delay="1000"/>
                            </p:stCondLst>
                            <p:childTnLst>
                              <p:par>
                                <p:cTn id="151" presetID="1" presetClass="exit" presetSubtype="0" fill="hold" grpId="1" nodeType="afterEffect">
                                  <p:stCondLst>
                                    <p:cond delay="0"/>
                                  </p:stCondLst>
                                  <p:childTnLst>
                                    <p:set>
                                      <p:cBhvr>
                                        <p:cTn id="152" dur="1" fill="hold">
                                          <p:stCondLst>
                                            <p:cond delay="0"/>
                                          </p:stCondLst>
                                        </p:cTn>
                                        <p:tgtEl>
                                          <p:spTgt spid="4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fade">
                                      <p:cBhvr>
                                        <p:cTn id="157" dur="500"/>
                                        <p:tgtEl>
                                          <p:spTgt spid="4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fade">
                                      <p:cBhvr>
                                        <p:cTn id="160" dur="500"/>
                                        <p:tgtEl>
                                          <p:spTgt spid="4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0"/>
                                        </p:tgtEl>
                                        <p:attrNameLst>
                                          <p:attrName>style.visibility</p:attrName>
                                        </p:attrNameLst>
                                      </p:cBhvr>
                                      <p:to>
                                        <p:strVal val="visible"/>
                                      </p:to>
                                    </p:set>
                                    <p:animEffect transition="in" filter="fade">
                                      <p:cBhvr>
                                        <p:cTn id="163" dur="500"/>
                                        <p:tgtEl>
                                          <p:spTgt spid="50"/>
                                        </p:tgtEl>
                                      </p:cBhvr>
                                    </p:animEffect>
                                  </p:childTnLst>
                                </p:cTn>
                              </p:par>
                              <p:par>
                                <p:cTn id="164" presetID="10" presetClass="entr" presetSubtype="0" fill="hold" nodeType="with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fade">
                                      <p:cBhvr>
                                        <p:cTn id="166" dur="500"/>
                                        <p:tgtEl>
                                          <p:spTgt spid="4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52"/>
                                        </p:tgtEl>
                                        <p:attrNameLst>
                                          <p:attrName>style.visibility</p:attrName>
                                        </p:attrNameLst>
                                      </p:cBhvr>
                                      <p:to>
                                        <p:strVal val="visible"/>
                                      </p:to>
                                    </p:set>
                                    <p:animEffect transition="in" filter="fade">
                                      <p:cBhvr>
                                        <p:cTn id="169" dur="500"/>
                                        <p:tgtEl>
                                          <p:spTgt spid="52"/>
                                        </p:tgtEl>
                                      </p:cBhvr>
                                    </p:animEffect>
                                  </p:childTnLst>
                                </p:cTn>
                              </p:par>
                              <p:par>
                                <p:cTn id="170" presetID="10" presetClass="entr" presetSubtype="0" fill="hold" nodeType="with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fade">
                                      <p:cBhvr>
                                        <p:cTn id="172" dur="500"/>
                                        <p:tgtEl>
                                          <p:spTgt spid="5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8"/>
                                        </p:tgtEl>
                                        <p:attrNameLst>
                                          <p:attrName>style.visibility</p:attrName>
                                        </p:attrNameLst>
                                      </p:cBhvr>
                                      <p:to>
                                        <p:strVal val="visible"/>
                                      </p:to>
                                    </p:set>
                                    <p:animEffect transition="in" filter="fade">
                                      <p:cBhvr>
                                        <p:cTn id="175" dur="500"/>
                                        <p:tgtEl>
                                          <p:spTgt spid="88"/>
                                        </p:tgtEl>
                                      </p:cBhvr>
                                    </p:animEffect>
                                  </p:childTnLst>
                                </p:cTn>
                              </p:par>
                              <p:par>
                                <p:cTn id="176" presetID="10" presetClass="entr" presetSubtype="0" fill="hold"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childTnLst>
                                </p:cTn>
                              </p:par>
                              <p:par>
                                <p:cTn id="179" presetID="10" presetClass="entr" presetSubtype="0" fill="hold" grpId="1"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xit" presetSubtype="0" fill="hold" nodeType="withEffect">
                                  <p:stCondLst>
                                    <p:cond delay="0"/>
                                  </p:stCondLst>
                                  <p:childTnLst>
                                    <p:animEffect transition="out" filter="fade">
                                      <p:cBhvr>
                                        <p:cTn id="183" dur="500"/>
                                        <p:tgtEl>
                                          <p:spTgt spid="70"/>
                                        </p:tgtEl>
                                      </p:cBhvr>
                                    </p:animEffect>
                                    <p:set>
                                      <p:cBhvr>
                                        <p:cTn id="184" dur="1" fill="hold">
                                          <p:stCondLst>
                                            <p:cond delay="499"/>
                                          </p:stCondLst>
                                        </p:cTn>
                                        <p:tgtEl>
                                          <p:spTgt spid="70"/>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76"/>
                                        </p:tgtEl>
                                      </p:cBhvr>
                                    </p:animEffect>
                                    <p:set>
                                      <p:cBhvr>
                                        <p:cTn id="187" dur="1" fill="hold">
                                          <p:stCondLst>
                                            <p:cond delay="499"/>
                                          </p:stCondLst>
                                        </p:cTn>
                                        <p:tgtEl>
                                          <p:spTgt spid="76"/>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73"/>
                                        </p:tgtEl>
                                      </p:cBhvr>
                                    </p:animEffect>
                                    <p:set>
                                      <p:cBhvr>
                                        <p:cTn id="190" dur="1" fill="hold">
                                          <p:stCondLst>
                                            <p:cond delay="499"/>
                                          </p:stCondLst>
                                        </p:cTn>
                                        <p:tgtEl>
                                          <p:spTgt spid="73"/>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83"/>
                                        </p:tgtEl>
                                      </p:cBhvr>
                                    </p:animEffect>
                                    <p:set>
                                      <p:cBhvr>
                                        <p:cTn id="193" dur="1" fill="hold">
                                          <p:stCondLst>
                                            <p:cond delay="499"/>
                                          </p:stCondLst>
                                        </p:cTn>
                                        <p:tgtEl>
                                          <p:spTgt spid="83"/>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43"/>
                                        </p:tgtEl>
                                      </p:cBhvr>
                                    </p:animEffect>
                                    <p:set>
                                      <p:cBhvr>
                                        <p:cTn id="196" dur="1" fill="hold">
                                          <p:stCondLst>
                                            <p:cond delay="499"/>
                                          </p:stCondLst>
                                        </p:cTn>
                                        <p:tgtEl>
                                          <p:spTgt spid="43"/>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87"/>
                                        </p:tgtEl>
                                      </p:cBhvr>
                                    </p:animEffect>
                                    <p:set>
                                      <p:cBhvr>
                                        <p:cTn id="199" dur="1" fill="hold">
                                          <p:stCondLst>
                                            <p:cond delay="499"/>
                                          </p:stCondLst>
                                        </p:cTn>
                                        <p:tgtEl>
                                          <p:spTgt spid="87"/>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72"/>
                                        </p:tgtEl>
                                      </p:cBhvr>
                                    </p:animEffect>
                                    <p:set>
                                      <p:cBhvr>
                                        <p:cTn id="202" dur="1" fill="hold">
                                          <p:stCondLst>
                                            <p:cond delay="499"/>
                                          </p:stCondLst>
                                        </p:cTn>
                                        <p:tgtEl>
                                          <p:spTgt spid="72"/>
                                        </p:tgtEl>
                                        <p:attrNameLst>
                                          <p:attrName>style.visibility</p:attrName>
                                        </p:attrNameLst>
                                      </p:cBhvr>
                                      <p:to>
                                        <p:strVal val="hidden"/>
                                      </p:to>
                                    </p:set>
                                  </p:childTnLst>
                                </p:cTn>
                              </p:par>
                            </p:childTnLst>
                          </p:cTn>
                        </p:par>
                        <p:par>
                          <p:cTn id="203" fill="hold">
                            <p:stCondLst>
                              <p:cond delay="500"/>
                            </p:stCondLst>
                            <p:childTnLst>
                              <p:par>
                                <p:cTn id="204" presetID="1" presetClass="exit" presetSubtype="0" fill="hold" grpId="1" nodeType="afterEffect">
                                  <p:stCondLst>
                                    <p:cond delay="0"/>
                                  </p:stCondLst>
                                  <p:childTnLst>
                                    <p:set>
                                      <p:cBhvr>
                                        <p:cTn id="205"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1"/>
      <p:bldP spid="72" grpId="0"/>
      <p:bldP spid="72" grpId="1"/>
      <p:bldP spid="71" grpId="0"/>
      <p:bldP spid="54" grpId="0" animBg="1"/>
      <p:bldP spid="40" grpId="0"/>
      <p:bldP spid="43" grpId="0"/>
      <p:bldP spid="43" grpId="1"/>
      <p:bldP spid="44" grpId="0" animBg="1"/>
      <p:bldP spid="46" grpId="0" animBg="1"/>
      <p:bldP spid="46" grpId="1" animBg="1"/>
      <p:bldP spid="48" grpId="0" animBg="1"/>
      <p:bldP spid="50" grpId="0" animBg="1"/>
      <p:bldP spid="52" grpId="0" animBg="1"/>
      <p:bldP spid="53" grpId="0"/>
      <p:bldP spid="55" grpId="0" animBg="1"/>
      <p:bldP spid="55" grpId="1" animBg="1"/>
      <p:bldP spid="56" grpId="0"/>
      <p:bldP spid="56" grpId="1"/>
      <p:bldP spid="57" grpId="0" animBg="1"/>
      <p:bldP spid="57" grpId="1" animBg="1"/>
      <p:bldP spid="58" grpId="0"/>
      <p:bldP spid="58" grpId="1"/>
      <p:bldP spid="66" grpId="0"/>
      <p:bldP spid="66" grpId="1"/>
      <p:bldP spid="67" grpId="0"/>
      <p:bldP spid="68" grpId="0" animBg="1"/>
      <p:bldP spid="79" grpId="0"/>
      <p:bldP spid="79" grpId="1"/>
      <p:bldP spid="80" grpId="0"/>
      <p:bldP spid="80" grpId="1"/>
      <p:bldP spid="81" grpId="0" animBg="1"/>
      <p:bldP spid="81" grpId="1" animBg="1"/>
      <p:bldP spid="86" grpId="0" animBg="1"/>
      <p:bldP spid="86" grpId="1" animBg="1"/>
      <p:bldP spid="87" grpId="0"/>
      <p:bldP spid="87" grpId="1"/>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Test what you have!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You should now be able pass most, if not all the tests</a:t>
            </a:r>
          </a:p>
        </p:txBody>
      </p:sp>
      <p:pic>
        <p:nvPicPr>
          <p:cNvPr id="5" name="Picture 4">
            <a:extLst>
              <a:ext uri="{FF2B5EF4-FFF2-40B4-BE49-F238E27FC236}">
                <a16:creationId xmlns:a16="http://schemas.microsoft.com/office/drawing/2014/main" id="{31D3BF5D-1693-4DD3-8F81-2CBC73AFC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99552"/>
            <a:ext cx="6139405" cy="2458895"/>
          </a:xfrm>
          <a:prstGeom prst="rect">
            <a:avLst/>
          </a:prstGeom>
        </p:spPr>
      </p:pic>
    </p:spTree>
    <p:extLst>
      <p:ext uri="{BB962C8B-B14F-4D97-AF65-F5344CB8AC3E}">
        <p14:creationId xmlns:p14="http://schemas.microsoft.com/office/powerpoint/2010/main" val="105789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Stuff that you should review</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HW 5: Sockets (Especially </a:t>
            </a:r>
            <a:r>
              <a:rPr lang="en-US" dirty="0" err="1"/>
              <a:t>client.c</a:t>
            </a:r>
            <a:r>
              <a:rPr lang="en-US" dirty="0"/>
              <a:t>)</a:t>
            </a:r>
          </a:p>
          <a:p>
            <a:r>
              <a:rPr lang="en-US" dirty="0"/>
              <a:t>String manipulation</a:t>
            </a:r>
          </a:p>
        </p:txBody>
      </p:sp>
      <p:sp>
        <p:nvSpPr>
          <p:cNvPr id="4" name="TextBox 3">
            <a:extLst>
              <a:ext uri="{FF2B5EF4-FFF2-40B4-BE49-F238E27FC236}">
                <a16:creationId xmlns:a16="http://schemas.microsoft.com/office/drawing/2014/main" id="{7D70A9B9-EDE7-4702-872B-7505744377DF}"/>
              </a:ext>
            </a:extLst>
          </p:cNvPr>
          <p:cNvSpPr txBox="1"/>
          <p:nvPr/>
        </p:nvSpPr>
        <p:spPr>
          <a:xfrm>
            <a:off x="499920" y="5140078"/>
            <a:ext cx="8951495" cy="1200329"/>
          </a:xfrm>
          <a:prstGeom prst="rect">
            <a:avLst/>
          </a:prstGeom>
          <a:noFill/>
        </p:spPr>
        <p:txBody>
          <a:bodyPr wrap="square" rtlCol="0">
            <a:spAutoFit/>
          </a:bodyPr>
          <a:lstStyle/>
          <a:p>
            <a:r>
              <a:rPr lang="en-US" dirty="0"/>
              <a:t>I highly recommend using an IDE with a debugger and/or </a:t>
            </a:r>
            <a:r>
              <a:rPr lang="en-US" dirty="0" err="1"/>
              <a:t>valgrind</a:t>
            </a:r>
            <a:r>
              <a:rPr lang="en-US" dirty="0"/>
              <a:t>! This lab is more difficult than the last one, you’ll probably want to check the contents of your wires with a debugger. I am partial to </a:t>
            </a:r>
            <a:r>
              <a:rPr lang="en-US" dirty="0" err="1"/>
              <a:t>Clion</a:t>
            </a:r>
            <a:r>
              <a:rPr lang="en-US" dirty="0"/>
              <a:t> (it’s free on the lab machines) but Visual Studio works just as well. </a:t>
            </a:r>
          </a:p>
        </p:txBody>
      </p:sp>
    </p:spTree>
    <p:extLst>
      <p:ext uri="{BB962C8B-B14F-4D97-AF65-F5344CB8AC3E}">
        <p14:creationId xmlns:p14="http://schemas.microsoft.com/office/powerpoint/2010/main" val="11132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normAutofit fontScale="90000"/>
          </a:bodyPr>
          <a:lstStyle/>
          <a:p>
            <a:r>
              <a:rPr lang="en-US" dirty="0"/>
              <a:t>Step 1: Download dnsresolver-handout.tar from Learning Suite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708192"/>
            <a:ext cx="8596668" cy="3880773"/>
          </a:xfrm>
        </p:spPr>
        <p:txBody>
          <a:bodyPr/>
          <a:lstStyle/>
          <a:p>
            <a:r>
              <a:rPr lang="en-US" dirty="0" err="1"/>
              <a:t>resolver.c</a:t>
            </a:r>
            <a:endParaRPr lang="en-US" dirty="0"/>
          </a:p>
          <a:p>
            <a:r>
              <a:rPr lang="en-US" dirty="0" err="1"/>
              <a:t>Makefile</a:t>
            </a:r>
            <a:endParaRPr lang="en-US" dirty="0"/>
          </a:p>
          <a:p>
            <a:r>
              <a:rPr lang="en-US" dirty="0"/>
              <a:t>resolver-ref</a:t>
            </a:r>
          </a:p>
          <a:p>
            <a:r>
              <a:rPr lang="en-US" dirty="0"/>
              <a:t>autograde-dnsresolver.py</a:t>
            </a:r>
          </a:p>
        </p:txBody>
      </p:sp>
    </p:spTree>
    <p:extLst>
      <p:ext uri="{BB962C8B-B14F-4D97-AF65-F5344CB8AC3E}">
        <p14:creationId xmlns:p14="http://schemas.microsoft.com/office/powerpoint/2010/main" val="171308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Step 2: Analyze the code you’re given</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A lot of the functions here are stubs, feel free to use them or delete them, whatever floats your boat</a:t>
            </a:r>
          </a:p>
          <a:p>
            <a:r>
              <a:rPr lang="en-US" dirty="0"/>
              <a:t>The only function you may not delete is resolve() </a:t>
            </a:r>
          </a:p>
          <a:p>
            <a:r>
              <a:rPr lang="en-US" dirty="0"/>
              <a:t>Speaking of the main function:	</a:t>
            </a:r>
          </a:p>
        </p:txBody>
      </p:sp>
      <p:pic>
        <p:nvPicPr>
          <p:cNvPr id="7" name="Picture 6">
            <a:extLst>
              <a:ext uri="{FF2B5EF4-FFF2-40B4-BE49-F238E27FC236}">
                <a16:creationId xmlns:a16="http://schemas.microsoft.com/office/drawing/2014/main" id="{3F3B71DC-C0EB-4CA4-B2A3-151B063E0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199691"/>
            <a:ext cx="6030167" cy="2810267"/>
          </a:xfrm>
          <a:prstGeom prst="rect">
            <a:avLst/>
          </a:prstGeom>
        </p:spPr>
      </p:pic>
    </p:spTree>
    <p:extLst>
      <p:ext uri="{BB962C8B-B14F-4D97-AF65-F5344CB8AC3E}">
        <p14:creationId xmlns:p14="http://schemas.microsoft.com/office/powerpoint/2010/main" val="368214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Step 2: Analyze the code you’re given</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A lot of the functions here are stubs, feel free to use them or delete them, whatever floats your boat</a:t>
            </a:r>
          </a:p>
          <a:p>
            <a:r>
              <a:rPr lang="en-US" dirty="0"/>
              <a:t>The only stub function you should not delete is resolve() because this is called by the main function</a:t>
            </a:r>
          </a:p>
          <a:p>
            <a:r>
              <a:rPr lang="en-US" dirty="0"/>
              <a:t>Speaking of the main function:	</a:t>
            </a:r>
          </a:p>
        </p:txBody>
      </p:sp>
      <p:pic>
        <p:nvPicPr>
          <p:cNvPr id="7" name="Picture 6">
            <a:extLst>
              <a:ext uri="{FF2B5EF4-FFF2-40B4-BE49-F238E27FC236}">
                <a16:creationId xmlns:a16="http://schemas.microsoft.com/office/drawing/2014/main" id="{3F3B71DC-C0EB-4CA4-B2A3-151B063E0B70}"/>
              </a:ext>
            </a:extLst>
          </p:cNvPr>
          <p:cNvPicPr>
            <a:picLocks noChangeAspect="1"/>
          </p:cNvPicPr>
          <p:nvPr/>
        </p:nvPicPr>
        <p:blipFill rotWithShape="1">
          <a:blip r:embed="rId2">
            <a:extLst>
              <a:ext uri="{28A0092B-C50C-407E-A947-70E740481C1C}">
                <a14:useLocalDpi xmlns:a14="http://schemas.microsoft.com/office/drawing/2010/main" val="0"/>
              </a:ext>
            </a:extLst>
          </a:blip>
          <a:srcRect t="14011" b="43176"/>
          <a:stretch/>
        </p:blipFill>
        <p:spPr>
          <a:xfrm>
            <a:off x="677334" y="3429000"/>
            <a:ext cx="6030167" cy="1203157"/>
          </a:xfrm>
          <a:prstGeom prst="rect">
            <a:avLst/>
          </a:prstGeom>
        </p:spPr>
      </p:pic>
      <p:sp>
        <p:nvSpPr>
          <p:cNvPr id="4" name="TextBox 3">
            <a:extLst>
              <a:ext uri="{FF2B5EF4-FFF2-40B4-BE49-F238E27FC236}">
                <a16:creationId xmlns:a16="http://schemas.microsoft.com/office/drawing/2014/main" id="{E56CB540-28ED-4121-9D51-963E25DC47B1}"/>
              </a:ext>
            </a:extLst>
          </p:cNvPr>
          <p:cNvSpPr txBox="1"/>
          <p:nvPr/>
        </p:nvSpPr>
        <p:spPr>
          <a:xfrm>
            <a:off x="677334" y="5578641"/>
            <a:ext cx="3376863" cy="369332"/>
          </a:xfrm>
          <a:prstGeom prst="rect">
            <a:avLst/>
          </a:prstGeom>
          <a:noFill/>
        </p:spPr>
        <p:txBody>
          <a:bodyPr wrap="square" rtlCol="0">
            <a:spAutoFit/>
          </a:bodyPr>
          <a:lstStyle/>
          <a:p>
            <a:r>
              <a:rPr lang="en-US" dirty="0"/>
              <a:t>Error checks the command line</a:t>
            </a:r>
          </a:p>
        </p:txBody>
      </p:sp>
      <p:sp>
        <p:nvSpPr>
          <p:cNvPr id="6" name="TextBox 5">
            <a:extLst>
              <a:ext uri="{FF2B5EF4-FFF2-40B4-BE49-F238E27FC236}">
                <a16:creationId xmlns:a16="http://schemas.microsoft.com/office/drawing/2014/main" id="{4E47C759-D0DB-4CDE-86BA-229C49918ECF}"/>
              </a:ext>
            </a:extLst>
          </p:cNvPr>
          <p:cNvSpPr txBox="1"/>
          <p:nvPr/>
        </p:nvSpPr>
        <p:spPr>
          <a:xfrm>
            <a:off x="5207329" y="4516785"/>
            <a:ext cx="1947450" cy="369332"/>
          </a:xfrm>
          <a:prstGeom prst="rect">
            <a:avLst/>
          </a:prstGeom>
          <a:noFill/>
        </p:spPr>
        <p:txBody>
          <a:bodyPr wrap="square" rtlCol="0">
            <a:spAutoFit/>
          </a:bodyPr>
          <a:lstStyle/>
          <a:p>
            <a:pPr algn="ctr"/>
            <a:r>
              <a:rPr lang="en-US" dirty="0"/>
              <a:t>Notice the usage</a:t>
            </a:r>
          </a:p>
        </p:txBody>
      </p:sp>
      <p:cxnSp>
        <p:nvCxnSpPr>
          <p:cNvPr id="8" name="Straight Arrow Connector 7">
            <a:extLst>
              <a:ext uri="{FF2B5EF4-FFF2-40B4-BE49-F238E27FC236}">
                <a16:creationId xmlns:a16="http://schemas.microsoft.com/office/drawing/2014/main" id="{1A51F039-ABAC-4AFB-9CA8-89A20CDCA609}"/>
              </a:ext>
            </a:extLst>
          </p:cNvPr>
          <p:cNvCxnSpPr>
            <a:cxnSpLocks/>
            <a:stCxn id="6" idx="1"/>
          </p:cNvCxnSpPr>
          <p:nvPr/>
        </p:nvCxnSpPr>
        <p:spPr>
          <a:xfrm flipH="1" flipV="1">
            <a:off x="3152275" y="3753853"/>
            <a:ext cx="2055054" cy="94759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944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Step 2: Analyze the code you’re given</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A lot of the functions here are stubs, feel free to use them or delete them, whatever floats your boat</a:t>
            </a:r>
          </a:p>
          <a:p>
            <a:r>
              <a:rPr lang="en-US" dirty="0"/>
              <a:t>The only stub function you should not delete is resolve() because this is called by the main function</a:t>
            </a:r>
          </a:p>
          <a:p>
            <a:r>
              <a:rPr lang="en-US" dirty="0"/>
              <a:t>Speaking of the main function:	</a:t>
            </a:r>
          </a:p>
        </p:txBody>
      </p:sp>
      <p:pic>
        <p:nvPicPr>
          <p:cNvPr id="7" name="Picture 6">
            <a:extLst>
              <a:ext uri="{FF2B5EF4-FFF2-40B4-BE49-F238E27FC236}">
                <a16:creationId xmlns:a16="http://schemas.microsoft.com/office/drawing/2014/main" id="{3F3B71DC-C0EB-4CA4-B2A3-151B063E0B70}"/>
              </a:ext>
            </a:extLst>
          </p:cNvPr>
          <p:cNvPicPr>
            <a:picLocks noChangeAspect="1"/>
          </p:cNvPicPr>
          <p:nvPr/>
        </p:nvPicPr>
        <p:blipFill rotWithShape="1">
          <a:blip r:embed="rId2">
            <a:extLst>
              <a:ext uri="{28A0092B-C50C-407E-A947-70E740481C1C}">
                <a14:useLocalDpi xmlns:a14="http://schemas.microsoft.com/office/drawing/2010/main" val="0"/>
              </a:ext>
            </a:extLst>
          </a:blip>
          <a:srcRect t="57037" b="38111"/>
          <a:stretch/>
        </p:blipFill>
        <p:spPr>
          <a:xfrm>
            <a:off x="677334" y="4467727"/>
            <a:ext cx="6030167" cy="136358"/>
          </a:xfrm>
          <a:prstGeom prst="rect">
            <a:avLst/>
          </a:prstGeom>
        </p:spPr>
      </p:pic>
      <p:sp>
        <p:nvSpPr>
          <p:cNvPr id="4" name="TextBox 3">
            <a:extLst>
              <a:ext uri="{FF2B5EF4-FFF2-40B4-BE49-F238E27FC236}">
                <a16:creationId xmlns:a16="http://schemas.microsoft.com/office/drawing/2014/main" id="{E56CB540-28ED-4121-9D51-963E25DC47B1}"/>
              </a:ext>
            </a:extLst>
          </p:cNvPr>
          <p:cNvSpPr txBox="1"/>
          <p:nvPr/>
        </p:nvSpPr>
        <p:spPr>
          <a:xfrm>
            <a:off x="677334" y="5578641"/>
            <a:ext cx="6637866" cy="369332"/>
          </a:xfrm>
          <a:prstGeom prst="rect">
            <a:avLst/>
          </a:prstGeom>
          <a:noFill/>
        </p:spPr>
        <p:txBody>
          <a:bodyPr wrap="square" rtlCol="0">
            <a:spAutoFit/>
          </a:bodyPr>
          <a:lstStyle/>
          <a:p>
            <a:r>
              <a:rPr lang="en-US" dirty="0"/>
              <a:t>Resolve the domain name (where all of the action takes place)</a:t>
            </a:r>
          </a:p>
        </p:txBody>
      </p:sp>
    </p:spTree>
    <p:extLst>
      <p:ext uri="{BB962C8B-B14F-4D97-AF65-F5344CB8AC3E}">
        <p14:creationId xmlns:p14="http://schemas.microsoft.com/office/powerpoint/2010/main" val="1919391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Step 2: Analyze the code you’re given</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3880773"/>
          </a:xfrm>
        </p:spPr>
        <p:txBody>
          <a:bodyPr/>
          <a:lstStyle/>
          <a:p>
            <a:r>
              <a:rPr lang="en-US" dirty="0"/>
              <a:t>A lot of the functions here are stubs, feel free to use them or delete them, whatever floats your boat</a:t>
            </a:r>
          </a:p>
          <a:p>
            <a:r>
              <a:rPr lang="en-US" dirty="0"/>
              <a:t>The only stub function you should not delete is resolve() because this is called by the main function</a:t>
            </a:r>
          </a:p>
          <a:p>
            <a:r>
              <a:rPr lang="en-US" dirty="0"/>
              <a:t>Speaking of the main function:	</a:t>
            </a:r>
          </a:p>
        </p:txBody>
      </p:sp>
      <p:pic>
        <p:nvPicPr>
          <p:cNvPr id="7" name="Picture 6">
            <a:extLst>
              <a:ext uri="{FF2B5EF4-FFF2-40B4-BE49-F238E27FC236}">
                <a16:creationId xmlns:a16="http://schemas.microsoft.com/office/drawing/2014/main" id="{3F3B71DC-C0EB-4CA4-B2A3-151B063E0B70}"/>
              </a:ext>
            </a:extLst>
          </p:cNvPr>
          <p:cNvPicPr>
            <a:picLocks noChangeAspect="1"/>
          </p:cNvPicPr>
          <p:nvPr/>
        </p:nvPicPr>
        <p:blipFill rotWithShape="1">
          <a:blip r:embed="rId2">
            <a:extLst>
              <a:ext uri="{28A0092B-C50C-407E-A947-70E740481C1C}">
                <a14:useLocalDpi xmlns:a14="http://schemas.microsoft.com/office/drawing/2010/main" val="0"/>
              </a:ext>
            </a:extLst>
          </a:blip>
          <a:srcRect t="61318" b="5004"/>
          <a:stretch/>
        </p:blipFill>
        <p:spPr>
          <a:xfrm>
            <a:off x="677334" y="4403559"/>
            <a:ext cx="6030167" cy="946484"/>
          </a:xfrm>
          <a:prstGeom prst="rect">
            <a:avLst/>
          </a:prstGeom>
        </p:spPr>
      </p:pic>
      <p:sp>
        <p:nvSpPr>
          <p:cNvPr id="4" name="TextBox 3">
            <a:extLst>
              <a:ext uri="{FF2B5EF4-FFF2-40B4-BE49-F238E27FC236}">
                <a16:creationId xmlns:a16="http://schemas.microsoft.com/office/drawing/2014/main" id="{E56CB540-28ED-4121-9D51-963E25DC47B1}"/>
              </a:ext>
            </a:extLst>
          </p:cNvPr>
          <p:cNvSpPr txBox="1"/>
          <p:nvPr/>
        </p:nvSpPr>
        <p:spPr>
          <a:xfrm>
            <a:off x="677334" y="5578641"/>
            <a:ext cx="6637866" cy="369332"/>
          </a:xfrm>
          <a:prstGeom prst="rect">
            <a:avLst/>
          </a:prstGeom>
          <a:noFill/>
        </p:spPr>
        <p:txBody>
          <a:bodyPr wrap="square" rtlCol="0">
            <a:spAutoFit/>
          </a:bodyPr>
          <a:lstStyle/>
          <a:p>
            <a:r>
              <a:rPr lang="en-US" dirty="0"/>
              <a:t>Iterates through all of the answers and prints them</a:t>
            </a:r>
          </a:p>
        </p:txBody>
      </p:sp>
      <p:pic>
        <p:nvPicPr>
          <p:cNvPr id="6" name="Picture 5">
            <a:extLst>
              <a:ext uri="{FF2B5EF4-FFF2-40B4-BE49-F238E27FC236}">
                <a16:creationId xmlns:a16="http://schemas.microsoft.com/office/drawing/2014/main" id="{517F391C-EA16-4296-9FDC-7137EC70C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259443"/>
            <a:ext cx="3277057" cy="819264"/>
          </a:xfrm>
          <a:prstGeom prst="rect">
            <a:avLst/>
          </a:prstGeom>
        </p:spPr>
      </p:pic>
      <p:sp>
        <p:nvSpPr>
          <p:cNvPr id="8" name="TextBox 7">
            <a:extLst>
              <a:ext uri="{FF2B5EF4-FFF2-40B4-BE49-F238E27FC236}">
                <a16:creationId xmlns:a16="http://schemas.microsoft.com/office/drawing/2014/main" id="{C59BA7BA-B9C0-47F5-81E7-4A553A2432F1}"/>
              </a:ext>
            </a:extLst>
          </p:cNvPr>
          <p:cNvSpPr txBox="1"/>
          <p:nvPr/>
        </p:nvSpPr>
        <p:spPr>
          <a:xfrm>
            <a:off x="3692417" y="3299743"/>
            <a:ext cx="2951234" cy="369332"/>
          </a:xfrm>
          <a:prstGeom prst="rect">
            <a:avLst/>
          </a:prstGeom>
          <a:noFill/>
        </p:spPr>
        <p:txBody>
          <a:bodyPr wrap="square" rtlCol="0">
            <a:spAutoFit/>
          </a:bodyPr>
          <a:lstStyle/>
          <a:p>
            <a:pPr algn="ctr"/>
            <a:r>
              <a:rPr lang="en-US" dirty="0"/>
              <a:t>Answers are in a linked list</a:t>
            </a:r>
          </a:p>
        </p:txBody>
      </p:sp>
    </p:spTree>
    <p:extLst>
      <p:ext uri="{BB962C8B-B14F-4D97-AF65-F5344CB8AC3E}">
        <p14:creationId xmlns:p14="http://schemas.microsoft.com/office/powerpoint/2010/main" val="3186617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1CFA-FE16-4903-8FBD-91C2112F39B6}"/>
              </a:ext>
            </a:extLst>
          </p:cNvPr>
          <p:cNvSpPr>
            <a:spLocks noGrp="1"/>
          </p:cNvSpPr>
          <p:nvPr>
            <p:ph type="title"/>
          </p:nvPr>
        </p:nvSpPr>
        <p:spPr>
          <a:xfrm>
            <a:off x="677334" y="609600"/>
            <a:ext cx="8596668" cy="649705"/>
          </a:xfrm>
        </p:spPr>
        <p:txBody>
          <a:bodyPr/>
          <a:lstStyle/>
          <a:p>
            <a:r>
              <a:rPr lang="en-US" dirty="0"/>
              <a:t>Step 3: Make your query wire</a:t>
            </a:r>
          </a:p>
        </p:txBody>
      </p:sp>
      <p:sp>
        <p:nvSpPr>
          <p:cNvPr id="3" name="Content Placeholder 2">
            <a:extLst>
              <a:ext uri="{FF2B5EF4-FFF2-40B4-BE49-F238E27FC236}">
                <a16:creationId xmlns:a16="http://schemas.microsoft.com/office/drawing/2014/main" id="{256DA333-1844-4A48-A731-0475220885FA}"/>
              </a:ext>
            </a:extLst>
          </p:cNvPr>
          <p:cNvSpPr>
            <a:spLocks noGrp="1"/>
          </p:cNvSpPr>
          <p:nvPr>
            <p:ph idx="1"/>
          </p:nvPr>
        </p:nvSpPr>
        <p:spPr>
          <a:xfrm>
            <a:off x="677334" y="1259305"/>
            <a:ext cx="8596668" cy="855245"/>
          </a:xfrm>
        </p:spPr>
        <p:txBody>
          <a:bodyPr/>
          <a:lstStyle/>
          <a:p>
            <a:r>
              <a:rPr lang="en-US" dirty="0"/>
              <a:t>In order to send your query, you have to make a properly formatted byte wire</a:t>
            </a:r>
          </a:p>
          <a:p>
            <a:pPr lvl="1"/>
            <a:r>
              <a:rPr lang="en-US" dirty="0"/>
              <a:t>A  byte wire is just a char[] or char*</a:t>
            </a:r>
          </a:p>
        </p:txBody>
      </p:sp>
      <p:sp>
        <p:nvSpPr>
          <p:cNvPr id="4" name="TextBox 3">
            <a:extLst>
              <a:ext uri="{FF2B5EF4-FFF2-40B4-BE49-F238E27FC236}">
                <a16:creationId xmlns:a16="http://schemas.microsoft.com/office/drawing/2014/main" id="{D0308A99-3B05-4534-8C6F-23E181D53638}"/>
              </a:ext>
            </a:extLst>
          </p:cNvPr>
          <p:cNvSpPr txBox="1"/>
          <p:nvPr/>
        </p:nvSpPr>
        <p:spPr>
          <a:xfrm>
            <a:off x="392199" y="2764255"/>
            <a:ext cx="4552429" cy="3671646"/>
          </a:xfrm>
          <a:prstGeom prst="rect">
            <a:avLst/>
          </a:prstGeom>
          <a:noFill/>
        </p:spPr>
        <p:txBody>
          <a:bodyPr wrap="square" rtlCol="0">
            <a:spAutoFit/>
          </a:bodyPr>
          <a:lstStyle/>
          <a:p>
            <a:pPr>
              <a:lnSpc>
                <a:spcPct val="200000"/>
              </a:lnSpc>
            </a:pPr>
            <a:r>
              <a:rPr lang="en-US" sz="2400" dirty="0"/>
              <a:t>00:		</a:t>
            </a:r>
            <a:r>
              <a:rPr lang="en-US" sz="2400" dirty="0">
                <a:solidFill>
                  <a:schemeClr val="tx1">
                    <a:lumMod val="50000"/>
                  </a:schemeClr>
                </a:solidFill>
              </a:rPr>
              <a:t>27 d6 01 00	00 01 00 00</a:t>
            </a:r>
          </a:p>
          <a:p>
            <a:pPr>
              <a:lnSpc>
                <a:spcPct val="200000"/>
              </a:lnSpc>
            </a:pPr>
            <a:r>
              <a:rPr lang="en-US" sz="2400" dirty="0"/>
              <a:t>08:		</a:t>
            </a:r>
            <a:r>
              <a:rPr lang="en-US" sz="2400" dirty="0">
                <a:solidFill>
                  <a:schemeClr val="tx1">
                    <a:lumMod val="50000"/>
                  </a:schemeClr>
                </a:solidFill>
              </a:rPr>
              <a:t>00 00 00 00	03 77 77 77</a:t>
            </a:r>
          </a:p>
          <a:p>
            <a:pPr>
              <a:lnSpc>
                <a:spcPct val="200000"/>
              </a:lnSpc>
            </a:pPr>
            <a:r>
              <a:rPr lang="en-US" sz="2400" dirty="0"/>
              <a:t>10:		</a:t>
            </a:r>
            <a:r>
              <a:rPr lang="en-US" sz="2400" dirty="0">
                <a:solidFill>
                  <a:schemeClr val="tx1">
                    <a:lumMod val="50000"/>
                  </a:schemeClr>
                </a:solidFill>
              </a:rPr>
              <a:t>07 65 78 61	6d 70 6c 65</a:t>
            </a:r>
          </a:p>
          <a:p>
            <a:pPr>
              <a:lnSpc>
                <a:spcPct val="200000"/>
              </a:lnSpc>
            </a:pPr>
            <a:r>
              <a:rPr lang="en-US" sz="2400" dirty="0"/>
              <a:t>18:		</a:t>
            </a:r>
            <a:r>
              <a:rPr lang="en-US" sz="2400" dirty="0">
                <a:solidFill>
                  <a:schemeClr val="tx1">
                    <a:lumMod val="50000"/>
                  </a:schemeClr>
                </a:solidFill>
              </a:rPr>
              <a:t>03 63 6f 6d	00 00 01 00</a:t>
            </a:r>
          </a:p>
          <a:p>
            <a:pPr>
              <a:lnSpc>
                <a:spcPct val="200000"/>
              </a:lnSpc>
            </a:pPr>
            <a:r>
              <a:rPr lang="en-US" sz="2400" dirty="0"/>
              <a:t>20:		</a:t>
            </a:r>
            <a:r>
              <a:rPr lang="en-US" sz="2400" dirty="0">
                <a:solidFill>
                  <a:schemeClr val="tx1">
                    <a:lumMod val="50000"/>
                  </a:schemeClr>
                </a:solidFill>
              </a:rPr>
              <a:t>01</a:t>
            </a:r>
          </a:p>
        </p:txBody>
      </p:sp>
      <p:sp>
        <p:nvSpPr>
          <p:cNvPr id="5" name="TextBox 4">
            <a:extLst>
              <a:ext uri="{FF2B5EF4-FFF2-40B4-BE49-F238E27FC236}">
                <a16:creationId xmlns:a16="http://schemas.microsoft.com/office/drawing/2014/main" id="{C80C6650-CB38-4B05-B5E4-3745DB11EFFB}"/>
              </a:ext>
            </a:extLst>
          </p:cNvPr>
          <p:cNvSpPr txBox="1"/>
          <p:nvPr/>
        </p:nvSpPr>
        <p:spPr>
          <a:xfrm>
            <a:off x="241097" y="2302590"/>
            <a:ext cx="4854632" cy="461665"/>
          </a:xfrm>
          <a:prstGeom prst="rect">
            <a:avLst/>
          </a:prstGeom>
          <a:noFill/>
        </p:spPr>
        <p:txBody>
          <a:bodyPr wrap="square" rtlCol="0">
            <a:spAutoFit/>
          </a:bodyPr>
          <a:lstStyle/>
          <a:p>
            <a:pPr algn="ctr"/>
            <a:r>
              <a:rPr lang="en-US" sz="2400" dirty="0"/>
              <a:t>Byte wire for www.example.com</a:t>
            </a:r>
          </a:p>
        </p:txBody>
      </p:sp>
      <p:sp>
        <p:nvSpPr>
          <p:cNvPr id="6" name="TextBox 5">
            <a:extLst>
              <a:ext uri="{FF2B5EF4-FFF2-40B4-BE49-F238E27FC236}">
                <a16:creationId xmlns:a16="http://schemas.microsoft.com/office/drawing/2014/main" id="{EFC55DF3-BD62-423B-8E68-AF3C46A5A6C6}"/>
              </a:ext>
            </a:extLst>
          </p:cNvPr>
          <p:cNvSpPr txBox="1"/>
          <p:nvPr/>
        </p:nvSpPr>
        <p:spPr>
          <a:xfrm>
            <a:off x="392198" y="2763944"/>
            <a:ext cx="4552429" cy="716991"/>
          </a:xfrm>
          <a:prstGeom prst="rect">
            <a:avLst/>
          </a:prstGeom>
          <a:noFill/>
        </p:spPr>
        <p:txBody>
          <a:bodyPr wrap="square" rtlCol="0">
            <a:spAutoFit/>
          </a:bodyPr>
          <a:lstStyle/>
          <a:p>
            <a:pPr>
              <a:lnSpc>
                <a:spcPct val="200000"/>
              </a:lnSpc>
            </a:pPr>
            <a:r>
              <a:rPr lang="en-US" sz="2400" dirty="0"/>
              <a:t>		</a:t>
            </a:r>
            <a:r>
              <a:rPr lang="en-US" sz="2400" u="sng" dirty="0">
                <a:solidFill>
                  <a:srgbClr val="92D050"/>
                </a:solidFill>
              </a:rPr>
              <a:t>27 d6</a:t>
            </a:r>
            <a:r>
              <a:rPr lang="en-US" sz="2400" dirty="0">
                <a:solidFill>
                  <a:schemeClr val="tx1">
                    <a:lumMod val="50000"/>
                  </a:schemeClr>
                </a:solidFill>
              </a:rPr>
              <a:t>	</a:t>
            </a:r>
          </a:p>
        </p:txBody>
      </p:sp>
      <p:sp>
        <p:nvSpPr>
          <p:cNvPr id="7" name="TextBox 6">
            <a:extLst>
              <a:ext uri="{FF2B5EF4-FFF2-40B4-BE49-F238E27FC236}">
                <a16:creationId xmlns:a16="http://schemas.microsoft.com/office/drawing/2014/main" id="{C4A6C86A-8A88-4058-AC11-95E6B79AAF44}"/>
              </a:ext>
            </a:extLst>
          </p:cNvPr>
          <p:cNvSpPr txBox="1"/>
          <p:nvPr/>
        </p:nvSpPr>
        <p:spPr>
          <a:xfrm>
            <a:off x="4820059" y="1710156"/>
            <a:ext cx="4552429" cy="646331"/>
          </a:xfrm>
          <a:prstGeom prst="rect">
            <a:avLst/>
          </a:prstGeom>
          <a:noFill/>
        </p:spPr>
        <p:txBody>
          <a:bodyPr wrap="square" rtlCol="0">
            <a:spAutoFit/>
          </a:bodyPr>
          <a:lstStyle/>
          <a:p>
            <a:pPr algn="ctr"/>
            <a:r>
              <a:rPr lang="en-US" b="1" u="sng" dirty="0">
                <a:solidFill>
                  <a:srgbClr val="92D050"/>
                </a:solidFill>
              </a:rPr>
              <a:t>Identification</a:t>
            </a:r>
          </a:p>
          <a:p>
            <a:pPr algn="ctr"/>
            <a:r>
              <a:rPr lang="en-US" dirty="0">
                <a:solidFill>
                  <a:srgbClr val="92D050"/>
                </a:solidFill>
              </a:rPr>
              <a:t>These 2 bytes are randomly generated</a:t>
            </a:r>
          </a:p>
        </p:txBody>
      </p:sp>
      <p:sp>
        <p:nvSpPr>
          <p:cNvPr id="8" name="TextBox 7">
            <a:extLst>
              <a:ext uri="{FF2B5EF4-FFF2-40B4-BE49-F238E27FC236}">
                <a16:creationId xmlns:a16="http://schemas.microsoft.com/office/drawing/2014/main" id="{14761122-E491-48D9-903F-FA92A5193FC2}"/>
              </a:ext>
            </a:extLst>
          </p:cNvPr>
          <p:cNvSpPr txBox="1"/>
          <p:nvPr/>
        </p:nvSpPr>
        <p:spPr>
          <a:xfrm>
            <a:off x="4820058" y="2249250"/>
            <a:ext cx="4552429" cy="923330"/>
          </a:xfrm>
          <a:prstGeom prst="rect">
            <a:avLst/>
          </a:prstGeom>
          <a:noFill/>
        </p:spPr>
        <p:txBody>
          <a:bodyPr wrap="square" rtlCol="0">
            <a:spAutoFit/>
          </a:bodyPr>
          <a:lstStyle/>
          <a:p>
            <a:pPr algn="ctr"/>
            <a:r>
              <a:rPr lang="en-US" b="1" u="sng" dirty="0">
                <a:solidFill>
                  <a:srgbClr val="00B0F0"/>
                </a:solidFill>
              </a:rPr>
              <a:t>Flags</a:t>
            </a:r>
          </a:p>
          <a:p>
            <a:pPr algn="ctr"/>
            <a:r>
              <a:rPr lang="en-US" dirty="0">
                <a:solidFill>
                  <a:srgbClr val="00B0F0"/>
                </a:solidFill>
              </a:rPr>
              <a:t>Each bit represents a flag or code (not important for this lab, can be hardcoded)</a:t>
            </a:r>
          </a:p>
        </p:txBody>
      </p:sp>
      <p:sp>
        <p:nvSpPr>
          <p:cNvPr id="9" name="TextBox 8">
            <a:extLst>
              <a:ext uri="{FF2B5EF4-FFF2-40B4-BE49-F238E27FC236}">
                <a16:creationId xmlns:a16="http://schemas.microsoft.com/office/drawing/2014/main" id="{FA9CD3EC-68B4-4386-826B-B1818B324403}"/>
              </a:ext>
            </a:extLst>
          </p:cNvPr>
          <p:cNvSpPr txBox="1"/>
          <p:nvPr/>
        </p:nvSpPr>
        <p:spPr>
          <a:xfrm>
            <a:off x="864656" y="2765457"/>
            <a:ext cx="4552429" cy="716991"/>
          </a:xfrm>
          <a:prstGeom prst="rect">
            <a:avLst/>
          </a:prstGeom>
          <a:noFill/>
        </p:spPr>
        <p:txBody>
          <a:bodyPr wrap="square" rtlCol="0">
            <a:spAutoFit/>
          </a:bodyPr>
          <a:lstStyle/>
          <a:p>
            <a:pPr>
              <a:lnSpc>
                <a:spcPct val="200000"/>
              </a:lnSpc>
            </a:pPr>
            <a:r>
              <a:rPr lang="en-US" sz="2400" dirty="0"/>
              <a:t>		</a:t>
            </a:r>
            <a:r>
              <a:rPr lang="en-US" sz="2400" dirty="0">
                <a:solidFill>
                  <a:srgbClr val="92D050"/>
                </a:solidFill>
              </a:rPr>
              <a:t>    </a:t>
            </a:r>
            <a:r>
              <a:rPr lang="en-US" sz="2400" u="sng" dirty="0">
                <a:solidFill>
                  <a:srgbClr val="00B0F0"/>
                </a:solidFill>
              </a:rPr>
              <a:t>01 00</a:t>
            </a:r>
          </a:p>
        </p:txBody>
      </p:sp>
      <p:sp>
        <p:nvSpPr>
          <p:cNvPr id="10" name="TextBox 9">
            <a:extLst>
              <a:ext uri="{FF2B5EF4-FFF2-40B4-BE49-F238E27FC236}">
                <a16:creationId xmlns:a16="http://schemas.microsoft.com/office/drawing/2014/main" id="{34379BEC-64A4-49CF-82FC-9DB30BFE9BD0}"/>
              </a:ext>
            </a:extLst>
          </p:cNvPr>
          <p:cNvSpPr txBox="1"/>
          <p:nvPr/>
        </p:nvSpPr>
        <p:spPr>
          <a:xfrm>
            <a:off x="392198" y="2777035"/>
            <a:ext cx="4552429" cy="716991"/>
          </a:xfrm>
          <a:prstGeom prst="rect">
            <a:avLst/>
          </a:prstGeom>
          <a:noFill/>
        </p:spPr>
        <p:txBody>
          <a:bodyPr wrap="square" rtlCol="0">
            <a:spAutoFit/>
          </a:bodyPr>
          <a:lstStyle/>
          <a:p>
            <a:pPr>
              <a:lnSpc>
                <a:spcPct val="200000"/>
              </a:lnSpc>
            </a:pPr>
            <a:r>
              <a:rPr lang="en-US" sz="2400" dirty="0"/>
              <a:t>		</a:t>
            </a:r>
            <a:r>
              <a:rPr lang="en-US" sz="2400" dirty="0">
                <a:solidFill>
                  <a:srgbClr val="92D050"/>
                </a:solidFill>
              </a:rPr>
              <a:t>     </a:t>
            </a:r>
            <a:r>
              <a:rPr lang="en-US" sz="2400" dirty="0">
                <a:solidFill>
                  <a:schemeClr val="tx1">
                    <a:lumMod val="50000"/>
                  </a:schemeClr>
                </a:solidFill>
              </a:rPr>
              <a:t>	</a:t>
            </a:r>
            <a:r>
              <a:rPr lang="en-US" sz="2400" dirty="0">
                <a:solidFill>
                  <a:srgbClr val="00B0F0"/>
                </a:solidFill>
              </a:rPr>
              <a:t>     	</a:t>
            </a:r>
            <a:r>
              <a:rPr lang="en-US" sz="2400" u="sng" dirty="0">
                <a:solidFill>
                  <a:srgbClr val="FFFF00"/>
                </a:solidFill>
              </a:rPr>
              <a:t>00 01</a:t>
            </a:r>
          </a:p>
        </p:txBody>
      </p:sp>
      <p:sp>
        <p:nvSpPr>
          <p:cNvPr id="11" name="TextBox 10">
            <a:extLst>
              <a:ext uri="{FF2B5EF4-FFF2-40B4-BE49-F238E27FC236}">
                <a16:creationId xmlns:a16="http://schemas.microsoft.com/office/drawing/2014/main" id="{1935A371-8358-43E4-9595-F7438163EEE0}"/>
              </a:ext>
            </a:extLst>
          </p:cNvPr>
          <p:cNvSpPr txBox="1"/>
          <p:nvPr/>
        </p:nvSpPr>
        <p:spPr>
          <a:xfrm>
            <a:off x="4820058" y="3076606"/>
            <a:ext cx="4552429" cy="646331"/>
          </a:xfrm>
          <a:prstGeom prst="rect">
            <a:avLst/>
          </a:prstGeom>
          <a:noFill/>
        </p:spPr>
        <p:txBody>
          <a:bodyPr wrap="square" rtlCol="0">
            <a:spAutoFit/>
          </a:bodyPr>
          <a:lstStyle/>
          <a:p>
            <a:pPr algn="ctr"/>
            <a:r>
              <a:rPr lang="en-US" b="1" u="sng" dirty="0">
                <a:solidFill>
                  <a:srgbClr val="FFFF00"/>
                </a:solidFill>
              </a:rPr>
              <a:t># Questions</a:t>
            </a:r>
          </a:p>
          <a:p>
            <a:pPr algn="ctr"/>
            <a:r>
              <a:rPr lang="en-US" dirty="0">
                <a:solidFill>
                  <a:srgbClr val="FFFF00"/>
                </a:solidFill>
              </a:rPr>
              <a:t>The number of questions in the wire</a:t>
            </a:r>
          </a:p>
        </p:txBody>
      </p:sp>
      <p:sp>
        <p:nvSpPr>
          <p:cNvPr id="12" name="TextBox 11">
            <a:extLst>
              <a:ext uri="{FF2B5EF4-FFF2-40B4-BE49-F238E27FC236}">
                <a16:creationId xmlns:a16="http://schemas.microsoft.com/office/drawing/2014/main" id="{F88A68AC-C55B-4B27-AEE0-D69183A26D8B}"/>
              </a:ext>
            </a:extLst>
          </p:cNvPr>
          <p:cNvSpPr txBox="1"/>
          <p:nvPr/>
        </p:nvSpPr>
        <p:spPr>
          <a:xfrm>
            <a:off x="4820058" y="3640639"/>
            <a:ext cx="4552429" cy="646331"/>
          </a:xfrm>
          <a:prstGeom prst="rect">
            <a:avLst/>
          </a:prstGeom>
          <a:noFill/>
        </p:spPr>
        <p:txBody>
          <a:bodyPr wrap="square" rtlCol="0">
            <a:spAutoFit/>
          </a:bodyPr>
          <a:lstStyle/>
          <a:p>
            <a:pPr algn="ctr"/>
            <a:r>
              <a:rPr lang="en-US" b="1" u="sng" dirty="0">
                <a:solidFill>
                  <a:schemeClr val="accent1"/>
                </a:solidFill>
              </a:rPr>
              <a:t># Answer Resource Records</a:t>
            </a:r>
          </a:p>
          <a:p>
            <a:pPr algn="ctr"/>
            <a:r>
              <a:rPr lang="en-US" dirty="0">
                <a:solidFill>
                  <a:schemeClr val="accent1"/>
                </a:solidFill>
              </a:rPr>
              <a:t>The number of answers RR’s in the wire </a:t>
            </a:r>
          </a:p>
        </p:txBody>
      </p:sp>
      <p:sp>
        <p:nvSpPr>
          <p:cNvPr id="13" name="TextBox 12">
            <a:extLst>
              <a:ext uri="{FF2B5EF4-FFF2-40B4-BE49-F238E27FC236}">
                <a16:creationId xmlns:a16="http://schemas.microsoft.com/office/drawing/2014/main" id="{01DDB840-8BE4-4CAD-8939-68EC2A45A40C}"/>
              </a:ext>
            </a:extLst>
          </p:cNvPr>
          <p:cNvSpPr txBox="1"/>
          <p:nvPr/>
        </p:nvSpPr>
        <p:spPr>
          <a:xfrm>
            <a:off x="390896" y="2769378"/>
            <a:ext cx="4552429" cy="716991"/>
          </a:xfrm>
          <a:prstGeom prst="rect">
            <a:avLst/>
          </a:prstGeom>
          <a:noFill/>
        </p:spPr>
        <p:txBody>
          <a:bodyPr wrap="square" rtlCol="0">
            <a:spAutoFit/>
          </a:bodyPr>
          <a:lstStyle/>
          <a:p>
            <a:pPr>
              <a:lnSpc>
                <a:spcPct val="200000"/>
              </a:lnSpc>
            </a:pPr>
            <a:r>
              <a:rPr lang="en-US" sz="2400" dirty="0">
                <a:solidFill>
                  <a:schemeClr val="accent1"/>
                </a:solidFill>
              </a:rPr>
              <a:t>		     	     	         </a:t>
            </a:r>
            <a:r>
              <a:rPr lang="en-US" sz="2400" u="sng" dirty="0">
                <a:solidFill>
                  <a:schemeClr val="accent1"/>
                </a:solidFill>
              </a:rPr>
              <a:t>00 00</a:t>
            </a:r>
          </a:p>
        </p:txBody>
      </p:sp>
      <p:sp>
        <p:nvSpPr>
          <p:cNvPr id="14" name="TextBox 13">
            <a:extLst>
              <a:ext uri="{FF2B5EF4-FFF2-40B4-BE49-F238E27FC236}">
                <a16:creationId xmlns:a16="http://schemas.microsoft.com/office/drawing/2014/main" id="{6670BFDB-78B4-40D0-A4F1-ECE3C7498FC5}"/>
              </a:ext>
            </a:extLst>
          </p:cNvPr>
          <p:cNvSpPr txBox="1"/>
          <p:nvPr/>
        </p:nvSpPr>
        <p:spPr>
          <a:xfrm>
            <a:off x="4820058" y="4217714"/>
            <a:ext cx="4552429" cy="861774"/>
          </a:xfrm>
          <a:prstGeom prst="rect">
            <a:avLst/>
          </a:prstGeom>
          <a:noFill/>
        </p:spPr>
        <p:txBody>
          <a:bodyPr wrap="square" rtlCol="0">
            <a:spAutoFit/>
          </a:bodyPr>
          <a:lstStyle/>
          <a:p>
            <a:pPr algn="ctr"/>
            <a:r>
              <a:rPr lang="en-US" b="1" u="sng" dirty="0">
                <a:solidFill>
                  <a:srgbClr val="7030A0"/>
                </a:solidFill>
              </a:rPr>
              <a:t># Authority/Additional Resource Records</a:t>
            </a:r>
          </a:p>
          <a:p>
            <a:pPr algn="ctr"/>
            <a:r>
              <a:rPr lang="en-US" sz="1600" dirty="0">
                <a:solidFill>
                  <a:srgbClr val="7030A0"/>
                </a:solidFill>
              </a:rPr>
              <a:t>The number of authority and additional RR’s in the wire (these will always be 0 for this lab)</a:t>
            </a:r>
          </a:p>
        </p:txBody>
      </p:sp>
      <p:sp>
        <p:nvSpPr>
          <p:cNvPr id="15" name="TextBox 14">
            <a:extLst>
              <a:ext uri="{FF2B5EF4-FFF2-40B4-BE49-F238E27FC236}">
                <a16:creationId xmlns:a16="http://schemas.microsoft.com/office/drawing/2014/main" id="{0C60B782-4000-4C35-94AC-EF491F749741}"/>
              </a:ext>
            </a:extLst>
          </p:cNvPr>
          <p:cNvSpPr txBox="1"/>
          <p:nvPr/>
        </p:nvSpPr>
        <p:spPr>
          <a:xfrm>
            <a:off x="392198" y="2769994"/>
            <a:ext cx="4552429" cy="1455655"/>
          </a:xfrm>
          <a:prstGeom prst="rect">
            <a:avLst/>
          </a:prstGeom>
          <a:noFill/>
        </p:spPr>
        <p:txBody>
          <a:bodyPr wrap="square" rtlCol="0">
            <a:spAutoFit/>
          </a:bodyPr>
          <a:lstStyle/>
          <a:p>
            <a:pPr>
              <a:lnSpc>
                <a:spcPct val="200000"/>
              </a:lnSpc>
            </a:pPr>
            <a:endParaRPr lang="en-US" sz="2400" dirty="0">
              <a:solidFill>
                <a:srgbClr val="FFC000"/>
              </a:solidFill>
            </a:endParaRPr>
          </a:p>
          <a:p>
            <a:pPr>
              <a:lnSpc>
                <a:spcPct val="200000"/>
              </a:lnSpc>
            </a:pPr>
            <a:r>
              <a:rPr lang="en-US" sz="2400" dirty="0">
                <a:solidFill>
                  <a:srgbClr val="FFC000"/>
                </a:solidFill>
              </a:rPr>
              <a:t>		</a:t>
            </a:r>
            <a:r>
              <a:rPr lang="en-US" sz="2400" u="sng" dirty="0">
                <a:solidFill>
                  <a:srgbClr val="7030A0"/>
                </a:solidFill>
              </a:rPr>
              <a:t>00 00</a:t>
            </a:r>
            <a:r>
              <a:rPr lang="en-US" sz="2400" dirty="0">
                <a:solidFill>
                  <a:srgbClr val="7030A0"/>
                </a:solidFill>
              </a:rPr>
              <a:t> </a:t>
            </a:r>
            <a:r>
              <a:rPr lang="en-US" sz="2400" u="sng" dirty="0">
                <a:solidFill>
                  <a:srgbClr val="7030A0"/>
                </a:solidFill>
              </a:rPr>
              <a:t>00 00</a:t>
            </a:r>
            <a:endParaRPr lang="en-US" sz="2400" dirty="0">
              <a:solidFill>
                <a:srgbClr val="7030A0"/>
              </a:solidFill>
            </a:endParaRPr>
          </a:p>
        </p:txBody>
      </p:sp>
      <p:sp>
        <p:nvSpPr>
          <p:cNvPr id="16" name="TextBox 15">
            <a:extLst>
              <a:ext uri="{FF2B5EF4-FFF2-40B4-BE49-F238E27FC236}">
                <a16:creationId xmlns:a16="http://schemas.microsoft.com/office/drawing/2014/main" id="{01577CBE-A508-4442-B89B-040B00051787}"/>
              </a:ext>
            </a:extLst>
          </p:cNvPr>
          <p:cNvSpPr txBox="1"/>
          <p:nvPr/>
        </p:nvSpPr>
        <p:spPr>
          <a:xfrm>
            <a:off x="392199" y="2763944"/>
            <a:ext cx="4552429" cy="2932982"/>
          </a:xfrm>
          <a:prstGeom prst="rect">
            <a:avLst/>
          </a:prstGeom>
          <a:noFill/>
        </p:spPr>
        <p:txBody>
          <a:bodyPr wrap="square" rtlCol="0">
            <a:spAutoFit/>
          </a:bodyPr>
          <a:lstStyle/>
          <a:p>
            <a:pPr>
              <a:lnSpc>
                <a:spcPct val="200000"/>
              </a:lnSpc>
            </a:pPr>
            <a:endParaRPr lang="en-US" sz="2400" dirty="0">
              <a:solidFill>
                <a:srgbClr val="7030A0"/>
              </a:solidFill>
            </a:endParaRPr>
          </a:p>
          <a:p>
            <a:pPr>
              <a:lnSpc>
                <a:spcPct val="200000"/>
              </a:lnSpc>
            </a:pPr>
            <a:r>
              <a:rPr lang="en-US" sz="2400" dirty="0">
                <a:solidFill>
                  <a:srgbClr val="FFC000"/>
                </a:solidFill>
              </a:rPr>
              <a:t>						</a:t>
            </a:r>
            <a:r>
              <a:rPr lang="en-US" sz="2400" u="sng" dirty="0">
                <a:solidFill>
                  <a:srgbClr val="FF0000"/>
                </a:solidFill>
              </a:rPr>
              <a:t>03 77 77 77</a:t>
            </a:r>
          </a:p>
          <a:p>
            <a:pPr>
              <a:lnSpc>
                <a:spcPct val="200000"/>
              </a:lnSpc>
            </a:pPr>
            <a:r>
              <a:rPr lang="en-US" sz="2400" dirty="0">
                <a:solidFill>
                  <a:srgbClr val="FF0000"/>
                </a:solidFill>
              </a:rPr>
              <a:t>		</a:t>
            </a:r>
            <a:r>
              <a:rPr lang="en-US" sz="2400" u="sng" dirty="0">
                <a:solidFill>
                  <a:srgbClr val="FF0000"/>
                </a:solidFill>
              </a:rPr>
              <a:t>07 65 78 61	6d 70 6c 65</a:t>
            </a:r>
          </a:p>
          <a:p>
            <a:pPr>
              <a:lnSpc>
                <a:spcPct val="200000"/>
              </a:lnSpc>
            </a:pPr>
            <a:r>
              <a:rPr lang="en-US" sz="2400" dirty="0">
                <a:solidFill>
                  <a:srgbClr val="FF0000"/>
                </a:solidFill>
              </a:rPr>
              <a:t>		</a:t>
            </a:r>
            <a:r>
              <a:rPr lang="en-US" sz="2400" u="sng" dirty="0">
                <a:solidFill>
                  <a:srgbClr val="FF0000"/>
                </a:solidFill>
              </a:rPr>
              <a:t>03 63 6f 6d	00</a:t>
            </a:r>
          </a:p>
        </p:txBody>
      </p:sp>
      <p:sp>
        <p:nvSpPr>
          <p:cNvPr id="17" name="TextBox 16">
            <a:extLst>
              <a:ext uri="{FF2B5EF4-FFF2-40B4-BE49-F238E27FC236}">
                <a16:creationId xmlns:a16="http://schemas.microsoft.com/office/drawing/2014/main" id="{BE6970E3-559C-4DA0-A5A3-8272D0E314F7}"/>
              </a:ext>
            </a:extLst>
          </p:cNvPr>
          <p:cNvSpPr txBox="1"/>
          <p:nvPr/>
        </p:nvSpPr>
        <p:spPr>
          <a:xfrm>
            <a:off x="4820058" y="4952412"/>
            <a:ext cx="4552429" cy="923330"/>
          </a:xfrm>
          <a:prstGeom prst="rect">
            <a:avLst/>
          </a:prstGeom>
          <a:noFill/>
        </p:spPr>
        <p:txBody>
          <a:bodyPr wrap="square" rtlCol="0">
            <a:spAutoFit/>
          </a:bodyPr>
          <a:lstStyle/>
          <a:p>
            <a:pPr algn="ctr"/>
            <a:r>
              <a:rPr lang="en-US" b="1" u="sng" dirty="0">
                <a:solidFill>
                  <a:srgbClr val="FF0000"/>
                </a:solidFill>
              </a:rPr>
              <a:t>Question</a:t>
            </a:r>
          </a:p>
          <a:p>
            <a:pPr algn="ctr"/>
            <a:r>
              <a:rPr lang="en-US" dirty="0">
                <a:solidFill>
                  <a:srgbClr val="FF0000"/>
                </a:solidFill>
              </a:rPr>
              <a:t>The formatted domain name (this is explained in a couple slides)</a:t>
            </a:r>
          </a:p>
        </p:txBody>
      </p:sp>
      <p:sp>
        <p:nvSpPr>
          <p:cNvPr id="18" name="TextBox 17">
            <a:extLst>
              <a:ext uri="{FF2B5EF4-FFF2-40B4-BE49-F238E27FC236}">
                <a16:creationId xmlns:a16="http://schemas.microsoft.com/office/drawing/2014/main" id="{E06DED1A-AFF3-492D-855C-665454EDFD65}"/>
              </a:ext>
            </a:extLst>
          </p:cNvPr>
          <p:cNvSpPr txBox="1"/>
          <p:nvPr/>
        </p:nvSpPr>
        <p:spPr>
          <a:xfrm>
            <a:off x="437884" y="6452471"/>
            <a:ext cx="4837470" cy="276999"/>
          </a:xfrm>
          <a:prstGeom prst="rect">
            <a:avLst/>
          </a:prstGeom>
          <a:noFill/>
        </p:spPr>
        <p:txBody>
          <a:bodyPr wrap="square" rtlCol="0">
            <a:spAutoFit/>
          </a:bodyPr>
          <a:lstStyle/>
          <a:p>
            <a:r>
              <a:rPr lang="en-US" sz="1200" dirty="0"/>
              <a:t>Use presentation mode if you’re having trouble seeing the colors!</a:t>
            </a:r>
          </a:p>
        </p:txBody>
      </p:sp>
      <p:sp>
        <p:nvSpPr>
          <p:cNvPr id="19" name="TextBox 18">
            <a:extLst>
              <a:ext uri="{FF2B5EF4-FFF2-40B4-BE49-F238E27FC236}">
                <a16:creationId xmlns:a16="http://schemas.microsoft.com/office/drawing/2014/main" id="{C79E5E11-8C9C-415F-8B90-FF995C43862A}"/>
              </a:ext>
            </a:extLst>
          </p:cNvPr>
          <p:cNvSpPr txBox="1"/>
          <p:nvPr/>
        </p:nvSpPr>
        <p:spPr>
          <a:xfrm>
            <a:off x="437884" y="4964479"/>
            <a:ext cx="4552429" cy="716991"/>
          </a:xfrm>
          <a:prstGeom prst="rect">
            <a:avLst/>
          </a:prstGeom>
          <a:noFill/>
        </p:spPr>
        <p:txBody>
          <a:bodyPr wrap="square" rtlCol="0">
            <a:spAutoFit/>
          </a:bodyPr>
          <a:lstStyle/>
          <a:p>
            <a:pPr>
              <a:lnSpc>
                <a:spcPct val="200000"/>
              </a:lnSpc>
            </a:pPr>
            <a:r>
              <a:rPr lang="en-US" sz="2400" dirty="0">
                <a:solidFill>
                  <a:srgbClr val="7030A0"/>
                </a:solidFill>
              </a:rPr>
              <a:t>						    </a:t>
            </a:r>
            <a:r>
              <a:rPr lang="en-US" sz="2400" u="sng" dirty="0">
                <a:solidFill>
                  <a:srgbClr val="FF00FF"/>
                </a:solidFill>
              </a:rPr>
              <a:t>00 01</a:t>
            </a:r>
            <a:r>
              <a:rPr lang="en-US" sz="2400" dirty="0">
                <a:solidFill>
                  <a:srgbClr val="FF00FF"/>
                </a:solidFill>
              </a:rPr>
              <a:t> </a:t>
            </a:r>
            <a:r>
              <a:rPr lang="en-US" sz="2400" u="sng" dirty="0">
                <a:solidFill>
                  <a:srgbClr val="FF00FF"/>
                </a:solidFill>
              </a:rPr>
              <a:t>00</a:t>
            </a:r>
            <a:r>
              <a:rPr lang="en-US" sz="2400" dirty="0">
                <a:solidFill>
                  <a:srgbClr val="FF00FF"/>
                </a:solidFill>
              </a:rPr>
              <a:t> </a:t>
            </a:r>
          </a:p>
        </p:txBody>
      </p:sp>
      <p:sp>
        <p:nvSpPr>
          <p:cNvPr id="20" name="TextBox 19">
            <a:extLst>
              <a:ext uri="{FF2B5EF4-FFF2-40B4-BE49-F238E27FC236}">
                <a16:creationId xmlns:a16="http://schemas.microsoft.com/office/drawing/2014/main" id="{369E74FD-83BE-4647-A215-DBD41B1EA4C8}"/>
              </a:ext>
            </a:extLst>
          </p:cNvPr>
          <p:cNvSpPr txBox="1"/>
          <p:nvPr/>
        </p:nvSpPr>
        <p:spPr>
          <a:xfrm>
            <a:off x="392198" y="5685313"/>
            <a:ext cx="4703531" cy="716991"/>
          </a:xfrm>
          <a:prstGeom prst="rect">
            <a:avLst/>
          </a:prstGeom>
          <a:noFill/>
        </p:spPr>
        <p:txBody>
          <a:bodyPr wrap="square" rtlCol="0">
            <a:spAutoFit/>
          </a:bodyPr>
          <a:lstStyle/>
          <a:p>
            <a:pPr>
              <a:lnSpc>
                <a:spcPct val="200000"/>
              </a:lnSpc>
            </a:pPr>
            <a:r>
              <a:rPr lang="en-US" sz="2400" dirty="0">
                <a:solidFill>
                  <a:srgbClr val="7030A0"/>
                </a:solidFill>
              </a:rPr>
              <a:t>	     </a:t>
            </a:r>
            <a:r>
              <a:rPr lang="en-US" sz="2400" u="sng" dirty="0">
                <a:solidFill>
                  <a:srgbClr val="FF00FF"/>
                </a:solidFill>
              </a:rPr>
              <a:t>01</a:t>
            </a:r>
            <a:r>
              <a:rPr lang="en-US" sz="2400" dirty="0">
                <a:solidFill>
                  <a:srgbClr val="FF00FF"/>
                </a:solidFill>
              </a:rPr>
              <a:t> </a:t>
            </a:r>
          </a:p>
        </p:txBody>
      </p:sp>
      <p:sp>
        <p:nvSpPr>
          <p:cNvPr id="21" name="TextBox 20">
            <a:extLst>
              <a:ext uri="{FF2B5EF4-FFF2-40B4-BE49-F238E27FC236}">
                <a16:creationId xmlns:a16="http://schemas.microsoft.com/office/drawing/2014/main" id="{66950D2F-C6A6-4046-98A2-A697916A6867}"/>
              </a:ext>
            </a:extLst>
          </p:cNvPr>
          <p:cNvSpPr txBox="1"/>
          <p:nvPr/>
        </p:nvSpPr>
        <p:spPr>
          <a:xfrm>
            <a:off x="4829381" y="5806140"/>
            <a:ext cx="4552429" cy="923330"/>
          </a:xfrm>
          <a:prstGeom prst="rect">
            <a:avLst/>
          </a:prstGeom>
          <a:noFill/>
        </p:spPr>
        <p:txBody>
          <a:bodyPr wrap="square" rtlCol="0">
            <a:spAutoFit/>
          </a:bodyPr>
          <a:lstStyle/>
          <a:p>
            <a:pPr algn="ctr"/>
            <a:r>
              <a:rPr lang="en-US" b="1" u="sng" dirty="0">
                <a:solidFill>
                  <a:srgbClr val="FF00FF"/>
                </a:solidFill>
              </a:rPr>
              <a:t>Type/Class</a:t>
            </a:r>
          </a:p>
          <a:p>
            <a:pPr algn="ctr"/>
            <a:r>
              <a:rPr lang="en-US" dirty="0">
                <a:solidFill>
                  <a:srgbClr val="FF00FF"/>
                </a:solidFill>
              </a:rPr>
              <a:t>Type 1 = IPv4 address, Class 1 = IN, Internet (these can be hardcoded)</a:t>
            </a:r>
          </a:p>
        </p:txBody>
      </p:sp>
    </p:spTree>
    <p:extLst>
      <p:ext uri="{BB962C8B-B14F-4D97-AF65-F5344CB8AC3E}">
        <p14:creationId xmlns:p14="http://schemas.microsoft.com/office/powerpoint/2010/main" val="370063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9" grpId="0"/>
      <p:bldP spid="20" grpId="0"/>
      <p:bldP spid="21" grpId="0"/>
    </p:bldLst>
  </p:timing>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16848</TotalTime>
  <Words>5504</Words>
  <Application>Microsoft Office PowerPoint</Application>
  <PresentationFormat>Widescreen</PresentationFormat>
  <Paragraphs>784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Lucida Console</vt:lpstr>
      <vt:lpstr>Trebuchet MS</vt:lpstr>
      <vt:lpstr>Wingdings 3</vt:lpstr>
      <vt:lpstr>Facet</vt:lpstr>
      <vt:lpstr>Lab 3: DNS Resolver</vt:lpstr>
      <vt:lpstr>What is a DNS stub resolver?</vt:lpstr>
      <vt:lpstr>Stuff that you should review</vt:lpstr>
      <vt:lpstr>Step 1: Download dnsresolver-handout.tar from Learning Suite</vt:lpstr>
      <vt:lpstr>Step 2: Analyze the code you’re given</vt:lpstr>
      <vt:lpstr>Step 2: Analyze the code you’re given</vt:lpstr>
      <vt:lpstr>Step 2: Analyze the code you’re given</vt:lpstr>
      <vt:lpstr>Step 2: Analyze the code you’re given</vt:lpstr>
      <vt:lpstr>Step 3: Make your query wire</vt:lpstr>
      <vt:lpstr>Formatting questions</vt:lpstr>
      <vt:lpstr>Pro tip: Use a struct to build your wire</vt:lpstr>
      <vt:lpstr>Test what you have!</vt:lpstr>
      <vt:lpstr>Step 4: Send your query</vt:lpstr>
      <vt:lpstr>Test what you have!</vt:lpstr>
      <vt:lpstr>Step 5: Make a single answer</vt:lpstr>
      <vt:lpstr>Step 5: Make a single answer</vt:lpstr>
      <vt:lpstr>Step 6: Make an answer list</vt:lpstr>
      <vt:lpstr>Step 6: Make an answer list</vt:lpstr>
      <vt:lpstr>Test what you have!</vt:lpstr>
      <vt:lpstr>Step 7: Handle CNAME records</vt:lpstr>
      <vt:lpstr>Decoding record names</vt:lpstr>
      <vt:lpstr>Decoding record names</vt:lpstr>
      <vt:lpstr>Step 7: Handle CNAME records</vt:lpstr>
      <vt:lpstr>Test what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 DNS Resolver</dc:title>
  <dc:creator>Ethan</dc:creator>
  <cp:lastModifiedBy>Ethan</cp:lastModifiedBy>
  <cp:revision>235</cp:revision>
  <dcterms:created xsi:type="dcterms:W3CDTF">2019-12-08T02:12:48Z</dcterms:created>
  <dcterms:modified xsi:type="dcterms:W3CDTF">2020-04-16T18:10:50Z</dcterms:modified>
</cp:coreProperties>
</file>