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7.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8" r:id="rId2"/>
    <p:sldId id="256" r:id="rId3"/>
    <p:sldId id="264" r:id="rId4"/>
    <p:sldId id="266" r:id="rId5"/>
    <p:sldId id="267" r:id="rId6"/>
    <p:sldId id="268" r:id="rId7"/>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Calibri Light" panose="020F0302020204030204" pitchFamily="34" charset="0"/>
      <p:regular r:id="rId12"/>
      <p:italic r:id="rId13"/>
    </p:embeddedFont>
    <p:embeddedFont>
      <p:font typeface="Zilla Slab SemiBold" panose="020B0604020202020204" charset="0"/>
      <p:bold r:id="rId14"/>
      <p:boldItalic r:id="rId15"/>
    </p:embeddedFont>
  </p:embeddedFontLst>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37D9F6A9-FB43-436D-ADAD-5A2FB69332B5}">
          <p14:sldIdLst>
            <p14:sldId id="258"/>
            <p14:sldId id="256"/>
            <p14:sldId id="264"/>
            <p14:sldId id="266"/>
            <p14:sldId id="267"/>
            <p14:sldId id="26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333F50"/>
    <a:srgbClr val="44546A"/>
    <a:srgbClr val="D20C0C"/>
    <a:srgbClr val="2F5596"/>
    <a:srgbClr val="182B4C"/>
    <a:srgbClr val="D7F7FF"/>
    <a:srgbClr val="DA267C"/>
    <a:srgbClr val="401B5B"/>
    <a:srgbClr val="DD3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showGuides="1">
      <p:cViewPr varScale="1">
        <p:scale>
          <a:sx n="62" d="100"/>
          <a:sy n="62" d="100"/>
        </p:scale>
        <p:origin x="9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C2F4B0-0FF3-4D79-9211-F54EAEA04085}" type="doc">
      <dgm:prSet loTypeId="urn:microsoft.com/office/officeart/2005/8/layout/venn1" loCatId="relationship" qsTypeId="urn:microsoft.com/office/officeart/2005/8/quickstyle/simple1" qsCatId="simple" csTypeId="urn:microsoft.com/office/officeart/2005/8/colors/colorful4" csCatId="colorful" phldr="1"/>
      <dgm:spPr/>
    </dgm:pt>
    <dgm:pt modelId="{CE9C6DDC-289E-4A20-B8D5-0D64BB0D4C47}">
      <dgm:prSet phldrT="[Tekst]" custT="1"/>
      <dgm:spPr/>
      <dgm:t>
        <a:bodyPr/>
        <a:lstStyle/>
        <a:p>
          <a:r>
            <a:rPr lang="en-US" sz="3200" dirty="0">
              <a:latin typeface="Zilla Slab SemiBold" panose="020B0604020202020204" charset="0"/>
              <a:ea typeface="Zilla Slab SemiBold" panose="020B0604020202020204" charset="0"/>
            </a:rPr>
            <a:t>Values</a:t>
          </a:r>
        </a:p>
      </dgm:t>
    </dgm:pt>
    <dgm:pt modelId="{F29DEC79-1D9D-45DC-9E8A-F2C59217F8ED}" type="parTrans" cxnId="{1836F340-8D0F-4AAD-B355-FEAB3DEE5C64}">
      <dgm:prSet/>
      <dgm:spPr/>
      <dgm:t>
        <a:bodyPr/>
        <a:lstStyle/>
        <a:p>
          <a:endParaRPr lang="en-US"/>
        </a:p>
      </dgm:t>
    </dgm:pt>
    <dgm:pt modelId="{F0D3DA50-B2D9-43BE-A2C1-125CB2543365}" type="sibTrans" cxnId="{1836F340-8D0F-4AAD-B355-FEAB3DEE5C64}">
      <dgm:prSet/>
      <dgm:spPr/>
      <dgm:t>
        <a:bodyPr/>
        <a:lstStyle/>
        <a:p>
          <a:endParaRPr lang="en-US"/>
        </a:p>
      </dgm:t>
    </dgm:pt>
    <dgm:pt modelId="{0F17B534-1646-4586-A8B9-9E7608896671}">
      <dgm:prSet phldrT="[Tekst]"/>
      <dgm:spPr/>
      <dgm:t>
        <a:bodyPr/>
        <a:lstStyle/>
        <a:p>
          <a:r>
            <a:rPr lang="en-US">
              <a:latin typeface="Zilla Slab SemiBold" panose="020B0604020202020204" charset="0"/>
              <a:ea typeface="Zilla Slab SemiBold" panose="020B0604020202020204" charset="0"/>
            </a:rPr>
            <a:t>Capabilities</a:t>
          </a:r>
          <a:endParaRPr lang="en-US" dirty="0">
            <a:latin typeface="Zilla Slab SemiBold" panose="020B0604020202020204" charset="0"/>
            <a:ea typeface="Zilla Slab SemiBold" panose="020B0604020202020204" charset="0"/>
          </a:endParaRPr>
        </a:p>
      </dgm:t>
    </dgm:pt>
    <dgm:pt modelId="{BF1B45A8-61B2-43C8-9F29-DCB95D30764E}" type="parTrans" cxnId="{C0233821-1952-4E2C-A401-374F60189509}">
      <dgm:prSet/>
      <dgm:spPr/>
      <dgm:t>
        <a:bodyPr/>
        <a:lstStyle/>
        <a:p>
          <a:endParaRPr lang="en-US"/>
        </a:p>
      </dgm:t>
    </dgm:pt>
    <dgm:pt modelId="{0095500C-3001-465B-9690-E090884782EB}" type="sibTrans" cxnId="{C0233821-1952-4E2C-A401-374F60189509}">
      <dgm:prSet/>
      <dgm:spPr/>
      <dgm:t>
        <a:bodyPr/>
        <a:lstStyle/>
        <a:p>
          <a:endParaRPr lang="en-US"/>
        </a:p>
      </dgm:t>
    </dgm:pt>
    <dgm:pt modelId="{B8122CC9-1CC2-4952-A367-88CA81A74160}">
      <dgm:prSet phldrT="[Tekst]"/>
      <dgm:spPr/>
      <dgm:t>
        <a:bodyPr/>
        <a:lstStyle/>
        <a:p>
          <a:r>
            <a:rPr lang="en-US">
              <a:latin typeface="Zilla Slab SemiBold" panose="020B0604020202020204" charset="0"/>
              <a:ea typeface="Zilla Slab SemiBold" panose="020B0604020202020204" charset="0"/>
            </a:rPr>
            <a:t>Opportunities</a:t>
          </a:r>
          <a:endParaRPr lang="en-US" dirty="0">
            <a:latin typeface="Zilla Slab SemiBold" panose="020B0604020202020204" charset="0"/>
            <a:ea typeface="Zilla Slab SemiBold" panose="020B0604020202020204" charset="0"/>
          </a:endParaRPr>
        </a:p>
      </dgm:t>
    </dgm:pt>
    <dgm:pt modelId="{6280F416-963C-46BE-B640-27E4B75D037C}" type="parTrans" cxnId="{E8DB3E0F-9D13-4D80-9E18-39C3AD584A7F}">
      <dgm:prSet/>
      <dgm:spPr/>
      <dgm:t>
        <a:bodyPr/>
        <a:lstStyle/>
        <a:p>
          <a:endParaRPr lang="en-US"/>
        </a:p>
      </dgm:t>
    </dgm:pt>
    <dgm:pt modelId="{CDD116CA-5DD9-490A-AE0C-9316F33CAB4B}" type="sibTrans" cxnId="{E8DB3E0F-9D13-4D80-9E18-39C3AD584A7F}">
      <dgm:prSet/>
      <dgm:spPr/>
      <dgm:t>
        <a:bodyPr/>
        <a:lstStyle/>
        <a:p>
          <a:endParaRPr lang="en-US"/>
        </a:p>
      </dgm:t>
    </dgm:pt>
    <dgm:pt modelId="{AA1D0CCF-110D-4500-B218-4EBC41CB77EC}" type="pres">
      <dgm:prSet presAssocID="{3FC2F4B0-0FF3-4D79-9211-F54EAEA04085}" presName="compositeShape" presStyleCnt="0">
        <dgm:presLayoutVars>
          <dgm:chMax val="7"/>
          <dgm:dir/>
          <dgm:resizeHandles val="exact"/>
        </dgm:presLayoutVars>
      </dgm:prSet>
      <dgm:spPr/>
    </dgm:pt>
    <dgm:pt modelId="{2873EBF4-93FA-4186-8289-6823BC2DDBAB}" type="pres">
      <dgm:prSet presAssocID="{CE9C6DDC-289E-4A20-B8D5-0D64BB0D4C47}" presName="circ1" presStyleLbl="vennNode1" presStyleIdx="0" presStyleCnt="3"/>
      <dgm:spPr/>
    </dgm:pt>
    <dgm:pt modelId="{E94FDFB2-6F72-4BCA-8694-9E43149694D1}" type="pres">
      <dgm:prSet presAssocID="{CE9C6DDC-289E-4A20-B8D5-0D64BB0D4C47}" presName="circ1Tx" presStyleLbl="revTx" presStyleIdx="0" presStyleCnt="0">
        <dgm:presLayoutVars>
          <dgm:chMax val="0"/>
          <dgm:chPref val="0"/>
          <dgm:bulletEnabled val="1"/>
        </dgm:presLayoutVars>
      </dgm:prSet>
      <dgm:spPr/>
    </dgm:pt>
    <dgm:pt modelId="{5DEBB874-1D4E-4E8C-92C6-53B8B62A0E63}" type="pres">
      <dgm:prSet presAssocID="{0F17B534-1646-4586-A8B9-9E7608896671}" presName="circ2" presStyleLbl="vennNode1" presStyleIdx="1" presStyleCnt="3"/>
      <dgm:spPr/>
    </dgm:pt>
    <dgm:pt modelId="{DA36C720-AAFF-4A84-9245-7F95F615C3AA}" type="pres">
      <dgm:prSet presAssocID="{0F17B534-1646-4586-A8B9-9E7608896671}" presName="circ2Tx" presStyleLbl="revTx" presStyleIdx="0" presStyleCnt="0">
        <dgm:presLayoutVars>
          <dgm:chMax val="0"/>
          <dgm:chPref val="0"/>
          <dgm:bulletEnabled val="1"/>
        </dgm:presLayoutVars>
      </dgm:prSet>
      <dgm:spPr/>
    </dgm:pt>
    <dgm:pt modelId="{6D0D053F-8296-45A9-B45D-6B8BF2DF047D}" type="pres">
      <dgm:prSet presAssocID="{B8122CC9-1CC2-4952-A367-88CA81A74160}" presName="circ3" presStyleLbl="vennNode1" presStyleIdx="2" presStyleCnt="3"/>
      <dgm:spPr/>
    </dgm:pt>
    <dgm:pt modelId="{2DAA395B-A896-487A-B045-341C216130F8}" type="pres">
      <dgm:prSet presAssocID="{B8122CC9-1CC2-4952-A367-88CA81A74160}" presName="circ3Tx" presStyleLbl="revTx" presStyleIdx="0" presStyleCnt="0">
        <dgm:presLayoutVars>
          <dgm:chMax val="0"/>
          <dgm:chPref val="0"/>
          <dgm:bulletEnabled val="1"/>
        </dgm:presLayoutVars>
      </dgm:prSet>
      <dgm:spPr/>
    </dgm:pt>
  </dgm:ptLst>
  <dgm:cxnLst>
    <dgm:cxn modelId="{54E7560B-5AA1-4A8D-A63C-02CC2B341E71}" type="presOf" srcId="{0F17B534-1646-4586-A8B9-9E7608896671}" destId="{5DEBB874-1D4E-4E8C-92C6-53B8B62A0E63}" srcOrd="0" destOrd="0" presId="urn:microsoft.com/office/officeart/2005/8/layout/venn1"/>
    <dgm:cxn modelId="{E8DB3E0F-9D13-4D80-9E18-39C3AD584A7F}" srcId="{3FC2F4B0-0FF3-4D79-9211-F54EAEA04085}" destId="{B8122CC9-1CC2-4952-A367-88CA81A74160}" srcOrd="2" destOrd="0" parTransId="{6280F416-963C-46BE-B640-27E4B75D037C}" sibTransId="{CDD116CA-5DD9-490A-AE0C-9316F33CAB4B}"/>
    <dgm:cxn modelId="{C0233821-1952-4E2C-A401-374F60189509}" srcId="{3FC2F4B0-0FF3-4D79-9211-F54EAEA04085}" destId="{0F17B534-1646-4586-A8B9-9E7608896671}" srcOrd="1" destOrd="0" parTransId="{BF1B45A8-61B2-43C8-9F29-DCB95D30764E}" sibTransId="{0095500C-3001-465B-9690-E090884782EB}"/>
    <dgm:cxn modelId="{2610E82F-0E94-44C2-8004-1537CD11FAB2}" type="presOf" srcId="{3FC2F4B0-0FF3-4D79-9211-F54EAEA04085}" destId="{AA1D0CCF-110D-4500-B218-4EBC41CB77EC}" srcOrd="0" destOrd="0" presId="urn:microsoft.com/office/officeart/2005/8/layout/venn1"/>
    <dgm:cxn modelId="{71FD0F35-F51B-4F97-A753-FDB778B7A658}" type="presOf" srcId="{B8122CC9-1CC2-4952-A367-88CA81A74160}" destId="{6D0D053F-8296-45A9-B45D-6B8BF2DF047D}" srcOrd="0" destOrd="0" presId="urn:microsoft.com/office/officeart/2005/8/layout/venn1"/>
    <dgm:cxn modelId="{1836F340-8D0F-4AAD-B355-FEAB3DEE5C64}" srcId="{3FC2F4B0-0FF3-4D79-9211-F54EAEA04085}" destId="{CE9C6DDC-289E-4A20-B8D5-0D64BB0D4C47}" srcOrd="0" destOrd="0" parTransId="{F29DEC79-1D9D-45DC-9E8A-F2C59217F8ED}" sibTransId="{F0D3DA50-B2D9-43BE-A2C1-125CB2543365}"/>
    <dgm:cxn modelId="{BCE73E41-035A-43CD-AF06-3AD3B2C71D44}" type="presOf" srcId="{0F17B534-1646-4586-A8B9-9E7608896671}" destId="{DA36C720-AAFF-4A84-9245-7F95F615C3AA}" srcOrd="1" destOrd="0" presId="urn:microsoft.com/office/officeart/2005/8/layout/venn1"/>
    <dgm:cxn modelId="{6FDF7C43-777A-4415-8CEC-95A7A3CB3F45}" type="presOf" srcId="{CE9C6DDC-289E-4A20-B8D5-0D64BB0D4C47}" destId="{E94FDFB2-6F72-4BCA-8694-9E43149694D1}" srcOrd="1" destOrd="0" presId="urn:microsoft.com/office/officeart/2005/8/layout/venn1"/>
    <dgm:cxn modelId="{052805FD-E49A-4392-93B7-6866183D78BB}" type="presOf" srcId="{B8122CC9-1CC2-4952-A367-88CA81A74160}" destId="{2DAA395B-A896-487A-B045-341C216130F8}" srcOrd="1" destOrd="0" presId="urn:microsoft.com/office/officeart/2005/8/layout/venn1"/>
    <dgm:cxn modelId="{D44905FF-1267-4AE7-B380-E2402EF443D8}" type="presOf" srcId="{CE9C6DDC-289E-4A20-B8D5-0D64BB0D4C47}" destId="{2873EBF4-93FA-4186-8289-6823BC2DDBAB}" srcOrd="0" destOrd="0" presId="urn:microsoft.com/office/officeart/2005/8/layout/venn1"/>
    <dgm:cxn modelId="{39D02B6C-63BF-4F68-91EB-AE7BCC17B736}" type="presParOf" srcId="{AA1D0CCF-110D-4500-B218-4EBC41CB77EC}" destId="{2873EBF4-93FA-4186-8289-6823BC2DDBAB}" srcOrd="0" destOrd="0" presId="urn:microsoft.com/office/officeart/2005/8/layout/venn1"/>
    <dgm:cxn modelId="{2A201FEC-8A2D-4538-BD58-BDBD50A324B4}" type="presParOf" srcId="{AA1D0CCF-110D-4500-B218-4EBC41CB77EC}" destId="{E94FDFB2-6F72-4BCA-8694-9E43149694D1}" srcOrd="1" destOrd="0" presId="urn:microsoft.com/office/officeart/2005/8/layout/venn1"/>
    <dgm:cxn modelId="{86F5006A-9C98-482D-A208-5D99215F1413}" type="presParOf" srcId="{AA1D0CCF-110D-4500-B218-4EBC41CB77EC}" destId="{5DEBB874-1D4E-4E8C-92C6-53B8B62A0E63}" srcOrd="2" destOrd="0" presId="urn:microsoft.com/office/officeart/2005/8/layout/venn1"/>
    <dgm:cxn modelId="{884AE444-36E3-4744-9D36-B8104C206C1B}" type="presParOf" srcId="{AA1D0CCF-110D-4500-B218-4EBC41CB77EC}" destId="{DA36C720-AAFF-4A84-9245-7F95F615C3AA}" srcOrd="3" destOrd="0" presId="urn:microsoft.com/office/officeart/2005/8/layout/venn1"/>
    <dgm:cxn modelId="{07A5793F-10CD-4334-B536-665E94ADB183}" type="presParOf" srcId="{AA1D0CCF-110D-4500-B218-4EBC41CB77EC}" destId="{6D0D053F-8296-45A9-B45D-6B8BF2DF047D}" srcOrd="4" destOrd="0" presId="urn:microsoft.com/office/officeart/2005/8/layout/venn1"/>
    <dgm:cxn modelId="{1C6E1D4A-2DB0-40B3-B0F2-BA2A77118E93}" type="presParOf" srcId="{AA1D0CCF-110D-4500-B218-4EBC41CB77EC}" destId="{2DAA395B-A896-487A-B045-341C216130F8}"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C2F4B0-0FF3-4D79-9211-F54EAEA04085}" type="doc">
      <dgm:prSet loTypeId="urn:microsoft.com/office/officeart/2005/8/layout/venn1" loCatId="relationship" qsTypeId="urn:microsoft.com/office/officeart/2005/8/quickstyle/simple1" qsCatId="simple" csTypeId="urn:microsoft.com/office/officeart/2005/8/colors/colorful4" csCatId="colorful" phldr="1"/>
      <dgm:spPr/>
    </dgm:pt>
    <dgm:pt modelId="{CE9C6DDC-289E-4A20-B8D5-0D64BB0D4C47}">
      <dgm:prSet phldrT="[Tekst]"/>
      <dgm:spPr/>
      <dgm:t>
        <a:bodyPr/>
        <a:lstStyle/>
        <a:p>
          <a:r>
            <a:rPr lang="en-US">
              <a:latin typeface="Zilla Slab SemiBold" panose="020B0604020202020204" charset="0"/>
              <a:ea typeface="Zilla Slab SemiBold" panose="020B0604020202020204" charset="0"/>
            </a:rPr>
            <a:t>Values</a:t>
          </a:r>
          <a:endParaRPr lang="en-US" dirty="0">
            <a:latin typeface="Zilla Slab SemiBold" panose="020B0604020202020204" charset="0"/>
            <a:ea typeface="Zilla Slab SemiBold" panose="020B0604020202020204" charset="0"/>
          </a:endParaRPr>
        </a:p>
      </dgm:t>
    </dgm:pt>
    <dgm:pt modelId="{F29DEC79-1D9D-45DC-9E8A-F2C59217F8ED}" type="parTrans" cxnId="{1836F340-8D0F-4AAD-B355-FEAB3DEE5C64}">
      <dgm:prSet/>
      <dgm:spPr/>
      <dgm:t>
        <a:bodyPr/>
        <a:lstStyle/>
        <a:p>
          <a:endParaRPr lang="en-US"/>
        </a:p>
      </dgm:t>
    </dgm:pt>
    <dgm:pt modelId="{F0D3DA50-B2D9-43BE-A2C1-125CB2543365}" type="sibTrans" cxnId="{1836F340-8D0F-4AAD-B355-FEAB3DEE5C64}">
      <dgm:prSet/>
      <dgm:spPr/>
      <dgm:t>
        <a:bodyPr/>
        <a:lstStyle/>
        <a:p>
          <a:endParaRPr lang="en-US"/>
        </a:p>
      </dgm:t>
    </dgm:pt>
    <dgm:pt modelId="{0F17B534-1646-4586-A8B9-9E7608896671}">
      <dgm:prSet phldrT="[Tekst]" custT="1"/>
      <dgm:spPr/>
      <dgm:t>
        <a:bodyPr/>
        <a:lstStyle/>
        <a:p>
          <a:r>
            <a:rPr lang="en-US" sz="3200" dirty="0" err="1">
              <a:latin typeface="Zilla Slab SemiBold" panose="020B0604020202020204" charset="0"/>
              <a:ea typeface="Zilla Slab SemiBold" panose="020B0604020202020204" charset="0"/>
            </a:rPr>
            <a:t>Capa-bilities</a:t>
          </a:r>
          <a:endParaRPr lang="en-US" sz="3200" dirty="0">
            <a:latin typeface="Zilla Slab SemiBold" panose="020B0604020202020204" charset="0"/>
            <a:ea typeface="Zilla Slab SemiBold" panose="020B0604020202020204" charset="0"/>
          </a:endParaRPr>
        </a:p>
      </dgm:t>
    </dgm:pt>
    <dgm:pt modelId="{BF1B45A8-61B2-43C8-9F29-DCB95D30764E}" type="parTrans" cxnId="{C0233821-1952-4E2C-A401-374F60189509}">
      <dgm:prSet/>
      <dgm:spPr/>
      <dgm:t>
        <a:bodyPr/>
        <a:lstStyle/>
        <a:p>
          <a:endParaRPr lang="en-US"/>
        </a:p>
      </dgm:t>
    </dgm:pt>
    <dgm:pt modelId="{0095500C-3001-465B-9690-E090884782EB}" type="sibTrans" cxnId="{C0233821-1952-4E2C-A401-374F60189509}">
      <dgm:prSet/>
      <dgm:spPr/>
      <dgm:t>
        <a:bodyPr/>
        <a:lstStyle/>
        <a:p>
          <a:endParaRPr lang="en-US"/>
        </a:p>
      </dgm:t>
    </dgm:pt>
    <dgm:pt modelId="{B8122CC9-1CC2-4952-A367-88CA81A74160}">
      <dgm:prSet phldrT="[Tekst]"/>
      <dgm:spPr/>
      <dgm:t>
        <a:bodyPr/>
        <a:lstStyle/>
        <a:p>
          <a:r>
            <a:rPr lang="en-US" dirty="0">
              <a:latin typeface="Zilla Slab SemiBold" panose="020B0604020202020204" charset="0"/>
              <a:ea typeface="Zilla Slab SemiBold" panose="020B0604020202020204" charset="0"/>
            </a:rPr>
            <a:t>Opportunities</a:t>
          </a:r>
        </a:p>
      </dgm:t>
    </dgm:pt>
    <dgm:pt modelId="{6280F416-963C-46BE-B640-27E4B75D037C}" type="parTrans" cxnId="{E8DB3E0F-9D13-4D80-9E18-39C3AD584A7F}">
      <dgm:prSet/>
      <dgm:spPr/>
      <dgm:t>
        <a:bodyPr/>
        <a:lstStyle/>
        <a:p>
          <a:endParaRPr lang="en-US"/>
        </a:p>
      </dgm:t>
    </dgm:pt>
    <dgm:pt modelId="{CDD116CA-5DD9-490A-AE0C-9316F33CAB4B}" type="sibTrans" cxnId="{E8DB3E0F-9D13-4D80-9E18-39C3AD584A7F}">
      <dgm:prSet/>
      <dgm:spPr/>
      <dgm:t>
        <a:bodyPr/>
        <a:lstStyle/>
        <a:p>
          <a:endParaRPr lang="en-US"/>
        </a:p>
      </dgm:t>
    </dgm:pt>
    <dgm:pt modelId="{AA1D0CCF-110D-4500-B218-4EBC41CB77EC}" type="pres">
      <dgm:prSet presAssocID="{3FC2F4B0-0FF3-4D79-9211-F54EAEA04085}" presName="compositeShape" presStyleCnt="0">
        <dgm:presLayoutVars>
          <dgm:chMax val="7"/>
          <dgm:dir/>
          <dgm:resizeHandles val="exact"/>
        </dgm:presLayoutVars>
      </dgm:prSet>
      <dgm:spPr/>
    </dgm:pt>
    <dgm:pt modelId="{2873EBF4-93FA-4186-8289-6823BC2DDBAB}" type="pres">
      <dgm:prSet presAssocID="{CE9C6DDC-289E-4A20-B8D5-0D64BB0D4C47}" presName="circ1" presStyleLbl="vennNode1" presStyleIdx="0" presStyleCnt="3"/>
      <dgm:spPr/>
    </dgm:pt>
    <dgm:pt modelId="{E94FDFB2-6F72-4BCA-8694-9E43149694D1}" type="pres">
      <dgm:prSet presAssocID="{CE9C6DDC-289E-4A20-B8D5-0D64BB0D4C47}" presName="circ1Tx" presStyleLbl="revTx" presStyleIdx="0" presStyleCnt="0">
        <dgm:presLayoutVars>
          <dgm:chMax val="0"/>
          <dgm:chPref val="0"/>
          <dgm:bulletEnabled val="1"/>
        </dgm:presLayoutVars>
      </dgm:prSet>
      <dgm:spPr/>
    </dgm:pt>
    <dgm:pt modelId="{5DEBB874-1D4E-4E8C-92C6-53B8B62A0E63}" type="pres">
      <dgm:prSet presAssocID="{0F17B534-1646-4586-A8B9-9E7608896671}" presName="circ2" presStyleLbl="vennNode1" presStyleIdx="1" presStyleCnt="3"/>
      <dgm:spPr/>
    </dgm:pt>
    <dgm:pt modelId="{DA36C720-AAFF-4A84-9245-7F95F615C3AA}" type="pres">
      <dgm:prSet presAssocID="{0F17B534-1646-4586-A8B9-9E7608896671}" presName="circ2Tx" presStyleLbl="revTx" presStyleIdx="0" presStyleCnt="0">
        <dgm:presLayoutVars>
          <dgm:chMax val="0"/>
          <dgm:chPref val="0"/>
          <dgm:bulletEnabled val="1"/>
        </dgm:presLayoutVars>
      </dgm:prSet>
      <dgm:spPr/>
    </dgm:pt>
    <dgm:pt modelId="{6D0D053F-8296-45A9-B45D-6B8BF2DF047D}" type="pres">
      <dgm:prSet presAssocID="{B8122CC9-1CC2-4952-A367-88CA81A74160}" presName="circ3" presStyleLbl="vennNode1" presStyleIdx="2" presStyleCnt="3"/>
      <dgm:spPr/>
    </dgm:pt>
    <dgm:pt modelId="{2DAA395B-A896-487A-B045-341C216130F8}" type="pres">
      <dgm:prSet presAssocID="{B8122CC9-1CC2-4952-A367-88CA81A74160}" presName="circ3Tx" presStyleLbl="revTx" presStyleIdx="0" presStyleCnt="0">
        <dgm:presLayoutVars>
          <dgm:chMax val="0"/>
          <dgm:chPref val="0"/>
          <dgm:bulletEnabled val="1"/>
        </dgm:presLayoutVars>
      </dgm:prSet>
      <dgm:spPr/>
    </dgm:pt>
  </dgm:ptLst>
  <dgm:cxnLst>
    <dgm:cxn modelId="{54E7560B-5AA1-4A8D-A63C-02CC2B341E71}" type="presOf" srcId="{0F17B534-1646-4586-A8B9-9E7608896671}" destId="{5DEBB874-1D4E-4E8C-92C6-53B8B62A0E63}" srcOrd="0" destOrd="0" presId="urn:microsoft.com/office/officeart/2005/8/layout/venn1"/>
    <dgm:cxn modelId="{E8DB3E0F-9D13-4D80-9E18-39C3AD584A7F}" srcId="{3FC2F4B0-0FF3-4D79-9211-F54EAEA04085}" destId="{B8122CC9-1CC2-4952-A367-88CA81A74160}" srcOrd="2" destOrd="0" parTransId="{6280F416-963C-46BE-B640-27E4B75D037C}" sibTransId="{CDD116CA-5DD9-490A-AE0C-9316F33CAB4B}"/>
    <dgm:cxn modelId="{C0233821-1952-4E2C-A401-374F60189509}" srcId="{3FC2F4B0-0FF3-4D79-9211-F54EAEA04085}" destId="{0F17B534-1646-4586-A8B9-9E7608896671}" srcOrd="1" destOrd="0" parTransId="{BF1B45A8-61B2-43C8-9F29-DCB95D30764E}" sibTransId="{0095500C-3001-465B-9690-E090884782EB}"/>
    <dgm:cxn modelId="{2610E82F-0E94-44C2-8004-1537CD11FAB2}" type="presOf" srcId="{3FC2F4B0-0FF3-4D79-9211-F54EAEA04085}" destId="{AA1D0CCF-110D-4500-B218-4EBC41CB77EC}" srcOrd="0" destOrd="0" presId="urn:microsoft.com/office/officeart/2005/8/layout/venn1"/>
    <dgm:cxn modelId="{71FD0F35-F51B-4F97-A753-FDB778B7A658}" type="presOf" srcId="{B8122CC9-1CC2-4952-A367-88CA81A74160}" destId="{6D0D053F-8296-45A9-B45D-6B8BF2DF047D}" srcOrd="0" destOrd="0" presId="urn:microsoft.com/office/officeart/2005/8/layout/venn1"/>
    <dgm:cxn modelId="{1836F340-8D0F-4AAD-B355-FEAB3DEE5C64}" srcId="{3FC2F4B0-0FF3-4D79-9211-F54EAEA04085}" destId="{CE9C6DDC-289E-4A20-B8D5-0D64BB0D4C47}" srcOrd="0" destOrd="0" parTransId="{F29DEC79-1D9D-45DC-9E8A-F2C59217F8ED}" sibTransId="{F0D3DA50-B2D9-43BE-A2C1-125CB2543365}"/>
    <dgm:cxn modelId="{BCE73E41-035A-43CD-AF06-3AD3B2C71D44}" type="presOf" srcId="{0F17B534-1646-4586-A8B9-9E7608896671}" destId="{DA36C720-AAFF-4A84-9245-7F95F615C3AA}" srcOrd="1" destOrd="0" presId="urn:microsoft.com/office/officeart/2005/8/layout/venn1"/>
    <dgm:cxn modelId="{6FDF7C43-777A-4415-8CEC-95A7A3CB3F45}" type="presOf" srcId="{CE9C6DDC-289E-4A20-B8D5-0D64BB0D4C47}" destId="{E94FDFB2-6F72-4BCA-8694-9E43149694D1}" srcOrd="1" destOrd="0" presId="urn:microsoft.com/office/officeart/2005/8/layout/venn1"/>
    <dgm:cxn modelId="{052805FD-E49A-4392-93B7-6866183D78BB}" type="presOf" srcId="{B8122CC9-1CC2-4952-A367-88CA81A74160}" destId="{2DAA395B-A896-487A-B045-341C216130F8}" srcOrd="1" destOrd="0" presId="urn:microsoft.com/office/officeart/2005/8/layout/venn1"/>
    <dgm:cxn modelId="{D44905FF-1267-4AE7-B380-E2402EF443D8}" type="presOf" srcId="{CE9C6DDC-289E-4A20-B8D5-0D64BB0D4C47}" destId="{2873EBF4-93FA-4186-8289-6823BC2DDBAB}" srcOrd="0" destOrd="0" presId="urn:microsoft.com/office/officeart/2005/8/layout/venn1"/>
    <dgm:cxn modelId="{39D02B6C-63BF-4F68-91EB-AE7BCC17B736}" type="presParOf" srcId="{AA1D0CCF-110D-4500-B218-4EBC41CB77EC}" destId="{2873EBF4-93FA-4186-8289-6823BC2DDBAB}" srcOrd="0" destOrd="0" presId="urn:microsoft.com/office/officeart/2005/8/layout/venn1"/>
    <dgm:cxn modelId="{2A201FEC-8A2D-4538-BD58-BDBD50A324B4}" type="presParOf" srcId="{AA1D0CCF-110D-4500-B218-4EBC41CB77EC}" destId="{E94FDFB2-6F72-4BCA-8694-9E43149694D1}" srcOrd="1" destOrd="0" presId="urn:microsoft.com/office/officeart/2005/8/layout/venn1"/>
    <dgm:cxn modelId="{86F5006A-9C98-482D-A208-5D99215F1413}" type="presParOf" srcId="{AA1D0CCF-110D-4500-B218-4EBC41CB77EC}" destId="{5DEBB874-1D4E-4E8C-92C6-53B8B62A0E63}" srcOrd="2" destOrd="0" presId="urn:microsoft.com/office/officeart/2005/8/layout/venn1"/>
    <dgm:cxn modelId="{884AE444-36E3-4744-9D36-B8104C206C1B}" type="presParOf" srcId="{AA1D0CCF-110D-4500-B218-4EBC41CB77EC}" destId="{DA36C720-AAFF-4A84-9245-7F95F615C3AA}" srcOrd="3" destOrd="0" presId="urn:microsoft.com/office/officeart/2005/8/layout/venn1"/>
    <dgm:cxn modelId="{07A5793F-10CD-4334-B536-665E94ADB183}" type="presParOf" srcId="{AA1D0CCF-110D-4500-B218-4EBC41CB77EC}" destId="{6D0D053F-8296-45A9-B45D-6B8BF2DF047D}" srcOrd="4" destOrd="0" presId="urn:microsoft.com/office/officeart/2005/8/layout/venn1"/>
    <dgm:cxn modelId="{1C6E1D4A-2DB0-40B3-B0F2-BA2A77118E93}" type="presParOf" srcId="{AA1D0CCF-110D-4500-B218-4EBC41CB77EC}" destId="{2DAA395B-A896-487A-B045-341C216130F8}"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C2F4B0-0FF3-4D79-9211-F54EAEA04085}" type="doc">
      <dgm:prSet loTypeId="urn:microsoft.com/office/officeart/2005/8/layout/venn1" loCatId="relationship" qsTypeId="urn:microsoft.com/office/officeart/2005/8/quickstyle/simple1" qsCatId="simple" csTypeId="urn:microsoft.com/office/officeart/2005/8/colors/colorful4" csCatId="colorful" phldr="1"/>
      <dgm:spPr/>
    </dgm:pt>
    <dgm:pt modelId="{CE9C6DDC-289E-4A20-B8D5-0D64BB0D4C47}">
      <dgm:prSet phldrT="[Tekst]"/>
      <dgm:spPr/>
      <dgm:t>
        <a:bodyPr/>
        <a:lstStyle/>
        <a:p>
          <a:r>
            <a:rPr lang="en-US" dirty="0">
              <a:latin typeface="Zilla Slab SemiBold" panose="020B0604020202020204" charset="0"/>
              <a:ea typeface="Zilla Slab SemiBold" panose="020B0604020202020204" charset="0"/>
            </a:rPr>
            <a:t>Values</a:t>
          </a:r>
        </a:p>
      </dgm:t>
    </dgm:pt>
    <dgm:pt modelId="{F29DEC79-1D9D-45DC-9E8A-F2C59217F8ED}" type="parTrans" cxnId="{1836F340-8D0F-4AAD-B355-FEAB3DEE5C64}">
      <dgm:prSet/>
      <dgm:spPr/>
      <dgm:t>
        <a:bodyPr/>
        <a:lstStyle/>
        <a:p>
          <a:endParaRPr lang="en-US"/>
        </a:p>
      </dgm:t>
    </dgm:pt>
    <dgm:pt modelId="{F0D3DA50-B2D9-43BE-A2C1-125CB2543365}" type="sibTrans" cxnId="{1836F340-8D0F-4AAD-B355-FEAB3DEE5C64}">
      <dgm:prSet/>
      <dgm:spPr/>
      <dgm:t>
        <a:bodyPr/>
        <a:lstStyle/>
        <a:p>
          <a:endParaRPr lang="en-US"/>
        </a:p>
      </dgm:t>
    </dgm:pt>
    <dgm:pt modelId="{0F17B534-1646-4586-A8B9-9E7608896671}">
      <dgm:prSet phldrT="[Tekst]"/>
      <dgm:spPr/>
      <dgm:t>
        <a:bodyPr/>
        <a:lstStyle/>
        <a:p>
          <a:r>
            <a:rPr lang="en-US">
              <a:latin typeface="Zilla Slab SemiBold" panose="020B0604020202020204" charset="0"/>
              <a:ea typeface="Zilla Slab SemiBold" panose="020B0604020202020204" charset="0"/>
            </a:rPr>
            <a:t>Capabilities</a:t>
          </a:r>
          <a:endParaRPr lang="en-US" dirty="0">
            <a:latin typeface="Zilla Slab SemiBold" panose="020B0604020202020204" charset="0"/>
            <a:ea typeface="Zilla Slab SemiBold" panose="020B0604020202020204" charset="0"/>
          </a:endParaRPr>
        </a:p>
      </dgm:t>
    </dgm:pt>
    <dgm:pt modelId="{BF1B45A8-61B2-43C8-9F29-DCB95D30764E}" type="parTrans" cxnId="{C0233821-1952-4E2C-A401-374F60189509}">
      <dgm:prSet/>
      <dgm:spPr/>
      <dgm:t>
        <a:bodyPr/>
        <a:lstStyle/>
        <a:p>
          <a:endParaRPr lang="en-US"/>
        </a:p>
      </dgm:t>
    </dgm:pt>
    <dgm:pt modelId="{0095500C-3001-465B-9690-E090884782EB}" type="sibTrans" cxnId="{C0233821-1952-4E2C-A401-374F60189509}">
      <dgm:prSet/>
      <dgm:spPr/>
      <dgm:t>
        <a:bodyPr/>
        <a:lstStyle/>
        <a:p>
          <a:endParaRPr lang="en-US"/>
        </a:p>
      </dgm:t>
    </dgm:pt>
    <dgm:pt modelId="{B8122CC9-1CC2-4952-A367-88CA81A74160}">
      <dgm:prSet phldrT="[Tekst]" custT="1"/>
      <dgm:spPr/>
      <dgm:t>
        <a:bodyPr/>
        <a:lstStyle/>
        <a:p>
          <a:r>
            <a:rPr lang="en-US" sz="3200" dirty="0" err="1">
              <a:latin typeface="Zilla Slab SemiBold" panose="020B0604020202020204" charset="0"/>
              <a:ea typeface="Zilla Slab SemiBold" panose="020B0604020202020204" charset="0"/>
            </a:rPr>
            <a:t>Oppor-tunities</a:t>
          </a:r>
          <a:endParaRPr lang="en-US" sz="3200" dirty="0">
            <a:latin typeface="Zilla Slab SemiBold" panose="020B0604020202020204" charset="0"/>
            <a:ea typeface="Zilla Slab SemiBold" panose="020B0604020202020204" charset="0"/>
          </a:endParaRPr>
        </a:p>
      </dgm:t>
    </dgm:pt>
    <dgm:pt modelId="{6280F416-963C-46BE-B640-27E4B75D037C}" type="parTrans" cxnId="{E8DB3E0F-9D13-4D80-9E18-39C3AD584A7F}">
      <dgm:prSet/>
      <dgm:spPr/>
      <dgm:t>
        <a:bodyPr/>
        <a:lstStyle/>
        <a:p>
          <a:endParaRPr lang="en-US"/>
        </a:p>
      </dgm:t>
    </dgm:pt>
    <dgm:pt modelId="{CDD116CA-5DD9-490A-AE0C-9316F33CAB4B}" type="sibTrans" cxnId="{E8DB3E0F-9D13-4D80-9E18-39C3AD584A7F}">
      <dgm:prSet/>
      <dgm:spPr/>
      <dgm:t>
        <a:bodyPr/>
        <a:lstStyle/>
        <a:p>
          <a:endParaRPr lang="en-US"/>
        </a:p>
      </dgm:t>
    </dgm:pt>
    <dgm:pt modelId="{AA1D0CCF-110D-4500-B218-4EBC41CB77EC}" type="pres">
      <dgm:prSet presAssocID="{3FC2F4B0-0FF3-4D79-9211-F54EAEA04085}" presName="compositeShape" presStyleCnt="0">
        <dgm:presLayoutVars>
          <dgm:chMax val="7"/>
          <dgm:dir/>
          <dgm:resizeHandles val="exact"/>
        </dgm:presLayoutVars>
      </dgm:prSet>
      <dgm:spPr/>
    </dgm:pt>
    <dgm:pt modelId="{2873EBF4-93FA-4186-8289-6823BC2DDBAB}" type="pres">
      <dgm:prSet presAssocID="{CE9C6DDC-289E-4A20-B8D5-0D64BB0D4C47}" presName="circ1" presStyleLbl="vennNode1" presStyleIdx="0" presStyleCnt="3"/>
      <dgm:spPr/>
    </dgm:pt>
    <dgm:pt modelId="{E94FDFB2-6F72-4BCA-8694-9E43149694D1}" type="pres">
      <dgm:prSet presAssocID="{CE9C6DDC-289E-4A20-B8D5-0D64BB0D4C47}" presName="circ1Tx" presStyleLbl="revTx" presStyleIdx="0" presStyleCnt="0">
        <dgm:presLayoutVars>
          <dgm:chMax val="0"/>
          <dgm:chPref val="0"/>
          <dgm:bulletEnabled val="1"/>
        </dgm:presLayoutVars>
      </dgm:prSet>
      <dgm:spPr/>
    </dgm:pt>
    <dgm:pt modelId="{5DEBB874-1D4E-4E8C-92C6-53B8B62A0E63}" type="pres">
      <dgm:prSet presAssocID="{0F17B534-1646-4586-A8B9-9E7608896671}" presName="circ2" presStyleLbl="vennNode1" presStyleIdx="1" presStyleCnt="3"/>
      <dgm:spPr/>
    </dgm:pt>
    <dgm:pt modelId="{DA36C720-AAFF-4A84-9245-7F95F615C3AA}" type="pres">
      <dgm:prSet presAssocID="{0F17B534-1646-4586-A8B9-9E7608896671}" presName="circ2Tx" presStyleLbl="revTx" presStyleIdx="0" presStyleCnt="0">
        <dgm:presLayoutVars>
          <dgm:chMax val="0"/>
          <dgm:chPref val="0"/>
          <dgm:bulletEnabled val="1"/>
        </dgm:presLayoutVars>
      </dgm:prSet>
      <dgm:spPr/>
    </dgm:pt>
    <dgm:pt modelId="{6D0D053F-8296-45A9-B45D-6B8BF2DF047D}" type="pres">
      <dgm:prSet presAssocID="{B8122CC9-1CC2-4952-A367-88CA81A74160}" presName="circ3" presStyleLbl="vennNode1" presStyleIdx="2" presStyleCnt="3"/>
      <dgm:spPr/>
    </dgm:pt>
    <dgm:pt modelId="{2DAA395B-A896-487A-B045-341C216130F8}" type="pres">
      <dgm:prSet presAssocID="{B8122CC9-1CC2-4952-A367-88CA81A74160}" presName="circ3Tx" presStyleLbl="revTx" presStyleIdx="0" presStyleCnt="0">
        <dgm:presLayoutVars>
          <dgm:chMax val="0"/>
          <dgm:chPref val="0"/>
          <dgm:bulletEnabled val="1"/>
        </dgm:presLayoutVars>
      </dgm:prSet>
      <dgm:spPr/>
    </dgm:pt>
  </dgm:ptLst>
  <dgm:cxnLst>
    <dgm:cxn modelId="{54E7560B-5AA1-4A8D-A63C-02CC2B341E71}" type="presOf" srcId="{0F17B534-1646-4586-A8B9-9E7608896671}" destId="{5DEBB874-1D4E-4E8C-92C6-53B8B62A0E63}" srcOrd="0" destOrd="0" presId="urn:microsoft.com/office/officeart/2005/8/layout/venn1"/>
    <dgm:cxn modelId="{E8DB3E0F-9D13-4D80-9E18-39C3AD584A7F}" srcId="{3FC2F4B0-0FF3-4D79-9211-F54EAEA04085}" destId="{B8122CC9-1CC2-4952-A367-88CA81A74160}" srcOrd="2" destOrd="0" parTransId="{6280F416-963C-46BE-B640-27E4B75D037C}" sibTransId="{CDD116CA-5DD9-490A-AE0C-9316F33CAB4B}"/>
    <dgm:cxn modelId="{C0233821-1952-4E2C-A401-374F60189509}" srcId="{3FC2F4B0-0FF3-4D79-9211-F54EAEA04085}" destId="{0F17B534-1646-4586-A8B9-9E7608896671}" srcOrd="1" destOrd="0" parTransId="{BF1B45A8-61B2-43C8-9F29-DCB95D30764E}" sibTransId="{0095500C-3001-465B-9690-E090884782EB}"/>
    <dgm:cxn modelId="{2610E82F-0E94-44C2-8004-1537CD11FAB2}" type="presOf" srcId="{3FC2F4B0-0FF3-4D79-9211-F54EAEA04085}" destId="{AA1D0CCF-110D-4500-B218-4EBC41CB77EC}" srcOrd="0" destOrd="0" presId="urn:microsoft.com/office/officeart/2005/8/layout/venn1"/>
    <dgm:cxn modelId="{71FD0F35-F51B-4F97-A753-FDB778B7A658}" type="presOf" srcId="{B8122CC9-1CC2-4952-A367-88CA81A74160}" destId="{6D0D053F-8296-45A9-B45D-6B8BF2DF047D}" srcOrd="0" destOrd="0" presId="urn:microsoft.com/office/officeart/2005/8/layout/venn1"/>
    <dgm:cxn modelId="{1836F340-8D0F-4AAD-B355-FEAB3DEE5C64}" srcId="{3FC2F4B0-0FF3-4D79-9211-F54EAEA04085}" destId="{CE9C6DDC-289E-4A20-B8D5-0D64BB0D4C47}" srcOrd="0" destOrd="0" parTransId="{F29DEC79-1D9D-45DC-9E8A-F2C59217F8ED}" sibTransId="{F0D3DA50-B2D9-43BE-A2C1-125CB2543365}"/>
    <dgm:cxn modelId="{BCE73E41-035A-43CD-AF06-3AD3B2C71D44}" type="presOf" srcId="{0F17B534-1646-4586-A8B9-9E7608896671}" destId="{DA36C720-AAFF-4A84-9245-7F95F615C3AA}" srcOrd="1" destOrd="0" presId="urn:microsoft.com/office/officeart/2005/8/layout/venn1"/>
    <dgm:cxn modelId="{6FDF7C43-777A-4415-8CEC-95A7A3CB3F45}" type="presOf" srcId="{CE9C6DDC-289E-4A20-B8D5-0D64BB0D4C47}" destId="{E94FDFB2-6F72-4BCA-8694-9E43149694D1}" srcOrd="1" destOrd="0" presId="urn:microsoft.com/office/officeart/2005/8/layout/venn1"/>
    <dgm:cxn modelId="{052805FD-E49A-4392-93B7-6866183D78BB}" type="presOf" srcId="{B8122CC9-1CC2-4952-A367-88CA81A74160}" destId="{2DAA395B-A896-487A-B045-341C216130F8}" srcOrd="1" destOrd="0" presId="urn:microsoft.com/office/officeart/2005/8/layout/venn1"/>
    <dgm:cxn modelId="{D44905FF-1267-4AE7-B380-E2402EF443D8}" type="presOf" srcId="{CE9C6DDC-289E-4A20-B8D5-0D64BB0D4C47}" destId="{2873EBF4-93FA-4186-8289-6823BC2DDBAB}" srcOrd="0" destOrd="0" presId="urn:microsoft.com/office/officeart/2005/8/layout/venn1"/>
    <dgm:cxn modelId="{39D02B6C-63BF-4F68-91EB-AE7BCC17B736}" type="presParOf" srcId="{AA1D0CCF-110D-4500-B218-4EBC41CB77EC}" destId="{2873EBF4-93FA-4186-8289-6823BC2DDBAB}" srcOrd="0" destOrd="0" presId="urn:microsoft.com/office/officeart/2005/8/layout/venn1"/>
    <dgm:cxn modelId="{2A201FEC-8A2D-4538-BD58-BDBD50A324B4}" type="presParOf" srcId="{AA1D0CCF-110D-4500-B218-4EBC41CB77EC}" destId="{E94FDFB2-6F72-4BCA-8694-9E43149694D1}" srcOrd="1" destOrd="0" presId="urn:microsoft.com/office/officeart/2005/8/layout/venn1"/>
    <dgm:cxn modelId="{86F5006A-9C98-482D-A208-5D99215F1413}" type="presParOf" srcId="{AA1D0CCF-110D-4500-B218-4EBC41CB77EC}" destId="{5DEBB874-1D4E-4E8C-92C6-53B8B62A0E63}" srcOrd="2" destOrd="0" presId="urn:microsoft.com/office/officeart/2005/8/layout/venn1"/>
    <dgm:cxn modelId="{884AE444-36E3-4744-9D36-B8104C206C1B}" type="presParOf" srcId="{AA1D0CCF-110D-4500-B218-4EBC41CB77EC}" destId="{DA36C720-AAFF-4A84-9245-7F95F615C3AA}" srcOrd="3" destOrd="0" presId="urn:microsoft.com/office/officeart/2005/8/layout/venn1"/>
    <dgm:cxn modelId="{07A5793F-10CD-4334-B536-665E94ADB183}" type="presParOf" srcId="{AA1D0CCF-110D-4500-B218-4EBC41CB77EC}" destId="{6D0D053F-8296-45A9-B45D-6B8BF2DF047D}" srcOrd="4" destOrd="0" presId="urn:microsoft.com/office/officeart/2005/8/layout/venn1"/>
    <dgm:cxn modelId="{1C6E1D4A-2DB0-40B3-B0F2-BA2A77118E93}" type="presParOf" srcId="{AA1D0CCF-110D-4500-B218-4EBC41CB77EC}" destId="{2DAA395B-A896-487A-B045-341C216130F8}"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C2F4B0-0FF3-4D79-9211-F54EAEA04085}" type="doc">
      <dgm:prSet loTypeId="urn:microsoft.com/office/officeart/2005/8/layout/venn1" loCatId="relationship" qsTypeId="urn:microsoft.com/office/officeart/2005/8/quickstyle/simple1" qsCatId="simple" csTypeId="urn:microsoft.com/office/officeart/2005/8/colors/colorful4" csCatId="colorful" phldr="1"/>
      <dgm:spPr/>
    </dgm:pt>
    <dgm:pt modelId="{CE9C6DDC-289E-4A20-B8D5-0D64BB0D4C47}">
      <dgm:prSet phldrT="[Tekst]" custT="1"/>
      <dgm:spPr/>
      <dgm:t>
        <a:bodyPr/>
        <a:lstStyle/>
        <a:p>
          <a:r>
            <a:rPr lang="en-US" sz="1900" dirty="0">
              <a:latin typeface="Zilla Slab SemiBold" panose="020B0604020202020204" charset="0"/>
              <a:ea typeface="Zilla Slab SemiBold" panose="020B0604020202020204" charset="0"/>
            </a:rPr>
            <a:t>Values</a:t>
          </a:r>
        </a:p>
      </dgm:t>
    </dgm:pt>
    <dgm:pt modelId="{F29DEC79-1D9D-45DC-9E8A-F2C59217F8ED}" type="parTrans" cxnId="{1836F340-8D0F-4AAD-B355-FEAB3DEE5C64}">
      <dgm:prSet/>
      <dgm:spPr/>
      <dgm:t>
        <a:bodyPr/>
        <a:lstStyle/>
        <a:p>
          <a:endParaRPr lang="en-US"/>
        </a:p>
      </dgm:t>
    </dgm:pt>
    <dgm:pt modelId="{F0D3DA50-B2D9-43BE-A2C1-125CB2543365}" type="sibTrans" cxnId="{1836F340-8D0F-4AAD-B355-FEAB3DEE5C64}">
      <dgm:prSet/>
      <dgm:spPr/>
      <dgm:t>
        <a:bodyPr/>
        <a:lstStyle/>
        <a:p>
          <a:endParaRPr lang="en-US"/>
        </a:p>
      </dgm:t>
    </dgm:pt>
    <dgm:pt modelId="{0F17B534-1646-4586-A8B9-9E7608896671}">
      <dgm:prSet phldrT="[Tekst]" custT="1"/>
      <dgm:spPr/>
      <dgm:t>
        <a:bodyPr/>
        <a:lstStyle/>
        <a:p>
          <a:r>
            <a:rPr lang="en-US" sz="1900" dirty="0">
              <a:latin typeface="Zilla Slab SemiBold" panose="020B0604020202020204" charset="0"/>
              <a:ea typeface="Zilla Slab SemiBold" panose="020B0604020202020204" charset="0"/>
            </a:rPr>
            <a:t>Capabilities</a:t>
          </a:r>
        </a:p>
      </dgm:t>
    </dgm:pt>
    <dgm:pt modelId="{BF1B45A8-61B2-43C8-9F29-DCB95D30764E}" type="parTrans" cxnId="{C0233821-1952-4E2C-A401-374F60189509}">
      <dgm:prSet/>
      <dgm:spPr/>
      <dgm:t>
        <a:bodyPr/>
        <a:lstStyle/>
        <a:p>
          <a:endParaRPr lang="en-US"/>
        </a:p>
      </dgm:t>
    </dgm:pt>
    <dgm:pt modelId="{0095500C-3001-465B-9690-E090884782EB}" type="sibTrans" cxnId="{C0233821-1952-4E2C-A401-374F60189509}">
      <dgm:prSet/>
      <dgm:spPr/>
      <dgm:t>
        <a:bodyPr/>
        <a:lstStyle/>
        <a:p>
          <a:endParaRPr lang="en-US"/>
        </a:p>
      </dgm:t>
    </dgm:pt>
    <dgm:pt modelId="{B8122CC9-1CC2-4952-A367-88CA81A74160}">
      <dgm:prSet phldrT="[Tekst]" custT="1"/>
      <dgm:spPr/>
      <dgm:t>
        <a:bodyPr/>
        <a:lstStyle/>
        <a:p>
          <a:r>
            <a:rPr lang="en-US" sz="1900" dirty="0">
              <a:latin typeface="Zilla Slab SemiBold" panose="020B0604020202020204" charset="0"/>
              <a:ea typeface="Zilla Slab SemiBold" panose="020B0604020202020204" charset="0"/>
            </a:rPr>
            <a:t>Opportunities</a:t>
          </a:r>
        </a:p>
      </dgm:t>
    </dgm:pt>
    <dgm:pt modelId="{6280F416-963C-46BE-B640-27E4B75D037C}" type="parTrans" cxnId="{E8DB3E0F-9D13-4D80-9E18-39C3AD584A7F}">
      <dgm:prSet/>
      <dgm:spPr/>
      <dgm:t>
        <a:bodyPr/>
        <a:lstStyle/>
        <a:p>
          <a:endParaRPr lang="en-US"/>
        </a:p>
      </dgm:t>
    </dgm:pt>
    <dgm:pt modelId="{CDD116CA-5DD9-490A-AE0C-9316F33CAB4B}" type="sibTrans" cxnId="{E8DB3E0F-9D13-4D80-9E18-39C3AD584A7F}">
      <dgm:prSet/>
      <dgm:spPr/>
      <dgm:t>
        <a:bodyPr/>
        <a:lstStyle/>
        <a:p>
          <a:endParaRPr lang="en-US"/>
        </a:p>
      </dgm:t>
    </dgm:pt>
    <dgm:pt modelId="{AA1D0CCF-110D-4500-B218-4EBC41CB77EC}" type="pres">
      <dgm:prSet presAssocID="{3FC2F4B0-0FF3-4D79-9211-F54EAEA04085}" presName="compositeShape" presStyleCnt="0">
        <dgm:presLayoutVars>
          <dgm:chMax val="7"/>
          <dgm:dir/>
          <dgm:resizeHandles val="exact"/>
        </dgm:presLayoutVars>
      </dgm:prSet>
      <dgm:spPr/>
    </dgm:pt>
    <dgm:pt modelId="{2873EBF4-93FA-4186-8289-6823BC2DDBAB}" type="pres">
      <dgm:prSet presAssocID="{CE9C6DDC-289E-4A20-B8D5-0D64BB0D4C47}" presName="circ1" presStyleLbl="vennNode1" presStyleIdx="0" presStyleCnt="3"/>
      <dgm:spPr/>
    </dgm:pt>
    <dgm:pt modelId="{E94FDFB2-6F72-4BCA-8694-9E43149694D1}" type="pres">
      <dgm:prSet presAssocID="{CE9C6DDC-289E-4A20-B8D5-0D64BB0D4C47}" presName="circ1Tx" presStyleLbl="revTx" presStyleIdx="0" presStyleCnt="0">
        <dgm:presLayoutVars>
          <dgm:chMax val="0"/>
          <dgm:chPref val="0"/>
          <dgm:bulletEnabled val="1"/>
        </dgm:presLayoutVars>
      </dgm:prSet>
      <dgm:spPr/>
    </dgm:pt>
    <dgm:pt modelId="{5DEBB874-1D4E-4E8C-92C6-53B8B62A0E63}" type="pres">
      <dgm:prSet presAssocID="{0F17B534-1646-4586-A8B9-9E7608896671}" presName="circ2" presStyleLbl="vennNode1" presStyleIdx="1" presStyleCnt="3"/>
      <dgm:spPr/>
    </dgm:pt>
    <dgm:pt modelId="{DA36C720-AAFF-4A84-9245-7F95F615C3AA}" type="pres">
      <dgm:prSet presAssocID="{0F17B534-1646-4586-A8B9-9E7608896671}" presName="circ2Tx" presStyleLbl="revTx" presStyleIdx="0" presStyleCnt="0">
        <dgm:presLayoutVars>
          <dgm:chMax val="0"/>
          <dgm:chPref val="0"/>
          <dgm:bulletEnabled val="1"/>
        </dgm:presLayoutVars>
      </dgm:prSet>
      <dgm:spPr/>
    </dgm:pt>
    <dgm:pt modelId="{6D0D053F-8296-45A9-B45D-6B8BF2DF047D}" type="pres">
      <dgm:prSet presAssocID="{B8122CC9-1CC2-4952-A367-88CA81A74160}" presName="circ3" presStyleLbl="vennNode1" presStyleIdx="2" presStyleCnt="3"/>
      <dgm:spPr/>
    </dgm:pt>
    <dgm:pt modelId="{2DAA395B-A896-487A-B045-341C216130F8}" type="pres">
      <dgm:prSet presAssocID="{B8122CC9-1CC2-4952-A367-88CA81A74160}" presName="circ3Tx" presStyleLbl="revTx" presStyleIdx="0" presStyleCnt="0">
        <dgm:presLayoutVars>
          <dgm:chMax val="0"/>
          <dgm:chPref val="0"/>
          <dgm:bulletEnabled val="1"/>
        </dgm:presLayoutVars>
      </dgm:prSet>
      <dgm:spPr/>
    </dgm:pt>
  </dgm:ptLst>
  <dgm:cxnLst>
    <dgm:cxn modelId="{54E7560B-5AA1-4A8D-A63C-02CC2B341E71}" type="presOf" srcId="{0F17B534-1646-4586-A8B9-9E7608896671}" destId="{5DEBB874-1D4E-4E8C-92C6-53B8B62A0E63}" srcOrd="0" destOrd="0" presId="urn:microsoft.com/office/officeart/2005/8/layout/venn1"/>
    <dgm:cxn modelId="{E8DB3E0F-9D13-4D80-9E18-39C3AD584A7F}" srcId="{3FC2F4B0-0FF3-4D79-9211-F54EAEA04085}" destId="{B8122CC9-1CC2-4952-A367-88CA81A74160}" srcOrd="2" destOrd="0" parTransId="{6280F416-963C-46BE-B640-27E4B75D037C}" sibTransId="{CDD116CA-5DD9-490A-AE0C-9316F33CAB4B}"/>
    <dgm:cxn modelId="{C0233821-1952-4E2C-A401-374F60189509}" srcId="{3FC2F4B0-0FF3-4D79-9211-F54EAEA04085}" destId="{0F17B534-1646-4586-A8B9-9E7608896671}" srcOrd="1" destOrd="0" parTransId="{BF1B45A8-61B2-43C8-9F29-DCB95D30764E}" sibTransId="{0095500C-3001-465B-9690-E090884782EB}"/>
    <dgm:cxn modelId="{2610E82F-0E94-44C2-8004-1537CD11FAB2}" type="presOf" srcId="{3FC2F4B0-0FF3-4D79-9211-F54EAEA04085}" destId="{AA1D0CCF-110D-4500-B218-4EBC41CB77EC}" srcOrd="0" destOrd="0" presId="urn:microsoft.com/office/officeart/2005/8/layout/venn1"/>
    <dgm:cxn modelId="{71FD0F35-F51B-4F97-A753-FDB778B7A658}" type="presOf" srcId="{B8122CC9-1CC2-4952-A367-88CA81A74160}" destId="{6D0D053F-8296-45A9-B45D-6B8BF2DF047D}" srcOrd="0" destOrd="0" presId="urn:microsoft.com/office/officeart/2005/8/layout/venn1"/>
    <dgm:cxn modelId="{1836F340-8D0F-4AAD-B355-FEAB3DEE5C64}" srcId="{3FC2F4B0-0FF3-4D79-9211-F54EAEA04085}" destId="{CE9C6DDC-289E-4A20-B8D5-0D64BB0D4C47}" srcOrd="0" destOrd="0" parTransId="{F29DEC79-1D9D-45DC-9E8A-F2C59217F8ED}" sibTransId="{F0D3DA50-B2D9-43BE-A2C1-125CB2543365}"/>
    <dgm:cxn modelId="{BCE73E41-035A-43CD-AF06-3AD3B2C71D44}" type="presOf" srcId="{0F17B534-1646-4586-A8B9-9E7608896671}" destId="{DA36C720-AAFF-4A84-9245-7F95F615C3AA}" srcOrd="1" destOrd="0" presId="urn:microsoft.com/office/officeart/2005/8/layout/venn1"/>
    <dgm:cxn modelId="{6FDF7C43-777A-4415-8CEC-95A7A3CB3F45}" type="presOf" srcId="{CE9C6DDC-289E-4A20-B8D5-0D64BB0D4C47}" destId="{E94FDFB2-6F72-4BCA-8694-9E43149694D1}" srcOrd="1" destOrd="0" presId="urn:microsoft.com/office/officeart/2005/8/layout/venn1"/>
    <dgm:cxn modelId="{052805FD-E49A-4392-93B7-6866183D78BB}" type="presOf" srcId="{B8122CC9-1CC2-4952-A367-88CA81A74160}" destId="{2DAA395B-A896-487A-B045-341C216130F8}" srcOrd="1" destOrd="0" presId="urn:microsoft.com/office/officeart/2005/8/layout/venn1"/>
    <dgm:cxn modelId="{D44905FF-1267-4AE7-B380-E2402EF443D8}" type="presOf" srcId="{CE9C6DDC-289E-4A20-B8D5-0D64BB0D4C47}" destId="{2873EBF4-93FA-4186-8289-6823BC2DDBAB}" srcOrd="0" destOrd="0" presId="urn:microsoft.com/office/officeart/2005/8/layout/venn1"/>
    <dgm:cxn modelId="{39D02B6C-63BF-4F68-91EB-AE7BCC17B736}" type="presParOf" srcId="{AA1D0CCF-110D-4500-B218-4EBC41CB77EC}" destId="{2873EBF4-93FA-4186-8289-6823BC2DDBAB}" srcOrd="0" destOrd="0" presId="urn:microsoft.com/office/officeart/2005/8/layout/venn1"/>
    <dgm:cxn modelId="{2A201FEC-8A2D-4538-BD58-BDBD50A324B4}" type="presParOf" srcId="{AA1D0CCF-110D-4500-B218-4EBC41CB77EC}" destId="{E94FDFB2-6F72-4BCA-8694-9E43149694D1}" srcOrd="1" destOrd="0" presId="urn:microsoft.com/office/officeart/2005/8/layout/venn1"/>
    <dgm:cxn modelId="{86F5006A-9C98-482D-A208-5D99215F1413}" type="presParOf" srcId="{AA1D0CCF-110D-4500-B218-4EBC41CB77EC}" destId="{5DEBB874-1D4E-4E8C-92C6-53B8B62A0E63}" srcOrd="2" destOrd="0" presId="urn:microsoft.com/office/officeart/2005/8/layout/venn1"/>
    <dgm:cxn modelId="{884AE444-36E3-4744-9D36-B8104C206C1B}" type="presParOf" srcId="{AA1D0CCF-110D-4500-B218-4EBC41CB77EC}" destId="{DA36C720-AAFF-4A84-9245-7F95F615C3AA}" srcOrd="3" destOrd="0" presId="urn:microsoft.com/office/officeart/2005/8/layout/venn1"/>
    <dgm:cxn modelId="{07A5793F-10CD-4334-B536-665E94ADB183}" type="presParOf" srcId="{AA1D0CCF-110D-4500-B218-4EBC41CB77EC}" destId="{6D0D053F-8296-45A9-B45D-6B8BF2DF047D}" srcOrd="4" destOrd="0" presId="urn:microsoft.com/office/officeart/2005/8/layout/venn1"/>
    <dgm:cxn modelId="{1C6E1D4A-2DB0-40B3-B0F2-BA2A77118E93}" type="presParOf" srcId="{AA1D0CCF-110D-4500-B218-4EBC41CB77EC}" destId="{2DAA395B-A896-487A-B045-341C216130F8}"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3EBF4-93FA-4186-8289-6823BC2DDBAB}">
      <dsp:nvSpPr>
        <dsp:cNvPr id="0" name=""/>
        <dsp:cNvSpPr/>
      </dsp:nvSpPr>
      <dsp:spPr>
        <a:xfrm>
          <a:off x="1285398" y="54391"/>
          <a:ext cx="2610802" cy="26108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Zilla Slab SemiBold" panose="020B0604020202020204" charset="0"/>
              <a:ea typeface="Zilla Slab SemiBold" panose="020B0604020202020204" charset="0"/>
            </a:rPr>
            <a:t>Values</a:t>
          </a:r>
        </a:p>
      </dsp:txBody>
      <dsp:txXfrm>
        <a:off x="1633505" y="511282"/>
        <a:ext cx="1914588" cy="1174861"/>
      </dsp:txXfrm>
    </dsp:sp>
    <dsp:sp modelId="{5DEBB874-1D4E-4E8C-92C6-53B8B62A0E63}">
      <dsp:nvSpPr>
        <dsp:cNvPr id="0" name=""/>
        <dsp:cNvSpPr/>
      </dsp:nvSpPr>
      <dsp:spPr>
        <a:xfrm>
          <a:off x="2227463" y="1686143"/>
          <a:ext cx="2610802" cy="2610802"/>
        </a:xfrm>
        <a:prstGeom prst="ellipse">
          <a:avLst/>
        </a:prstGeom>
        <a:solidFill>
          <a:schemeClr val="accent4">
            <a:alpha val="50000"/>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a:latin typeface="Zilla Slab SemiBold" panose="020B0604020202020204" charset="0"/>
              <a:ea typeface="Zilla Slab SemiBold" panose="020B0604020202020204" charset="0"/>
            </a:rPr>
            <a:t>Capabilities</a:t>
          </a:r>
          <a:endParaRPr lang="en-US" sz="1900" kern="1200" dirty="0">
            <a:latin typeface="Zilla Slab SemiBold" panose="020B0604020202020204" charset="0"/>
            <a:ea typeface="Zilla Slab SemiBold" panose="020B0604020202020204" charset="0"/>
          </a:endParaRPr>
        </a:p>
      </dsp:txBody>
      <dsp:txXfrm>
        <a:off x="3025933" y="2360600"/>
        <a:ext cx="1566481" cy="1435941"/>
      </dsp:txXfrm>
    </dsp:sp>
    <dsp:sp modelId="{6D0D053F-8296-45A9-B45D-6B8BF2DF047D}">
      <dsp:nvSpPr>
        <dsp:cNvPr id="0" name=""/>
        <dsp:cNvSpPr/>
      </dsp:nvSpPr>
      <dsp:spPr>
        <a:xfrm>
          <a:off x="343333" y="1686143"/>
          <a:ext cx="2610802" cy="2610802"/>
        </a:xfrm>
        <a:prstGeom prst="ellipse">
          <a:avLst/>
        </a:prstGeom>
        <a:solidFill>
          <a:schemeClr val="accent4">
            <a:alpha val="50000"/>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a:latin typeface="Zilla Slab SemiBold" panose="020B0604020202020204" charset="0"/>
              <a:ea typeface="Zilla Slab SemiBold" panose="020B0604020202020204" charset="0"/>
            </a:rPr>
            <a:t>Opportunities</a:t>
          </a:r>
          <a:endParaRPr lang="en-US" sz="1900" kern="1200" dirty="0">
            <a:latin typeface="Zilla Slab SemiBold" panose="020B0604020202020204" charset="0"/>
            <a:ea typeface="Zilla Slab SemiBold" panose="020B0604020202020204" charset="0"/>
          </a:endParaRPr>
        </a:p>
      </dsp:txBody>
      <dsp:txXfrm>
        <a:off x="589184" y="2360600"/>
        <a:ext cx="1566481" cy="1435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3EBF4-93FA-4186-8289-6823BC2DDBAB}">
      <dsp:nvSpPr>
        <dsp:cNvPr id="0" name=""/>
        <dsp:cNvSpPr/>
      </dsp:nvSpPr>
      <dsp:spPr>
        <a:xfrm>
          <a:off x="1285398" y="54391"/>
          <a:ext cx="2610802" cy="26108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a:latin typeface="Zilla Slab SemiBold" panose="020B0604020202020204" charset="0"/>
              <a:ea typeface="Zilla Slab SemiBold" panose="020B0604020202020204" charset="0"/>
            </a:rPr>
            <a:t>Values</a:t>
          </a:r>
          <a:endParaRPr lang="en-US" sz="1900" kern="1200" dirty="0">
            <a:latin typeface="Zilla Slab SemiBold" panose="020B0604020202020204" charset="0"/>
            <a:ea typeface="Zilla Slab SemiBold" panose="020B0604020202020204" charset="0"/>
          </a:endParaRPr>
        </a:p>
      </dsp:txBody>
      <dsp:txXfrm>
        <a:off x="1633505" y="511282"/>
        <a:ext cx="1914588" cy="1174861"/>
      </dsp:txXfrm>
    </dsp:sp>
    <dsp:sp modelId="{5DEBB874-1D4E-4E8C-92C6-53B8B62A0E63}">
      <dsp:nvSpPr>
        <dsp:cNvPr id="0" name=""/>
        <dsp:cNvSpPr/>
      </dsp:nvSpPr>
      <dsp:spPr>
        <a:xfrm>
          <a:off x="2227463" y="1686143"/>
          <a:ext cx="2610802" cy="2610802"/>
        </a:xfrm>
        <a:prstGeom prst="ellipse">
          <a:avLst/>
        </a:prstGeom>
        <a:solidFill>
          <a:schemeClr val="accent4">
            <a:alpha val="50000"/>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err="1">
              <a:latin typeface="Zilla Slab SemiBold" panose="020B0604020202020204" charset="0"/>
              <a:ea typeface="Zilla Slab SemiBold" panose="020B0604020202020204" charset="0"/>
            </a:rPr>
            <a:t>Capa-bilities</a:t>
          </a:r>
          <a:endParaRPr lang="en-US" sz="3200" kern="1200" dirty="0">
            <a:latin typeface="Zilla Slab SemiBold" panose="020B0604020202020204" charset="0"/>
            <a:ea typeface="Zilla Slab SemiBold" panose="020B0604020202020204" charset="0"/>
          </a:endParaRPr>
        </a:p>
      </dsp:txBody>
      <dsp:txXfrm>
        <a:off x="3025933" y="2360600"/>
        <a:ext cx="1566481" cy="1435941"/>
      </dsp:txXfrm>
    </dsp:sp>
    <dsp:sp modelId="{6D0D053F-8296-45A9-B45D-6B8BF2DF047D}">
      <dsp:nvSpPr>
        <dsp:cNvPr id="0" name=""/>
        <dsp:cNvSpPr/>
      </dsp:nvSpPr>
      <dsp:spPr>
        <a:xfrm>
          <a:off x="343333" y="1686143"/>
          <a:ext cx="2610802" cy="2610802"/>
        </a:xfrm>
        <a:prstGeom prst="ellipse">
          <a:avLst/>
        </a:prstGeom>
        <a:solidFill>
          <a:schemeClr val="accent4">
            <a:alpha val="50000"/>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Zilla Slab SemiBold" panose="020B0604020202020204" charset="0"/>
              <a:ea typeface="Zilla Slab SemiBold" panose="020B0604020202020204" charset="0"/>
            </a:rPr>
            <a:t>Opportunities</a:t>
          </a:r>
        </a:p>
      </dsp:txBody>
      <dsp:txXfrm>
        <a:off x="589184" y="2360600"/>
        <a:ext cx="1566481" cy="14359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3EBF4-93FA-4186-8289-6823BC2DDBAB}">
      <dsp:nvSpPr>
        <dsp:cNvPr id="0" name=""/>
        <dsp:cNvSpPr/>
      </dsp:nvSpPr>
      <dsp:spPr>
        <a:xfrm>
          <a:off x="1285398" y="54391"/>
          <a:ext cx="2610802" cy="26108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Zilla Slab SemiBold" panose="020B0604020202020204" charset="0"/>
              <a:ea typeface="Zilla Slab SemiBold" panose="020B0604020202020204" charset="0"/>
            </a:rPr>
            <a:t>Values</a:t>
          </a:r>
        </a:p>
      </dsp:txBody>
      <dsp:txXfrm>
        <a:off x="1633505" y="511282"/>
        <a:ext cx="1914588" cy="1174861"/>
      </dsp:txXfrm>
    </dsp:sp>
    <dsp:sp modelId="{5DEBB874-1D4E-4E8C-92C6-53B8B62A0E63}">
      <dsp:nvSpPr>
        <dsp:cNvPr id="0" name=""/>
        <dsp:cNvSpPr/>
      </dsp:nvSpPr>
      <dsp:spPr>
        <a:xfrm>
          <a:off x="2227463" y="1686143"/>
          <a:ext cx="2610802" cy="2610802"/>
        </a:xfrm>
        <a:prstGeom prst="ellipse">
          <a:avLst/>
        </a:prstGeom>
        <a:solidFill>
          <a:schemeClr val="accent4">
            <a:alpha val="50000"/>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kern="1200">
              <a:latin typeface="Zilla Slab SemiBold" panose="020B0604020202020204" charset="0"/>
              <a:ea typeface="Zilla Slab SemiBold" panose="020B0604020202020204" charset="0"/>
            </a:rPr>
            <a:t>Capabilities</a:t>
          </a:r>
          <a:endParaRPr lang="en-US" sz="2300" kern="1200" dirty="0">
            <a:latin typeface="Zilla Slab SemiBold" panose="020B0604020202020204" charset="0"/>
            <a:ea typeface="Zilla Slab SemiBold" panose="020B0604020202020204" charset="0"/>
          </a:endParaRPr>
        </a:p>
      </dsp:txBody>
      <dsp:txXfrm>
        <a:off x="3025933" y="2360600"/>
        <a:ext cx="1566481" cy="1435941"/>
      </dsp:txXfrm>
    </dsp:sp>
    <dsp:sp modelId="{6D0D053F-8296-45A9-B45D-6B8BF2DF047D}">
      <dsp:nvSpPr>
        <dsp:cNvPr id="0" name=""/>
        <dsp:cNvSpPr/>
      </dsp:nvSpPr>
      <dsp:spPr>
        <a:xfrm>
          <a:off x="343333" y="1686143"/>
          <a:ext cx="2610802" cy="2610802"/>
        </a:xfrm>
        <a:prstGeom prst="ellipse">
          <a:avLst/>
        </a:prstGeom>
        <a:solidFill>
          <a:schemeClr val="accent4">
            <a:alpha val="50000"/>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err="1">
              <a:latin typeface="Zilla Slab SemiBold" panose="020B0604020202020204" charset="0"/>
              <a:ea typeface="Zilla Slab SemiBold" panose="020B0604020202020204" charset="0"/>
            </a:rPr>
            <a:t>Oppor-tunities</a:t>
          </a:r>
          <a:endParaRPr lang="en-US" sz="3200" kern="1200" dirty="0">
            <a:latin typeface="Zilla Slab SemiBold" panose="020B0604020202020204" charset="0"/>
            <a:ea typeface="Zilla Slab SemiBold" panose="020B0604020202020204" charset="0"/>
          </a:endParaRPr>
        </a:p>
      </dsp:txBody>
      <dsp:txXfrm>
        <a:off x="589184" y="2360600"/>
        <a:ext cx="1566481" cy="14359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3EBF4-93FA-4186-8289-6823BC2DDBAB}">
      <dsp:nvSpPr>
        <dsp:cNvPr id="0" name=""/>
        <dsp:cNvSpPr/>
      </dsp:nvSpPr>
      <dsp:spPr>
        <a:xfrm>
          <a:off x="1285398" y="54391"/>
          <a:ext cx="2610802" cy="26108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Zilla Slab SemiBold" panose="020B0604020202020204" charset="0"/>
              <a:ea typeface="Zilla Slab SemiBold" panose="020B0604020202020204" charset="0"/>
            </a:rPr>
            <a:t>Values</a:t>
          </a:r>
        </a:p>
      </dsp:txBody>
      <dsp:txXfrm>
        <a:off x="1633505" y="511282"/>
        <a:ext cx="1914588" cy="1174861"/>
      </dsp:txXfrm>
    </dsp:sp>
    <dsp:sp modelId="{5DEBB874-1D4E-4E8C-92C6-53B8B62A0E63}">
      <dsp:nvSpPr>
        <dsp:cNvPr id="0" name=""/>
        <dsp:cNvSpPr/>
      </dsp:nvSpPr>
      <dsp:spPr>
        <a:xfrm>
          <a:off x="2227463" y="1686143"/>
          <a:ext cx="2610802" cy="2610802"/>
        </a:xfrm>
        <a:prstGeom prst="ellipse">
          <a:avLst/>
        </a:prstGeom>
        <a:solidFill>
          <a:schemeClr val="accent4">
            <a:alpha val="50000"/>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Zilla Slab SemiBold" panose="020B0604020202020204" charset="0"/>
              <a:ea typeface="Zilla Slab SemiBold" panose="020B0604020202020204" charset="0"/>
            </a:rPr>
            <a:t>Capabilities</a:t>
          </a:r>
        </a:p>
      </dsp:txBody>
      <dsp:txXfrm>
        <a:off x="3025933" y="2360600"/>
        <a:ext cx="1566481" cy="1435941"/>
      </dsp:txXfrm>
    </dsp:sp>
    <dsp:sp modelId="{6D0D053F-8296-45A9-B45D-6B8BF2DF047D}">
      <dsp:nvSpPr>
        <dsp:cNvPr id="0" name=""/>
        <dsp:cNvSpPr/>
      </dsp:nvSpPr>
      <dsp:spPr>
        <a:xfrm>
          <a:off x="343333" y="1686143"/>
          <a:ext cx="2610802" cy="2610802"/>
        </a:xfrm>
        <a:prstGeom prst="ellipse">
          <a:avLst/>
        </a:prstGeom>
        <a:solidFill>
          <a:schemeClr val="accent4">
            <a:alpha val="50000"/>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Zilla Slab SemiBold" panose="020B0604020202020204" charset="0"/>
              <a:ea typeface="Zilla Slab SemiBold" panose="020B0604020202020204" charset="0"/>
            </a:rPr>
            <a:t>Opportunities</a:t>
          </a:r>
        </a:p>
      </dsp:txBody>
      <dsp:txXfrm>
        <a:off x="589184" y="2360600"/>
        <a:ext cx="1566481" cy="143594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86EF6C-A5F4-40AC-8616-278B5F60EEB0}"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17BCC-1C90-48EC-818D-3352D7126068}" type="slidenum">
              <a:rPr lang="en-US" smtClean="0"/>
              <a:t>‹nr.›</a:t>
            </a:fld>
            <a:endParaRPr lang="en-US"/>
          </a:p>
        </p:txBody>
      </p:sp>
    </p:spTree>
    <p:extLst>
      <p:ext uri="{BB962C8B-B14F-4D97-AF65-F5344CB8AC3E}">
        <p14:creationId xmlns:p14="http://schemas.microsoft.com/office/powerpoint/2010/main" val="756618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6EF6C-A5F4-40AC-8616-278B5F60EEB0}"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17BCC-1C90-48EC-818D-3352D7126068}" type="slidenum">
              <a:rPr lang="en-US" smtClean="0"/>
              <a:t>‹nr.›</a:t>
            </a:fld>
            <a:endParaRPr lang="en-US"/>
          </a:p>
        </p:txBody>
      </p:sp>
    </p:spTree>
    <p:extLst>
      <p:ext uri="{BB962C8B-B14F-4D97-AF65-F5344CB8AC3E}">
        <p14:creationId xmlns:p14="http://schemas.microsoft.com/office/powerpoint/2010/main" val="350658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6EF6C-A5F4-40AC-8616-278B5F60EEB0}"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17BCC-1C90-48EC-818D-3352D7126068}" type="slidenum">
              <a:rPr lang="en-US" smtClean="0"/>
              <a:t>‹nr.›</a:t>
            </a:fld>
            <a:endParaRPr lang="en-US"/>
          </a:p>
        </p:txBody>
      </p:sp>
    </p:spTree>
    <p:extLst>
      <p:ext uri="{BB962C8B-B14F-4D97-AF65-F5344CB8AC3E}">
        <p14:creationId xmlns:p14="http://schemas.microsoft.com/office/powerpoint/2010/main" val="259161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6EF6C-A5F4-40AC-8616-278B5F60EEB0}"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17BCC-1C90-48EC-818D-3352D7126068}" type="slidenum">
              <a:rPr lang="en-US" smtClean="0"/>
              <a:t>‹nr.›</a:t>
            </a:fld>
            <a:endParaRPr lang="en-US"/>
          </a:p>
        </p:txBody>
      </p:sp>
    </p:spTree>
    <p:extLst>
      <p:ext uri="{BB962C8B-B14F-4D97-AF65-F5344CB8AC3E}">
        <p14:creationId xmlns:p14="http://schemas.microsoft.com/office/powerpoint/2010/main" val="18808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86EF6C-A5F4-40AC-8616-278B5F60EEB0}"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17BCC-1C90-48EC-818D-3352D7126068}" type="slidenum">
              <a:rPr lang="en-US" smtClean="0"/>
              <a:t>‹nr.›</a:t>
            </a:fld>
            <a:endParaRPr lang="en-US"/>
          </a:p>
        </p:txBody>
      </p:sp>
    </p:spTree>
    <p:extLst>
      <p:ext uri="{BB962C8B-B14F-4D97-AF65-F5344CB8AC3E}">
        <p14:creationId xmlns:p14="http://schemas.microsoft.com/office/powerpoint/2010/main" val="172414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86EF6C-A5F4-40AC-8616-278B5F60EEB0}"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17BCC-1C90-48EC-818D-3352D7126068}" type="slidenum">
              <a:rPr lang="en-US" smtClean="0"/>
              <a:t>‹nr.›</a:t>
            </a:fld>
            <a:endParaRPr lang="en-US"/>
          </a:p>
        </p:txBody>
      </p:sp>
    </p:spTree>
    <p:extLst>
      <p:ext uri="{BB962C8B-B14F-4D97-AF65-F5344CB8AC3E}">
        <p14:creationId xmlns:p14="http://schemas.microsoft.com/office/powerpoint/2010/main" val="382209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86EF6C-A5F4-40AC-8616-278B5F60EEB0}" type="datetimeFigureOut">
              <a:rPr lang="en-US" smtClean="0"/>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17BCC-1C90-48EC-818D-3352D7126068}" type="slidenum">
              <a:rPr lang="en-US" smtClean="0"/>
              <a:t>‹nr.›</a:t>
            </a:fld>
            <a:endParaRPr lang="en-US"/>
          </a:p>
        </p:txBody>
      </p:sp>
    </p:spTree>
    <p:extLst>
      <p:ext uri="{BB962C8B-B14F-4D97-AF65-F5344CB8AC3E}">
        <p14:creationId xmlns:p14="http://schemas.microsoft.com/office/powerpoint/2010/main" val="153377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86EF6C-A5F4-40AC-8616-278B5F60EEB0}"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B17BCC-1C90-48EC-818D-3352D7126068}" type="slidenum">
              <a:rPr lang="en-US" smtClean="0"/>
              <a:t>‹nr.›</a:t>
            </a:fld>
            <a:endParaRPr lang="en-US"/>
          </a:p>
        </p:txBody>
      </p:sp>
    </p:spTree>
    <p:extLst>
      <p:ext uri="{BB962C8B-B14F-4D97-AF65-F5344CB8AC3E}">
        <p14:creationId xmlns:p14="http://schemas.microsoft.com/office/powerpoint/2010/main" val="407817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86EF6C-A5F4-40AC-8616-278B5F60EEB0}" type="datetimeFigureOut">
              <a:rPr lang="en-US" smtClean="0"/>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B17BCC-1C90-48EC-818D-3352D7126068}" type="slidenum">
              <a:rPr lang="en-US" smtClean="0"/>
              <a:t>‹nr.›</a:t>
            </a:fld>
            <a:endParaRPr lang="en-US"/>
          </a:p>
        </p:txBody>
      </p:sp>
    </p:spTree>
    <p:extLst>
      <p:ext uri="{BB962C8B-B14F-4D97-AF65-F5344CB8AC3E}">
        <p14:creationId xmlns:p14="http://schemas.microsoft.com/office/powerpoint/2010/main" val="7118717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86EF6C-A5F4-40AC-8616-278B5F60EEB0}"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17BCC-1C90-48EC-818D-3352D7126068}" type="slidenum">
              <a:rPr lang="en-US" smtClean="0"/>
              <a:t>‹nr.›</a:t>
            </a:fld>
            <a:endParaRPr lang="en-US"/>
          </a:p>
        </p:txBody>
      </p:sp>
    </p:spTree>
    <p:extLst>
      <p:ext uri="{BB962C8B-B14F-4D97-AF65-F5344CB8AC3E}">
        <p14:creationId xmlns:p14="http://schemas.microsoft.com/office/powerpoint/2010/main" val="1484697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86EF6C-A5F4-40AC-8616-278B5F60EEB0}"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17BCC-1C90-48EC-818D-3352D7126068}" type="slidenum">
              <a:rPr lang="en-US" smtClean="0"/>
              <a:t>‹nr.›</a:t>
            </a:fld>
            <a:endParaRPr lang="en-US"/>
          </a:p>
        </p:txBody>
      </p:sp>
    </p:spTree>
    <p:extLst>
      <p:ext uri="{BB962C8B-B14F-4D97-AF65-F5344CB8AC3E}">
        <p14:creationId xmlns:p14="http://schemas.microsoft.com/office/powerpoint/2010/main" val="35459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74A2E31-FDC1-4D2F-5D94-023CFAF900F0}"/>
              </a:ext>
            </a:extLst>
          </p:cNvPr>
          <p:cNvGraphicFramePr>
            <a:graphicFrameLocks noChangeAspect="1"/>
          </p:cNvGraphicFramePr>
          <p:nvPr userDrawn="1">
            <p:custDataLst>
              <p:tags r:id="rId13"/>
            </p:custDataLst>
            <p:extLst>
              <p:ext uri="{D42A27DB-BD31-4B8C-83A1-F6EECF244321}">
                <p14:modId xmlns:p14="http://schemas.microsoft.com/office/powerpoint/2010/main" val="303974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44" imgH="443" progId="TCLayout.ActiveDocument.1">
                  <p:embed/>
                </p:oleObj>
              </mc:Choice>
              <mc:Fallback>
                <p:oleObj name="think-cell Slide" r:id="rId14" imgW="444" imgH="443"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86EF6C-A5F4-40AC-8616-278B5F60EEB0}" type="datetimeFigureOut">
              <a:rPr lang="en-US" smtClean="0"/>
              <a:t>6/6/2023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17BCC-1C90-48EC-818D-3352D7126068}" type="slidenum">
              <a:rPr lang="en-US" smtClean="0"/>
              <a:t>‹nr.›</a:t>
            </a:fld>
            <a:endParaRPr lang="en-US"/>
          </a:p>
        </p:txBody>
      </p:sp>
    </p:spTree>
    <p:extLst>
      <p:ext uri="{BB962C8B-B14F-4D97-AF65-F5344CB8AC3E}">
        <p14:creationId xmlns:p14="http://schemas.microsoft.com/office/powerpoint/2010/main" val="269818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3.bin"/><Relationship Id="rId7" Type="http://schemas.openxmlformats.org/officeDocument/2006/relationships/diagramQuickStyle" Target="../diagrams/quickStyle1.xm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emf"/><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oleObject" Target="../embeddings/oleObject4.bin"/><Relationship Id="rId7" Type="http://schemas.openxmlformats.org/officeDocument/2006/relationships/diagramQuickStyle" Target="../diagrams/quickStyle2.xml"/><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emf"/><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oleObject" Target="../embeddings/oleObject5.bin"/><Relationship Id="rId7" Type="http://schemas.openxmlformats.org/officeDocument/2006/relationships/diagramQuickStyle" Target="../diagrams/quickStyle3.xml"/><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emf"/><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oleObject" Target="../embeddings/oleObject6.bin"/><Relationship Id="rId7" Type="http://schemas.openxmlformats.org/officeDocument/2006/relationships/diagramQuickStyle" Target="../diagrams/quickStyle4.xml"/><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emf"/><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F4D69EE-AB1A-6EF8-414D-E3C3A9C730F0}"/>
              </a:ext>
            </a:extLst>
          </p:cNvPr>
          <p:cNvGraphicFramePr>
            <a:graphicFrameLocks noChangeAspect="1"/>
          </p:cNvGraphicFramePr>
          <p:nvPr>
            <p:custDataLst>
              <p:tags r:id="rId1"/>
            </p:custDataLst>
            <p:extLst>
              <p:ext uri="{D42A27DB-BD31-4B8C-83A1-F6EECF244321}">
                <p14:modId xmlns:p14="http://schemas.microsoft.com/office/powerpoint/2010/main" val="34272669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44" imgH="443" progId="TCLayout.ActiveDocument.1">
                  <p:embed/>
                </p:oleObj>
              </mc:Choice>
              <mc:Fallback>
                <p:oleObj name="think-cell Slide" r:id="rId3" imgW="444" imgH="44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0E321087-A070-5637-3380-2CF8608213F7}"/>
              </a:ext>
            </a:extLst>
          </p:cNvPr>
          <p:cNvSpPr>
            <a:spLocks noGrp="1"/>
          </p:cNvSpPr>
          <p:nvPr>
            <p:ph type="title"/>
          </p:nvPr>
        </p:nvSpPr>
        <p:spPr>
          <a:xfrm>
            <a:off x="838200" y="365125"/>
            <a:ext cx="11353800" cy="1325563"/>
          </a:xfrm>
        </p:spPr>
        <p:txBody>
          <a:bodyPr vert="horz"/>
          <a:lstStyle/>
          <a:p>
            <a:r>
              <a:rPr lang="en-US" dirty="0">
                <a:latin typeface="Zilla Slab SemiBold" panose="020B0604020202020204" charset="0"/>
                <a:ea typeface="Zilla Slab SemiBold" panose="020B0604020202020204" charset="0"/>
              </a:rPr>
              <a:t>A strategic analysis of </a:t>
            </a:r>
            <a:r>
              <a:rPr lang="en-US" dirty="0" err="1">
                <a:latin typeface="Zilla Slab SemiBold" panose="020B0604020202020204" charset="0"/>
                <a:ea typeface="Zilla Slab SemiBold" panose="020B0604020202020204" charset="0"/>
              </a:rPr>
              <a:t>Flowley</a:t>
            </a:r>
            <a:r>
              <a:rPr lang="en-US" dirty="0">
                <a:latin typeface="Zilla Slab SemiBold" panose="020B0604020202020204" charset="0"/>
                <a:ea typeface="Zilla Slab SemiBold" panose="020B0604020202020204" charset="0"/>
              </a:rPr>
              <a:t> (w/ </a:t>
            </a:r>
            <a:r>
              <a:rPr lang="en-US" dirty="0" err="1">
                <a:latin typeface="Zilla Slab SemiBold" panose="020B0604020202020204" charset="0"/>
                <a:ea typeface="Zilla Slab SemiBold" panose="020B0604020202020204" charset="0"/>
              </a:rPr>
              <a:t>ChatGPT</a:t>
            </a:r>
            <a:r>
              <a:rPr lang="en-US" dirty="0">
                <a:latin typeface="Zilla Slab SemiBold" panose="020B0604020202020204" charset="0"/>
                <a:ea typeface="Zilla Slab SemiBold" panose="020B0604020202020204" charset="0"/>
              </a:rPr>
              <a:t>)</a:t>
            </a:r>
          </a:p>
        </p:txBody>
      </p:sp>
      <p:pic>
        <p:nvPicPr>
          <p:cNvPr id="5" name="Afbeelding 4">
            <a:extLst>
              <a:ext uri="{FF2B5EF4-FFF2-40B4-BE49-F238E27FC236}">
                <a16:creationId xmlns:a16="http://schemas.microsoft.com/office/drawing/2014/main" id="{84971C51-C561-606F-06C2-6B725A56C91F}"/>
              </a:ext>
            </a:extLst>
          </p:cNvPr>
          <p:cNvPicPr>
            <a:picLocks noChangeAspect="1"/>
          </p:cNvPicPr>
          <p:nvPr/>
        </p:nvPicPr>
        <p:blipFill>
          <a:blip r:embed="rId5"/>
          <a:stretch>
            <a:fillRect/>
          </a:stretch>
        </p:blipFill>
        <p:spPr>
          <a:xfrm>
            <a:off x="209550" y="2114550"/>
            <a:ext cx="11982450" cy="4743450"/>
          </a:xfrm>
          <a:prstGeom prst="rect">
            <a:avLst/>
          </a:prstGeom>
        </p:spPr>
      </p:pic>
    </p:spTree>
    <p:extLst>
      <p:ext uri="{BB962C8B-B14F-4D97-AF65-F5344CB8AC3E}">
        <p14:creationId xmlns:p14="http://schemas.microsoft.com/office/powerpoint/2010/main" val="428804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p:cNvSpPr/>
          <p:nvPr/>
        </p:nvSpPr>
        <p:spPr>
          <a:xfrm rot="16200000">
            <a:off x="3427395" y="2815030"/>
            <a:ext cx="6872014" cy="1241951"/>
          </a:xfrm>
          <a:prstGeom prst="rect">
            <a:avLst/>
          </a:prstGeom>
          <a:gradFill flip="none" rotWithShape="1">
            <a:gsLst>
              <a:gs pos="0">
                <a:schemeClr val="bg1"/>
              </a:gs>
              <a:gs pos="100000">
                <a:schemeClr val="accent3">
                  <a:lumMod val="40000"/>
                  <a:lumOff val="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25" name="Elbow Connector 124"/>
          <p:cNvCxnSpPr/>
          <p:nvPr/>
        </p:nvCxnSpPr>
        <p:spPr>
          <a:xfrm>
            <a:off x="8699970" y="3189287"/>
            <a:ext cx="2926080" cy="1645920"/>
          </a:xfrm>
          <a:prstGeom prst="bentConnector2">
            <a:avLst/>
          </a:prstGeom>
          <a:ln>
            <a:solidFill>
              <a:srgbClr val="D20C0C"/>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8699970" y="969410"/>
            <a:ext cx="2926080" cy="164592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071973" y="1526468"/>
            <a:ext cx="2493335" cy="954107"/>
          </a:xfrm>
          <a:prstGeom prst="rect">
            <a:avLst/>
          </a:prstGeom>
          <a:noFill/>
        </p:spPr>
        <p:txBody>
          <a:bodyPr wrap="square" rtlCol="0">
            <a:spAutoFit/>
          </a:bodyPr>
          <a:lstStyle/>
          <a:p>
            <a:pPr algn="r"/>
            <a:r>
              <a:rPr lang="en-US" sz="1400" dirty="0">
                <a:solidFill>
                  <a:schemeClr val="accent3">
                    <a:lumMod val="50000"/>
                  </a:schemeClr>
                </a:solidFill>
                <a:latin typeface="+mj-lt"/>
                <a:cs typeface="Rubik" panose="00000500000000000000" pitchFamily="2" charset="-79"/>
                <a:hlinkClick r:id="rId2" action="ppaction://hlinksldjump" tooltip="Flowley specifically targets students, offering them a platform to address challenges related to their studies and personal lives. The focus on the student demographic allows for specialized content and support that resonates with their needs."/>
              </a:rPr>
              <a:t>Tailored support for students</a:t>
            </a:r>
            <a:endParaRPr lang="en-US" sz="1400" dirty="0">
              <a:solidFill>
                <a:schemeClr val="accent3">
                  <a:lumMod val="50000"/>
                </a:schemeClr>
              </a:solidFill>
              <a:latin typeface="+mj-lt"/>
              <a:cs typeface="Rubik" panose="00000500000000000000" pitchFamily="2" charset="-79"/>
            </a:endParaRPr>
          </a:p>
          <a:p>
            <a:pPr algn="r"/>
            <a:r>
              <a:rPr lang="en-US" sz="1400" dirty="0">
                <a:solidFill>
                  <a:schemeClr val="accent3">
                    <a:lumMod val="50000"/>
                  </a:schemeClr>
                </a:solidFill>
                <a:latin typeface="+mj-lt"/>
                <a:cs typeface="Rubik" panose="00000500000000000000" pitchFamily="2" charset="-79"/>
                <a:hlinkClick r:id="rId2" action="ppaction://hlinksldjump" tooltip="Flowley provides concrete tools &amp; exercises covering various areas relevant to students (a.o. sleep/ time management/ communication/ work-life balance). These practical resources empower students to implement positive changes &amp; improve overall well-being."/>
              </a:rPr>
              <a:t>Practical tools and resources</a:t>
            </a:r>
            <a:endParaRPr lang="en-US" sz="1400" dirty="0">
              <a:solidFill>
                <a:schemeClr val="accent3">
                  <a:lumMod val="50000"/>
                </a:schemeClr>
              </a:solidFill>
              <a:latin typeface="+mj-lt"/>
              <a:cs typeface="Rubik" panose="00000500000000000000" pitchFamily="2" charset="-79"/>
            </a:endParaRPr>
          </a:p>
          <a:p>
            <a:pPr algn="r"/>
            <a:r>
              <a:rPr lang="en-US" sz="1400" dirty="0">
                <a:solidFill>
                  <a:schemeClr val="accent3">
                    <a:lumMod val="50000"/>
                  </a:schemeClr>
                </a:solidFill>
                <a:latin typeface="+mj-lt"/>
                <a:cs typeface="Rubik" panose="00000500000000000000" pitchFamily="2" charset="-79"/>
                <a:hlinkClick r:id="rId2" action="ppaction://hlinksldjump" tooltip="By addressing multiple aspects of student life (a.o. sleep/communication/choices &amp; identity), Flowley offers a comprehensive approach to personal growth. This holistic perspective contributes to students' overall success &amp; satisfaction in their journey."/>
              </a:rPr>
              <a:t>Holistic approach to student dev</a:t>
            </a:r>
            <a:endParaRPr lang="en-US" sz="1400" dirty="0">
              <a:solidFill>
                <a:schemeClr val="accent3">
                  <a:lumMod val="50000"/>
                </a:schemeClr>
              </a:solidFill>
              <a:latin typeface="+mj-lt"/>
              <a:cs typeface="Rubik" panose="00000500000000000000" pitchFamily="2" charset="-79"/>
            </a:endParaRPr>
          </a:p>
          <a:p>
            <a:pPr algn="r"/>
            <a:r>
              <a:rPr lang="en-US" sz="1400" dirty="0">
                <a:solidFill>
                  <a:schemeClr val="accent3">
                    <a:lumMod val="50000"/>
                  </a:schemeClr>
                </a:solidFill>
                <a:latin typeface="+mj-lt"/>
                <a:cs typeface="Rubik" panose="00000500000000000000" pitchFamily="2" charset="-79"/>
                <a:hlinkClick r:id="rId2" action="ppaction://hlinksldjump" tooltip="Flowley encourages students to actively participate by suggesting new themes and topics for future content. This engagement fosters a sense of ownership and community involvement, enhancing the overall user experience."/>
              </a:rPr>
              <a:t>Community engagement</a:t>
            </a:r>
            <a:endParaRPr lang="en-US" sz="1400" dirty="0">
              <a:solidFill>
                <a:schemeClr val="accent3">
                  <a:lumMod val="50000"/>
                </a:schemeClr>
              </a:solidFill>
              <a:latin typeface="+mj-lt"/>
              <a:cs typeface="Rubik" panose="00000500000000000000" pitchFamily="2" charset="-79"/>
            </a:endParaRPr>
          </a:p>
        </p:txBody>
      </p:sp>
      <p:grpSp>
        <p:nvGrpSpPr>
          <p:cNvPr id="17" name="Group 16"/>
          <p:cNvGrpSpPr/>
          <p:nvPr/>
        </p:nvGrpSpPr>
        <p:grpSpPr>
          <a:xfrm>
            <a:off x="7391815" y="1750613"/>
            <a:ext cx="1948294" cy="358565"/>
            <a:chOff x="6949638" y="1755320"/>
            <a:chExt cx="1948294" cy="358565"/>
          </a:xfrm>
        </p:grpSpPr>
        <p:sp>
          <p:nvSpPr>
            <p:cNvPr id="49" name="TextBox 48"/>
            <p:cNvSpPr txBox="1"/>
            <p:nvPr/>
          </p:nvSpPr>
          <p:spPr>
            <a:xfrm>
              <a:off x="6949638" y="1755320"/>
              <a:ext cx="1948294" cy="342658"/>
            </a:xfrm>
            <a:prstGeom prst="rect">
              <a:avLst/>
            </a:prstGeom>
            <a:noFill/>
          </p:spPr>
          <p:txBody>
            <a:bodyPr wrap="square" rtlCol="0">
              <a:spAutoFit/>
            </a:bodyPr>
            <a:lstStyle/>
            <a:p>
              <a:pPr algn="ctr">
                <a:lnSpc>
                  <a:spcPct val="80000"/>
                </a:lnSpc>
              </a:pPr>
              <a:r>
                <a:rPr lang="en-US" sz="2000" b="1" dirty="0">
                  <a:solidFill>
                    <a:schemeClr val="tx1">
                      <a:lumMod val="65000"/>
                      <a:lumOff val="35000"/>
                    </a:schemeClr>
                  </a:solidFill>
                  <a:latin typeface="Zilla Slab SemiBold" pitchFamily="2" charset="0"/>
                  <a:ea typeface="Zilla Slab SemiBold" pitchFamily="2" charset="0"/>
                  <a:cs typeface="Rubik Medium" panose="00000600000000000000" pitchFamily="2" charset="-79"/>
                </a:rPr>
                <a:t>INTERNAL</a:t>
              </a:r>
              <a:endParaRPr lang="en-US" sz="1400" b="1" dirty="0">
                <a:solidFill>
                  <a:schemeClr val="tx1">
                    <a:lumMod val="65000"/>
                    <a:lumOff val="35000"/>
                  </a:schemeClr>
                </a:solidFill>
                <a:latin typeface="Zilla Slab SemiBold" pitchFamily="2" charset="0"/>
                <a:ea typeface="Zilla Slab SemiBold" pitchFamily="2" charset="0"/>
                <a:cs typeface="Rubik Medium" panose="00000600000000000000" pitchFamily="2" charset="-79"/>
              </a:endParaRPr>
            </a:p>
          </p:txBody>
        </p:sp>
        <p:cxnSp>
          <p:nvCxnSpPr>
            <p:cNvPr id="12" name="Straight Connector 11"/>
            <p:cNvCxnSpPr/>
            <p:nvPr/>
          </p:nvCxnSpPr>
          <p:spPr>
            <a:xfrm rot="5400000">
              <a:off x="7923784" y="1448449"/>
              <a:ext cx="0" cy="1330871"/>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326278" y="404743"/>
            <a:ext cx="4362971" cy="592983"/>
          </a:xfrm>
          <a:prstGeom prst="rect">
            <a:avLst/>
          </a:prstGeom>
          <a:solidFill>
            <a:schemeClr val="bg1"/>
          </a:solidFill>
        </p:spPr>
        <p:txBody>
          <a:bodyPr wrap="square" rtlCol="0">
            <a:spAutoFit/>
          </a:bodyPr>
          <a:lstStyle/>
          <a:p>
            <a:pPr>
              <a:lnSpc>
                <a:spcPct val="80000"/>
              </a:lnSpc>
            </a:pPr>
            <a:r>
              <a:rPr lang="en-US" sz="4000" dirty="0">
                <a:solidFill>
                  <a:schemeClr val="tx1">
                    <a:lumMod val="65000"/>
                    <a:lumOff val="35000"/>
                  </a:schemeClr>
                </a:solidFill>
                <a:latin typeface="Zilla Slab SemiBold" pitchFamily="2" charset="0"/>
                <a:ea typeface="Zilla Slab SemiBold" pitchFamily="2" charset="0"/>
                <a:cs typeface="Rubik Medium" panose="00000600000000000000" pitchFamily="2" charset="-79"/>
              </a:rPr>
              <a:t>SWOT Analysis</a:t>
            </a:r>
            <a:endParaRPr lang="en-US" sz="2800" dirty="0">
              <a:solidFill>
                <a:schemeClr val="tx1">
                  <a:lumMod val="65000"/>
                  <a:lumOff val="35000"/>
                </a:schemeClr>
              </a:solidFill>
              <a:latin typeface="Zilla Slab SemiBold" pitchFamily="2" charset="0"/>
              <a:ea typeface="Zilla Slab SemiBold" pitchFamily="2" charset="0"/>
              <a:cs typeface="Rubik Medium" panose="00000600000000000000" pitchFamily="2" charset="-79"/>
            </a:endParaRPr>
          </a:p>
        </p:txBody>
      </p:sp>
      <p:grpSp>
        <p:nvGrpSpPr>
          <p:cNvPr id="18" name="Group 17"/>
          <p:cNvGrpSpPr/>
          <p:nvPr/>
        </p:nvGrpSpPr>
        <p:grpSpPr>
          <a:xfrm>
            <a:off x="4828483" y="1629597"/>
            <a:ext cx="4243494" cy="3756025"/>
            <a:chOff x="4386305" y="1699005"/>
            <a:chExt cx="4243494" cy="3756025"/>
          </a:xfrm>
        </p:grpSpPr>
        <p:grpSp>
          <p:nvGrpSpPr>
            <p:cNvPr id="67" name="Group 66"/>
            <p:cNvGrpSpPr/>
            <p:nvPr/>
          </p:nvGrpSpPr>
          <p:grpSpPr>
            <a:xfrm>
              <a:off x="4386305" y="1699005"/>
              <a:ext cx="2831466" cy="3756025"/>
              <a:chOff x="915250" y="2140450"/>
              <a:chExt cx="2831466" cy="3756025"/>
            </a:xfrm>
            <a:effectLst/>
          </p:grpSpPr>
          <p:sp>
            <p:nvSpPr>
              <p:cNvPr id="76" name="Freeform 9"/>
              <p:cNvSpPr>
                <a:spLocks/>
              </p:cNvSpPr>
              <p:nvPr/>
            </p:nvSpPr>
            <p:spPr bwMode="auto">
              <a:xfrm>
                <a:off x="915250" y="2819053"/>
                <a:ext cx="2831466" cy="3077422"/>
              </a:xfrm>
              <a:custGeom>
                <a:avLst/>
                <a:gdLst>
                  <a:gd name="T0" fmla="*/ 0 w 1255"/>
                  <a:gd name="T1" fmla="*/ 0 h 1363"/>
                  <a:gd name="T2" fmla="*/ 0 w 1255"/>
                  <a:gd name="T3" fmla="*/ 1062 h 1363"/>
                  <a:gd name="T4" fmla="*/ 627 w 1255"/>
                  <a:gd name="T5" fmla="*/ 1363 h 1363"/>
                  <a:gd name="T6" fmla="*/ 1255 w 1255"/>
                  <a:gd name="T7" fmla="*/ 1062 h 1363"/>
                  <a:gd name="T8" fmla="*/ 1255 w 1255"/>
                  <a:gd name="T9" fmla="*/ 0 h 1363"/>
                  <a:gd name="T10" fmla="*/ 0 w 1255"/>
                  <a:gd name="T11" fmla="*/ 0 h 1363"/>
                </a:gdLst>
                <a:ahLst/>
                <a:cxnLst>
                  <a:cxn ang="0">
                    <a:pos x="T0" y="T1"/>
                  </a:cxn>
                  <a:cxn ang="0">
                    <a:pos x="T2" y="T3"/>
                  </a:cxn>
                  <a:cxn ang="0">
                    <a:pos x="T4" y="T5"/>
                  </a:cxn>
                  <a:cxn ang="0">
                    <a:pos x="T6" y="T7"/>
                  </a:cxn>
                  <a:cxn ang="0">
                    <a:pos x="T8" y="T9"/>
                  </a:cxn>
                  <a:cxn ang="0">
                    <a:pos x="T10" y="T11"/>
                  </a:cxn>
                </a:cxnLst>
                <a:rect l="0" t="0" r="r" b="b"/>
                <a:pathLst>
                  <a:path w="1255" h="1363">
                    <a:moveTo>
                      <a:pt x="0" y="0"/>
                    </a:moveTo>
                    <a:cubicBezTo>
                      <a:pt x="0" y="1062"/>
                      <a:pt x="0" y="1062"/>
                      <a:pt x="0" y="1062"/>
                    </a:cubicBezTo>
                    <a:cubicBezTo>
                      <a:pt x="0" y="1229"/>
                      <a:pt x="281" y="1363"/>
                      <a:pt x="627" y="1363"/>
                    </a:cubicBezTo>
                    <a:cubicBezTo>
                      <a:pt x="974" y="1363"/>
                      <a:pt x="1255" y="1229"/>
                      <a:pt x="1255" y="1062"/>
                    </a:cubicBezTo>
                    <a:cubicBezTo>
                      <a:pt x="1255" y="0"/>
                      <a:pt x="1255" y="0"/>
                      <a:pt x="1255" y="0"/>
                    </a:cubicBezTo>
                    <a:cubicBezTo>
                      <a:pt x="0" y="0"/>
                      <a:pt x="0" y="0"/>
                      <a:pt x="0" y="0"/>
                    </a:cubicBezTo>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7" name="Oval 10"/>
              <p:cNvSpPr>
                <a:spLocks noChangeArrowheads="1"/>
              </p:cNvSpPr>
              <p:nvPr/>
            </p:nvSpPr>
            <p:spPr bwMode="auto">
              <a:xfrm>
                <a:off x="915250" y="2140450"/>
                <a:ext cx="2831466" cy="1355726"/>
              </a:xfrm>
              <a:prstGeom prst="ellipse">
                <a:avLst/>
              </a:prstGeom>
              <a:solidFill>
                <a:schemeClr val="tx2"/>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78" name="Freeform 11"/>
              <p:cNvSpPr>
                <a:spLocks/>
              </p:cNvSpPr>
              <p:nvPr/>
            </p:nvSpPr>
            <p:spPr bwMode="auto">
              <a:xfrm>
                <a:off x="2036872" y="5160086"/>
                <a:ext cx="1709843" cy="677122"/>
              </a:xfrm>
              <a:custGeom>
                <a:avLst/>
                <a:gdLst>
                  <a:gd name="T0" fmla="*/ 0 w 758"/>
                  <a:gd name="T1" fmla="*/ 294 h 300"/>
                  <a:gd name="T2" fmla="*/ 130 w 758"/>
                  <a:gd name="T3" fmla="*/ 300 h 300"/>
                  <a:gd name="T4" fmla="*/ 758 w 758"/>
                  <a:gd name="T5" fmla="*/ 0 h 300"/>
                  <a:gd name="T6" fmla="*/ 130 w 758"/>
                  <a:gd name="T7" fmla="*/ 0 h 300"/>
                  <a:gd name="T8" fmla="*/ 0 w 758"/>
                  <a:gd name="T9" fmla="*/ 294 h 300"/>
                </a:gdLst>
                <a:ahLst/>
                <a:cxnLst>
                  <a:cxn ang="0">
                    <a:pos x="T0" y="T1"/>
                  </a:cxn>
                  <a:cxn ang="0">
                    <a:pos x="T2" y="T3"/>
                  </a:cxn>
                  <a:cxn ang="0">
                    <a:pos x="T4" y="T5"/>
                  </a:cxn>
                  <a:cxn ang="0">
                    <a:pos x="T6" y="T7"/>
                  </a:cxn>
                  <a:cxn ang="0">
                    <a:pos x="T8" y="T9"/>
                  </a:cxn>
                </a:cxnLst>
                <a:rect l="0" t="0" r="r" b="b"/>
                <a:pathLst>
                  <a:path w="758" h="300">
                    <a:moveTo>
                      <a:pt x="0" y="294"/>
                    </a:moveTo>
                    <a:cubicBezTo>
                      <a:pt x="43" y="298"/>
                      <a:pt x="86" y="300"/>
                      <a:pt x="130" y="300"/>
                    </a:cubicBezTo>
                    <a:cubicBezTo>
                      <a:pt x="477" y="300"/>
                      <a:pt x="758" y="165"/>
                      <a:pt x="758" y="0"/>
                    </a:cubicBezTo>
                    <a:cubicBezTo>
                      <a:pt x="130" y="0"/>
                      <a:pt x="130" y="0"/>
                      <a:pt x="130" y="0"/>
                    </a:cubicBezTo>
                    <a:lnTo>
                      <a:pt x="0" y="294"/>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sp>
          <p:nvSpPr>
            <p:cNvPr id="79" name="Freeform 14"/>
            <p:cNvSpPr>
              <a:spLocks/>
            </p:cNvSpPr>
            <p:nvPr/>
          </p:nvSpPr>
          <p:spPr bwMode="auto">
            <a:xfrm>
              <a:off x="5801297" y="4131901"/>
              <a:ext cx="1416473" cy="586740"/>
            </a:xfrm>
            <a:custGeom>
              <a:avLst/>
              <a:gdLst>
                <a:gd name="T0" fmla="*/ 956 w 956"/>
                <a:gd name="T1" fmla="*/ 0 h 396"/>
                <a:gd name="T2" fmla="*/ 956 w 956"/>
                <a:gd name="T3" fmla="*/ 0 h 396"/>
                <a:gd name="T4" fmla="*/ 0 w 956"/>
                <a:gd name="T5" fmla="*/ 0 h 396"/>
                <a:gd name="T6" fmla="*/ 0 w 956"/>
                <a:gd name="T7" fmla="*/ 396 h 396"/>
                <a:gd name="T8" fmla="*/ 956 w 956"/>
                <a:gd name="T9" fmla="*/ 396 h 396"/>
                <a:gd name="T10" fmla="*/ 956 w 956"/>
                <a:gd name="T11" fmla="*/ 0 h 396"/>
              </a:gdLst>
              <a:ahLst/>
              <a:cxnLst>
                <a:cxn ang="0">
                  <a:pos x="T0" y="T1"/>
                </a:cxn>
                <a:cxn ang="0">
                  <a:pos x="T2" y="T3"/>
                </a:cxn>
                <a:cxn ang="0">
                  <a:pos x="T4" y="T5"/>
                </a:cxn>
                <a:cxn ang="0">
                  <a:pos x="T6" y="T7"/>
                </a:cxn>
                <a:cxn ang="0">
                  <a:pos x="T8" y="T9"/>
                </a:cxn>
                <a:cxn ang="0">
                  <a:pos x="T10" y="T11"/>
                </a:cxn>
              </a:cxnLst>
              <a:rect l="0" t="0" r="r" b="b"/>
              <a:pathLst>
                <a:path w="956" h="396">
                  <a:moveTo>
                    <a:pt x="956" y="0"/>
                  </a:moveTo>
                  <a:lnTo>
                    <a:pt x="956" y="0"/>
                  </a:lnTo>
                  <a:lnTo>
                    <a:pt x="0" y="0"/>
                  </a:lnTo>
                  <a:lnTo>
                    <a:pt x="0" y="396"/>
                  </a:lnTo>
                  <a:lnTo>
                    <a:pt x="956" y="396"/>
                  </a:lnTo>
                  <a:lnTo>
                    <a:pt x="9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80" name="Freeform 15"/>
            <p:cNvSpPr>
              <a:spLocks/>
            </p:cNvSpPr>
            <p:nvPr/>
          </p:nvSpPr>
          <p:spPr bwMode="auto">
            <a:xfrm>
              <a:off x="5507927" y="2377607"/>
              <a:ext cx="293370" cy="1250527"/>
            </a:xfrm>
            <a:custGeom>
              <a:avLst/>
              <a:gdLst>
                <a:gd name="T0" fmla="*/ 198 w 198"/>
                <a:gd name="T1" fmla="*/ 0 h 844"/>
                <a:gd name="T2" fmla="*/ 0 w 198"/>
                <a:gd name="T3" fmla="*/ 448 h 844"/>
                <a:gd name="T4" fmla="*/ 0 w 198"/>
                <a:gd name="T5" fmla="*/ 844 h 844"/>
                <a:gd name="T6" fmla="*/ 198 w 198"/>
                <a:gd name="T7" fmla="*/ 395 h 844"/>
                <a:gd name="T8" fmla="*/ 198 w 198"/>
                <a:gd name="T9" fmla="*/ 0 h 844"/>
                <a:gd name="T10" fmla="*/ 198 w 198"/>
                <a:gd name="T11" fmla="*/ 0 h 844"/>
              </a:gdLst>
              <a:ahLst/>
              <a:cxnLst>
                <a:cxn ang="0">
                  <a:pos x="T0" y="T1"/>
                </a:cxn>
                <a:cxn ang="0">
                  <a:pos x="T2" y="T3"/>
                </a:cxn>
                <a:cxn ang="0">
                  <a:pos x="T4" y="T5"/>
                </a:cxn>
                <a:cxn ang="0">
                  <a:pos x="T6" y="T7"/>
                </a:cxn>
                <a:cxn ang="0">
                  <a:pos x="T8" y="T9"/>
                </a:cxn>
                <a:cxn ang="0">
                  <a:pos x="T10" y="T11"/>
                </a:cxn>
              </a:cxnLst>
              <a:rect l="0" t="0" r="r" b="b"/>
              <a:pathLst>
                <a:path w="198" h="844">
                  <a:moveTo>
                    <a:pt x="198" y="0"/>
                  </a:moveTo>
                  <a:lnTo>
                    <a:pt x="0" y="448"/>
                  </a:lnTo>
                  <a:lnTo>
                    <a:pt x="0" y="844"/>
                  </a:lnTo>
                  <a:lnTo>
                    <a:pt x="198" y="395"/>
                  </a:lnTo>
                  <a:lnTo>
                    <a:pt x="198" y="0"/>
                  </a:lnTo>
                  <a:lnTo>
                    <a:pt x="198" y="0"/>
                  </a:lnTo>
                  <a:close/>
                </a:path>
              </a:pathLst>
            </a:custGeom>
            <a:solidFill>
              <a:schemeClr val="accent5">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a:p>
          </p:txBody>
        </p:sp>
        <p:sp>
          <p:nvSpPr>
            <p:cNvPr id="82" name="Freeform 16"/>
            <p:cNvSpPr>
              <a:spLocks/>
            </p:cNvSpPr>
            <p:nvPr/>
          </p:nvSpPr>
          <p:spPr bwMode="auto">
            <a:xfrm>
              <a:off x="5507927" y="2962867"/>
              <a:ext cx="293370" cy="1247563"/>
            </a:xfrm>
            <a:custGeom>
              <a:avLst/>
              <a:gdLst>
                <a:gd name="T0" fmla="*/ 198 w 198"/>
                <a:gd name="T1" fmla="*/ 0 h 842"/>
                <a:gd name="T2" fmla="*/ 0 w 198"/>
                <a:gd name="T3" fmla="*/ 449 h 842"/>
                <a:gd name="T4" fmla="*/ 0 w 198"/>
                <a:gd name="T5" fmla="*/ 842 h 842"/>
                <a:gd name="T6" fmla="*/ 198 w 198"/>
                <a:gd name="T7" fmla="*/ 394 h 842"/>
                <a:gd name="T8" fmla="*/ 198 w 198"/>
                <a:gd name="T9" fmla="*/ 0 h 842"/>
                <a:gd name="T10" fmla="*/ 198 w 198"/>
                <a:gd name="T11" fmla="*/ 0 h 842"/>
              </a:gdLst>
              <a:ahLst/>
              <a:cxnLst>
                <a:cxn ang="0">
                  <a:pos x="T0" y="T1"/>
                </a:cxn>
                <a:cxn ang="0">
                  <a:pos x="T2" y="T3"/>
                </a:cxn>
                <a:cxn ang="0">
                  <a:pos x="T4" y="T5"/>
                </a:cxn>
                <a:cxn ang="0">
                  <a:pos x="T6" y="T7"/>
                </a:cxn>
                <a:cxn ang="0">
                  <a:pos x="T8" y="T9"/>
                </a:cxn>
                <a:cxn ang="0">
                  <a:pos x="T10" y="T11"/>
                </a:cxn>
              </a:cxnLst>
              <a:rect l="0" t="0" r="r" b="b"/>
              <a:pathLst>
                <a:path w="198" h="842">
                  <a:moveTo>
                    <a:pt x="198" y="0"/>
                  </a:moveTo>
                  <a:lnTo>
                    <a:pt x="0" y="449"/>
                  </a:lnTo>
                  <a:lnTo>
                    <a:pt x="0" y="842"/>
                  </a:lnTo>
                  <a:lnTo>
                    <a:pt x="198" y="394"/>
                  </a:lnTo>
                  <a:lnTo>
                    <a:pt x="198" y="0"/>
                  </a:lnTo>
                  <a:lnTo>
                    <a:pt x="198" y="0"/>
                  </a:lnTo>
                  <a:close/>
                </a:path>
              </a:pathLst>
            </a:custGeom>
            <a:solidFill>
              <a:srgbClr val="C00000"/>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a:p>
          </p:txBody>
        </p:sp>
        <p:sp>
          <p:nvSpPr>
            <p:cNvPr id="83" name="Freeform 17"/>
            <p:cNvSpPr>
              <a:spLocks/>
            </p:cNvSpPr>
            <p:nvPr/>
          </p:nvSpPr>
          <p:spPr bwMode="auto">
            <a:xfrm>
              <a:off x="5507927" y="3546644"/>
              <a:ext cx="293370" cy="1249046"/>
            </a:xfrm>
            <a:custGeom>
              <a:avLst/>
              <a:gdLst>
                <a:gd name="T0" fmla="*/ 198 w 198"/>
                <a:gd name="T1" fmla="*/ 0 h 843"/>
                <a:gd name="T2" fmla="*/ 0 w 198"/>
                <a:gd name="T3" fmla="*/ 448 h 843"/>
                <a:gd name="T4" fmla="*/ 0 w 198"/>
                <a:gd name="T5" fmla="*/ 843 h 843"/>
                <a:gd name="T6" fmla="*/ 198 w 198"/>
                <a:gd name="T7" fmla="*/ 395 h 843"/>
                <a:gd name="T8" fmla="*/ 198 w 198"/>
                <a:gd name="T9" fmla="*/ 0 h 843"/>
                <a:gd name="T10" fmla="*/ 198 w 198"/>
                <a:gd name="T11" fmla="*/ 0 h 843"/>
              </a:gdLst>
              <a:ahLst/>
              <a:cxnLst>
                <a:cxn ang="0">
                  <a:pos x="T0" y="T1"/>
                </a:cxn>
                <a:cxn ang="0">
                  <a:pos x="T2" y="T3"/>
                </a:cxn>
                <a:cxn ang="0">
                  <a:pos x="T4" y="T5"/>
                </a:cxn>
                <a:cxn ang="0">
                  <a:pos x="T6" y="T7"/>
                </a:cxn>
                <a:cxn ang="0">
                  <a:pos x="T8" y="T9"/>
                </a:cxn>
                <a:cxn ang="0">
                  <a:pos x="T10" y="T11"/>
                </a:cxn>
              </a:cxnLst>
              <a:rect l="0" t="0" r="r" b="b"/>
              <a:pathLst>
                <a:path w="198" h="843">
                  <a:moveTo>
                    <a:pt x="198" y="0"/>
                  </a:moveTo>
                  <a:lnTo>
                    <a:pt x="0" y="448"/>
                  </a:lnTo>
                  <a:lnTo>
                    <a:pt x="0" y="843"/>
                  </a:lnTo>
                  <a:lnTo>
                    <a:pt x="198" y="395"/>
                  </a:lnTo>
                  <a:lnTo>
                    <a:pt x="198" y="0"/>
                  </a:lnTo>
                  <a:lnTo>
                    <a:pt x="198" y="0"/>
                  </a:lnTo>
                  <a:close/>
                </a:path>
              </a:pathLst>
            </a:custGeom>
            <a:solidFill>
              <a:srgbClr val="2F5596"/>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a:p>
          </p:txBody>
        </p:sp>
        <p:sp>
          <p:nvSpPr>
            <p:cNvPr id="84" name="Freeform 18"/>
            <p:cNvSpPr>
              <a:spLocks/>
            </p:cNvSpPr>
            <p:nvPr/>
          </p:nvSpPr>
          <p:spPr bwMode="auto">
            <a:xfrm>
              <a:off x="5507927" y="4131901"/>
              <a:ext cx="293370" cy="1250527"/>
            </a:xfrm>
            <a:custGeom>
              <a:avLst/>
              <a:gdLst>
                <a:gd name="T0" fmla="*/ 198 w 198"/>
                <a:gd name="T1" fmla="*/ 0 h 844"/>
                <a:gd name="T2" fmla="*/ 0 w 198"/>
                <a:gd name="T3" fmla="*/ 448 h 844"/>
                <a:gd name="T4" fmla="*/ 0 w 198"/>
                <a:gd name="T5" fmla="*/ 844 h 844"/>
                <a:gd name="T6" fmla="*/ 198 w 198"/>
                <a:gd name="T7" fmla="*/ 396 h 844"/>
                <a:gd name="T8" fmla="*/ 198 w 198"/>
                <a:gd name="T9" fmla="*/ 0 h 844"/>
              </a:gdLst>
              <a:ahLst/>
              <a:cxnLst>
                <a:cxn ang="0">
                  <a:pos x="T0" y="T1"/>
                </a:cxn>
                <a:cxn ang="0">
                  <a:pos x="T2" y="T3"/>
                </a:cxn>
                <a:cxn ang="0">
                  <a:pos x="T4" y="T5"/>
                </a:cxn>
                <a:cxn ang="0">
                  <a:pos x="T6" y="T7"/>
                </a:cxn>
                <a:cxn ang="0">
                  <a:pos x="T8" y="T9"/>
                </a:cxn>
              </a:cxnLst>
              <a:rect l="0" t="0" r="r" b="b"/>
              <a:pathLst>
                <a:path w="198" h="844">
                  <a:moveTo>
                    <a:pt x="198" y="0"/>
                  </a:moveTo>
                  <a:lnTo>
                    <a:pt x="0" y="448"/>
                  </a:lnTo>
                  <a:lnTo>
                    <a:pt x="0" y="844"/>
                  </a:lnTo>
                  <a:lnTo>
                    <a:pt x="198" y="396"/>
                  </a:lnTo>
                  <a:lnTo>
                    <a:pt x="198" y="0"/>
                  </a:lnTo>
                  <a:close/>
                </a:path>
              </a:pathLst>
            </a:custGeom>
            <a:solidFill>
              <a:srgbClr val="C00000"/>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a:p>
          </p:txBody>
        </p:sp>
        <p:grpSp>
          <p:nvGrpSpPr>
            <p:cNvPr id="86" name="Group 85"/>
            <p:cNvGrpSpPr/>
            <p:nvPr/>
          </p:nvGrpSpPr>
          <p:grpSpPr>
            <a:xfrm>
              <a:off x="5801297" y="2376109"/>
              <a:ext cx="2828502" cy="586757"/>
              <a:chOff x="3954463" y="1009633"/>
              <a:chExt cx="3030538" cy="628668"/>
            </a:xfrm>
          </p:grpSpPr>
          <p:sp>
            <p:nvSpPr>
              <p:cNvPr id="89" name="Freeform 8"/>
              <p:cNvSpPr>
                <a:spLocks/>
              </p:cNvSpPr>
              <p:nvPr/>
            </p:nvSpPr>
            <p:spPr bwMode="auto">
              <a:xfrm>
                <a:off x="5472113" y="1011238"/>
                <a:ext cx="1512888" cy="627063"/>
              </a:xfrm>
              <a:custGeom>
                <a:avLst/>
                <a:gdLst>
                  <a:gd name="T0" fmla="*/ 793 w 953"/>
                  <a:gd name="T1" fmla="*/ 0 h 395"/>
                  <a:gd name="T2" fmla="*/ 0 w 953"/>
                  <a:gd name="T3" fmla="*/ 0 h 395"/>
                  <a:gd name="T4" fmla="*/ 0 w 953"/>
                  <a:gd name="T5" fmla="*/ 395 h 395"/>
                  <a:gd name="T6" fmla="*/ 793 w 953"/>
                  <a:gd name="T7" fmla="*/ 395 h 395"/>
                  <a:gd name="T8" fmla="*/ 953 w 953"/>
                  <a:gd name="T9" fmla="*/ 198 h 395"/>
                  <a:gd name="T10" fmla="*/ 793 w 953"/>
                  <a:gd name="T11" fmla="*/ 0 h 395"/>
                </a:gdLst>
                <a:ahLst/>
                <a:cxnLst>
                  <a:cxn ang="0">
                    <a:pos x="T0" y="T1"/>
                  </a:cxn>
                  <a:cxn ang="0">
                    <a:pos x="T2" y="T3"/>
                  </a:cxn>
                  <a:cxn ang="0">
                    <a:pos x="T4" y="T5"/>
                  </a:cxn>
                  <a:cxn ang="0">
                    <a:pos x="T6" y="T7"/>
                  </a:cxn>
                  <a:cxn ang="0">
                    <a:pos x="T8" y="T9"/>
                  </a:cxn>
                  <a:cxn ang="0">
                    <a:pos x="T10" y="T11"/>
                  </a:cxn>
                </a:cxnLst>
                <a:rect l="0" t="0" r="r" b="b"/>
                <a:pathLst>
                  <a:path w="953" h="395">
                    <a:moveTo>
                      <a:pt x="793" y="0"/>
                    </a:moveTo>
                    <a:lnTo>
                      <a:pt x="0" y="0"/>
                    </a:lnTo>
                    <a:lnTo>
                      <a:pt x="0" y="395"/>
                    </a:lnTo>
                    <a:lnTo>
                      <a:pt x="793" y="395"/>
                    </a:lnTo>
                    <a:lnTo>
                      <a:pt x="953" y="198"/>
                    </a:lnTo>
                    <a:lnTo>
                      <a:pt x="793"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90" name="Freeform 13"/>
              <p:cNvSpPr>
                <a:spLocks/>
              </p:cNvSpPr>
              <p:nvPr/>
            </p:nvSpPr>
            <p:spPr bwMode="auto">
              <a:xfrm>
                <a:off x="3954463" y="1009633"/>
                <a:ext cx="1517650" cy="628650"/>
              </a:xfrm>
              <a:custGeom>
                <a:avLst/>
                <a:gdLst>
                  <a:gd name="T0" fmla="*/ 956 w 956"/>
                  <a:gd name="T1" fmla="*/ 0 h 396"/>
                  <a:gd name="T2" fmla="*/ 956 w 956"/>
                  <a:gd name="T3" fmla="*/ 0 h 396"/>
                  <a:gd name="T4" fmla="*/ 0 w 956"/>
                  <a:gd name="T5" fmla="*/ 0 h 396"/>
                  <a:gd name="T6" fmla="*/ 0 w 956"/>
                  <a:gd name="T7" fmla="*/ 396 h 396"/>
                  <a:gd name="T8" fmla="*/ 956 w 956"/>
                  <a:gd name="T9" fmla="*/ 396 h 396"/>
                  <a:gd name="T10" fmla="*/ 956 w 956"/>
                  <a:gd name="T11" fmla="*/ 0 h 396"/>
                </a:gdLst>
                <a:ahLst/>
                <a:cxnLst>
                  <a:cxn ang="0">
                    <a:pos x="T0" y="T1"/>
                  </a:cxn>
                  <a:cxn ang="0">
                    <a:pos x="T2" y="T3"/>
                  </a:cxn>
                  <a:cxn ang="0">
                    <a:pos x="T4" y="T5"/>
                  </a:cxn>
                  <a:cxn ang="0">
                    <a:pos x="T6" y="T7"/>
                  </a:cxn>
                  <a:cxn ang="0">
                    <a:pos x="T8" y="T9"/>
                  </a:cxn>
                  <a:cxn ang="0">
                    <a:pos x="T10" y="T11"/>
                  </a:cxn>
                </a:cxnLst>
                <a:rect l="0" t="0" r="r" b="b"/>
                <a:pathLst>
                  <a:path w="956" h="396">
                    <a:moveTo>
                      <a:pt x="956" y="0"/>
                    </a:moveTo>
                    <a:lnTo>
                      <a:pt x="956" y="0"/>
                    </a:lnTo>
                    <a:lnTo>
                      <a:pt x="0" y="0"/>
                    </a:lnTo>
                    <a:lnTo>
                      <a:pt x="0" y="396"/>
                    </a:lnTo>
                    <a:lnTo>
                      <a:pt x="956" y="396"/>
                    </a:lnTo>
                    <a:lnTo>
                      <a:pt x="956"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nvGrpSpPr>
            <p:cNvPr id="106" name="Group 105"/>
            <p:cNvGrpSpPr/>
            <p:nvPr/>
          </p:nvGrpSpPr>
          <p:grpSpPr>
            <a:xfrm>
              <a:off x="5801297" y="2960130"/>
              <a:ext cx="2828502" cy="586757"/>
              <a:chOff x="3954463" y="1009633"/>
              <a:chExt cx="3030538" cy="628668"/>
            </a:xfrm>
            <a:solidFill>
              <a:srgbClr val="D20C0C"/>
            </a:solidFill>
          </p:grpSpPr>
          <p:sp>
            <p:nvSpPr>
              <p:cNvPr id="107" name="Freeform 8"/>
              <p:cNvSpPr>
                <a:spLocks/>
              </p:cNvSpPr>
              <p:nvPr/>
            </p:nvSpPr>
            <p:spPr bwMode="auto">
              <a:xfrm>
                <a:off x="5472113" y="1011238"/>
                <a:ext cx="1512888" cy="627063"/>
              </a:xfrm>
              <a:custGeom>
                <a:avLst/>
                <a:gdLst>
                  <a:gd name="T0" fmla="*/ 793 w 953"/>
                  <a:gd name="T1" fmla="*/ 0 h 395"/>
                  <a:gd name="T2" fmla="*/ 0 w 953"/>
                  <a:gd name="T3" fmla="*/ 0 h 395"/>
                  <a:gd name="T4" fmla="*/ 0 w 953"/>
                  <a:gd name="T5" fmla="*/ 395 h 395"/>
                  <a:gd name="T6" fmla="*/ 793 w 953"/>
                  <a:gd name="T7" fmla="*/ 395 h 395"/>
                  <a:gd name="T8" fmla="*/ 953 w 953"/>
                  <a:gd name="T9" fmla="*/ 198 h 395"/>
                  <a:gd name="T10" fmla="*/ 793 w 953"/>
                  <a:gd name="T11" fmla="*/ 0 h 395"/>
                </a:gdLst>
                <a:ahLst/>
                <a:cxnLst>
                  <a:cxn ang="0">
                    <a:pos x="T0" y="T1"/>
                  </a:cxn>
                  <a:cxn ang="0">
                    <a:pos x="T2" y="T3"/>
                  </a:cxn>
                  <a:cxn ang="0">
                    <a:pos x="T4" y="T5"/>
                  </a:cxn>
                  <a:cxn ang="0">
                    <a:pos x="T6" y="T7"/>
                  </a:cxn>
                  <a:cxn ang="0">
                    <a:pos x="T8" y="T9"/>
                  </a:cxn>
                  <a:cxn ang="0">
                    <a:pos x="T10" y="T11"/>
                  </a:cxn>
                </a:cxnLst>
                <a:rect l="0" t="0" r="r" b="b"/>
                <a:pathLst>
                  <a:path w="953" h="395">
                    <a:moveTo>
                      <a:pt x="793" y="0"/>
                    </a:moveTo>
                    <a:lnTo>
                      <a:pt x="0" y="0"/>
                    </a:lnTo>
                    <a:lnTo>
                      <a:pt x="0" y="395"/>
                    </a:lnTo>
                    <a:lnTo>
                      <a:pt x="793" y="395"/>
                    </a:lnTo>
                    <a:lnTo>
                      <a:pt x="953" y="198"/>
                    </a:lnTo>
                    <a:lnTo>
                      <a:pt x="7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108" name="Freeform 13"/>
              <p:cNvSpPr>
                <a:spLocks/>
              </p:cNvSpPr>
              <p:nvPr/>
            </p:nvSpPr>
            <p:spPr bwMode="auto">
              <a:xfrm>
                <a:off x="3954463" y="1009633"/>
                <a:ext cx="1517650" cy="628650"/>
              </a:xfrm>
              <a:custGeom>
                <a:avLst/>
                <a:gdLst>
                  <a:gd name="T0" fmla="*/ 956 w 956"/>
                  <a:gd name="T1" fmla="*/ 0 h 396"/>
                  <a:gd name="T2" fmla="*/ 956 w 956"/>
                  <a:gd name="T3" fmla="*/ 0 h 396"/>
                  <a:gd name="T4" fmla="*/ 0 w 956"/>
                  <a:gd name="T5" fmla="*/ 0 h 396"/>
                  <a:gd name="T6" fmla="*/ 0 w 956"/>
                  <a:gd name="T7" fmla="*/ 396 h 396"/>
                  <a:gd name="T8" fmla="*/ 956 w 956"/>
                  <a:gd name="T9" fmla="*/ 396 h 396"/>
                  <a:gd name="T10" fmla="*/ 956 w 956"/>
                  <a:gd name="T11" fmla="*/ 0 h 396"/>
                </a:gdLst>
                <a:ahLst/>
                <a:cxnLst>
                  <a:cxn ang="0">
                    <a:pos x="T0" y="T1"/>
                  </a:cxn>
                  <a:cxn ang="0">
                    <a:pos x="T2" y="T3"/>
                  </a:cxn>
                  <a:cxn ang="0">
                    <a:pos x="T4" y="T5"/>
                  </a:cxn>
                  <a:cxn ang="0">
                    <a:pos x="T6" y="T7"/>
                  </a:cxn>
                  <a:cxn ang="0">
                    <a:pos x="T8" y="T9"/>
                  </a:cxn>
                  <a:cxn ang="0">
                    <a:pos x="T10" y="T11"/>
                  </a:cxn>
                </a:cxnLst>
                <a:rect l="0" t="0" r="r" b="b"/>
                <a:pathLst>
                  <a:path w="956" h="396">
                    <a:moveTo>
                      <a:pt x="956" y="0"/>
                    </a:moveTo>
                    <a:lnTo>
                      <a:pt x="956" y="0"/>
                    </a:lnTo>
                    <a:lnTo>
                      <a:pt x="0" y="0"/>
                    </a:lnTo>
                    <a:lnTo>
                      <a:pt x="0" y="396"/>
                    </a:lnTo>
                    <a:lnTo>
                      <a:pt x="956" y="396"/>
                    </a:lnTo>
                    <a:lnTo>
                      <a:pt x="9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sp>
          <p:nvSpPr>
            <p:cNvPr id="13" name="Rectangle 12"/>
            <p:cNvSpPr/>
            <p:nvPr/>
          </p:nvSpPr>
          <p:spPr>
            <a:xfrm>
              <a:off x="5801297" y="3539992"/>
              <a:ext cx="1416473" cy="1178089"/>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flipH="1">
            <a:off x="3132619" y="4148910"/>
            <a:ext cx="2828502" cy="1170778"/>
            <a:chOff x="1845745" y="3554112"/>
            <a:chExt cx="2828502" cy="1170778"/>
          </a:xfrm>
        </p:grpSpPr>
        <p:grpSp>
          <p:nvGrpSpPr>
            <p:cNvPr id="109" name="Group 108"/>
            <p:cNvGrpSpPr/>
            <p:nvPr/>
          </p:nvGrpSpPr>
          <p:grpSpPr>
            <a:xfrm>
              <a:off x="1845745" y="3554112"/>
              <a:ext cx="2828502" cy="586757"/>
              <a:chOff x="3954463" y="1009633"/>
              <a:chExt cx="3030538" cy="628668"/>
            </a:xfrm>
          </p:grpSpPr>
          <p:sp>
            <p:nvSpPr>
              <p:cNvPr id="110" name="Freeform 8"/>
              <p:cNvSpPr>
                <a:spLocks/>
              </p:cNvSpPr>
              <p:nvPr/>
            </p:nvSpPr>
            <p:spPr bwMode="auto">
              <a:xfrm>
                <a:off x="5472113" y="1011238"/>
                <a:ext cx="1512888" cy="627063"/>
              </a:xfrm>
              <a:custGeom>
                <a:avLst/>
                <a:gdLst>
                  <a:gd name="T0" fmla="*/ 793 w 953"/>
                  <a:gd name="T1" fmla="*/ 0 h 395"/>
                  <a:gd name="T2" fmla="*/ 0 w 953"/>
                  <a:gd name="T3" fmla="*/ 0 h 395"/>
                  <a:gd name="T4" fmla="*/ 0 w 953"/>
                  <a:gd name="T5" fmla="*/ 395 h 395"/>
                  <a:gd name="T6" fmla="*/ 793 w 953"/>
                  <a:gd name="T7" fmla="*/ 395 h 395"/>
                  <a:gd name="T8" fmla="*/ 953 w 953"/>
                  <a:gd name="T9" fmla="*/ 198 h 395"/>
                  <a:gd name="T10" fmla="*/ 793 w 953"/>
                  <a:gd name="T11" fmla="*/ 0 h 395"/>
                </a:gdLst>
                <a:ahLst/>
                <a:cxnLst>
                  <a:cxn ang="0">
                    <a:pos x="T0" y="T1"/>
                  </a:cxn>
                  <a:cxn ang="0">
                    <a:pos x="T2" y="T3"/>
                  </a:cxn>
                  <a:cxn ang="0">
                    <a:pos x="T4" y="T5"/>
                  </a:cxn>
                  <a:cxn ang="0">
                    <a:pos x="T6" y="T7"/>
                  </a:cxn>
                  <a:cxn ang="0">
                    <a:pos x="T8" y="T9"/>
                  </a:cxn>
                  <a:cxn ang="0">
                    <a:pos x="T10" y="T11"/>
                  </a:cxn>
                </a:cxnLst>
                <a:rect l="0" t="0" r="r" b="b"/>
                <a:pathLst>
                  <a:path w="953" h="395">
                    <a:moveTo>
                      <a:pt x="793" y="0"/>
                    </a:moveTo>
                    <a:lnTo>
                      <a:pt x="0" y="0"/>
                    </a:lnTo>
                    <a:lnTo>
                      <a:pt x="0" y="395"/>
                    </a:lnTo>
                    <a:lnTo>
                      <a:pt x="793" y="395"/>
                    </a:lnTo>
                    <a:lnTo>
                      <a:pt x="953" y="198"/>
                    </a:lnTo>
                    <a:lnTo>
                      <a:pt x="793"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111" name="Freeform 13"/>
              <p:cNvSpPr>
                <a:spLocks/>
              </p:cNvSpPr>
              <p:nvPr/>
            </p:nvSpPr>
            <p:spPr bwMode="auto">
              <a:xfrm>
                <a:off x="3954463" y="1009633"/>
                <a:ext cx="1517650" cy="628650"/>
              </a:xfrm>
              <a:custGeom>
                <a:avLst/>
                <a:gdLst>
                  <a:gd name="T0" fmla="*/ 956 w 956"/>
                  <a:gd name="T1" fmla="*/ 0 h 396"/>
                  <a:gd name="T2" fmla="*/ 956 w 956"/>
                  <a:gd name="T3" fmla="*/ 0 h 396"/>
                  <a:gd name="T4" fmla="*/ 0 w 956"/>
                  <a:gd name="T5" fmla="*/ 0 h 396"/>
                  <a:gd name="T6" fmla="*/ 0 w 956"/>
                  <a:gd name="T7" fmla="*/ 396 h 396"/>
                  <a:gd name="T8" fmla="*/ 956 w 956"/>
                  <a:gd name="T9" fmla="*/ 396 h 396"/>
                  <a:gd name="T10" fmla="*/ 956 w 956"/>
                  <a:gd name="T11" fmla="*/ 0 h 396"/>
                </a:gdLst>
                <a:ahLst/>
                <a:cxnLst>
                  <a:cxn ang="0">
                    <a:pos x="T0" y="T1"/>
                  </a:cxn>
                  <a:cxn ang="0">
                    <a:pos x="T2" y="T3"/>
                  </a:cxn>
                  <a:cxn ang="0">
                    <a:pos x="T4" y="T5"/>
                  </a:cxn>
                  <a:cxn ang="0">
                    <a:pos x="T6" y="T7"/>
                  </a:cxn>
                  <a:cxn ang="0">
                    <a:pos x="T8" y="T9"/>
                  </a:cxn>
                  <a:cxn ang="0">
                    <a:pos x="T10" y="T11"/>
                  </a:cxn>
                </a:cxnLst>
                <a:rect l="0" t="0" r="r" b="b"/>
                <a:pathLst>
                  <a:path w="956" h="396">
                    <a:moveTo>
                      <a:pt x="956" y="0"/>
                    </a:moveTo>
                    <a:lnTo>
                      <a:pt x="956" y="0"/>
                    </a:lnTo>
                    <a:lnTo>
                      <a:pt x="0" y="0"/>
                    </a:lnTo>
                    <a:lnTo>
                      <a:pt x="0" y="396"/>
                    </a:lnTo>
                    <a:lnTo>
                      <a:pt x="956" y="396"/>
                    </a:lnTo>
                    <a:lnTo>
                      <a:pt x="956"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nvGrpSpPr>
            <p:cNvPr id="112" name="Group 111"/>
            <p:cNvGrpSpPr/>
            <p:nvPr/>
          </p:nvGrpSpPr>
          <p:grpSpPr>
            <a:xfrm>
              <a:off x="1845745" y="4138133"/>
              <a:ext cx="2828502" cy="586757"/>
              <a:chOff x="3954463" y="1009633"/>
              <a:chExt cx="3030538" cy="628668"/>
            </a:xfrm>
            <a:solidFill>
              <a:srgbClr val="D20C0C"/>
            </a:solidFill>
          </p:grpSpPr>
          <p:sp>
            <p:nvSpPr>
              <p:cNvPr id="113" name="Freeform 8"/>
              <p:cNvSpPr>
                <a:spLocks/>
              </p:cNvSpPr>
              <p:nvPr/>
            </p:nvSpPr>
            <p:spPr bwMode="auto">
              <a:xfrm>
                <a:off x="5472113" y="1011238"/>
                <a:ext cx="1512888" cy="627063"/>
              </a:xfrm>
              <a:custGeom>
                <a:avLst/>
                <a:gdLst>
                  <a:gd name="T0" fmla="*/ 793 w 953"/>
                  <a:gd name="T1" fmla="*/ 0 h 395"/>
                  <a:gd name="T2" fmla="*/ 0 w 953"/>
                  <a:gd name="T3" fmla="*/ 0 h 395"/>
                  <a:gd name="T4" fmla="*/ 0 w 953"/>
                  <a:gd name="T5" fmla="*/ 395 h 395"/>
                  <a:gd name="T6" fmla="*/ 793 w 953"/>
                  <a:gd name="T7" fmla="*/ 395 h 395"/>
                  <a:gd name="T8" fmla="*/ 953 w 953"/>
                  <a:gd name="T9" fmla="*/ 198 h 395"/>
                  <a:gd name="T10" fmla="*/ 793 w 953"/>
                  <a:gd name="T11" fmla="*/ 0 h 395"/>
                </a:gdLst>
                <a:ahLst/>
                <a:cxnLst>
                  <a:cxn ang="0">
                    <a:pos x="T0" y="T1"/>
                  </a:cxn>
                  <a:cxn ang="0">
                    <a:pos x="T2" y="T3"/>
                  </a:cxn>
                  <a:cxn ang="0">
                    <a:pos x="T4" y="T5"/>
                  </a:cxn>
                  <a:cxn ang="0">
                    <a:pos x="T6" y="T7"/>
                  </a:cxn>
                  <a:cxn ang="0">
                    <a:pos x="T8" y="T9"/>
                  </a:cxn>
                  <a:cxn ang="0">
                    <a:pos x="T10" y="T11"/>
                  </a:cxn>
                </a:cxnLst>
                <a:rect l="0" t="0" r="r" b="b"/>
                <a:pathLst>
                  <a:path w="953" h="395">
                    <a:moveTo>
                      <a:pt x="793" y="0"/>
                    </a:moveTo>
                    <a:lnTo>
                      <a:pt x="0" y="0"/>
                    </a:lnTo>
                    <a:lnTo>
                      <a:pt x="0" y="395"/>
                    </a:lnTo>
                    <a:lnTo>
                      <a:pt x="793" y="395"/>
                    </a:lnTo>
                    <a:lnTo>
                      <a:pt x="953" y="198"/>
                    </a:lnTo>
                    <a:lnTo>
                      <a:pt x="7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114" name="Freeform 13"/>
              <p:cNvSpPr>
                <a:spLocks/>
              </p:cNvSpPr>
              <p:nvPr/>
            </p:nvSpPr>
            <p:spPr bwMode="auto">
              <a:xfrm>
                <a:off x="3954463" y="1009633"/>
                <a:ext cx="1517650" cy="628650"/>
              </a:xfrm>
              <a:custGeom>
                <a:avLst/>
                <a:gdLst>
                  <a:gd name="T0" fmla="*/ 956 w 956"/>
                  <a:gd name="T1" fmla="*/ 0 h 396"/>
                  <a:gd name="T2" fmla="*/ 956 w 956"/>
                  <a:gd name="T3" fmla="*/ 0 h 396"/>
                  <a:gd name="T4" fmla="*/ 0 w 956"/>
                  <a:gd name="T5" fmla="*/ 0 h 396"/>
                  <a:gd name="T6" fmla="*/ 0 w 956"/>
                  <a:gd name="T7" fmla="*/ 396 h 396"/>
                  <a:gd name="T8" fmla="*/ 956 w 956"/>
                  <a:gd name="T9" fmla="*/ 396 h 396"/>
                  <a:gd name="T10" fmla="*/ 956 w 956"/>
                  <a:gd name="T11" fmla="*/ 0 h 396"/>
                </a:gdLst>
                <a:ahLst/>
                <a:cxnLst>
                  <a:cxn ang="0">
                    <a:pos x="T0" y="T1"/>
                  </a:cxn>
                  <a:cxn ang="0">
                    <a:pos x="T2" y="T3"/>
                  </a:cxn>
                  <a:cxn ang="0">
                    <a:pos x="T4" y="T5"/>
                  </a:cxn>
                  <a:cxn ang="0">
                    <a:pos x="T6" y="T7"/>
                  </a:cxn>
                  <a:cxn ang="0">
                    <a:pos x="T8" y="T9"/>
                  </a:cxn>
                  <a:cxn ang="0">
                    <a:pos x="T10" y="T11"/>
                  </a:cxn>
                </a:cxnLst>
                <a:rect l="0" t="0" r="r" b="b"/>
                <a:pathLst>
                  <a:path w="956" h="396">
                    <a:moveTo>
                      <a:pt x="956" y="0"/>
                    </a:moveTo>
                    <a:lnTo>
                      <a:pt x="956" y="0"/>
                    </a:lnTo>
                    <a:lnTo>
                      <a:pt x="0" y="0"/>
                    </a:lnTo>
                    <a:lnTo>
                      <a:pt x="0" y="396"/>
                    </a:lnTo>
                    <a:lnTo>
                      <a:pt x="956" y="396"/>
                    </a:lnTo>
                    <a:lnTo>
                      <a:pt x="9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grpSp>
        <p:nvGrpSpPr>
          <p:cNvPr id="115" name="Group 114"/>
          <p:cNvGrpSpPr/>
          <p:nvPr/>
        </p:nvGrpSpPr>
        <p:grpSpPr>
          <a:xfrm>
            <a:off x="3049667" y="5430003"/>
            <a:ext cx="1948294" cy="358565"/>
            <a:chOff x="6949638" y="1755320"/>
            <a:chExt cx="1948294" cy="358565"/>
          </a:xfrm>
        </p:grpSpPr>
        <p:sp>
          <p:nvSpPr>
            <p:cNvPr id="116" name="TextBox 115"/>
            <p:cNvSpPr txBox="1"/>
            <p:nvPr/>
          </p:nvSpPr>
          <p:spPr>
            <a:xfrm>
              <a:off x="6949638" y="1755320"/>
              <a:ext cx="1948294" cy="342658"/>
            </a:xfrm>
            <a:prstGeom prst="rect">
              <a:avLst/>
            </a:prstGeom>
            <a:noFill/>
          </p:spPr>
          <p:txBody>
            <a:bodyPr wrap="square" rtlCol="0">
              <a:spAutoFit/>
            </a:bodyPr>
            <a:lstStyle/>
            <a:p>
              <a:pPr algn="ctr">
                <a:lnSpc>
                  <a:spcPct val="80000"/>
                </a:lnSpc>
              </a:pPr>
              <a:r>
                <a:rPr lang="en-US" sz="2000" dirty="0">
                  <a:solidFill>
                    <a:schemeClr val="tx1">
                      <a:lumMod val="65000"/>
                      <a:lumOff val="35000"/>
                    </a:schemeClr>
                  </a:solidFill>
                  <a:latin typeface="Zilla Slab SemiBold" pitchFamily="2" charset="0"/>
                  <a:ea typeface="Zilla Slab SemiBold" pitchFamily="2" charset="0"/>
                  <a:cs typeface="Rubik Medium" panose="00000600000000000000" pitchFamily="2" charset="-79"/>
                </a:rPr>
                <a:t>EXTERNAL</a:t>
              </a:r>
              <a:endParaRPr lang="en-US" sz="1400" dirty="0">
                <a:solidFill>
                  <a:schemeClr val="tx1">
                    <a:lumMod val="65000"/>
                    <a:lumOff val="35000"/>
                  </a:schemeClr>
                </a:solidFill>
                <a:latin typeface="Zilla Slab SemiBold" pitchFamily="2" charset="0"/>
                <a:ea typeface="Zilla Slab SemiBold" pitchFamily="2" charset="0"/>
                <a:cs typeface="Rubik Medium" panose="00000600000000000000" pitchFamily="2" charset="-79"/>
              </a:endParaRPr>
            </a:p>
          </p:txBody>
        </p:sp>
        <p:cxnSp>
          <p:nvCxnSpPr>
            <p:cNvPr id="117" name="Straight Connector 116"/>
            <p:cNvCxnSpPr/>
            <p:nvPr/>
          </p:nvCxnSpPr>
          <p:spPr>
            <a:xfrm rot="5400000">
              <a:off x="7923784" y="1448449"/>
              <a:ext cx="0" cy="1330871"/>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430213" y="990773"/>
            <a:ext cx="3786630" cy="338554"/>
            <a:chOff x="5210978" y="1489520"/>
            <a:chExt cx="3786630" cy="338554"/>
          </a:xfrm>
        </p:grpSpPr>
        <p:sp>
          <p:nvSpPr>
            <p:cNvPr id="25" name="Rectangle 24"/>
            <p:cNvSpPr/>
            <p:nvPr/>
          </p:nvSpPr>
          <p:spPr>
            <a:xfrm>
              <a:off x="5210978" y="1528686"/>
              <a:ext cx="242371" cy="2423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5465612" y="1489520"/>
              <a:ext cx="2370356" cy="338554"/>
            </a:xfrm>
            <a:prstGeom prst="rect">
              <a:avLst/>
            </a:prstGeom>
            <a:noFill/>
          </p:spPr>
          <p:txBody>
            <a:bodyPr wrap="square" rtlCol="0">
              <a:spAutoFit/>
            </a:bodyPr>
            <a:lstStyle/>
            <a:p>
              <a:r>
                <a:rPr lang="en-US" sz="1600" dirty="0">
                  <a:solidFill>
                    <a:schemeClr val="accent3">
                      <a:lumMod val="50000"/>
                    </a:schemeClr>
                  </a:solidFill>
                  <a:latin typeface="+mj-lt"/>
                  <a:cs typeface="Rubik" panose="00000500000000000000" pitchFamily="2" charset="-79"/>
                </a:rPr>
                <a:t>Helpful</a:t>
              </a:r>
            </a:p>
          </p:txBody>
        </p:sp>
        <p:sp>
          <p:nvSpPr>
            <p:cNvPr id="119" name="Rectangle 118"/>
            <p:cNvSpPr/>
            <p:nvPr/>
          </p:nvSpPr>
          <p:spPr>
            <a:xfrm>
              <a:off x="6362847" y="1528686"/>
              <a:ext cx="242371" cy="242371"/>
            </a:xfrm>
            <a:prstGeom prst="rect">
              <a:avLst/>
            </a:prstGeom>
            <a:solidFill>
              <a:srgbClr val="D2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6627252" y="1489520"/>
              <a:ext cx="2370356" cy="338554"/>
            </a:xfrm>
            <a:prstGeom prst="rect">
              <a:avLst/>
            </a:prstGeom>
            <a:noFill/>
          </p:spPr>
          <p:txBody>
            <a:bodyPr wrap="square" rtlCol="0">
              <a:spAutoFit/>
            </a:bodyPr>
            <a:lstStyle/>
            <a:p>
              <a:r>
                <a:rPr lang="en-US" sz="1600" dirty="0">
                  <a:solidFill>
                    <a:schemeClr val="accent3">
                      <a:lumMod val="50000"/>
                    </a:schemeClr>
                  </a:solidFill>
                  <a:latin typeface="+mj-lt"/>
                  <a:cs typeface="Rubik" panose="00000500000000000000" pitchFamily="2" charset="-79"/>
                </a:rPr>
                <a:t>Harmful</a:t>
              </a:r>
            </a:p>
          </p:txBody>
        </p:sp>
      </p:grpSp>
      <p:sp>
        <p:nvSpPr>
          <p:cNvPr id="121" name="TextBox 120"/>
          <p:cNvSpPr txBox="1"/>
          <p:nvPr/>
        </p:nvSpPr>
        <p:spPr>
          <a:xfrm>
            <a:off x="6837823" y="2421021"/>
            <a:ext cx="1948294" cy="392736"/>
          </a:xfrm>
          <a:prstGeom prst="rect">
            <a:avLst/>
          </a:prstGeom>
          <a:noFill/>
        </p:spPr>
        <p:txBody>
          <a:bodyPr wrap="square" rtlCol="0">
            <a:spAutoFit/>
          </a:bodyPr>
          <a:lstStyle/>
          <a:p>
            <a:pPr algn="r">
              <a:lnSpc>
                <a:spcPct val="80000"/>
              </a:lnSpc>
            </a:pPr>
            <a:r>
              <a:rPr lang="en-US" sz="2400" dirty="0">
                <a:solidFill>
                  <a:schemeClr val="bg1"/>
                </a:solidFill>
                <a:latin typeface="Zilla Slab SemiBold" pitchFamily="2" charset="0"/>
                <a:ea typeface="Zilla Slab SemiBold" pitchFamily="2" charset="0"/>
                <a:cs typeface="Rubik Medium" panose="00000600000000000000" pitchFamily="2" charset="-79"/>
              </a:rPr>
              <a:t>Strengths</a:t>
            </a:r>
            <a:endParaRPr lang="en-US" sz="1600" dirty="0">
              <a:solidFill>
                <a:schemeClr val="bg1"/>
              </a:solidFill>
              <a:latin typeface="Zilla Slab SemiBold" pitchFamily="2" charset="0"/>
              <a:ea typeface="Zilla Slab SemiBold" pitchFamily="2" charset="0"/>
              <a:cs typeface="Rubik Medium" panose="00000600000000000000" pitchFamily="2" charset="-79"/>
            </a:endParaRPr>
          </a:p>
        </p:txBody>
      </p:sp>
      <p:sp>
        <p:nvSpPr>
          <p:cNvPr id="122" name="TextBox 121"/>
          <p:cNvSpPr txBox="1"/>
          <p:nvPr/>
        </p:nvSpPr>
        <p:spPr>
          <a:xfrm>
            <a:off x="6837823" y="3027274"/>
            <a:ext cx="1948294" cy="392736"/>
          </a:xfrm>
          <a:prstGeom prst="rect">
            <a:avLst/>
          </a:prstGeom>
          <a:noFill/>
        </p:spPr>
        <p:txBody>
          <a:bodyPr wrap="square" rtlCol="0">
            <a:spAutoFit/>
          </a:bodyPr>
          <a:lstStyle/>
          <a:p>
            <a:pPr algn="r">
              <a:lnSpc>
                <a:spcPct val="80000"/>
              </a:lnSpc>
            </a:pPr>
            <a:r>
              <a:rPr lang="en-US" sz="2400" dirty="0">
                <a:solidFill>
                  <a:schemeClr val="bg1"/>
                </a:solidFill>
                <a:latin typeface="Zilla Slab SemiBold" pitchFamily="2" charset="0"/>
                <a:ea typeface="Zilla Slab SemiBold" pitchFamily="2" charset="0"/>
                <a:cs typeface="Rubik Medium" panose="00000600000000000000" pitchFamily="2" charset="-79"/>
              </a:rPr>
              <a:t>Weaknesses</a:t>
            </a:r>
            <a:endParaRPr lang="en-US" sz="1600" dirty="0">
              <a:solidFill>
                <a:schemeClr val="bg1"/>
              </a:solidFill>
              <a:latin typeface="Zilla Slab SemiBold" pitchFamily="2" charset="0"/>
              <a:ea typeface="Zilla Slab SemiBold" pitchFamily="2" charset="0"/>
              <a:cs typeface="Rubik Medium" panose="00000600000000000000" pitchFamily="2" charset="-79"/>
            </a:endParaRPr>
          </a:p>
        </p:txBody>
      </p:sp>
      <p:sp>
        <p:nvSpPr>
          <p:cNvPr id="123" name="TextBox 122"/>
          <p:cNvSpPr txBox="1"/>
          <p:nvPr/>
        </p:nvSpPr>
        <p:spPr>
          <a:xfrm>
            <a:off x="3440999" y="4269131"/>
            <a:ext cx="2309805" cy="387798"/>
          </a:xfrm>
          <a:prstGeom prst="rect">
            <a:avLst/>
          </a:prstGeom>
          <a:noFill/>
        </p:spPr>
        <p:txBody>
          <a:bodyPr wrap="square" rtlCol="0">
            <a:spAutoFit/>
          </a:bodyPr>
          <a:lstStyle/>
          <a:p>
            <a:pPr>
              <a:lnSpc>
                <a:spcPct val="80000"/>
              </a:lnSpc>
            </a:pPr>
            <a:r>
              <a:rPr lang="en-US" sz="2400" dirty="0">
                <a:solidFill>
                  <a:schemeClr val="bg1"/>
                </a:solidFill>
                <a:latin typeface="Zilla Slab SemiBold" pitchFamily="2" charset="0"/>
                <a:ea typeface="Zilla Slab SemiBold" pitchFamily="2" charset="0"/>
                <a:cs typeface="Rubik Medium" panose="00000600000000000000" pitchFamily="2" charset="-79"/>
              </a:rPr>
              <a:t>Opportunities</a:t>
            </a:r>
            <a:endParaRPr lang="en-US" sz="1600" dirty="0">
              <a:solidFill>
                <a:schemeClr val="bg1"/>
              </a:solidFill>
              <a:latin typeface="Zilla Slab SemiBold" pitchFamily="2" charset="0"/>
              <a:ea typeface="Zilla Slab SemiBold" pitchFamily="2" charset="0"/>
              <a:cs typeface="Rubik Medium" panose="00000600000000000000" pitchFamily="2" charset="-79"/>
            </a:endParaRPr>
          </a:p>
        </p:txBody>
      </p:sp>
      <p:sp>
        <p:nvSpPr>
          <p:cNvPr id="124" name="TextBox 123"/>
          <p:cNvSpPr txBox="1"/>
          <p:nvPr/>
        </p:nvSpPr>
        <p:spPr>
          <a:xfrm>
            <a:off x="3441000" y="4875384"/>
            <a:ext cx="1948294" cy="392736"/>
          </a:xfrm>
          <a:prstGeom prst="rect">
            <a:avLst/>
          </a:prstGeom>
          <a:noFill/>
        </p:spPr>
        <p:txBody>
          <a:bodyPr wrap="square" rtlCol="0">
            <a:spAutoFit/>
          </a:bodyPr>
          <a:lstStyle/>
          <a:p>
            <a:pPr>
              <a:lnSpc>
                <a:spcPct val="80000"/>
              </a:lnSpc>
            </a:pPr>
            <a:r>
              <a:rPr lang="en-US" sz="2400" dirty="0">
                <a:solidFill>
                  <a:schemeClr val="bg1"/>
                </a:solidFill>
                <a:latin typeface="Zilla Slab SemiBold" pitchFamily="2" charset="0"/>
                <a:ea typeface="Zilla Slab SemiBold" pitchFamily="2" charset="0"/>
                <a:cs typeface="Rubik Medium" panose="00000600000000000000" pitchFamily="2" charset="-79"/>
              </a:rPr>
              <a:t>Threats</a:t>
            </a:r>
            <a:endParaRPr lang="en-US" sz="1600" dirty="0">
              <a:solidFill>
                <a:schemeClr val="bg1"/>
              </a:solidFill>
              <a:latin typeface="Zilla Slab SemiBold" pitchFamily="2" charset="0"/>
              <a:ea typeface="Zilla Slab SemiBold" pitchFamily="2" charset="0"/>
              <a:cs typeface="Rubik Medium" panose="00000600000000000000" pitchFamily="2" charset="-79"/>
            </a:endParaRPr>
          </a:p>
        </p:txBody>
      </p:sp>
      <p:sp>
        <p:nvSpPr>
          <p:cNvPr id="41" name="Oval 40"/>
          <p:cNvSpPr/>
          <p:nvPr/>
        </p:nvSpPr>
        <p:spPr>
          <a:xfrm>
            <a:off x="11365581" y="580749"/>
            <a:ext cx="520937" cy="520937"/>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11365581" y="4649233"/>
            <a:ext cx="520937" cy="520937"/>
          </a:xfrm>
          <a:prstGeom prst="ellipse">
            <a:avLst/>
          </a:prstGeom>
          <a:solidFill>
            <a:srgbClr val="D2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9194952" y="3321165"/>
            <a:ext cx="2370356" cy="523220"/>
          </a:xfrm>
          <a:prstGeom prst="rect">
            <a:avLst/>
          </a:prstGeom>
          <a:noFill/>
        </p:spPr>
        <p:txBody>
          <a:bodyPr wrap="square" rtlCol="0">
            <a:spAutoFit/>
          </a:bodyPr>
          <a:lstStyle/>
          <a:p>
            <a:pPr algn="r"/>
            <a:r>
              <a:rPr lang="en-US" sz="1400" dirty="0">
                <a:solidFill>
                  <a:schemeClr val="accent3">
                    <a:lumMod val="50000"/>
                  </a:schemeClr>
                </a:solidFill>
                <a:latin typeface="+mj-lt"/>
                <a:cs typeface="Rubik" panose="00000500000000000000" pitchFamily="2" charset="-79"/>
                <a:hlinkClick r:id="rId2" action="ppaction://hlinksldjump" tooltip="Flowley's content is currently available only in Dutch, limiting its reach to Dutch-speaking students. Expanding the platform to other languages would unlock potential opportunities in international markets."/>
              </a:rPr>
              <a:t>Language</a:t>
            </a:r>
            <a:r>
              <a:rPr lang="en-US" sz="1400" dirty="0">
                <a:solidFill>
                  <a:schemeClr val="accent3">
                    <a:lumMod val="50000"/>
                  </a:schemeClr>
                </a:solidFill>
                <a:latin typeface="+mj-lt"/>
                <a:cs typeface="Rubik" panose="00000500000000000000" pitchFamily="2" charset="-79"/>
                <a:hlinkClick r:id="rId2" action="ppaction://hlinksldjump" tooltip="Similar to the previous analysis, Flowley's content is currently available only in Dutch, limiting its reach to Dutch-speaking students. Expanding the platform to other languages would unlock potential opportunities in international markets."/>
              </a:rPr>
              <a:t> limitation</a:t>
            </a:r>
            <a:endParaRPr lang="en-US" sz="1400" dirty="0">
              <a:solidFill>
                <a:schemeClr val="accent3">
                  <a:lumMod val="50000"/>
                </a:schemeClr>
              </a:solidFill>
              <a:latin typeface="+mj-lt"/>
              <a:cs typeface="Rubik" panose="00000500000000000000" pitchFamily="2" charset="-79"/>
            </a:endParaRPr>
          </a:p>
          <a:p>
            <a:pPr algn="r"/>
            <a:r>
              <a:rPr lang="en-US" sz="1400" dirty="0">
                <a:solidFill>
                  <a:schemeClr val="accent3">
                    <a:lumMod val="50000"/>
                  </a:schemeClr>
                </a:solidFill>
                <a:latin typeface="+mj-lt"/>
                <a:cs typeface="Rubik" panose="00000500000000000000" pitchFamily="2" charset="-79"/>
                <a:hlinkClick r:id="rId2" action="ppaction://hlinksldjump" tooltip="While Flowley covers a range of important themes, there may still be additional areas that could be valuable to students. Continually updating and expanding the range of topics can help maintain user interest and attract a wider audience."/>
              </a:rPr>
              <a:t>Limited scope of themes</a:t>
            </a:r>
            <a:endParaRPr lang="en-US" sz="1400" dirty="0">
              <a:solidFill>
                <a:schemeClr val="accent3">
                  <a:lumMod val="50000"/>
                </a:schemeClr>
              </a:solidFill>
              <a:latin typeface="+mj-lt"/>
              <a:cs typeface="Rubik" panose="00000500000000000000" pitchFamily="2" charset="-79"/>
            </a:endParaRPr>
          </a:p>
        </p:txBody>
      </p:sp>
      <p:grpSp>
        <p:nvGrpSpPr>
          <p:cNvPr id="44" name="Group 4"/>
          <p:cNvGrpSpPr>
            <a:grpSpLocks noChangeAspect="1"/>
          </p:cNvGrpSpPr>
          <p:nvPr/>
        </p:nvGrpSpPr>
        <p:grpSpPr bwMode="auto">
          <a:xfrm>
            <a:off x="11483147" y="678988"/>
            <a:ext cx="277798" cy="333065"/>
            <a:chOff x="3076" y="1247"/>
            <a:chExt cx="1523" cy="1826"/>
          </a:xfrm>
          <a:solidFill>
            <a:schemeClr val="bg1"/>
          </a:solidFill>
        </p:grpSpPr>
        <p:sp>
          <p:nvSpPr>
            <p:cNvPr id="46" name="Freeform 5"/>
            <p:cNvSpPr>
              <a:spLocks noEditPoints="1"/>
            </p:cNvSpPr>
            <p:nvPr/>
          </p:nvSpPr>
          <p:spPr bwMode="auto">
            <a:xfrm>
              <a:off x="3076" y="1247"/>
              <a:ext cx="1523" cy="1826"/>
            </a:xfrm>
            <a:custGeom>
              <a:avLst/>
              <a:gdLst>
                <a:gd name="T0" fmla="*/ 1249 w 1253"/>
                <a:gd name="T1" fmla="*/ 1339 h 1504"/>
                <a:gd name="T2" fmla="*/ 1050 w 1253"/>
                <a:gd name="T3" fmla="*/ 858 h 1504"/>
                <a:gd name="T4" fmla="*/ 1019 w 1253"/>
                <a:gd name="T5" fmla="*/ 845 h 1504"/>
                <a:gd name="T6" fmla="*/ 1006 w 1253"/>
                <a:gd name="T7" fmla="*/ 876 h 1504"/>
                <a:gd name="T8" fmla="*/ 1186 w 1253"/>
                <a:gd name="T9" fmla="*/ 1311 h 1504"/>
                <a:gd name="T10" fmla="*/ 1022 w 1253"/>
                <a:gd name="T11" fmla="*/ 1263 h 1504"/>
                <a:gd name="T12" fmla="*/ 994 w 1253"/>
                <a:gd name="T13" fmla="*/ 1275 h 1504"/>
                <a:gd name="T14" fmla="*/ 911 w 1253"/>
                <a:gd name="T15" fmla="*/ 1425 h 1504"/>
                <a:gd name="T16" fmla="*/ 718 w 1253"/>
                <a:gd name="T17" fmla="*/ 958 h 1504"/>
                <a:gd name="T18" fmla="*/ 1110 w 1253"/>
                <a:gd name="T19" fmla="*/ 484 h 1504"/>
                <a:gd name="T20" fmla="*/ 627 w 1253"/>
                <a:gd name="T21" fmla="*/ 0 h 1504"/>
                <a:gd name="T22" fmla="*/ 143 w 1253"/>
                <a:gd name="T23" fmla="*/ 484 h 1504"/>
                <a:gd name="T24" fmla="*/ 239 w 1253"/>
                <a:gd name="T25" fmla="*/ 772 h 1504"/>
                <a:gd name="T26" fmla="*/ 4 w 1253"/>
                <a:gd name="T27" fmla="*/ 1339 h 1504"/>
                <a:gd name="T28" fmla="*/ 8 w 1253"/>
                <a:gd name="T29" fmla="*/ 1364 h 1504"/>
                <a:gd name="T30" fmla="*/ 33 w 1253"/>
                <a:gd name="T31" fmla="*/ 1371 h 1504"/>
                <a:gd name="T32" fmla="*/ 226 w 1253"/>
                <a:gd name="T33" fmla="*/ 1315 h 1504"/>
                <a:gd name="T34" fmla="*/ 324 w 1253"/>
                <a:gd name="T35" fmla="*/ 1492 h 1504"/>
                <a:gd name="T36" fmla="*/ 345 w 1253"/>
                <a:gd name="T37" fmla="*/ 1504 h 1504"/>
                <a:gd name="T38" fmla="*/ 346 w 1253"/>
                <a:gd name="T39" fmla="*/ 1504 h 1504"/>
                <a:gd name="T40" fmla="*/ 367 w 1253"/>
                <a:gd name="T41" fmla="*/ 1489 h 1504"/>
                <a:gd name="T42" fmla="*/ 553 w 1253"/>
                <a:gd name="T43" fmla="*/ 1040 h 1504"/>
                <a:gd name="T44" fmla="*/ 540 w 1253"/>
                <a:gd name="T45" fmla="*/ 1009 h 1504"/>
                <a:gd name="T46" fmla="*/ 509 w 1253"/>
                <a:gd name="T47" fmla="*/ 1022 h 1504"/>
                <a:gd name="T48" fmla="*/ 342 w 1253"/>
                <a:gd name="T49" fmla="*/ 1425 h 1504"/>
                <a:gd name="T50" fmla="*/ 259 w 1253"/>
                <a:gd name="T51" fmla="*/ 1275 h 1504"/>
                <a:gd name="T52" fmla="*/ 231 w 1253"/>
                <a:gd name="T53" fmla="*/ 1263 h 1504"/>
                <a:gd name="T54" fmla="*/ 67 w 1253"/>
                <a:gd name="T55" fmla="*/ 1311 h 1504"/>
                <a:gd name="T56" fmla="*/ 273 w 1253"/>
                <a:gd name="T57" fmla="*/ 814 h 1504"/>
                <a:gd name="T58" fmla="*/ 627 w 1253"/>
                <a:gd name="T59" fmla="*/ 967 h 1504"/>
                <a:gd name="T60" fmla="*/ 669 w 1253"/>
                <a:gd name="T61" fmla="*/ 965 h 1504"/>
                <a:gd name="T62" fmla="*/ 886 w 1253"/>
                <a:gd name="T63" fmla="*/ 1489 h 1504"/>
                <a:gd name="T64" fmla="*/ 907 w 1253"/>
                <a:gd name="T65" fmla="*/ 1504 h 1504"/>
                <a:gd name="T66" fmla="*/ 908 w 1253"/>
                <a:gd name="T67" fmla="*/ 1504 h 1504"/>
                <a:gd name="T68" fmla="*/ 929 w 1253"/>
                <a:gd name="T69" fmla="*/ 1492 h 1504"/>
                <a:gd name="T70" fmla="*/ 1027 w 1253"/>
                <a:gd name="T71" fmla="*/ 1315 h 1504"/>
                <a:gd name="T72" fmla="*/ 1220 w 1253"/>
                <a:gd name="T73" fmla="*/ 1371 h 1504"/>
                <a:gd name="T74" fmla="*/ 1245 w 1253"/>
                <a:gd name="T75" fmla="*/ 1364 h 1504"/>
                <a:gd name="T76" fmla="*/ 1249 w 1253"/>
                <a:gd name="T77" fmla="*/ 1339 h 1504"/>
                <a:gd name="T78" fmla="*/ 191 w 1253"/>
                <a:gd name="T79" fmla="*/ 484 h 1504"/>
                <a:gd name="T80" fmla="*/ 627 w 1253"/>
                <a:gd name="T81" fmla="*/ 48 h 1504"/>
                <a:gd name="T82" fmla="*/ 1062 w 1253"/>
                <a:gd name="T83" fmla="*/ 484 h 1504"/>
                <a:gd name="T84" fmla="*/ 627 w 1253"/>
                <a:gd name="T85" fmla="*/ 919 h 1504"/>
                <a:gd name="T86" fmla="*/ 191 w 1253"/>
                <a:gd name="T87" fmla="*/ 484 h 1504"/>
                <a:gd name="T88" fmla="*/ 191 w 1253"/>
                <a:gd name="T89" fmla="*/ 484 h 1504"/>
                <a:gd name="T90" fmla="*/ 191 w 1253"/>
                <a:gd name="T91" fmla="*/ 484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3" h="1504">
                  <a:moveTo>
                    <a:pt x="1249" y="1339"/>
                  </a:moveTo>
                  <a:cubicBezTo>
                    <a:pt x="1050" y="858"/>
                    <a:pt x="1050" y="858"/>
                    <a:pt x="1050" y="858"/>
                  </a:cubicBezTo>
                  <a:cubicBezTo>
                    <a:pt x="1045" y="846"/>
                    <a:pt x="1031" y="840"/>
                    <a:pt x="1019" y="845"/>
                  </a:cubicBezTo>
                  <a:cubicBezTo>
                    <a:pt x="1007" y="850"/>
                    <a:pt x="1001" y="864"/>
                    <a:pt x="1006" y="876"/>
                  </a:cubicBezTo>
                  <a:cubicBezTo>
                    <a:pt x="1186" y="1311"/>
                    <a:pt x="1186" y="1311"/>
                    <a:pt x="1186" y="1311"/>
                  </a:cubicBezTo>
                  <a:cubicBezTo>
                    <a:pt x="1022" y="1263"/>
                    <a:pt x="1022" y="1263"/>
                    <a:pt x="1022" y="1263"/>
                  </a:cubicBezTo>
                  <a:cubicBezTo>
                    <a:pt x="1011" y="1260"/>
                    <a:pt x="999" y="1265"/>
                    <a:pt x="994" y="1275"/>
                  </a:cubicBezTo>
                  <a:cubicBezTo>
                    <a:pt x="911" y="1425"/>
                    <a:pt x="911" y="1425"/>
                    <a:pt x="911" y="1425"/>
                  </a:cubicBezTo>
                  <a:cubicBezTo>
                    <a:pt x="718" y="958"/>
                    <a:pt x="718" y="958"/>
                    <a:pt x="718" y="958"/>
                  </a:cubicBezTo>
                  <a:cubicBezTo>
                    <a:pt x="941" y="915"/>
                    <a:pt x="1110" y="719"/>
                    <a:pt x="1110" y="484"/>
                  </a:cubicBezTo>
                  <a:cubicBezTo>
                    <a:pt x="1110" y="217"/>
                    <a:pt x="893" y="0"/>
                    <a:pt x="627" y="0"/>
                  </a:cubicBezTo>
                  <a:cubicBezTo>
                    <a:pt x="360" y="0"/>
                    <a:pt x="143" y="217"/>
                    <a:pt x="143" y="484"/>
                  </a:cubicBezTo>
                  <a:cubicBezTo>
                    <a:pt x="143" y="592"/>
                    <a:pt x="179" y="691"/>
                    <a:pt x="239" y="772"/>
                  </a:cubicBezTo>
                  <a:cubicBezTo>
                    <a:pt x="4" y="1339"/>
                    <a:pt x="4" y="1339"/>
                    <a:pt x="4" y="1339"/>
                  </a:cubicBezTo>
                  <a:cubicBezTo>
                    <a:pt x="0" y="1347"/>
                    <a:pt x="2" y="1357"/>
                    <a:pt x="8" y="1364"/>
                  </a:cubicBezTo>
                  <a:cubicBezTo>
                    <a:pt x="14" y="1371"/>
                    <a:pt x="24" y="1374"/>
                    <a:pt x="33" y="1371"/>
                  </a:cubicBezTo>
                  <a:cubicBezTo>
                    <a:pt x="226" y="1315"/>
                    <a:pt x="226" y="1315"/>
                    <a:pt x="226" y="1315"/>
                  </a:cubicBezTo>
                  <a:cubicBezTo>
                    <a:pt x="324" y="1492"/>
                    <a:pt x="324" y="1492"/>
                    <a:pt x="324" y="1492"/>
                  </a:cubicBezTo>
                  <a:cubicBezTo>
                    <a:pt x="328" y="1499"/>
                    <a:pt x="336" y="1504"/>
                    <a:pt x="345" y="1504"/>
                  </a:cubicBezTo>
                  <a:cubicBezTo>
                    <a:pt x="345" y="1504"/>
                    <a:pt x="346" y="1504"/>
                    <a:pt x="346" y="1504"/>
                  </a:cubicBezTo>
                  <a:cubicBezTo>
                    <a:pt x="355" y="1503"/>
                    <a:pt x="363" y="1498"/>
                    <a:pt x="367" y="1489"/>
                  </a:cubicBezTo>
                  <a:cubicBezTo>
                    <a:pt x="553" y="1040"/>
                    <a:pt x="553" y="1040"/>
                    <a:pt x="553" y="1040"/>
                  </a:cubicBezTo>
                  <a:cubicBezTo>
                    <a:pt x="558" y="1028"/>
                    <a:pt x="552" y="1014"/>
                    <a:pt x="540" y="1009"/>
                  </a:cubicBezTo>
                  <a:cubicBezTo>
                    <a:pt x="528" y="1004"/>
                    <a:pt x="514" y="1009"/>
                    <a:pt x="509" y="1022"/>
                  </a:cubicBezTo>
                  <a:cubicBezTo>
                    <a:pt x="342" y="1425"/>
                    <a:pt x="342" y="1425"/>
                    <a:pt x="342" y="1425"/>
                  </a:cubicBezTo>
                  <a:cubicBezTo>
                    <a:pt x="259" y="1275"/>
                    <a:pt x="259" y="1275"/>
                    <a:pt x="259" y="1275"/>
                  </a:cubicBezTo>
                  <a:cubicBezTo>
                    <a:pt x="254" y="1265"/>
                    <a:pt x="242" y="1260"/>
                    <a:pt x="231" y="1263"/>
                  </a:cubicBezTo>
                  <a:cubicBezTo>
                    <a:pt x="67" y="1311"/>
                    <a:pt x="67" y="1311"/>
                    <a:pt x="67" y="1311"/>
                  </a:cubicBezTo>
                  <a:cubicBezTo>
                    <a:pt x="273" y="814"/>
                    <a:pt x="273" y="814"/>
                    <a:pt x="273" y="814"/>
                  </a:cubicBezTo>
                  <a:cubicBezTo>
                    <a:pt x="362" y="908"/>
                    <a:pt x="487" y="967"/>
                    <a:pt x="627" y="967"/>
                  </a:cubicBezTo>
                  <a:cubicBezTo>
                    <a:pt x="641" y="967"/>
                    <a:pt x="655" y="966"/>
                    <a:pt x="669" y="965"/>
                  </a:cubicBezTo>
                  <a:cubicBezTo>
                    <a:pt x="886" y="1489"/>
                    <a:pt x="886" y="1489"/>
                    <a:pt x="886" y="1489"/>
                  </a:cubicBezTo>
                  <a:cubicBezTo>
                    <a:pt x="890" y="1498"/>
                    <a:pt x="898" y="1503"/>
                    <a:pt x="907" y="1504"/>
                  </a:cubicBezTo>
                  <a:cubicBezTo>
                    <a:pt x="907" y="1504"/>
                    <a:pt x="908" y="1504"/>
                    <a:pt x="908" y="1504"/>
                  </a:cubicBezTo>
                  <a:cubicBezTo>
                    <a:pt x="917" y="1504"/>
                    <a:pt x="925" y="1499"/>
                    <a:pt x="929" y="1492"/>
                  </a:cubicBezTo>
                  <a:cubicBezTo>
                    <a:pt x="1027" y="1315"/>
                    <a:pt x="1027" y="1315"/>
                    <a:pt x="1027" y="1315"/>
                  </a:cubicBezTo>
                  <a:cubicBezTo>
                    <a:pt x="1220" y="1371"/>
                    <a:pt x="1220" y="1371"/>
                    <a:pt x="1220" y="1371"/>
                  </a:cubicBezTo>
                  <a:cubicBezTo>
                    <a:pt x="1229" y="1374"/>
                    <a:pt x="1239" y="1371"/>
                    <a:pt x="1245" y="1364"/>
                  </a:cubicBezTo>
                  <a:cubicBezTo>
                    <a:pt x="1251" y="1357"/>
                    <a:pt x="1253" y="1347"/>
                    <a:pt x="1249" y="1339"/>
                  </a:cubicBezTo>
                  <a:close/>
                  <a:moveTo>
                    <a:pt x="191" y="484"/>
                  </a:moveTo>
                  <a:cubicBezTo>
                    <a:pt x="191" y="243"/>
                    <a:pt x="386" y="48"/>
                    <a:pt x="627" y="48"/>
                  </a:cubicBezTo>
                  <a:cubicBezTo>
                    <a:pt x="867" y="48"/>
                    <a:pt x="1062" y="243"/>
                    <a:pt x="1062" y="484"/>
                  </a:cubicBezTo>
                  <a:cubicBezTo>
                    <a:pt x="1062" y="724"/>
                    <a:pt x="867" y="919"/>
                    <a:pt x="627" y="919"/>
                  </a:cubicBezTo>
                  <a:cubicBezTo>
                    <a:pt x="386" y="919"/>
                    <a:pt x="191" y="724"/>
                    <a:pt x="191" y="484"/>
                  </a:cubicBezTo>
                  <a:close/>
                  <a:moveTo>
                    <a:pt x="191" y="484"/>
                  </a:moveTo>
                  <a:cubicBezTo>
                    <a:pt x="191" y="484"/>
                    <a:pt x="191" y="484"/>
                    <a:pt x="191" y="4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6"/>
            <p:cNvSpPr>
              <a:spLocks noEditPoints="1"/>
            </p:cNvSpPr>
            <p:nvPr/>
          </p:nvSpPr>
          <p:spPr bwMode="auto">
            <a:xfrm>
              <a:off x="3497" y="1480"/>
              <a:ext cx="681" cy="649"/>
            </a:xfrm>
            <a:custGeom>
              <a:avLst/>
              <a:gdLst>
                <a:gd name="T0" fmla="*/ 558 w 561"/>
                <a:gd name="T1" fmla="*/ 201 h 534"/>
                <a:gd name="T2" fmla="*/ 539 w 561"/>
                <a:gd name="T3" fmla="*/ 185 h 534"/>
                <a:gd name="T4" fmla="*/ 377 w 561"/>
                <a:gd name="T5" fmla="*/ 158 h 534"/>
                <a:gd name="T6" fmla="*/ 302 w 561"/>
                <a:gd name="T7" fmla="*/ 13 h 534"/>
                <a:gd name="T8" fmla="*/ 281 w 561"/>
                <a:gd name="T9" fmla="*/ 0 h 534"/>
                <a:gd name="T10" fmla="*/ 259 w 561"/>
                <a:gd name="T11" fmla="*/ 13 h 534"/>
                <a:gd name="T12" fmla="*/ 184 w 561"/>
                <a:gd name="T13" fmla="*/ 158 h 534"/>
                <a:gd name="T14" fmla="*/ 22 w 561"/>
                <a:gd name="T15" fmla="*/ 185 h 534"/>
                <a:gd name="T16" fmla="*/ 3 w 561"/>
                <a:gd name="T17" fmla="*/ 201 h 534"/>
                <a:gd name="T18" fmla="*/ 9 w 561"/>
                <a:gd name="T19" fmla="*/ 226 h 534"/>
                <a:gd name="T20" fmla="*/ 124 w 561"/>
                <a:gd name="T21" fmla="*/ 343 h 534"/>
                <a:gd name="T22" fmla="*/ 100 w 561"/>
                <a:gd name="T23" fmla="*/ 505 h 534"/>
                <a:gd name="T24" fmla="*/ 109 w 561"/>
                <a:gd name="T25" fmla="*/ 527 h 534"/>
                <a:gd name="T26" fmla="*/ 134 w 561"/>
                <a:gd name="T27" fmla="*/ 530 h 534"/>
                <a:gd name="T28" fmla="*/ 281 w 561"/>
                <a:gd name="T29" fmla="*/ 457 h 534"/>
                <a:gd name="T30" fmla="*/ 427 w 561"/>
                <a:gd name="T31" fmla="*/ 530 h 534"/>
                <a:gd name="T32" fmla="*/ 438 w 561"/>
                <a:gd name="T33" fmla="*/ 532 h 534"/>
                <a:gd name="T34" fmla="*/ 452 w 561"/>
                <a:gd name="T35" fmla="*/ 527 h 534"/>
                <a:gd name="T36" fmla="*/ 462 w 561"/>
                <a:gd name="T37" fmla="*/ 505 h 534"/>
                <a:gd name="T38" fmla="*/ 437 w 561"/>
                <a:gd name="T39" fmla="*/ 343 h 534"/>
                <a:gd name="T40" fmla="*/ 552 w 561"/>
                <a:gd name="T41" fmla="*/ 226 h 534"/>
                <a:gd name="T42" fmla="*/ 558 w 561"/>
                <a:gd name="T43" fmla="*/ 201 h 534"/>
                <a:gd name="T44" fmla="*/ 395 w 561"/>
                <a:gd name="T45" fmla="*/ 317 h 534"/>
                <a:gd name="T46" fmla="*/ 388 w 561"/>
                <a:gd name="T47" fmla="*/ 338 h 534"/>
                <a:gd name="T48" fmla="*/ 407 w 561"/>
                <a:gd name="T49" fmla="*/ 466 h 534"/>
                <a:gd name="T50" fmla="*/ 291 w 561"/>
                <a:gd name="T51" fmla="*/ 408 h 534"/>
                <a:gd name="T52" fmla="*/ 281 w 561"/>
                <a:gd name="T53" fmla="*/ 406 h 534"/>
                <a:gd name="T54" fmla="*/ 270 w 561"/>
                <a:gd name="T55" fmla="*/ 408 h 534"/>
                <a:gd name="T56" fmla="*/ 154 w 561"/>
                <a:gd name="T57" fmla="*/ 466 h 534"/>
                <a:gd name="T58" fmla="*/ 173 w 561"/>
                <a:gd name="T59" fmla="*/ 338 h 534"/>
                <a:gd name="T60" fmla="*/ 166 w 561"/>
                <a:gd name="T61" fmla="*/ 317 h 534"/>
                <a:gd name="T62" fmla="*/ 75 w 561"/>
                <a:gd name="T63" fmla="*/ 225 h 534"/>
                <a:gd name="T64" fmla="*/ 203 w 561"/>
                <a:gd name="T65" fmla="*/ 203 h 534"/>
                <a:gd name="T66" fmla="*/ 221 w 561"/>
                <a:gd name="T67" fmla="*/ 191 h 534"/>
                <a:gd name="T68" fmla="*/ 281 w 561"/>
                <a:gd name="T69" fmla="*/ 76 h 534"/>
                <a:gd name="T70" fmla="*/ 340 w 561"/>
                <a:gd name="T71" fmla="*/ 191 h 534"/>
                <a:gd name="T72" fmla="*/ 358 w 561"/>
                <a:gd name="T73" fmla="*/ 203 h 534"/>
                <a:gd name="T74" fmla="*/ 486 w 561"/>
                <a:gd name="T75" fmla="*/ 225 h 534"/>
                <a:gd name="T76" fmla="*/ 395 w 561"/>
                <a:gd name="T77" fmla="*/ 317 h 534"/>
                <a:gd name="T78" fmla="*/ 395 w 561"/>
                <a:gd name="T79" fmla="*/ 317 h 534"/>
                <a:gd name="T80" fmla="*/ 395 w 561"/>
                <a:gd name="T81" fmla="*/ 317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1" h="534">
                  <a:moveTo>
                    <a:pt x="558" y="201"/>
                  </a:moveTo>
                  <a:cubicBezTo>
                    <a:pt x="555" y="193"/>
                    <a:pt x="548" y="187"/>
                    <a:pt x="539" y="185"/>
                  </a:cubicBezTo>
                  <a:cubicBezTo>
                    <a:pt x="377" y="158"/>
                    <a:pt x="377" y="158"/>
                    <a:pt x="377" y="158"/>
                  </a:cubicBezTo>
                  <a:cubicBezTo>
                    <a:pt x="302" y="13"/>
                    <a:pt x="302" y="13"/>
                    <a:pt x="302" y="13"/>
                  </a:cubicBezTo>
                  <a:cubicBezTo>
                    <a:pt x="298" y="5"/>
                    <a:pt x="289" y="0"/>
                    <a:pt x="281" y="0"/>
                  </a:cubicBezTo>
                  <a:cubicBezTo>
                    <a:pt x="272" y="0"/>
                    <a:pt x="263" y="5"/>
                    <a:pt x="259" y="13"/>
                  </a:cubicBezTo>
                  <a:cubicBezTo>
                    <a:pt x="184" y="158"/>
                    <a:pt x="184" y="158"/>
                    <a:pt x="184" y="158"/>
                  </a:cubicBezTo>
                  <a:cubicBezTo>
                    <a:pt x="22" y="185"/>
                    <a:pt x="22" y="185"/>
                    <a:pt x="22" y="185"/>
                  </a:cubicBezTo>
                  <a:cubicBezTo>
                    <a:pt x="13" y="187"/>
                    <a:pt x="6" y="193"/>
                    <a:pt x="3" y="201"/>
                  </a:cubicBezTo>
                  <a:cubicBezTo>
                    <a:pt x="0" y="210"/>
                    <a:pt x="3" y="219"/>
                    <a:pt x="9" y="226"/>
                  </a:cubicBezTo>
                  <a:cubicBezTo>
                    <a:pt x="124" y="343"/>
                    <a:pt x="124" y="343"/>
                    <a:pt x="124" y="343"/>
                  </a:cubicBezTo>
                  <a:cubicBezTo>
                    <a:pt x="100" y="505"/>
                    <a:pt x="100" y="505"/>
                    <a:pt x="100" y="505"/>
                  </a:cubicBezTo>
                  <a:cubicBezTo>
                    <a:pt x="98" y="513"/>
                    <a:pt x="102" y="522"/>
                    <a:pt x="109" y="527"/>
                  </a:cubicBezTo>
                  <a:cubicBezTo>
                    <a:pt x="116" y="533"/>
                    <a:pt x="126" y="534"/>
                    <a:pt x="134" y="530"/>
                  </a:cubicBezTo>
                  <a:cubicBezTo>
                    <a:pt x="281" y="457"/>
                    <a:pt x="281" y="457"/>
                    <a:pt x="281" y="457"/>
                  </a:cubicBezTo>
                  <a:cubicBezTo>
                    <a:pt x="427" y="530"/>
                    <a:pt x="427" y="530"/>
                    <a:pt x="427" y="530"/>
                  </a:cubicBezTo>
                  <a:cubicBezTo>
                    <a:pt x="430" y="531"/>
                    <a:pt x="434" y="532"/>
                    <a:pt x="438" y="532"/>
                  </a:cubicBezTo>
                  <a:cubicBezTo>
                    <a:pt x="443" y="532"/>
                    <a:pt x="448" y="531"/>
                    <a:pt x="452" y="527"/>
                  </a:cubicBezTo>
                  <a:cubicBezTo>
                    <a:pt x="459" y="522"/>
                    <a:pt x="463" y="513"/>
                    <a:pt x="462" y="505"/>
                  </a:cubicBezTo>
                  <a:cubicBezTo>
                    <a:pt x="437" y="343"/>
                    <a:pt x="437" y="343"/>
                    <a:pt x="437" y="343"/>
                  </a:cubicBezTo>
                  <a:cubicBezTo>
                    <a:pt x="552" y="226"/>
                    <a:pt x="552" y="226"/>
                    <a:pt x="552" y="226"/>
                  </a:cubicBezTo>
                  <a:cubicBezTo>
                    <a:pt x="558" y="219"/>
                    <a:pt x="561" y="210"/>
                    <a:pt x="558" y="201"/>
                  </a:cubicBezTo>
                  <a:close/>
                  <a:moveTo>
                    <a:pt x="395" y="317"/>
                  </a:moveTo>
                  <a:cubicBezTo>
                    <a:pt x="390" y="323"/>
                    <a:pt x="387" y="330"/>
                    <a:pt x="388" y="338"/>
                  </a:cubicBezTo>
                  <a:cubicBezTo>
                    <a:pt x="407" y="466"/>
                    <a:pt x="407" y="466"/>
                    <a:pt x="407" y="466"/>
                  </a:cubicBezTo>
                  <a:cubicBezTo>
                    <a:pt x="291" y="408"/>
                    <a:pt x="291" y="408"/>
                    <a:pt x="291" y="408"/>
                  </a:cubicBezTo>
                  <a:cubicBezTo>
                    <a:pt x="288" y="407"/>
                    <a:pt x="284" y="406"/>
                    <a:pt x="281" y="406"/>
                  </a:cubicBezTo>
                  <a:cubicBezTo>
                    <a:pt x="277" y="406"/>
                    <a:pt x="273" y="407"/>
                    <a:pt x="270" y="408"/>
                  </a:cubicBezTo>
                  <a:cubicBezTo>
                    <a:pt x="154" y="466"/>
                    <a:pt x="154" y="466"/>
                    <a:pt x="154" y="466"/>
                  </a:cubicBezTo>
                  <a:cubicBezTo>
                    <a:pt x="173" y="338"/>
                    <a:pt x="173" y="338"/>
                    <a:pt x="173" y="338"/>
                  </a:cubicBezTo>
                  <a:cubicBezTo>
                    <a:pt x="174" y="330"/>
                    <a:pt x="172" y="323"/>
                    <a:pt x="166" y="317"/>
                  </a:cubicBezTo>
                  <a:cubicBezTo>
                    <a:pt x="75" y="225"/>
                    <a:pt x="75" y="225"/>
                    <a:pt x="75" y="225"/>
                  </a:cubicBezTo>
                  <a:cubicBezTo>
                    <a:pt x="203" y="203"/>
                    <a:pt x="203" y="203"/>
                    <a:pt x="203" y="203"/>
                  </a:cubicBezTo>
                  <a:cubicBezTo>
                    <a:pt x="211" y="202"/>
                    <a:pt x="217" y="198"/>
                    <a:pt x="221" y="191"/>
                  </a:cubicBezTo>
                  <a:cubicBezTo>
                    <a:pt x="281" y="76"/>
                    <a:pt x="281" y="76"/>
                    <a:pt x="281" y="76"/>
                  </a:cubicBezTo>
                  <a:cubicBezTo>
                    <a:pt x="340" y="191"/>
                    <a:pt x="340" y="191"/>
                    <a:pt x="340" y="191"/>
                  </a:cubicBezTo>
                  <a:cubicBezTo>
                    <a:pt x="344" y="198"/>
                    <a:pt x="350" y="202"/>
                    <a:pt x="358" y="203"/>
                  </a:cubicBezTo>
                  <a:cubicBezTo>
                    <a:pt x="486" y="225"/>
                    <a:pt x="486" y="225"/>
                    <a:pt x="486" y="225"/>
                  </a:cubicBezTo>
                  <a:lnTo>
                    <a:pt x="395" y="317"/>
                  </a:lnTo>
                  <a:close/>
                  <a:moveTo>
                    <a:pt x="395" y="317"/>
                  </a:moveTo>
                  <a:cubicBezTo>
                    <a:pt x="395" y="317"/>
                    <a:pt x="395" y="317"/>
                    <a:pt x="395" y="3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7"/>
            <p:cNvSpPr>
              <a:spLocks noEditPoints="1"/>
            </p:cNvSpPr>
            <p:nvPr/>
          </p:nvSpPr>
          <p:spPr bwMode="auto">
            <a:xfrm>
              <a:off x="3367" y="1364"/>
              <a:ext cx="939" cy="940"/>
            </a:xfrm>
            <a:custGeom>
              <a:avLst/>
              <a:gdLst>
                <a:gd name="T0" fmla="*/ 751 w 773"/>
                <a:gd name="T1" fmla="*/ 412 h 775"/>
                <a:gd name="T2" fmla="*/ 724 w 773"/>
                <a:gd name="T3" fmla="*/ 432 h 775"/>
                <a:gd name="T4" fmla="*/ 388 w 773"/>
                <a:gd name="T5" fmla="*/ 727 h 775"/>
                <a:gd name="T6" fmla="*/ 48 w 773"/>
                <a:gd name="T7" fmla="*/ 388 h 775"/>
                <a:gd name="T8" fmla="*/ 388 w 773"/>
                <a:gd name="T9" fmla="*/ 48 h 775"/>
                <a:gd name="T10" fmla="*/ 724 w 773"/>
                <a:gd name="T11" fmla="*/ 343 h 775"/>
                <a:gd name="T12" fmla="*/ 751 w 773"/>
                <a:gd name="T13" fmla="*/ 363 h 775"/>
                <a:gd name="T14" fmla="*/ 772 w 773"/>
                <a:gd name="T15" fmla="*/ 336 h 775"/>
                <a:gd name="T16" fmla="*/ 388 w 773"/>
                <a:gd name="T17" fmla="*/ 0 h 775"/>
                <a:gd name="T18" fmla="*/ 0 w 773"/>
                <a:gd name="T19" fmla="*/ 388 h 775"/>
                <a:gd name="T20" fmla="*/ 388 w 773"/>
                <a:gd name="T21" fmla="*/ 775 h 775"/>
                <a:gd name="T22" fmla="*/ 772 w 773"/>
                <a:gd name="T23" fmla="*/ 439 h 775"/>
                <a:gd name="T24" fmla="*/ 751 w 773"/>
                <a:gd name="T25" fmla="*/ 412 h 775"/>
                <a:gd name="T26" fmla="*/ 751 w 773"/>
                <a:gd name="T27" fmla="*/ 412 h 775"/>
                <a:gd name="T28" fmla="*/ 751 w 773"/>
                <a:gd name="T29" fmla="*/ 412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3" h="775">
                  <a:moveTo>
                    <a:pt x="751" y="412"/>
                  </a:moveTo>
                  <a:cubicBezTo>
                    <a:pt x="738" y="410"/>
                    <a:pt x="726" y="419"/>
                    <a:pt x="724" y="432"/>
                  </a:cubicBezTo>
                  <a:cubicBezTo>
                    <a:pt x="702" y="600"/>
                    <a:pt x="557" y="727"/>
                    <a:pt x="388" y="727"/>
                  </a:cubicBezTo>
                  <a:cubicBezTo>
                    <a:pt x="200" y="727"/>
                    <a:pt x="48" y="575"/>
                    <a:pt x="48" y="388"/>
                  </a:cubicBezTo>
                  <a:cubicBezTo>
                    <a:pt x="48" y="200"/>
                    <a:pt x="200" y="48"/>
                    <a:pt x="388" y="48"/>
                  </a:cubicBezTo>
                  <a:cubicBezTo>
                    <a:pt x="557" y="48"/>
                    <a:pt x="702" y="175"/>
                    <a:pt x="724" y="343"/>
                  </a:cubicBezTo>
                  <a:cubicBezTo>
                    <a:pt x="726" y="356"/>
                    <a:pt x="738" y="365"/>
                    <a:pt x="751" y="363"/>
                  </a:cubicBezTo>
                  <a:cubicBezTo>
                    <a:pt x="764" y="362"/>
                    <a:pt x="773" y="350"/>
                    <a:pt x="772" y="336"/>
                  </a:cubicBezTo>
                  <a:cubicBezTo>
                    <a:pt x="746" y="145"/>
                    <a:pt x="581" y="0"/>
                    <a:pt x="388" y="0"/>
                  </a:cubicBezTo>
                  <a:cubicBezTo>
                    <a:pt x="174" y="0"/>
                    <a:pt x="0" y="174"/>
                    <a:pt x="0" y="388"/>
                  </a:cubicBezTo>
                  <a:cubicBezTo>
                    <a:pt x="0" y="601"/>
                    <a:pt x="174" y="775"/>
                    <a:pt x="388" y="775"/>
                  </a:cubicBezTo>
                  <a:cubicBezTo>
                    <a:pt x="581" y="775"/>
                    <a:pt x="746" y="631"/>
                    <a:pt x="772" y="439"/>
                  </a:cubicBezTo>
                  <a:cubicBezTo>
                    <a:pt x="773" y="426"/>
                    <a:pt x="764" y="414"/>
                    <a:pt x="751" y="412"/>
                  </a:cubicBezTo>
                  <a:close/>
                  <a:moveTo>
                    <a:pt x="751" y="412"/>
                  </a:moveTo>
                  <a:cubicBezTo>
                    <a:pt x="751" y="412"/>
                    <a:pt x="751" y="412"/>
                    <a:pt x="751" y="4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8" name="Freeform 45"/>
          <p:cNvSpPr>
            <a:spLocks noEditPoints="1"/>
          </p:cNvSpPr>
          <p:nvPr/>
        </p:nvSpPr>
        <p:spPr bwMode="auto">
          <a:xfrm>
            <a:off x="11494164" y="4772813"/>
            <a:ext cx="277797" cy="277797"/>
          </a:xfrm>
          <a:custGeom>
            <a:avLst/>
            <a:gdLst>
              <a:gd name="T0" fmla="*/ 88 w 176"/>
              <a:gd name="T1" fmla="*/ 32 h 176"/>
              <a:gd name="T2" fmla="*/ 32 w 176"/>
              <a:gd name="T3" fmla="*/ 88 h 176"/>
              <a:gd name="T4" fmla="*/ 88 w 176"/>
              <a:gd name="T5" fmla="*/ 144 h 176"/>
              <a:gd name="T6" fmla="*/ 144 w 176"/>
              <a:gd name="T7" fmla="*/ 88 h 176"/>
              <a:gd name="T8" fmla="*/ 88 w 176"/>
              <a:gd name="T9" fmla="*/ 32 h 176"/>
              <a:gd name="T10" fmla="*/ 88 w 176"/>
              <a:gd name="T11" fmla="*/ 136 h 176"/>
              <a:gd name="T12" fmla="*/ 40 w 176"/>
              <a:gd name="T13" fmla="*/ 88 h 176"/>
              <a:gd name="T14" fmla="*/ 88 w 176"/>
              <a:gd name="T15" fmla="*/ 40 h 176"/>
              <a:gd name="T16" fmla="*/ 136 w 176"/>
              <a:gd name="T17" fmla="*/ 88 h 176"/>
              <a:gd name="T18" fmla="*/ 88 w 176"/>
              <a:gd name="T19" fmla="*/ 136 h 176"/>
              <a:gd name="T20" fmla="*/ 88 w 176"/>
              <a:gd name="T21" fmla="*/ 64 h 176"/>
              <a:gd name="T22" fmla="*/ 64 w 176"/>
              <a:gd name="T23" fmla="*/ 88 h 176"/>
              <a:gd name="T24" fmla="*/ 88 w 176"/>
              <a:gd name="T25" fmla="*/ 112 h 176"/>
              <a:gd name="T26" fmla="*/ 112 w 176"/>
              <a:gd name="T27" fmla="*/ 88 h 176"/>
              <a:gd name="T28" fmla="*/ 88 w 176"/>
              <a:gd name="T29" fmla="*/ 64 h 176"/>
              <a:gd name="T30" fmla="*/ 88 w 176"/>
              <a:gd name="T31" fmla="*/ 104 h 176"/>
              <a:gd name="T32" fmla="*/ 72 w 176"/>
              <a:gd name="T33" fmla="*/ 88 h 176"/>
              <a:gd name="T34" fmla="*/ 88 w 176"/>
              <a:gd name="T35" fmla="*/ 72 h 176"/>
              <a:gd name="T36" fmla="*/ 104 w 176"/>
              <a:gd name="T37" fmla="*/ 88 h 176"/>
              <a:gd name="T38" fmla="*/ 88 w 176"/>
              <a:gd name="T39" fmla="*/ 104 h 176"/>
              <a:gd name="T40" fmla="*/ 149 w 176"/>
              <a:gd name="T41" fmla="*/ 151 h 176"/>
              <a:gd name="T42" fmla="*/ 176 w 176"/>
              <a:gd name="T43" fmla="*/ 88 h 176"/>
              <a:gd name="T44" fmla="*/ 88 w 176"/>
              <a:gd name="T45" fmla="*/ 0 h 176"/>
              <a:gd name="T46" fmla="*/ 0 w 176"/>
              <a:gd name="T47" fmla="*/ 88 h 176"/>
              <a:gd name="T48" fmla="*/ 27 w 176"/>
              <a:gd name="T49" fmla="*/ 151 h 176"/>
              <a:gd name="T50" fmla="*/ 17 w 176"/>
              <a:gd name="T51" fmla="*/ 169 h 176"/>
              <a:gd name="T52" fmla="*/ 16 w 176"/>
              <a:gd name="T53" fmla="*/ 172 h 176"/>
              <a:gd name="T54" fmla="*/ 20 w 176"/>
              <a:gd name="T55" fmla="*/ 176 h 176"/>
              <a:gd name="T56" fmla="*/ 23 w 176"/>
              <a:gd name="T57" fmla="*/ 175 h 176"/>
              <a:gd name="T58" fmla="*/ 24 w 176"/>
              <a:gd name="T59" fmla="*/ 173 h 176"/>
              <a:gd name="T60" fmla="*/ 33 w 176"/>
              <a:gd name="T61" fmla="*/ 157 h 176"/>
              <a:gd name="T62" fmla="*/ 88 w 176"/>
              <a:gd name="T63" fmla="*/ 176 h 176"/>
              <a:gd name="T64" fmla="*/ 143 w 176"/>
              <a:gd name="T65" fmla="*/ 157 h 176"/>
              <a:gd name="T66" fmla="*/ 152 w 176"/>
              <a:gd name="T67" fmla="*/ 173 h 176"/>
              <a:gd name="T68" fmla="*/ 156 w 176"/>
              <a:gd name="T69" fmla="*/ 176 h 176"/>
              <a:gd name="T70" fmla="*/ 160 w 176"/>
              <a:gd name="T71" fmla="*/ 172 h 176"/>
              <a:gd name="T72" fmla="*/ 159 w 176"/>
              <a:gd name="T73" fmla="*/ 169 h 176"/>
              <a:gd name="T74" fmla="*/ 149 w 176"/>
              <a:gd name="T75" fmla="*/ 151 h 176"/>
              <a:gd name="T76" fmla="*/ 88 w 176"/>
              <a:gd name="T77" fmla="*/ 168 h 176"/>
              <a:gd name="T78" fmla="*/ 8 w 176"/>
              <a:gd name="T79" fmla="*/ 88 h 176"/>
              <a:gd name="T80" fmla="*/ 88 w 176"/>
              <a:gd name="T81" fmla="*/ 8 h 176"/>
              <a:gd name="T82" fmla="*/ 168 w 176"/>
              <a:gd name="T83" fmla="*/ 88 h 176"/>
              <a:gd name="T84" fmla="*/ 88 w 176"/>
              <a:gd name="T8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76">
                <a:moveTo>
                  <a:pt x="88" y="32"/>
                </a:moveTo>
                <a:cubicBezTo>
                  <a:pt x="57" y="32"/>
                  <a:pt x="32" y="57"/>
                  <a:pt x="32" y="88"/>
                </a:cubicBezTo>
                <a:cubicBezTo>
                  <a:pt x="32" y="119"/>
                  <a:pt x="57" y="144"/>
                  <a:pt x="88" y="144"/>
                </a:cubicBezTo>
                <a:cubicBezTo>
                  <a:pt x="119" y="144"/>
                  <a:pt x="144" y="119"/>
                  <a:pt x="144" y="88"/>
                </a:cubicBezTo>
                <a:cubicBezTo>
                  <a:pt x="144" y="57"/>
                  <a:pt x="119" y="32"/>
                  <a:pt x="88" y="32"/>
                </a:cubicBezTo>
                <a:close/>
                <a:moveTo>
                  <a:pt x="88" y="136"/>
                </a:moveTo>
                <a:cubicBezTo>
                  <a:pt x="61" y="136"/>
                  <a:pt x="40" y="115"/>
                  <a:pt x="40" y="88"/>
                </a:cubicBezTo>
                <a:cubicBezTo>
                  <a:pt x="40" y="61"/>
                  <a:pt x="61" y="40"/>
                  <a:pt x="88" y="40"/>
                </a:cubicBezTo>
                <a:cubicBezTo>
                  <a:pt x="115" y="40"/>
                  <a:pt x="136" y="61"/>
                  <a:pt x="136" y="88"/>
                </a:cubicBezTo>
                <a:cubicBezTo>
                  <a:pt x="136" y="115"/>
                  <a:pt x="115" y="136"/>
                  <a:pt x="88" y="136"/>
                </a:cubicBezTo>
                <a:close/>
                <a:moveTo>
                  <a:pt x="88" y="64"/>
                </a:moveTo>
                <a:cubicBezTo>
                  <a:pt x="75" y="64"/>
                  <a:pt x="64" y="75"/>
                  <a:pt x="64" y="88"/>
                </a:cubicBezTo>
                <a:cubicBezTo>
                  <a:pt x="64" y="101"/>
                  <a:pt x="75" y="112"/>
                  <a:pt x="88" y="112"/>
                </a:cubicBezTo>
                <a:cubicBezTo>
                  <a:pt x="101" y="112"/>
                  <a:pt x="112" y="101"/>
                  <a:pt x="112" y="88"/>
                </a:cubicBezTo>
                <a:cubicBezTo>
                  <a:pt x="112" y="75"/>
                  <a:pt x="101" y="64"/>
                  <a:pt x="88" y="64"/>
                </a:cubicBezTo>
                <a:close/>
                <a:moveTo>
                  <a:pt x="88" y="104"/>
                </a:moveTo>
                <a:cubicBezTo>
                  <a:pt x="79" y="104"/>
                  <a:pt x="72" y="97"/>
                  <a:pt x="72" y="88"/>
                </a:cubicBezTo>
                <a:cubicBezTo>
                  <a:pt x="72" y="79"/>
                  <a:pt x="79" y="72"/>
                  <a:pt x="88" y="72"/>
                </a:cubicBezTo>
                <a:cubicBezTo>
                  <a:pt x="97" y="72"/>
                  <a:pt x="104" y="79"/>
                  <a:pt x="104" y="88"/>
                </a:cubicBezTo>
                <a:cubicBezTo>
                  <a:pt x="104" y="97"/>
                  <a:pt x="97" y="104"/>
                  <a:pt x="88" y="104"/>
                </a:cubicBezTo>
                <a:close/>
                <a:moveTo>
                  <a:pt x="149" y="151"/>
                </a:moveTo>
                <a:cubicBezTo>
                  <a:pt x="166" y="135"/>
                  <a:pt x="176" y="113"/>
                  <a:pt x="176" y="88"/>
                </a:cubicBezTo>
                <a:cubicBezTo>
                  <a:pt x="176" y="39"/>
                  <a:pt x="137" y="0"/>
                  <a:pt x="88" y="0"/>
                </a:cubicBezTo>
                <a:cubicBezTo>
                  <a:pt x="39" y="0"/>
                  <a:pt x="0" y="39"/>
                  <a:pt x="0" y="88"/>
                </a:cubicBezTo>
                <a:cubicBezTo>
                  <a:pt x="0" y="113"/>
                  <a:pt x="10" y="135"/>
                  <a:pt x="27" y="151"/>
                </a:cubicBezTo>
                <a:cubicBezTo>
                  <a:pt x="17" y="169"/>
                  <a:pt x="17" y="169"/>
                  <a:pt x="17" y="169"/>
                </a:cubicBezTo>
                <a:cubicBezTo>
                  <a:pt x="16" y="170"/>
                  <a:pt x="16" y="171"/>
                  <a:pt x="16" y="172"/>
                </a:cubicBezTo>
                <a:cubicBezTo>
                  <a:pt x="16" y="174"/>
                  <a:pt x="18" y="176"/>
                  <a:pt x="20" y="176"/>
                </a:cubicBezTo>
                <a:cubicBezTo>
                  <a:pt x="21" y="176"/>
                  <a:pt x="22" y="176"/>
                  <a:pt x="23" y="175"/>
                </a:cubicBezTo>
                <a:cubicBezTo>
                  <a:pt x="23" y="174"/>
                  <a:pt x="24" y="174"/>
                  <a:pt x="24" y="173"/>
                </a:cubicBezTo>
                <a:cubicBezTo>
                  <a:pt x="33" y="157"/>
                  <a:pt x="33" y="157"/>
                  <a:pt x="33" y="157"/>
                </a:cubicBezTo>
                <a:cubicBezTo>
                  <a:pt x="48" y="169"/>
                  <a:pt x="67" y="176"/>
                  <a:pt x="88" y="176"/>
                </a:cubicBezTo>
                <a:cubicBezTo>
                  <a:pt x="109" y="176"/>
                  <a:pt x="128" y="169"/>
                  <a:pt x="143" y="157"/>
                </a:cubicBezTo>
                <a:cubicBezTo>
                  <a:pt x="152" y="173"/>
                  <a:pt x="152" y="173"/>
                  <a:pt x="152" y="173"/>
                </a:cubicBezTo>
                <a:cubicBezTo>
                  <a:pt x="153" y="175"/>
                  <a:pt x="154" y="176"/>
                  <a:pt x="156" y="176"/>
                </a:cubicBezTo>
                <a:cubicBezTo>
                  <a:pt x="158" y="176"/>
                  <a:pt x="160" y="174"/>
                  <a:pt x="160" y="172"/>
                </a:cubicBezTo>
                <a:cubicBezTo>
                  <a:pt x="160" y="171"/>
                  <a:pt x="160" y="170"/>
                  <a:pt x="159" y="169"/>
                </a:cubicBezTo>
                <a:lnTo>
                  <a:pt x="149" y="151"/>
                </a:lnTo>
                <a:close/>
                <a:moveTo>
                  <a:pt x="88" y="168"/>
                </a:moveTo>
                <a:cubicBezTo>
                  <a:pt x="44" y="168"/>
                  <a:pt x="8" y="132"/>
                  <a:pt x="8" y="88"/>
                </a:cubicBezTo>
                <a:cubicBezTo>
                  <a:pt x="8" y="44"/>
                  <a:pt x="44" y="8"/>
                  <a:pt x="88" y="8"/>
                </a:cubicBezTo>
                <a:cubicBezTo>
                  <a:pt x="132" y="8"/>
                  <a:pt x="168" y="44"/>
                  <a:pt x="168" y="88"/>
                </a:cubicBezTo>
                <a:cubicBezTo>
                  <a:pt x="168" y="132"/>
                  <a:pt x="132" y="168"/>
                  <a:pt x="88" y="16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29" name="Elbow Connector 128"/>
          <p:cNvCxnSpPr/>
          <p:nvPr/>
        </p:nvCxnSpPr>
        <p:spPr>
          <a:xfrm flipH="1">
            <a:off x="558185" y="5018159"/>
            <a:ext cx="2926080" cy="1645920"/>
          </a:xfrm>
          <a:prstGeom prst="bentConnector2">
            <a:avLst/>
          </a:prstGeom>
          <a:ln>
            <a:solidFill>
              <a:srgbClr val="D20C0C"/>
            </a:solidFill>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326278" y="6156668"/>
            <a:ext cx="520937" cy="520937"/>
          </a:xfrm>
          <a:prstGeom prst="ellipse">
            <a:avLst/>
          </a:prstGeom>
          <a:solidFill>
            <a:srgbClr val="D2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659502" y="5099791"/>
            <a:ext cx="2669553" cy="954107"/>
          </a:xfrm>
          <a:prstGeom prst="rect">
            <a:avLst/>
          </a:prstGeom>
          <a:noFill/>
        </p:spPr>
        <p:txBody>
          <a:bodyPr wrap="square" rtlCol="0">
            <a:spAutoFit/>
          </a:bodyPr>
          <a:lstStyle/>
          <a:p>
            <a:pPr marL="182563" indent="-182563"/>
            <a:r>
              <a:rPr lang="en-US" sz="1400" dirty="0">
                <a:solidFill>
                  <a:schemeClr val="accent3">
                    <a:lumMod val="50000"/>
                  </a:schemeClr>
                </a:solidFill>
                <a:latin typeface="+mj-lt"/>
                <a:cs typeface="Rubik" panose="00000500000000000000" pitchFamily="2" charset="-79"/>
                <a:hlinkClick r:id="rId2" action="ppaction://hlinksldjump" tooltip="Flowley operates in a competitive market with other platforms and resources catering to student well-being and personal development. Continuous innovation and differentiation will be crucial to staying ahead of competitors."/>
              </a:rPr>
              <a:t>Competition from other student-focused platforms</a:t>
            </a:r>
            <a:endParaRPr lang="en-US" sz="1400" dirty="0">
              <a:solidFill>
                <a:schemeClr val="accent3">
                  <a:lumMod val="50000"/>
                </a:schemeClr>
              </a:solidFill>
              <a:latin typeface="+mj-lt"/>
              <a:cs typeface="Rubik" panose="00000500000000000000" pitchFamily="2" charset="-79"/>
            </a:endParaRPr>
          </a:p>
          <a:p>
            <a:r>
              <a:rPr lang="en-US" sz="1400" dirty="0">
                <a:solidFill>
                  <a:schemeClr val="accent3">
                    <a:lumMod val="50000"/>
                  </a:schemeClr>
                </a:solidFill>
                <a:latin typeface="+mj-lt"/>
                <a:cs typeface="Rubik" panose="00000500000000000000" pitchFamily="2" charset="-79"/>
                <a:hlinkClick r:id="rId2" action="ppaction://hlinksldjump" tooltip="The education sector is subject to constant change and reform. Flowley needs to stay abreast of evolving educational trends, policies, and technologies to ensure its content remains relevant and aligned with the needs of students."/>
              </a:rPr>
              <a:t>Changing educational landscape</a:t>
            </a:r>
            <a:endParaRPr lang="en-US" sz="1400" dirty="0">
              <a:solidFill>
                <a:schemeClr val="accent3">
                  <a:lumMod val="50000"/>
                </a:schemeClr>
              </a:solidFill>
              <a:latin typeface="+mj-lt"/>
              <a:cs typeface="Rubik" panose="00000500000000000000" pitchFamily="2" charset="-79"/>
            </a:endParaRPr>
          </a:p>
          <a:p>
            <a:r>
              <a:rPr lang="en-US" sz="1400" dirty="0">
                <a:solidFill>
                  <a:schemeClr val="accent3">
                    <a:lumMod val="50000"/>
                  </a:schemeClr>
                </a:solidFill>
                <a:latin typeface="+mj-lt"/>
                <a:cs typeface="Rubik" panose="00000500000000000000" pitchFamily="2" charset="-79"/>
                <a:hlinkClick r:id="rId2" action="ppaction://hlinksldjump" tooltip="Flowley's effectiveness relies on the availability and accessibility of its online platform. Technical issues, such as server outages, data breaches, or inadequate user experience, could negatively impact user satisfaction and retention."/>
              </a:rPr>
              <a:t>Technological challenges</a:t>
            </a:r>
            <a:endParaRPr lang="en-US" sz="1400" dirty="0">
              <a:solidFill>
                <a:schemeClr val="accent3">
                  <a:lumMod val="50000"/>
                </a:schemeClr>
              </a:solidFill>
              <a:latin typeface="+mj-lt"/>
              <a:cs typeface="Rubik" panose="00000500000000000000" pitchFamily="2" charset="-79"/>
            </a:endParaRPr>
          </a:p>
        </p:txBody>
      </p:sp>
      <p:cxnSp>
        <p:nvCxnSpPr>
          <p:cNvPr id="132" name="Elbow Connector 131"/>
          <p:cNvCxnSpPr/>
          <p:nvPr/>
        </p:nvCxnSpPr>
        <p:spPr>
          <a:xfrm flipH="1" flipV="1">
            <a:off x="558185" y="2790089"/>
            <a:ext cx="2926080" cy="1645920"/>
          </a:xfrm>
          <a:prstGeom prst="bentConnector2">
            <a:avLst/>
          </a:prstGeom>
          <a:ln>
            <a:solidFill>
              <a:srgbClr val="4472C4"/>
            </a:solidFill>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659502" y="3392031"/>
            <a:ext cx="3319745" cy="523220"/>
          </a:xfrm>
          <a:prstGeom prst="rect">
            <a:avLst/>
          </a:prstGeom>
          <a:noFill/>
        </p:spPr>
        <p:txBody>
          <a:bodyPr wrap="square" rtlCol="0">
            <a:spAutoFit/>
          </a:bodyPr>
          <a:lstStyle/>
          <a:p>
            <a:r>
              <a:rPr lang="en-US" sz="1400" dirty="0">
                <a:solidFill>
                  <a:schemeClr val="accent3">
                    <a:lumMod val="50000"/>
                  </a:schemeClr>
                </a:solidFill>
                <a:latin typeface="+mj-lt"/>
                <a:cs typeface="Rubik" panose="00000500000000000000" pitchFamily="2" charset="-79"/>
                <a:hlinkClick r:id="rId2" action="ppaction://hlinksldjump" tooltip="Flowley can explore partnerships with universities, colleges, and other educational institutions to integrate its platform into their student support services. Collaborations of this nature can provide a direct channel to reach and assist a large number of"/>
              </a:rPr>
              <a:t>Collaboration with educational institutions</a:t>
            </a:r>
            <a:endParaRPr lang="en-US" sz="1400" dirty="0">
              <a:solidFill>
                <a:schemeClr val="accent3">
                  <a:lumMod val="50000"/>
                </a:schemeClr>
              </a:solidFill>
              <a:latin typeface="+mj-lt"/>
              <a:cs typeface="Rubik" panose="00000500000000000000" pitchFamily="2" charset="-79"/>
            </a:endParaRPr>
          </a:p>
          <a:p>
            <a:r>
              <a:rPr lang="en-US" sz="1400" dirty="0">
                <a:solidFill>
                  <a:schemeClr val="accent3">
                    <a:lumMod val="50000"/>
                  </a:schemeClr>
                </a:solidFill>
                <a:latin typeface="+mj-lt"/>
                <a:cs typeface="Rubik" panose="00000500000000000000" pitchFamily="2" charset="-79"/>
                <a:hlinkClick r:id="rId2" action="ppaction://hlinksldjump" tooltip="Flowley can employ targeted marketing strategies to raise awareness among students about the benefits of using the platform. Utilizing social media, student-focused publications, and partnerships with student organizations can help reach the target audienc"/>
              </a:rPr>
              <a:t>Strategic marketing and outreach</a:t>
            </a:r>
            <a:endParaRPr lang="en-US" sz="1400" dirty="0">
              <a:solidFill>
                <a:schemeClr val="accent3">
                  <a:lumMod val="50000"/>
                </a:schemeClr>
              </a:solidFill>
              <a:latin typeface="+mj-lt"/>
              <a:cs typeface="Rubik" panose="00000500000000000000" pitchFamily="2" charset="-79"/>
            </a:endParaRPr>
          </a:p>
        </p:txBody>
      </p:sp>
      <p:sp>
        <p:nvSpPr>
          <p:cNvPr id="134" name="Oval 133"/>
          <p:cNvSpPr/>
          <p:nvPr/>
        </p:nvSpPr>
        <p:spPr>
          <a:xfrm>
            <a:off x="326278" y="2421693"/>
            <a:ext cx="520937" cy="520937"/>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75"/>
          <p:cNvSpPr>
            <a:spLocks noEditPoints="1"/>
          </p:cNvSpPr>
          <p:nvPr/>
        </p:nvSpPr>
        <p:spPr bwMode="auto">
          <a:xfrm>
            <a:off x="397039" y="6222176"/>
            <a:ext cx="379413" cy="377825"/>
          </a:xfrm>
          <a:custGeom>
            <a:avLst/>
            <a:gdLst>
              <a:gd name="T0" fmla="*/ 80 w 176"/>
              <a:gd name="T1" fmla="*/ 88 h 176"/>
              <a:gd name="T2" fmla="*/ 96 w 176"/>
              <a:gd name="T3" fmla="*/ 88 h 176"/>
              <a:gd name="T4" fmla="*/ 176 w 176"/>
              <a:gd name="T5" fmla="*/ 88 h 176"/>
              <a:gd name="T6" fmla="*/ 150 w 176"/>
              <a:gd name="T7" fmla="*/ 26 h 176"/>
              <a:gd name="T8" fmla="*/ 88 w 176"/>
              <a:gd name="T9" fmla="*/ 0 h 176"/>
              <a:gd name="T10" fmla="*/ 26 w 176"/>
              <a:gd name="T11" fmla="*/ 26 h 176"/>
              <a:gd name="T12" fmla="*/ 0 w 176"/>
              <a:gd name="T13" fmla="*/ 88 h 176"/>
              <a:gd name="T14" fmla="*/ 26 w 176"/>
              <a:gd name="T15" fmla="*/ 150 h 176"/>
              <a:gd name="T16" fmla="*/ 88 w 176"/>
              <a:gd name="T17" fmla="*/ 176 h 176"/>
              <a:gd name="T18" fmla="*/ 150 w 176"/>
              <a:gd name="T19" fmla="*/ 150 h 176"/>
              <a:gd name="T20" fmla="*/ 176 w 176"/>
              <a:gd name="T21" fmla="*/ 88 h 176"/>
              <a:gd name="T22" fmla="*/ 34 w 176"/>
              <a:gd name="T23" fmla="*/ 70 h 176"/>
              <a:gd name="T24" fmla="*/ 34 w 176"/>
              <a:gd name="T25" fmla="*/ 106 h 176"/>
              <a:gd name="T26" fmla="*/ 56 w 176"/>
              <a:gd name="T27" fmla="*/ 75 h 176"/>
              <a:gd name="T28" fmla="*/ 41 w 176"/>
              <a:gd name="T29" fmla="*/ 69 h 176"/>
              <a:gd name="T30" fmla="*/ 56 w 176"/>
              <a:gd name="T31" fmla="*/ 75 h 176"/>
              <a:gd name="T32" fmla="*/ 41 w 176"/>
              <a:gd name="T33" fmla="*/ 107 h 176"/>
              <a:gd name="T34" fmla="*/ 56 w 176"/>
              <a:gd name="T35" fmla="*/ 101 h 176"/>
              <a:gd name="T36" fmla="*/ 31 w 176"/>
              <a:gd name="T37" fmla="*/ 145 h 176"/>
              <a:gd name="T38" fmla="*/ 58 w 176"/>
              <a:gd name="T39" fmla="*/ 118 h 176"/>
              <a:gd name="T40" fmla="*/ 31 w 176"/>
              <a:gd name="T41" fmla="*/ 145 h 176"/>
              <a:gd name="T42" fmla="*/ 37 w 176"/>
              <a:gd name="T43" fmla="*/ 62 h 176"/>
              <a:gd name="T44" fmla="*/ 62 w 176"/>
              <a:gd name="T45" fmla="*/ 37 h 176"/>
              <a:gd name="T46" fmla="*/ 110 w 176"/>
              <a:gd name="T47" fmla="*/ 57 h 176"/>
              <a:gd name="T48" fmla="*/ 94 w 176"/>
              <a:gd name="T49" fmla="*/ 51 h 176"/>
              <a:gd name="T50" fmla="*/ 110 w 176"/>
              <a:gd name="T51" fmla="*/ 57 h 176"/>
              <a:gd name="T52" fmla="*/ 106 w 176"/>
              <a:gd name="T53" fmla="*/ 34 h 176"/>
              <a:gd name="T54" fmla="*/ 70 w 176"/>
              <a:gd name="T55" fmla="*/ 34 h 176"/>
              <a:gd name="T56" fmla="*/ 69 w 176"/>
              <a:gd name="T57" fmla="*/ 41 h 176"/>
              <a:gd name="T58" fmla="*/ 75 w 176"/>
              <a:gd name="T59" fmla="*/ 56 h 176"/>
              <a:gd name="T60" fmla="*/ 69 w 176"/>
              <a:gd name="T61" fmla="*/ 41 h 176"/>
              <a:gd name="T62" fmla="*/ 75 w 176"/>
              <a:gd name="T63" fmla="*/ 120 h 176"/>
              <a:gd name="T64" fmla="*/ 69 w 176"/>
              <a:gd name="T65" fmla="*/ 135 h 176"/>
              <a:gd name="T66" fmla="*/ 88 w 176"/>
              <a:gd name="T67" fmla="*/ 168 h 176"/>
              <a:gd name="T68" fmla="*/ 88 w 176"/>
              <a:gd name="T69" fmla="*/ 130 h 176"/>
              <a:gd name="T70" fmla="*/ 88 w 176"/>
              <a:gd name="T71" fmla="*/ 168 h 176"/>
              <a:gd name="T72" fmla="*/ 94 w 176"/>
              <a:gd name="T73" fmla="*/ 126 h 176"/>
              <a:gd name="T74" fmla="*/ 110 w 176"/>
              <a:gd name="T75" fmla="*/ 119 h 176"/>
              <a:gd name="T76" fmla="*/ 112 w 176"/>
              <a:gd name="T77" fmla="*/ 98 h 176"/>
              <a:gd name="T78" fmla="*/ 98 w 176"/>
              <a:gd name="T79" fmla="*/ 112 h 176"/>
              <a:gd name="T80" fmla="*/ 78 w 176"/>
              <a:gd name="T81" fmla="*/ 112 h 176"/>
              <a:gd name="T82" fmla="*/ 64 w 176"/>
              <a:gd name="T83" fmla="*/ 98 h 176"/>
              <a:gd name="T84" fmla="*/ 64 w 176"/>
              <a:gd name="T85" fmla="*/ 78 h 176"/>
              <a:gd name="T86" fmla="*/ 78 w 176"/>
              <a:gd name="T87" fmla="*/ 64 h 176"/>
              <a:gd name="T88" fmla="*/ 98 w 176"/>
              <a:gd name="T89" fmla="*/ 64 h 176"/>
              <a:gd name="T90" fmla="*/ 112 w 176"/>
              <a:gd name="T91" fmla="*/ 78 h 176"/>
              <a:gd name="T92" fmla="*/ 112 w 176"/>
              <a:gd name="T93" fmla="*/ 98 h 176"/>
              <a:gd name="T94" fmla="*/ 139 w 176"/>
              <a:gd name="T95" fmla="*/ 62 h 176"/>
              <a:gd name="T96" fmla="*/ 114 w 176"/>
              <a:gd name="T97" fmla="*/ 37 h 176"/>
              <a:gd name="T98" fmla="*/ 126 w 176"/>
              <a:gd name="T99" fmla="*/ 82 h 176"/>
              <a:gd name="T100" fmla="*/ 119 w 176"/>
              <a:gd name="T101" fmla="*/ 66 h 176"/>
              <a:gd name="T102" fmla="*/ 126 w 176"/>
              <a:gd name="T103" fmla="*/ 82 h 176"/>
              <a:gd name="T104" fmla="*/ 135 w 176"/>
              <a:gd name="T105" fmla="*/ 107 h 176"/>
              <a:gd name="T106" fmla="*/ 120 w 176"/>
              <a:gd name="T107" fmla="*/ 101 h 176"/>
              <a:gd name="T108" fmla="*/ 145 w 176"/>
              <a:gd name="T109" fmla="*/ 145 h 176"/>
              <a:gd name="T110" fmla="*/ 118 w 176"/>
              <a:gd name="T111" fmla="*/ 118 h 176"/>
              <a:gd name="T112" fmla="*/ 145 w 176"/>
              <a:gd name="T113" fmla="*/ 145 h 176"/>
              <a:gd name="T114" fmla="*/ 130 w 176"/>
              <a:gd name="T115" fmla="*/ 88 h 176"/>
              <a:gd name="T116" fmla="*/ 168 w 176"/>
              <a:gd name="T117"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6" h="176">
                <a:moveTo>
                  <a:pt x="88" y="80"/>
                </a:moveTo>
                <a:cubicBezTo>
                  <a:pt x="84" y="80"/>
                  <a:pt x="80" y="84"/>
                  <a:pt x="80" y="88"/>
                </a:cubicBezTo>
                <a:cubicBezTo>
                  <a:pt x="80" y="92"/>
                  <a:pt x="84" y="96"/>
                  <a:pt x="88" y="96"/>
                </a:cubicBezTo>
                <a:cubicBezTo>
                  <a:pt x="92" y="96"/>
                  <a:pt x="96" y="92"/>
                  <a:pt x="96" y="88"/>
                </a:cubicBezTo>
                <a:cubicBezTo>
                  <a:pt x="96" y="84"/>
                  <a:pt x="92" y="80"/>
                  <a:pt x="88" y="80"/>
                </a:cubicBezTo>
                <a:close/>
                <a:moveTo>
                  <a:pt x="176" y="88"/>
                </a:moveTo>
                <a:cubicBezTo>
                  <a:pt x="176" y="78"/>
                  <a:pt x="164" y="70"/>
                  <a:pt x="146" y="64"/>
                </a:cubicBezTo>
                <a:cubicBezTo>
                  <a:pt x="155" y="47"/>
                  <a:pt x="157" y="33"/>
                  <a:pt x="150" y="26"/>
                </a:cubicBezTo>
                <a:cubicBezTo>
                  <a:pt x="143" y="19"/>
                  <a:pt x="129" y="21"/>
                  <a:pt x="112" y="30"/>
                </a:cubicBezTo>
                <a:cubicBezTo>
                  <a:pt x="106" y="12"/>
                  <a:pt x="98" y="0"/>
                  <a:pt x="88" y="0"/>
                </a:cubicBezTo>
                <a:cubicBezTo>
                  <a:pt x="78" y="0"/>
                  <a:pt x="70" y="12"/>
                  <a:pt x="64" y="30"/>
                </a:cubicBezTo>
                <a:cubicBezTo>
                  <a:pt x="47" y="21"/>
                  <a:pt x="33" y="19"/>
                  <a:pt x="26" y="26"/>
                </a:cubicBezTo>
                <a:cubicBezTo>
                  <a:pt x="19" y="33"/>
                  <a:pt x="21" y="47"/>
                  <a:pt x="30" y="64"/>
                </a:cubicBezTo>
                <a:cubicBezTo>
                  <a:pt x="12" y="70"/>
                  <a:pt x="0" y="78"/>
                  <a:pt x="0" y="88"/>
                </a:cubicBezTo>
                <a:cubicBezTo>
                  <a:pt x="0" y="98"/>
                  <a:pt x="12" y="106"/>
                  <a:pt x="30" y="112"/>
                </a:cubicBezTo>
                <a:cubicBezTo>
                  <a:pt x="21" y="129"/>
                  <a:pt x="19" y="143"/>
                  <a:pt x="26" y="150"/>
                </a:cubicBezTo>
                <a:cubicBezTo>
                  <a:pt x="33" y="157"/>
                  <a:pt x="47" y="155"/>
                  <a:pt x="64" y="146"/>
                </a:cubicBezTo>
                <a:cubicBezTo>
                  <a:pt x="70" y="164"/>
                  <a:pt x="78" y="176"/>
                  <a:pt x="88" y="176"/>
                </a:cubicBezTo>
                <a:cubicBezTo>
                  <a:pt x="98" y="176"/>
                  <a:pt x="106" y="164"/>
                  <a:pt x="112" y="146"/>
                </a:cubicBezTo>
                <a:cubicBezTo>
                  <a:pt x="129" y="155"/>
                  <a:pt x="143" y="157"/>
                  <a:pt x="150" y="150"/>
                </a:cubicBezTo>
                <a:cubicBezTo>
                  <a:pt x="157" y="143"/>
                  <a:pt x="155" y="129"/>
                  <a:pt x="146" y="112"/>
                </a:cubicBezTo>
                <a:cubicBezTo>
                  <a:pt x="164" y="106"/>
                  <a:pt x="176" y="98"/>
                  <a:pt x="176" y="88"/>
                </a:cubicBezTo>
                <a:close/>
                <a:moveTo>
                  <a:pt x="8" y="88"/>
                </a:moveTo>
                <a:cubicBezTo>
                  <a:pt x="8" y="81"/>
                  <a:pt x="18" y="75"/>
                  <a:pt x="34" y="70"/>
                </a:cubicBezTo>
                <a:cubicBezTo>
                  <a:pt x="37" y="76"/>
                  <a:pt x="41" y="82"/>
                  <a:pt x="46" y="88"/>
                </a:cubicBezTo>
                <a:cubicBezTo>
                  <a:pt x="41" y="94"/>
                  <a:pt x="37" y="100"/>
                  <a:pt x="34" y="106"/>
                </a:cubicBezTo>
                <a:cubicBezTo>
                  <a:pt x="18" y="101"/>
                  <a:pt x="8" y="95"/>
                  <a:pt x="8" y="88"/>
                </a:cubicBezTo>
                <a:close/>
                <a:moveTo>
                  <a:pt x="56" y="75"/>
                </a:moveTo>
                <a:cubicBezTo>
                  <a:pt x="54" y="77"/>
                  <a:pt x="52" y="79"/>
                  <a:pt x="50" y="82"/>
                </a:cubicBezTo>
                <a:cubicBezTo>
                  <a:pt x="47" y="77"/>
                  <a:pt x="44" y="73"/>
                  <a:pt x="41" y="69"/>
                </a:cubicBezTo>
                <a:cubicBezTo>
                  <a:pt x="46" y="67"/>
                  <a:pt x="51" y="67"/>
                  <a:pt x="57" y="66"/>
                </a:cubicBezTo>
                <a:cubicBezTo>
                  <a:pt x="57" y="69"/>
                  <a:pt x="57" y="72"/>
                  <a:pt x="56" y="75"/>
                </a:cubicBezTo>
                <a:close/>
                <a:moveTo>
                  <a:pt x="57" y="110"/>
                </a:moveTo>
                <a:cubicBezTo>
                  <a:pt x="51" y="109"/>
                  <a:pt x="46" y="109"/>
                  <a:pt x="41" y="107"/>
                </a:cubicBezTo>
                <a:cubicBezTo>
                  <a:pt x="44" y="103"/>
                  <a:pt x="47" y="99"/>
                  <a:pt x="50" y="94"/>
                </a:cubicBezTo>
                <a:cubicBezTo>
                  <a:pt x="52" y="97"/>
                  <a:pt x="54" y="99"/>
                  <a:pt x="56" y="101"/>
                </a:cubicBezTo>
                <a:cubicBezTo>
                  <a:pt x="57" y="104"/>
                  <a:pt x="57" y="107"/>
                  <a:pt x="57" y="110"/>
                </a:cubicBezTo>
                <a:close/>
                <a:moveTo>
                  <a:pt x="31" y="145"/>
                </a:moveTo>
                <a:cubicBezTo>
                  <a:pt x="27" y="140"/>
                  <a:pt x="29" y="128"/>
                  <a:pt x="37" y="114"/>
                </a:cubicBezTo>
                <a:cubicBezTo>
                  <a:pt x="44" y="116"/>
                  <a:pt x="50" y="117"/>
                  <a:pt x="58" y="118"/>
                </a:cubicBezTo>
                <a:cubicBezTo>
                  <a:pt x="59" y="126"/>
                  <a:pt x="60" y="133"/>
                  <a:pt x="62" y="139"/>
                </a:cubicBezTo>
                <a:cubicBezTo>
                  <a:pt x="48" y="147"/>
                  <a:pt x="36" y="149"/>
                  <a:pt x="31" y="145"/>
                </a:cubicBezTo>
                <a:close/>
                <a:moveTo>
                  <a:pt x="58" y="58"/>
                </a:moveTo>
                <a:cubicBezTo>
                  <a:pt x="50" y="59"/>
                  <a:pt x="44" y="60"/>
                  <a:pt x="37" y="62"/>
                </a:cubicBezTo>
                <a:cubicBezTo>
                  <a:pt x="29" y="48"/>
                  <a:pt x="27" y="36"/>
                  <a:pt x="31" y="31"/>
                </a:cubicBezTo>
                <a:cubicBezTo>
                  <a:pt x="36" y="27"/>
                  <a:pt x="48" y="29"/>
                  <a:pt x="62" y="37"/>
                </a:cubicBezTo>
                <a:cubicBezTo>
                  <a:pt x="60" y="44"/>
                  <a:pt x="59" y="50"/>
                  <a:pt x="58" y="58"/>
                </a:cubicBezTo>
                <a:close/>
                <a:moveTo>
                  <a:pt x="110" y="57"/>
                </a:moveTo>
                <a:cubicBezTo>
                  <a:pt x="107" y="57"/>
                  <a:pt x="104" y="57"/>
                  <a:pt x="101" y="56"/>
                </a:cubicBezTo>
                <a:cubicBezTo>
                  <a:pt x="99" y="54"/>
                  <a:pt x="97" y="52"/>
                  <a:pt x="94" y="51"/>
                </a:cubicBezTo>
                <a:cubicBezTo>
                  <a:pt x="99" y="47"/>
                  <a:pt x="103" y="44"/>
                  <a:pt x="107" y="41"/>
                </a:cubicBezTo>
                <a:cubicBezTo>
                  <a:pt x="109" y="46"/>
                  <a:pt x="109" y="51"/>
                  <a:pt x="110" y="57"/>
                </a:cubicBezTo>
                <a:close/>
                <a:moveTo>
                  <a:pt x="88" y="8"/>
                </a:moveTo>
                <a:cubicBezTo>
                  <a:pt x="95" y="8"/>
                  <a:pt x="101" y="18"/>
                  <a:pt x="106" y="34"/>
                </a:cubicBezTo>
                <a:cubicBezTo>
                  <a:pt x="100" y="37"/>
                  <a:pt x="94" y="41"/>
                  <a:pt x="88" y="46"/>
                </a:cubicBezTo>
                <a:cubicBezTo>
                  <a:pt x="82" y="41"/>
                  <a:pt x="76" y="37"/>
                  <a:pt x="70" y="34"/>
                </a:cubicBezTo>
                <a:cubicBezTo>
                  <a:pt x="75" y="18"/>
                  <a:pt x="81" y="8"/>
                  <a:pt x="88" y="8"/>
                </a:cubicBezTo>
                <a:close/>
                <a:moveTo>
                  <a:pt x="69" y="41"/>
                </a:moveTo>
                <a:cubicBezTo>
                  <a:pt x="73" y="44"/>
                  <a:pt x="77" y="47"/>
                  <a:pt x="82" y="50"/>
                </a:cubicBezTo>
                <a:cubicBezTo>
                  <a:pt x="79" y="52"/>
                  <a:pt x="77" y="54"/>
                  <a:pt x="75" y="56"/>
                </a:cubicBezTo>
                <a:cubicBezTo>
                  <a:pt x="72" y="57"/>
                  <a:pt x="69" y="57"/>
                  <a:pt x="66" y="57"/>
                </a:cubicBezTo>
                <a:cubicBezTo>
                  <a:pt x="67" y="51"/>
                  <a:pt x="67" y="46"/>
                  <a:pt x="69" y="41"/>
                </a:cubicBezTo>
                <a:close/>
                <a:moveTo>
                  <a:pt x="66" y="119"/>
                </a:moveTo>
                <a:cubicBezTo>
                  <a:pt x="69" y="119"/>
                  <a:pt x="72" y="119"/>
                  <a:pt x="75" y="120"/>
                </a:cubicBezTo>
                <a:cubicBezTo>
                  <a:pt x="77" y="122"/>
                  <a:pt x="79" y="124"/>
                  <a:pt x="82" y="126"/>
                </a:cubicBezTo>
                <a:cubicBezTo>
                  <a:pt x="77" y="129"/>
                  <a:pt x="73" y="132"/>
                  <a:pt x="69" y="135"/>
                </a:cubicBezTo>
                <a:cubicBezTo>
                  <a:pt x="67" y="130"/>
                  <a:pt x="67" y="125"/>
                  <a:pt x="66" y="119"/>
                </a:cubicBezTo>
                <a:close/>
                <a:moveTo>
                  <a:pt x="88" y="168"/>
                </a:moveTo>
                <a:cubicBezTo>
                  <a:pt x="81" y="168"/>
                  <a:pt x="75" y="158"/>
                  <a:pt x="70" y="142"/>
                </a:cubicBezTo>
                <a:cubicBezTo>
                  <a:pt x="76" y="139"/>
                  <a:pt x="82" y="135"/>
                  <a:pt x="88" y="130"/>
                </a:cubicBezTo>
                <a:cubicBezTo>
                  <a:pt x="94" y="135"/>
                  <a:pt x="100" y="139"/>
                  <a:pt x="106" y="142"/>
                </a:cubicBezTo>
                <a:cubicBezTo>
                  <a:pt x="101" y="158"/>
                  <a:pt x="95" y="168"/>
                  <a:pt x="88" y="168"/>
                </a:cubicBezTo>
                <a:close/>
                <a:moveTo>
                  <a:pt x="107" y="135"/>
                </a:moveTo>
                <a:cubicBezTo>
                  <a:pt x="103" y="132"/>
                  <a:pt x="99" y="129"/>
                  <a:pt x="94" y="126"/>
                </a:cubicBezTo>
                <a:cubicBezTo>
                  <a:pt x="97" y="124"/>
                  <a:pt x="99" y="122"/>
                  <a:pt x="101" y="120"/>
                </a:cubicBezTo>
                <a:cubicBezTo>
                  <a:pt x="104" y="119"/>
                  <a:pt x="107" y="119"/>
                  <a:pt x="110" y="119"/>
                </a:cubicBezTo>
                <a:cubicBezTo>
                  <a:pt x="109" y="125"/>
                  <a:pt x="109" y="130"/>
                  <a:pt x="107" y="135"/>
                </a:cubicBezTo>
                <a:close/>
                <a:moveTo>
                  <a:pt x="112" y="98"/>
                </a:moveTo>
                <a:cubicBezTo>
                  <a:pt x="110" y="100"/>
                  <a:pt x="107" y="103"/>
                  <a:pt x="105" y="105"/>
                </a:cubicBezTo>
                <a:cubicBezTo>
                  <a:pt x="103" y="107"/>
                  <a:pt x="100" y="110"/>
                  <a:pt x="98" y="112"/>
                </a:cubicBezTo>
                <a:cubicBezTo>
                  <a:pt x="95" y="112"/>
                  <a:pt x="91" y="112"/>
                  <a:pt x="88" y="112"/>
                </a:cubicBezTo>
                <a:cubicBezTo>
                  <a:pt x="85" y="112"/>
                  <a:pt x="81" y="112"/>
                  <a:pt x="78" y="112"/>
                </a:cubicBezTo>
                <a:cubicBezTo>
                  <a:pt x="76" y="110"/>
                  <a:pt x="73" y="107"/>
                  <a:pt x="71" y="105"/>
                </a:cubicBezTo>
                <a:cubicBezTo>
                  <a:pt x="69" y="103"/>
                  <a:pt x="66" y="100"/>
                  <a:pt x="64" y="98"/>
                </a:cubicBezTo>
                <a:cubicBezTo>
                  <a:pt x="64" y="95"/>
                  <a:pt x="64" y="91"/>
                  <a:pt x="64" y="88"/>
                </a:cubicBezTo>
                <a:cubicBezTo>
                  <a:pt x="64" y="85"/>
                  <a:pt x="64" y="81"/>
                  <a:pt x="64" y="78"/>
                </a:cubicBezTo>
                <a:cubicBezTo>
                  <a:pt x="66" y="76"/>
                  <a:pt x="69" y="73"/>
                  <a:pt x="71" y="71"/>
                </a:cubicBezTo>
                <a:cubicBezTo>
                  <a:pt x="73" y="69"/>
                  <a:pt x="76" y="66"/>
                  <a:pt x="78" y="64"/>
                </a:cubicBezTo>
                <a:cubicBezTo>
                  <a:pt x="81" y="64"/>
                  <a:pt x="85" y="64"/>
                  <a:pt x="88" y="64"/>
                </a:cubicBezTo>
                <a:cubicBezTo>
                  <a:pt x="91" y="64"/>
                  <a:pt x="95" y="64"/>
                  <a:pt x="98" y="64"/>
                </a:cubicBezTo>
                <a:cubicBezTo>
                  <a:pt x="100" y="66"/>
                  <a:pt x="103" y="69"/>
                  <a:pt x="105" y="71"/>
                </a:cubicBezTo>
                <a:cubicBezTo>
                  <a:pt x="107" y="73"/>
                  <a:pt x="110" y="76"/>
                  <a:pt x="112" y="78"/>
                </a:cubicBezTo>
                <a:cubicBezTo>
                  <a:pt x="112" y="81"/>
                  <a:pt x="112" y="85"/>
                  <a:pt x="112" y="88"/>
                </a:cubicBezTo>
                <a:cubicBezTo>
                  <a:pt x="112" y="91"/>
                  <a:pt x="112" y="95"/>
                  <a:pt x="112" y="98"/>
                </a:cubicBezTo>
                <a:close/>
                <a:moveTo>
                  <a:pt x="145" y="31"/>
                </a:moveTo>
                <a:cubicBezTo>
                  <a:pt x="149" y="36"/>
                  <a:pt x="147" y="48"/>
                  <a:pt x="139" y="62"/>
                </a:cubicBezTo>
                <a:cubicBezTo>
                  <a:pt x="133" y="60"/>
                  <a:pt x="126" y="59"/>
                  <a:pt x="118" y="58"/>
                </a:cubicBezTo>
                <a:cubicBezTo>
                  <a:pt x="117" y="50"/>
                  <a:pt x="116" y="44"/>
                  <a:pt x="114" y="37"/>
                </a:cubicBezTo>
                <a:cubicBezTo>
                  <a:pt x="128" y="29"/>
                  <a:pt x="140" y="27"/>
                  <a:pt x="145" y="31"/>
                </a:cubicBezTo>
                <a:close/>
                <a:moveTo>
                  <a:pt x="126" y="82"/>
                </a:moveTo>
                <a:cubicBezTo>
                  <a:pt x="124" y="79"/>
                  <a:pt x="122" y="77"/>
                  <a:pt x="120" y="75"/>
                </a:cubicBezTo>
                <a:cubicBezTo>
                  <a:pt x="119" y="72"/>
                  <a:pt x="119" y="69"/>
                  <a:pt x="119" y="66"/>
                </a:cubicBezTo>
                <a:cubicBezTo>
                  <a:pt x="125" y="67"/>
                  <a:pt x="130" y="67"/>
                  <a:pt x="135" y="69"/>
                </a:cubicBezTo>
                <a:cubicBezTo>
                  <a:pt x="132" y="73"/>
                  <a:pt x="129" y="77"/>
                  <a:pt x="126" y="82"/>
                </a:cubicBezTo>
                <a:close/>
                <a:moveTo>
                  <a:pt x="126" y="94"/>
                </a:moveTo>
                <a:cubicBezTo>
                  <a:pt x="129" y="99"/>
                  <a:pt x="132" y="103"/>
                  <a:pt x="135" y="107"/>
                </a:cubicBezTo>
                <a:cubicBezTo>
                  <a:pt x="130" y="109"/>
                  <a:pt x="125" y="109"/>
                  <a:pt x="119" y="110"/>
                </a:cubicBezTo>
                <a:cubicBezTo>
                  <a:pt x="119" y="107"/>
                  <a:pt x="119" y="104"/>
                  <a:pt x="120" y="101"/>
                </a:cubicBezTo>
                <a:cubicBezTo>
                  <a:pt x="122" y="99"/>
                  <a:pt x="124" y="97"/>
                  <a:pt x="126" y="94"/>
                </a:cubicBezTo>
                <a:close/>
                <a:moveTo>
                  <a:pt x="145" y="145"/>
                </a:moveTo>
                <a:cubicBezTo>
                  <a:pt x="140" y="149"/>
                  <a:pt x="128" y="147"/>
                  <a:pt x="114" y="139"/>
                </a:cubicBezTo>
                <a:cubicBezTo>
                  <a:pt x="116" y="133"/>
                  <a:pt x="117" y="126"/>
                  <a:pt x="118" y="118"/>
                </a:cubicBezTo>
                <a:cubicBezTo>
                  <a:pt x="126" y="117"/>
                  <a:pt x="133" y="116"/>
                  <a:pt x="139" y="114"/>
                </a:cubicBezTo>
                <a:cubicBezTo>
                  <a:pt x="147" y="128"/>
                  <a:pt x="149" y="140"/>
                  <a:pt x="145" y="145"/>
                </a:cubicBezTo>
                <a:close/>
                <a:moveTo>
                  <a:pt x="142" y="106"/>
                </a:moveTo>
                <a:cubicBezTo>
                  <a:pt x="139" y="100"/>
                  <a:pt x="135" y="94"/>
                  <a:pt x="130" y="88"/>
                </a:cubicBezTo>
                <a:cubicBezTo>
                  <a:pt x="135" y="82"/>
                  <a:pt x="139" y="76"/>
                  <a:pt x="142" y="70"/>
                </a:cubicBezTo>
                <a:cubicBezTo>
                  <a:pt x="158" y="75"/>
                  <a:pt x="168" y="81"/>
                  <a:pt x="168" y="88"/>
                </a:cubicBezTo>
                <a:cubicBezTo>
                  <a:pt x="168" y="95"/>
                  <a:pt x="158" y="101"/>
                  <a:pt x="142" y="10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614"/>
          <p:cNvSpPr>
            <a:spLocks noEditPoints="1"/>
          </p:cNvSpPr>
          <p:nvPr/>
        </p:nvSpPr>
        <p:spPr bwMode="auto">
          <a:xfrm>
            <a:off x="456322" y="2587089"/>
            <a:ext cx="247476" cy="246191"/>
          </a:xfrm>
          <a:custGeom>
            <a:avLst/>
            <a:gdLst>
              <a:gd name="T0" fmla="*/ 102 w 176"/>
              <a:gd name="T1" fmla="*/ 72 h 176"/>
              <a:gd name="T2" fmla="*/ 88 w 176"/>
              <a:gd name="T3" fmla="*/ 36 h 176"/>
              <a:gd name="T4" fmla="*/ 74 w 176"/>
              <a:gd name="T5" fmla="*/ 72 h 176"/>
              <a:gd name="T6" fmla="*/ 38 w 176"/>
              <a:gd name="T7" fmla="*/ 72 h 176"/>
              <a:gd name="T8" fmla="*/ 67 w 176"/>
              <a:gd name="T9" fmla="*/ 95 h 176"/>
              <a:gd name="T10" fmla="*/ 54 w 176"/>
              <a:gd name="T11" fmla="*/ 136 h 176"/>
              <a:gd name="T12" fmla="*/ 88 w 176"/>
              <a:gd name="T13" fmla="*/ 111 h 176"/>
              <a:gd name="T14" fmla="*/ 122 w 176"/>
              <a:gd name="T15" fmla="*/ 136 h 176"/>
              <a:gd name="T16" fmla="*/ 108 w 176"/>
              <a:gd name="T17" fmla="*/ 95 h 176"/>
              <a:gd name="T18" fmla="*/ 138 w 176"/>
              <a:gd name="T19" fmla="*/ 72 h 176"/>
              <a:gd name="T20" fmla="*/ 102 w 176"/>
              <a:gd name="T21" fmla="*/ 72 h 176"/>
              <a:gd name="T22" fmla="*/ 101 w 176"/>
              <a:gd name="T23" fmla="*/ 97 h 176"/>
              <a:gd name="T24" fmla="*/ 106 w 176"/>
              <a:gd name="T25" fmla="*/ 114 h 176"/>
              <a:gd name="T26" fmla="*/ 93 w 176"/>
              <a:gd name="T27" fmla="*/ 104 h 176"/>
              <a:gd name="T28" fmla="*/ 88 w 176"/>
              <a:gd name="T29" fmla="*/ 101 h 176"/>
              <a:gd name="T30" fmla="*/ 83 w 176"/>
              <a:gd name="T31" fmla="*/ 104 h 176"/>
              <a:gd name="T32" fmla="*/ 69 w 176"/>
              <a:gd name="T33" fmla="*/ 114 h 176"/>
              <a:gd name="T34" fmla="*/ 75 w 176"/>
              <a:gd name="T35" fmla="*/ 97 h 176"/>
              <a:gd name="T36" fmla="*/ 77 w 176"/>
              <a:gd name="T37" fmla="*/ 92 h 176"/>
              <a:gd name="T38" fmla="*/ 72 w 176"/>
              <a:gd name="T39" fmla="*/ 89 h 176"/>
              <a:gd name="T40" fmla="*/ 61 w 176"/>
              <a:gd name="T41" fmla="*/ 80 h 176"/>
              <a:gd name="T42" fmla="*/ 80 w 176"/>
              <a:gd name="T43" fmla="*/ 80 h 176"/>
              <a:gd name="T44" fmla="*/ 82 w 176"/>
              <a:gd name="T45" fmla="*/ 75 h 176"/>
              <a:gd name="T46" fmla="*/ 88 w 176"/>
              <a:gd name="T47" fmla="*/ 58 h 176"/>
              <a:gd name="T48" fmla="*/ 94 w 176"/>
              <a:gd name="T49" fmla="*/ 75 h 176"/>
              <a:gd name="T50" fmla="*/ 96 w 176"/>
              <a:gd name="T51" fmla="*/ 80 h 176"/>
              <a:gd name="T52" fmla="*/ 115 w 176"/>
              <a:gd name="T53" fmla="*/ 80 h 176"/>
              <a:gd name="T54" fmla="*/ 103 w 176"/>
              <a:gd name="T55" fmla="*/ 89 h 176"/>
              <a:gd name="T56" fmla="*/ 99 w 176"/>
              <a:gd name="T57" fmla="*/ 92 h 176"/>
              <a:gd name="T58" fmla="*/ 101 w 176"/>
              <a:gd name="T59" fmla="*/ 97 h 176"/>
              <a:gd name="T60" fmla="*/ 160 w 176"/>
              <a:gd name="T61" fmla="*/ 3 h 176"/>
              <a:gd name="T62" fmla="*/ 158 w 176"/>
              <a:gd name="T63" fmla="*/ 0 h 176"/>
              <a:gd name="T64" fmla="*/ 154 w 176"/>
              <a:gd name="T65" fmla="*/ 0 h 176"/>
              <a:gd name="T66" fmla="*/ 88 w 176"/>
              <a:gd name="T67" fmla="*/ 16 h 176"/>
              <a:gd name="T68" fmla="*/ 22 w 176"/>
              <a:gd name="T69" fmla="*/ 0 h 176"/>
              <a:gd name="T70" fmla="*/ 18 w 176"/>
              <a:gd name="T71" fmla="*/ 0 h 176"/>
              <a:gd name="T72" fmla="*/ 16 w 176"/>
              <a:gd name="T73" fmla="*/ 3 h 176"/>
              <a:gd name="T74" fmla="*/ 0 w 176"/>
              <a:gd name="T75" fmla="*/ 100 h 176"/>
              <a:gd name="T76" fmla="*/ 87 w 176"/>
              <a:gd name="T77" fmla="*/ 176 h 176"/>
              <a:gd name="T78" fmla="*/ 88 w 176"/>
              <a:gd name="T79" fmla="*/ 176 h 176"/>
              <a:gd name="T80" fmla="*/ 89 w 176"/>
              <a:gd name="T81" fmla="*/ 176 h 176"/>
              <a:gd name="T82" fmla="*/ 176 w 176"/>
              <a:gd name="T83" fmla="*/ 100 h 176"/>
              <a:gd name="T84" fmla="*/ 160 w 176"/>
              <a:gd name="T85" fmla="*/ 3 h 176"/>
              <a:gd name="T86" fmla="*/ 88 w 176"/>
              <a:gd name="T87" fmla="*/ 168 h 176"/>
              <a:gd name="T88" fmla="*/ 8 w 176"/>
              <a:gd name="T89" fmla="*/ 100 h 176"/>
              <a:gd name="T90" fmla="*/ 23 w 176"/>
              <a:gd name="T91" fmla="*/ 10 h 176"/>
              <a:gd name="T92" fmla="*/ 88 w 176"/>
              <a:gd name="T93" fmla="*/ 24 h 176"/>
              <a:gd name="T94" fmla="*/ 153 w 176"/>
              <a:gd name="T95" fmla="*/ 10 h 176"/>
              <a:gd name="T96" fmla="*/ 168 w 176"/>
              <a:gd name="T97" fmla="*/ 100 h 176"/>
              <a:gd name="T98" fmla="*/ 88 w 176"/>
              <a:gd name="T9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 h="176">
                <a:moveTo>
                  <a:pt x="102" y="72"/>
                </a:moveTo>
                <a:cubicBezTo>
                  <a:pt x="88" y="36"/>
                  <a:pt x="88" y="36"/>
                  <a:pt x="88" y="36"/>
                </a:cubicBezTo>
                <a:cubicBezTo>
                  <a:pt x="74" y="72"/>
                  <a:pt x="74" y="72"/>
                  <a:pt x="74" y="72"/>
                </a:cubicBezTo>
                <a:cubicBezTo>
                  <a:pt x="38" y="72"/>
                  <a:pt x="38" y="72"/>
                  <a:pt x="38" y="72"/>
                </a:cubicBezTo>
                <a:cubicBezTo>
                  <a:pt x="67" y="95"/>
                  <a:pt x="67" y="95"/>
                  <a:pt x="67" y="95"/>
                </a:cubicBezTo>
                <a:cubicBezTo>
                  <a:pt x="54" y="136"/>
                  <a:pt x="54" y="136"/>
                  <a:pt x="54" y="136"/>
                </a:cubicBezTo>
                <a:cubicBezTo>
                  <a:pt x="88" y="111"/>
                  <a:pt x="88" y="111"/>
                  <a:pt x="88" y="111"/>
                </a:cubicBezTo>
                <a:cubicBezTo>
                  <a:pt x="122" y="136"/>
                  <a:pt x="122" y="136"/>
                  <a:pt x="122" y="136"/>
                </a:cubicBezTo>
                <a:cubicBezTo>
                  <a:pt x="108" y="95"/>
                  <a:pt x="108" y="95"/>
                  <a:pt x="108" y="95"/>
                </a:cubicBezTo>
                <a:cubicBezTo>
                  <a:pt x="138" y="72"/>
                  <a:pt x="138" y="72"/>
                  <a:pt x="138" y="72"/>
                </a:cubicBezTo>
                <a:lnTo>
                  <a:pt x="102" y="72"/>
                </a:lnTo>
                <a:close/>
                <a:moveTo>
                  <a:pt x="101" y="97"/>
                </a:moveTo>
                <a:cubicBezTo>
                  <a:pt x="106" y="114"/>
                  <a:pt x="106" y="114"/>
                  <a:pt x="106" y="114"/>
                </a:cubicBezTo>
                <a:cubicBezTo>
                  <a:pt x="93" y="104"/>
                  <a:pt x="93" y="104"/>
                  <a:pt x="93" y="104"/>
                </a:cubicBezTo>
                <a:cubicBezTo>
                  <a:pt x="88" y="101"/>
                  <a:pt x="88" y="101"/>
                  <a:pt x="88" y="101"/>
                </a:cubicBezTo>
                <a:cubicBezTo>
                  <a:pt x="83" y="104"/>
                  <a:pt x="83" y="104"/>
                  <a:pt x="83" y="104"/>
                </a:cubicBezTo>
                <a:cubicBezTo>
                  <a:pt x="69" y="114"/>
                  <a:pt x="69" y="114"/>
                  <a:pt x="69" y="114"/>
                </a:cubicBezTo>
                <a:cubicBezTo>
                  <a:pt x="75" y="97"/>
                  <a:pt x="75" y="97"/>
                  <a:pt x="75" y="97"/>
                </a:cubicBezTo>
                <a:cubicBezTo>
                  <a:pt x="77" y="92"/>
                  <a:pt x="77" y="92"/>
                  <a:pt x="77" y="92"/>
                </a:cubicBezTo>
                <a:cubicBezTo>
                  <a:pt x="72" y="89"/>
                  <a:pt x="72" y="89"/>
                  <a:pt x="72" y="89"/>
                </a:cubicBezTo>
                <a:cubicBezTo>
                  <a:pt x="61" y="80"/>
                  <a:pt x="61" y="80"/>
                  <a:pt x="61" y="80"/>
                </a:cubicBezTo>
                <a:cubicBezTo>
                  <a:pt x="80" y="80"/>
                  <a:pt x="80" y="80"/>
                  <a:pt x="80" y="80"/>
                </a:cubicBezTo>
                <a:cubicBezTo>
                  <a:pt x="82" y="75"/>
                  <a:pt x="82" y="75"/>
                  <a:pt x="82" y="75"/>
                </a:cubicBezTo>
                <a:cubicBezTo>
                  <a:pt x="88" y="58"/>
                  <a:pt x="88" y="58"/>
                  <a:pt x="88" y="58"/>
                </a:cubicBezTo>
                <a:cubicBezTo>
                  <a:pt x="94" y="75"/>
                  <a:pt x="94" y="75"/>
                  <a:pt x="94" y="75"/>
                </a:cubicBezTo>
                <a:cubicBezTo>
                  <a:pt x="96" y="80"/>
                  <a:pt x="96" y="80"/>
                  <a:pt x="96" y="80"/>
                </a:cubicBezTo>
                <a:cubicBezTo>
                  <a:pt x="115" y="80"/>
                  <a:pt x="115" y="80"/>
                  <a:pt x="115" y="80"/>
                </a:cubicBezTo>
                <a:cubicBezTo>
                  <a:pt x="103" y="89"/>
                  <a:pt x="103" y="89"/>
                  <a:pt x="103" y="89"/>
                </a:cubicBezTo>
                <a:cubicBezTo>
                  <a:pt x="99" y="92"/>
                  <a:pt x="99" y="92"/>
                  <a:pt x="99" y="92"/>
                </a:cubicBezTo>
                <a:lnTo>
                  <a:pt x="101" y="97"/>
                </a:lnTo>
                <a:close/>
                <a:moveTo>
                  <a:pt x="160" y="3"/>
                </a:moveTo>
                <a:cubicBezTo>
                  <a:pt x="160" y="2"/>
                  <a:pt x="159" y="1"/>
                  <a:pt x="158" y="0"/>
                </a:cubicBezTo>
                <a:cubicBezTo>
                  <a:pt x="157" y="0"/>
                  <a:pt x="155" y="0"/>
                  <a:pt x="154" y="0"/>
                </a:cubicBezTo>
                <a:cubicBezTo>
                  <a:pt x="154" y="1"/>
                  <a:pt x="123" y="16"/>
                  <a:pt x="88" y="16"/>
                </a:cubicBezTo>
                <a:cubicBezTo>
                  <a:pt x="53" y="16"/>
                  <a:pt x="22" y="1"/>
                  <a:pt x="22" y="0"/>
                </a:cubicBezTo>
                <a:cubicBezTo>
                  <a:pt x="21" y="0"/>
                  <a:pt x="19" y="0"/>
                  <a:pt x="18" y="0"/>
                </a:cubicBezTo>
                <a:cubicBezTo>
                  <a:pt x="17" y="1"/>
                  <a:pt x="16" y="2"/>
                  <a:pt x="16" y="3"/>
                </a:cubicBezTo>
                <a:cubicBezTo>
                  <a:pt x="16" y="3"/>
                  <a:pt x="0" y="52"/>
                  <a:pt x="0" y="100"/>
                </a:cubicBezTo>
                <a:cubicBezTo>
                  <a:pt x="0" y="151"/>
                  <a:pt x="84" y="175"/>
                  <a:pt x="87" y="176"/>
                </a:cubicBezTo>
                <a:cubicBezTo>
                  <a:pt x="87" y="176"/>
                  <a:pt x="88" y="176"/>
                  <a:pt x="88" y="176"/>
                </a:cubicBezTo>
                <a:cubicBezTo>
                  <a:pt x="88" y="176"/>
                  <a:pt x="89" y="176"/>
                  <a:pt x="89" y="176"/>
                </a:cubicBezTo>
                <a:cubicBezTo>
                  <a:pt x="92" y="175"/>
                  <a:pt x="176" y="151"/>
                  <a:pt x="176" y="100"/>
                </a:cubicBezTo>
                <a:cubicBezTo>
                  <a:pt x="176" y="52"/>
                  <a:pt x="160" y="3"/>
                  <a:pt x="160" y="3"/>
                </a:cubicBezTo>
                <a:close/>
                <a:moveTo>
                  <a:pt x="88" y="168"/>
                </a:moveTo>
                <a:cubicBezTo>
                  <a:pt x="80" y="166"/>
                  <a:pt x="8" y="142"/>
                  <a:pt x="8" y="100"/>
                </a:cubicBezTo>
                <a:cubicBezTo>
                  <a:pt x="8" y="61"/>
                  <a:pt x="19" y="24"/>
                  <a:pt x="23" y="10"/>
                </a:cubicBezTo>
                <a:cubicBezTo>
                  <a:pt x="33" y="14"/>
                  <a:pt x="59" y="24"/>
                  <a:pt x="88" y="24"/>
                </a:cubicBezTo>
                <a:cubicBezTo>
                  <a:pt x="117" y="24"/>
                  <a:pt x="143" y="14"/>
                  <a:pt x="153" y="10"/>
                </a:cubicBezTo>
                <a:cubicBezTo>
                  <a:pt x="157" y="24"/>
                  <a:pt x="168" y="61"/>
                  <a:pt x="168" y="100"/>
                </a:cubicBezTo>
                <a:cubicBezTo>
                  <a:pt x="168" y="142"/>
                  <a:pt x="96" y="166"/>
                  <a:pt x="88" y="16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520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fade">
                                      <p:cBhvr>
                                        <p:cTn id="12"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DDB901-7F6D-29A1-8C40-6F65C6DD7CF1}"/>
              </a:ext>
            </a:extLst>
          </p:cNvPr>
          <p:cNvGraphicFramePr>
            <a:graphicFrameLocks noChangeAspect="1"/>
          </p:cNvGraphicFramePr>
          <p:nvPr>
            <p:custDataLst>
              <p:tags r:id="rId1"/>
            </p:custDataLst>
            <p:extLst>
              <p:ext uri="{D42A27DB-BD31-4B8C-83A1-F6EECF244321}">
                <p14:modId xmlns:p14="http://schemas.microsoft.com/office/powerpoint/2010/main" val="2451073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44" imgH="443" progId="TCLayout.ActiveDocument.1">
                  <p:embed/>
                </p:oleObj>
              </mc:Choice>
              <mc:Fallback>
                <p:oleObj name="think-cell Slide" r:id="rId3" imgW="444" imgH="443" progId="TCLayout.ActiveDocument.1">
                  <p:embed/>
                  <p:pic>
                    <p:nvPicPr>
                      <p:cNvPr id="4" name="Object 3" hidden="1">
                        <a:extLst>
                          <a:ext uri="{FF2B5EF4-FFF2-40B4-BE49-F238E27FC236}">
                            <a16:creationId xmlns:a16="http://schemas.microsoft.com/office/drawing/2014/main" id="{EEDDB901-7F6D-29A1-8C40-6F65C6DD7CF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8FFE882-656D-2664-B252-AE685547FDFE}"/>
              </a:ext>
            </a:extLst>
          </p:cNvPr>
          <p:cNvSpPr>
            <a:spLocks noGrp="1"/>
          </p:cNvSpPr>
          <p:nvPr>
            <p:ph type="title"/>
          </p:nvPr>
        </p:nvSpPr>
        <p:spPr/>
        <p:txBody>
          <a:bodyPr vert="horz"/>
          <a:lstStyle/>
          <a:p>
            <a:r>
              <a:rPr lang="en-US" dirty="0">
                <a:latin typeface="Zilla Slab SemiBold" panose="020B0604020202020204" charset="0"/>
                <a:ea typeface="Zilla Slab SemiBold" panose="020B0604020202020204" charset="0"/>
              </a:rPr>
              <a:t>Finding the strategic balance (1/4)</a:t>
            </a:r>
          </a:p>
        </p:txBody>
      </p:sp>
      <p:sp>
        <p:nvSpPr>
          <p:cNvPr id="15" name="Tijdelijke aanduiding voor inhoud 14">
            <a:extLst>
              <a:ext uri="{FF2B5EF4-FFF2-40B4-BE49-F238E27FC236}">
                <a16:creationId xmlns:a16="http://schemas.microsoft.com/office/drawing/2014/main" id="{11DB8988-D3F9-EC26-C7BA-AE798B0C0BC8}"/>
              </a:ext>
            </a:extLst>
          </p:cNvPr>
          <p:cNvSpPr>
            <a:spLocks noGrp="1"/>
          </p:cNvSpPr>
          <p:nvPr>
            <p:ph sz="half" idx="2"/>
          </p:nvPr>
        </p:nvSpPr>
        <p:spPr/>
        <p:txBody>
          <a:bodyPr>
            <a:normAutofit fontScale="85000" lnSpcReduction="10000"/>
          </a:bodyPr>
          <a:lstStyle/>
          <a:p>
            <a:r>
              <a:rPr lang="en-US" dirty="0" err="1"/>
              <a:t>Flowley's</a:t>
            </a:r>
            <a:r>
              <a:rPr lang="en-US" dirty="0"/>
              <a:t> values are centered around providing students with support and resources to enhance their well-being and personal development. </a:t>
            </a:r>
          </a:p>
          <a:p>
            <a:r>
              <a:rPr lang="en-US" dirty="0"/>
              <a:t>The </a:t>
            </a:r>
            <a:r>
              <a:rPr lang="en-US" b="1" dirty="0"/>
              <a:t>core value</a:t>
            </a:r>
            <a:r>
              <a:rPr lang="en-US" dirty="0"/>
              <a:t> lies in empowering students to navigate challenges, make informed choices, and achieve a healthy work-life balance.</a:t>
            </a:r>
          </a:p>
          <a:p>
            <a:r>
              <a:rPr lang="en-US" dirty="0"/>
              <a:t>Its </a:t>
            </a:r>
            <a:r>
              <a:rPr lang="en-US" b="1" dirty="0"/>
              <a:t>mission</a:t>
            </a:r>
            <a:r>
              <a:rPr lang="en-US" dirty="0"/>
              <a:t> is to help students thrive in their academic journey by offering practical tools and a holistic approach to self-improvement. </a:t>
            </a:r>
          </a:p>
        </p:txBody>
      </p:sp>
      <p:graphicFrame>
        <p:nvGraphicFramePr>
          <p:cNvPr id="16" name="Tijdelijke aanduiding voor inhoud 15">
            <a:extLst>
              <a:ext uri="{FF2B5EF4-FFF2-40B4-BE49-F238E27FC236}">
                <a16:creationId xmlns:a16="http://schemas.microsoft.com/office/drawing/2014/main" id="{7C08BDB5-915E-151C-61A3-9459AEA412D9}"/>
              </a:ext>
            </a:extLst>
          </p:cNvPr>
          <p:cNvGraphicFramePr>
            <a:graphicFrameLocks noGrp="1" noChangeAspect="1"/>
          </p:cNvGraphicFramePr>
          <p:nvPr>
            <p:ph sz="half" idx="1"/>
            <p:extLst>
              <p:ext uri="{D42A27DB-BD31-4B8C-83A1-F6EECF244321}">
                <p14:modId xmlns:p14="http://schemas.microsoft.com/office/powerpoint/2010/main" val="1954012140"/>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32992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DDB901-7F6D-29A1-8C40-6F65C6DD7CF1}"/>
              </a:ext>
            </a:extLst>
          </p:cNvPr>
          <p:cNvGraphicFramePr>
            <a:graphicFrameLocks noChangeAspect="1"/>
          </p:cNvGraphicFramePr>
          <p:nvPr>
            <p:custDataLst>
              <p:tags r:id="rId1"/>
            </p:custDataLst>
            <p:extLst>
              <p:ext uri="{D42A27DB-BD31-4B8C-83A1-F6EECF244321}">
                <p14:modId xmlns:p14="http://schemas.microsoft.com/office/powerpoint/2010/main" val="40264640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44" imgH="443" progId="TCLayout.ActiveDocument.1">
                  <p:embed/>
                </p:oleObj>
              </mc:Choice>
              <mc:Fallback>
                <p:oleObj name="think-cell Slide" r:id="rId3" imgW="444" imgH="443" progId="TCLayout.ActiveDocument.1">
                  <p:embed/>
                  <p:pic>
                    <p:nvPicPr>
                      <p:cNvPr id="4" name="Object 3" hidden="1">
                        <a:extLst>
                          <a:ext uri="{FF2B5EF4-FFF2-40B4-BE49-F238E27FC236}">
                            <a16:creationId xmlns:a16="http://schemas.microsoft.com/office/drawing/2014/main" id="{EEDDB901-7F6D-29A1-8C40-6F65C6DD7CF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8FFE882-656D-2664-B252-AE685547FDFE}"/>
              </a:ext>
            </a:extLst>
          </p:cNvPr>
          <p:cNvSpPr>
            <a:spLocks noGrp="1"/>
          </p:cNvSpPr>
          <p:nvPr>
            <p:ph type="title"/>
          </p:nvPr>
        </p:nvSpPr>
        <p:spPr/>
        <p:txBody>
          <a:bodyPr vert="horz"/>
          <a:lstStyle/>
          <a:p>
            <a:r>
              <a:rPr lang="en-US" dirty="0">
                <a:latin typeface="Zilla Slab SemiBold" panose="020B0604020202020204" charset="0"/>
                <a:ea typeface="Zilla Slab SemiBold" panose="020B0604020202020204" charset="0"/>
              </a:rPr>
              <a:t>Finding the strategic balance (2/4)</a:t>
            </a:r>
          </a:p>
        </p:txBody>
      </p:sp>
      <p:sp>
        <p:nvSpPr>
          <p:cNvPr id="15" name="Tijdelijke aanduiding voor inhoud 14">
            <a:extLst>
              <a:ext uri="{FF2B5EF4-FFF2-40B4-BE49-F238E27FC236}">
                <a16:creationId xmlns:a16="http://schemas.microsoft.com/office/drawing/2014/main" id="{11DB8988-D3F9-EC26-C7BA-AE798B0C0BC8}"/>
              </a:ext>
            </a:extLst>
          </p:cNvPr>
          <p:cNvSpPr>
            <a:spLocks noGrp="1"/>
          </p:cNvSpPr>
          <p:nvPr>
            <p:ph sz="half" idx="2"/>
          </p:nvPr>
        </p:nvSpPr>
        <p:spPr/>
        <p:txBody>
          <a:bodyPr>
            <a:normAutofit fontScale="85000" lnSpcReduction="20000"/>
          </a:bodyPr>
          <a:lstStyle/>
          <a:p>
            <a:r>
              <a:rPr lang="en-US" dirty="0" err="1"/>
              <a:t>Flowley's</a:t>
            </a:r>
            <a:r>
              <a:rPr lang="en-US" dirty="0"/>
              <a:t> capabilities lie in its </a:t>
            </a:r>
            <a:r>
              <a:rPr lang="en-US" b="1" dirty="0"/>
              <a:t>comprehensive self-development platform</a:t>
            </a:r>
            <a:r>
              <a:rPr lang="en-US" dirty="0"/>
              <a:t> that combines various resources, such as podcasts, exercises, anonymous questions, and personalized support. </a:t>
            </a:r>
          </a:p>
          <a:p>
            <a:r>
              <a:rPr lang="en-US" dirty="0"/>
              <a:t>The strength of </a:t>
            </a:r>
            <a:r>
              <a:rPr lang="en-US" dirty="0" err="1"/>
              <a:t>Flowley</a:t>
            </a:r>
            <a:r>
              <a:rPr lang="en-US" dirty="0"/>
              <a:t> lies in its </a:t>
            </a:r>
            <a:r>
              <a:rPr lang="en-US" b="1" dirty="0"/>
              <a:t>tailored support for students</a:t>
            </a:r>
            <a:r>
              <a:rPr lang="en-US" dirty="0"/>
              <a:t>, practical tools, and engagement with a diverse community of experts and peers. </a:t>
            </a:r>
          </a:p>
          <a:p>
            <a:r>
              <a:rPr lang="en-US" b="1" dirty="0"/>
              <a:t>This combination creates a unique competitive advantage</a:t>
            </a:r>
            <a:r>
              <a:rPr lang="en-US" dirty="0"/>
              <a:t> by providing a specialized platform designed specifically for students' needs.</a:t>
            </a:r>
          </a:p>
        </p:txBody>
      </p:sp>
      <p:graphicFrame>
        <p:nvGraphicFramePr>
          <p:cNvPr id="16" name="Tijdelijke aanduiding voor inhoud 15">
            <a:extLst>
              <a:ext uri="{FF2B5EF4-FFF2-40B4-BE49-F238E27FC236}">
                <a16:creationId xmlns:a16="http://schemas.microsoft.com/office/drawing/2014/main" id="{7C08BDB5-915E-151C-61A3-9459AEA412D9}"/>
              </a:ext>
            </a:extLst>
          </p:cNvPr>
          <p:cNvGraphicFramePr>
            <a:graphicFrameLocks noGrp="1" noChangeAspect="1"/>
          </p:cNvGraphicFramePr>
          <p:nvPr>
            <p:ph sz="half" idx="1"/>
            <p:extLst>
              <p:ext uri="{D42A27DB-BD31-4B8C-83A1-F6EECF244321}">
                <p14:modId xmlns:p14="http://schemas.microsoft.com/office/powerpoint/2010/main" val="2619648926"/>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9943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DDB901-7F6D-29A1-8C40-6F65C6DD7CF1}"/>
              </a:ext>
            </a:extLst>
          </p:cNvPr>
          <p:cNvGraphicFramePr>
            <a:graphicFrameLocks noChangeAspect="1"/>
          </p:cNvGraphicFramePr>
          <p:nvPr>
            <p:custDataLst>
              <p:tags r:id="rId1"/>
            </p:custDataLst>
            <p:extLst>
              <p:ext uri="{D42A27DB-BD31-4B8C-83A1-F6EECF244321}">
                <p14:modId xmlns:p14="http://schemas.microsoft.com/office/powerpoint/2010/main" val="11217844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44" imgH="443" progId="TCLayout.ActiveDocument.1">
                  <p:embed/>
                </p:oleObj>
              </mc:Choice>
              <mc:Fallback>
                <p:oleObj name="think-cell Slide" r:id="rId3" imgW="444" imgH="443" progId="TCLayout.ActiveDocument.1">
                  <p:embed/>
                  <p:pic>
                    <p:nvPicPr>
                      <p:cNvPr id="4" name="Object 3" hidden="1">
                        <a:extLst>
                          <a:ext uri="{FF2B5EF4-FFF2-40B4-BE49-F238E27FC236}">
                            <a16:creationId xmlns:a16="http://schemas.microsoft.com/office/drawing/2014/main" id="{EEDDB901-7F6D-29A1-8C40-6F65C6DD7CF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8FFE882-656D-2664-B252-AE685547FDFE}"/>
              </a:ext>
            </a:extLst>
          </p:cNvPr>
          <p:cNvSpPr>
            <a:spLocks noGrp="1"/>
          </p:cNvSpPr>
          <p:nvPr>
            <p:ph type="title"/>
          </p:nvPr>
        </p:nvSpPr>
        <p:spPr/>
        <p:txBody>
          <a:bodyPr vert="horz"/>
          <a:lstStyle/>
          <a:p>
            <a:r>
              <a:rPr lang="en-US" dirty="0">
                <a:latin typeface="Zilla Slab SemiBold" panose="020B0604020202020204" charset="0"/>
                <a:ea typeface="Zilla Slab SemiBold" panose="020B0604020202020204" charset="0"/>
              </a:rPr>
              <a:t>Finding the strategic balance (3/4)</a:t>
            </a:r>
          </a:p>
        </p:txBody>
      </p:sp>
      <p:sp>
        <p:nvSpPr>
          <p:cNvPr id="15" name="Tijdelijke aanduiding voor inhoud 14">
            <a:extLst>
              <a:ext uri="{FF2B5EF4-FFF2-40B4-BE49-F238E27FC236}">
                <a16:creationId xmlns:a16="http://schemas.microsoft.com/office/drawing/2014/main" id="{11DB8988-D3F9-EC26-C7BA-AE798B0C0BC8}"/>
              </a:ext>
            </a:extLst>
          </p:cNvPr>
          <p:cNvSpPr>
            <a:spLocks noGrp="1"/>
          </p:cNvSpPr>
          <p:nvPr>
            <p:ph sz="half" idx="2"/>
          </p:nvPr>
        </p:nvSpPr>
        <p:spPr/>
        <p:txBody>
          <a:bodyPr>
            <a:normAutofit fontScale="77500" lnSpcReduction="20000"/>
          </a:bodyPr>
          <a:lstStyle/>
          <a:p>
            <a:r>
              <a:rPr lang="en-US" dirty="0"/>
              <a:t>The opportunities for </a:t>
            </a:r>
            <a:r>
              <a:rPr lang="en-US" dirty="0" err="1"/>
              <a:t>Flowley</a:t>
            </a:r>
            <a:r>
              <a:rPr lang="en-US" dirty="0"/>
              <a:t> lie in tapping into the market demand for student support and personal development resources. With </a:t>
            </a:r>
            <a:r>
              <a:rPr lang="en-US" b="1" dirty="0"/>
              <a:t>increasing awareness of mental health and well-being among students</a:t>
            </a:r>
            <a:r>
              <a:rPr lang="en-US" dirty="0"/>
              <a:t>, there is a growing need for platforms like </a:t>
            </a:r>
            <a:r>
              <a:rPr lang="en-US" dirty="0" err="1"/>
              <a:t>Flowley</a:t>
            </a:r>
            <a:r>
              <a:rPr lang="en-US" dirty="0"/>
              <a:t>. </a:t>
            </a:r>
          </a:p>
          <a:p>
            <a:r>
              <a:rPr lang="en-US" dirty="0"/>
              <a:t>By collaborating with educational institutions and strategically marketing its offerings, </a:t>
            </a:r>
            <a:r>
              <a:rPr lang="en-US" dirty="0" err="1"/>
              <a:t>Flowley</a:t>
            </a:r>
            <a:r>
              <a:rPr lang="en-US" dirty="0"/>
              <a:t> can expand its reach and </a:t>
            </a:r>
            <a:r>
              <a:rPr lang="en-US" b="1" dirty="0"/>
              <a:t>cater to a larger audience</a:t>
            </a:r>
            <a:r>
              <a:rPr lang="en-US" dirty="0"/>
              <a:t>. </a:t>
            </a:r>
          </a:p>
          <a:p>
            <a:r>
              <a:rPr lang="en-US" dirty="0"/>
              <a:t>While there may be competitors in the market offering similar propositions, </a:t>
            </a:r>
            <a:r>
              <a:rPr lang="en-US" dirty="0" err="1"/>
              <a:t>Flowley's</a:t>
            </a:r>
            <a:r>
              <a:rPr lang="en-US" dirty="0"/>
              <a:t> </a:t>
            </a:r>
            <a:r>
              <a:rPr lang="en-US" b="1" dirty="0"/>
              <a:t>focused approach</a:t>
            </a:r>
            <a:r>
              <a:rPr lang="en-US" dirty="0"/>
              <a:t> on students and its </a:t>
            </a:r>
            <a:r>
              <a:rPr lang="en-US" b="1" dirty="0"/>
              <a:t>comprehensive platform</a:t>
            </a:r>
            <a:r>
              <a:rPr lang="en-US" dirty="0"/>
              <a:t> provide </a:t>
            </a:r>
            <a:r>
              <a:rPr lang="en-US" b="1" dirty="0"/>
              <a:t>differentiating factors</a:t>
            </a:r>
            <a:r>
              <a:rPr lang="en-US" dirty="0"/>
              <a:t>.</a:t>
            </a:r>
          </a:p>
        </p:txBody>
      </p:sp>
      <p:graphicFrame>
        <p:nvGraphicFramePr>
          <p:cNvPr id="16" name="Tijdelijke aanduiding voor inhoud 15">
            <a:extLst>
              <a:ext uri="{FF2B5EF4-FFF2-40B4-BE49-F238E27FC236}">
                <a16:creationId xmlns:a16="http://schemas.microsoft.com/office/drawing/2014/main" id="{7C08BDB5-915E-151C-61A3-9459AEA412D9}"/>
              </a:ext>
            </a:extLst>
          </p:cNvPr>
          <p:cNvGraphicFramePr>
            <a:graphicFrameLocks noGrp="1" noChangeAspect="1"/>
          </p:cNvGraphicFramePr>
          <p:nvPr>
            <p:ph sz="half" idx="1"/>
            <p:extLst>
              <p:ext uri="{D42A27DB-BD31-4B8C-83A1-F6EECF244321}">
                <p14:modId xmlns:p14="http://schemas.microsoft.com/office/powerpoint/2010/main" val="478856107"/>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9304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DDB901-7F6D-29A1-8C40-6F65C6DD7CF1}"/>
              </a:ext>
            </a:extLst>
          </p:cNvPr>
          <p:cNvGraphicFramePr>
            <a:graphicFrameLocks noChangeAspect="1"/>
          </p:cNvGraphicFramePr>
          <p:nvPr>
            <p:custDataLst>
              <p:tags r:id="rId1"/>
            </p:custDataLst>
            <p:extLst>
              <p:ext uri="{D42A27DB-BD31-4B8C-83A1-F6EECF244321}">
                <p14:modId xmlns:p14="http://schemas.microsoft.com/office/powerpoint/2010/main" val="1880962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44" imgH="443" progId="TCLayout.ActiveDocument.1">
                  <p:embed/>
                </p:oleObj>
              </mc:Choice>
              <mc:Fallback>
                <p:oleObj name="think-cell Slide" r:id="rId3" imgW="444" imgH="443" progId="TCLayout.ActiveDocument.1">
                  <p:embed/>
                  <p:pic>
                    <p:nvPicPr>
                      <p:cNvPr id="4" name="Object 3" hidden="1">
                        <a:extLst>
                          <a:ext uri="{FF2B5EF4-FFF2-40B4-BE49-F238E27FC236}">
                            <a16:creationId xmlns:a16="http://schemas.microsoft.com/office/drawing/2014/main" id="{EEDDB901-7F6D-29A1-8C40-6F65C6DD7CF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8FFE882-656D-2664-B252-AE685547FDFE}"/>
              </a:ext>
            </a:extLst>
          </p:cNvPr>
          <p:cNvSpPr>
            <a:spLocks noGrp="1"/>
          </p:cNvSpPr>
          <p:nvPr>
            <p:ph type="title"/>
          </p:nvPr>
        </p:nvSpPr>
        <p:spPr/>
        <p:txBody>
          <a:bodyPr vert="horz"/>
          <a:lstStyle/>
          <a:p>
            <a:r>
              <a:rPr lang="en-US" dirty="0">
                <a:latin typeface="Zilla Slab SemiBold" panose="020B0604020202020204" charset="0"/>
                <a:ea typeface="Zilla Slab SemiBold" panose="020B0604020202020204" charset="0"/>
              </a:rPr>
              <a:t>Finding the strategic balance (4/4)</a:t>
            </a:r>
          </a:p>
        </p:txBody>
      </p:sp>
      <p:sp>
        <p:nvSpPr>
          <p:cNvPr id="15" name="Tijdelijke aanduiding voor inhoud 14">
            <a:extLst>
              <a:ext uri="{FF2B5EF4-FFF2-40B4-BE49-F238E27FC236}">
                <a16:creationId xmlns:a16="http://schemas.microsoft.com/office/drawing/2014/main" id="{11DB8988-D3F9-EC26-C7BA-AE798B0C0BC8}"/>
              </a:ext>
            </a:extLst>
          </p:cNvPr>
          <p:cNvSpPr>
            <a:spLocks noGrp="1"/>
          </p:cNvSpPr>
          <p:nvPr>
            <p:ph sz="half" idx="2"/>
          </p:nvPr>
        </p:nvSpPr>
        <p:spPr/>
        <p:txBody>
          <a:bodyPr>
            <a:normAutofit fontScale="62500" lnSpcReduction="20000"/>
          </a:bodyPr>
          <a:lstStyle/>
          <a:p>
            <a:r>
              <a:rPr lang="en-US" dirty="0" err="1"/>
              <a:t>Flowley</a:t>
            </a:r>
            <a:r>
              <a:rPr lang="en-US" dirty="0"/>
              <a:t> must ensure that its values and mission align with the needs of its target audience, while leveraging its core capabilities to address those needs. By identifying and capitalizing on opportunities, such as collaborations with educational institutions and strategic marketing, </a:t>
            </a:r>
            <a:r>
              <a:rPr lang="en-US" dirty="0" err="1"/>
              <a:t>Flowley</a:t>
            </a:r>
            <a:r>
              <a:rPr lang="en-US" dirty="0"/>
              <a:t> can position itself as a leading platform in the student support and personal development space.</a:t>
            </a:r>
          </a:p>
          <a:p>
            <a:r>
              <a:rPr lang="en-US" dirty="0" err="1"/>
              <a:t>Flowley</a:t>
            </a:r>
            <a:r>
              <a:rPr lang="en-US" dirty="0"/>
              <a:t> must remain adaptable to changes in the educational landscape and technological advancements. This requires ongoing analysis of market trends and customer feedback to refine and expand its offerings, ensuring they remain relevant and valuable to students.</a:t>
            </a:r>
          </a:p>
          <a:p>
            <a:r>
              <a:rPr lang="en-US" dirty="0"/>
              <a:t>By effectively balancing these elements, </a:t>
            </a:r>
            <a:r>
              <a:rPr lang="en-US" dirty="0" err="1"/>
              <a:t>Flowley</a:t>
            </a:r>
            <a:r>
              <a:rPr lang="en-US" dirty="0"/>
              <a:t> can strengthen its position in the market, fulfill its mission, and create a sustainable competitive advantage in the student self-development space.</a:t>
            </a:r>
          </a:p>
        </p:txBody>
      </p:sp>
      <p:graphicFrame>
        <p:nvGraphicFramePr>
          <p:cNvPr id="16" name="Tijdelijke aanduiding voor inhoud 15">
            <a:extLst>
              <a:ext uri="{FF2B5EF4-FFF2-40B4-BE49-F238E27FC236}">
                <a16:creationId xmlns:a16="http://schemas.microsoft.com/office/drawing/2014/main" id="{7C08BDB5-915E-151C-61A3-9459AEA412D9}"/>
              </a:ext>
            </a:extLst>
          </p:cNvPr>
          <p:cNvGraphicFramePr>
            <a:graphicFrameLocks noGrp="1" noChangeAspect="1"/>
          </p:cNvGraphicFramePr>
          <p:nvPr>
            <p:ph sz="half" idx="1"/>
            <p:extLst>
              <p:ext uri="{D42A27DB-BD31-4B8C-83A1-F6EECF244321}">
                <p14:modId xmlns:p14="http://schemas.microsoft.com/office/powerpoint/2010/main" val="2714384905"/>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Tekstvak 6">
            <a:extLst>
              <a:ext uri="{FF2B5EF4-FFF2-40B4-BE49-F238E27FC236}">
                <a16:creationId xmlns:a16="http://schemas.microsoft.com/office/drawing/2014/main" id="{93E39CD0-E4C0-DB56-2C37-C57125D2D057}"/>
              </a:ext>
            </a:extLst>
          </p:cNvPr>
          <p:cNvSpPr txBox="1"/>
          <p:nvPr/>
        </p:nvSpPr>
        <p:spPr>
          <a:xfrm>
            <a:off x="2603715" y="3675830"/>
            <a:ext cx="1952788" cy="1077218"/>
          </a:xfrm>
          <a:prstGeom prst="rect">
            <a:avLst/>
          </a:prstGeom>
          <a:noFill/>
        </p:spPr>
        <p:txBody>
          <a:bodyPr wrap="square" rtlCol="0">
            <a:spAutoFit/>
          </a:bodyPr>
          <a:lstStyle/>
          <a:p>
            <a:pPr algn="ctr"/>
            <a:r>
              <a:rPr lang="en-US" sz="3200" dirty="0">
                <a:latin typeface="Zilla Slab SemiBold" panose="020B0604020202020204" charset="0"/>
                <a:ea typeface="Zilla Slab SemiBold" panose="020B0604020202020204" charset="0"/>
              </a:rPr>
              <a:t>Inter-</a:t>
            </a:r>
          </a:p>
          <a:p>
            <a:pPr algn="ctr"/>
            <a:r>
              <a:rPr lang="en-US" sz="3200" dirty="0">
                <a:latin typeface="Zilla Slab SemiBold" panose="020B0604020202020204" charset="0"/>
                <a:ea typeface="Zilla Slab SemiBold" panose="020B0604020202020204" charset="0"/>
              </a:rPr>
              <a:t>section</a:t>
            </a:r>
          </a:p>
        </p:txBody>
      </p:sp>
    </p:spTree>
    <p:extLst>
      <p:ext uri="{BB962C8B-B14F-4D97-AF65-F5344CB8AC3E}">
        <p14:creationId xmlns:p14="http://schemas.microsoft.com/office/powerpoint/2010/main" val="21030873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455</Words>
  <Application>Microsoft Office PowerPoint</Application>
  <PresentationFormat>Breedbeeld</PresentationFormat>
  <Paragraphs>51</Paragraphs>
  <Slides>6</Slides>
  <Notes>0</Notes>
  <HiddenSlides>0</HiddenSlides>
  <MMClips>0</MMClips>
  <ScaleCrop>false</ScaleCrop>
  <HeadingPairs>
    <vt:vector size="8" baseType="variant">
      <vt:variant>
        <vt:lpstr>Gebruikte lettertypen</vt:lpstr>
      </vt:variant>
      <vt:variant>
        <vt:i4>4</vt:i4>
      </vt:variant>
      <vt:variant>
        <vt:lpstr>Thema</vt:lpstr>
      </vt:variant>
      <vt:variant>
        <vt:i4>1</vt:i4>
      </vt:variant>
      <vt:variant>
        <vt:lpstr>Ingesloten OLE-bronprogramma's</vt:lpstr>
      </vt:variant>
      <vt:variant>
        <vt:i4>1</vt:i4>
      </vt:variant>
      <vt:variant>
        <vt:lpstr>Diatitels</vt:lpstr>
      </vt:variant>
      <vt:variant>
        <vt:i4>6</vt:i4>
      </vt:variant>
    </vt:vector>
  </HeadingPairs>
  <TitlesOfParts>
    <vt:vector size="12" baseType="lpstr">
      <vt:lpstr>Calibri</vt:lpstr>
      <vt:lpstr>Zilla Slab SemiBold</vt:lpstr>
      <vt:lpstr>Calibri Light</vt:lpstr>
      <vt:lpstr>Arial</vt:lpstr>
      <vt:lpstr>Office Theme</vt:lpstr>
      <vt:lpstr>think-cell Slide</vt:lpstr>
      <vt:lpstr>A strategic analysis of Flowley (w/ ChatGPT)</vt:lpstr>
      <vt:lpstr>PowerPoint-presentatie</vt:lpstr>
      <vt:lpstr>Finding the strategic balance (1/4)</vt:lpstr>
      <vt:lpstr>Finding the strategic balance (2/4)</vt:lpstr>
      <vt:lpstr>Finding the strategic balance (3/4)</vt:lpstr>
      <vt:lpstr>Finding the strategic balance (4/4)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WindySantoso</dc:creator>
  <cp:lastModifiedBy>Piet Stam</cp:lastModifiedBy>
  <cp:revision>45</cp:revision>
  <dcterms:created xsi:type="dcterms:W3CDTF">2017-11-27T02:54:02Z</dcterms:created>
  <dcterms:modified xsi:type="dcterms:W3CDTF">2023-06-06T11:27:08Z</dcterms:modified>
</cp:coreProperties>
</file>