
<file path=[Content_Types].xml><?xml version="1.0" encoding="utf-8"?>
<Types xmlns="http://schemas.openxmlformats.org/package/2006/content-types">
  <Default Extension="jpeg" ContentType="image/jpeg"/>
  <Default Extension="jpg" ContentType="image/jpeg"/>
  <Default Extension="png" ContentType="image/png"/>
  <Default Extension="ppm"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27"/>
  </p:notesMasterIdLst>
  <p:sldIdLst>
    <p:sldId id="289" r:id="rId5"/>
    <p:sldId id="257" r:id="rId6"/>
    <p:sldId id="258" r:id="rId7"/>
    <p:sldId id="284" r:id="rId8"/>
    <p:sldId id="259" r:id="rId9"/>
    <p:sldId id="285" r:id="rId10"/>
    <p:sldId id="260" r:id="rId11"/>
    <p:sldId id="283" r:id="rId12"/>
    <p:sldId id="262" r:id="rId13"/>
    <p:sldId id="270" r:id="rId14"/>
    <p:sldId id="286" r:id="rId15"/>
    <p:sldId id="287" r:id="rId16"/>
    <p:sldId id="279" r:id="rId17"/>
    <p:sldId id="280" r:id="rId18"/>
    <p:sldId id="267" r:id="rId19"/>
    <p:sldId id="288" r:id="rId20"/>
    <p:sldId id="271" r:id="rId21"/>
    <p:sldId id="273" r:id="rId22"/>
    <p:sldId id="272" r:id="rId23"/>
    <p:sldId id="268" r:id="rId24"/>
    <p:sldId id="264"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0CD90E-15BA-4D0B-9F65-01600AE718D9}" v="11" dt="2023-06-24T08:43:45.7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56787" autoAdjust="0"/>
  </p:normalViewPr>
  <p:slideViewPr>
    <p:cSldViewPr snapToGrid="0">
      <p:cViewPr varScale="1">
        <p:scale>
          <a:sx n="44" d="100"/>
          <a:sy n="44" d="100"/>
        </p:scale>
        <p:origin x="2194" y="48"/>
      </p:cViewPr>
      <p:guideLst/>
    </p:cSldViewPr>
  </p:slideViewPr>
  <p:outlineViewPr>
    <p:cViewPr>
      <p:scale>
        <a:sx n="33" d="100"/>
        <a:sy n="33" d="100"/>
      </p:scale>
      <p:origin x="0" y="-84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483E07-E694-4F3A-9145-6799A12EA60E}" type="datetimeFigureOut">
              <a:rPr lang="en-IN" smtClean="0"/>
              <a:t>30-06-2023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C3AFBD-8458-4823-B99F-65F408772F39}" type="slidenum">
              <a:rPr lang="en-IN" smtClean="0"/>
              <a:t>‹#›</a:t>
            </a:fld>
            <a:endParaRPr lang="en-IN"/>
          </a:p>
        </p:txBody>
      </p:sp>
    </p:spTree>
    <p:extLst>
      <p:ext uri="{BB962C8B-B14F-4D97-AF65-F5344CB8AC3E}">
        <p14:creationId xmlns:p14="http://schemas.microsoft.com/office/powerpoint/2010/main" val="3824444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Crypto algo ensure- </a:t>
            </a:r>
            <a:r>
              <a:rPr lang="en-US" sz="1200" dirty="0"/>
              <a:t>Confidentiality, Integrity, Authentication, Authorization, and Non-repudiation</a:t>
            </a:r>
            <a:br>
              <a:rPr lang="en-US" sz="1200" dirty="0"/>
            </a:br>
            <a:r>
              <a:rPr lang="en-US" sz="1200" dirty="0"/>
              <a:t>auth - </a:t>
            </a:r>
            <a:r>
              <a:rPr lang="en-US" b="0" i="0" dirty="0">
                <a:solidFill>
                  <a:srgbClr val="D1D5DB"/>
                </a:solidFill>
                <a:effectLst/>
                <a:latin typeface="Söhne"/>
              </a:rPr>
              <a:t>verifying the identity of a user </a:t>
            </a:r>
            <a:br>
              <a:rPr lang="en-US" b="0" i="0" dirty="0">
                <a:solidFill>
                  <a:srgbClr val="D1D5DB"/>
                </a:solidFill>
                <a:effectLst/>
                <a:latin typeface="Söhne"/>
              </a:rPr>
            </a:br>
            <a:r>
              <a:rPr lang="en-US" b="0" i="0" dirty="0">
                <a:solidFill>
                  <a:srgbClr val="D1D5DB"/>
                </a:solidFill>
                <a:effectLst/>
                <a:latin typeface="Söhne"/>
              </a:rPr>
              <a:t>non-repudiation - originator of a message cannot deny having sent the message</a:t>
            </a:r>
            <a:endParaRPr lang="en-IN" dirty="0"/>
          </a:p>
        </p:txBody>
      </p:sp>
      <p:sp>
        <p:nvSpPr>
          <p:cNvPr id="4" name="Slide Number Placeholder 3"/>
          <p:cNvSpPr>
            <a:spLocks noGrp="1"/>
          </p:cNvSpPr>
          <p:nvPr>
            <p:ph type="sldNum" sz="quarter" idx="5"/>
          </p:nvPr>
        </p:nvSpPr>
        <p:spPr/>
        <p:txBody>
          <a:bodyPr/>
          <a:lstStyle/>
          <a:p>
            <a:fld id="{00C3AFBD-8458-4823-B99F-65F408772F39}" type="slidenum">
              <a:rPr lang="en-IN" smtClean="0"/>
              <a:t>2</a:t>
            </a:fld>
            <a:endParaRPr lang="en-IN"/>
          </a:p>
        </p:txBody>
      </p:sp>
    </p:spTree>
    <p:extLst>
      <p:ext uri="{BB962C8B-B14F-4D97-AF65-F5344CB8AC3E}">
        <p14:creationId xmlns:p14="http://schemas.microsoft.com/office/powerpoint/2010/main" val="2176528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Applications: Blowfish finds applications in bulk encryption, random bit generation, packet encryption, and hashing.</a:t>
            </a:r>
            <a:br>
              <a:rPr lang="en-US" b="0" i="0" dirty="0">
                <a:solidFill>
                  <a:srgbClr val="374151"/>
                </a:solidFill>
                <a:effectLst/>
                <a:latin typeface="Söhne"/>
              </a:rPr>
            </a:br>
            <a:br>
              <a:rPr lang="en-US" b="0" i="0" dirty="0">
                <a:solidFill>
                  <a:srgbClr val="374151"/>
                </a:solidFill>
                <a:effectLst/>
                <a:latin typeface="Söhne"/>
              </a:rPr>
            </a:br>
            <a:r>
              <a:rPr lang="en-US" b="0" i="0" dirty="0">
                <a:solidFill>
                  <a:srgbClr val="D1D5DB"/>
                </a:solidFill>
                <a:effectLst/>
                <a:latin typeface="Söhne"/>
              </a:rPr>
              <a:t>structure used in block ciphers, where the input block is divided into two halves that undergo multiple rounds of processing</a:t>
            </a:r>
            <a:endParaRPr lang="en-US" b="0" i="0" dirty="0">
              <a:solidFill>
                <a:srgbClr val="374151"/>
              </a:solidFill>
              <a:effectLst/>
              <a:latin typeface="Söhne"/>
            </a:endParaRPr>
          </a:p>
          <a:p>
            <a:endParaRPr lang="en-IN" dirty="0"/>
          </a:p>
        </p:txBody>
      </p:sp>
      <p:sp>
        <p:nvSpPr>
          <p:cNvPr id="4" name="Slide Number Placeholder 3"/>
          <p:cNvSpPr>
            <a:spLocks noGrp="1"/>
          </p:cNvSpPr>
          <p:nvPr>
            <p:ph type="sldNum" sz="quarter" idx="5"/>
          </p:nvPr>
        </p:nvSpPr>
        <p:spPr/>
        <p:txBody>
          <a:bodyPr/>
          <a:lstStyle/>
          <a:p>
            <a:fld id="{00C3AFBD-8458-4823-B99F-65F408772F39}" type="slidenum">
              <a:rPr lang="en-IN" smtClean="0"/>
              <a:t>3</a:t>
            </a:fld>
            <a:endParaRPr lang="en-IN"/>
          </a:p>
        </p:txBody>
      </p:sp>
    </p:spTree>
    <p:extLst>
      <p:ext uri="{BB962C8B-B14F-4D97-AF65-F5344CB8AC3E}">
        <p14:creationId xmlns:p14="http://schemas.microsoft.com/office/powerpoint/2010/main" val="3316493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IN" dirty="0"/>
              <a:t> AES RSA with SHA256</a:t>
            </a:r>
          </a:p>
          <a:p>
            <a:pPr marL="228600" indent="-228600">
              <a:buAutoNum type="arabicParenR"/>
            </a:pPr>
            <a:r>
              <a:rPr lang="en-IN" dirty="0"/>
              <a:t> blowfish RSA with SHA256</a:t>
            </a:r>
          </a:p>
          <a:p>
            <a:pPr marL="228600" indent="-228600">
              <a:buAutoNum type="arabicParenR"/>
            </a:pPr>
            <a:r>
              <a:rPr lang="en-IN" dirty="0"/>
              <a:t> </a:t>
            </a:r>
            <a:r>
              <a:rPr lang="en-IN" sz="1800" b="0" i="0" u="none" strike="noStrike" baseline="0" dirty="0">
                <a:latin typeface="NimbusRomNo9L-Regu"/>
              </a:rPr>
              <a:t>RSA, </a:t>
            </a:r>
            <a:r>
              <a:rPr lang="en-US" sz="1800" b="0" i="0" u="none" strike="noStrike" baseline="0" dirty="0">
                <a:latin typeface="NimbusRomNo9L-Regu"/>
              </a:rPr>
              <a:t>DES and SHA1 and it is implemented using JAVA</a:t>
            </a:r>
          </a:p>
          <a:p>
            <a:pPr algn="l"/>
            <a:r>
              <a:rPr lang="en-US" sz="1800" b="0" i="0" u="none" strike="noStrike" baseline="0" dirty="0">
                <a:latin typeface="NimbusRomNo9L-Regu"/>
              </a:rPr>
              <a:t>4)   AES and Blowfish and state that it is faster and more secure </a:t>
            </a:r>
            <a:r>
              <a:rPr lang="en-IN" sz="1800" b="0" i="0" u="none" strike="noStrike" baseline="0" dirty="0">
                <a:latin typeface="NimbusRomNo9L-Regu"/>
              </a:rPr>
              <a:t>encryption</a:t>
            </a:r>
          </a:p>
          <a:p>
            <a:pPr algn="l"/>
            <a:r>
              <a:rPr lang="en-IN" sz="1800" b="0" i="0" u="none" strike="noStrike" baseline="0" dirty="0">
                <a:latin typeface="NimbusRomNo9L-Regu"/>
              </a:rPr>
              <a:t>5)   RSA and ECC </a:t>
            </a:r>
            <a:endParaRPr lang="en-US" sz="1800" b="0" i="0" u="none" strike="noStrike" baseline="0" dirty="0">
              <a:latin typeface="NimbusRomNo9L-Regu"/>
            </a:endParaRPr>
          </a:p>
          <a:p>
            <a:pPr marL="228600" indent="-228600">
              <a:buAutoNum type="arabicParenR"/>
            </a:pPr>
            <a:endParaRPr lang="en-US" sz="1800" b="0" i="0" u="none" strike="noStrike" baseline="0" dirty="0">
              <a:latin typeface="NimbusRomNo9L-Regu"/>
            </a:endParaRPr>
          </a:p>
          <a:p>
            <a:pPr marL="228600" indent="-228600">
              <a:buAutoNum type="arabicParenR"/>
            </a:pPr>
            <a:endParaRPr lang="en-IN" dirty="0"/>
          </a:p>
        </p:txBody>
      </p:sp>
      <p:sp>
        <p:nvSpPr>
          <p:cNvPr id="4" name="Slide Number Placeholder 3"/>
          <p:cNvSpPr>
            <a:spLocks noGrp="1"/>
          </p:cNvSpPr>
          <p:nvPr>
            <p:ph type="sldNum" sz="quarter" idx="5"/>
          </p:nvPr>
        </p:nvSpPr>
        <p:spPr/>
        <p:txBody>
          <a:bodyPr/>
          <a:lstStyle/>
          <a:p>
            <a:fld id="{00C3AFBD-8458-4823-B99F-65F408772F39}" type="slidenum">
              <a:rPr lang="en-IN" smtClean="0"/>
              <a:t>21</a:t>
            </a:fld>
            <a:endParaRPr lang="en-IN"/>
          </a:p>
        </p:txBody>
      </p:sp>
    </p:spTree>
    <p:extLst>
      <p:ext uri="{BB962C8B-B14F-4D97-AF65-F5344CB8AC3E}">
        <p14:creationId xmlns:p14="http://schemas.microsoft.com/office/powerpoint/2010/main" val="3948071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37E3C-6AB4-6BB1-2C9A-D1EC83BF67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8A8C974-787E-20C2-8F88-9DB195F8A2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BA598BE-240F-4559-E89E-6D90D53B4EF8}"/>
              </a:ext>
            </a:extLst>
          </p:cNvPr>
          <p:cNvSpPr>
            <a:spLocks noGrp="1"/>
          </p:cNvSpPr>
          <p:nvPr>
            <p:ph type="dt" sz="half" idx="10"/>
          </p:nvPr>
        </p:nvSpPr>
        <p:spPr/>
        <p:txBody>
          <a:bodyPr/>
          <a:lstStyle/>
          <a:p>
            <a:fld id="{82EDB8D0-98ED-4B86-9D5F-E61ADC70144D}" type="datetimeFigureOut">
              <a:rPr lang="en-US" smtClean="0"/>
              <a:t>6/30/2023</a:t>
            </a:fld>
            <a:endParaRPr lang="en-US" dirty="0"/>
          </a:p>
        </p:txBody>
      </p:sp>
      <p:sp>
        <p:nvSpPr>
          <p:cNvPr id="5" name="Footer Placeholder 4">
            <a:extLst>
              <a:ext uri="{FF2B5EF4-FFF2-40B4-BE49-F238E27FC236}">
                <a16:creationId xmlns:a16="http://schemas.microsoft.com/office/drawing/2014/main" id="{9F0C4BB4-F4C6-8F29-2413-5A000EAE49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764AAB-1316-0186-1325-C018728C1DE0}"/>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55459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C2C20-E09F-D081-2C8B-AD04E2D022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60289A-18D7-D2AE-EF51-2EAB1ECB00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BE88C5-6D9E-E29B-1283-51C1472492E8}"/>
              </a:ext>
            </a:extLst>
          </p:cNvPr>
          <p:cNvSpPr>
            <a:spLocks noGrp="1"/>
          </p:cNvSpPr>
          <p:nvPr>
            <p:ph type="dt" sz="half" idx="10"/>
          </p:nvPr>
        </p:nvSpPr>
        <p:spPr/>
        <p:txBody>
          <a:bodyPr/>
          <a:lstStyle/>
          <a:p>
            <a:fld id="{82EDB8D0-98ED-4B86-9D5F-E61ADC70144D}" type="datetimeFigureOut">
              <a:rPr lang="en-US" smtClean="0"/>
              <a:t>6/30/2023</a:t>
            </a:fld>
            <a:endParaRPr lang="en-US"/>
          </a:p>
        </p:txBody>
      </p:sp>
      <p:sp>
        <p:nvSpPr>
          <p:cNvPr id="5" name="Footer Placeholder 4">
            <a:extLst>
              <a:ext uri="{FF2B5EF4-FFF2-40B4-BE49-F238E27FC236}">
                <a16:creationId xmlns:a16="http://schemas.microsoft.com/office/drawing/2014/main" id="{3F98E81F-7ADE-1352-013A-D119FEF0E6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8C0D57-5850-C78F-0655-10DA067E3B99}"/>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572871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4BEA1C-E13D-4A2F-50E0-D277EF56F3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9AC888-D432-F8EA-3355-C4653627EC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526247-3CEF-4333-F04A-1365273EBEF8}"/>
              </a:ext>
            </a:extLst>
          </p:cNvPr>
          <p:cNvSpPr>
            <a:spLocks noGrp="1"/>
          </p:cNvSpPr>
          <p:nvPr>
            <p:ph type="dt" sz="half" idx="10"/>
          </p:nvPr>
        </p:nvSpPr>
        <p:spPr/>
        <p:txBody>
          <a:bodyPr/>
          <a:lstStyle/>
          <a:p>
            <a:fld id="{82EDB8D0-98ED-4B86-9D5F-E61ADC70144D}" type="datetimeFigureOut">
              <a:rPr lang="en-US" smtClean="0"/>
              <a:t>6/30/2023</a:t>
            </a:fld>
            <a:endParaRPr lang="en-US"/>
          </a:p>
        </p:txBody>
      </p:sp>
      <p:sp>
        <p:nvSpPr>
          <p:cNvPr id="5" name="Footer Placeholder 4">
            <a:extLst>
              <a:ext uri="{FF2B5EF4-FFF2-40B4-BE49-F238E27FC236}">
                <a16:creationId xmlns:a16="http://schemas.microsoft.com/office/drawing/2014/main" id="{997B51E0-9BF4-BE5D-65E8-10C405B842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BBA536-8B6B-C425-3F6A-C7FECE25647D}"/>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190223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E0A7B-D4E2-E932-75B2-216585CA4B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154E2D-4596-F7F4-A5D1-5312BEABDD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8B2B62-33EE-20FA-372C-82C213B9B017}"/>
              </a:ext>
            </a:extLst>
          </p:cNvPr>
          <p:cNvSpPr>
            <a:spLocks noGrp="1"/>
          </p:cNvSpPr>
          <p:nvPr>
            <p:ph type="dt" sz="half" idx="10"/>
          </p:nvPr>
        </p:nvSpPr>
        <p:spPr/>
        <p:txBody>
          <a:bodyPr/>
          <a:lstStyle/>
          <a:p>
            <a:fld id="{82EDB8D0-98ED-4B86-9D5F-E61ADC70144D}" type="datetimeFigureOut">
              <a:rPr lang="en-US" smtClean="0"/>
              <a:t>6/30/2023</a:t>
            </a:fld>
            <a:endParaRPr lang="en-US" dirty="0"/>
          </a:p>
        </p:txBody>
      </p:sp>
      <p:sp>
        <p:nvSpPr>
          <p:cNvPr id="5" name="Footer Placeholder 4">
            <a:extLst>
              <a:ext uri="{FF2B5EF4-FFF2-40B4-BE49-F238E27FC236}">
                <a16:creationId xmlns:a16="http://schemas.microsoft.com/office/drawing/2014/main" id="{30E10124-B5E6-16E6-9C6C-40B55EE759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E2FAF1-CCC9-2DFE-4A22-C4340640A4A2}"/>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896326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11675-CE86-1B83-719F-BF75BEC6FA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A916699-D4B4-81BA-8479-38C2ED2E42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5ED166-24CB-B8E1-4DCF-48E5495FCACC}"/>
              </a:ext>
            </a:extLst>
          </p:cNvPr>
          <p:cNvSpPr>
            <a:spLocks noGrp="1"/>
          </p:cNvSpPr>
          <p:nvPr>
            <p:ph type="dt" sz="half" idx="10"/>
          </p:nvPr>
        </p:nvSpPr>
        <p:spPr/>
        <p:txBody>
          <a:bodyPr/>
          <a:lstStyle/>
          <a:p>
            <a:fld id="{82EDB8D0-98ED-4B86-9D5F-E61ADC70144D}" type="datetimeFigureOut">
              <a:rPr lang="en-US" smtClean="0"/>
              <a:t>6/30/2023</a:t>
            </a:fld>
            <a:endParaRPr lang="en-US"/>
          </a:p>
        </p:txBody>
      </p:sp>
      <p:sp>
        <p:nvSpPr>
          <p:cNvPr id="5" name="Footer Placeholder 4">
            <a:extLst>
              <a:ext uri="{FF2B5EF4-FFF2-40B4-BE49-F238E27FC236}">
                <a16:creationId xmlns:a16="http://schemas.microsoft.com/office/drawing/2014/main" id="{10393610-0A74-0237-2488-74F4E00D9F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CDA615-69E9-5B5E-7C0A-184CAA685F61}"/>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841986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361CF-F445-90D3-0A8B-361B32676E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D3417C-FFC2-8B8C-720A-360A88D960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1CE0429-8EFF-0215-2FCB-58D20ABFD4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B539E99-1346-46C0-01FB-868CDCF7916E}"/>
              </a:ext>
            </a:extLst>
          </p:cNvPr>
          <p:cNvSpPr>
            <a:spLocks noGrp="1"/>
          </p:cNvSpPr>
          <p:nvPr>
            <p:ph type="dt" sz="half" idx="10"/>
          </p:nvPr>
        </p:nvSpPr>
        <p:spPr/>
        <p:txBody>
          <a:bodyPr/>
          <a:lstStyle/>
          <a:p>
            <a:fld id="{82EDB8D0-98ED-4B86-9D5F-E61ADC70144D}" type="datetimeFigureOut">
              <a:rPr lang="en-US" smtClean="0"/>
              <a:t>6/30/2023</a:t>
            </a:fld>
            <a:endParaRPr lang="en-US"/>
          </a:p>
        </p:txBody>
      </p:sp>
      <p:sp>
        <p:nvSpPr>
          <p:cNvPr id="6" name="Footer Placeholder 5">
            <a:extLst>
              <a:ext uri="{FF2B5EF4-FFF2-40B4-BE49-F238E27FC236}">
                <a16:creationId xmlns:a16="http://schemas.microsoft.com/office/drawing/2014/main" id="{F53EFBE9-0CEB-E516-A235-0522DDDC0A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2FF3A3-1E1C-6B4E-2A58-D6878637766F}"/>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53037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93F8B-B1F9-812B-CF59-1CB371871B0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549C05-A85D-1E21-D420-0B73259EC8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AB2A22-35AD-02C1-ACA8-F26D79BFF7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21CAAEA-324D-7DDE-A5C8-CB5FD1E089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A231E6-C985-6FBD-3659-35F3954A8A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8453E48-57F8-B074-7FC9-D275B4F04F6E}"/>
              </a:ext>
            </a:extLst>
          </p:cNvPr>
          <p:cNvSpPr>
            <a:spLocks noGrp="1"/>
          </p:cNvSpPr>
          <p:nvPr>
            <p:ph type="dt" sz="half" idx="10"/>
          </p:nvPr>
        </p:nvSpPr>
        <p:spPr/>
        <p:txBody>
          <a:bodyPr/>
          <a:lstStyle/>
          <a:p>
            <a:fld id="{82EDB8D0-98ED-4B86-9D5F-E61ADC70144D}" type="datetimeFigureOut">
              <a:rPr lang="en-US" smtClean="0"/>
              <a:t>6/30/2023</a:t>
            </a:fld>
            <a:endParaRPr lang="en-US"/>
          </a:p>
        </p:txBody>
      </p:sp>
      <p:sp>
        <p:nvSpPr>
          <p:cNvPr id="8" name="Footer Placeholder 7">
            <a:extLst>
              <a:ext uri="{FF2B5EF4-FFF2-40B4-BE49-F238E27FC236}">
                <a16:creationId xmlns:a16="http://schemas.microsoft.com/office/drawing/2014/main" id="{CA184121-2FD0-D0FF-8AAB-1245A105DF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95F751-088F-ED0C-DE65-BAB84EC896CE}"/>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246053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9E50-37F4-EB43-EFB4-3E71B8CACD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732D373-FF6D-64D1-6D2A-48C36203467C}"/>
              </a:ext>
            </a:extLst>
          </p:cNvPr>
          <p:cNvSpPr>
            <a:spLocks noGrp="1"/>
          </p:cNvSpPr>
          <p:nvPr>
            <p:ph type="dt" sz="half" idx="10"/>
          </p:nvPr>
        </p:nvSpPr>
        <p:spPr/>
        <p:txBody>
          <a:bodyPr/>
          <a:lstStyle/>
          <a:p>
            <a:fld id="{82EDB8D0-98ED-4B86-9D5F-E61ADC70144D}" type="datetimeFigureOut">
              <a:rPr lang="en-US" smtClean="0"/>
              <a:t>6/30/2023</a:t>
            </a:fld>
            <a:endParaRPr lang="en-US"/>
          </a:p>
        </p:txBody>
      </p:sp>
      <p:sp>
        <p:nvSpPr>
          <p:cNvPr id="4" name="Footer Placeholder 3">
            <a:extLst>
              <a:ext uri="{FF2B5EF4-FFF2-40B4-BE49-F238E27FC236}">
                <a16:creationId xmlns:a16="http://schemas.microsoft.com/office/drawing/2014/main" id="{BC0979A9-5CBC-9A12-4095-C3CE416236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46829F-61A4-2879-769F-06FF608094E8}"/>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75566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89DD4D-F9C3-3E2D-A9DB-D1D9B87C6960}"/>
              </a:ext>
            </a:extLst>
          </p:cNvPr>
          <p:cNvSpPr>
            <a:spLocks noGrp="1"/>
          </p:cNvSpPr>
          <p:nvPr>
            <p:ph type="dt" sz="half" idx="10"/>
          </p:nvPr>
        </p:nvSpPr>
        <p:spPr/>
        <p:txBody>
          <a:bodyPr/>
          <a:lstStyle/>
          <a:p>
            <a:fld id="{82EDB8D0-98ED-4B86-9D5F-E61ADC70144D}" type="datetimeFigureOut">
              <a:rPr lang="en-US" smtClean="0"/>
              <a:t>6/30/2023</a:t>
            </a:fld>
            <a:endParaRPr lang="en-US"/>
          </a:p>
        </p:txBody>
      </p:sp>
      <p:sp>
        <p:nvSpPr>
          <p:cNvPr id="3" name="Footer Placeholder 2">
            <a:extLst>
              <a:ext uri="{FF2B5EF4-FFF2-40B4-BE49-F238E27FC236}">
                <a16:creationId xmlns:a16="http://schemas.microsoft.com/office/drawing/2014/main" id="{D76C99F4-1D68-0EB6-3A3A-233328DE10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93E5A8-171E-B773-2EFD-C1E992D615D5}"/>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721603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96ABB-9D3A-BE14-3655-CD49D8A78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81BD3B-28A7-F80B-8C8A-4C48097459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C0746BF-3D94-54F0-0F5C-F56D213D2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EB54C1-9DCF-0503-F63D-BA148D62B646}"/>
              </a:ext>
            </a:extLst>
          </p:cNvPr>
          <p:cNvSpPr>
            <a:spLocks noGrp="1"/>
          </p:cNvSpPr>
          <p:nvPr>
            <p:ph type="dt" sz="half" idx="10"/>
          </p:nvPr>
        </p:nvSpPr>
        <p:spPr/>
        <p:txBody>
          <a:bodyPr/>
          <a:lstStyle/>
          <a:p>
            <a:fld id="{82EDB8D0-98ED-4B86-9D5F-E61ADC70144D}" type="datetimeFigureOut">
              <a:rPr lang="en-US" smtClean="0"/>
              <a:t>6/30/2023</a:t>
            </a:fld>
            <a:endParaRPr lang="en-US"/>
          </a:p>
        </p:txBody>
      </p:sp>
      <p:sp>
        <p:nvSpPr>
          <p:cNvPr id="6" name="Footer Placeholder 5">
            <a:extLst>
              <a:ext uri="{FF2B5EF4-FFF2-40B4-BE49-F238E27FC236}">
                <a16:creationId xmlns:a16="http://schemas.microsoft.com/office/drawing/2014/main" id="{AF2A1F0A-B291-CB37-9A1C-AB596B8EB1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B00D30-7005-B818-0DAD-7D1B4FE61369}"/>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5741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F82F7-CB3C-1D93-0C86-8737251DAA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A937420-1278-0DF7-E0E3-45DA9CAA55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340807-5905-79C1-66BA-28086C413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B4140C-32F8-16B8-3564-E171C0302239}"/>
              </a:ext>
            </a:extLst>
          </p:cNvPr>
          <p:cNvSpPr>
            <a:spLocks noGrp="1"/>
          </p:cNvSpPr>
          <p:nvPr>
            <p:ph type="dt" sz="half" idx="10"/>
          </p:nvPr>
        </p:nvSpPr>
        <p:spPr/>
        <p:txBody>
          <a:bodyPr/>
          <a:lstStyle/>
          <a:p>
            <a:fld id="{82EDB8D0-98ED-4B86-9D5F-E61ADC70144D}" type="datetimeFigureOut">
              <a:rPr lang="en-US" smtClean="0"/>
              <a:t>6/30/2023</a:t>
            </a:fld>
            <a:endParaRPr lang="en-US"/>
          </a:p>
        </p:txBody>
      </p:sp>
      <p:sp>
        <p:nvSpPr>
          <p:cNvPr id="6" name="Footer Placeholder 5">
            <a:extLst>
              <a:ext uri="{FF2B5EF4-FFF2-40B4-BE49-F238E27FC236}">
                <a16:creationId xmlns:a16="http://schemas.microsoft.com/office/drawing/2014/main" id="{AC1D9194-29DF-425A-FAE5-896D7382B6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E6B207-3770-37AC-8BD9-3093927AFF7D}"/>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596126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72A188-4F9C-5D35-3BE0-9C9FE50F3D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1660EE-AE59-2A99-8D54-2DD11367A8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0DFD3-1C56-A211-FBF8-8275948B2C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DB8D0-98ED-4B86-9D5F-E61ADC70144D}" type="datetimeFigureOut">
              <a:rPr lang="en-US" smtClean="0"/>
              <a:pPr/>
              <a:t>6/30/2023</a:t>
            </a:fld>
            <a:endParaRPr lang="en-US" dirty="0"/>
          </a:p>
        </p:txBody>
      </p:sp>
      <p:sp>
        <p:nvSpPr>
          <p:cNvPr id="5" name="Footer Placeholder 4">
            <a:extLst>
              <a:ext uri="{FF2B5EF4-FFF2-40B4-BE49-F238E27FC236}">
                <a16:creationId xmlns:a16="http://schemas.microsoft.com/office/drawing/2014/main" id="{C0DB91E0-BFF8-8AA1-9D65-85F638FA76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98A48B-71D0-F6E3-3F67-20566B9D37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15004368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pm"/><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F8A614-6133-3D7D-E0DE-0D8A6873B001}"/>
              </a:ext>
            </a:extLst>
          </p:cNvPr>
          <p:cNvSpPr>
            <a:spLocks noGrp="1"/>
          </p:cNvSpPr>
          <p:nvPr>
            <p:ph type="ctrTitle"/>
          </p:nvPr>
        </p:nvSpPr>
        <p:spPr>
          <a:xfrm>
            <a:off x="638881" y="417576"/>
            <a:ext cx="10909640" cy="1249394"/>
          </a:xfrm>
        </p:spPr>
        <p:txBody>
          <a:bodyPr vert="horz" lIns="91440" tIns="45720" rIns="91440" bIns="45720" rtlCol="0" anchor="ctr">
            <a:noAutofit/>
          </a:bodyPr>
          <a:lstStyle/>
          <a:p>
            <a:r>
              <a:rPr lang="en-US" sz="5400" b="1" i="0" u="none" strike="noStrike" kern="1200" baseline="0" dirty="0">
                <a:latin typeface="+mj-lt"/>
                <a:ea typeface="+mj-ea"/>
                <a:cs typeface="+mj-cs"/>
              </a:rPr>
              <a:t>PERFORMANCE COMPARISON OF HYBRID ENCRYPTION MODELS</a:t>
            </a:r>
            <a:endParaRPr lang="en-US" sz="5400" b="1" kern="1200" dirty="0">
              <a:latin typeface="+mj-lt"/>
              <a:ea typeface="+mj-ea"/>
              <a:cs typeface="+mj-cs"/>
            </a:endParaRPr>
          </a:p>
        </p:txBody>
      </p:sp>
      <p:sp>
        <p:nvSpPr>
          <p:cNvPr id="4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4F411F2-F210-4063-9C76-3B41C0E507A7}"/>
              </a:ext>
            </a:extLst>
          </p:cNvPr>
          <p:cNvSpPr txBox="1"/>
          <p:nvPr/>
        </p:nvSpPr>
        <p:spPr>
          <a:xfrm>
            <a:off x="3640992" y="2084546"/>
            <a:ext cx="4596002" cy="369332"/>
          </a:xfrm>
          <a:prstGeom prst="rect">
            <a:avLst/>
          </a:prstGeom>
          <a:noFill/>
        </p:spPr>
        <p:txBody>
          <a:bodyPr wrap="none" rtlCol="0">
            <a:spAutoFit/>
          </a:bodyPr>
          <a:lstStyle/>
          <a:p>
            <a:pPr defTabSz="621792">
              <a:spcAft>
                <a:spcPts val="600"/>
              </a:spcAft>
            </a:pPr>
            <a:r>
              <a:rPr lang="en-IN" b="1" kern="1200" dirty="0">
                <a:latin typeface="+mj-lt"/>
                <a:ea typeface="+mn-ea"/>
                <a:cs typeface="+mn-cs"/>
              </a:rPr>
              <a:t>ARCHITECTING INTELLIGENT SYSTEMS PROJECT</a:t>
            </a:r>
            <a:endParaRPr lang="en-IN" b="1" dirty="0">
              <a:latin typeface="+mj-lt"/>
            </a:endParaRPr>
          </a:p>
        </p:txBody>
      </p:sp>
      <p:pic>
        <p:nvPicPr>
          <p:cNvPr id="8" name="Picture 7" descr="A picture containing bird, emblem, symbol, crest&#10;&#10;Description automatically generated">
            <a:extLst>
              <a:ext uri="{FF2B5EF4-FFF2-40B4-BE49-F238E27FC236}">
                <a16:creationId xmlns:a16="http://schemas.microsoft.com/office/drawing/2014/main" id="{D933492A-E288-DE52-A18B-9C1420E721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533" y="168112"/>
            <a:ext cx="692708" cy="795288"/>
          </a:xfrm>
          <a:prstGeom prst="rect">
            <a:avLst/>
          </a:prstGeom>
        </p:spPr>
      </p:pic>
      <p:sp>
        <p:nvSpPr>
          <p:cNvPr id="9" name="Subtitle 2">
            <a:extLst>
              <a:ext uri="{FF2B5EF4-FFF2-40B4-BE49-F238E27FC236}">
                <a16:creationId xmlns:a16="http://schemas.microsoft.com/office/drawing/2014/main" id="{E41902F5-C7E4-363F-7DF7-EACD6CB87A1F}"/>
              </a:ext>
            </a:extLst>
          </p:cNvPr>
          <p:cNvSpPr>
            <a:spLocks noGrp="1"/>
          </p:cNvSpPr>
          <p:nvPr>
            <p:ph type="subTitle" idx="1"/>
          </p:nvPr>
        </p:nvSpPr>
        <p:spPr>
          <a:xfrm>
            <a:off x="7468201" y="5346906"/>
            <a:ext cx="4596002" cy="1300972"/>
          </a:xfrm>
        </p:spPr>
        <p:txBody>
          <a:bodyPr>
            <a:noAutofit/>
          </a:bodyPr>
          <a:lstStyle/>
          <a:p>
            <a:pPr algn="l" defTabSz="621792">
              <a:spcBef>
                <a:spcPts val="680"/>
              </a:spcBef>
            </a:pPr>
            <a:r>
              <a:rPr lang="en-IN" sz="2000" kern="1200" dirty="0">
                <a:latin typeface="+mn-lt"/>
                <a:ea typeface="+mn-ea"/>
                <a:cs typeface="+mn-cs"/>
              </a:rPr>
              <a:t>BY :</a:t>
            </a:r>
          </a:p>
          <a:p>
            <a:pPr algn="l" defTabSz="621792">
              <a:spcBef>
                <a:spcPts val="680"/>
              </a:spcBef>
            </a:pPr>
            <a:r>
              <a:rPr lang="en-IN" sz="2000" kern="1200" dirty="0">
                <a:latin typeface="+mn-lt"/>
                <a:ea typeface="+mn-ea"/>
                <a:cs typeface="+mn-cs"/>
              </a:rPr>
              <a:t>ASWIN PALATHUMVEETTIL JAGADEESAN</a:t>
            </a:r>
          </a:p>
          <a:p>
            <a:pPr algn="l" defTabSz="621792">
              <a:spcBef>
                <a:spcPts val="680"/>
              </a:spcBef>
            </a:pPr>
            <a:r>
              <a:rPr lang="en-IN" sz="2000" kern="1200" dirty="0">
                <a:latin typeface="+mn-lt"/>
                <a:ea typeface="+mn-ea"/>
                <a:cs typeface="+mn-cs"/>
              </a:rPr>
              <a:t>I2COST PROGRAM</a:t>
            </a:r>
          </a:p>
          <a:p>
            <a:pPr algn="l" defTabSz="621792">
              <a:spcBef>
                <a:spcPts val="680"/>
              </a:spcBef>
            </a:pPr>
            <a:r>
              <a:rPr lang="en-IN" sz="2000" kern="1200" dirty="0">
                <a:latin typeface="NimbusRomNo9L-ReguItal"/>
                <a:ea typeface="+mn-ea"/>
                <a:cs typeface="+mn-cs"/>
              </a:rPr>
              <a:t>UNIVERSITY OF L’AQUILA</a:t>
            </a:r>
            <a:endParaRPr lang="en-IN" sz="2000" kern="1200" dirty="0">
              <a:latin typeface="+mn-lt"/>
              <a:ea typeface="+mn-ea"/>
              <a:cs typeface="+mn-cs"/>
            </a:endParaRPr>
          </a:p>
          <a:p>
            <a:pPr algn="l"/>
            <a:endParaRPr lang="en-IN" dirty="0"/>
          </a:p>
        </p:txBody>
      </p:sp>
      <p:pic>
        <p:nvPicPr>
          <p:cNvPr id="12" name="Picture 11" descr="A picture containing clipart, graphics, symbol, font&#10;&#10;Description automatically generated">
            <a:extLst>
              <a:ext uri="{FF2B5EF4-FFF2-40B4-BE49-F238E27FC236}">
                <a16:creationId xmlns:a16="http://schemas.microsoft.com/office/drawing/2014/main" id="{6F859C44-16BE-175E-3436-71F1E0D7B6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0134" y="2453878"/>
            <a:ext cx="4596002" cy="2548734"/>
          </a:xfrm>
          <a:prstGeom prst="rect">
            <a:avLst/>
          </a:prstGeom>
        </p:spPr>
      </p:pic>
    </p:spTree>
    <p:extLst>
      <p:ext uri="{BB962C8B-B14F-4D97-AF65-F5344CB8AC3E}">
        <p14:creationId xmlns:p14="http://schemas.microsoft.com/office/powerpoint/2010/main" val="990583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4589179-923F-FCB2-DAC2-669AA230219F}"/>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kern="1200" dirty="0">
                <a:solidFill>
                  <a:schemeClr val="tx1"/>
                </a:solidFill>
                <a:latin typeface="+mj-lt"/>
                <a:ea typeface="+mj-ea"/>
                <a:cs typeface="+mj-cs"/>
              </a:rPr>
              <a:t>PROJECT PROPOSAL</a:t>
            </a:r>
          </a:p>
        </p:txBody>
      </p:sp>
      <p:sp>
        <p:nvSpPr>
          <p:cNvPr id="2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1815A81-19A4-7AE4-3456-04F8E2CC877A}"/>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dirty="0"/>
              <a:t>I</a:t>
            </a:r>
            <a:r>
              <a:rPr lang="en-US" sz="2200" b="0" i="0" dirty="0">
                <a:effectLst/>
              </a:rPr>
              <a:t>mplementing four combinations of asymmetric and symmetric algorithms (RSA-AES, ECC-AES, RSA-Blowfish, and ECC-Blowfish) hybrid encryption models to compare their performance.</a:t>
            </a:r>
          </a:p>
          <a:p>
            <a:r>
              <a:rPr lang="en-US" sz="2200" b="0" i="0" dirty="0">
                <a:effectLst/>
              </a:rPr>
              <a:t>The hash of the ciphertext is sent along with the ciphertext itself to the receiver for message integrity verification.</a:t>
            </a:r>
          </a:p>
          <a:p>
            <a:r>
              <a:rPr lang="en-US" sz="2200" b="0" i="0" dirty="0">
                <a:effectLst/>
              </a:rPr>
              <a:t>The asymmetric algorithm is used for secure key exchange, while the symmetric algorithm is used for message encryption.</a:t>
            </a:r>
          </a:p>
          <a:p>
            <a:r>
              <a:rPr lang="en-US" sz="2200" dirty="0"/>
              <a:t>AES and Blowfish with key size 128 bit and RSA with key size 1024 bit is implemented</a:t>
            </a:r>
            <a:endParaRPr lang="en-US" sz="2200" b="0" i="0" dirty="0">
              <a:effectLst/>
            </a:endParaRPr>
          </a:p>
          <a:p>
            <a:pPr marL="0"/>
            <a:endParaRPr lang="en-US" sz="2200" b="0" i="0" dirty="0">
              <a:effectLst/>
            </a:endParaRPr>
          </a:p>
          <a:p>
            <a:endParaRPr lang="en-US" sz="2200" dirty="0"/>
          </a:p>
        </p:txBody>
      </p:sp>
    </p:spTree>
    <p:extLst>
      <p:ext uri="{BB962C8B-B14F-4D97-AF65-F5344CB8AC3E}">
        <p14:creationId xmlns:p14="http://schemas.microsoft.com/office/powerpoint/2010/main" val="264692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4">
            <a:extLst>
              <a:ext uri="{FF2B5EF4-FFF2-40B4-BE49-F238E27FC236}">
                <a16:creationId xmlns:a16="http://schemas.microsoft.com/office/drawing/2014/main" id="{DEEA2785-BFA2-B47E-E55B-22526C66D290}"/>
              </a:ext>
            </a:extLst>
          </p:cNvPr>
          <p:cNvPicPr>
            <a:picLocks noChangeAspect="1"/>
          </p:cNvPicPr>
          <p:nvPr/>
        </p:nvPicPr>
        <p:blipFill>
          <a:blip r:embed="rId2"/>
          <a:stretch>
            <a:fillRect/>
          </a:stretch>
        </p:blipFill>
        <p:spPr>
          <a:xfrm>
            <a:off x="2034564" y="914400"/>
            <a:ext cx="8046672" cy="4968819"/>
          </a:xfrm>
          <a:prstGeom prst="rect">
            <a:avLst/>
          </a:prstGeom>
        </p:spPr>
      </p:pic>
    </p:spTree>
    <p:extLst>
      <p:ext uri="{BB962C8B-B14F-4D97-AF65-F5344CB8AC3E}">
        <p14:creationId xmlns:p14="http://schemas.microsoft.com/office/powerpoint/2010/main" val="3632113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E56EDEC-B298-465E-DEDE-D685CAB7879C}"/>
              </a:ext>
            </a:extLst>
          </p:cNvPr>
          <p:cNvPicPr>
            <a:picLocks noChangeAspect="1"/>
          </p:cNvPicPr>
          <p:nvPr/>
        </p:nvPicPr>
        <p:blipFill>
          <a:blip r:embed="rId2"/>
          <a:stretch>
            <a:fillRect/>
          </a:stretch>
        </p:blipFill>
        <p:spPr>
          <a:xfrm>
            <a:off x="1864804" y="914400"/>
            <a:ext cx="8386192" cy="4968819"/>
          </a:xfrm>
          <a:prstGeom prst="rect">
            <a:avLst/>
          </a:prstGeom>
        </p:spPr>
      </p:pic>
    </p:spTree>
    <p:extLst>
      <p:ext uri="{BB962C8B-B14F-4D97-AF65-F5344CB8AC3E}">
        <p14:creationId xmlns:p14="http://schemas.microsoft.com/office/powerpoint/2010/main" val="2893540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C64CF2-0ABD-F7EE-2081-5AC22479EA5C}"/>
              </a:ext>
            </a:extLst>
          </p:cNvPr>
          <p:cNvSpPr>
            <a:spLocks noGrp="1"/>
          </p:cNvSpPr>
          <p:nvPr>
            <p:ph type="title"/>
          </p:nvPr>
        </p:nvSpPr>
        <p:spPr>
          <a:xfrm>
            <a:off x="838200" y="365125"/>
            <a:ext cx="10515600" cy="1325563"/>
          </a:xfrm>
        </p:spPr>
        <p:txBody>
          <a:bodyPr>
            <a:normAutofit/>
          </a:bodyPr>
          <a:lstStyle/>
          <a:p>
            <a:pPr algn="ctr"/>
            <a:r>
              <a:rPr lang="en-US" sz="4200" dirty="0"/>
              <a:t>COMPARISON FACTORS: PERFORMANCE AND RANDOMNESS CHARACTERISTICS</a:t>
            </a:r>
            <a:endParaRPr lang="en-IN" sz="4200" dirty="0"/>
          </a:p>
        </p:txBody>
      </p:sp>
      <p:sp>
        <p:nvSpPr>
          <p:cNvPr id="4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280120-E232-1A4F-80A0-A002E310476B}"/>
              </a:ext>
            </a:extLst>
          </p:cNvPr>
          <p:cNvSpPr>
            <a:spLocks noGrp="1"/>
          </p:cNvSpPr>
          <p:nvPr>
            <p:ph idx="1"/>
          </p:nvPr>
        </p:nvSpPr>
        <p:spPr>
          <a:xfrm>
            <a:off x="838200" y="1929384"/>
            <a:ext cx="10515600" cy="4251960"/>
          </a:xfrm>
        </p:spPr>
        <p:txBody>
          <a:bodyPr>
            <a:normAutofit/>
          </a:bodyPr>
          <a:lstStyle/>
          <a:p>
            <a:r>
              <a:rPr lang="en-IN" sz="2200" dirty="0"/>
              <a:t>Time, CPU usage, and Memory usage during encryption and decryption.</a:t>
            </a:r>
          </a:p>
          <a:p>
            <a:r>
              <a:rPr lang="en-IN" sz="2200" dirty="0"/>
              <a:t>Hamming distance: </a:t>
            </a:r>
            <a:r>
              <a:rPr lang="en-US" sz="2200" dirty="0"/>
              <a:t>Measures the difference between two equal-length strings by counting the differing positions.</a:t>
            </a:r>
          </a:p>
          <a:p>
            <a:r>
              <a:rPr lang="en-US" sz="2200" dirty="0"/>
              <a:t>Avalanche effect: Small input changes cause large output changes.</a:t>
            </a:r>
          </a:p>
          <a:p>
            <a:r>
              <a:rPr lang="en-IN" sz="2200" dirty="0"/>
              <a:t>Throughput: </a:t>
            </a:r>
            <a:r>
              <a:rPr lang="en-US" sz="2200" dirty="0"/>
              <a:t>Rate at which a cryptographic system can encrypt or decrypt data.</a:t>
            </a:r>
          </a:p>
          <a:p>
            <a:r>
              <a:rPr lang="en-IN" sz="2200" dirty="0"/>
              <a:t>Correlation coefficient: </a:t>
            </a:r>
            <a:r>
              <a:rPr lang="en-US" sz="2200" dirty="0"/>
              <a:t>Measure the strength of the relationship between two sets of data</a:t>
            </a:r>
            <a:endParaRPr lang="en-IN" sz="2200" dirty="0"/>
          </a:p>
        </p:txBody>
      </p:sp>
    </p:spTree>
    <p:extLst>
      <p:ext uri="{BB962C8B-B14F-4D97-AF65-F5344CB8AC3E}">
        <p14:creationId xmlns:p14="http://schemas.microsoft.com/office/powerpoint/2010/main" val="2350516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923009-8456-6E42-22F7-78277EC1C868}"/>
              </a:ext>
            </a:extLst>
          </p:cNvPr>
          <p:cNvSpPr>
            <a:spLocks noGrp="1"/>
          </p:cNvSpPr>
          <p:nvPr>
            <p:ph type="title"/>
          </p:nvPr>
        </p:nvSpPr>
        <p:spPr>
          <a:xfrm>
            <a:off x="838200" y="365125"/>
            <a:ext cx="10515600" cy="1325563"/>
          </a:xfrm>
        </p:spPr>
        <p:txBody>
          <a:bodyPr>
            <a:normAutofit/>
          </a:bodyPr>
          <a:lstStyle/>
          <a:p>
            <a:pPr algn="ctr"/>
            <a:r>
              <a:rPr lang="en-IN" dirty="0"/>
              <a:t>RESULTS</a:t>
            </a:r>
          </a:p>
        </p:txBody>
      </p:sp>
      <p:sp>
        <p:nvSpPr>
          <p:cNvPr id="5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E7AB82-4D9F-ADD0-24BD-219C23E9A70D}"/>
              </a:ext>
            </a:extLst>
          </p:cNvPr>
          <p:cNvSpPr>
            <a:spLocks noGrp="1"/>
          </p:cNvSpPr>
          <p:nvPr>
            <p:ph idx="1"/>
          </p:nvPr>
        </p:nvSpPr>
        <p:spPr>
          <a:xfrm>
            <a:off x="838200" y="1929384"/>
            <a:ext cx="10515600" cy="4251960"/>
          </a:xfrm>
        </p:spPr>
        <p:txBody>
          <a:bodyPr>
            <a:normAutofit/>
          </a:bodyPr>
          <a:lstStyle/>
          <a:p>
            <a:r>
              <a:rPr lang="en-US" sz="2200" dirty="0"/>
              <a:t>Algorithms implemented using Python libraries.</a:t>
            </a:r>
          </a:p>
          <a:p>
            <a:r>
              <a:rPr lang="en-US" sz="2200" dirty="0"/>
              <a:t>Text files of different sizes (1kb, 2kb, 5kb, 10kb, and 20kb) generated using an online tool.</a:t>
            </a:r>
          </a:p>
          <a:p>
            <a:r>
              <a:rPr lang="en-US" sz="2200" dirty="0"/>
              <a:t>Each model was executed 30 times for each file size, and average values were calculated from the outputs.</a:t>
            </a:r>
          </a:p>
          <a:p>
            <a:r>
              <a:rPr lang="en-US" sz="2200" dirty="0"/>
              <a:t>Performance evaluation includes processing time, CPU usage, and memory usage</a:t>
            </a:r>
          </a:p>
          <a:p>
            <a:r>
              <a:rPr lang="en-US" sz="2200" dirty="0"/>
              <a:t>Randomness of the cipher assessed through Avalanche effect and correlation coefficient measurements.</a:t>
            </a:r>
            <a:endParaRPr lang="en-IN" sz="2200" dirty="0"/>
          </a:p>
        </p:txBody>
      </p:sp>
    </p:spTree>
    <p:extLst>
      <p:ext uri="{BB962C8B-B14F-4D97-AF65-F5344CB8AC3E}">
        <p14:creationId xmlns:p14="http://schemas.microsoft.com/office/powerpoint/2010/main" val="2675030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D81850-03FB-1AFA-9120-EBCEA610B7E7}"/>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dirty="0"/>
              <a:t>RESULTS – TIME USAGE</a:t>
            </a:r>
          </a:p>
        </p:txBody>
      </p:sp>
      <p:sp>
        <p:nvSpPr>
          <p:cNvPr id="3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ext, screenshot, plot, line&#10;&#10;Description automatically generated">
            <a:extLst>
              <a:ext uri="{FF2B5EF4-FFF2-40B4-BE49-F238E27FC236}">
                <a16:creationId xmlns:a16="http://schemas.microsoft.com/office/drawing/2014/main" id="{A71A459B-2AC4-354E-42F8-0A2C859384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8938" y="2371310"/>
            <a:ext cx="5244777" cy="3605784"/>
          </a:xfrm>
          <a:prstGeom prst="rect">
            <a:avLst/>
          </a:prstGeom>
        </p:spPr>
      </p:pic>
      <p:pic>
        <p:nvPicPr>
          <p:cNvPr id="8" name="Picture 7" descr="A picture containing text, screenshot, line, plot&#10;&#10;Description automatically generated">
            <a:extLst>
              <a:ext uri="{FF2B5EF4-FFF2-40B4-BE49-F238E27FC236}">
                <a16:creationId xmlns:a16="http://schemas.microsoft.com/office/drawing/2014/main" id="{3CA40C6D-978D-D8DE-7392-1252B59E3C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883" y="2385368"/>
            <a:ext cx="5986205" cy="3591726"/>
          </a:xfrm>
          <a:prstGeom prst="rect">
            <a:avLst/>
          </a:prstGeom>
        </p:spPr>
      </p:pic>
    </p:spTree>
    <p:extLst>
      <p:ext uri="{BB962C8B-B14F-4D97-AF65-F5344CB8AC3E}">
        <p14:creationId xmlns:p14="http://schemas.microsoft.com/office/powerpoint/2010/main" val="36491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D81850-03FB-1AFA-9120-EBCEA610B7E7}"/>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kern="1200" dirty="0">
                <a:solidFill>
                  <a:schemeClr val="tx1"/>
                </a:solidFill>
                <a:latin typeface="+mj-lt"/>
                <a:ea typeface="+mj-ea"/>
                <a:cs typeface="+mj-cs"/>
              </a:rPr>
              <a:t>RESULTS -THROUGHPUT </a:t>
            </a:r>
          </a:p>
        </p:txBody>
      </p:sp>
      <p:sp>
        <p:nvSpPr>
          <p:cNvPr id="3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font, screenshot, number&#10;&#10;Description automatically generated">
            <a:extLst>
              <a:ext uri="{FF2B5EF4-FFF2-40B4-BE49-F238E27FC236}">
                <a16:creationId xmlns:a16="http://schemas.microsoft.com/office/drawing/2014/main" id="{48B828C4-8633-220A-BF7C-AC13BE47F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39" y="2431701"/>
            <a:ext cx="11645511" cy="3627455"/>
          </a:xfrm>
          <a:prstGeom prst="rect">
            <a:avLst/>
          </a:prstGeom>
        </p:spPr>
      </p:pic>
    </p:spTree>
    <p:extLst>
      <p:ext uri="{BB962C8B-B14F-4D97-AF65-F5344CB8AC3E}">
        <p14:creationId xmlns:p14="http://schemas.microsoft.com/office/powerpoint/2010/main" val="298471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D81850-03FB-1AFA-9120-EBCEA610B7E7}"/>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dirty="0"/>
              <a:t>RESULTS – CPU USAGE</a:t>
            </a:r>
          </a:p>
        </p:txBody>
      </p:sp>
      <p:sp>
        <p:nvSpPr>
          <p:cNvPr id="45"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screenshot, line, plot&#10;&#10;Description automatically generated">
            <a:extLst>
              <a:ext uri="{FF2B5EF4-FFF2-40B4-BE49-F238E27FC236}">
                <a16:creationId xmlns:a16="http://schemas.microsoft.com/office/drawing/2014/main" id="{47F86920-0B7C-4E4A-9AAA-18C3FC311C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7918" y="2551893"/>
            <a:ext cx="5555703" cy="3334095"/>
          </a:xfrm>
          <a:prstGeom prst="rect">
            <a:avLst/>
          </a:prstGeom>
        </p:spPr>
      </p:pic>
      <p:pic>
        <p:nvPicPr>
          <p:cNvPr id="8" name="Picture 7" descr="A picture containing text, screenshot, plot, line&#10;&#10;Description automatically generated">
            <a:extLst>
              <a:ext uri="{FF2B5EF4-FFF2-40B4-BE49-F238E27FC236}">
                <a16:creationId xmlns:a16="http://schemas.microsoft.com/office/drawing/2014/main" id="{9222087F-C649-3AE6-36CA-8BA5A90065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974" y="2551893"/>
            <a:ext cx="5550110" cy="3334095"/>
          </a:xfrm>
          <a:prstGeom prst="rect">
            <a:avLst/>
          </a:prstGeom>
        </p:spPr>
      </p:pic>
    </p:spTree>
    <p:extLst>
      <p:ext uri="{BB962C8B-B14F-4D97-AF65-F5344CB8AC3E}">
        <p14:creationId xmlns:p14="http://schemas.microsoft.com/office/powerpoint/2010/main" val="157620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D81850-03FB-1AFA-9120-EBCEA610B7E7}"/>
              </a:ext>
            </a:extLst>
          </p:cNvPr>
          <p:cNvSpPr>
            <a:spLocks noGrp="1"/>
          </p:cNvSpPr>
          <p:nvPr>
            <p:ph type="title"/>
          </p:nvPr>
        </p:nvSpPr>
        <p:spPr>
          <a:xfrm>
            <a:off x="638881" y="447472"/>
            <a:ext cx="10909640" cy="1368614"/>
          </a:xfrm>
        </p:spPr>
        <p:txBody>
          <a:bodyPr vert="horz" lIns="91440" tIns="45720" rIns="91440" bIns="45720" rtlCol="0" anchor="ctr">
            <a:normAutofit/>
          </a:bodyPr>
          <a:lstStyle/>
          <a:p>
            <a:pPr algn="ctr"/>
            <a:r>
              <a:rPr lang="en-US" dirty="0"/>
              <a:t>RESULTS – MEMORY USAGE</a:t>
            </a:r>
          </a:p>
        </p:txBody>
      </p:sp>
      <p:sp>
        <p:nvSpPr>
          <p:cNvPr id="23"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ext, screenshot, plot, line&#10;&#10;Description automatically generated">
            <a:extLst>
              <a:ext uri="{FF2B5EF4-FFF2-40B4-BE49-F238E27FC236}">
                <a16:creationId xmlns:a16="http://schemas.microsoft.com/office/drawing/2014/main" id="{740ECE53-9383-36EE-B600-CF3B43BF5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881" y="2747281"/>
            <a:ext cx="5358542" cy="3215774"/>
          </a:xfrm>
          <a:prstGeom prst="rect">
            <a:avLst/>
          </a:prstGeom>
        </p:spPr>
      </p:pic>
      <p:pic>
        <p:nvPicPr>
          <p:cNvPr id="7" name="Picture 6" descr="A picture containing screenshot, text, plot, line&#10;&#10;Description automatically generated">
            <a:extLst>
              <a:ext uri="{FF2B5EF4-FFF2-40B4-BE49-F238E27FC236}">
                <a16:creationId xmlns:a16="http://schemas.microsoft.com/office/drawing/2014/main" id="{BEBB57AD-F110-1636-7A2E-44E1D598BA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743" y="2747281"/>
            <a:ext cx="5358542" cy="3215774"/>
          </a:xfrm>
          <a:prstGeom prst="rect">
            <a:avLst/>
          </a:prstGeom>
        </p:spPr>
      </p:pic>
    </p:spTree>
    <p:extLst>
      <p:ext uri="{BB962C8B-B14F-4D97-AF65-F5344CB8AC3E}">
        <p14:creationId xmlns:p14="http://schemas.microsoft.com/office/powerpoint/2010/main" val="22725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D81850-03FB-1AFA-9120-EBCEA610B7E7}"/>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dirty="0"/>
              <a:t>RESULTS – RANDOMNESS TEST </a:t>
            </a:r>
          </a:p>
        </p:txBody>
      </p:sp>
      <p:sp>
        <p:nvSpPr>
          <p:cNvPr id="2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screenshot, line, parallel&#10;&#10;Description automatically generated">
            <a:extLst>
              <a:ext uri="{FF2B5EF4-FFF2-40B4-BE49-F238E27FC236}">
                <a16:creationId xmlns:a16="http://schemas.microsoft.com/office/drawing/2014/main" id="{5BA4EA42-DA44-36BF-B826-8F45224555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088" y="2761182"/>
            <a:ext cx="5613287" cy="3368652"/>
          </a:xfrm>
          <a:prstGeom prst="rect">
            <a:avLst/>
          </a:prstGeom>
        </p:spPr>
      </p:pic>
      <p:pic>
        <p:nvPicPr>
          <p:cNvPr id="8" name="Picture 7" descr="A picture containing text, line, screenshot, plot&#10;&#10;Description automatically generated">
            <a:extLst>
              <a:ext uri="{FF2B5EF4-FFF2-40B4-BE49-F238E27FC236}">
                <a16:creationId xmlns:a16="http://schemas.microsoft.com/office/drawing/2014/main" id="{D381BD54-25F3-8071-CE42-1C1B37D95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5627" y="2761182"/>
            <a:ext cx="5582813" cy="3350364"/>
          </a:xfrm>
          <a:prstGeom prst="rect">
            <a:avLst/>
          </a:prstGeom>
        </p:spPr>
      </p:pic>
    </p:spTree>
    <p:extLst>
      <p:ext uri="{BB962C8B-B14F-4D97-AF65-F5344CB8AC3E}">
        <p14:creationId xmlns:p14="http://schemas.microsoft.com/office/powerpoint/2010/main" val="3403080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F162EE-FD57-3DF1-1E68-AB503440ACF7}"/>
              </a:ext>
            </a:extLst>
          </p:cNvPr>
          <p:cNvSpPr>
            <a:spLocks noGrp="1"/>
          </p:cNvSpPr>
          <p:nvPr>
            <p:ph type="title"/>
          </p:nvPr>
        </p:nvSpPr>
        <p:spPr>
          <a:xfrm>
            <a:off x="838200" y="365125"/>
            <a:ext cx="10515600" cy="1325563"/>
          </a:xfrm>
        </p:spPr>
        <p:txBody>
          <a:bodyPr>
            <a:normAutofit/>
          </a:bodyPr>
          <a:lstStyle/>
          <a:p>
            <a:pPr algn="ctr"/>
            <a:r>
              <a:rPr lang="en-IN" dirty="0"/>
              <a:t>INTRODUCTION</a:t>
            </a:r>
          </a:p>
        </p:txBody>
      </p:sp>
      <p:sp>
        <p:nvSpPr>
          <p:cNvPr id="2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49B93B3-4A01-CC3A-7F00-92D5993FA9BB}"/>
              </a:ext>
            </a:extLst>
          </p:cNvPr>
          <p:cNvSpPr>
            <a:spLocks noGrp="1"/>
          </p:cNvSpPr>
          <p:nvPr>
            <p:ph idx="1"/>
          </p:nvPr>
        </p:nvSpPr>
        <p:spPr>
          <a:xfrm>
            <a:off x="838200" y="2055813"/>
            <a:ext cx="10515600" cy="4251960"/>
          </a:xfrm>
        </p:spPr>
        <p:txBody>
          <a:bodyPr>
            <a:noAutofit/>
          </a:bodyPr>
          <a:lstStyle/>
          <a:p>
            <a:r>
              <a:rPr lang="en-US" sz="2200" dirty="0"/>
              <a:t>Cryptographic systems secure sensitive data through advanced encryption techniques.</a:t>
            </a:r>
          </a:p>
          <a:p>
            <a:r>
              <a:rPr lang="en-US" sz="2200" dirty="0"/>
              <a:t>The 5 pillars of cryptography: Confidentiality, Integrity, Authentication, Authorization, and Non-repudiation.</a:t>
            </a:r>
          </a:p>
          <a:p>
            <a:r>
              <a:rPr lang="en-US" sz="2200" dirty="0"/>
              <a:t>Cryptography algorithms are mathematical procedures designed to transform plaintext into ciphertext(encryption) and vice versa(decryption).</a:t>
            </a:r>
          </a:p>
          <a:p>
            <a:r>
              <a:rPr lang="en-US" sz="2200" dirty="0"/>
              <a:t>Symmetric Encryption: Uses a single key for both encryption and decryption.</a:t>
            </a:r>
          </a:p>
          <a:p>
            <a:r>
              <a:rPr lang="en-US" sz="2200" dirty="0"/>
              <a:t>Asymmetric Encryption: Utilizes a pair of keys - public key for encryption and private key for decryption.</a:t>
            </a:r>
          </a:p>
          <a:p>
            <a:r>
              <a:rPr lang="en-US" sz="2200" dirty="0"/>
              <a:t>This project aims to conduct a comprehensive analysis and comparison of hybrid cryptographic systems using following algorithms</a:t>
            </a:r>
          </a:p>
          <a:p>
            <a:pPr lvl="1">
              <a:buFont typeface="Wingdings" panose="05000000000000000000" pitchFamily="2" charset="2"/>
              <a:buChar char="q"/>
            </a:pPr>
            <a:r>
              <a:rPr lang="en-US" sz="2200" dirty="0"/>
              <a:t>AES , Blowfish, RSA, ECC</a:t>
            </a:r>
          </a:p>
          <a:p>
            <a:endParaRPr lang="en-IN" sz="2200" dirty="0"/>
          </a:p>
        </p:txBody>
      </p:sp>
    </p:spTree>
    <p:extLst>
      <p:ext uri="{BB962C8B-B14F-4D97-AF65-F5344CB8AC3E}">
        <p14:creationId xmlns:p14="http://schemas.microsoft.com/office/powerpoint/2010/main" val="3900837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 calcmode="lin" valueType="num">
                                      <p:cBhvr additive="base">
                                        <p:cTn id="4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551314-7FBA-0A62-12C0-94F5D609382C}"/>
              </a:ext>
            </a:extLst>
          </p:cNvPr>
          <p:cNvSpPr>
            <a:spLocks noGrp="1"/>
          </p:cNvSpPr>
          <p:nvPr>
            <p:ph type="title"/>
          </p:nvPr>
        </p:nvSpPr>
        <p:spPr>
          <a:xfrm>
            <a:off x="838200" y="365125"/>
            <a:ext cx="10515600" cy="1325563"/>
          </a:xfrm>
        </p:spPr>
        <p:txBody>
          <a:bodyPr>
            <a:normAutofit/>
          </a:bodyPr>
          <a:lstStyle/>
          <a:p>
            <a:pPr algn="ctr"/>
            <a:r>
              <a:rPr lang="en-IN" dirty="0"/>
              <a:t>CONCLUSION &amp; FUTURE WORK</a:t>
            </a:r>
          </a:p>
        </p:txBody>
      </p:sp>
      <p:sp>
        <p:nvSpPr>
          <p:cNvPr id="5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B6DF41BD-3B79-6571-7144-A43F33C27E48}"/>
              </a:ext>
            </a:extLst>
          </p:cNvPr>
          <p:cNvSpPr>
            <a:spLocks noGrp="1"/>
          </p:cNvSpPr>
          <p:nvPr>
            <p:ph idx="1"/>
          </p:nvPr>
        </p:nvSpPr>
        <p:spPr>
          <a:xfrm>
            <a:off x="838200" y="1929384"/>
            <a:ext cx="10515600" cy="4251960"/>
          </a:xfrm>
        </p:spPr>
        <p:txBody>
          <a:bodyPr>
            <a:normAutofit/>
          </a:bodyPr>
          <a:lstStyle/>
          <a:p>
            <a:r>
              <a:rPr lang="en-US" sz="2200" dirty="0"/>
              <a:t>The Blowfish algorithm performs better in terms of overall performance, while the AES models exhibit stronger randomness characteristics.</a:t>
            </a:r>
          </a:p>
          <a:p>
            <a:r>
              <a:rPr lang="en-US" sz="2200" dirty="0"/>
              <a:t>The RSA-Blowfish model exhibits superior performance, while the ECC-AES model shows a slight advantage in terms of randomness factors.</a:t>
            </a:r>
          </a:p>
          <a:p>
            <a:r>
              <a:rPr lang="en-US" sz="2200" dirty="0"/>
              <a:t>Encryption algorithm selection depends on security requirements, performance requirements, and available resources.</a:t>
            </a:r>
          </a:p>
          <a:p>
            <a:r>
              <a:rPr lang="en-US" sz="2200" dirty="0"/>
              <a:t>Optimization of the ECC implementation</a:t>
            </a:r>
          </a:p>
          <a:p>
            <a:r>
              <a:rPr lang="en-US" sz="2200" dirty="0"/>
              <a:t>Future work can explore encryption methods for different types of files</a:t>
            </a:r>
          </a:p>
          <a:p>
            <a:r>
              <a:rPr lang="en-US" sz="2200" b="0" i="0" dirty="0">
                <a:effectLst/>
                <a:latin typeface="Söhne"/>
              </a:rPr>
              <a:t>Future work can include implementing other randomness test </a:t>
            </a:r>
            <a:r>
              <a:rPr lang="en-US" sz="2200" dirty="0">
                <a:latin typeface="Söhne"/>
              </a:rPr>
              <a:t>for each</a:t>
            </a:r>
            <a:r>
              <a:rPr lang="en-US" sz="2200" b="0" i="0" dirty="0">
                <a:effectLst/>
                <a:latin typeface="Söhne"/>
              </a:rPr>
              <a:t> algorithms.</a:t>
            </a:r>
            <a:endParaRPr lang="en-IN" sz="2200" dirty="0"/>
          </a:p>
        </p:txBody>
      </p:sp>
    </p:spTree>
    <p:extLst>
      <p:ext uri="{BB962C8B-B14F-4D97-AF65-F5344CB8AC3E}">
        <p14:creationId xmlns:p14="http://schemas.microsoft.com/office/powerpoint/2010/main" val="325153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 calcmode="lin" valueType="num">
                                      <p:cBhvr additive="base">
                                        <p:cTn id="12"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8">
                                            <p:txEl>
                                              <p:pRg st="1" end="1"/>
                                            </p:txEl>
                                          </p:spTgt>
                                        </p:tgtEl>
                                        <p:attrNameLst>
                                          <p:attrName>style.visibility</p:attrName>
                                        </p:attrNameLst>
                                      </p:cBhvr>
                                      <p:to>
                                        <p:strVal val="visible"/>
                                      </p:to>
                                    </p:set>
                                    <p:anim calcmode="lin" valueType="num">
                                      <p:cBhvr additive="base">
                                        <p:cTn id="18" dur="500" fill="hold"/>
                                        <p:tgtEl>
                                          <p:spTgt spid="18">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8">
                                            <p:txEl>
                                              <p:pRg st="2" end="2"/>
                                            </p:txEl>
                                          </p:spTgt>
                                        </p:tgtEl>
                                        <p:attrNameLst>
                                          <p:attrName>style.visibility</p:attrName>
                                        </p:attrNameLst>
                                      </p:cBhvr>
                                      <p:to>
                                        <p:strVal val="visible"/>
                                      </p:to>
                                    </p:set>
                                    <p:anim calcmode="lin" valueType="num">
                                      <p:cBhvr additive="base">
                                        <p:cTn id="24" dur="500" fill="hold"/>
                                        <p:tgtEl>
                                          <p:spTgt spid="18">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8">
                                            <p:txEl>
                                              <p:pRg st="3" end="3"/>
                                            </p:txEl>
                                          </p:spTgt>
                                        </p:tgtEl>
                                        <p:attrNameLst>
                                          <p:attrName>style.visibility</p:attrName>
                                        </p:attrNameLst>
                                      </p:cBhvr>
                                      <p:to>
                                        <p:strVal val="visible"/>
                                      </p:to>
                                    </p:set>
                                    <p:anim calcmode="lin" valueType="num">
                                      <p:cBhvr additive="base">
                                        <p:cTn id="30" dur="500" fill="hold"/>
                                        <p:tgtEl>
                                          <p:spTgt spid="18">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8">
                                            <p:txEl>
                                              <p:pRg st="4" end="4"/>
                                            </p:txEl>
                                          </p:spTgt>
                                        </p:tgtEl>
                                        <p:attrNameLst>
                                          <p:attrName>style.visibility</p:attrName>
                                        </p:attrNameLst>
                                      </p:cBhvr>
                                      <p:to>
                                        <p:strVal val="visible"/>
                                      </p:to>
                                    </p:set>
                                    <p:anim calcmode="lin" valueType="num">
                                      <p:cBhvr additive="base">
                                        <p:cTn id="36" dur="500" fill="hold"/>
                                        <p:tgtEl>
                                          <p:spTgt spid="18">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8">
                                            <p:txEl>
                                              <p:pRg st="5" end="5"/>
                                            </p:txEl>
                                          </p:spTgt>
                                        </p:tgtEl>
                                        <p:attrNameLst>
                                          <p:attrName>style.visibility</p:attrName>
                                        </p:attrNameLst>
                                      </p:cBhvr>
                                      <p:to>
                                        <p:strVal val="visible"/>
                                      </p:to>
                                    </p:set>
                                    <p:anim calcmode="lin" valueType="num">
                                      <p:cBhvr additive="base">
                                        <p:cTn id="42" dur="500" fill="hold"/>
                                        <p:tgtEl>
                                          <p:spTgt spid="18">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A154CE-B187-9DE8-A91D-48F876A3FBEA}"/>
              </a:ext>
            </a:extLst>
          </p:cNvPr>
          <p:cNvSpPr>
            <a:spLocks noGrp="1"/>
          </p:cNvSpPr>
          <p:nvPr>
            <p:ph type="title"/>
          </p:nvPr>
        </p:nvSpPr>
        <p:spPr>
          <a:xfrm>
            <a:off x="838200" y="365125"/>
            <a:ext cx="10515600" cy="1325563"/>
          </a:xfrm>
        </p:spPr>
        <p:txBody>
          <a:bodyPr>
            <a:normAutofit/>
          </a:bodyPr>
          <a:lstStyle/>
          <a:p>
            <a:pPr algn="ctr"/>
            <a:r>
              <a:rPr lang="en-IN" dirty="0"/>
              <a:t>RELATED WORK</a:t>
            </a:r>
          </a:p>
        </p:txBody>
      </p:sp>
      <p:sp>
        <p:nvSpPr>
          <p:cNvPr id="3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5CEF026-86C6-214A-18A2-2A9E9AE18E5E}"/>
              </a:ext>
            </a:extLst>
          </p:cNvPr>
          <p:cNvSpPr>
            <a:spLocks noGrp="1"/>
          </p:cNvSpPr>
          <p:nvPr>
            <p:ph idx="1"/>
          </p:nvPr>
        </p:nvSpPr>
        <p:spPr>
          <a:xfrm>
            <a:off x="838200" y="1929384"/>
            <a:ext cx="10515600" cy="4251960"/>
          </a:xfrm>
        </p:spPr>
        <p:txBody>
          <a:bodyPr>
            <a:normAutofit fontScale="92500" lnSpcReduction="10000"/>
          </a:bodyPr>
          <a:lstStyle/>
          <a:p>
            <a:pPr algn="l"/>
            <a:r>
              <a:rPr lang="en-US" sz="2200" b="0" i="0" u="none" strike="noStrike" baseline="0" dirty="0"/>
              <a:t>N. </a:t>
            </a:r>
            <a:r>
              <a:rPr lang="en-US" sz="2200" b="0" i="0" u="none" strike="noStrike" baseline="0" dirty="0" err="1"/>
              <a:t>AbdElnapi</a:t>
            </a:r>
            <a:r>
              <a:rPr lang="en-US" sz="2200" b="0" i="0" u="none" strike="noStrike" baseline="0" dirty="0"/>
              <a:t>, F. A. </a:t>
            </a:r>
            <a:r>
              <a:rPr lang="en-US" sz="2200" b="0" i="0" u="none" strike="noStrike" baseline="0" dirty="0" err="1"/>
              <a:t>Omara</a:t>
            </a:r>
            <a:r>
              <a:rPr lang="en-US" sz="2200" b="0" i="0" u="none" strike="noStrike" baseline="0" dirty="0"/>
              <a:t>, and N. F. </a:t>
            </a:r>
            <a:r>
              <a:rPr lang="en-US" sz="2200" b="0" i="0" u="none" strike="noStrike" baseline="0" dirty="0" err="1"/>
              <a:t>Omran</a:t>
            </a:r>
            <a:r>
              <a:rPr lang="en-US" sz="2200" b="0" i="0" u="none" strike="noStrike" baseline="0" dirty="0"/>
              <a:t>, “A hybrid hashing security </a:t>
            </a:r>
            <a:r>
              <a:rPr lang="en-IN" sz="2200" b="0" i="0" u="none" strike="noStrike" baseline="0" dirty="0"/>
              <a:t>algorithm for data storage on cloud computing,” International Journal </a:t>
            </a:r>
            <a:r>
              <a:rPr lang="en-US" sz="2200" b="0" i="0" u="none" strike="noStrike" baseline="0" dirty="0"/>
              <a:t>of Computer Science and Information Security (IJCSIS), vol. 14, no. 4,</a:t>
            </a:r>
            <a:r>
              <a:rPr lang="en-IN" sz="2200" b="0" i="0" u="none" strike="noStrike" baseline="0" dirty="0"/>
              <a:t>2016.</a:t>
            </a:r>
          </a:p>
          <a:p>
            <a:pPr algn="l"/>
            <a:r>
              <a:rPr lang="en-US" sz="2200" b="0" i="0" u="none" strike="noStrike" baseline="0" dirty="0"/>
              <a:t>D. P. Timothy and A. K. Santra, “A hybrid cryptography algorithm for cloud computing security,” in 2017 international conference on microelectronic devices, circuits and systems (ICMDCS). IEEE, 2017,</a:t>
            </a:r>
            <a:r>
              <a:rPr lang="en-IN" sz="2200" b="0" i="0" u="none" strike="noStrike" baseline="0" dirty="0"/>
              <a:t>pp. 1–5.</a:t>
            </a:r>
          </a:p>
          <a:p>
            <a:pPr algn="l"/>
            <a:r>
              <a:rPr lang="en-US" sz="2200" dirty="0"/>
              <a:t>V. Kapoor and R. Yadav, “A hybrid cryptography technique for improving network security,” International Journal of Computer Applications, vol. 141, no. 11, pp. 25–30, 2016.</a:t>
            </a:r>
          </a:p>
          <a:p>
            <a:pPr algn="l"/>
            <a:r>
              <a:rPr lang="en-US" sz="2200" dirty="0"/>
              <a:t>D. S. </a:t>
            </a:r>
            <a:r>
              <a:rPr lang="en-US" sz="2200" dirty="0" err="1"/>
              <a:t>AbdElminaam</a:t>
            </a:r>
            <a:r>
              <a:rPr lang="en-US" sz="2200" dirty="0"/>
              <a:t>, “Improving the security of cloud computing by building new hybrid cryptography algorithms,” International Journal of Electronics and Information Engineering, vol. 8, no. 1, pp. 40–48, 2018.</a:t>
            </a:r>
          </a:p>
          <a:p>
            <a:pPr algn="l"/>
            <a:r>
              <a:rPr lang="en-US" sz="2200" dirty="0"/>
              <a:t>G. P. </a:t>
            </a:r>
            <a:r>
              <a:rPr lang="en-US" sz="2200" dirty="0" err="1"/>
              <a:t>Kanna</a:t>
            </a:r>
            <a:r>
              <a:rPr lang="en-US" sz="2200" dirty="0"/>
              <a:t> and V. Vasudevan, “Enhancing the security of user data using the keyword encryption and hybrid cryptographic algorithm in cloud,” in 2016 International Conference on Electrical, Electronics, and Optimization Techniques (ICEEOT). IEEE, 2016, pp. 3688–3693.</a:t>
            </a:r>
          </a:p>
          <a:p>
            <a:pPr algn="l"/>
            <a:endParaRPr lang="en-IN" sz="2200" dirty="0"/>
          </a:p>
        </p:txBody>
      </p:sp>
    </p:spTree>
    <p:extLst>
      <p:ext uri="{BB962C8B-B14F-4D97-AF65-F5344CB8AC3E}">
        <p14:creationId xmlns:p14="http://schemas.microsoft.com/office/powerpoint/2010/main" val="2232591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76C1E-9814-1694-5557-66CD5A318F0A}"/>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a:t>Q &amp;A</a:t>
            </a:r>
          </a:p>
        </p:txBody>
      </p:sp>
      <p:sp>
        <p:nvSpPr>
          <p:cNvPr id="27"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and question mark">
            <a:extLst>
              <a:ext uri="{FF2B5EF4-FFF2-40B4-BE49-F238E27FC236}">
                <a16:creationId xmlns:a16="http://schemas.microsoft.com/office/drawing/2014/main" id="{63AD95CC-BF36-116C-6C24-C2C3B1A2D867}"/>
              </a:ext>
            </a:extLst>
          </p:cNvPr>
          <p:cNvPicPr>
            <a:picLocks noChangeAspect="1"/>
          </p:cNvPicPr>
          <p:nvPr/>
        </p:nvPicPr>
        <p:blipFill rotWithShape="1">
          <a:blip r:embed="rId2"/>
          <a:srcRect l="23267" r="2031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93178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3E386-2212-3A07-0484-7F82EA7D2ABF}"/>
              </a:ext>
            </a:extLst>
          </p:cNvPr>
          <p:cNvSpPr>
            <a:spLocks noGrp="1"/>
          </p:cNvSpPr>
          <p:nvPr>
            <p:ph type="title"/>
          </p:nvPr>
        </p:nvSpPr>
        <p:spPr>
          <a:xfrm>
            <a:off x="838200" y="365125"/>
            <a:ext cx="10515600" cy="1325563"/>
          </a:xfrm>
        </p:spPr>
        <p:txBody>
          <a:bodyPr>
            <a:noAutofit/>
          </a:bodyPr>
          <a:lstStyle/>
          <a:p>
            <a:pPr algn="ctr" defTabSz="905256">
              <a:spcAft>
                <a:spcPts val="594"/>
              </a:spcAft>
            </a:pPr>
            <a:r>
              <a:rPr lang="en-US" kern="1200" dirty="0">
                <a:latin typeface="+mj-lt"/>
                <a:ea typeface="+mj-ea"/>
                <a:cs typeface="+mj-cs"/>
              </a:rPr>
              <a:t>SYMMETRIC ENCRYPTION ALGORITHMS -  BLOWFISH</a:t>
            </a:r>
            <a:br>
              <a:rPr lang="en-US" kern="1200" dirty="0">
                <a:latin typeface="+mj-lt"/>
                <a:ea typeface="+mj-ea"/>
                <a:cs typeface="+mj-cs"/>
              </a:rPr>
            </a:br>
            <a:endParaRPr lang="en-US" kern="1200" dirty="0">
              <a:latin typeface="+mj-lt"/>
              <a:ea typeface="+mj-ea"/>
              <a:cs typeface="+mj-cs"/>
            </a:endParaRPr>
          </a:p>
        </p:txBody>
      </p:sp>
      <p:sp>
        <p:nvSpPr>
          <p:cNvPr id="4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914670B-2439-AE64-4C8E-55CE0A92715B}"/>
              </a:ext>
            </a:extLst>
          </p:cNvPr>
          <p:cNvSpPr>
            <a:spLocks noGrp="1"/>
          </p:cNvSpPr>
          <p:nvPr>
            <p:ph idx="1"/>
          </p:nvPr>
        </p:nvSpPr>
        <p:spPr>
          <a:xfrm>
            <a:off x="838200" y="1929384"/>
            <a:ext cx="10515600" cy="4251960"/>
          </a:xfrm>
        </p:spPr>
        <p:txBody>
          <a:bodyPr>
            <a:normAutofit/>
          </a:bodyPr>
          <a:lstStyle/>
          <a:p>
            <a:pPr marL="226314" indent="-226314" defTabSz="905256">
              <a:spcBef>
                <a:spcPts val="990"/>
              </a:spcBef>
            </a:pPr>
            <a:r>
              <a:rPr lang="en-IN" sz="2200" kern="1200" dirty="0">
                <a:latin typeface="+mn-lt"/>
                <a:ea typeface="+mn-ea"/>
                <a:cs typeface="+mn-cs"/>
              </a:rPr>
              <a:t> Symmetric block cipher, Feistel Network which involves 16 iterations, with </a:t>
            </a:r>
            <a:r>
              <a:rPr lang="en-US" sz="2200" kern="1200" dirty="0">
                <a:latin typeface="+mn-lt"/>
                <a:ea typeface="+mn-ea"/>
                <a:cs typeface="+mn-cs"/>
              </a:rPr>
              <a:t>variable key lengths up to 448 bits and has a block size of 64 bits.</a:t>
            </a:r>
          </a:p>
          <a:p>
            <a:pPr marL="226314" indent="-226314" defTabSz="905256">
              <a:spcBef>
                <a:spcPts val="990"/>
              </a:spcBef>
            </a:pPr>
            <a:r>
              <a:rPr lang="en-US" sz="2200" kern="1200" dirty="0">
                <a:latin typeface="+mn-lt"/>
                <a:ea typeface="+mn-ea"/>
                <a:cs typeface="+mn-cs"/>
              </a:rPr>
              <a:t>Key Expansion and Data Encryption: The algorithm involves key expansion to generate subkeys and performs data encryption through a 16-round Feistel network using permutation and substitution operations.</a:t>
            </a:r>
          </a:p>
          <a:p>
            <a:pPr marL="226314" indent="-226314" defTabSz="905256">
              <a:spcBef>
                <a:spcPts val="990"/>
              </a:spcBef>
            </a:pPr>
            <a:r>
              <a:rPr lang="en-US" sz="2200" kern="1200" dirty="0">
                <a:latin typeface="+mn-lt"/>
                <a:ea typeface="+mn-ea"/>
                <a:cs typeface="+mn-cs"/>
              </a:rPr>
              <a:t>Figure 1 and 2 explain how algorithm operates</a:t>
            </a:r>
            <a:endParaRPr lang="en-IN" sz="2200" dirty="0"/>
          </a:p>
        </p:txBody>
      </p:sp>
    </p:spTree>
    <p:extLst>
      <p:ext uri="{BB962C8B-B14F-4D97-AF65-F5344CB8AC3E}">
        <p14:creationId xmlns:p14="http://schemas.microsoft.com/office/powerpoint/2010/main" val="310146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779CAFE-3D60-15D3-80CD-2C1845128EC2}"/>
              </a:ext>
            </a:extLst>
          </p:cNvPr>
          <p:cNvPicPr>
            <a:picLocks noChangeAspect="1"/>
          </p:cNvPicPr>
          <p:nvPr/>
        </p:nvPicPr>
        <p:blipFill>
          <a:blip r:embed="rId2"/>
          <a:stretch>
            <a:fillRect/>
          </a:stretch>
        </p:blipFill>
        <p:spPr>
          <a:xfrm>
            <a:off x="838200" y="720953"/>
            <a:ext cx="3502572" cy="4968188"/>
          </a:xfrm>
          <a:prstGeom prst="rect">
            <a:avLst/>
          </a:prstGeom>
        </p:spPr>
      </p:pic>
      <p:pic>
        <p:nvPicPr>
          <p:cNvPr id="9" name="Picture 8">
            <a:extLst>
              <a:ext uri="{FF2B5EF4-FFF2-40B4-BE49-F238E27FC236}">
                <a16:creationId xmlns:a16="http://schemas.microsoft.com/office/drawing/2014/main" id="{4AFF3590-A19A-2586-515E-94B91A11D50F}"/>
              </a:ext>
            </a:extLst>
          </p:cNvPr>
          <p:cNvPicPr>
            <a:picLocks noChangeAspect="1"/>
          </p:cNvPicPr>
          <p:nvPr/>
        </p:nvPicPr>
        <p:blipFill>
          <a:blip r:embed="rId3"/>
          <a:stretch>
            <a:fillRect/>
          </a:stretch>
        </p:blipFill>
        <p:spPr>
          <a:xfrm>
            <a:off x="6182912" y="913085"/>
            <a:ext cx="4674239" cy="4229611"/>
          </a:xfrm>
          <a:prstGeom prst="rect">
            <a:avLst/>
          </a:prstGeom>
        </p:spPr>
      </p:pic>
      <p:sp>
        <p:nvSpPr>
          <p:cNvPr id="11" name="TextBox 10">
            <a:extLst>
              <a:ext uri="{FF2B5EF4-FFF2-40B4-BE49-F238E27FC236}">
                <a16:creationId xmlns:a16="http://schemas.microsoft.com/office/drawing/2014/main" id="{F2454A03-B4C3-7716-C221-DB02A28F5ABA}"/>
              </a:ext>
            </a:extLst>
          </p:cNvPr>
          <p:cNvSpPr txBox="1"/>
          <p:nvPr/>
        </p:nvSpPr>
        <p:spPr>
          <a:xfrm>
            <a:off x="7857043" y="5823024"/>
            <a:ext cx="2107410" cy="238125"/>
          </a:xfrm>
          <a:prstGeom prst="rect">
            <a:avLst/>
          </a:prstGeom>
          <a:solidFill>
            <a:srgbClr val="000000">
              <a:alpha val="50000"/>
            </a:srgbClr>
          </a:solidFill>
          <a:ln>
            <a:noFill/>
          </a:ln>
        </p:spPr>
        <p:txBody>
          <a:bodyPr wrap="square" rtlCol="0">
            <a:noAutofit/>
          </a:bodyPr>
          <a:lstStyle/>
          <a:p>
            <a:pPr algn="ctr" defTabSz="905256">
              <a:spcAft>
                <a:spcPts val="594"/>
              </a:spcAft>
            </a:pPr>
            <a:r>
              <a:rPr lang="en-IN" sz="1300" kern="1200" dirty="0">
                <a:solidFill>
                  <a:srgbClr val="FFFFFF"/>
                </a:solidFill>
              </a:rPr>
              <a:t>Figure 2</a:t>
            </a:r>
            <a:endParaRPr lang="en-IN" sz="1300" dirty="0">
              <a:solidFill>
                <a:srgbClr val="FFFFFF"/>
              </a:solidFill>
            </a:endParaRPr>
          </a:p>
        </p:txBody>
      </p:sp>
      <p:sp>
        <p:nvSpPr>
          <p:cNvPr id="13" name="TextBox 12">
            <a:extLst>
              <a:ext uri="{FF2B5EF4-FFF2-40B4-BE49-F238E27FC236}">
                <a16:creationId xmlns:a16="http://schemas.microsoft.com/office/drawing/2014/main" id="{52AC2BF5-F861-7142-47B8-853722D5694E}"/>
              </a:ext>
            </a:extLst>
          </p:cNvPr>
          <p:cNvSpPr txBox="1"/>
          <p:nvPr/>
        </p:nvSpPr>
        <p:spPr>
          <a:xfrm>
            <a:off x="2227547" y="5793332"/>
            <a:ext cx="1688640" cy="239523"/>
          </a:xfrm>
          <a:prstGeom prst="rect">
            <a:avLst/>
          </a:prstGeom>
          <a:solidFill>
            <a:srgbClr val="000000">
              <a:alpha val="50000"/>
            </a:srgbClr>
          </a:solidFill>
          <a:ln>
            <a:noFill/>
          </a:ln>
        </p:spPr>
        <p:txBody>
          <a:bodyPr wrap="square" rtlCol="0">
            <a:noAutofit/>
          </a:bodyPr>
          <a:lstStyle/>
          <a:p>
            <a:pPr algn="ctr" defTabSz="905256">
              <a:spcAft>
                <a:spcPts val="594"/>
              </a:spcAft>
            </a:pPr>
            <a:r>
              <a:rPr lang="en-IN" sz="1300" kern="1200" dirty="0">
                <a:solidFill>
                  <a:srgbClr val="FFFFFF"/>
                </a:solidFill>
              </a:rPr>
              <a:t>Figure 1</a:t>
            </a:r>
            <a:endParaRPr lang="en-IN" sz="1300" dirty="0">
              <a:solidFill>
                <a:srgbClr val="FFFFFF"/>
              </a:solidFill>
            </a:endParaRPr>
          </a:p>
        </p:txBody>
      </p:sp>
    </p:spTree>
    <p:extLst>
      <p:ext uri="{BB962C8B-B14F-4D97-AF65-F5344CB8AC3E}">
        <p14:creationId xmlns:p14="http://schemas.microsoft.com/office/powerpoint/2010/main" val="125799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59B99DF2-CA4B-6DED-1EDD-89FC4A5BAD42}"/>
              </a:ext>
            </a:extLst>
          </p:cNvPr>
          <p:cNvSpPr txBox="1">
            <a:spLocks/>
          </p:cNvSpPr>
          <p:nvPr/>
        </p:nvSpPr>
        <p:spPr>
          <a:xfrm>
            <a:off x="838200" y="365125"/>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kern="1200" dirty="0">
                <a:solidFill>
                  <a:schemeClr val="tx1"/>
                </a:solidFill>
                <a:latin typeface="+mj-lt"/>
                <a:ea typeface="+mj-ea"/>
                <a:cs typeface="+mj-cs"/>
              </a:rPr>
              <a:t>SYMMETRIC ENCRYPTION ALGORITHMS -  ADVANCED ENCRYPTION STANDARD</a:t>
            </a:r>
          </a:p>
          <a:p>
            <a:pPr algn="ctr">
              <a:spcAft>
                <a:spcPts val="600"/>
              </a:spcAft>
            </a:pPr>
            <a:endParaRPr lang="en-US" kern="1200" dirty="0">
              <a:solidFill>
                <a:schemeClr val="tx1"/>
              </a:solidFill>
              <a:latin typeface="+mj-lt"/>
              <a:ea typeface="+mj-ea"/>
              <a:cs typeface="+mj-cs"/>
            </a:endParaRPr>
          </a:p>
        </p:txBody>
      </p:sp>
      <p:sp>
        <p:nvSpPr>
          <p:cNvPr id="2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821E7B-0D7E-224D-9C7C-3FAFA870E2C5}"/>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dirty="0"/>
              <a:t>AES (Advanced Encryption Standard) is a widely used symmetric encryption algorithm, </a:t>
            </a:r>
            <a:r>
              <a:rPr lang="en-US" sz="2200" b="0" i="0" dirty="0">
                <a:effectLst/>
              </a:rPr>
              <a:t>introduced as Rijndael by two Belgian cryptographers.</a:t>
            </a:r>
          </a:p>
          <a:p>
            <a:r>
              <a:rPr lang="en-US" sz="2200" dirty="0"/>
              <a:t>Block Size and Key Length: AES operates on blocks of 128 bits and supports key lengths of 128, 192, and 256 bits.</a:t>
            </a:r>
          </a:p>
          <a:p>
            <a:r>
              <a:rPr lang="en-US" sz="2200" dirty="0"/>
              <a:t>Number of Rounds: The number of encryption/decryption rounds in AES depends on the key size, with 10 rounds for a 128-bit key, 12 rounds for a 192-bit key, and 14 rounds for a 256-bit key.</a:t>
            </a:r>
          </a:p>
          <a:p>
            <a:r>
              <a:rPr lang="en-US" sz="2200" dirty="0"/>
              <a:t>Encryption Process: AES encryption involves several layers, including key addition, byte substitution, </a:t>
            </a:r>
            <a:r>
              <a:rPr lang="en-US" sz="2200" dirty="0" err="1"/>
              <a:t>ShiftRows</a:t>
            </a:r>
            <a:r>
              <a:rPr lang="en-US" sz="2200" dirty="0"/>
              <a:t>, and </a:t>
            </a:r>
            <a:r>
              <a:rPr lang="en-US" sz="2200" dirty="0" err="1"/>
              <a:t>MixColumn</a:t>
            </a:r>
            <a:r>
              <a:rPr lang="en-US" sz="2200" dirty="0"/>
              <a:t>, which provide confusion and diffusion properties to the data.</a:t>
            </a:r>
          </a:p>
        </p:txBody>
      </p:sp>
    </p:spTree>
    <p:extLst>
      <p:ext uri="{BB962C8B-B14F-4D97-AF65-F5344CB8AC3E}">
        <p14:creationId xmlns:p14="http://schemas.microsoft.com/office/powerpoint/2010/main" val="598333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ext, screenshot, diagram, font&#10;&#10;Description automatically generated">
            <a:extLst>
              <a:ext uri="{FF2B5EF4-FFF2-40B4-BE49-F238E27FC236}">
                <a16:creationId xmlns:a16="http://schemas.microsoft.com/office/drawing/2014/main" id="{2E3A8E89-8545-9FD3-C081-6062A59DCB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2382" y="914400"/>
            <a:ext cx="5351035" cy="4968819"/>
          </a:xfrm>
          <a:prstGeom prst="rect">
            <a:avLst/>
          </a:prstGeom>
        </p:spPr>
      </p:pic>
    </p:spTree>
    <p:extLst>
      <p:ext uri="{BB962C8B-B14F-4D97-AF65-F5344CB8AC3E}">
        <p14:creationId xmlns:p14="http://schemas.microsoft.com/office/powerpoint/2010/main" val="1138275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87BC0D-6073-1D9E-17B0-A0E1F5ABA3EC}"/>
              </a:ext>
            </a:extLst>
          </p:cNvPr>
          <p:cNvSpPr>
            <a:spLocks noGrp="1"/>
          </p:cNvSpPr>
          <p:nvPr>
            <p:ph type="title"/>
          </p:nvPr>
        </p:nvSpPr>
        <p:spPr>
          <a:xfrm>
            <a:off x="838200" y="365125"/>
            <a:ext cx="10515600" cy="1325563"/>
          </a:xfrm>
        </p:spPr>
        <p:txBody>
          <a:bodyPr>
            <a:normAutofit/>
          </a:bodyPr>
          <a:lstStyle/>
          <a:p>
            <a:pPr algn="ctr"/>
            <a:r>
              <a:rPr lang="en-IN" sz="4200" dirty="0"/>
              <a:t> ASYMMETRIC ENCRYPTION ALGORITHMS- RSA</a:t>
            </a:r>
          </a:p>
        </p:txBody>
      </p:sp>
      <p:sp>
        <p:nvSpPr>
          <p:cNvPr id="4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6C726A-0464-29BA-7537-CFD7221D58D4}"/>
              </a:ext>
            </a:extLst>
          </p:cNvPr>
          <p:cNvSpPr>
            <a:spLocks noGrp="1"/>
          </p:cNvSpPr>
          <p:nvPr>
            <p:ph idx="1"/>
          </p:nvPr>
        </p:nvSpPr>
        <p:spPr>
          <a:xfrm>
            <a:off x="838200" y="2055813"/>
            <a:ext cx="10515600" cy="4251960"/>
          </a:xfrm>
        </p:spPr>
        <p:txBody>
          <a:bodyPr>
            <a:noAutofit/>
          </a:bodyPr>
          <a:lstStyle/>
          <a:p>
            <a:r>
              <a:rPr lang="en-US" sz="2200" dirty="0"/>
              <a:t>Public key cryptosystem invented by Rivest, Shamir, and Adleman</a:t>
            </a:r>
          </a:p>
          <a:p>
            <a:r>
              <a:rPr lang="en-US" sz="2200" dirty="0"/>
              <a:t>RSA relies on the difficulty of factorizing a large composite number into its prime factors.</a:t>
            </a:r>
          </a:p>
          <a:p>
            <a:r>
              <a:rPr lang="en-US" sz="2200" dirty="0"/>
              <a:t>Modulus and Phi(n): RSA involves selecting two large prime numbers, computing their product as the modulus (n), and calculating phi(n) by multiplying (p-1) and (q-1).</a:t>
            </a:r>
          </a:p>
          <a:p>
            <a:r>
              <a:rPr lang="en-US" sz="2200" dirty="0"/>
              <a:t>Public and Private Keys: RSA uses a public key (n, e) for encryption and a private key (d) for decryption. The public exponent (e) is chosen to be co-prime with phi(n), and the private key (d) is calculated accordingly.</a:t>
            </a:r>
          </a:p>
          <a:p>
            <a:pPr marL="457200" lvl="1" indent="0">
              <a:buNone/>
            </a:pPr>
            <a:r>
              <a:rPr lang="es-ES" sz="2200" b="0" i="0" u="none" strike="noStrike" baseline="0" dirty="0">
                <a:latin typeface="CMMI10"/>
              </a:rPr>
              <a:t>		y </a:t>
            </a:r>
            <a:r>
              <a:rPr lang="es-ES" sz="2200" b="0" i="0" u="none" strike="noStrike" baseline="0" dirty="0">
                <a:latin typeface="CMR10"/>
              </a:rPr>
              <a:t>= </a:t>
            </a:r>
            <a:r>
              <a:rPr lang="es-ES" sz="2200" b="0" i="0" u="none" strike="noStrike" baseline="0" dirty="0">
                <a:latin typeface="CMMI10"/>
              </a:rPr>
              <a:t>ekpub</a:t>
            </a:r>
            <a:r>
              <a:rPr lang="es-ES" sz="2200" b="0" i="0" u="none" strike="noStrike" baseline="0" dirty="0">
                <a:latin typeface="CMR10"/>
              </a:rPr>
              <a:t>(</a:t>
            </a:r>
            <a:r>
              <a:rPr lang="es-ES" sz="2200" b="0" i="0" u="none" strike="noStrike" baseline="0" dirty="0">
                <a:latin typeface="CMMI10"/>
              </a:rPr>
              <a:t>x</a:t>
            </a:r>
            <a:r>
              <a:rPr lang="es-ES" sz="2200" b="0" i="0" u="none" strike="noStrike" baseline="0" dirty="0">
                <a:latin typeface="CMR10"/>
              </a:rPr>
              <a:t>) = (</a:t>
            </a:r>
            <a:r>
              <a:rPr lang="es-ES" sz="2200" b="0" i="0" u="none" strike="noStrike" baseline="0" dirty="0">
                <a:latin typeface="CMMI10"/>
              </a:rPr>
              <a:t>x^</a:t>
            </a:r>
            <a:r>
              <a:rPr lang="es-ES" sz="2200" b="0" i="0" u="none" strike="noStrike" baseline="0" dirty="0">
                <a:latin typeface="CMMI7"/>
              </a:rPr>
              <a:t>e)</a:t>
            </a:r>
            <a:r>
              <a:rPr lang="es-ES" sz="2200" b="0" i="0" u="none" strike="noStrike" baseline="0" dirty="0">
                <a:latin typeface="CMR10"/>
              </a:rPr>
              <a:t>(</a:t>
            </a:r>
            <a:r>
              <a:rPr lang="es-ES" sz="2200" b="0" i="0" u="none" strike="noStrike" baseline="0" dirty="0">
                <a:latin typeface="CMMI10"/>
              </a:rPr>
              <a:t>modn</a:t>
            </a:r>
            <a:r>
              <a:rPr lang="es-ES" sz="2200" b="0" i="0" u="none" strike="noStrike" baseline="0" dirty="0">
                <a:latin typeface="CMR10"/>
              </a:rPr>
              <a:t>) </a:t>
            </a:r>
            <a:r>
              <a:rPr lang="es-ES" sz="2200" b="0" i="0" u="none" strike="noStrike" baseline="0" dirty="0">
                <a:latin typeface="NimbusRomNo9L-Regu"/>
              </a:rPr>
              <a:t>(1)</a:t>
            </a:r>
          </a:p>
          <a:p>
            <a:pPr marL="457200" lvl="1" indent="0">
              <a:buNone/>
            </a:pPr>
            <a:r>
              <a:rPr lang="es-ES" sz="2200" b="0" i="0" u="none" strike="noStrike" baseline="0" dirty="0">
                <a:latin typeface="CMMI10"/>
              </a:rPr>
              <a:t>		x </a:t>
            </a:r>
            <a:r>
              <a:rPr lang="es-ES" sz="2200" b="0" i="0" u="none" strike="noStrike" baseline="0" dirty="0">
                <a:latin typeface="CMR10"/>
              </a:rPr>
              <a:t>= </a:t>
            </a:r>
            <a:r>
              <a:rPr lang="es-ES" sz="2200" b="0" i="0" u="none" strike="noStrike" baseline="0" dirty="0">
                <a:latin typeface="CMMI10"/>
              </a:rPr>
              <a:t>dkpr</a:t>
            </a:r>
            <a:r>
              <a:rPr lang="es-ES" sz="2200" b="0" i="0" u="none" strike="noStrike" baseline="0" dirty="0">
                <a:latin typeface="CMR10"/>
              </a:rPr>
              <a:t>(</a:t>
            </a:r>
            <a:r>
              <a:rPr lang="es-ES" sz="2200" b="0" i="0" u="none" strike="noStrike" baseline="0" dirty="0">
                <a:latin typeface="CMMI10"/>
              </a:rPr>
              <a:t>y</a:t>
            </a:r>
            <a:r>
              <a:rPr lang="es-ES" sz="2200" b="0" i="0" u="none" strike="noStrike" baseline="0" dirty="0">
                <a:latin typeface="CMR10"/>
              </a:rPr>
              <a:t>) = (</a:t>
            </a:r>
            <a:r>
              <a:rPr lang="es-ES" sz="2200" b="0" i="0" u="none" strike="noStrike" baseline="0" dirty="0">
                <a:latin typeface="CMMI10"/>
              </a:rPr>
              <a:t>y^</a:t>
            </a:r>
            <a:r>
              <a:rPr lang="es-ES" sz="2200" b="0" i="0" u="none" strike="noStrike" baseline="0" dirty="0">
                <a:latin typeface="CMMI7"/>
              </a:rPr>
              <a:t>d)</a:t>
            </a:r>
            <a:r>
              <a:rPr lang="es-ES" sz="2200" b="0" i="0" u="none" strike="noStrike" baseline="0" dirty="0">
                <a:latin typeface="CMR10"/>
              </a:rPr>
              <a:t>(</a:t>
            </a:r>
            <a:r>
              <a:rPr lang="es-ES" sz="2200" b="0" i="0" u="none" strike="noStrike" baseline="0" dirty="0">
                <a:latin typeface="CMMI10"/>
              </a:rPr>
              <a:t>modn</a:t>
            </a:r>
            <a:r>
              <a:rPr lang="es-ES" sz="2200" b="0" i="0" u="none" strike="noStrike" baseline="0" dirty="0">
                <a:latin typeface="CMR10"/>
              </a:rPr>
              <a:t>)    </a:t>
            </a:r>
            <a:r>
              <a:rPr lang="es-ES" sz="2200" b="0" i="0" u="none" strike="noStrike" baseline="0" dirty="0">
                <a:latin typeface="NimbusRomNo9L-Regu"/>
              </a:rPr>
              <a:t>(</a:t>
            </a:r>
            <a:r>
              <a:rPr lang="es-ES" sz="2200" dirty="0">
                <a:latin typeface="NimbusRomNo9L-Regu"/>
              </a:rPr>
              <a:t>2</a:t>
            </a:r>
            <a:r>
              <a:rPr lang="es-ES" sz="2200" b="0" i="0" u="none" strike="noStrike" baseline="0" dirty="0">
                <a:latin typeface="NimbusRomNo9L-Regu"/>
              </a:rPr>
              <a:t>)</a:t>
            </a:r>
            <a:endParaRPr lang="es-ES" sz="2200" dirty="0">
              <a:latin typeface="NimbusRomNo9L-Regu"/>
            </a:endParaRPr>
          </a:p>
          <a:p>
            <a:pPr marL="285750" indent="-285750">
              <a:buFont typeface="Arial" panose="020B0604020202020204" pitchFamily="34" charset="0"/>
              <a:buChar char="•"/>
            </a:pPr>
            <a:r>
              <a:rPr lang="en-US" sz="2200" b="0" i="0" dirty="0">
                <a:effectLst/>
                <a:latin typeface="Söhne"/>
              </a:rPr>
              <a:t>Encryption and Decryption: RSA encryption is performed using a specific formula (1), while decryption utilizes another formula (2) to retrieve the original plaintext from the ciphertext. In equations, x is plaintext and y is ciphertext</a:t>
            </a:r>
          </a:p>
          <a:p>
            <a:endParaRPr lang="en-IN" sz="2200" dirty="0"/>
          </a:p>
        </p:txBody>
      </p:sp>
    </p:spTree>
    <p:extLst>
      <p:ext uri="{BB962C8B-B14F-4D97-AF65-F5344CB8AC3E}">
        <p14:creationId xmlns:p14="http://schemas.microsoft.com/office/powerpoint/2010/main" val="93097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additive="base">
                                        <p:cTn id="4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87BC0D-6073-1D9E-17B0-A0E1F5ABA3EC}"/>
              </a:ext>
            </a:extLst>
          </p:cNvPr>
          <p:cNvSpPr>
            <a:spLocks noGrp="1"/>
          </p:cNvSpPr>
          <p:nvPr>
            <p:ph type="title"/>
          </p:nvPr>
        </p:nvSpPr>
        <p:spPr>
          <a:xfrm>
            <a:off x="838200" y="365125"/>
            <a:ext cx="10515600" cy="1325563"/>
          </a:xfrm>
        </p:spPr>
        <p:txBody>
          <a:bodyPr>
            <a:normAutofit/>
          </a:bodyPr>
          <a:lstStyle/>
          <a:p>
            <a:pPr algn="ctr"/>
            <a:r>
              <a:rPr lang="en-IN" sz="4200" dirty="0"/>
              <a:t> ASYMMETRIC ENCRYPTION ALGORITHMS- ECC</a:t>
            </a:r>
          </a:p>
        </p:txBody>
      </p:sp>
      <p:sp>
        <p:nvSpPr>
          <p:cNvPr id="2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6C726A-0464-29BA-7537-CFD7221D58D4}"/>
              </a:ext>
            </a:extLst>
          </p:cNvPr>
          <p:cNvSpPr>
            <a:spLocks noGrp="1"/>
          </p:cNvSpPr>
          <p:nvPr>
            <p:ph idx="1"/>
          </p:nvPr>
        </p:nvSpPr>
        <p:spPr>
          <a:xfrm>
            <a:off x="838200" y="1929384"/>
            <a:ext cx="10515600" cy="4251960"/>
          </a:xfrm>
        </p:spPr>
        <p:txBody>
          <a:bodyPr>
            <a:normAutofit/>
          </a:bodyPr>
          <a:lstStyle/>
          <a:p>
            <a:r>
              <a:rPr lang="en-US" sz="2200" dirty="0"/>
              <a:t>Encryption system that utilizes elliptic curves for public key cryptography.</a:t>
            </a:r>
          </a:p>
          <a:p>
            <a:r>
              <a:rPr lang="en-US" sz="2200" dirty="0"/>
              <a:t>ECDH is a cryptographic algorithm that enables two parties to establish a shared secret over an unsecured channel. It utilizes elliptic curves to provide secure key agreement based on the exchange of public-private key pairs.</a:t>
            </a:r>
          </a:p>
          <a:p>
            <a:r>
              <a:rPr lang="en-US" sz="2200" b="0" i="0" dirty="0">
                <a:effectLst/>
              </a:rPr>
              <a:t>Generator Point : It is used for scalar multiplication to generate all other points on the curve, enabling optimized and secure cryptography protocols</a:t>
            </a:r>
          </a:p>
          <a:p>
            <a:r>
              <a:rPr lang="en-US" sz="2200" dirty="0"/>
              <a:t>Shared Key Generation : Sender and receiver generate private keys, exchange public keys, and compute a shared key for symmetric encryption/decryption.</a:t>
            </a:r>
          </a:p>
          <a:p>
            <a:pPr marL="0" indent="0">
              <a:buNone/>
            </a:pPr>
            <a:r>
              <a:rPr lang="en-US" sz="2200" b="0" i="0" u="none" strike="noStrike" baseline="0" dirty="0">
                <a:latin typeface="CMR10"/>
              </a:rPr>
              <a:t>                      (</a:t>
            </a:r>
            <a:r>
              <a:rPr lang="en-US" sz="2200" b="0" i="0" u="none" strike="noStrike" baseline="0" dirty="0">
                <a:latin typeface="CMMI10"/>
              </a:rPr>
              <a:t>senderprivatekey</a:t>
            </a:r>
            <a:r>
              <a:rPr lang="en-US" sz="2200" b="0" i="0" u="none" strike="noStrike" baseline="0" dirty="0">
                <a:latin typeface="CMR10"/>
              </a:rPr>
              <a:t>)</a:t>
            </a:r>
            <a:r>
              <a:rPr lang="en-US" sz="2200" b="0" i="0" u="none" strike="noStrike" baseline="0" dirty="0">
                <a:latin typeface="CMSY10"/>
              </a:rPr>
              <a:t>∗</a:t>
            </a:r>
            <a:r>
              <a:rPr lang="en-US" sz="2200" b="0" i="0" u="none" strike="noStrike" baseline="0" dirty="0">
                <a:latin typeface="CMR10"/>
              </a:rPr>
              <a:t>(</a:t>
            </a:r>
            <a:r>
              <a:rPr lang="en-US" sz="2200" b="0" i="0" u="none" strike="noStrike" baseline="0" dirty="0">
                <a:latin typeface="CMMI10"/>
              </a:rPr>
              <a:t>receiverpublickey</a:t>
            </a:r>
            <a:r>
              <a:rPr lang="en-US" sz="2200" b="0" i="0" u="none" strike="noStrike" baseline="0" dirty="0">
                <a:latin typeface="CMR10"/>
              </a:rPr>
              <a:t>) = </a:t>
            </a:r>
            <a:r>
              <a:rPr lang="en-US" sz="2200" b="0" i="0" u="none" strike="noStrike" baseline="0" dirty="0">
                <a:latin typeface="CMMI10"/>
              </a:rPr>
              <a:t>a</a:t>
            </a:r>
            <a:r>
              <a:rPr lang="en-US" sz="2200" b="0" i="0" u="none" strike="noStrike" baseline="0" dirty="0">
                <a:latin typeface="CMSY10"/>
              </a:rPr>
              <a:t>∗</a:t>
            </a:r>
            <a:r>
              <a:rPr lang="en-US" sz="2200" b="0" i="0" u="none" strike="noStrike" baseline="0" dirty="0">
                <a:latin typeface="CMR10"/>
              </a:rPr>
              <a:t>(</a:t>
            </a:r>
            <a:r>
              <a:rPr lang="en-US" sz="2200" b="0" i="0" u="none" strike="noStrike" baseline="0" dirty="0">
                <a:latin typeface="CMMI10"/>
              </a:rPr>
              <a:t>b</a:t>
            </a:r>
            <a:r>
              <a:rPr lang="en-US" sz="2200" b="0" i="0" u="none" strike="noStrike" baseline="0" dirty="0">
                <a:latin typeface="CMSY10"/>
              </a:rPr>
              <a:t>∗</a:t>
            </a:r>
            <a:r>
              <a:rPr lang="en-US" sz="2200" b="0" i="0" u="none" strike="noStrike" baseline="0" dirty="0">
                <a:latin typeface="CMMI10"/>
              </a:rPr>
              <a:t>G</a:t>
            </a:r>
            <a:r>
              <a:rPr lang="en-US" sz="2200" b="0" i="0" u="none" strike="noStrike" baseline="0" dirty="0">
                <a:latin typeface="CMR10"/>
              </a:rPr>
              <a:t>) </a:t>
            </a:r>
            <a:r>
              <a:rPr lang="en-US" sz="2200" b="0" i="0" u="none" strike="noStrike" baseline="0" dirty="0">
                <a:latin typeface="NimbusRomNo9L-Regu"/>
              </a:rPr>
              <a:t>      </a:t>
            </a:r>
          </a:p>
          <a:p>
            <a:pPr marL="0" indent="0">
              <a:buNone/>
            </a:pPr>
            <a:r>
              <a:rPr lang="en-US" sz="2200" dirty="0">
                <a:latin typeface="NimbusRomNo9L-Regu"/>
              </a:rPr>
              <a:t>          </a:t>
            </a:r>
            <a:r>
              <a:rPr lang="en-US" sz="2200" b="0" i="0" u="none" strike="noStrike" baseline="0" dirty="0">
                <a:latin typeface="NimbusRomNo9L-Regu"/>
              </a:rPr>
              <a:t>            </a:t>
            </a:r>
            <a:r>
              <a:rPr lang="en-US" sz="2200" b="0" i="0" u="none" strike="noStrike" baseline="0" dirty="0">
                <a:latin typeface="CMR10"/>
              </a:rPr>
              <a:t>(</a:t>
            </a:r>
            <a:r>
              <a:rPr lang="en-US" sz="2200" b="0" i="0" u="none" strike="noStrike" baseline="0" dirty="0">
                <a:latin typeface="CMMI10"/>
              </a:rPr>
              <a:t>receiverprivatekey</a:t>
            </a:r>
            <a:r>
              <a:rPr lang="en-US" sz="2200" b="0" i="0" u="none" strike="noStrike" baseline="0" dirty="0">
                <a:latin typeface="CMR10"/>
              </a:rPr>
              <a:t>)</a:t>
            </a:r>
            <a:r>
              <a:rPr lang="en-US" sz="2200" b="0" i="0" u="none" strike="noStrike" baseline="0" dirty="0">
                <a:latin typeface="CMSY10"/>
              </a:rPr>
              <a:t>∗</a:t>
            </a:r>
            <a:r>
              <a:rPr lang="en-US" sz="2200" b="0" i="0" u="none" strike="noStrike" baseline="0" dirty="0">
                <a:latin typeface="CMR10"/>
              </a:rPr>
              <a:t>(</a:t>
            </a:r>
            <a:r>
              <a:rPr lang="en-US" sz="2200" b="0" i="0" u="none" strike="noStrike" baseline="0" dirty="0">
                <a:latin typeface="CMMI10"/>
              </a:rPr>
              <a:t>senderpublickey</a:t>
            </a:r>
            <a:r>
              <a:rPr lang="en-US" sz="2200" b="0" i="0" u="none" strike="noStrike" baseline="0" dirty="0">
                <a:latin typeface="CMR10"/>
              </a:rPr>
              <a:t>) = </a:t>
            </a:r>
            <a:r>
              <a:rPr lang="en-US" sz="2200" b="0" i="0" u="none" strike="noStrike" baseline="0" dirty="0">
                <a:latin typeface="CMMI10"/>
              </a:rPr>
              <a:t>b</a:t>
            </a:r>
            <a:r>
              <a:rPr lang="en-US" sz="2200" b="0" i="0" u="none" strike="noStrike" baseline="0" dirty="0">
                <a:latin typeface="CMSY10"/>
              </a:rPr>
              <a:t>∗</a:t>
            </a:r>
            <a:r>
              <a:rPr lang="en-US" sz="2200" b="0" i="0" u="none" strike="noStrike" baseline="0" dirty="0">
                <a:latin typeface="CMR10"/>
              </a:rPr>
              <a:t>(</a:t>
            </a:r>
            <a:r>
              <a:rPr lang="en-US" sz="2200" b="0" i="0" u="none" strike="noStrike" baseline="0" dirty="0">
                <a:latin typeface="CMMI10"/>
              </a:rPr>
              <a:t>a</a:t>
            </a:r>
            <a:r>
              <a:rPr lang="en-US" sz="2200" b="0" i="0" u="none" strike="noStrike" baseline="0" dirty="0">
                <a:latin typeface="CMSY10"/>
              </a:rPr>
              <a:t>∗</a:t>
            </a:r>
            <a:r>
              <a:rPr lang="en-US" sz="2200" b="0" i="0" u="none" strike="noStrike" baseline="0" dirty="0">
                <a:latin typeface="CMMI10"/>
              </a:rPr>
              <a:t>G</a:t>
            </a:r>
            <a:r>
              <a:rPr lang="en-US" sz="2200" b="0" i="0" u="none" strike="noStrike" baseline="0" dirty="0">
                <a:latin typeface="CMR10"/>
              </a:rPr>
              <a:t>)</a:t>
            </a:r>
            <a:endParaRPr lang="en-IN" sz="2200" dirty="0"/>
          </a:p>
        </p:txBody>
      </p:sp>
    </p:spTree>
    <p:extLst>
      <p:ext uri="{BB962C8B-B14F-4D97-AF65-F5344CB8AC3E}">
        <p14:creationId xmlns:p14="http://schemas.microsoft.com/office/powerpoint/2010/main" val="285880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A93061-92C9-E8E7-A469-E116B1673177}"/>
              </a:ext>
            </a:extLst>
          </p:cNvPr>
          <p:cNvSpPr>
            <a:spLocks noGrp="1"/>
          </p:cNvSpPr>
          <p:nvPr>
            <p:ph type="title"/>
          </p:nvPr>
        </p:nvSpPr>
        <p:spPr>
          <a:xfrm>
            <a:off x="838200" y="365125"/>
            <a:ext cx="10515600" cy="1325563"/>
          </a:xfrm>
        </p:spPr>
        <p:txBody>
          <a:bodyPr>
            <a:normAutofit/>
          </a:bodyPr>
          <a:lstStyle/>
          <a:p>
            <a:pPr algn="ctr"/>
            <a:r>
              <a:rPr lang="en-IN" dirty="0"/>
              <a:t>HASHING</a:t>
            </a:r>
          </a:p>
        </p:txBody>
      </p:sp>
      <p:sp>
        <p:nvSpPr>
          <p:cNvPr id="6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60106CA-F9C7-D249-2862-FF0672BB7EC4}"/>
              </a:ext>
            </a:extLst>
          </p:cNvPr>
          <p:cNvSpPr>
            <a:spLocks noGrp="1"/>
          </p:cNvSpPr>
          <p:nvPr>
            <p:ph idx="1"/>
          </p:nvPr>
        </p:nvSpPr>
        <p:spPr>
          <a:xfrm>
            <a:off x="838200" y="1929384"/>
            <a:ext cx="10515600" cy="4251960"/>
          </a:xfrm>
        </p:spPr>
        <p:txBody>
          <a:bodyPr>
            <a:normAutofit/>
          </a:bodyPr>
          <a:lstStyle/>
          <a:p>
            <a:r>
              <a:rPr lang="en-US" sz="2200" dirty="0"/>
              <a:t>Hashing: Hashing is a process that converts data of any size into a fixed-length value or key. The output is known as a hash value or message digest.</a:t>
            </a:r>
            <a:r>
              <a:rPr lang="en-IN" sz="2200" dirty="0"/>
              <a:t> </a:t>
            </a:r>
            <a:r>
              <a:rPr lang="en-US" sz="2200" b="0" i="0" dirty="0">
                <a:effectLst/>
                <a:latin typeface="Söhne"/>
              </a:rPr>
              <a:t>MD5, SHA-1, and SHA-256 are examples.</a:t>
            </a:r>
          </a:p>
          <a:p>
            <a:r>
              <a:rPr lang="en-IN" sz="2200" b="0" i="0" dirty="0">
                <a:effectLst/>
                <a:latin typeface="Söhne"/>
              </a:rPr>
              <a:t>Uses of Hashing: </a:t>
            </a:r>
            <a:r>
              <a:rPr lang="en-US" sz="2200" b="0" i="0" dirty="0">
                <a:effectLst/>
                <a:latin typeface="Söhne"/>
              </a:rPr>
              <a:t>data integrity checking, password storage, and digital signatures.</a:t>
            </a:r>
          </a:p>
          <a:p>
            <a:r>
              <a:rPr lang="en-US" sz="2200" dirty="0"/>
              <a:t>SHA-256: SHA-256 is a widely used cryptographic hashing algorithm, generating a fixed-length output of 256 bits. It belongs to the robust SHA-2 family of algorithms and is widely supported across different systems and applications.</a:t>
            </a:r>
          </a:p>
        </p:txBody>
      </p:sp>
    </p:spTree>
    <p:extLst>
      <p:ext uri="{BB962C8B-B14F-4D97-AF65-F5344CB8AC3E}">
        <p14:creationId xmlns:p14="http://schemas.microsoft.com/office/powerpoint/2010/main" val="342437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6F729EDED4C17648AABB7351AF54255E" ma:contentTypeVersion="6" ma:contentTypeDescription="Creare un nuovo documento." ma:contentTypeScope="" ma:versionID="1f091d753366b749642da1efa2ec5815">
  <xsd:schema xmlns:xsd="http://www.w3.org/2001/XMLSchema" xmlns:xs="http://www.w3.org/2001/XMLSchema" xmlns:p="http://schemas.microsoft.com/office/2006/metadata/properties" xmlns:ns3="f76fd9dc-cb51-4c03-8323-37854583e218" xmlns:ns4="780084b9-26a5-4067-b182-e82e3e482b9f" targetNamespace="http://schemas.microsoft.com/office/2006/metadata/properties" ma:root="true" ma:fieldsID="06072b56ee2e4be69c2aafe1e7842bca" ns3:_="" ns4:_="">
    <xsd:import namespace="f76fd9dc-cb51-4c03-8323-37854583e218"/>
    <xsd:import namespace="780084b9-26a5-4067-b182-e82e3e482b9f"/>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6fd9dc-cb51-4c03-8323-37854583e2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80084b9-26a5-4067-b182-e82e3e482b9f" elementFormDefault="qualified">
    <xsd:import namespace="http://schemas.microsoft.com/office/2006/documentManagement/types"/>
    <xsd:import namespace="http://schemas.microsoft.com/office/infopath/2007/PartnerControls"/>
    <xsd:element name="SharedWithUsers" ma:index="11"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Condiviso con dettagli" ma:internalName="SharedWithDetails" ma:readOnly="true">
      <xsd:simpleType>
        <xsd:restriction base="dms:Note">
          <xsd:maxLength value="255"/>
        </xsd:restriction>
      </xsd:simpleType>
    </xsd:element>
    <xsd:element name="SharingHintHash" ma:index="13"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f76fd9dc-cb51-4c03-8323-37854583e218" xsi:nil="true"/>
  </documentManagement>
</p:properties>
</file>

<file path=customXml/itemProps1.xml><?xml version="1.0" encoding="utf-8"?>
<ds:datastoreItem xmlns:ds="http://schemas.openxmlformats.org/officeDocument/2006/customXml" ds:itemID="{66AAF027-6EA5-49DC-8867-8608BE0EBCFE}">
  <ds:schemaRefs>
    <ds:schemaRef ds:uri="http://schemas.microsoft.com/sharepoint/v3/contenttype/forms"/>
  </ds:schemaRefs>
</ds:datastoreItem>
</file>

<file path=customXml/itemProps2.xml><?xml version="1.0" encoding="utf-8"?>
<ds:datastoreItem xmlns:ds="http://schemas.openxmlformats.org/officeDocument/2006/customXml" ds:itemID="{3241F568-A847-4CC3-A54A-BBE9E97A64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6fd9dc-cb51-4c03-8323-37854583e218"/>
    <ds:schemaRef ds:uri="780084b9-26a5-4067-b182-e82e3e482b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98957CE-E855-49D1-B0BD-954195595C76}">
  <ds:schemaRefs>
    <ds:schemaRef ds:uri="http://purl.org/dc/elements/1.1/"/>
    <ds:schemaRef ds:uri="http://schemas.microsoft.com/office/2006/metadata/properties"/>
    <ds:schemaRef ds:uri="http://purl.org/dc/dcmitype/"/>
    <ds:schemaRef ds:uri="http://purl.org/dc/terms/"/>
    <ds:schemaRef ds:uri="http://schemas.microsoft.com/office/infopath/2007/PartnerControls"/>
    <ds:schemaRef ds:uri="http://www.w3.org/XML/1998/namespace"/>
    <ds:schemaRef ds:uri="http://schemas.microsoft.com/office/2006/documentManagement/types"/>
    <ds:schemaRef ds:uri="http://schemas.openxmlformats.org/package/2006/metadata/core-properties"/>
    <ds:schemaRef ds:uri="780084b9-26a5-4067-b182-e82e3e482b9f"/>
    <ds:schemaRef ds:uri="f76fd9dc-cb51-4c03-8323-37854583e218"/>
  </ds:schemaRefs>
</ds:datastoreItem>
</file>

<file path=docProps/app.xml><?xml version="1.0" encoding="utf-8"?>
<Properties xmlns="http://schemas.openxmlformats.org/officeDocument/2006/extended-properties" xmlns:vt="http://schemas.openxmlformats.org/officeDocument/2006/docPropsVTypes">
  <Template/>
  <TotalTime>2718</TotalTime>
  <Words>1455</Words>
  <Application>Microsoft Office PowerPoint</Application>
  <PresentationFormat>Widescreen</PresentationFormat>
  <Paragraphs>90</Paragraphs>
  <Slides>22</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Arial</vt:lpstr>
      <vt:lpstr>Calibri</vt:lpstr>
      <vt:lpstr>Calibri Light</vt:lpstr>
      <vt:lpstr>CMMI10</vt:lpstr>
      <vt:lpstr>CMMI7</vt:lpstr>
      <vt:lpstr>CMR10</vt:lpstr>
      <vt:lpstr>CMSY10</vt:lpstr>
      <vt:lpstr>NimbusRomNo9L-Regu</vt:lpstr>
      <vt:lpstr>NimbusRomNo9L-ReguItal</vt:lpstr>
      <vt:lpstr>Söhne</vt:lpstr>
      <vt:lpstr>Wingdings</vt:lpstr>
      <vt:lpstr>Office Theme</vt:lpstr>
      <vt:lpstr>PERFORMANCE COMPARISON OF HYBRID ENCRYPTION MODELS</vt:lpstr>
      <vt:lpstr>INTRODUCTION</vt:lpstr>
      <vt:lpstr>SYMMETRIC ENCRYPTION ALGORITHMS -  BLOWFISH </vt:lpstr>
      <vt:lpstr>PowerPoint Presentation</vt:lpstr>
      <vt:lpstr>PowerPoint Presentation</vt:lpstr>
      <vt:lpstr>PowerPoint Presentation</vt:lpstr>
      <vt:lpstr> ASYMMETRIC ENCRYPTION ALGORITHMS- RSA</vt:lpstr>
      <vt:lpstr> ASYMMETRIC ENCRYPTION ALGORITHMS- ECC</vt:lpstr>
      <vt:lpstr>HASHING</vt:lpstr>
      <vt:lpstr>PowerPoint Presentation</vt:lpstr>
      <vt:lpstr>PowerPoint Presentation</vt:lpstr>
      <vt:lpstr>PowerPoint Presentation</vt:lpstr>
      <vt:lpstr>COMPARISON FACTORS: PERFORMANCE AND RANDOMNESS CHARACTERISTICS</vt:lpstr>
      <vt:lpstr>RESULTS</vt:lpstr>
      <vt:lpstr>RESULTS – TIME USAGE</vt:lpstr>
      <vt:lpstr>RESULTS -THROUGHPUT </vt:lpstr>
      <vt:lpstr>RESULTS – CPU USAGE</vt:lpstr>
      <vt:lpstr>RESULTS – MEMORY USAGE</vt:lpstr>
      <vt:lpstr>RESULTS – RANDOMNESS TEST </vt:lpstr>
      <vt:lpstr>CONCLUSION &amp; FUTURE WORK</vt:lpstr>
      <vt:lpstr>RELATED WORK</vt:lpstr>
      <vt:lpstr>Q &amp;A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Comparison of Hybrid Encryption Models</dc:title>
  <dc:creator>Aswin Palathumveettil Jagadeesan</dc:creator>
  <cp:lastModifiedBy>Aswin Palathumveettil Jagadeesan</cp:lastModifiedBy>
  <cp:revision>14</cp:revision>
  <dcterms:created xsi:type="dcterms:W3CDTF">2023-06-22T11:24:19Z</dcterms:created>
  <dcterms:modified xsi:type="dcterms:W3CDTF">2023-06-30T13:53:16Z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0x0101006F729EDED4C17648AABB7351AF54255E</vt:lpwstr>
  </property>
</Properties>
</file>