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6.2: Formulación de luces (basadas en </a:t>
            </a:r>
            <a:r>
              <a:rPr lang="es-ES" dirty="0" err="1" smtClean="0"/>
              <a:t>phong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76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Focal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ángulo que se produce entre el fragmento y la luz lo llamaremos Theta (</a:t>
            </a:r>
            <a:r>
              <a:rPr lang="el-GR" dirty="0" smtClean="0"/>
              <a:t>Θ</a:t>
            </a:r>
            <a:r>
              <a:rPr lang="es-ES" dirty="0" smtClean="0"/>
              <a:t>), el coseno del radio de apertura del foco lo llamaremos Phi (</a:t>
            </a:r>
            <a:r>
              <a:rPr lang="el-GR" dirty="0" smtClean="0"/>
              <a:t>φ</a:t>
            </a:r>
            <a:r>
              <a:rPr lang="es-ES" dirty="0" smtClean="0"/>
              <a:t>).</a:t>
            </a:r>
          </a:p>
          <a:p>
            <a:pPr marL="182880" lvl="1">
              <a:spcBef>
                <a:spcPts val="1200"/>
              </a:spcBef>
              <a:spcAft>
                <a:spcPts val="200"/>
              </a:spcAft>
            </a:pPr>
            <a:r>
              <a:rPr lang="es-ES" dirty="0"/>
              <a:t>L = |</a:t>
            </a:r>
            <a:r>
              <a:rPr lang="es-ES" dirty="0" err="1"/>
              <a:t>L</a:t>
            </a:r>
            <a:r>
              <a:rPr lang="es-ES" baseline="-25000" dirty="0" err="1"/>
              <a:t>pos</a:t>
            </a:r>
            <a:r>
              <a:rPr lang="es-ES" dirty="0"/>
              <a:t>- </a:t>
            </a:r>
            <a:r>
              <a:rPr lang="es-ES" dirty="0" err="1"/>
              <a:t>F</a:t>
            </a:r>
            <a:r>
              <a:rPr lang="es-ES" baseline="-25000" dirty="0" err="1"/>
              <a:t>pos</a:t>
            </a:r>
            <a:r>
              <a:rPr lang="es-ES" baseline="-25000" dirty="0"/>
              <a:t> </a:t>
            </a:r>
            <a:r>
              <a:rPr lang="es-ES" dirty="0" smtClean="0"/>
              <a:t>|</a:t>
            </a:r>
          </a:p>
          <a:p>
            <a:r>
              <a:rPr lang="el-GR" dirty="0" smtClean="0"/>
              <a:t>Θ</a:t>
            </a:r>
            <a:r>
              <a:rPr lang="es-ES" dirty="0" smtClean="0"/>
              <a:t> = L · |-</a:t>
            </a:r>
            <a:r>
              <a:rPr lang="es-ES" dirty="0" err="1" smtClean="0"/>
              <a:t>Foco</a:t>
            </a:r>
            <a:r>
              <a:rPr lang="es-ES" baseline="-25000" dirty="0" err="1" smtClean="0"/>
              <a:t>dir</a:t>
            </a:r>
            <a:r>
              <a:rPr lang="es-ES" dirty="0" smtClean="0"/>
              <a:t>|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l-GR" dirty="0"/>
              <a:t>Θ</a:t>
            </a:r>
            <a:r>
              <a:rPr lang="es-ES" dirty="0" smtClean="0"/>
              <a:t> </a:t>
            </a:r>
            <a:r>
              <a:rPr lang="es-ES" dirty="0"/>
              <a:t>&gt; </a:t>
            </a:r>
            <a:r>
              <a:rPr lang="el-GR" dirty="0"/>
              <a:t>φ</a:t>
            </a:r>
            <a:r>
              <a:rPr lang="es-ES" dirty="0" smtClean="0"/>
              <a:t>)</a:t>
            </a:r>
          </a:p>
          <a:p>
            <a:pPr lvl="1"/>
            <a:r>
              <a:rPr lang="es-ES" dirty="0"/>
              <a:t>Color = </a:t>
            </a:r>
            <a:r>
              <a:rPr lang="es-ES" dirty="0" err="1"/>
              <a:t>fatt</a:t>
            </a:r>
            <a:r>
              <a:rPr lang="es-ES" dirty="0"/>
              <a:t> * (</a:t>
            </a:r>
            <a:r>
              <a:rPr lang="es-ES" dirty="0" err="1"/>
              <a:t>I</a:t>
            </a:r>
            <a:r>
              <a:rPr lang="es-ES" baseline="-25000" dirty="0" err="1"/>
              <a:t>amb</a:t>
            </a:r>
            <a:r>
              <a:rPr lang="es-ES" dirty="0"/>
              <a:t> + </a:t>
            </a:r>
            <a:r>
              <a:rPr lang="es-ES" dirty="0" err="1"/>
              <a:t>I</a:t>
            </a:r>
            <a:r>
              <a:rPr lang="es-ES" baseline="-25000" dirty="0" err="1"/>
              <a:t>diff</a:t>
            </a:r>
            <a:r>
              <a:rPr lang="es-ES" dirty="0"/>
              <a:t> +</a:t>
            </a:r>
            <a:r>
              <a:rPr lang="es-ES" dirty="0" err="1"/>
              <a:t>I</a:t>
            </a:r>
            <a:r>
              <a:rPr lang="es-ES" baseline="-25000" dirty="0" err="1"/>
              <a:t>esp</a:t>
            </a:r>
            <a:r>
              <a:rPr lang="es-ES" dirty="0"/>
              <a:t>)</a:t>
            </a:r>
          </a:p>
          <a:p>
            <a:r>
              <a:rPr lang="es-ES" dirty="0" err="1" smtClean="0"/>
              <a:t>Else</a:t>
            </a:r>
            <a:endParaRPr lang="es-ES" dirty="0" smtClean="0"/>
          </a:p>
          <a:p>
            <a:pPr lvl="1"/>
            <a:r>
              <a:rPr lang="es-ES" dirty="0"/>
              <a:t>Color = </a:t>
            </a:r>
            <a:r>
              <a:rPr lang="es-ES" dirty="0" err="1"/>
              <a:t>fatt</a:t>
            </a:r>
            <a:r>
              <a:rPr lang="es-ES" dirty="0"/>
              <a:t> * (</a:t>
            </a:r>
            <a:r>
              <a:rPr lang="es-ES" dirty="0" err="1" smtClean="0"/>
              <a:t>I</a:t>
            </a:r>
            <a:r>
              <a:rPr lang="es-ES" baseline="-25000" dirty="0" err="1" smtClean="0"/>
              <a:t>amb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967" y="4415738"/>
            <a:ext cx="3133339" cy="180218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if(theta &gt; light.cutOff)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Focal </a:t>
            </a:r>
            <a:r>
              <a:rPr lang="es-ES" dirty="0"/>
              <a:t>(suavizada)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que no se produzca un efecto como el de la imagen inferior donde los bordes de los focos son muy definidos, vamos a añadir un ángulo extra de apertura, desde el que se producirá un decaimiento de la iluminación hasta el borde, produciendo así un efecto más suave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967" y="4415738"/>
            <a:ext cx="3133339" cy="180218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if(theta &gt; light.cutOff)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05" y="3475727"/>
            <a:ext cx="4152837" cy="31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Focal </a:t>
            </a:r>
            <a:r>
              <a:rPr lang="es-ES" dirty="0"/>
              <a:t>(suavizada)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 conseguir este decaimiento tendremos que aplicar la siguiente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r>
                  <a:rPr lang="es-ES" dirty="0" smtClean="0"/>
                  <a:t>Donde </a:t>
                </a:r>
                <a:r>
                  <a:rPr lang="el-GR" dirty="0"/>
                  <a:t>Θ</a:t>
                </a:r>
                <a:r>
                  <a:rPr lang="es-ES" dirty="0"/>
                  <a:t> </a:t>
                </a:r>
                <a:r>
                  <a:rPr lang="es-ES" dirty="0" smtClean="0"/>
                  <a:t>seguirá siendo el coseno del ángulo producido entre el fragmento y la posición del foco,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s-ES" dirty="0" smtClean="0"/>
                  <a:t> será el coseno del ángulo máximo y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s-ES" dirty="0" smtClean="0"/>
                  <a:t> será el coseno del ángulo menor menos el coseno del ángulo mayor.</a:t>
                </a:r>
              </a:p>
              <a:p>
                <a:r>
                  <a:rPr lang="es-ES" dirty="0" smtClean="0"/>
                  <a:t>Por ultimo </a:t>
                </a:r>
                <a:r>
                  <a:rPr lang="es-ES" dirty="0" err="1" smtClean="0"/>
                  <a:t>clampearemos</a:t>
                </a:r>
                <a:r>
                  <a:rPr lang="es-ES" dirty="0" smtClean="0"/>
                  <a:t> los valores entre 0 y 1 para que no</a:t>
                </a:r>
                <a:br>
                  <a:rPr lang="es-ES" dirty="0" smtClean="0"/>
                </a:br>
                <a:r>
                  <a:rPr lang="es-ES" dirty="0" smtClean="0"/>
                  <a:t>modifiquen los resultados de los cálculos de luz. Quedando</a:t>
                </a:r>
                <a:br>
                  <a:rPr lang="es-ES" dirty="0" smtClean="0"/>
                </a:br>
                <a:r>
                  <a:rPr lang="es-ES" dirty="0" smtClean="0"/>
                  <a:t>la el calculo de la siguiente forma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967" y="4415738"/>
            <a:ext cx="3133339" cy="180218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if(theta &gt; light.cutOff)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8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Focal </a:t>
            </a:r>
            <a:r>
              <a:rPr lang="es-ES" dirty="0"/>
              <a:t>(suavizada)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6871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Theta = </a:t>
            </a:r>
            <a:r>
              <a:rPr lang="es-ES" dirty="0"/>
              <a:t>L · |-</a:t>
            </a:r>
            <a:r>
              <a:rPr lang="es-ES" dirty="0" err="1" smtClean="0"/>
              <a:t>Foco</a:t>
            </a:r>
            <a:r>
              <a:rPr lang="es-ES" baseline="-25000" dirty="0" err="1" smtClean="0"/>
              <a:t>dir</a:t>
            </a:r>
            <a:r>
              <a:rPr lang="es-ES" dirty="0" smtClean="0"/>
              <a:t>|</a:t>
            </a:r>
            <a:endParaRPr lang="es-ES" dirty="0"/>
          </a:p>
          <a:p>
            <a:pPr lvl="1"/>
            <a:r>
              <a:rPr lang="es-ES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=|N</a:t>
            </a:r>
            <a:r>
              <a:rPr lang="es-E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|</a:t>
            </a:r>
            <a:endParaRPr lang="es-ES" dirty="0" smtClean="0"/>
          </a:p>
          <a:p>
            <a:pPr lvl="1"/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s-ES" b="1" baseline="-25000" dirty="0" err="1" smtClean="0">
                <a:solidFill>
                  <a:schemeClr val="accent4">
                    <a:lumMod val="75000"/>
                  </a:schemeClr>
                </a:solidFill>
              </a:rPr>
              <a:t>amb</a:t>
            </a:r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s-ES" baseline="-25000" dirty="0" err="1">
                <a:solidFill>
                  <a:schemeClr val="accent4">
                    <a:lumMod val="75000"/>
                  </a:schemeClr>
                </a:solidFill>
              </a:rPr>
              <a:t>amb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* Color </a:t>
            </a:r>
            <a:r>
              <a:rPr lang="es-ES" baseline="-25000" dirty="0" smtClean="0">
                <a:solidFill>
                  <a:schemeClr val="accent4">
                    <a:lumMod val="75000"/>
                  </a:schemeClr>
                </a:solidFill>
              </a:rPr>
              <a:t>difuso</a:t>
            </a:r>
            <a:endParaRPr lang="es-ES" baseline="-25000" dirty="0"/>
          </a:p>
          <a:p>
            <a:pPr lvl="2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 = |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s-ES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es-ES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</a:t>
            </a:r>
            <a:r>
              <a:rPr lang="es-E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endParaRPr lang="es-ES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((N·L),0) </a:t>
            </a:r>
          </a:p>
          <a:p>
            <a:pPr lvl="1"/>
            <a:r>
              <a:rPr lang="es-E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s-ES" b="1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s-ES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 Color </a:t>
            </a:r>
            <a:r>
              <a:rPr lang="es-ES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difuso</a:t>
            </a:r>
            <a:endParaRPr lang="es-ES" dirty="0"/>
          </a:p>
          <a:p>
            <a:pPr lvl="2"/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V=| Cam</a:t>
            </a:r>
            <a:r>
              <a:rPr lang="es-ES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pos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- </a:t>
            </a:r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</a:t>
            </a:r>
            <a:r>
              <a:rPr lang="es-ES" baseline="-25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|</a:t>
            </a:r>
          </a:p>
          <a:p>
            <a:pPr lvl="2"/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R= </a:t>
            </a:r>
            <a:r>
              <a:rPr lang="es-E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reflect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(-L,N)</a:t>
            </a:r>
          </a:p>
          <a:p>
            <a:pPr lvl="2"/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max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((R·V),0)</a:t>
            </a:r>
            <a:r>
              <a:rPr lang="es-ES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</a:p>
          <a:p>
            <a:pPr lvl="1"/>
            <a:r>
              <a:rPr lang="es-E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  <a:r>
              <a:rPr lang="es-ES" b="1" baseline="-25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</a:t>
            </a:r>
            <a:r>
              <a:rPr lang="es-ES" baseline="-25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* </a:t>
            </a:r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* Color </a:t>
            </a:r>
            <a:r>
              <a:rPr lang="es-ES" baseline="-25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endParaRPr lang="es-ES" baseline="-25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40080" lvl="3">
              <a:spcBef>
                <a:spcPts val="1200"/>
              </a:spcBef>
              <a:spcAft>
                <a:spcPts val="200"/>
              </a:spcAft>
            </a:pPr>
            <a:r>
              <a:rPr lang="es-ES" dirty="0"/>
              <a:t>d= </a:t>
            </a:r>
            <a:r>
              <a:rPr lang="es-ES" dirty="0" err="1"/>
              <a:t>lenght</a:t>
            </a:r>
            <a:r>
              <a:rPr lang="es-ES" dirty="0"/>
              <a:t>(</a:t>
            </a:r>
            <a:r>
              <a:rPr lang="es-ES" dirty="0" err="1"/>
              <a:t>L</a:t>
            </a:r>
            <a:r>
              <a:rPr lang="es-ES" baseline="-25000" dirty="0" err="1"/>
              <a:t>pos</a:t>
            </a:r>
            <a:r>
              <a:rPr lang="es-ES" dirty="0"/>
              <a:t>- </a:t>
            </a:r>
            <a:r>
              <a:rPr lang="es-ES" dirty="0" err="1"/>
              <a:t>F</a:t>
            </a:r>
            <a:r>
              <a:rPr lang="es-ES" baseline="-25000" dirty="0" err="1"/>
              <a:t>pos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fatt</a:t>
            </a:r>
            <a:r>
              <a:rPr lang="es-ES" dirty="0"/>
              <a:t> = 1/(C</a:t>
            </a:r>
            <a:r>
              <a:rPr lang="es-ES" baseline="-25000" dirty="0"/>
              <a:t>1</a:t>
            </a:r>
            <a:r>
              <a:rPr lang="es-ES" dirty="0"/>
              <a:t>+C</a:t>
            </a:r>
            <a:r>
              <a:rPr lang="es-ES" baseline="-25000" dirty="0"/>
              <a:t>2</a:t>
            </a:r>
            <a:r>
              <a:rPr lang="es-ES" dirty="0"/>
              <a:t>*d+C</a:t>
            </a:r>
            <a:r>
              <a:rPr lang="es-ES" baseline="-25000" dirty="0"/>
              <a:t>3</a:t>
            </a:r>
            <a:r>
              <a:rPr lang="es-ES" dirty="0"/>
              <a:t>*d</a:t>
            </a:r>
            <a:r>
              <a:rPr lang="es-ES" baseline="30000" dirty="0"/>
              <a:t>2</a:t>
            </a:r>
            <a:r>
              <a:rPr lang="es-ES" dirty="0" smtClean="0"/>
              <a:t>)</a:t>
            </a:r>
            <a:endParaRPr lang="es-ES" baseline="-25000" dirty="0"/>
          </a:p>
          <a:p>
            <a:pPr lvl="2"/>
            <a:r>
              <a:rPr lang="es-ES" dirty="0" smtClean="0"/>
              <a:t>….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967" y="4415738"/>
            <a:ext cx="3133339" cy="180218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if(theta &gt; light.cutOff)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8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Focal </a:t>
            </a:r>
            <a:r>
              <a:rPr lang="es-ES" dirty="0"/>
              <a:t>(suavizada)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26871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  <a:spcAft>
                <a:spcPts val="200"/>
              </a:spcAft>
            </a:pPr>
            <a:r>
              <a:rPr lang="es-ES" dirty="0" smtClean="0"/>
              <a:t>…..</a:t>
            </a:r>
          </a:p>
          <a:p>
            <a:pPr lvl="2"/>
            <a:r>
              <a:rPr lang="es-E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Epsilon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Apertura </a:t>
            </a:r>
            <a:r>
              <a:rPr lang="es-ES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min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- 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Apertura </a:t>
            </a:r>
            <a:r>
              <a:rPr lang="es-ES" baseline="-25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máx</a:t>
            </a:r>
            <a:r>
              <a:rPr lang="es-ES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s-E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clamp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((Theta-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Apertura </a:t>
            </a:r>
            <a:r>
              <a:rPr lang="es-ES" baseline="-25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máx</a:t>
            </a:r>
            <a:r>
              <a:rPr lang="es-ES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 /epsilon,0,1)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Color </a:t>
            </a:r>
            <a:r>
              <a:rPr lang="es-ES" dirty="0">
                <a:solidFill>
                  <a:schemeClr val="bg1"/>
                </a:solidFill>
              </a:rPr>
              <a:t>= </a:t>
            </a:r>
            <a:r>
              <a:rPr lang="es-ES" dirty="0" err="1" smtClean="0">
                <a:solidFill>
                  <a:schemeClr val="bg1"/>
                </a:solidFill>
              </a:rPr>
              <a:t>Inte</a:t>
            </a:r>
            <a:r>
              <a:rPr lang="es-ES" dirty="0" smtClean="0">
                <a:solidFill>
                  <a:schemeClr val="bg1"/>
                </a:solidFill>
              </a:rPr>
              <a:t>*</a:t>
            </a:r>
            <a:r>
              <a:rPr lang="es-ES" dirty="0" err="1" smtClean="0">
                <a:solidFill>
                  <a:schemeClr val="bg1"/>
                </a:solidFill>
              </a:rPr>
              <a:t>fatt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* (</a:t>
            </a:r>
            <a:r>
              <a:rPr lang="es-ES" dirty="0" err="1">
                <a:solidFill>
                  <a:schemeClr val="bg1"/>
                </a:solidFill>
              </a:rPr>
              <a:t>I</a:t>
            </a:r>
            <a:r>
              <a:rPr lang="es-ES" baseline="-25000" dirty="0" err="1">
                <a:solidFill>
                  <a:schemeClr val="bg1"/>
                </a:solidFill>
              </a:rPr>
              <a:t>amb</a:t>
            </a:r>
            <a:r>
              <a:rPr lang="es-ES" dirty="0">
                <a:solidFill>
                  <a:schemeClr val="bg1"/>
                </a:solidFill>
              </a:rPr>
              <a:t> + </a:t>
            </a:r>
            <a:r>
              <a:rPr lang="es-ES" dirty="0" err="1">
                <a:solidFill>
                  <a:schemeClr val="bg1"/>
                </a:solidFill>
              </a:rPr>
              <a:t>I</a:t>
            </a:r>
            <a:r>
              <a:rPr lang="es-ES" baseline="-25000" dirty="0" err="1">
                <a:solidFill>
                  <a:schemeClr val="bg1"/>
                </a:solidFill>
              </a:rPr>
              <a:t>diff</a:t>
            </a:r>
            <a:r>
              <a:rPr lang="es-ES" dirty="0">
                <a:solidFill>
                  <a:schemeClr val="bg1"/>
                </a:solidFill>
              </a:rPr>
              <a:t> +</a:t>
            </a:r>
            <a:r>
              <a:rPr lang="es-ES" dirty="0" err="1">
                <a:solidFill>
                  <a:schemeClr val="bg1"/>
                </a:solidFill>
              </a:rPr>
              <a:t>I</a:t>
            </a:r>
            <a:r>
              <a:rPr lang="es-ES" baseline="-25000" dirty="0" err="1">
                <a:solidFill>
                  <a:schemeClr val="bg1"/>
                </a:solidFill>
              </a:rPr>
              <a:t>esp</a:t>
            </a:r>
            <a:r>
              <a:rPr lang="es-ES" dirty="0" smtClean="0">
                <a:solidFill>
                  <a:schemeClr val="bg1"/>
                </a:solidFill>
              </a:rPr>
              <a:t>)</a:t>
            </a:r>
            <a:endParaRPr lang="es-ES" dirty="0">
              <a:solidFill>
                <a:schemeClr val="bg1"/>
              </a:solidFill>
            </a:endParaRPr>
          </a:p>
          <a:p>
            <a:pPr lvl="1"/>
            <a:endParaRPr lang="es-ES" dirty="0" smtClean="0">
              <a:solidFill>
                <a:schemeClr val="bg1"/>
              </a:solidFill>
            </a:endParaRP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endParaRPr lang="es-ES" dirty="0" smtClean="0">
              <a:solidFill>
                <a:schemeClr val="bg1"/>
              </a:solidFill>
            </a:endParaRPr>
          </a:p>
          <a:p>
            <a:pPr lvl="1"/>
            <a:r>
              <a:rPr lang="es-ES" cap="all" dirty="0" smtClean="0">
                <a:solidFill>
                  <a:srgbClr val="FF0000"/>
                </a:solidFill>
              </a:rPr>
              <a:t>Recordad, theta, épsilon y las aperturas están en </a:t>
            </a:r>
            <a:br>
              <a:rPr lang="es-ES" cap="all" dirty="0" smtClean="0">
                <a:solidFill>
                  <a:srgbClr val="FF0000"/>
                </a:solidFill>
              </a:rPr>
            </a:br>
            <a:r>
              <a:rPr lang="es-ES" cap="all" dirty="0" smtClean="0">
                <a:solidFill>
                  <a:srgbClr val="FF0000"/>
                </a:solidFill>
              </a:rPr>
              <a:t>coseno de </a:t>
            </a:r>
            <a:r>
              <a:rPr lang="es-ES" cap="all" dirty="0" err="1" smtClean="0">
                <a:solidFill>
                  <a:srgbClr val="FF0000"/>
                </a:solidFill>
              </a:rPr>
              <a:t>águlos</a:t>
            </a:r>
            <a:r>
              <a:rPr lang="es-ES" cap="all" dirty="0" smtClean="0">
                <a:solidFill>
                  <a:srgbClr val="FF0000"/>
                </a:solidFill>
              </a:rPr>
              <a:t>, no en grados</a:t>
            </a:r>
            <a:endParaRPr lang="es-ES" cap="all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967" y="4415738"/>
            <a:ext cx="3133339" cy="180218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if(theta &gt; light.cutOff)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 tres </a:t>
            </a:r>
            <a:r>
              <a:rPr lang="es-ES" dirty="0" err="1" smtClean="0"/>
              <a:t>shader</a:t>
            </a:r>
            <a:r>
              <a:rPr lang="es-ES" dirty="0" smtClean="0"/>
              <a:t> distintos, uno para luz direccional, otro para puntual y otro para luz focal usando el modelo de </a:t>
            </a:r>
            <a:r>
              <a:rPr lang="es-ES" dirty="0" err="1" smtClean="0"/>
              <a:t>phong</a:t>
            </a:r>
            <a:r>
              <a:rPr lang="es-ES" dirty="0" smtClean="0"/>
              <a:t>. </a:t>
            </a:r>
            <a:r>
              <a:rPr lang="es-ES" dirty="0" err="1" smtClean="0"/>
              <a:t>Configuralos</a:t>
            </a:r>
            <a:r>
              <a:rPr lang="es-ES" dirty="0" smtClean="0"/>
              <a:t> con los datos necesarios que se han estipulado a lo largo de este tema. </a:t>
            </a:r>
            <a:r>
              <a:rPr lang="es-ES" dirty="0" err="1" smtClean="0"/>
              <a:t>Usalos</a:t>
            </a:r>
            <a:r>
              <a:rPr lang="es-ES" dirty="0" smtClean="0"/>
              <a:t> sobre la escena que se creo para la clase anterior, donde se cargaba una luz y un cubo.</a:t>
            </a:r>
          </a:p>
        </p:txBody>
      </p:sp>
    </p:spTree>
    <p:extLst>
      <p:ext uri="{BB962C8B-B14F-4D97-AF65-F5344CB8AC3E}">
        <p14:creationId xmlns:p14="http://schemas.microsoft.com/office/powerpoint/2010/main" val="190096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Luz ambiental</a:t>
            </a:r>
          </a:p>
          <a:p>
            <a:r>
              <a:rPr lang="es-ES" dirty="0" smtClean="0"/>
              <a:t>Luz direccional (</a:t>
            </a:r>
            <a:r>
              <a:rPr lang="es-ES" dirty="0" err="1" smtClean="0"/>
              <a:t>directiona</a:t>
            </a:r>
            <a:r>
              <a:rPr lang="es-ES" dirty="0" smtClean="0"/>
              <a:t> light)</a:t>
            </a:r>
          </a:p>
          <a:p>
            <a:r>
              <a:rPr lang="es-ES" dirty="0" smtClean="0"/>
              <a:t>Luz puntual (</a:t>
            </a:r>
            <a:r>
              <a:rPr lang="es-ES" dirty="0" err="1" smtClean="0"/>
              <a:t>point</a:t>
            </a:r>
            <a:r>
              <a:rPr lang="es-ES" dirty="0" smtClean="0"/>
              <a:t> light)</a:t>
            </a:r>
          </a:p>
          <a:p>
            <a:pPr lvl="1"/>
            <a:r>
              <a:rPr lang="es-ES" dirty="0" smtClean="0"/>
              <a:t>Atenuación</a:t>
            </a:r>
          </a:p>
          <a:p>
            <a:r>
              <a:rPr lang="es-ES" dirty="0" smtClean="0"/>
              <a:t>Luz focal (spot light)</a:t>
            </a:r>
          </a:p>
          <a:p>
            <a:pPr lvl="1"/>
            <a:r>
              <a:rPr lang="es-ES" dirty="0" err="1" smtClean="0"/>
              <a:t>Suabizado</a:t>
            </a:r>
            <a:r>
              <a:rPr lang="es-ES" dirty="0" smtClean="0"/>
              <a:t> de bordes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553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Ambiental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Esta luz es la que tendrá el escenario si no se aplicara ninguna otra luz</a:t>
            </a:r>
          </a:p>
          <a:p>
            <a:pPr lvl="1"/>
            <a:r>
              <a:rPr lang="es-ES" dirty="0" smtClean="0"/>
              <a:t>Para calcular el color del fragmento se aplicaría la siguiente formulación</a:t>
            </a:r>
          </a:p>
          <a:p>
            <a:pPr lvl="1"/>
            <a:endParaRPr lang="es-ES" dirty="0" smtClean="0"/>
          </a:p>
          <a:p>
            <a:pPr marL="228600" lvl="1" indent="0" algn="ctr">
              <a:buNone/>
            </a:pPr>
            <a:r>
              <a:rPr lang="es-ES" dirty="0" smtClean="0"/>
              <a:t>Color= </a:t>
            </a:r>
            <a:r>
              <a:rPr lang="es-ES" dirty="0" err="1" smtClean="0"/>
              <a:t>L</a:t>
            </a:r>
            <a:r>
              <a:rPr lang="es-ES" baseline="-25000" dirty="0" err="1" smtClean="0"/>
              <a:t>ambiente</a:t>
            </a:r>
            <a:r>
              <a:rPr lang="es-ES" dirty="0" smtClean="0"/>
              <a:t> * Color </a:t>
            </a:r>
            <a:r>
              <a:rPr lang="es-ES" baseline="-25000" dirty="0" smtClean="0"/>
              <a:t>Difuso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00" y="3684269"/>
            <a:ext cx="2543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direccional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calcular esta luz, así como para las siguientes vamos a basarnos en el método de </a:t>
            </a:r>
            <a:r>
              <a:rPr lang="es-ES" dirty="0" err="1" smtClean="0"/>
              <a:t>phong</a:t>
            </a:r>
            <a:r>
              <a:rPr lang="es-ES" dirty="0" smtClean="0"/>
              <a:t>, es decir; la luz se descompone en 3 partes:</a:t>
            </a:r>
          </a:p>
          <a:p>
            <a:pPr lvl="1"/>
            <a:r>
              <a:rPr lang="es-ES" dirty="0" smtClean="0"/>
              <a:t>Luz ambiental</a:t>
            </a:r>
          </a:p>
          <a:p>
            <a:pPr lvl="1"/>
            <a:r>
              <a:rPr lang="es-ES" dirty="0" smtClean="0"/>
              <a:t>Luz difusa</a:t>
            </a:r>
          </a:p>
          <a:p>
            <a:pPr lvl="1"/>
            <a:r>
              <a:rPr lang="es-ES" dirty="0" smtClean="0"/>
              <a:t>Luz especular</a:t>
            </a:r>
          </a:p>
          <a:p>
            <a:r>
              <a:rPr lang="es-ES" dirty="0" smtClean="0"/>
              <a:t>Los cálculos son iguales que con la luz puntual que se explicó con anterioridad, pero con una diferencia, el ángulo que se produce entre el fragmento a calcular y la luz ya está definido, es decir; el vector L se calcularía a partir de la inversa de la dirección establecida.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271" y="5110650"/>
            <a:ext cx="3785790" cy="15685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6" y="5110650"/>
            <a:ext cx="3563509" cy="16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8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direccional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/>
          </a:bodyPr>
          <a:lstStyle/>
          <a:p>
            <a:r>
              <a:rPr lang="es-ES" dirty="0" smtClean="0"/>
              <a:t>¿Por qué el inverso?</a:t>
            </a:r>
          </a:p>
          <a:p>
            <a:pPr lvl="1"/>
            <a:r>
              <a:rPr lang="es-ES" dirty="0" smtClean="0"/>
              <a:t>Porque cuando se establece el la dirección de la luz, se calcula de la luz hacia afuera, mientras que L es la dirección del fragmento a la luz.</a:t>
            </a:r>
          </a:p>
          <a:p>
            <a:r>
              <a:rPr lang="es-ES" dirty="0" smtClean="0"/>
              <a:t>Por tanto los cálculos </a:t>
            </a:r>
            <a:r>
              <a:rPr lang="es-ES" dirty="0" err="1" smtClean="0"/>
              <a:t>són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N=|N|</a:t>
            </a:r>
          </a:p>
          <a:p>
            <a:pPr lvl="1"/>
            <a:r>
              <a:rPr lang="es-ES" dirty="0" err="1" smtClean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s-ES" baseline="-25000" dirty="0" err="1" smtClean="0">
                <a:solidFill>
                  <a:schemeClr val="accent4">
                    <a:lumMod val="75000"/>
                  </a:schemeClr>
                </a:solidFill>
              </a:rPr>
              <a:t>amb</a:t>
            </a:r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 =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s-ES" baseline="-25000" dirty="0" err="1">
                <a:solidFill>
                  <a:schemeClr val="accent4">
                    <a:lumMod val="75000"/>
                  </a:schemeClr>
                </a:solidFill>
              </a:rPr>
              <a:t>amb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* Color </a:t>
            </a:r>
            <a:r>
              <a:rPr lang="es-ES" baseline="-25000" dirty="0" smtClean="0">
                <a:solidFill>
                  <a:schemeClr val="accent4">
                    <a:lumMod val="75000"/>
                  </a:schemeClr>
                </a:solidFill>
              </a:rPr>
              <a:t>difuso</a:t>
            </a:r>
            <a:endParaRPr lang="es-ES" baseline="-25000" dirty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 = |-</a:t>
            </a:r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s-ES" baseline="-25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dir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endParaRPr lang="es-ES" baseline="-25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((N·L),0) </a:t>
            </a:r>
          </a:p>
          <a:p>
            <a:pPr lvl="1"/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s-ES" baseline="-25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s-ES" baseline="-25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Color </a:t>
            </a:r>
            <a:r>
              <a:rPr lang="es-ES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difuso</a:t>
            </a:r>
            <a:endParaRPr lang="es-E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V=| Cam</a:t>
            </a:r>
            <a:r>
              <a:rPr lang="es-ES" baseline="-25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pos</a:t>
            </a:r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- </a:t>
            </a:r>
            <a:r>
              <a:rPr lang="es-E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</a:t>
            </a:r>
            <a:r>
              <a:rPr lang="es-ES" baseline="-25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pos</a:t>
            </a:r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|</a:t>
            </a:r>
          </a:p>
          <a:p>
            <a:pPr lvl="2"/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R= 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2(L·N)N </a:t>
            </a:r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L o podemos usar la función </a:t>
            </a:r>
            <a:r>
              <a:rPr lang="es-E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glsl</a:t>
            </a:r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reflect</a:t>
            </a:r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(-L,N)</a:t>
            </a:r>
          </a:p>
          <a:p>
            <a:pPr lvl="2"/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</a:t>
            </a:r>
            <a:r>
              <a:rPr lang="es-E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</a:t>
            </a:r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max</a:t>
            </a:r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((R·V),0)</a:t>
            </a:r>
            <a:r>
              <a:rPr lang="es-ES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</a:p>
          <a:p>
            <a:pPr lvl="1"/>
            <a:r>
              <a:rPr lang="es-E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  <a:r>
              <a:rPr lang="es-ES" baseline="-25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</a:t>
            </a:r>
            <a:r>
              <a:rPr lang="es-ES" baseline="-25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* </a:t>
            </a:r>
            <a:r>
              <a:rPr lang="es-E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* Color </a:t>
            </a:r>
            <a:r>
              <a:rPr lang="es-ES" baseline="-25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endParaRPr lang="es-ES" baseline="-25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Color =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</a:t>
            </a:r>
            <a:r>
              <a:rPr lang="es-ES" baseline="-25000" dirty="0" err="1">
                <a:solidFill>
                  <a:schemeClr val="bg1"/>
                </a:solidFill>
              </a:rPr>
              <a:t>amb</a:t>
            </a:r>
            <a:r>
              <a:rPr lang="es-ES" dirty="0" smtClean="0">
                <a:solidFill>
                  <a:schemeClr val="bg1"/>
                </a:solidFill>
              </a:rPr>
              <a:t> +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</a:t>
            </a:r>
            <a:r>
              <a:rPr lang="es-ES" baseline="-25000" dirty="0" err="1">
                <a:solidFill>
                  <a:schemeClr val="bg1"/>
                </a:solidFill>
              </a:rPr>
              <a:t>diff</a:t>
            </a:r>
            <a:r>
              <a:rPr lang="es-ES" dirty="0" smtClean="0">
                <a:solidFill>
                  <a:schemeClr val="bg1"/>
                </a:solidFill>
              </a:rPr>
              <a:t> +</a:t>
            </a:r>
            <a:r>
              <a:rPr lang="es-ES" dirty="0" err="1" smtClean="0">
                <a:solidFill>
                  <a:schemeClr val="bg1"/>
                </a:solidFill>
              </a:rPr>
              <a:t>I</a:t>
            </a:r>
            <a:r>
              <a:rPr lang="es-ES" baseline="-25000" dirty="0" err="1" smtClean="0">
                <a:solidFill>
                  <a:schemeClr val="bg1"/>
                </a:solidFill>
              </a:rPr>
              <a:t>esp</a:t>
            </a:r>
            <a:endParaRPr lang="es-ES" dirty="0" smtClean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271" y="5110650"/>
            <a:ext cx="3785790" cy="15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1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puntual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A diferencia de la luz ambiental, a esta luz hay que aplicarle un factor de atenuación como se explicó en el tema anterior mediante la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  <a:p>
                <a:r>
                  <a:rPr lang="es-ES" dirty="0" smtClean="0"/>
                  <a:t>Una pequeña tabla de los valores para esta función son:</a:t>
                </a:r>
              </a:p>
              <a:p>
                <a:endParaRPr lang="es-ES" dirty="0" smtClean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597228"/>
            <a:ext cx="27241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puntual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79745"/>
              </p:ext>
            </p:extLst>
          </p:nvPr>
        </p:nvGraphicFramePr>
        <p:xfrm>
          <a:off x="2117725" y="1904271"/>
          <a:ext cx="812800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Máx</a:t>
                      </a:r>
                      <a:r>
                        <a:rPr lang="es-ES" baseline="0" dirty="0" smtClean="0"/>
                        <a:t> distancia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7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0.7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1.8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0.35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0.44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20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0.22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0.20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32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0.14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50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0.09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0.032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65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0.07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0.017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100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0.045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0.0075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160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0.027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0.0028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200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0.022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0.0019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325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0.014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0.0007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600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0.007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0.0002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3250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1.0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0.0014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0.000007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7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puntual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7744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Por tanto los cálculos </a:t>
            </a:r>
            <a:r>
              <a:rPr lang="es-ES" dirty="0" err="1"/>
              <a:t>són</a:t>
            </a:r>
            <a:r>
              <a:rPr lang="es-ES" dirty="0" smtClean="0"/>
              <a:t>:</a:t>
            </a:r>
          </a:p>
          <a:p>
            <a:pPr lvl="1"/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N=|N</a:t>
            </a:r>
            <a:r>
              <a:rPr lang="es-E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|</a:t>
            </a:r>
            <a:endParaRPr lang="es-ES" dirty="0"/>
          </a:p>
          <a:p>
            <a:pPr lvl="1"/>
            <a:r>
              <a:rPr lang="es-ES" b="1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s-ES" b="1" baseline="-25000" dirty="0" err="1">
                <a:solidFill>
                  <a:schemeClr val="accent4">
                    <a:lumMod val="75000"/>
                  </a:schemeClr>
                </a:solidFill>
              </a:rPr>
              <a:t>amb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=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s-ES" baseline="-25000" dirty="0" err="1">
                <a:solidFill>
                  <a:schemeClr val="accent4">
                    <a:lumMod val="75000"/>
                  </a:schemeClr>
                </a:solidFill>
              </a:rPr>
              <a:t>amb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* Color </a:t>
            </a:r>
            <a:r>
              <a:rPr lang="es-ES" baseline="-25000" dirty="0" smtClean="0">
                <a:solidFill>
                  <a:schemeClr val="accent4">
                    <a:lumMod val="75000"/>
                  </a:schemeClr>
                </a:solidFill>
              </a:rPr>
              <a:t>difuso</a:t>
            </a:r>
          </a:p>
          <a:p>
            <a:pPr marL="228600" lvl="1" indent="0">
              <a:buNone/>
            </a:pPr>
            <a:endParaRPr lang="es-ES" baseline="-25000" dirty="0"/>
          </a:p>
          <a:p>
            <a:pPr lvl="2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 = 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s-ES" baseline="-25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es-ES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</a:t>
            </a:r>
            <a:r>
              <a:rPr lang="es-E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endParaRPr lang="es-ES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max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((N·L),0) </a:t>
            </a:r>
          </a:p>
          <a:p>
            <a:pPr lvl="1"/>
            <a:r>
              <a:rPr lang="es-E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s-ES" b="1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s-ES" baseline="-25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diff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 Color </a:t>
            </a:r>
            <a:r>
              <a:rPr lang="es-ES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difuso</a:t>
            </a:r>
          </a:p>
          <a:p>
            <a:pPr marL="228600" lvl="1" indent="0">
              <a:buNone/>
            </a:pPr>
            <a:endParaRPr lang="es-ES" dirty="0"/>
          </a:p>
          <a:p>
            <a:pPr lvl="2"/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V=| Cam</a:t>
            </a:r>
            <a:r>
              <a:rPr lang="es-ES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pos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- </a:t>
            </a:r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</a:t>
            </a:r>
            <a:r>
              <a:rPr lang="es-ES" baseline="-25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|</a:t>
            </a:r>
          </a:p>
          <a:p>
            <a:pPr lvl="2"/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R= </a:t>
            </a:r>
            <a:r>
              <a:rPr lang="es-E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reflect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(-L,N)</a:t>
            </a:r>
          </a:p>
          <a:p>
            <a:pPr lvl="2"/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max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((R·V),0)</a:t>
            </a:r>
            <a:r>
              <a:rPr lang="es-ES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</a:p>
          <a:p>
            <a:pPr lvl="1"/>
            <a:r>
              <a:rPr lang="es-E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  <a:r>
              <a:rPr lang="es-ES" b="1" baseline="-25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</a:t>
            </a:r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</a:t>
            </a:r>
            <a:r>
              <a:rPr lang="es-ES" baseline="-25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* </a:t>
            </a:r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* Color </a:t>
            </a:r>
            <a:r>
              <a:rPr lang="es-ES" baseline="-25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esp</a:t>
            </a:r>
            <a:endParaRPr lang="es-ES" baseline="-25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28600" lvl="1" indent="0">
              <a:buNone/>
            </a:pPr>
            <a:endParaRPr lang="es-ES" baseline="-25000" dirty="0"/>
          </a:p>
          <a:p>
            <a:pPr lvl="2"/>
            <a:r>
              <a:rPr lang="es-ES" dirty="0" smtClean="0"/>
              <a:t>d= </a:t>
            </a:r>
            <a:r>
              <a:rPr lang="es-ES" dirty="0" err="1" smtClean="0"/>
              <a:t>length</a:t>
            </a:r>
            <a:r>
              <a:rPr lang="es-ES" dirty="0" smtClean="0"/>
              <a:t>(</a:t>
            </a:r>
            <a:r>
              <a:rPr lang="es-ES" dirty="0" err="1" smtClean="0"/>
              <a:t>L</a:t>
            </a:r>
            <a:r>
              <a:rPr lang="es-ES" baseline="-25000" dirty="0" err="1" smtClean="0"/>
              <a:t>pos</a:t>
            </a:r>
            <a:r>
              <a:rPr lang="es-ES" dirty="0" smtClean="0"/>
              <a:t>- </a:t>
            </a:r>
            <a:r>
              <a:rPr lang="es-ES" dirty="0" err="1" smtClean="0"/>
              <a:t>F</a:t>
            </a:r>
            <a:r>
              <a:rPr lang="es-ES" baseline="-25000" dirty="0" err="1" smtClean="0"/>
              <a:t>pos</a:t>
            </a:r>
            <a:r>
              <a:rPr lang="es-ES" dirty="0" smtClean="0"/>
              <a:t>);</a:t>
            </a:r>
          </a:p>
          <a:p>
            <a:pPr lvl="1"/>
            <a:r>
              <a:rPr lang="es-ES" dirty="0" err="1" smtClean="0"/>
              <a:t>fatt</a:t>
            </a:r>
            <a:r>
              <a:rPr lang="es-ES" dirty="0" smtClean="0"/>
              <a:t> = 1/(C</a:t>
            </a:r>
            <a:r>
              <a:rPr lang="es-ES" baseline="-25000" dirty="0" smtClean="0"/>
              <a:t>1</a:t>
            </a:r>
            <a:r>
              <a:rPr lang="es-ES" dirty="0" smtClean="0"/>
              <a:t>+C</a:t>
            </a:r>
            <a:r>
              <a:rPr lang="es-ES" baseline="-25000" dirty="0" smtClean="0"/>
              <a:t>2</a:t>
            </a:r>
            <a:r>
              <a:rPr lang="es-ES" dirty="0" smtClean="0"/>
              <a:t>*d+C</a:t>
            </a:r>
            <a:r>
              <a:rPr lang="es-ES" baseline="-25000" dirty="0" smtClean="0"/>
              <a:t>3</a:t>
            </a:r>
            <a:r>
              <a:rPr lang="es-ES" dirty="0" smtClean="0"/>
              <a:t>*d</a:t>
            </a:r>
            <a:r>
              <a:rPr lang="es-ES" baseline="30000" dirty="0" smtClean="0"/>
              <a:t>2</a:t>
            </a:r>
            <a:r>
              <a:rPr lang="es-ES" dirty="0" smtClean="0"/>
              <a:t>)</a:t>
            </a:r>
            <a:endParaRPr lang="es-ES" dirty="0"/>
          </a:p>
          <a:p>
            <a:pPr lvl="1"/>
            <a:r>
              <a:rPr lang="es-ES" dirty="0">
                <a:solidFill>
                  <a:schemeClr val="bg1"/>
                </a:solidFill>
              </a:rPr>
              <a:t>Color = </a:t>
            </a:r>
            <a:r>
              <a:rPr lang="es-ES" dirty="0" err="1">
                <a:solidFill>
                  <a:schemeClr val="bg1"/>
                </a:solidFill>
              </a:rPr>
              <a:t>f</a:t>
            </a:r>
            <a:r>
              <a:rPr lang="es-ES" dirty="0" err="1" smtClean="0">
                <a:solidFill>
                  <a:schemeClr val="bg1"/>
                </a:solidFill>
              </a:rPr>
              <a:t>att</a:t>
            </a:r>
            <a:r>
              <a:rPr lang="es-ES" dirty="0" smtClean="0">
                <a:solidFill>
                  <a:schemeClr val="bg1"/>
                </a:solidFill>
              </a:rPr>
              <a:t> * (</a:t>
            </a:r>
            <a:r>
              <a:rPr lang="es-ES" dirty="0" err="1" smtClean="0">
                <a:solidFill>
                  <a:schemeClr val="bg1"/>
                </a:solidFill>
              </a:rPr>
              <a:t>I</a:t>
            </a:r>
            <a:r>
              <a:rPr lang="es-ES" baseline="-25000" dirty="0" err="1" smtClean="0">
                <a:solidFill>
                  <a:schemeClr val="bg1"/>
                </a:solidFill>
              </a:rPr>
              <a:t>amb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+ </a:t>
            </a:r>
            <a:r>
              <a:rPr lang="es-ES" dirty="0" err="1">
                <a:solidFill>
                  <a:schemeClr val="bg1"/>
                </a:solidFill>
              </a:rPr>
              <a:t>I</a:t>
            </a:r>
            <a:r>
              <a:rPr lang="es-ES" baseline="-25000" dirty="0" err="1">
                <a:solidFill>
                  <a:schemeClr val="bg1"/>
                </a:solidFill>
              </a:rPr>
              <a:t>diff</a:t>
            </a:r>
            <a:r>
              <a:rPr lang="es-ES" dirty="0">
                <a:solidFill>
                  <a:schemeClr val="bg1"/>
                </a:solidFill>
              </a:rPr>
              <a:t> +</a:t>
            </a:r>
            <a:r>
              <a:rPr lang="es-ES" dirty="0" err="1" smtClean="0">
                <a:solidFill>
                  <a:schemeClr val="bg1"/>
                </a:solidFill>
              </a:rPr>
              <a:t>I</a:t>
            </a:r>
            <a:r>
              <a:rPr lang="es-ES" baseline="-25000" dirty="0" err="1" smtClean="0">
                <a:solidFill>
                  <a:schemeClr val="bg1"/>
                </a:solidFill>
              </a:rPr>
              <a:t>esp</a:t>
            </a:r>
            <a:r>
              <a:rPr lang="es-ES" dirty="0" smtClean="0">
                <a:solidFill>
                  <a:schemeClr val="bg1"/>
                </a:solidFill>
              </a:rPr>
              <a:t>)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2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Luz Focal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este tipo de luz hay que hace una comprobación para ver si se calcula el fragmento o no.</a:t>
            </a:r>
          </a:p>
          <a:p>
            <a:pPr marL="457200" lvl="2" indent="0">
              <a:buNone/>
            </a:pPr>
            <a:r>
              <a:rPr lang="es-ES" dirty="0" err="1" smtClean="0"/>
              <a:t>If</a:t>
            </a:r>
            <a:r>
              <a:rPr lang="es-ES" dirty="0" smtClean="0"/>
              <a:t>((</a:t>
            </a:r>
            <a:r>
              <a:rPr lang="es-ES" dirty="0"/>
              <a:t>á</a:t>
            </a:r>
            <a:r>
              <a:rPr lang="es-ES" dirty="0" smtClean="0"/>
              <a:t>ngulo entre fragmento y luz ) &lt; </a:t>
            </a:r>
            <a:r>
              <a:rPr lang="es-ES" dirty="0"/>
              <a:t>á</a:t>
            </a:r>
            <a:r>
              <a:rPr lang="es-ES" dirty="0" smtClean="0"/>
              <a:t>ngulo de apertura)</a:t>
            </a:r>
          </a:p>
          <a:p>
            <a:pPr marL="685800" lvl="3" indent="0">
              <a:buNone/>
            </a:pPr>
            <a:r>
              <a:rPr lang="es-ES" dirty="0" smtClean="0"/>
              <a:t>Solo ambiental</a:t>
            </a:r>
          </a:p>
          <a:p>
            <a:pPr marL="457200" lvl="2" indent="0">
              <a:buNone/>
            </a:pPr>
            <a:r>
              <a:rPr lang="es-ES" dirty="0" err="1" smtClean="0"/>
              <a:t>Else</a:t>
            </a:r>
            <a:endParaRPr lang="es-ES" dirty="0" smtClean="0"/>
          </a:p>
          <a:p>
            <a:pPr marL="685800" lvl="3" indent="0">
              <a:buNone/>
            </a:pPr>
            <a:r>
              <a:rPr lang="es-ES" dirty="0" smtClean="0"/>
              <a:t>Calcular </a:t>
            </a:r>
            <a:r>
              <a:rPr lang="es-ES" dirty="0" err="1" smtClean="0"/>
              <a:t>phong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969" y="4415738"/>
            <a:ext cx="3133339" cy="18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1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1099</TotalTime>
  <Words>853</Words>
  <Application>Microsoft Office PowerPoint</Application>
  <PresentationFormat>Panorámica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Cambria Math</vt:lpstr>
      <vt:lpstr>Corbel</vt:lpstr>
      <vt:lpstr>Wingdings</vt:lpstr>
      <vt:lpstr>Con bandas</vt:lpstr>
      <vt:lpstr>Tema 6.2: Formulación de luces (basadas en phong)</vt:lpstr>
      <vt:lpstr>Indice</vt:lpstr>
      <vt:lpstr>Luz Ambiental</vt:lpstr>
      <vt:lpstr>Luz direccional</vt:lpstr>
      <vt:lpstr>Luz direccional</vt:lpstr>
      <vt:lpstr>Luz puntual</vt:lpstr>
      <vt:lpstr>Luz puntual</vt:lpstr>
      <vt:lpstr>Luz puntual</vt:lpstr>
      <vt:lpstr>Luz Focal</vt:lpstr>
      <vt:lpstr>Luz Focal</vt:lpstr>
      <vt:lpstr>Luz Focal (suavizada)</vt:lpstr>
      <vt:lpstr>Luz Focal (suavizada)</vt:lpstr>
      <vt:lpstr>Luz Focal (suavizada)</vt:lpstr>
      <vt:lpstr>Luz Focal (suavizada)</vt:lpstr>
      <vt:lpstr>Ejercicio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6.2: Formulación de luces (basadas en phong)</dc:title>
  <dc:creator>Windows User</dc:creator>
  <cp:lastModifiedBy>Windows User</cp:lastModifiedBy>
  <cp:revision>25</cp:revision>
  <dcterms:created xsi:type="dcterms:W3CDTF">2017-04-24T22:25:56Z</dcterms:created>
  <dcterms:modified xsi:type="dcterms:W3CDTF">2017-05-02T11:51:21Z</dcterms:modified>
</cp:coreProperties>
</file>