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83" r:id="rId2"/>
    <p:sldId id="256" r:id="rId3"/>
    <p:sldId id="367" r:id="rId4"/>
    <p:sldId id="257" r:id="rId5"/>
    <p:sldId id="258" r:id="rId6"/>
    <p:sldId id="259" r:id="rId7"/>
    <p:sldId id="260" r:id="rId8"/>
    <p:sldId id="261" r:id="rId9"/>
    <p:sldId id="285" r:id="rId10"/>
    <p:sldId id="263" r:id="rId11"/>
    <p:sldId id="262" r:id="rId12"/>
    <p:sldId id="265" r:id="rId13"/>
    <p:sldId id="266" r:id="rId14"/>
    <p:sldId id="292" r:id="rId15"/>
    <p:sldId id="267" r:id="rId16"/>
    <p:sldId id="268" r:id="rId17"/>
    <p:sldId id="269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2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86441" autoAdjust="0"/>
  </p:normalViewPr>
  <p:slideViewPr>
    <p:cSldViewPr>
      <p:cViewPr varScale="1">
        <p:scale>
          <a:sx n="86" d="100"/>
          <a:sy n="86" d="100"/>
        </p:scale>
        <p:origin x="149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591D0-518F-4E0E-B442-23DDDC3D0214}" type="datetimeFigureOut">
              <a:rPr lang="en-IN" smtClean="0"/>
              <a:pPr/>
              <a:t>16-10-2019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05D5C-FB28-41A3-A91A-D6A1E3A8F77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05D5C-FB28-41A3-A91A-D6A1E3A8F77E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AC4-5D83-44BC-BAF2-071A296F462F}" type="datetimeFigureOut">
              <a:rPr lang="en-IN" smtClean="0"/>
              <a:pPr/>
              <a:t>16-10-2019</a:t>
            </a:fld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AA62DCB-0B2E-4F58-8978-AF8EC326F79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AC4-5D83-44BC-BAF2-071A296F462F}" type="datetimeFigureOut">
              <a:rPr lang="en-IN" smtClean="0"/>
              <a:pPr/>
              <a:t>16-10-2019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2DCB-0B2E-4F58-8978-AF8EC326F79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AC4-5D83-44BC-BAF2-071A296F462F}" type="datetimeFigureOut">
              <a:rPr lang="en-IN" smtClean="0"/>
              <a:pPr/>
              <a:t>16-10-2019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2DCB-0B2E-4F58-8978-AF8EC326F79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AC4-5D83-44BC-BAF2-071A296F462F}" type="datetimeFigureOut">
              <a:rPr lang="en-IN" smtClean="0"/>
              <a:pPr/>
              <a:t>16-10-2019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AA62DCB-0B2E-4F58-8978-AF8EC326F79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AC4-5D83-44BC-BAF2-071A296F462F}" type="datetimeFigureOut">
              <a:rPr lang="en-IN" smtClean="0"/>
              <a:pPr/>
              <a:t>16-10-2019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2DCB-0B2E-4F58-8978-AF8EC326F79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AC4-5D83-44BC-BAF2-071A296F462F}" type="datetimeFigureOut">
              <a:rPr lang="en-IN" smtClean="0"/>
              <a:pPr/>
              <a:t>16-10-2019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2DCB-0B2E-4F58-8978-AF8EC326F79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AC4-5D83-44BC-BAF2-071A296F462F}" type="datetimeFigureOut">
              <a:rPr lang="en-IN" smtClean="0"/>
              <a:pPr/>
              <a:t>16-10-2019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AA62DCB-0B2E-4F58-8978-AF8EC326F79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AC4-5D83-44BC-BAF2-071A296F462F}" type="datetimeFigureOut">
              <a:rPr lang="en-IN" smtClean="0"/>
              <a:pPr/>
              <a:t>16-10-2019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2DCB-0B2E-4F58-8978-AF8EC326F79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AC4-5D83-44BC-BAF2-071A296F462F}" type="datetimeFigureOut">
              <a:rPr lang="en-IN" smtClean="0"/>
              <a:pPr/>
              <a:t>16-10-2019</a:t>
            </a:fld>
            <a:endParaRPr lang="en-IN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2DCB-0B2E-4F58-8978-AF8EC326F79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AC4-5D83-44BC-BAF2-071A296F462F}" type="datetimeFigureOut">
              <a:rPr lang="en-IN" smtClean="0"/>
              <a:pPr/>
              <a:t>16-10-2019</a:t>
            </a:fld>
            <a:endParaRPr lang="en-IN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2DCB-0B2E-4F58-8978-AF8EC326F79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AC4-5D83-44BC-BAF2-071A296F462F}" type="datetimeFigureOut">
              <a:rPr lang="en-IN" smtClean="0"/>
              <a:pPr/>
              <a:t>16-10-2019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62DCB-0B2E-4F58-8978-AF8EC326F79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3B79AC4-5D83-44BC-BAF2-071A296F462F}" type="datetimeFigureOut">
              <a:rPr lang="en-IN" smtClean="0"/>
              <a:pPr/>
              <a:t>16-10-2019</a:t>
            </a:fld>
            <a:endParaRPr lang="en-IN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AA62DCB-0B2E-4F58-8978-AF8EC326F79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circle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r>
              <a:rPr lang="en-US" sz="10700" b="1" u="sng" dirty="0"/>
              <a:t>UNIT - 5</a:t>
            </a:r>
            <a:r>
              <a:rPr lang="en-US" sz="10700" b="1" dirty="0"/>
              <a:t>.</a:t>
            </a:r>
            <a:br>
              <a:rPr lang="en-US" sz="10700" b="1" dirty="0"/>
            </a:br>
            <a:r>
              <a:rPr lang="en-US" sz="10700" b="1" dirty="0"/>
              <a:t> </a:t>
            </a:r>
            <a:r>
              <a:rPr lang="en-US" sz="8800" i="1" dirty="0"/>
              <a:t>ENTREPRENEUR</a:t>
            </a:r>
            <a:endParaRPr lang="en-IN" sz="10700" b="1" i="1" u="sng" dirty="0"/>
          </a:p>
        </p:txBody>
      </p:sp>
    </p:spTree>
  </p:cSld>
  <p:clrMapOvr>
    <a:masterClrMapping/>
  </p:clrMapOvr>
  <p:transition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i="1" u="sng" dirty="0"/>
              <a:t>Other functions </a:t>
            </a:r>
            <a:endParaRPr lang="en-IN" sz="3600" b="1" i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44" y="1214422"/>
            <a:ext cx="8848756" cy="550072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i="1" u="sng" dirty="0"/>
              <a:t>OTHER FUNCTIONS OF ENTREPRENEUR ARE AS FOLLOWS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Diversification of production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Expansion of enterprise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Maintaining friendly employer &amp; employee Relationship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Dealing labor problems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Coordination with outside agencies</a:t>
            </a:r>
            <a:endParaRPr lang="en-IN" dirty="0"/>
          </a:p>
        </p:txBody>
      </p:sp>
    </p:spTree>
  </p:cSld>
  <p:clrMapOvr>
    <a:masterClrMapping/>
  </p:clrMapOvr>
  <p:transition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u="sng" dirty="0"/>
              <a:t>Functions important for developing countries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48756" cy="5286412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Management of scarce resources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Dealing with public 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Engineering 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New product development 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Parallel opportunities 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Marketing 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Management 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Customer relation 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u="sng" dirty="0"/>
              <a:t>Types of entrepreneur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4422"/>
            <a:ext cx="8812088" cy="564357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i="1" u="sng" dirty="0"/>
              <a:t>Entrepreneurs have been broadly classified into</a:t>
            </a:r>
            <a:r>
              <a:rPr lang="en-US" sz="2800" b="1" dirty="0"/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According to the type of </a:t>
            </a:r>
            <a:r>
              <a:rPr lang="en-US" sz="2800" b="1" u="sng" dirty="0"/>
              <a:t>business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According to the use of </a:t>
            </a:r>
            <a:r>
              <a:rPr lang="en-US" sz="2800" b="1" u="sng" dirty="0"/>
              <a:t>technology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According to the </a:t>
            </a:r>
            <a:r>
              <a:rPr lang="en-US" sz="2800" b="1" u="sng" dirty="0"/>
              <a:t>motivation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According to the </a:t>
            </a:r>
            <a:r>
              <a:rPr lang="en-US" sz="2800" b="1" u="sng" dirty="0"/>
              <a:t>growth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According to the </a:t>
            </a:r>
            <a:r>
              <a:rPr lang="en-US" sz="2800" b="1" u="sng" dirty="0"/>
              <a:t>stages of growth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According to the </a:t>
            </a:r>
            <a:r>
              <a:rPr lang="en-US" sz="2800" b="1" u="sng" dirty="0"/>
              <a:t>area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According to the </a:t>
            </a:r>
            <a:r>
              <a:rPr lang="en-US" sz="2800" b="1" u="sng" dirty="0"/>
              <a:t>age &amp; gender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According to the </a:t>
            </a:r>
            <a:r>
              <a:rPr lang="en-US" sz="2800" b="1" u="sng" dirty="0"/>
              <a:t>scale of operation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/>
              <a:t>Other type</a:t>
            </a:r>
          </a:p>
          <a:p>
            <a:pPr algn="just">
              <a:buFont typeface="Wingdings" pitchFamily="2" charset="2"/>
              <a:buChar char="Ø"/>
            </a:pPr>
            <a:endParaRPr lang="en-US" sz="2800" dirty="0"/>
          </a:p>
        </p:txBody>
      </p:sp>
    </p:spTree>
  </p:cSld>
  <p:clrMapOvr>
    <a:masterClrMapping/>
  </p:clrMapOvr>
  <p:transition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u="sng" dirty="0"/>
              <a:t>According to the business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285860"/>
            <a:ext cx="8848756" cy="5429288"/>
          </a:xfrm>
        </p:spPr>
        <p:txBody>
          <a:bodyPr>
            <a:normAutofit fontScale="47500" lnSpcReduction="20000"/>
          </a:bodyPr>
          <a:lstStyle/>
          <a:p>
            <a:pPr algn="just">
              <a:buNone/>
            </a:pPr>
            <a:r>
              <a:rPr lang="en-US" sz="3400" dirty="0"/>
              <a:t>Based on the type of business the entrepreneurs are classified as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400" b="1" i="1" u="sng" dirty="0"/>
              <a:t>Business entrepreneurs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sz="3400" dirty="0"/>
              <a:t>Business entrepreneurs are individuals who conceive an idea for a new product or service 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sz="3400" dirty="0"/>
              <a:t>Deals with product development, marketing &amp; sales.</a:t>
            </a:r>
          </a:p>
          <a:p>
            <a:pPr marL="804863" indent="-352425" algn="just">
              <a:buFont typeface="Wingdings" pitchFamily="2" charset="2"/>
              <a:buChar char="§"/>
            </a:pPr>
            <a:endParaRPr lang="en-US" sz="3400" dirty="0"/>
          </a:p>
          <a:p>
            <a:pPr algn="just">
              <a:buFont typeface="Wingdings" pitchFamily="2" charset="2"/>
              <a:buChar char="Ø"/>
            </a:pPr>
            <a:r>
              <a:rPr lang="en-US" sz="3400" b="1" i="1" u="sng" dirty="0"/>
              <a:t>Trading entrepreneurs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sz="3400" dirty="0"/>
              <a:t>This class of entrepreneurs takes care about only  trading activities.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sz="3400" dirty="0"/>
              <a:t>They invest through buying the products of others &amp; sell it at much price &amp; make money.</a:t>
            </a:r>
          </a:p>
          <a:p>
            <a:pPr marL="804863" indent="-352425" algn="just">
              <a:buFont typeface="Wingdings" pitchFamily="2" charset="2"/>
              <a:buChar char="§"/>
            </a:pPr>
            <a:endParaRPr lang="en-US" sz="3400" dirty="0"/>
          </a:p>
          <a:p>
            <a:pPr algn="just">
              <a:buFont typeface="Wingdings" pitchFamily="2" charset="2"/>
              <a:buChar char="Ø"/>
            </a:pPr>
            <a:r>
              <a:rPr lang="en-US" sz="3400" b="1" i="1" u="sng" dirty="0"/>
              <a:t>Industrial entrepreneur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sz="3400" dirty="0"/>
              <a:t>This class of entrepreneurs take care of manufacturing.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sz="3400" dirty="0"/>
              <a:t>This class of entrepreneurs identify the potential needs of the customers &amp; takes care of manufacturing it.</a:t>
            </a:r>
          </a:p>
          <a:p>
            <a:pPr algn="just">
              <a:buFont typeface="Wingdings" pitchFamily="2" charset="2"/>
              <a:buChar char="Ø"/>
            </a:pPr>
            <a:endParaRPr lang="en-US" sz="3400" dirty="0"/>
          </a:p>
          <a:p>
            <a:pPr algn="just">
              <a:buFont typeface="Wingdings" pitchFamily="2" charset="2"/>
              <a:buChar char="Ø"/>
            </a:pPr>
            <a:r>
              <a:rPr lang="en-US" sz="3400" b="1" i="1" u="sng" dirty="0"/>
              <a:t>Corporate entrepreneur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sz="3400" dirty="0"/>
              <a:t>Deals with only managing &amp; undertaking corporate undertaking. </a:t>
            </a:r>
          </a:p>
          <a:p>
            <a:pPr marL="804863" indent="-352425" algn="just">
              <a:buFont typeface="Wingdings" pitchFamily="2" charset="2"/>
              <a:buChar char="§"/>
            </a:pPr>
            <a:endParaRPr lang="en-US" sz="3400" dirty="0"/>
          </a:p>
          <a:p>
            <a:pPr>
              <a:buFont typeface="Wingdings" pitchFamily="2" charset="2"/>
              <a:buChar char="Ø"/>
            </a:pPr>
            <a:r>
              <a:rPr lang="en-US" sz="3400" b="1" i="1" u="sng" dirty="0"/>
              <a:t>Agricultural entrepreneur</a:t>
            </a:r>
            <a:r>
              <a:rPr lang="en-US" sz="3400" dirty="0"/>
              <a:t>: 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sz="3400" dirty="0"/>
              <a:t>This class of entrepreneurs take care of agricultural activities such as raising, marketing of crops, fertilizers &amp; other products of agriculture.</a:t>
            </a:r>
          </a:p>
          <a:p>
            <a:pPr marL="804863" indent="-352425" algn="just">
              <a:buFont typeface="Wingdings" pitchFamily="2" charset="2"/>
              <a:buChar char="§"/>
            </a:pPr>
            <a:endParaRPr lang="en-IN" dirty="0"/>
          </a:p>
        </p:txBody>
      </p:sp>
    </p:spTree>
  </p:cSld>
  <p:clrMapOvr>
    <a:masterClrMapping/>
  </p:clrMapOvr>
  <p:transition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u="sng" dirty="0"/>
              <a:t>Entrepreneurs according to technology</a:t>
            </a:r>
            <a:endParaRPr lang="en-IN" b="1" i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2844" y="1214422"/>
            <a:ext cx="8848756" cy="550072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i="1" u="sng" dirty="0"/>
              <a:t>Technical entrepreneur</a:t>
            </a:r>
            <a:r>
              <a:rPr lang="en-US" dirty="0"/>
              <a:t>: 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dirty="0"/>
              <a:t>Also called as crafts man.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dirty="0"/>
              <a:t>Using his innovative ideas &amp; craftsmanship he will concentrate on developing good quality goods.</a:t>
            </a:r>
          </a:p>
          <a:p>
            <a:pPr marL="804863" indent="-352425" algn="just">
              <a:buFont typeface="Wingdings" pitchFamily="2" charset="2"/>
              <a:buChar char="§"/>
            </a:pPr>
            <a:endParaRPr lang="en-US" dirty="0"/>
          </a:p>
          <a:p>
            <a:pPr marL="363538" indent="-363538" algn="just">
              <a:buFont typeface="Wingdings" pitchFamily="2" charset="2"/>
              <a:buChar char="Ø"/>
            </a:pPr>
            <a:r>
              <a:rPr lang="en-US" b="1" i="1" u="sng" dirty="0"/>
              <a:t>Non technical entrepreneur 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dirty="0"/>
              <a:t>Concerned with development of alternative marketing &amp; distribution strategies to improve business.</a:t>
            </a:r>
          </a:p>
          <a:p>
            <a:pPr marL="804863" indent="-352425" algn="just">
              <a:buFont typeface="Wingdings" pitchFamily="2" charset="2"/>
              <a:buChar char="§"/>
            </a:pPr>
            <a:endParaRPr lang="en-US" dirty="0"/>
          </a:p>
          <a:p>
            <a:pPr marL="363538" indent="-363538" algn="just">
              <a:buFont typeface="Wingdings" pitchFamily="2" charset="2"/>
              <a:buChar char="Ø"/>
            </a:pPr>
            <a:r>
              <a:rPr lang="en-US" b="1" i="1" u="sng" dirty="0"/>
              <a:t>Professional entrepreneur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dirty="0"/>
              <a:t>Professional entrepreneur establishes an organization but does not deal with managing &amp; organizing it.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dirty="0"/>
              <a:t>He only keeps conceiving &amp; venturing new ideas.</a:t>
            </a:r>
          </a:p>
          <a:p>
            <a:pPr marL="363538" indent="-363538" algn="just">
              <a:buNone/>
            </a:pPr>
            <a:endParaRPr lang="en-US" dirty="0"/>
          </a:p>
          <a:p>
            <a:pPr marL="363538" indent="-363538" algn="just"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ransition>
    <p:circl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u="sng" dirty="0"/>
              <a:t>Entrepreneurs according to motivation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214422"/>
            <a:ext cx="8848756" cy="564357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dirty="0"/>
              <a:t>According to motivation entrepreneurs are classified as follows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/>
              <a:t>Pure entrepreneur </a:t>
            </a:r>
          </a:p>
          <a:p>
            <a:pPr marL="628650" indent="-265113" algn="just">
              <a:buFont typeface="Wingdings" pitchFamily="2" charset="2"/>
              <a:buChar char="§"/>
            </a:pPr>
            <a:r>
              <a:rPr lang="en-US" dirty="0"/>
              <a:t>A pure entrepreneur is motivated by psychological rewards not by economic rewards.</a:t>
            </a:r>
          </a:p>
          <a:p>
            <a:pPr marL="628650" indent="-265113" algn="just">
              <a:buFont typeface="Wingdings" pitchFamily="2" charset="2"/>
              <a:buChar char="§"/>
            </a:pPr>
            <a:r>
              <a:rPr lang="en-US" dirty="0"/>
              <a:t>He works for his own status &amp; self satisfaction.</a:t>
            </a:r>
          </a:p>
          <a:p>
            <a:pPr marL="628650" indent="-265113" algn="just">
              <a:buFont typeface="Wingdings" pitchFamily="2" charset="2"/>
              <a:buChar char="§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/>
              <a:t>Induced entrepreneur</a:t>
            </a:r>
          </a:p>
          <a:p>
            <a:pPr marL="628650" indent="-265113" algn="just">
              <a:buFont typeface="Wingdings" pitchFamily="2" charset="2"/>
              <a:buChar char="§"/>
            </a:pPr>
            <a:r>
              <a:rPr lang="en-US" dirty="0"/>
              <a:t>An induced entrepreneur is motivated by some assistance, incentives, &amp; concessions etc..</a:t>
            </a:r>
          </a:p>
          <a:p>
            <a:pPr marL="628650" indent="-265113" algn="just">
              <a:buFont typeface="Wingdings" pitchFamily="2" charset="2"/>
              <a:buChar char="§"/>
            </a:pPr>
            <a:r>
              <a:rPr lang="en-US" dirty="0"/>
              <a:t>Many small scale industries are starting due the support provided by government.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/>
              <a:t>Motivated entrepreneur</a:t>
            </a:r>
          </a:p>
          <a:p>
            <a:pPr marL="628650" indent="-265113" algn="just">
              <a:buFont typeface="Wingdings" pitchFamily="2" charset="2"/>
              <a:buChar char="§"/>
            </a:pPr>
            <a:r>
              <a:rPr lang="en-US" dirty="0"/>
              <a:t>These type of entrepreneurs are motivated by possibility of making &amp; marketing some new product.</a:t>
            </a:r>
          </a:p>
          <a:p>
            <a:pPr marL="628650" indent="-265113" algn="just">
              <a:buFont typeface="Wingdings" pitchFamily="2" charset="2"/>
              <a:buChar char="§"/>
            </a:pPr>
            <a:r>
              <a:rPr lang="en-US" dirty="0"/>
              <a:t>It is nothing but opportunity oriented.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/>
              <a:t>Spontaneous entrepreneur</a:t>
            </a:r>
          </a:p>
          <a:p>
            <a:pPr marL="628650" indent="-265113" algn="just">
              <a:buFont typeface="Wingdings" pitchFamily="2" charset="2"/>
              <a:buChar char="§"/>
            </a:pPr>
            <a:r>
              <a:rPr lang="en-US" dirty="0"/>
              <a:t>These type of entrepreneurship is motivated &amp; started due to the influence of natural talents inherent in the entrepreneur.</a:t>
            </a:r>
          </a:p>
          <a:p>
            <a:pPr marL="628650" indent="-265113" algn="just">
              <a:buFont typeface="Wingdings" pitchFamily="2" charset="2"/>
              <a:buChar char="§"/>
            </a:pPr>
            <a:r>
              <a:rPr lang="en-US" dirty="0"/>
              <a:t>The natural talents are like initiative, boldness &amp; self confidence etc...</a:t>
            </a:r>
          </a:p>
        </p:txBody>
      </p:sp>
    </p:spTree>
  </p:cSld>
  <p:clrMapOvr>
    <a:masterClrMapping/>
  </p:clrMapOvr>
  <p:transition>
    <p:circl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u="sng" dirty="0"/>
              <a:t>According to the growth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285860"/>
            <a:ext cx="8848756" cy="542928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Low growth entrepreneur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Medium growth entrepreneur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High or super growth entrepreneur</a:t>
            </a:r>
          </a:p>
        </p:txBody>
      </p:sp>
    </p:spTree>
  </p:cSld>
  <p:clrMapOvr>
    <a:masterClrMapping/>
  </p:clrMapOvr>
  <p:transition>
    <p:circl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u="sng" dirty="0"/>
              <a:t>According to the stages of entrepreneur</a:t>
            </a:r>
            <a:endParaRPr lang="en-IN" b="1" i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2844" y="1285860"/>
            <a:ext cx="8848756" cy="542928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i="1" u="sng" dirty="0"/>
              <a:t>Based on the stages of entrepreneur the entrepreneurs are classified as follows</a:t>
            </a:r>
          </a:p>
          <a:p>
            <a:pPr algn="just">
              <a:buFont typeface="Wingdings" pitchFamily="2" charset="2"/>
              <a:buChar char="Ø"/>
            </a:pPr>
            <a:endParaRPr lang="en-US" b="1" i="1" u="sng" dirty="0"/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/>
              <a:t>First generation entrepreneur</a:t>
            </a:r>
          </a:p>
          <a:p>
            <a:pPr marL="628650" indent="-265113" algn="just">
              <a:buFont typeface="Wingdings" pitchFamily="2" charset="2"/>
              <a:buChar char="§"/>
            </a:pPr>
            <a:r>
              <a:rPr lang="en-US" dirty="0"/>
              <a:t>A first generation entrepreneur is one who starts an industrial unit by his own innovative ideas &amp; skills.</a:t>
            </a:r>
          </a:p>
          <a:p>
            <a:pPr marL="628650" indent="-265113" algn="just">
              <a:buFont typeface="Wingdings" pitchFamily="2" charset="2"/>
              <a:buChar char="§"/>
            </a:pPr>
            <a:endParaRPr lang="en-US" dirty="0"/>
          </a:p>
          <a:p>
            <a:pPr marL="628650" indent="-265113" algn="just">
              <a:buFont typeface="Wingdings" pitchFamily="2" charset="2"/>
              <a:buChar char="§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/>
              <a:t>Modern entrepreneur</a:t>
            </a:r>
          </a:p>
          <a:p>
            <a:pPr marL="628650" indent="-265113" algn="just">
              <a:buFont typeface="Wingdings" pitchFamily="2" charset="2"/>
              <a:buChar char="§"/>
            </a:pPr>
            <a:r>
              <a:rPr lang="en-US" dirty="0"/>
              <a:t>This generation entrepreneur undertakes the projects because  they are well needed &amp; suited for changing demands.</a:t>
            </a:r>
          </a:p>
          <a:p>
            <a:pPr marL="628650" indent="-265113" algn="just">
              <a:buNone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/>
              <a:t>Classical entrepreneur</a:t>
            </a:r>
            <a:endParaRPr lang="en-IN" b="1" i="1" u="sng" dirty="0"/>
          </a:p>
          <a:p>
            <a:pPr marL="628650" indent="-265113" algn="just">
              <a:buFont typeface="Wingdings" pitchFamily="2" charset="2"/>
              <a:buChar char="§"/>
            </a:pPr>
            <a:r>
              <a:rPr lang="en-US" dirty="0"/>
              <a:t>This class of entrepreneurs mainly concern with the customers needs &amp; marketing needs while developing a new idea.</a:t>
            </a:r>
          </a:p>
          <a:p>
            <a:pPr algn="just"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ransition>
    <p:circl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Other types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214422"/>
            <a:ext cx="8848756" cy="5500726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i="1" u="sng" dirty="0"/>
              <a:t>Innovative entrepreneur</a:t>
            </a:r>
          </a:p>
          <a:p>
            <a:pPr algn="just">
              <a:buFont typeface="Wingdings" pitchFamily="2" charset="2"/>
              <a:buChar char="Ø"/>
            </a:pPr>
            <a:endParaRPr lang="en-US" b="1" i="1" u="sng" dirty="0"/>
          </a:p>
          <a:p>
            <a:pPr marL="628650" indent="-265113" algn="just">
              <a:buFont typeface="Wingdings" pitchFamily="2" charset="2"/>
              <a:buChar char="§"/>
            </a:pPr>
            <a:r>
              <a:rPr lang="en-US" dirty="0"/>
              <a:t> A innovative entrepreneur is one who seeks the opportunity for introducing new technique of production process or a new product.</a:t>
            </a:r>
          </a:p>
          <a:p>
            <a:pPr marL="628650" indent="-265113" algn="just">
              <a:buFont typeface="Wingdings" pitchFamily="2" charset="2"/>
              <a:buChar char="§"/>
            </a:pPr>
            <a:endParaRPr lang="en-US" dirty="0"/>
          </a:p>
          <a:p>
            <a:pPr marL="628650" indent="-265113" algn="just">
              <a:buFont typeface="Wingdings" pitchFamily="2" charset="2"/>
              <a:buChar char="§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/>
              <a:t>Initiative entrepreneur</a:t>
            </a:r>
          </a:p>
          <a:p>
            <a:pPr algn="just">
              <a:buFont typeface="Wingdings" pitchFamily="2" charset="2"/>
              <a:buChar char="Ø"/>
            </a:pPr>
            <a:endParaRPr lang="en-US" b="1" i="1" u="sng" dirty="0"/>
          </a:p>
          <a:p>
            <a:pPr marL="715963" indent="-352425" algn="just">
              <a:buFont typeface="Wingdings" pitchFamily="2" charset="2"/>
              <a:buChar char="§"/>
            </a:pPr>
            <a:r>
              <a:rPr lang="en-US" dirty="0"/>
              <a:t>A initiative entrepreneur is one who organizes the existing activities rather than creating a new one.</a:t>
            </a:r>
          </a:p>
        </p:txBody>
      </p:sp>
    </p:spTree>
  </p:cSld>
  <p:clrMapOvr>
    <a:masterClrMapping/>
  </p:clrMapOvr>
  <p:transition>
    <p:circl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u="sng" dirty="0"/>
              <a:t>intrapreneur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0"/>
            <a:ext cx="8884096" cy="5400600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en-US" sz="4400" b="1" i="1" u="sng" dirty="0"/>
              <a:t>Definition &amp; Introductory features</a:t>
            </a:r>
            <a:r>
              <a:rPr lang="en-US" dirty="0"/>
              <a:t>:</a:t>
            </a:r>
          </a:p>
          <a:p>
            <a:pPr algn="just">
              <a:buNone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sz="3600" b="1" i="1" u="sng" dirty="0"/>
              <a:t>Definition</a:t>
            </a:r>
            <a:r>
              <a:rPr lang="en-US" sz="3600" b="1" dirty="0"/>
              <a:t>:</a:t>
            </a:r>
            <a:r>
              <a:rPr lang="en-US" sz="3600" dirty="0"/>
              <a:t> The entrepreneurship with in an existing business structure of an existing organization is called as intrapreneurship.</a:t>
            </a:r>
          </a:p>
          <a:p>
            <a:pPr algn="just">
              <a:buFont typeface="Wingdings" pitchFamily="2" charset="2"/>
              <a:buChar char="Ø"/>
            </a:pPr>
            <a:endParaRPr lang="en-US" sz="3600" dirty="0"/>
          </a:p>
          <a:p>
            <a:pPr algn="just">
              <a:buFont typeface="Wingdings" pitchFamily="2" charset="2"/>
              <a:buChar char="Ø"/>
            </a:pPr>
            <a:r>
              <a:rPr lang="en-US" sz="3600" dirty="0"/>
              <a:t>Mainly developed for the purpose of bridging the gap between science &amp; market place.</a:t>
            </a:r>
          </a:p>
          <a:p>
            <a:pPr algn="just">
              <a:buFont typeface="Wingdings" pitchFamily="2" charset="2"/>
              <a:buChar char="Ø"/>
            </a:pPr>
            <a:endParaRPr lang="en-US" sz="3600" dirty="0"/>
          </a:p>
          <a:p>
            <a:pPr algn="just">
              <a:buFont typeface="Wingdings" pitchFamily="2" charset="2"/>
              <a:buChar char="Ø"/>
            </a:pPr>
            <a:r>
              <a:rPr lang="en-US" sz="3600" dirty="0"/>
              <a:t>Many a times bureaucratic structure in an organization prevent the creativity &amp; development of new products.</a:t>
            </a:r>
          </a:p>
          <a:p>
            <a:pPr algn="just">
              <a:buFont typeface="Wingdings" pitchFamily="2" charset="2"/>
              <a:buChar char="Ø"/>
            </a:pPr>
            <a:endParaRPr lang="en-US" sz="3600" dirty="0"/>
          </a:p>
          <a:p>
            <a:pPr algn="just">
              <a:buFont typeface="Wingdings" pitchFamily="2" charset="2"/>
              <a:buChar char="Ø"/>
            </a:pPr>
            <a:r>
              <a:rPr lang="en-US" sz="3600" dirty="0"/>
              <a:t>Due to the above problem some individuals within the organizations who have the qualities of self confidence, self motivation &amp; belief in their talents &amp; who want to do things on their own, in different manner are provided with certain level of freedom.</a:t>
            </a:r>
          </a:p>
          <a:p>
            <a:pPr algn="just">
              <a:buFont typeface="Wingdings" pitchFamily="2" charset="2"/>
              <a:buChar char="Ø"/>
            </a:pPr>
            <a:endParaRPr lang="en-US" sz="3600" dirty="0"/>
          </a:p>
          <a:p>
            <a:pPr algn="just">
              <a:buFont typeface="Wingdings" pitchFamily="2" charset="2"/>
              <a:buChar char="Ø"/>
            </a:pPr>
            <a:r>
              <a:rPr lang="en-US" sz="3600" dirty="0"/>
              <a:t>The resistance against flexibility, growth &amp; diversification can be overcame by developing a spirit of entrepreneurship within the organization which is called intrapreneurship. </a:t>
            </a:r>
            <a:endParaRPr lang="en-IN" sz="3600" dirty="0"/>
          </a:p>
        </p:txBody>
      </p:sp>
    </p:spTree>
  </p:cSld>
  <p:clrMapOvr>
    <a:masterClrMapping/>
  </p:clrMapOvr>
  <p:transition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u="sng" dirty="0"/>
              <a:t>INTRODUCTION TO ENTREPRENEURSHIP</a:t>
            </a:r>
            <a:endParaRPr lang="en-IN" b="1" i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85860"/>
            <a:ext cx="8686800" cy="542928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b="1" i="1" u="sng" dirty="0"/>
              <a:t>BASIC DEFINITION &amp; INTRODUCTORY FEATURES</a:t>
            </a:r>
            <a:r>
              <a:rPr lang="en-US" b="1" i="1" dirty="0"/>
              <a:t>: </a:t>
            </a:r>
          </a:p>
          <a:p>
            <a:pPr marL="0" indent="0" algn="just">
              <a:buNone/>
            </a:pPr>
            <a:endParaRPr lang="en-US" b="1" i="1" dirty="0"/>
          </a:p>
          <a:p>
            <a:pPr marL="363538" indent="-363538" algn="just">
              <a:buFont typeface="Wingdings" pitchFamily="2" charset="2"/>
              <a:buChar char="Ø"/>
            </a:pPr>
            <a:r>
              <a:rPr lang="en-US" dirty="0"/>
              <a:t>ENTREPRENEUR is an innovator, who carries out new combinations in ever changing environment to initiate &amp; accelerate the process of economics, social &amp; technological development.</a:t>
            </a:r>
          </a:p>
          <a:p>
            <a:pPr marL="363538" indent="-363538" algn="just">
              <a:buFont typeface="Wingdings" pitchFamily="2" charset="2"/>
              <a:buChar char="Ø"/>
            </a:pPr>
            <a:endParaRPr lang="en-US" dirty="0"/>
          </a:p>
          <a:p>
            <a:pPr marL="363538" indent="-363538" algn="just">
              <a:buFont typeface="Wingdings" pitchFamily="2" charset="2"/>
              <a:buChar char="Ø"/>
            </a:pPr>
            <a:r>
              <a:rPr lang="en-US" dirty="0"/>
              <a:t>Peter F. </a:t>
            </a:r>
            <a:r>
              <a:rPr lang="en-US" dirty="0" err="1"/>
              <a:t>drucker</a:t>
            </a:r>
            <a:r>
              <a:rPr lang="en-US" dirty="0"/>
              <a:t>: An entrepreneur is one who always searches for changes, responds to it &amp; exploits it as an opportunity.</a:t>
            </a:r>
          </a:p>
          <a:p>
            <a:pPr marL="363538" indent="-363538" algn="just">
              <a:buFont typeface="Wingdings" pitchFamily="2" charset="2"/>
              <a:buChar char="Ø"/>
            </a:pPr>
            <a:endParaRPr lang="en-US" dirty="0"/>
          </a:p>
          <a:p>
            <a:pPr marL="363538" indent="-363538" algn="just">
              <a:buFont typeface="Wingdings" pitchFamily="2" charset="2"/>
              <a:buChar char="Ø"/>
            </a:pPr>
            <a:r>
              <a:rPr lang="en-US" dirty="0"/>
              <a:t>Entrepreneur is an economic agent. </a:t>
            </a:r>
          </a:p>
          <a:p>
            <a:pPr marL="363538" indent="-363538" algn="just">
              <a:buFont typeface="Wingdings" pitchFamily="2" charset="2"/>
              <a:buChar char="Ø"/>
            </a:pPr>
            <a:endParaRPr lang="en-US" dirty="0"/>
          </a:p>
          <a:p>
            <a:pPr marL="363538" indent="-363538" algn="just">
              <a:buFont typeface="Wingdings" pitchFamily="2" charset="2"/>
              <a:buChar char="Ø"/>
            </a:pPr>
            <a:r>
              <a:rPr lang="en-US" dirty="0"/>
              <a:t>Posses required knowledge, skills, initiative drive &amp; spirit of innovation.</a:t>
            </a:r>
          </a:p>
          <a:p>
            <a:pPr marL="363538" indent="-363538" algn="just">
              <a:buFont typeface="Wingdings" pitchFamily="2" charset="2"/>
              <a:buChar char="Ø"/>
            </a:pPr>
            <a:endParaRPr lang="en-US" dirty="0"/>
          </a:p>
          <a:p>
            <a:pPr marL="363538" indent="-363538" algn="just">
              <a:buFont typeface="Wingdings" pitchFamily="2" charset="2"/>
              <a:buChar char="Ø"/>
            </a:pPr>
            <a:r>
              <a:rPr lang="en-US" dirty="0"/>
              <a:t>One who identifies opportunities &amp; uses it for economic benefits.</a:t>
            </a:r>
          </a:p>
          <a:p>
            <a:pPr marL="363538" indent="-363538" algn="just">
              <a:buFont typeface="Wingdings" pitchFamily="2" charset="2"/>
              <a:buChar char="Ø"/>
            </a:pPr>
            <a:endParaRPr lang="en-US" dirty="0"/>
          </a:p>
          <a:p>
            <a:pPr marL="363538" indent="-363538" algn="just">
              <a:buFont typeface="Wingdings" pitchFamily="2" charset="2"/>
              <a:buChar char="Ø"/>
            </a:pPr>
            <a:r>
              <a:rPr lang="en-US" b="1" dirty="0"/>
              <a:t>Definition of entrepreneurship</a:t>
            </a:r>
            <a:r>
              <a:rPr lang="en-US" dirty="0"/>
              <a:t>:  A </a:t>
            </a:r>
            <a:r>
              <a:rPr lang="en-US" b="1" dirty="0"/>
              <a:t>dynamic activity which helps</a:t>
            </a:r>
            <a:r>
              <a:rPr lang="en-US" dirty="0"/>
              <a:t> the entrepreneur to </a:t>
            </a:r>
            <a:r>
              <a:rPr lang="en-US" b="1" dirty="0"/>
              <a:t>bring changes in the </a:t>
            </a:r>
            <a:r>
              <a:rPr lang="en-US" b="1" i="1" u="sng" dirty="0"/>
              <a:t>process of production, innovations in business, new ideas in usage of resources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u="sng" dirty="0"/>
              <a:t>Elements of intrepreneurship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812088" cy="5544616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i="1" u="sng" dirty="0"/>
              <a:t>New business venturing</a:t>
            </a:r>
          </a:p>
          <a:p>
            <a:pPr algn="just">
              <a:buFont typeface="Wingdings" pitchFamily="2" charset="2"/>
              <a:buChar char="Ø"/>
            </a:pPr>
            <a:endParaRPr lang="en-US" b="1" i="1" u="sng" dirty="0"/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Includes redefining the currently existing products or services.</a:t>
            </a:r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Development of new market segments &amp;  techniques etc..</a:t>
            </a:r>
          </a:p>
          <a:p>
            <a:pPr marL="715963" indent="-263525" algn="just">
              <a:buNone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/>
              <a:t>Innovations </a:t>
            </a:r>
          </a:p>
          <a:p>
            <a:pPr algn="just">
              <a:buFont typeface="Wingdings" pitchFamily="2" charset="2"/>
              <a:buChar char="Ø"/>
            </a:pPr>
            <a:endParaRPr lang="en-US" b="1" i="1" u="sng" dirty="0"/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Includes developing new products &amp; improvement of existing products.</a:t>
            </a:r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Development of improved &amp; simplified production methods etc..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/>
              <a:t>Self renewal</a:t>
            </a:r>
          </a:p>
          <a:p>
            <a:pPr algn="just">
              <a:buFont typeface="Wingdings" pitchFamily="2" charset="2"/>
              <a:buChar char="Ø"/>
            </a:pPr>
            <a:endParaRPr lang="en-US" b="1" i="1" u="sng" dirty="0"/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Includes redefining business concepts, reorganization, renewal of main ideas etc..</a:t>
            </a:r>
          </a:p>
          <a:p>
            <a:pPr marL="715963" indent="-263525" algn="just">
              <a:buFont typeface="Wingdings" pitchFamily="2" charset="2"/>
              <a:buChar char="§"/>
            </a:pPr>
            <a:endParaRPr lang="en-US" dirty="0"/>
          </a:p>
          <a:p>
            <a:pPr marL="715963" indent="-263525" algn="just">
              <a:buFont typeface="Wingdings" pitchFamily="2" charset="2"/>
              <a:buChar char="§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/>
              <a:t>Pro-activeness</a:t>
            </a:r>
          </a:p>
          <a:p>
            <a:pPr algn="just">
              <a:buFont typeface="Wingdings" pitchFamily="2" charset="2"/>
              <a:buChar char="Ø"/>
            </a:pPr>
            <a:endParaRPr lang="en-US" b="1" i="1" u="sng" dirty="0"/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Includes risk taking, facing competitiveness, facing new challenges etc..</a:t>
            </a:r>
          </a:p>
        </p:txBody>
      </p:sp>
    </p:spTree>
  </p:cSld>
  <p:clrMapOvr>
    <a:masterClrMapping/>
  </p:clrMapOvr>
  <p:transition>
    <p:circl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u="sng" dirty="0"/>
              <a:t>Entrepreneurship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884096" cy="5544616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US" b="1" i="1" u="sng" dirty="0">
                <a:latin typeface="Times New Roman" pitchFamily="18" charset="0"/>
                <a:cs typeface="Times New Roman" pitchFamily="18" charset="0"/>
              </a:rPr>
              <a:t>DEFINITION &amp; INTRODUCTORY FEATURES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Entrepreneurship is the process of identifying opportunities in the market place, arranging the resources required to pursue these opportunities &amp; inverting the resources to exploit the opportunities for better gains.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Entrepreneurship lies more in the ability to minimize the use of resources &amp; to put them to maximum advantage.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According to today’s context entrepreneurship is the ability to create, build &amp; work as a team.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According to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HIGGINS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entrepreneurship is, “organizing an enterprise to undertake a new production process, raising capital, hiring labor, arranging the supply of raw materials, finding site, introducing new technique, discovering new source of raw materials &amp; selecting top managers for day-to-day operation”.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According to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COLE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entrepreneurship is “the purposeful activity of an individual or a group of associated individuals undertaken to initiate, maintain or organize profit by the production or distribution of economic goods &amp; services”.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ircl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u="sng" dirty="0"/>
              <a:t>Characteristics of entrepreneurship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24744"/>
            <a:ext cx="8884096" cy="5616624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itchFamily="2" charset="2"/>
              <a:buChar char="Ø"/>
            </a:pP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Innovation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creating new ideas to effect dynamic changes &amp; good success in economy. 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Risk-taking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mentally prepared to face any uncertainties in the business.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Skillful management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skillful in handling the various functions of management.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Organization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To provide various facilities of production for an efficient &amp; economic use.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Decision making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taking decisions in the problems of various levels &amp; stages in day-to-day activities.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Making the enterprise a success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By carefully &amp; efficiently handling all the above activities, making the enterprise a successful organization.</a:t>
            </a:r>
          </a:p>
        </p:txBody>
      </p:sp>
    </p:spTree>
  </p:cSld>
  <p:clrMapOvr>
    <a:masterClrMapping/>
  </p:clrMapOvr>
  <p:transition>
    <p:circl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u="sng" dirty="0"/>
              <a:t>Evolution of entrepreneurship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884096" cy="5661248"/>
          </a:xfrm>
        </p:spPr>
        <p:txBody>
          <a:bodyPr>
            <a:normAutofit fontScale="40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5000" b="1" i="1" u="sng" dirty="0"/>
              <a:t>Early period</a:t>
            </a:r>
            <a:r>
              <a:rPr lang="en-US" sz="5000" dirty="0"/>
              <a:t>: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sz="5000" dirty="0"/>
              <a:t>In these days the merchants &amp; capitalists were termed as entrepreneurs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sz="5000" dirty="0"/>
              <a:t>Merchant sold the products of capitalist who was the risk bearer.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sz="5000" dirty="0"/>
              <a:t>And the profit was shared among them.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sz="5000" dirty="0"/>
              <a:t>It was first started by MARCO POLO.</a:t>
            </a:r>
          </a:p>
          <a:p>
            <a:pPr marL="804863" indent="-352425" algn="just">
              <a:buFont typeface="Wingdings" pitchFamily="2" charset="2"/>
              <a:buChar char="§"/>
            </a:pPr>
            <a:endParaRPr lang="en-US" sz="5000" dirty="0"/>
          </a:p>
          <a:p>
            <a:pPr algn="just">
              <a:buFont typeface="Wingdings" pitchFamily="2" charset="2"/>
              <a:buChar char="Ø"/>
            </a:pPr>
            <a:r>
              <a:rPr lang="en-US" sz="5000" b="1" i="1" u="sng" dirty="0"/>
              <a:t>Middle ages</a:t>
            </a:r>
            <a:r>
              <a:rPr lang="en-US" sz="5000" dirty="0"/>
              <a:t>: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sz="5000" dirty="0"/>
              <a:t>In these days the person who managed large projects was called as entrepreneur.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sz="5000" dirty="0"/>
              <a:t>He did not bared any risk .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sz="5000" dirty="0"/>
              <a:t>Examples are clerics who used to be in-charge of big architectural works.</a:t>
            </a:r>
          </a:p>
          <a:p>
            <a:pPr marL="804863" indent="-352425" algn="just">
              <a:buFont typeface="Wingdings" pitchFamily="2" charset="2"/>
              <a:buChar char="§"/>
            </a:pPr>
            <a:endParaRPr lang="en-US" sz="5000" dirty="0"/>
          </a:p>
          <a:p>
            <a:pPr algn="just">
              <a:buFont typeface="Wingdings" pitchFamily="2" charset="2"/>
              <a:buChar char="Ø"/>
            </a:pPr>
            <a:r>
              <a:rPr lang="en-US" sz="5000" b="1" i="1" u="sng" dirty="0"/>
              <a:t>17</a:t>
            </a:r>
            <a:r>
              <a:rPr lang="en-US" sz="5000" b="1" i="1" u="sng" baseline="30000" dirty="0"/>
              <a:t>th</a:t>
            </a:r>
            <a:r>
              <a:rPr lang="en-US" sz="5000" b="1" i="1" u="sng" dirty="0"/>
              <a:t> century</a:t>
            </a:r>
            <a:r>
              <a:rPr lang="en-US" sz="5000" dirty="0"/>
              <a:t>: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sz="5000" dirty="0"/>
              <a:t>In these days the person who had a contractual agreement with the government to sell some goods was known as entrepreneur.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sz="5000" dirty="0"/>
              <a:t>He was the risk bearer because he used to purchase goods at some cost &amp; had to sell it with some unusual cost according to the demand.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sz="5000" dirty="0"/>
              <a:t>The profit &amp; loss were uncertain.</a:t>
            </a: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sz="5000" dirty="0"/>
              <a:t>This theory was developed by </a:t>
            </a:r>
            <a:r>
              <a:rPr lang="en-US" sz="5000" b="1" u="sng" dirty="0"/>
              <a:t>CANTILLON</a:t>
            </a:r>
            <a:r>
              <a:rPr lang="en-US" sz="5000" dirty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>
    <p:circl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u="sng" dirty="0"/>
              <a:t>Evolution of entrepreneurship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884096" cy="5544616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i="1" u="sng" dirty="0"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b="1" i="1" u="sng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b="1" i="1" u="sng" dirty="0">
                <a:latin typeface="Times New Roman" pitchFamily="18" charset="0"/>
                <a:cs typeface="Times New Roman" pitchFamily="18" charset="0"/>
              </a:rPr>
              <a:t> &amp; 19</a:t>
            </a:r>
            <a:r>
              <a:rPr lang="en-US" b="1" i="1" u="sng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b="1" i="1" u="sng" dirty="0">
                <a:latin typeface="Times New Roman" pitchFamily="18" charset="0"/>
                <a:cs typeface="Times New Roman" pitchFamily="18" charset="0"/>
              </a:rPr>
              <a:t> century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these days the person with capital (capitalist) &amp; person who had only ideas were differentiated(entrepreneur) </a:t>
            </a:r>
          </a:p>
          <a:p>
            <a:pPr marL="804863" indent="-352425" algn="just"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 the entrepreneur needed the capitalist help to implement his ideas.</a:t>
            </a:r>
          </a:p>
          <a:p>
            <a:pPr marL="804863" indent="-352425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804863" indent="-352425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b="1" i="1" u="sng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b="1" i="1" u="sng" dirty="0">
                <a:latin typeface="Times New Roman" pitchFamily="18" charset="0"/>
                <a:cs typeface="Times New Roman" pitchFamily="18" charset="0"/>
              </a:rPr>
              <a:t> century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dirty="0"/>
              <a:t>In this days the entrepreneur is the one who sets an idea, establishes an organization, plans, &amp; leads his enterprise.</a:t>
            </a:r>
          </a:p>
          <a:p>
            <a:pPr marL="804863" indent="-352425" algn="just">
              <a:buFont typeface="Wingdings" pitchFamily="2" charset="2"/>
              <a:buChar char="§"/>
            </a:pPr>
            <a:endParaRPr lang="en-US" dirty="0"/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dirty="0"/>
              <a:t>So there is no differentiation between the manager &amp; entrepreneur.</a:t>
            </a:r>
          </a:p>
          <a:p>
            <a:pPr marL="804863" indent="-352425" algn="just">
              <a:buFont typeface="Wingdings" pitchFamily="2" charset="2"/>
              <a:buChar char="§"/>
            </a:pPr>
            <a:endParaRPr lang="en-US" dirty="0"/>
          </a:p>
          <a:p>
            <a:pPr marL="804863" indent="-352425" algn="just">
              <a:buFont typeface="Wingdings" pitchFamily="2" charset="2"/>
              <a:buChar char="§"/>
            </a:pPr>
            <a:r>
              <a:rPr lang="en-US" dirty="0"/>
              <a:t>He is only the risk bearer.</a:t>
            </a:r>
          </a:p>
          <a:p>
            <a:pPr algn="just"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ircl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Development of entrepreneurship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884096" cy="5544616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Development of entrepreneurship started from ancient days itself people invented wheel, fire by rubbing stones, spears to hunt animals, boats, ships etc..</a:t>
            </a:r>
          </a:p>
          <a:p>
            <a:pPr algn="just">
              <a:buNone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Industrial revolution during 19</a:t>
            </a:r>
            <a:r>
              <a:rPr lang="en-US" baseline="30000" dirty="0"/>
              <a:t>th</a:t>
            </a:r>
            <a:r>
              <a:rPr lang="en-US" dirty="0"/>
              <a:t> century led to better development of entrepreneurship.</a:t>
            </a:r>
          </a:p>
          <a:p>
            <a:pPr algn="just">
              <a:buNone/>
              <a:tabLst>
                <a:tab pos="2147888" algn="l"/>
              </a:tabLst>
            </a:pPr>
            <a:r>
              <a:rPr lang="en-US" dirty="0"/>
              <a:t>    </a:t>
            </a:r>
            <a:r>
              <a:rPr lang="en-US" dirty="0" err="1"/>
              <a:t>Egs</a:t>
            </a:r>
            <a:r>
              <a:rPr lang="en-US" dirty="0"/>
              <a:t> are </a:t>
            </a:r>
            <a:r>
              <a:rPr lang="en-US" dirty="0" err="1"/>
              <a:t>i</a:t>
            </a:r>
            <a:r>
              <a:rPr lang="en-US" dirty="0"/>
              <a:t>. colt invented fire power for weapons</a:t>
            </a:r>
          </a:p>
          <a:p>
            <a:pPr marL="1971675" indent="-1971675" algn="just">
              <a:buNone/>
              <a:tabLst>
                <a:tab pos="2147888" algn="l"/>
              </a:tabLst>
            </a:pPr>
            <a:r>
              <a:rPr lang="en-US" dirty="0"/>
              <a:t>                ii. Whitney invented ‘gin’ which was used for spinning cotton.</a:t>
            </a:r>
          </a:p>
          <a:p>
            <a:pPr marL="1971675" indent="-1971675" algn="just">
              <a:buNone/>
              <a:tabLst>
                <a:tab pos="2147888" algn="l"/>
              </a:tabLst>
            </a:pPr>
            <a:r>
              <a:rPr lang="en-US" dirty="0"/>
              <a:t>               iii. Morse introduced telegraph that changed communication.</a:t>
            </a:r>
          </a:p>
          <a:p>
            <a:pPr marL="1971675" indent="-1971675" algn="just">
              <a:buNone/>
              <a:tabLst>
                <a:tab pos="2147888" algn="l"/>
              </a:tabLst>
            </a:pPr>
            <a:endParaRPr lang="en-US" dirty="0"/>
          </a:p>
          <a:p>
            <a:pPr marL="363538" indent="-363538" algn="just">
              <a:buFont typeface="Wingdings" pitchFamily="2" charset="2"/>
              <a:buChar char="Ø"/>
            </a:pPr>
            <a:r>
              <a:rPr lang="en-US" dirty="0"/>
              <a:t>During  20</a:t>
            </a:r>
            <a:r>
              <a:rPr lang="en-US" baseline="30000" dirty="0"/>
              <a:t>th</a:t>
            </a:r>
            <a:r>
              <a:rPr lang="en-US" dirty="0"/>
              <a:t> century foundation of modern industries was laid.  </a:t>
            </a:r>
          </a:p>
          <a:p>
            <a:pPr marL="363538" indent="-363538" algn="just">
              <a:buNone/>
            </a:pPr>
            <a:endParaRPr lang="en-US" dirty="0"/>
          </a:p>
          <a:p>
            <a:pPr marL="363538" indent="-363538" algn="just">
              <a:buFont typeface="Wingdings" pitchFamily="2" charset="2"/>
              <a:buChar char="Ø"/>
            </a:pPr>
            <a:r>
              <a:rPr lang="en-US" dirty="0"/>
              <a:t>Some of the entrepreneurs even though they were not inventors they contributed a lot for development of entrepreneurship.</a:t>
            </a:r>
          </a:p>
          <a:p>
            <a:pPr marL="363538" indent="-363538" algn="just">
              <a:buNone/>
            </a:pPr>
            <a:r>
              <a:rPr lang="en-US" dirty="0"/>
              <a:t>     </a:t>
            </a:r>
          </a:p>
          <a:p>
            <a:pPr marL="363538" indent="-363538" algn="just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 Henry ford, Jemshedji tata, Birla etc..</a:t>
            </a:r>
          </a:p>
          <a:p>
            <a:pPr marL="1971675" indent="-1971675" algn="just">
              <a:buNone/>
              <a:tabLst>
                <a:tab pos="2147888" algn="l"/>
              </a:tabLst>
            </a:pPr>
            <a:endParaRPr lang="en-IN" dirty="0"/>
          </a:p>
        </p:txBody>
      </p:sp>
    </p:spTree>
  </p:cSld>
  <p:clrMapOvr>
    <a:masterClrMapping/>
  </p:clrMapOvr>
  <p:transition>
    <p:circl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Stages in entrepreneurial process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8991600" cy="550070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  <a:tabLst>
                <a:tab pos="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Mainly there are five important stages in entrepreneurial activity, they are as follows:</a:t>
            </a:r>
          </a:p>
          <a:p>
            <a:pPr marL="0" indent="0" algn="just">
              <a:buNone/>
              <a:tabLst>
                <a:tab pos="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63538" indent="-363538" algn="just">
              <a:buFont typeface="Wingdings" pitchFamily="2" charset="2"/>
              <a:buChar char="Ø"/>
              <a:tabLst>
                <a:tab pos="363538" algn="l"/>
              </a:tabLs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Identification of an opportunity</a:t>
            </a:r>
          </a:p>
          <a:p>
            <a:pPr marL="628650" indent="-265113" algn="just"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first step is to identify the opportunity.</a:t>
            </a:r>
          </a:p>
          <a:p>
            <a:pPr marL="628650" indent="-265113" algn="just"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sources of idea may be by own or external sources like customers, business associates, consultants etc…</a:t>
            </a:r>
          </a:p>
          <a:p>
            <a:pPr marL="628650" indent="-265113" algn="just"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Customers are the best source of ideas. By close relations with end users, retailers &amp; wholesalers idea about product needs can be obtained.</a:t>
            </a:r>
          </a:p>
          <a:p>
            <a:pPr marL="628650" indent="-265113" algn="just"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Some government organizations &amp; R&amp;D centers also provide the ideas.</a:t>
            </a:r>
          </a:p>
          <a:p>
            <a:pPr marL="628650" indent="-265113" algn="just">
              <a:buNone/>
              <a:tabLst>
                <a:tab pos="62865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63538" indent="-363538" algn="just">
              <a:buFont typeface="Wingdings" pitchFamily="2" charset="2"/>
              <a:buChar char="Ø"/>
              <a:tabLst>
                <a:tab pos="363538" algn="l"/>
              </a:tabLs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Evaluation of the opportunity</a:t>
            </a:r>
          </a:p>
          <a:p>
            <a:pPr marL="628650" indent="-265113" algn="just"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opportunities identified from the external sources should be screened &amp; evaluated.</a:t>
            </a:r>
          </a:p>
          <a:p>
            <a:pPr marL="628650" indent="-265113" algn="just"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is very important step because this allows the entrepreneur to assess whether the specific product or service provides sufficient return on investment.</a:t>
            </a:r>
          </a:p>
          <a:p>
            <a:pPr marL="628650" indent="-265113" algn="just"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evaluation of the opportunity involves looking at the length of opportunity, its real &amp; perceived value, its risks &amp; returns, its fit with personal skills &amp; goals of the entrepreneur etc...</a:t>
            </a:r>
          </a:p>
          <a:p>
            <a:pPr marL="363538" indent="-363538" algn="just">
              <a:buFont typeface="Wingdings" pitchFamily="2" charset="2"/>
              <a:buChar char="Ø"/>
              <a:tabLst>
                <a:tab pos="363538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63538" indent="-363538" algn="just">
              <a:buFont typeface="Wingdings" pitchFamily="2" charset="2"/>
              <a:buChar char="Ø"/>
              <a:tabLst>
                <a:tab pos="363538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ircl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u="sng" dirty="0"/>
              <a:t>Stages in entrepreneurial process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8991600" cy="5715016"/>
          </a:xfrm>
        </p:spPr>
        <p:txBody>
          <a:bodyPr>
            <a:normAutofit fontScale="85000" lnSpcReduction="20000"/>
          </a:bodyPr>
          <a:lstStyle/>
          <a:p>
            <a:pPr marL="363538" indent="-363538" algn="just">
              <a:buFont typeface="Wingdings" pitchFamily="2" charset="2"/>
              <a:buChar char="Ø"/>
              <a:tabLst>
                <a:tab pos="363538" algn="l"/>
              </a:tabLs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Development of a business plan</a:t>
            </a:r>
          </a:p>
          <a:p>
            <a:pPr marL="628650" indent="-265113" algn="just"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next step after evaluation is to develop a well defined business plan.</a:t>
            </a:r>
          </a:p>
          <a:p>
            <a:pPr marL="628650" indent="-265113" algn="just">
              <a:buFont typeface="Wingdings" pitchFamily="2" charset="2"/>
              <a:buChar char="§"/>
              <a:tabLst>
                <a:tab pos="62865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28650" indent="-265113" algn="just"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business plan should contain following in order.</a:t>
            </a:r>
          </a:p>
          <a:p>
            <a:pPr marL="1619250" indent="-363538" algn="just">
              <a:buFont typeface="Wingdings" pitchFamily="2" charset="2"/>
              <a:buChar char="ü"/>
              <a:tabLst>
                <a:tab pos="1255713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Title of project , table of content &amp; executive summary.</a:t>
            </a:r>
          </a:p>
          <a:p>
            <a:pPr marL="1619250" indent="-363538" algn="just">
              <a:buFont typeface="Wingdings" pitchFamily="2" charset="2"/>
              <a:buChar char="ü"/>
              <a:tabLst>
                <a:tab pos="1255713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Description of business &amp; industry.</a:t>
            </a:r>
          </a:p>
          <a:p>
            <a:pPr marL="1619250" indent="-363538" algn="just">
              <a:buFont typeface="Wingdings" pitchFamily="2" charset="2"/>
              <a:buChar char="ü"/>
              <a:tabLst>
                <a:tab pos="1255713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Technology plan.</a:t>
            </a:r>
          </a:p>
          <a:p>
            <a:pPr marL="1619250" indent="-363538" algn="just">
              <a:buFont typeface="Wingdings" pitchFamily="2" charset="2"/>
              <a:buChar char="ü"/>
              <a:tabLst>
                <a:tab pos="1255713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Financial plan</a:t>
            </a:r>
          </a:p>
          <a:p>
            <a:pPr marL="1619250" indent="-363538" algn="just">
              <a:buFont typeface="Wingdings" pitchFamily="2" charset="2"/>
              <a:buChar char="ü"/>
              <a:tabLst>
                <a:tab pos="1255713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Organization plan</a:t>
            </a:r>
          </a:p>
          <a:p>
            <a:pPr marL="1619250" indent="-363538" algn="just">
              <a:buFont typeface="Wingdings" pitchFamily="2" charset="2"/>
              <a:buChar char="ü"/>
              <a:tabLst>
                <a:tab pos="1255713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Production &amp; operation plan</a:t>
            </a:r>
          </a:p>
          <a:p>
            <a:pPr marL="1619250" indent="-363538" algn="just">
              <a:buFont typeface="Wingdings" pitchFamily="2" charset="2"/>
              <a:buChar char="ü"/>
              <a:tabLst>
                <a:tab pos="1255713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Marketing &amp; distribution plan</a:t>
            </a:r>
          </a:p>
          <a:p>
            <a:pPr marL="1619250" indent="-363538" algn="just">
              <a:buFont typeface="Wingdings" pitchFamily="2" charset="2"/>
              <a:buChar char="ü"/>
              <a:tabLst>
                <a:tab pos="1255713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Summery of plan</a:t>
            </a:r>
          </a:p>
          <a:p>
            <a:pPr marL="363538" indent="-363538" algn="just">
              <a:buFont typeface="Wingdings" pitchFamily="2" charset="2"/>
              <a:buChar char="Ø"/>
              <a:tabLst>
                <a:tab pos="363538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ircl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Stages in entrepreneurial process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357298"/>
            <a:ext cx="8848756" cy="5357850"/>
          </a:xfrm>
        </p:spPr>
        <p:txBody>
          <a:bodyPr>
            <a:normAutofit fontScale="70000" lnSpcReduction="20000"/>
          </a:bodyPr>
          <a:lstStyle/>
          <a:p>
            <a:pPr marL="363538" indent="-363538" algn="just">
              <a:buFont typeface="Wingdings" pitchFamily="2" charset="2"/>
              <a:buChar char="Ø"/>
              <a:tabLst>
                <a:tab pos="363538" algn="l"/>
              </a:tabLs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Determination &amp; organizing the resources</a:t>
            </a:r>
          </a:p>
          <a:p>
            <a:pPr marL="628650" indent="-265113" algn="just"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After developing the plan the next step is to organize the required resources.</a:t>
            </a:r>
          </a:p>
          <a:p>
            <a:pPr marL="628650" indent="-265113" algn="just"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step starts with the assessment of present resources. The amount &amp; nature of resources required should be calculated.</a:t>
            </a:r>
          </a:p>
          <a:p>
            <a:pPr marL="628650" indent="-265113" algn="just"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Risks involved with the insufficient or incorrect resources should be calculated.</a:t>
            </a:r>
          </a:p>
          <a:p>
            <a:pPr marL="628650" indent="-265113" algn="just"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Alternate sources of supply, process of manufacture etc.. are to be planned.</a:t>
            </a:r>
          </a:p>
          <a:p>
            <a:pPr marL="628650" indent="-265113" algn="just">
              <a:buNone/>
              <a:tabLst>
                <a:tab pos="62865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63538" indent="-363538" algn="just">
              <a:buFont typeface="Wingdings" pitchFamily="2" charset="2"/>
              <a:buChar char="Ø"/>
              <a:tabLst>
                <a:tab pos="363538" algn="l"/>
              </a:tabLs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Management of enterprise</a:t>
            </a:r>
          </a:p>
          <a:p>
            <a:pPr marL="628650" indent="-265113" algn="just"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After the resources are acquired, the entrepreneur must use them to implement the business plan.</a:t>
            </a:r>
          </a:p>
          <a:p>
            <a:pPr marL="628650" indent="-265113" algn="just"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operational problems of the growing enterprise must be examined.</a:t>
            </a:r>
          </a:p>
          <a:p>
            <a:pPr marL="628650" indent="-265113" algn="just">
              <a:buFont typeface="Wingdings" pitchFamily="2" charset="2"/>
              <a:buChar char="§"/>
              <a:tabLst>
                <a:tab pos="62865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step involves almost all the functions like planning, organizing, staffing, directing &amp; controlling etc..</a:t>
            </a:r>
          </a:p>
          <a:p>
            <a:pPr marL="628650" indent="-265113" algn="just">
              <a:buFont typeface="Wingdings" pitchFamily="2" charset="2"/>
              <a:buChar char="§"/>
              <a:tabLst>
                <a:tab pos="62865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ransition>
    <p:circl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u="sng" dirty="0"/>
              <a:t>Role of entrepreneur in economic development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736"/>
            <a:ext cx="8848756" cy="5286412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600" b="1" i="1" u="sng"/>
              <a:t>Updates </a:t>
            </a:r>
            <a:r>
              <a:rPr lang="en-US" sz="1600" b="1" i="1" u="sng" dirty="0"/>
              <a:t>the business structures</a:t>
            </a:r>
            <a:r>
              <a:rPr lang="en-US" sz="1600" b="1" i="1" dirty="0"/>
              <a:t>: </a:t>
            </a:r>
            <a:r>
              <a:rPr lang="en-US" sz="1600" dirty="0"/>
              <a:t>It mainly involves initiating or effecting the change in the structure of business through new innovations.</a:t>
            </a:r>
          </a:p>
          <a:p>
            <a:pPr algn="just">
              <a:buFont typeface="Wingdings" pitchFamily="2" charset="2"/>
              <a:buChar char="Ø"/>
            </a:pPr>
            <a:endParaRPr lang="en-US" sz="1600" dirty="0"/>
          </a:p>
          <a:p>
            <a:pPr algn="just">
              <a:buFont typeface="Wingdings" pitchFamily="2" charset="2"/>
              <a:buChar char="Ø"/>
            </a:pPr>
            <a:r>
              <a:rPr lang="en-US" sz="1600" b="1" i="1" u="sng" dirty="0"/>
              <a:t>Increasing the o/p &amp; income</a:t>
            </a:r>
            <a:r>
              <a:rPr lang="en-US" sz="1600" i="1" dirty="0"/>
              <a:t>: </a:t>
            </a:r>
            <a:r>
              <a:rPr lang="en-US" sz="1600" dirty="0"/>
              <a:t>increases the income of his country.</a:t>
            </a:r>
          </a:p>
          <a:p>
            <a:pPr algn="just">
              <a:buFont typeface="Wingdings" pitchFamily="2" charset="2"/>
              <a:buChar char="Ø"/>
            </a:pPr>
            <a:endParaRPr lang="en-US" sz="1600" i="1" dirty="0"/>
          </a:p>
          <a:p>
            <a:pPr algn="just">
              <a:buFont typeface="Wingdings" pitchFamily="2" charset="2"/>
              <a:buChar char="Ø"/>
            </a:pPr>
            <a:r>
              <a:rPr lang="en-US" sz="1600" b="1" i="1" u="sng" dirty="0"/>
              <a:t>Resolves the wastage of resources</a:t>
            </a:r>
            <a:r>
              <a:rPr lang="en-US" sz="1600" i="1" dirty="0"/>
              <a:t>: </a:t>
            </a:r>
            <a:r>
              <a:rPr lang="en-US" sz="1600" dirty="0"/>
              <a:t>Through carrying out the entrepreneurial activity an entrepreneurs utilize the resources available in a country and resolves the wastage of resource problem.</a:t>
            </a:r>
          </a:p>
          <a:p>
            <a:pPr algn="just">
              <a:buFont typeface="Wingdings" pitchFamily="2" charset="2"/>
              <a:buChar char="Ø"/>
            </a:pPr>
            <a:endParaRPr lang="en-US" sz="1600" dirty="0"/>
          </a:p>
          <a:p>
            <a:pPr algn="just">
              <a:buFont typeface="Wingdings" pitchFamily="2" charset="2"/>
              <a:buChar char="Ø"/>
            </a:pPr>
            <a:r>
              <a:rPr lang="en-US" sz="1600" b="1" i="1" u="sng" dirty="0"/>
              <a:t>Develops new products &amp; ideas</a:t>
            </a:r>
            <a:r>
              <a:rPr lang="en-US" sz="1600" b="1" i="1" dirty="0"/>
              <a:t>: </a:t>
            </a:r>
            <a:r>
              <a:rPr lang="en-US" sz="1600" dirty="0"/>
              <a:t>Innovation plays very important role in economic growth by developing new products &amp; ideas.</a:t>
            </a:r>
          </a:p>
          <a:p>
            <a:pPr algn="just">
              <a:buFont typeface="Wingdings" pitchFamily="2" charset="2"/>
              <a:buChar char="Ø"/>
            </a:pPr>
            <a:endParaRPr lang="en-US" sz="1600" dirty="0"/>
          </a:p>
          <a:p>
            <a:pPr algn="just">
              <a:buFont typeface="Wingdings" pitchFamily="2" charset="2"/>
              <a:buChar char="Ø"/>
            </a:pPr>
            <a:r>
              <a:rPr lang="en-US" sz="1600" b="1" i="1" u="sng" dirty="0"/>
              <a:t>Creates job opportunities</a:t>
            </a:r>
            <a:r>
              <a:rPr lang="en-US" sz="1600" b="1" i="1" dirty="0"/>
              <a:t>: </a:t>
            </a:r>
            <a:r>
              <a:rPr lang="en-US" sz="1600" dirty="0"/>
              <a:t>It also increases the job opportunities.</a:t>
            </a:r>
          </a:p>
          <a:p>
            <a:pPr algn="just">
              <a:buFont typeface="Wingdings" pitchFamily="2" charset="2"/>
              <a:buChar char="Ø"/>
            </a:pPr>
            <a:endParaRPr lang="en-US" sz="1600" dirty="0"/>
          </a:p>
          <a:p>
            <a:pPr algn="just">
              <a:buFont typeface="Wingdings" pitchFamily="2" charset="2"/>
              <a:buChar char="Ø"/>
            </a:pPr>
            <a:r>
              <a:rPr lang="en-US" sz="1600" b="1" i="1" u="sng" dirty="0"/>
              <a:t>Bridges gap between science &amp; market place</a:t>
            </a:r>
            <a:r>
              <a:rPr lang="en-US" sz="1600" b="1" i="1" dirty="0"/>
              <a:t>: </a:t>
            </a:r>
            <a:r>
              <a:rPr lang="en-US" sz="1600" dirty="0"/>
              <a:t>Through these innovations entrepreneur bridges gap between science &amp; the market place. </a:t>
            </a:r>
          </a:p>
          <a:p>
            <a:pPr algn="just">
              <a:buFont typeface="Wingdings" pitchFamily="2" charset="2"/>
              <a:buChar char="Ø"/>
            </a:pPr>
            <a:endParaRPr lang="en-US" sz="1600" dirty="0"/>
          </a:p>
          <a:p>
            <a:pPr algn="just">
              <a:buFont typeface="Wingdings" pitchFamily="2" charset="2"/>
              <a:buChar char="Ø"/>
            </a:pPr>
            <a:r>
              <a:rPr lang="en-US" sz="1600" b="1" i="1" u="sng" dirty="0"/>
              <a:t>Increase in economy</a:t>
            </a:r>
            <a:r>
              <a:rPr lang="en-US" sz="1600" dirty="0"/>
              <a:t>: All these innovative activities of entrepreneur will have a significant effect on the economy.</a:t>
            </a:r>
            <a:endParaRPr lang="en-IN" sz="1600" dirty="0"/>
          </a:p>
        </p:txBody>
      </p:sp>
    </p:spTree>
  </p:cSld>
  <p:clrMapOvr>
    <a:masterClrMapping/>
  </p:clrMapOvr>
  <p:transition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Different definitions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142984"/>
            <a:ext cx="8848756" cy="5572164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Joseph schumpeter: “ An entrepreneur in an advanced economy is an individual who introduces something new in the economy, a method of production not yet tested, a product with which consumers are not yet familiar, a new source of raw materials, or a new markets etc.”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According to cantillion: “ The agent who buys factors of production at certain prices in order to combine them into a new product with a view to selling it at uncertain prices in future.”</a:t>
            </a:r>
            <a:endParaRPr lang="en-IN" dirty="0"/>
          </a:p>
        </p:txBody>
      </p:sp>
    </p:spTree>
  </p:cSld>
  <p:clrMapOvr>
    <a:masterClrMapping/>
  </p:clrMapOvr>
  <p:transition>
    <p:circl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u="sng" dirty="0"/>
              <a:t>Entrepreneurship in India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214422"/>
            <a:ext cx="8848756" cy="5500726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Entrepreneurship in India started as family business with starting a cotton mill in Bombay &amp; grew to electronic goods, health care, etc..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b="1" u="sng" dirty="0"/>
              <a:t>Entrepreneurship in the past</a:t>
            </a:r>
            <a:r>
              <a:rPr lang="en-US" b="1" dirty="0"/>
              <a:t>: </a:t>
            </a:r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In the past entrepreneurship involved in the trade &amp; commerce &amp; the community is known as “</a:t>
            </a:r>
            <a:r>
              <a:rPr lang="en-US" dirty="0" err="1"/>
              <a:t>vaishyas</a:t>
            </a:r>
            <a:r>
              <a:rPr lang="en-US" dirty="0"/>
              <a:t>”.</a:t>
            </a:r>
            <a:endParaRPr lang="en-IN" dirty="0"/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Manufacture &amp; supply was based on demand.</a:t>
            </a:r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All members of family were involved in business.</a:t>
            </a:r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The industrial activity was controlled by the cast system. </a:t>
            </a:r>
          </a:p>
          <a:p>
            <a:pPr marL="715963" indent="-263525" algn="just">
              <a:buNone/>
            </a:pPr>
            <a:r>
              <a:rPr lang="en-US" dirty="0"/>
              <a:t>     </a:t>
            </a:r>
            <a:r>
              <a:rPr lang="en-US" dirty="0" err="1"/>
              <a:t>Eg</a:t>
            </a:r>
            <a:r>
              <a:rPr lang="en-US" dirty="0"/>
              <a:t> weavers use to weave clothes.</a:t>
            </a:r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The skill of any enterprise was inherited from ancestors.</a:t>
            </a:r>
          </a:p>
          <a:p>
            <a:pPr marL="715963" indent="-263525" algn="just">
              <a:buFont typeface="Wingdings" pitchFamily="2" charset="2"/>
              <a:buChar char="§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b="1" u="sng" dirty="0"/>
              <a:t>Entrepreneurship in the present</a:t>
            </a:r>
            <a:r>
              <a:rPr lang="en-US" b="1" dirty="0"/>
              <a:t>: </a:t>
            </a:r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Before  1940’s the Indian business was almost dominated by British except Tata steel, Birla group.</a:t>
            </a:r>
            <a:endParaRPr lang="en-IN" dirty="0"/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After second world war more business opportunities were projected like cement, steel etc...</a:t>
            </a:r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Over last 50-60 years there was tremendous growth of industries in India. Some of the areas are banking, software, petrochemicals etc..</a:t>
            </a:r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Some of the noteworthy highly talented entrepreneurs of India are GD Birla, J.R.D. Tata, Hindujas, Azim premji, Narayan murthy etc….</a:t>
            </a:r>
          </a:p>
          <a:p>
            <a:pPr marL="715963" indent="-263525" algn="just">
              <a:buNone/>
            </a:pPr>
            <a:endParaRPr lang="en-US" dirty="0"/>
          </a:p>
          <a:p>
            <a:pPr marL="715963" indent="-263525" algn="just">
              <a:buFont typeface="Wingdings" pitchFamily="2" charset="2"/>
              <a:buChar char="§"/>
            </a:pPr>
            <a:endParaRPr lang="en-IN" dirty="0"/>
          </a:p>
        </p:txBody>
      </p:sp>
    </p:spTree>
  </p:cSld>
  <p:clrMapOvr>
    <a:masterClrMapping/>
  </p:clrMapOvr>
  <p:transition>
    <p:circl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Barriers of entrepreneurship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285860"/>
            <a:ext cx="8848756" cy="542928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Lack of capital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Lack of technical knowledge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Economic business cycles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Non availability of raw materials &amp; resources.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Government rules &amp; regulations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Obsolescence of ideas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Unstable &amp; unpredictable markets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Globalization &amp; entry of foreign goods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risk</a:t>
            </a:r>
            <a:endParaRPr lang="en-IN" dirty="0"/>
          </a:p>
        </p:txBody>
      </p:sp>
    </p:spTree>
  </p:cSld>
  <p:clrMapOvr>
    <a:masterClrMapping/>
  </p:clrMapOvr>
  <p:transition>
    <p:circl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54163"/>
            <a:ext cx="8686800" cy="4525962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9600" b="1" u="sng" dirty="0"/>
              <a:t>END OF UNIT - 5</a:t>
            </a:r>
            <a:r>
              <a:rPr lang="en-US" sz="9600" b="1" dirty="0"/>
              <a:t>.</a:t>
            </a:r>
            <a:br>
              <a:rPr lang="en-US" sz="9600" b="1" dirty="0"/>
            </a:br>
            <a:r>
              <a:rPr lang="en-US" sz="9600" b="1" dirty="0"/>
              <a:t> </a:t>
            </a:r>
            <a:r>
              <a:rPr lang="en-US" sz="9600" b="1" u="sng" dirty="0"/>
              <a:t>ENTREPRENEURSHIP</a:t>
            </a:r>
            <a:endParaRPr lang="en-IN" sz="8000" b="1" u="sng" dirty="0"/>
          </a:p>
        </p:txBody>
      </p:sp>
    </p:spTree>
  </p:cSld>
  <p:clrMapOvr>
    <a:masterClrMapping/>
  </p:clrMapOvr>
  <p:transition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i="1" u="sng" dirty="0"/>
              <a:t>evolution of entrepreneur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554162"/>
            <a:ext cx="8848756" cy="5160986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The term entrepreneur is defined in variety of ways, which varies from country to country, time to time etc..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The word is derived from the French verb “entreprendre” which means to undertake. 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In 16</a:t>
            </a:r>
            <a:r>
              <a:rPr lang="en-US" baseline="30000" dirty="0"/>
              <a:t>th</a:t>
            </a:r>
            <a:r>
              <a:rPr lang="en-US" dirty="0"/>
              <a:t> century this word was used to refer the French men who organized &amp; led military expeditions.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In 18</a:t>
            </a:r>
            <a:r>
              <a:rPr lang="en-US" baseline="30000" dirty="0"/>
              <a:t>th</a:t>
            </a:r>
            <a:r>
              <a:rPr lang="en-US" dirty="0"/>
              <a:t> century French economist Richard cantillion used the word entrepreneur to business.</a:t>
            </a:r>
            <a:endParaRPr lang="en-IN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u="sng" dirty="0"/>
              <a:t>Characteristics of  a good entrepreneur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285860"/>
            <a:ext cx="8848756" cy="5429288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b="1" i="1" u="sng" dirty="0"/>
              <a:t>A good entrepreneur should posses the following characteristics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265113" indent="-265113" algn="just">
              <a:buFont typeface="Wingdings" pitchFamily="2" charset="2"/>
              <a:buChar char="Ø"/>
            </a:pPr>
            <a:r>
              <a:rPr lang="en-US" b="1" i="1" u="sng" dirty="0"/>
              <a:t>ACTION ORIENTED &amp; MOTIVATED RISK TAKER</a:t>
            </a:r>
            <a:r>
              <a:rPr lang="en-US" b="1" i="1" dirty="0"/>
              <a:t>: </a:t>
            </a:r>
            <a:r>
              <a:rPr lang="en-US" dirty="0"/>
              <a:t>Action oriented, highly motivated &amp; ready to take risk at all levels to achieve goals.</a:t>
            </a:r>
          </a:p>
          <a:p>
            <a:pPr marL="265113" indent="-265113" algn="just">
              <a:buFont typeface="Wingdings" pitchFamily="2" charset="2"/>
              <a:buChar char="Ø"/>
            </a:pPr>
            <a:endParaRPr lang="en-US" dirty="0"/>
          </a:p>
          <a:p>
            <a:pPr marL="265113" indent="-265113" algn="just">
              <a:buFont typeface="Wingdings" pitchFamily="2" charset="2"/>
              <a:buChar char="Ø"/>
            </a:pPr>
            <a:r>
              <a:rPr lang="en-US" b="1" i="1" u="sng" dirty="0"/>
              <a:t>DETERMINATION &amp; COMMITMENT</a:t>
            </a:r>
            <a:r>
              <a:rPr lang="en-US" b="1" i="1" dirty="0"/>
              <a:t>: </a:t>
            </a:r>
            <a:r>
              <a:rPr lang="en-US" dirty="0"/>
              <a:t>Should have strong determination &amp; commitment.</a:t>
            </a:r>
          </a:p>
          <a:p>
            <a:pPr marL="265113" indent="-265113" algn="just">
              <a:buFont typeface="Wingdings" pitchFamily="2" charset="2"/>
              <a:buChar char="Ø"/>
            </a:pPr>
            <a:endParaRPr lang="en-US" dirty="0"/>
          </a:p>
          <a:p>
            <a:pPr marL="265113" indent="-265113" algn="just">
              <a:buFont typeface="Wingdings" pitchFamily="2" charset="2"/>
              <a:buChar char="Ø"/>
            </a:pPr>
            <a:r>
              <a:rPr lang="en-US" b="1" i="1" u="sng" dirty="0"/>
              <a:t>CREATIVE &amp; RESULT ORIENTED</a:t>
            </a:r>
            <a:r>
              <a:rPr lang="en-US" b="1" i="1" dirty="0"/>
              <a:t>: </a:t>
            </a:r>
            <a:r>
              <a:rPr lang="en-US" dirty="0"/>
              <a:t>Creativeness &amp; result oriented hardworking.</a:t>
            </a:r>
          </a:p>
          <a:p>
            <a:pPr marL="265113" indent="-265113" algn="just">
              <a:buFont typeface="Wingdings" pitchFamily="2" charset="2"/>
              <a:buChar char="Ø"/>
            </a:pPr>
            <a:endParaRPr lang="en-US" dirty="0"/>
          </a:p>
          <a:p>
            <a:pPr marL="265113" indent="-265113" algn="just">
              <a:buFont typeface="Wingdings" pitchFamily="2" charset="2"/>
              <a:buChar char="Ø"/>
            </a:pPr>
            <a:r>
              <a:rPr lang="en-US" b="1" i="1" u="sng" dirty="0"/>
              <a:t>RESPONSIBLE &amp; ENTHUSIASTIC</a:t>
            </a:r>
            <a:r>
              <a:rPr lang="en-US" b="1" i="1" dirty="0"/>
              <a:t>:   </a:t>
            </a:r>
            <a:r>
              <a:rPr lang="en-US" dirty="0"/>
              <a:t>Accepts responsibilities &amp; enthusiasm.</a:t>
            </a:r>
          </a:p>
          <a:p>
            <a:pPr marL="265113" indent="-265113" algn="just">
              <a:buFont typeface="Wingdings" pitchFamily="2" charset="2"/>
              <a:buChar char="Ø"/>
            </a:pPr>
            <a:endParaRPr lang="en-US" dirty="0"/>
          </a:p>
          <a:p>
            <a:pPr marL="265113" indent="-265113" algn="just">
              <a:buFont typeface="Wingdings" pitchFamily="2" charset="2"/>
              <a:buChar char="Ø"/>
            </a:pPr>
            <a:r>
              <a:rPr lang="en-US" b="1" i="1" u="sng" dirty="0"/>
              <a:t>CONFIDENT &amp; DEDICATED</a:t>
            </a:r>
            <a:r>
              <a:rPr lang="en-US" b="1" i="1" dirty="0"/>
              <a:t>: </a:t>
            </a:r>
            <a:r>
              <a:rPr lang="en-US" dirty="0"/>
              <a:t>Self confident, dedicated &amp; self disciplined.</a:t>
            </a:r>
          </a:p>
          <a:p>
            <a:pPr marL="265113" indent="-265113" algn="just">
              <a:buFont typeface="Wingdings" pitchFamily="2" charset="2"/>
              <a:buChar char="Ø"/>
            </a:pPr>
            <a:endParaRPr lang="en-US" dirty="0"/>
          </a:p>
          <a:p>
            <a:pPr marL="265113" indent="-265113" algn="just">
              <a:buFont typeface="Wingdings" pitchFamily="2" charset="2"/>
              <a:buChar char="Ø"/>
            </a:pPr>
            <a:r>
              <a:rPr lang="en-US" b="1" i="1" u="sng" dirty="0"/>
              <a:t>THINKER &amp; DOER</a:t>
            </a:r>
            <a:r>
              <a:rPr lang="en-US" b="1" i="1" dirty="0"/>
              <a:t>: </a:t>
            </a:r>
            <a:r>
              <a:rPr lang="en-US" dirty="0"/>
              <a:t>Both thinker &amp; doer, planner &amp; worker.</a:t>
            </a:r>
          </a:p>
          <a:p>
            <a:pPr marL="265113" indent="-265113" algn="just">
              <a:buFont typeface="Wingdings" pitchFamily="2" charset="2"/>
              <a:buChar char="Ø"/>
            </a:pPr>
            <a:endParaRPr lang="en-US" dirty="0"/>
          </a:p>
          <a:p>
            <a:pPr marL="265113" indent="-265113" algn="just">
              <a:buFont typeface="Wingdings" pitchFamily="2" charset="2"/>
              <a:buChar char="Ø"/>
            </a:pPr>
            <a:r>
              <a:rPr lang="en-US" b="1" i="1" u="sng" dirty="0"/>
              <a:t>AWARE OF FUTURE</a:t>
            </a:r>
            <a:r>
              <a:rPr lang="en-US" b="1" i="1" dirty="0"/>
              <a:t>: </a:t>
            </a:r>
            <a:r>
              <a:rPr lang="en-US" dirty="0"/>
              <a:t>Future vision, intelligent, imaginative &amp; self directed.</a:t>
            </a:r>
          </a:p>
          <a:p>
            <a:pPr marL="265113" indent="-265113" algn="just"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Qualities of an entrepreneur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285860"/>
            <a:ext cx="8848756" cy="5429288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sz="3800" b="1" u="sng" dirty="0"/>
              <a:t>QUALITIES OF AN ENTREPRENEUR</a:t>
            </a:r>
            <a:r>
              <a:rPr lang="en-US" dirty="0"/>
              <a:t>: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/>
              <a:t>SUCCESS &amp; ACHIEVEMENT</a:t>
            </a:r>
            <a:r>
              <a:rPr lang="en-US" i="1" dirty="0"/>
              <a:t>:</a:t>
            </a:r>
            <a:r>
              <a:rPr lang="en-US" dirty="0"/>
              <a:t> should be self directed towards achieving goals.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/>
              <a:t>RISK BEARER</a:t>
            </a:r>
            <a:r>
              <a:rPr lang="en-US" i="1" dirty="0"/>
              <a:t>: </a:t>
            </a:r>
            <a:r>
              <a:rPr lang="en-US" dirty="0"/>
              <a:t>ready to accept, understand &amp; have techniques to manage risk.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/>
              <a:t>OPPORTUNITY EXPLORER</a:t>
            </a:r>
            <a:r>
              <a:rPr lang="en-US" i="1" dirty="0"/>
              <a:t>: </a:t>
            </a:r>
            <a:r>
              <a:rPr lang="en-US" dirty="0"/>
              <a:t>identify &amp; explore opportunities.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/>
              <a:t>PLANNER</a:t>
            </a:r>
            <a:r>
              <a:rPr lang="en-US" i="1" dirty="0"/>
              <a:t>:</a:t>
            </a:r>
            <a:r>
              <a:rPr lang="en-US" dirty="0"/>
              <a:t> plan the activities &amp; execute it accordingly.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/>
              <a:t>STRESS TAKER</a:t>
            </a:r>
            <a:r>
              <a:rPr lang="en-US" i="1" dirty="0"/>
              <a:t>: </a:t>
            </a:r>
            <a:r>
              <a:rPr lang="en-US" dirty="0"/>
              <a:t>he accept &amp; manage business stresses.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/>
              <a:t>FACING UNCERTAINTIES</a:t>
            </a:r>
            <a:r>
              <a:rPr lang="en-US" i="1" dirty="0"/>
              <a:t>: </a:t>
            </a:r>
            <a:r>
              <a:rPr lang="en-US" dirty="0"/>
              <a:t>should be able to accept &amp; manage unexpected outcomes.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u="sng" dirty="0"/>
              <a:t>Qualities of an entrepreneur</a:t>
            </a:r>
            <a:endParaRPr lang="en-IN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285860"/>
            <a:ext cx="8848756" cy="5429288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/>
              <a:t>INDEPENDENT</a:t>
            </a:r>
            <a:r>
              <a:rPr lang="en-US" b="1" i="1" dirty="0"/>
              <a:t>:</a:t>
            </a:r>
            <a:r>
              <a:rPr lang="en-US" dirty="0"/>
              <a:t> He should be a job giver &amp; not a job seeker.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/>
              <a:t>FLEXIBLE</a:t>
            </a:r>
            <a:r>
              <a:rPr lang="en-US" b="1" i="1" dirty="0"/>
              <a:t>:</a:t>
            </a:r>
            <a:r>
              <a:rPr lang="en-US" dirty="0"/>
              <a:t> Should be flexible to adopt to the changing business situations.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/>
              <a:t>SELF CONFIDENT</a:t>
            </a:r>
            <a:r>
              <a:rPr lang="en-US" b="1" i="1" dirty="0"/>
              <a:t>: </a:t>
            </a:r>
            <a:r>
              <a:rPr lang="en-US" dirty="0"/>
              <a:t>Should have sufficient amount of confidence in driving the activities towards the achievement of goals.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  <a:p>
            <a:pPr algn="just">
              <a:buFont typeface="Wingdings" pitchFamily="2" charset="2"/>
              <a:buChar char="Ø"/>
            </a:pPr>
            <a:r>
              <a:rPr lang="en-US" b="1" i="1" u="sng" dirty="0"/>
              <a:t>MOTIVATOR</a:t>
            </a:r>
            <a:r>
              <a:rPr lang="en-US" dirty="0"/>
              <a:t>: Should motivate the organization members towards achievement of the goals of the organization. </a:t>
            </a:r>
          </a:p>
          <a:p>
            <a:pPr algn="just"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u="sng" dirty="0"/>
              <a:t>Functions of entrepreneur</a:t>
            </a:r>
            <a:endParaRPr lang="en-IN" b="1" i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2844" y="1214422"/>
            <a:ext cx="8848756" cy="5643578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The functions of an entrepreneur are broadly classified into three groups.</a:t>
            </a:r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Primary functions</a:t>
            </a:r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Other functions</a:t>
            </a:r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Functions important for developing countries.</a:t>
            </a:r>
          </a:p>
          <a:p>
            <a:pPr marL="715963" indent="-263525" algn="just">
              <a:buNone/>
            </a:pPr>
            <a:endParaRPr lang="en-US" dirty="0"/>
          </a:p>
          <a:p>
            <a:pPr marL="363538" indent="-363538" algn="just">
              <a:buNone/>
            </a:pPr>
            <a:r>
              <a:rPr lang="en-US" dirty="0"/>
              <a:t>PRIMARY FUNCTIONS: The primary functions are as follows</a:t>
            </a:r>
          </a:p>
          <a:p>
            <a:pPr marL="363538" indent="-363538" algn="just">
              <a:buFont typeface="Wingdings" pitchFamily="2" charset="2"/>
              <a:buChar char="Ø"/>
            </a:pPr>
            <a:r>
              <a:rPr lang="en-US" i="1" u="sng" dirty="0"/>
              <a:t>Planning</a:t>
            </a:r>
            <a:r>
              <a:rPr lang="en-US" dirty="0"/>
              <a:t>: Preparing the plans of proposed project or business. It involves </a:t>
            </a:r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Study various ideas.</a:t>
            </a:r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Scanning &amp; selecting the best idea.</a:t>
            </a:r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Selection of product line &amp; location of plant.</a:t>
            </a:r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Deciding the type of organization</a:t>
            </a:r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Preparation of capital.</a:t>
            </a:r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Studying the government rules, &amp; policies.</a:t>
            </a:r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Study &amp; selection of work force.</a:t>
            </a:r>
          </a:p>
          <a:p>
            <a:pPr marL="715963" indent="-263525" algn="just">
              <a:buFont typeface="Wingdings" pitchFamily="2" charset="2"/>
              <a:buChar char="§"/>
            </a:pPr>
            <a:r>
              <a:rPr lang="en-US" dirty="0"/>
              <a:t>Study &amp; selection of marketing strategies.</a:t>
            </a:r>
          </a:p>
          <a:p>
            <a:pPr marL="715963" indent="-263525" algn="just">
              <a:buFont typeface="Wingdings" pitchFamily="2" charset="2"/>
              <a:buChar char="§"/>
            </a:pPr>
            <a:endParaRPr lang="en-US" dirty="0"/>
          </a:p>
          <a:p>
            <a:pPr marL="715963" indent="-263525" algn="just">
              <a:buNone/>
            </a:pPr>
            <a:endParaRPr lang="en-US" dirty="0"/>
          </a:p>
          <a:p>
            <a:pPr marL="363538" indent="-363538" algn="just"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ransition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i="1" u="sng" dirty="0"/>
              <a:t>PRIMARY FUNCTIONS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285860"/>
            <a:ext cx="8848756" cy="5429288"/>
          </a:xfrm>
        </p:spPr>
        <p:txBody>
          <a:bodyPr>
            <a:normAutofit fontScale="85000" lnSpcReduction="20000"/>
          </a:bodyPr>
          <a:lstStyle/>
          <a:p>
            <a:pPr marL="363538" indent="-363538" algn="just">
              <a:buFont typeface="Wingdings" pitchFamily="2" charset="2"/>
              <a:buChar char="Ø"/>
            </a:pPr>
            <a:r>
              <a:rPr lang="en-US" b="1" i="1" u="sng" dirty="0"/>
              <a:t>Organization</a:t>
            </a:r>
            <a:r>
              <a:rPr lang="en-US" b="1" dirty="0"/>
              <a:t>:</a:t>
            </a:r>
            <a:r>
              <a:rPr lang="en-US" dirty="0"/>
              <a:t> Coordinating &amp; supervising various tasks of the organization.</a:t>
            </a:r>
          </a:p>
          <a:p>
            <a:pPr marL="363538" indent="-363538" algn="just">
              <a:buFont typeface="Wingdings" pitchFamily="2" charset="2"/>
              <a:buChar char="Ø"/>
            </a:pPr>
            <a:endParaRPr lang="en-US" dirty="0"/>
          </a:p>
          <a:p>
            <a:pPr marL="363538" indent="-363538" algn="just">
              <a:buFont typeface="Wingdings" pitchFamily="2" charset="2"/>
              <a:buChar char="Ø"/>
            </a:pPr>
            <a:r>
              <a:rPr lang="en-US" b="1" i="1" u="sng" dirty="0"/>
              <a:t>Decision making</a:t>
            </a:r>
            <a:r>
              <a:rPr lang="en-US" b="1" dirty="0"/>
              <a:t>:</a:t>
            </a:r>
            <a:r>
              <a:rPr lang="en-US" dirty="0"/>
              <a:t> Take decisions related to materials, capital &amp; all economic matters, technology, training &amp; placements, labor issues etc.. </a:t>
            </a:r>
          </a:p>
          <a:p>
            <a:pPr marL="363538" indent="-363538" algn="just">
              <a:buFont typeface="Wingdings" pitchFamily="2" charset="2"/>
              <a:buChar char="Ø"/>
            </a:pPr>
            <a:endParaRPr lang="en-US" dirty="0"/>
          </a:p>
          <a:p>
            <a:pPr marL="363538" indent="-363538" algn="just">
              <a:buFont typeface="Wingdings" pitchFamily="2" charset="2"/>
              <a:buChar char="Ø"/>
            </a:pPr>
            <a:r>
              <a:rPr lang="en-US" b="1" i="1" u="sng" dirty="0"/>
              <a:t>Management</a:t>
            </a:r>
            <a:r>
              <a:rPr lang="en-US" b="1" dirty="0"/>
              <a:t>:</a:t>
            </a:r>
            <a:r>
              <a:rPr lang="en-US" dirty="0"/>
              <a:t> Managing day to day activities.</a:t>
            </a:r>
          </a:p>
          <a:p>
            <a:pPr marL="363538" indent="-363538" algn="just">
              <a:buFont typeface="Wingdings" pitchFamily="2" charset="2"/>
              <a:buChar char="Ø"/>
            </a:pPr>
            <a:endParaRPr lang="en-US" dirty="0"/>
          </a:p>
          <a:p>
            <a:pPr marL="363538" indent="-363538" algn="just">
              <a:buFont typeface="Wingdings" pitchFamily="2" charset="2"/>
              <a:buChar char="Ø"/>
            </a:pPr>
            <a:r>
              <a:rPr lang="en-US" b="1" i="1" u="sng" dirty="0"/>
              <a:t>Innovation</a:t>
            </a:r>
            <a:r>
              <a:rPr lang="en-US" b="1" dirty="0"/>
              <a:t>:</a:t>
            </a:r>
            <a:r>
              <a:rPr lang="en-US" dirty="0"/>
              <a:t> Should keep touch with the external world &amp; identify new techniques related to the organization.</a:t>
            </a:r>
          </a:p>
          <a:p>
            <a:pPr marL="363538" indent="-363538" algn="just">
              <a:buFont typeface="Wingdings" pitchFamily="2" charset="2"/>
              <a:buChar char="Ø"/>
            </a:pPr>
            <a:endParaRPr lang="en-US" dirty="0"/>
          </a:p>
          <a:p>
            <a:pPr marL="363538" indent="-363538" algn="just">
              <a:buFont typeface="Wingdings" pitchFamily="2" charset="2"/>
              <a:buChar char="Ø"/>
            </a:pPr>
            <a:r>
              <a:rPr lang="en-US" b="1" i="1" u="sng" dirty="0"/>
              <a:t>Risk bearer</a:t>
            </a:r>
            <a:r>
              <a:rPr lang="en-US" b="1" dirty="0"/>
              <a:t>:</a:t>
            </a:r>
            <a:r>
              <a:rPr lang="en-US" dirty="0"/>
              <a:t> Should be able to accept &amp; manage risks.</a:t>
            </a:r>
          </a:p>
          <a:p>
            <a:pPr marL="715963" indent="-263525" algn="just">
              <a:buFont typeface="Wingdings" pitchFamily="2" charset="2"/>
              <a:buChar char="§"/>
            </a:pPr>
            <a:endParaRPr lang="en-US" dirty="0"/>
          </a:p>
          <a:p>
            <a:pPr marL="514350" indent="-514350"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ransition>
    <p:circl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4709</TotalTime>
  <Words>2833</Words>
  <Application>Microsoft Office PowerPoint</Application>
  <PresentationFormat>On-screen Show (4:3)</PresentationFormat>
  <Paragraphs>387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Franklin Gothic Book</vt:lpstr>
      <vt:lpstr>Franklin Gothic Medium</vt:lpstr>
      <vt:lpstr>Times New Roman</vt:lpstr>
      <vt:lpstr>Wingdings</vt:lpstr>
      <vt:lpstr>Wingdings 2</vt:lpstr>
      <vt:lpstr>Trek</vt:lpstr>
      <vt:lpstr>        UNIT - 5.  ENTREPRENEUR</vt:lpstr>
      <vt:lpstr>INTRODUCTION TO ENTREPRENEURSHIP</vt:lpstr>
      <vt:lpstr>Different definitions</vt:lpstr>
      <vt:lpstr>evolution of entrepreneur</vt:lpstr>
      <vt:lpstr>Characteristics of  a good entrepreneur</vt:lpstr>
      <vt:lpstr>Qualities of an entrepreneur</vt:lpstr>
      <vt:lpstr>Qualities of an entrepreneur</vt:lpstr>
      <vt:lpstr>Functions of entrepreneur</vt:lpstr>
      <vt:lpstr>PRIMARY FUNCTIONS</vt:lpstr>
      <vt:lpstr>Other functions </vt:lpstr>
      <vt:lpstr>Functions important for developing countries</vt:lpstr>
      <vt:lpstr>Types of entrepreneur</vt:lpstr>
      <vt:lpstr>According to the business</vt:lpstr>
      <vt:lpstr>Entrepreneurs according to technology</vt:lpstr>
      <vt:lpstr>Entrepreneurs according to motivation</vt:lpstr>
      <vt:lpstr>According to the growth</vt:lpstr>
      <vt:lpstr>According to the stages of entrepreneur</vt:lpstr>
      <vt:lpstr>Other types</vt:lpstr>
      <vt:lpstr>intrapreneur</vt:lpstr>
      <vt:lpstr>Elements of intrepreneurship</vt:lpstr>
      <vt:lpstr>Entrepreneurship</vt:lpstr>
      <vt:lpstr>Characteristics of entrepreneurship</vt:lpstr>
      <vt:lpstr>Evolution of entrepreneurship</vt:lpstr>
      <vt:lpstr>Evolution of entrepreneurship</vt:lpstr>
      <vt:lpstr>Development of entrepreneurship</vt:lpstr>
      <vt:lpstr>Stages in entrepreneurial process</vt:lpstr>
      <vt:lpstr>Stages in entrepreneurial process</vt:lpstr>
      <vt:lpstr>Stages in entrepreneurial process</vt:lpstr>
      <vt:lpstr>Role of entrepreneur in economic development</vt:lpstr>
      <vt:lpstr>Entrepreneurship in India</vt:lpstr>
      <vt:lpstr>Barriers of entrepreneurship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prashanth kumar</dc:creator>
  <cp:lastModifiedBy>Jayaprakash Pemmanna</cp:lastModifiedBy>
  <cp:revision>1825</cp:revision>
  <dcterms:created xsi:type="dcterms:W3CDTF">2013-02-04T23:20:24Z</dcterms:created>
  <dcterms:modified xsi:type="dcterms:W3CDTF">2019-10-16T02:49:36Z</dcterms:modified>
</cp:coreProperties>
</file>