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71" r:id="rId2"/>
    <p:sldId id="348" r:id="rId3"/>
    <p:sldId id="393" r:id="rId4"/>
    <p:sldId id="422" r:id="rId5"/>
    <p:sldId id="423" r:id="rId6"/>
    <p:sldId id="424" r:id="rId7"/>
    <p:sldId id="425" r:id="rId8"/>
    <p:sldId id="426" r:id="rId9"/>
    <p:sldId id="427" r:id="rId10"/>
    <p:sldId id="428" r:id="rId11"/>
    <p:sldId id="429" r:id="rId12"/>
    <p:sldId id="430"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vin Fernandes" initials="MF" lastIdx="36" clrIdx="0">
    <p:extLst>
      <p:ext uri="{19B8F6BF-5375-455C-9EA6-DF929625EA0E}">
        <p15:presenceInfo xmlns:p15="http://schemas.microsoft.com/office/powerpoint/2012/main" userId="S-1-5-21-3300683355-3145551286-600073073-236243" providerId="AD"/>
      </p:ext>
    </p:extLst>
  </p:cmAuthor>
  <p:cmAuthor id="2" name="Haridas" initials="H" lastIdx="5" clrIdx="1"/>
  <p:cmAuthor id="3" name="Tcll Mumuser10" initials="TM" lastIdx="14" clrIdx="2">
    <p:extLst>
      <p:ext uri="{19B8F6BF-5375-455C-9EA6-DF929625EA0E}">
        <p15:presenceInfo xmlns:p15="http://schemas.microsoft.com/office/powerpoint/2012/main" userId="S-1-5-21-3300683355-3145551286-600073073-249940" providerId="AD"/>
      </p:ext>
    </p:extLst>
  </p:cmAuthor>
  <p:cmAuthor id="4" name="Admin" initials="A" lastIdx="18" clrIdx="3"/>
  <p:cmAuthor id="5" name="id 101" initials="i1"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7B85"/>
    <a:srgbClr val="000000"/>
    <a:srgbClr val="CC0066"/>
    <a:srgbClr val="F4B934"/>
    <a:srgbClr val="FFE593"/>
    <a:srgbClr val="B3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35" autoAdjust="0"/>
    <p:restoredTop sz="95179" autoAdjust="0"/>
  </p:normalViewPr>
  <p:slideViewPr>
    <p:cSldViewPr>
      <p:cViewPr varScale="1">
        <p:scale>
          <a:sx n="81" d="100"/>
          <a:sy n="81" d="100"/>
        </p:scale>
        <p:origin x="774" y="6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9FD82-5497-4510-B66C-5B741EA7C7F3}" type="datetimeFigureOut">
              <a:rPr lang="en-US" smtClean="0"/>
              <a:pPr/>
              <a:t>2/23/2020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6F4E2-EC66-44E6-8527-88A7FEC5D85A}" type="slidenum">
              <a:rPr lang="en-US" smtClean="0"/>
              <a:pPr/>
              <a:t>‹#›</a:t>
            </a:fld>
            <a:endParaRPr lang="en-US"/>
          </a:p>
        </p:txBody>
      </p:sp>
    </p:spTree>
    <p:extLst>
      <p:ext uri="{BB962C8B-B14F-4D97-AF65-F5344CB8AC3E}">
        <p14:creationId xmlns:p14="http://schemas.microsoft.com/office/powerpoint/2010/main" val="342318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p>
          <a:p>
            <a:endParaRPr lang="en-US" dirty="0"/>
          </a:p>
          <a:p>
            <a:r>
              <a:rPr lang="en-US" dirty="0"/>
              <a:t>Do: &lt;Explain what the facilitator needs to do.&gt;.</a:t>
            </a:r>
          </a:p>
          <a:p>
            <a:endParaRPr lang="en-US" dirty="0"/>
          </a:p>
          <a:p>
            <a:r>
              <a:rPr lang="en-US" dirty="0"/>
              <a:t>Tell: &lt;Summarize what the facilitator needs to say.&gt;</a:t>
            </a:r>
          </a:p>
          <a:p>
            <a:endParaRPr lang="en-US" dirty="0"/>
          </a:p>
          <a:p>
            <a:r>
              <a:rPr lang="en-US" dirty="0"/>
              <a:t>Ask</a:t>
            </a:r>
            <a:r>
              <a:rPr lang="en-US" baseline="0" dirty="0"/>
              <a:t>: &lt;List the question/s the facilitator should ask the participants.&gt;</a:t>
            </a:r>
          </a:p>
          <a:p>
            <a:endParaRPr lang="en-US" baseline="0" dirty="0"/>
          </a:p>
          <a:p>
            <a:r>
              <a:rPr lang="en-US" baseline="0" dirty="0"/>
              <a:t>Expected Responses: &lt;List the responses facilitator might get from the participants on the asked question/s.&gt;</a:t>
            </a:r>
            <a:endParaRPr lang="en-US" dirty="0"/>
          </a:p>
          <a:p>
            <a:endParaRPr lang="en-US" dirty="0"/>
          </a:p>
          <a:p>
            <a:r>
              <a:rPr lang="en-US" dirty="0"/>
              <a:t>Show: &lt;List what the facilitator needs to show.&gt;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F4E2-EC66-44E6-8527-88A7FEC5D85A}" type="slidenum">
              <a:rPr lang="en-US" smtClean="0"/>
              <a:pPr/>
              <a:t>1</a:t>
            </a:fld>
            <a:endParaRPr lang="en-US"/>
          </a:p>
        </p:txBody>
      </p:sp>
    </p:spTree>
    <p:extLst>
      <p:ext uri="{BB962C8B-B14F-4D97-AF65-F5344CB8AC3E}">
        <p14:creationId xmlns:p14="http://schemas.microsoft.com/office/powerpoint/2010/main" val="2250719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10</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546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11</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70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82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89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6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67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12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844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5935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8</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69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9</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128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shutterstock.com/subscribe" TargetMode="External"/><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hutterstock.com/subscrib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a:t>© Times Centre for Learning Limited</a:t>
            </a:r>
          </a:p>
        </p:txBody>
      </p:sp>
      <p:sp>
        <p:nvSpPr>
          <p:cNvPr id="7" name="Rectangle 6"/>
          <p:cNvSpPr>
            <a:spLocks noChangeArrowheads="1"/>
          </p:cNvSpPr>
          <p:nvPr userDrawn="1"/>
        </p:nvSpPr>
        <p:spPr bwMode="auto">
          <a:xfrm>
            <a:off x="0" y="4724400"/>
            <a:ext cx="9144000" cy="914400"/>
          </a:xfrm>
          <a:prstGeom prst="rect">
            <a:avLst/>
          </a:prstGeom>
          <a:solidFill>
            <a:srgbClr val="F5C03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marL="0" marR="0">
              <a:spcBef>
                <a:spcPts val="0"/>
              </a:spcBef>
              <a:spcAft>
                <a:spcPts val="0"/>
              </a:spcAft>
              <a:tabLst>
                <a:tab pos="2971800" algn="ctr"/>
                <a:tab pos="5943600" algn="r"/>
              </a:tabLst>
            </a:pPr>
            <a:endParaRPr lang="en-US" sz="1100" b="1" dirty="0">
              <a:effectLst/>
              <a:latin typeface="Calibri" panose="020F0502020204030204" pitchFamily="34" charset="0"/>
              <a:ea typeface="Times New Roman" panose="02020603050405020304" pitchFamily="18" charset="0"/>
              <a:cs typeface="Tunga" panose="020B0502040204020203" pitchFamily="34" charset="0"/>
            </a:endParaRPr>
          </a:p>
        </p:txBody>
      </p:sp>
      <p:sp>
        <p:nvSpPr>
          <p:cNvPr id="8" name="Slide Number Placeholder 5"/>
          <p:cNvSpPr>
            <a:spLocks noGrp="1"/>
          </p:cNvSpPr>
          <p:nvPr>
            <p:ph type="sldNum" sz="quarter" idx="4"/>
          </p:nvPr>
        </p:nvSpPr>
        <p:spPr>
          <a:xfrm>
            <a:off x="8610600" y="-22302"/>
            <a:ext cx="533400" cy="365125"/>
          </a:xfrm>
          <a:prstGeom prst="rect">
            <a:avLst/>
          </a:prstGeom>
        </p:spPr>
        <p:txBody>
          <a:bodyPr vert="horz" lIns="91440" tIns="45720" rIns="91440" bIns="45720" rtlCol="0" anchor="ctr"/>
          <a:lstStyle>
            <a:lvl1pPr algn="ctr">
              <a:defRPr sz="1600" b="1">
                <a:solidFill>
                  <a:schemeClr val="bg1"/>
                </a:solidFill>
              </a:defRPr>
            </a:lvl1pPr>
          </a:lstStyle>
          <a:p>
            <a:fld id="{21C2EF7A-BDB7-41AF-B21B-E43B54193D92}" type="slidenum">
              <a:rPr lang="en-US" smtClean="0"/>
              <a:pPr/>
              <a:t>‹#›</a:t>
            </a:fld>
            <a:endParaRPr lang="en-US" dirty="0"/>
          </a:p>
        </p:txBody>
      </p:sp>
      <p:sp>
        <p:nvSpPr>
          <p:cNvPr id="2" name="Title 1"/>
          <p:cNvSpPr>
            <a:spLocks noGrp="1"/>
          </p:cNvSpPr>
          <p:nvPr>
            <p:ph type="ctrTitle" hasCustomPrompt="1"/>
          </p:nvPr>
        </p:nvSpPr>
        <p:spPr>
          <a:xfrm>
            <a:off x="685800" y="2187575"/>
            <a:ext cx="7772400" cy="1470025"/>
          </a:xfrm>
        </p:spPr>
        <p:txBody>
          <a:bodyPr/>
          <a:lstStyle>
            <a:lvl1pPr algn="ctr">
              <a:defRPr sz="4400">
                <a:solidFill>
                  <a:srgbClr val="007B85"/>
                </a:solidFill>
              </a:defRPr>
            </a:lvl1pPr>
          </a:lstStyle>
          <a:p>
            <a:r>
              <a:rPr lang="en-US" sz="6400" b="1" dirty="0">
                <a:solidFill>
                  <a:srgbClr val="007B85"/>
                </a:solidFill>
              </a:rPr>
              <a:t>Business Analytics</a:t>
            </a:r>
          </a:p>
        </p:txBody>
      </p:sp>
      <p:sp>
        <p:nvSpPr>
          <p:cNvPr id="3" name="Subtitle 2"/>
          <p:cNvSpPr>
            <a:spLocks noGrp="1"/>
          </p:cNvSpPr>
          <p:nvPr>
            <p:ph type="subTitle" idx="1" hasCustomPrompt="1"/>
          </p:nvPr>
        </p:nvSpPr>
        <p:spPr>
          <a:xfrm>
            <a:off x="1104900" y="4854498"/>
            <a:ext cx="6934200" cy="6858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r>
              <a:rPr lang="en-US" sz="3600" b="1" dirty="0">
                <a:solidFill>
                  <a:schemeClr val="tx1"/>
                </a:solidFill>
              </a:rPr>
              <a:t>Introduction to Advanced Analytics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Times Centre for Learning Limited</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21C2EF7A-BDB7-41AF-B21B-E43B54193D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a:t>© Times Centre for Learning Limited</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2000" kern="120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2400" kern="1200" smtClean="0">
                <a:solidFill>
                  <a:srgbClr val="262626"/>
                </a:solidFill>
                <a:latin typeface="+mn-lt"/>
                <a:ea typeface="+mn-ea"/>
                <a:cs typeface="+mn-cs"/>
              </a:defRPr>
            </a:lvl3pPr>
            <a:lvl4pPr algn="l" defTabSz="914400" rtl="0" eaLnBrk="1" latinLnBrk="0" hangingPunct="1">
              <a:spcBef>
                <a:spcPct val="20000"/>
              </a:spcBef>
              <a:buFont typeface="Arial" pitchFamily="34" charset="0"/>
              <a:defRPr lang="en-US" sz="2400" kern="1200" smtClean="0">
                <a:solidFill>
                  <a:srgbClr val="262626"/>
                </a:solidFill>
                <a:latin typeface="+mn-lt"/>
                <a:ea typeface="+mn-ea"/>
                <a:cs typeface="+mn-cs"/>
              </a:defRPr>
            </a:lvl4pPr>
            <a:lvl5pPr algn="l" defTabSz="914400" rtl="0" eaLnBrk="1" latinLnBrk="0" hangingPunct="1">
              <a:spcBef>
                <a:spcPct val="20000"/>
              </a:spcBef>
              <a:buFont typeface="Arial" pitchFamily="34" charset="0"/>
              <a:defRPr lang="en-US" sz="2400" kern="1200">
                <a:solidFill>
                  <a:srgbClr val="262626"/>
                </a:solidFill>
                <a:latin typeface="+mn-lt"/>
                <a:ea typeface="+mn-ea"/>
                <a:cs typeface="+mn-cs"/>
              </a:defRPr>
            </a:lvl5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8" name="Picture 2"/>
          <p:cNvPicPr preferRelativeResize="0">
            <a:picLocks noChangeArrowheads="1"/>
          </p:cNvPicPr>
          <p:nvPr userDrawn="1"/>
        </p:nvPicPr>
        <p:blipFill rotWithShape="1">
          <a:blip r:embed="rId3" cstate="print">
            <a:extLst>
              <a:ext uri="{28A0092B-C50C-407E-A947-70E740481C1C}">
                <a14:useLocalDpi xmlns:a14="http://schemas.microsoft.com/office/drawing/2010/main" val="0"/>
              </a:ext>
            </a:extLst>
          </a:blip>
          <a:srcRect t="9518" b="8598"/>
          <a:stretch/>
        </p:blipFill>
        <p:spPr bwMode="auto">
          <a:xfrm rot="315872">
            <a:off x="7137816" y="4819282"/>
            <a:ext cx="1938528" cy="1453896"/>
          </a:xfrm>
          <a:prstGeom prst="rect">
            <a:avLst/>
          </a:prstGeom>
          <a:noFill/>
        </p:spPr>
      </p:pic>
      <p:sp>
        <p:nvSpPr>
          <p:cNvPr id="2" name="Title 1"/>
          <p:cNvSpPr>
            <a:spLocks noGrp="1"/>
          </p:cNvSpPr>
          <p:nvPr>
            <p:ph type="title" hasCustomPrompt="1"/>
          </p:nvPr>
        </p:nvSpPr>
        <p:spPr/>
        <p:txBody>
          <a:bodyPr/>
          <a:lstStyle>
            <a:lvl1pPr>
              <a:defRPr/>
            </a:lvl1pPr>
          </a:lstStyle>
          <a:p>
            <a:r>
              <a:rPr lang="en-US" dirty="0"/>
              <a:t>Summary</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You have reached the end of this session.</a:t>
            </a:r>
            <a:endParaRPr lang="en-US" b="0" dirty="0"/>
          </a:p>
        </p:txBody>
      </p:sp>
      <p:sp>
        <p:nvSpPr>
          <p:cNvPr id="7" name="Content Placeholder 2"/>
          <p:cNvSpPr>
            <a:spLocks noGrp="1"/>
          </p:cNvSpPr>
          <p:nvPr>
            <p:ph idx="12" hasCustomPrompt="1"/>
          </p:nvPr>
        </p:nvSpPr>
        <p:spPr>
          <a:xfrm>
            <a:off x="402336" y="1761894"/>
            <a:ext cx="7674864" cy="4267200"/>
          </a:xfrm>
          <a:prstGeom prst="rect">
            <a:avLst/>
          </a:prstGeom>
        </p:spPr>
        <p:txBody>
          <a:bodyPr/>
          <a:lstStyle>
            <a:lvl1pPr>
              <a:defRPr lang="en-US" sz="2400" smtClean="0">
                <a:solidFill>
                  <a:schemeClr val="tx1"/>
                </a:solidFill>
              </a:defRPr>
            </a:lvl1pPr>
            <a:lvl2pPr>
              <a:defRPr sz="2000">
                <a:solidFill>
                  <a:schemeClr val="tx1"/>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dirty="0"/>
              <a:t>Dummy</a:t>
            </a:r>
          </a:p>
          <a:p>
            <a:pPr lvl="0"/>
            <a:r>
              <a:rPr lang="en-US" dirty="0"/>
              <a:t>Dummy</a:t>
            </a:r>
          </a:p>
          <a:p>
            <a:pPr lvl="1"/>
            <a:r>
              <a:rPr lang="en-US" dirty="0"/>
              <a:t>Second level</a:t>
            </a:r>
          </a:p>
          <a:p>
            <a:pPr lvl="1"/>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Session Objectives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a:xfrm>
            <a:off x="8610600" y="-22302"/>
            <a:ext cx="533400" cy="365125"/>
          </a:xfrm>
        </p:spPr>
        <p:txBody>
          <a:bodyPr/>
          <a:lstStyle>
            <a:lvl1pPr>
              <a:defRPr sz="1600"/>
            </a:lvl1p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At the end of this session, you should be able to: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Session Objectives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At the end of this session, you should be able to:</a:t>
            </a:r>
          </a:p>
        </p:txBody>
      </p:sp>
      <p:grpSp>
        <p:nvGrpSpPr>
          <p:cNvPr id="5" name="Group 13"/>
          <p:cNvGrpSpPr/>
          <p:nvPr userDrawn="1"/>
        </p:nvGrpSpPr>
        <p:grpSpPr>
          <a:xfrm>
            <a:off x="511098" y="1851102"/>
            <a:ext cx="6934200" cy="542694"/>
            <a:chOff x="511098" y="1839951"/>
            <a:chExt cx="6934200" cy="542694"/>
          </a:xfrm>
        </p:grpSpPr>
        <p:sp>
          <p:nvSpPr>
            <p:cNvPr id="9" name="Rectangle 8"/>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evron 12"/>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14"/>
          <p:cNvGrpSpPr/>
          <p:nvPr userDrawn="1"/>
        </p:nvGrpSpPr>
        <p:grpSpPr>
          <a:xfrm>
            <a:off x="511098" y="2438400"/>
            <a:ext cx="6934200" cy="542694"/>
            <a:chOff x="511098" y="1839951"/>
            <a:chExt cx="6934200" cy="542694"/>
          </a:xfrm>
        </p:grpSpPr>
        <p:sp>
          <p:nvSpPr>
            <p:cNvPr id="16" name="Rectangle 15"/>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17"/>
          <p:cNvGrpSpPr/>
          <p:nvPr userDrawn="1"/>
        </p:nvGrpSpPr>
        <p:grpSpPr>
          <a:xfrm>
            <a:off x="511098" y="3036849"/>
            <a:ext cx="6934200" cy="542694"/>
            <a:chOff x="511098" y="1839951"/>
            <a:chExt cx="6934200" cy="542694"/>
          </a:xfrm>
        </p:grpSpPr>
        <p:sp>
          <p:nvSpPr>
            <p:cNvPr id="19" name="Rectangle 18"/>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20"/>
          <p:cNvGrpSpPr/>
          <p:nvPr userDrawn="1"/>
        </p:nvGrpSpPr>
        <p:grpSpPr>
          <a:xfrm>
            <a:off x="512955" y="3626004"/>
            <a:ext cx="6934200" cy="542694"/>
            <a:chOff x="511098" y="1839951"/>
            <a:chExt cx="6934200" cy="542694"/>
          </a:xfrm>
        </p:grpSpPr>
        <p:sp>
          <p:nvSpPr>
            <p:cNvPr id="22" name="Rectangle 21"/>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hevron 22"/>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23"/>
          <p:cNvGrpSpPr/>
          <p:nvPr userDrawn="1"/>
        </p:nvGrpSpPr>
        <p:grpSpPr>
          <a:xfrm>
            <a:off x="511098" y="4213302"/>
            <a:ext cx="6934200" cy="542694"/>
            <a:chOff x="511098" y="1839951"/>
            <a:chExt cx="6934200" cy="542694"/>
          </a:xfrm>
        </p:grpSpPr>
        <p:sp>
          <p:nvSpPr>
            <p:cNvPr id="25" name="Rectangle 24"/>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evron 25"/>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26"/>
          <p:cNvGrpSpPr/>
          <p:nvPr userDrawn="1"/>
        </p:nvGrpSpPr>
        <p:grpSpPr>
          <a:xfrm>
            <a:off x="511098" y="4813608"/>
            <a:ext cx="6934200" cy="542694"/>
            <a:chOff x="511098" y="1839951"/>
            <a:chExt cx="6934200" cy="542694"/>
          </a:xfrm>
        </p:grpSpPr>
        <p:sp>
          <p:nvSpPr>
            <p:cNvPr id="28" name="Rectangle 27"/>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hevron 28"/>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26" name="Picture 2" descr="Target with darts. Vector"/>
          <p:cNvPicPr>
            <a:picLocks noChangeAspect="1" noChangeArrowheads="1"/>
          </p:cNvPicPr>
          <p:nvPr userDrawn="1"/>
        </p:nvPicPr>
        <p:blipFill>
          <a:blip r:embed="rId3" cstate="print">
            <a:clrChange>
              <a:clrFrom>
                <a:srgbClr val="EAEBED"/>
              </a:clrFrom>
              <a:clrTo>
                <a:srgbClr val="EAEBED">
                  <a:alpha val="0"/>
                </a:srgbClr>
              </a:clrTo>
            </a:clrChange>
          </a:blip>
          <a:srcRect l="12444" t="10213" r="12889" b="16596"/>
          <a:stretch>
            <a:fillRect/>
          </a:stretch>
        </p:blipFill>
        <p:spPr bwMode="auto">
          <a:xfrm>
            <a:off x="7139764" y="3852747"/>
            <a:ext cx="2353640" cy="2409680"/>
          </a:xfrm>
          <a:prstGeom prst="rect">
            <a:avLst/>
          </a:prstGeom>
          <a:noFill/>
        </p:spPr>
      </p:pic>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5" name="Footer Placeholder 4"/>
          <p:cNvSpPr>
            <a:spLocks noGrp="1"/>
          </p:cNvSpPr>
          <p:nvPr>
            <p:ph type="ftr" sz="quarter" idx="12"/>
          </p:nvPr>
        </p:nvSpPr>
        <p:spPr>
          <a:xfrm>
            <a:off x="250902" y="6356350"/>
            <a:ext cx="2895600" cy="365125"/>
          </a:xfrm>
        </p:spPr>
        <p:txBody>
          <a:bodyPr/>
          <a:lstStyle/>
          <a:p>
            <a:r>
              <a:rPr lang="en-US"/>
              <a:t>© Times Centre for Learning Limited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Times Centre for Learning Limited</a:t>
            </a:r>
            <a:endParaRPr lang="en-US" dirty="0"/>
          </a:p>
        </p:txBody>
      </p:sp>
      <p:sp>
        <p:nvSpPr>
          <p:cNvPr id="3" name="Text Placeholder 2"/>
          <p:cNvSpPr>
            <a:spLocks noGrp="1"/>
          </p:cNvSpPr>
          <p:nvPr>
            <p:ph type="body" idx="1" hasCustomPrompt="1"/>
          </p:nvPr>
        </p:nvSpPr>
        <p:spPr>
          <a:xfrm>
            <a:off x="395211" y="2644698"/>
            <a:ext cx="5624589" cy="685800"/>
          </a:xfrm>
        </p:spPr>
        <p:txBody>
          <a:bodyPr anchor="b"/>
          <a:lstStyle>
            <a:lvl1pPr marL="0" indent="0">
              <a:buNone/>
              <a:defRPr lang="en-US" sz="3600" b="1" kern="1200" baseline="0" dirty="0" smtClean="0">
                <a:solidFill>
                  <a:srgbClr val="0A4C60"/>
                </a:solidFill>
                <a:latin typeface="+mn-lt"/>
                <a:ea typeface="+mn-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Module Title</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a:p>
        </p:txBody>
      </p:sp>
      <p:sp>
        <p:nvSpPr>
          <p:cNvPr id="7" name="Text Placeholder 15"/>
          <p:cNvSpPr>
            <a:spLocks noGrp="1"/>
          </p:cNvSpPr>
          <p:nvPr>
            <p:ph type="body" sz="quarter" idx="13" hasCustomPrompt="1"/>
          </p:nvPr>
        </p:nvSpPr>
        <p:spPr>
          <a:xfrm>
            <a:off x="395288" y="3445406"/>
            <a:ext cx="3413141" cy="622791"/>
          </a:xfrm>
          <a:prstGeom prst="rect">
            <a:avLst/>
          </a:prstGeom>
        </p:spPr>
        <p:txBody>
          <a:bodyPr anchor="ctr"/>
          <a:lstStyle>
            <a:lvl1pPr marL="0" indent="0">
              <a:buNone/>
              <a:defRPr sz="2000" b="1" baseline="0">
                <a:solidFill>
                  <a:srgbClr val="00B1B0"/>
                </a:solidFill>
                <a:latin typeface="+mn-lt"/>
                <a:cs typeface="Arial" panose="020B0604020202020204" pitchFamily="34" charset="0"/>
              </a:defRPr>
            </a:lvl1pPr>
          </a:lstStyle>
          <a:p>
            <a:pPr lvl="0"/>
            <a:r>
              <a:rPr lang="en-US" dirty="0"/>
              <a:t>Duration: </a:t>
            </a:r>
          </a:p>
        </p:txBody>
      </p:sp>
      <p:pic>
        <p:nvPicPr>
          <p:cNvPr id="8" name="Picture 6">
            <a:hlinkClick r:id="rId3"/>
          </p:cNvPr>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6099048" y="2286000"/>
            <a:ext cx="3044952" cy="4572000"/>
          </a:xfrm>
          <a:prstGeom prst="rect">
            <a:avLst/>
          </a:prstGeom>
          <a:noFill/>
        </p:spPr>
      </p:pic>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Times Centre for Learning Limited</a:t>
            </a:r>
            <a:endParaRPr lang="en-US" dirty="0"/>
          </a:p>
        </p:txBody>
      </p:sp>
      <p:sp>
        <p:nvSpPr>
          <p:cNvPr id="3" name="Text Placeholder 2"/>
          <p:cNvSpPr>
            <a:spLocks noGrp="1"/>
          </p:cNvSpPr>
          <p:nvPr>
            <p:ph type="body" idx="1" hasCustomPrompt="1"/>
          </p:nvPr>
        </p:nvSpPr>
        <p:spPr>
          <a:xfrm>
            <a:off x="493713" y="3124200"/>
            <a:ext cx="4154487" cy="685800"/>
          </a:xfrm>
        </p:spPr>
        <p:txBody>
          <a:bodyPr anchor="b"/>
          <a:lstStyle>
            <a:lvl1pPr marL="0" indent="0">
              <a:buNone/>
              <a:defRPr lang="en-US" sz="3600" b="1" kern="1200" baseline="0" dirty="0" smtClean="0">
                <a:solidFill>
                  <a:srgbClr val="0A4C60"/>
                </a:solidFill>
                <a:latin typeface="+mn-lt"/>
                <a:ea typeface="+mn-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z="3600" b="1" dirty="0">
                <a:solidFill>
                  <a:srgbClr val="0A4C60"/>
                </a:solidFill>
                <a:latin typeface="+mn-lt"/>
                <a:cs typeface="Arial" panose="020B0604020202020204" pitchFamily="34" charset="0"/>
              </a:rPr>
              <a:t>Exercise</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a:p>
        </p:txBody>
      </p:sp>
      <p:pic>
        <p:nvPicPr>
          <p:cNvPr id="9" name="Picture 6" descr="Red button with question mark isolated on a white background. - stock photo">
            <a:hlinkClick r:id="rId2"/>
          </p:cNvPr>
          <p:cNvPicPr>
            <a:picLocks noChangeAspect="1" noChangeArrowheads="1"/>
          </p:cNvPicPr>
          <p:nvPr userDrawn="1"/>
        </p:nvPicPr>
        <p:blipFill>
          <a:blip r:embed="rId3" cstate="print"/>
          <a:srcRect l="9169" t="8840" r="10831" b="10190"/>
          <a:stretch>
            <a:fillRect/>
          </a:stretch>
        </p:blipFill>
        <p:spPr bwMode="auto">
          <a:xfrm>
            <a:off x="5105400" y="1600200"/>
            <a:ext cx="4038600" cy="41148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Y:\TO\TO-ILT-49\02_Project Execution\02_Production\02_GD\01_Graphic Assets\05_02_2015\Header.jpg"/>
          <p:cNvPicPr>
            <a:picLocks noChangeAspect="1" noChangeArrowheads="1"/>
          </p:cNvPicPr>
          <p:nvPr userDrawn="1"/>
        </p:nvPicPr>
        <p:blipFill>
          <a:blip r:embed="rId13" cstate="print"/>
          <a:srcRect/>
          <a:stretch>
            <a:fillRect/>
          </a:stretch>
        </p:blipFill>
        <p:spPr bwMode="auto">
          <a:xfrm>
            <a:off x="0" y="0"/>
            <a:ext cx="9144001" cy="1087438"/>
          </a:xfrm>
          <a:prstGeom prst="rect">
            <a:avLst/>
          </a:prstGeom>
          <a:noFill/>
        </p:spPr>
      </p:pic>
      <p:sp>
        <p:nvSpPr>
          <p:cNvPr id="2" name="Title Placeholder 1"/>
          <p:cNvSpPr>
            <a:spLocks noGrp="1"/>
          </p:cNvSpPr>
          <p:nvPr>
            <p:ph type="title"/>
          </p:nvPr>
        </p:nvSpPr>
        <p:spPr>
          <a:xfrm>
            <a:off x="457200" y="117090"/>
            <a:ext cx="8229600" cy="6114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02336" y="1280160"/>
            <a:ext cx="8229600" cy="4815840"/>
          </a:xfrm>
          <a:prstGeom prst="rect">
            <a:avLst/>
          </a:prstGeom>
        </p:spPr>
        <p:txBody>
          <a:body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p:txBody>
      </p:sp>
      <p:sp>
        <p:nvSpPr>
          <p:cNvPr id="5" name="Footer Placeholder 4"/>
          <p:cNvSpPr>
            <a:spLocks noGrp="1"/>
          </p:cNvSpPr>
          <p:nvPr>
            <p:ph type="ftr" sz="quarter" idx="3"/>
          </p:nvPr>
        </p:nvSpPr>
        <p:spPr>
          <a:xfrm>
            <a:off x="250902" y="6356350"/>
            <a:ext cx="2895600" cy="365125"/>
          </a:xfrm>
          <a:prstGeom prst="rect">
            <a:avLst/>
          </a:prstGeom>
        </p:spPr>
        <p:txBody>
          <a:bodyPr vert="horz" lIns="91440" tIns="45720" rIns="91440" bIns="45720" rtlCol="0" anchor="ctr"/>
          <a:lstStyle>
            <a:lvl1pPr algn="l">
              <a:defRPr sz="1200">
                <a:solidFill>
                  <a:schemeClr val="tx1"/>
                </a:solidFill>
              </a:defRPr>
            </a:lvl1pPr>
          </a:lstStyle>
          <a:p>
            <a:r>
              <a:rPr lang="en-US" dirty="0"/>
              <a:t>© Times Centre for Learning Limited</a:t>
            </a:r>
          </a:p>
        </p:txBody>
      </p:sp>
      <p:sp>
        <p:nvSpPr>
          <p:cNvPr id="6" name="Slide Number Placeholder 5"/>
          <p:cNvSpPr>
            <a:spLocks noGrp="1"/>
          </p:cNvSpPr>
          <p:nvPr>
            <p:ph type="sldNum" sz="quarter" idx="4"/>
          </p:nvPr>
        </p:nvSpPr>
        <p:spPr>
          <a:xfrm>
            <a:off x="8610600" y="-22302"/>
            <a:ext cx="533400" cy="365125"/>
          </a:xfrm>
          <a:prstGeom prst="rect">
            <a:avLst/>
          </a:prstGeom>
        </p:spPr>
        <p:txBody>
          <a:bodyPr vert="horz" lIns="91440" tIns="45720" rIns="91440" bIns="45720" rtlCol="0" anchor="ctr"/>
          <a:lstStyle>
            <a:lvl1pPr algn="ctr">
              <a:defRPr sz="1600" b="1">
                <a:solidFill>
                  <a:schemeClr val="bg1"/>
                </a:solidFill>
              </a:defRPr>
            </a:lvl1pPr>
          </a:lstStyle>
          <a:p>
            <a:fld id="{21C2EF7A-BDB7-41AF-B21B-E43B54193D92}" type="slidenum">
              <a:rPr lang="en-US" smtClean="0"/>
              <a:pPr/>
              <a:t>‹#›</a:t>
            </a:fld>
            <a:endParaRPr lang="en-US" dirty="0"/>
          </a:p>
        </p:txBody>
      </p:sp>
      <p:pic>
        <p:nvPicPr>
          <p:cNvPr id="8" name="Picture 7" descr="times pro logo-01.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153400" y="6313976"/>
            <a:ext cx="838200" cy="54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6" r:id="rId4"/>
    <p:sldLayoutId id="2147483659" r:id="rId5"/>
    <p:sldLayoutId id="2147483660" r:id="rId6"/>
    <p:sldLayoutId id="2147483655" r:id="rId7"/>
    <p:sldLayoutId id="2147483651" r:id="rId8"/>
    <p:sldLayoutId id="2147483657" r:id="rId9"/>
    <p:sldLayoutId id="2147483654" r:id="rId10"/>
  </p:sldLayoutIdLst>
  <p:hf hdr="0" dt="0"/>
  <p:txStyles>
    <p:titleStyle>
      <a:lvl1pPr algn="l" defTabSz="914400" rtl="0" eaLnBrk="1" latinLnBrk="0" hangingPunct="1">
        <a:spcBef>
          <a:spcPct val="0"/>
        </a:spcBef>
        <a:buNone/>
        <a:defRPr sz="2600" b="1" kern="1200">
          <a:solidFill>
            <a:schemeClr val="bg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400" kern="1200" smtClean="0">
          <a:solidFill>
            <a:srgbClr val="262626"/>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smtClean="0">
          <a:solidFill>
            <a:srgbClr val="262626"/>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400"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9144000" cy="1089102"/>
          </a:xfrm>
        </p:spPr>
        <p:txBody>
          <a:bodyPr/>
          <a:lstStyle/>
          <a:p>
            <a:r>
              <a:rPr lang="en-GB" sz="3000" b="1" dirty="0">
                <a:solidFill>
                  <a:schemeClr val="accent5">
                    <a:lumMod val="75000"/>
                  </a:schemeClr>
                </a:solidFill>
              </a:rPr>
              <a:t>Descriptive Analytics using Python </a:t>
            </a:r>
            <a:endParaRPr lang="en-US" sz="3000" dirty="0">
              <a:solidFill>
                <a:schemeClr val="accent5">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429745"/>
            <a:ext cx="88392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Box plots   (Aka box and Whisker plot)      ….</a:t>
            </a:r>
            <a:r>
              <a:rPr lang="en-US" altLang="en-US" i="1" dirty="0" err="1">
                <a:solidFill>
                  <a:schemeClr val="accent5">
                    <a:lumMod val="75000"/>
                  </a:schemeClr>
                </a:solidFill>
                <a:cs typeface="Arial" panose="020B0604020202020204" pitchFamily="34" charset="0"/>
              </a:rPr>
              <a:t>snboxplot</a:t>
            </a:r>
            <a:r>
              <a:rPr lang="en-US" altLang="en-US" i="1" dirty="0">
                <a:solidFill>
                  <a:schemeClr val="accent5">
                    <a:lumMod val="75000"/>
                  </a:schemeClr>
                </a:solidFill>
                <a:cs typeface="Arial" panose="020B0604020202020204" pitchFamily="34" charset="0"/>
              </a:rPr>
              <a:t>()</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Representation of numerical data that can be used to understand the variability of data and existence of outliers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It designed by identifying the following descriptive statistics</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Lower quartile (1</a:t>
            </a:r>
            <a:r>
              <a:rPr lang="en-US" altLang="en-US" i="1" baseline="30000" dirty="0">
                <a:solidFill>
                  <a:schemeClr val="accent5">
                    <a:lumMod val="75000"/>
                  </a:schemeClr>
                </a:solidFill>
                <a:cs typeface="Arial" panose="020B0604020202020204" pitchFamily="34" charset="0"/>
              </a:rPr>
              <a:t>st</a:t>
            </a:r>
            <a:r>
              <a:rPr lang="en-US" altLang="en-US" i="1" dirty="0">
                <a:solidFill>
                  <a:schemeClr val="accent5">
                    <a:lumMod val="75000"/>
                  </a:schemeClr>
                </a:solidFill>
                <a:cs typeface="Arial" panose="020B0604020202020204" pitchFamily="34" charset="0"/>
              </a:rPr>
              <a:t> quartile), median and upper quartile (3</a:t>
            </a:r>
            <a:r>
              <a:rPr lang="en-US" altLang="en-US" i="1" baseline="30000" dirty="0">
                <a:solidFill>
                  <a:schemeClr val="accent5">
                    <a:lumMod val="75000"/>
                  </a:schemeClr>
                </a:solidFill>
                <a:cs typeface="Arial" panose="020B0604020202020204" pitchFamily="34" charset="0"/>
              </a:rPr>
              <a:t>rd</a:t>
            </a:r>
            <a:r>
              <a:rPr lang="en-US" altLang="en-US" i="1" dirty="0">
                <a:solidFill>
                  <a:schemeClr val="accent5">
                    <a:lumMod val="75000"/>
                  </a:schemeClr>
                </a:solidFill>
                <a:cs typeface="Arial" panose="020B0604020202020204" pitchFamily="34" charset="0"/>
              </a:rPr>
              <a:t> quartile)</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Lowest and highest values</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Inter quartile range (IQR)- Difference b/w Lower quartile and upper quartile </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a:lnSpc>
                <a:spcPct val="90000"/>
              </a:lnSpc>
              <a:spcBef>
                <a:spcPct val="0"/>
              </a:spcBef>
              <a:defRPr/>
            </a:pPr>
            <a:r>
              <a:rPr lang="en-US" altLang="en-US" i="1" dirty="0">
                <a:solidFill>
                  <a:schemeClr val="accent5">
                    <a:lumMod val="75000"/>
                  </a:schemeClr>
                </a:solidFill>
                <a:cs typeface="Arial" panose="020B0604020202020204" pitchFamily="34" charset="0"/>
              </a:rPr>
              <a:t>Scatter plots</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Two variable plot along 2 axis and resulting pattern can be reveal correlation present b/w variables</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Relation can  be linear or non linear</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Useful for assessing the strength of relationship to find if there are outliers</a:t>
            </a:r>
          </a:p>
          <a:p>
            <a:pPr marL="457200" lvl="1" indent="0" algn="just">
              <a:lnSpc>
                <a:spcPct val="90000"/>
              </a:lnSpc>
              <a:spcBef>
                <a:spcPct val="0"/>
              </a:spcBef>
              <a:buNone/>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Exploration of Data using visualization</a:t>
            </a:r>
          </a:p>
        </p:txBody>
      </p:sp>
      <p:pic>
        <p:nvPicPr>
          <p:cNvPr id="2" name="Picture 1">
            <a:extLst>
              <a:ext uri="{FF2B5EF4-FFF2-40B4-BE49-F238E27FC236}">
                <a16:creationId xmlns:a16="http://schemas.microsoft.com/office/drawing/2014/main" id="{CB4E2EFD-3236-47D1-AEAA-E09A82A60DF3}"/>
              </a:ext>
            </a:extLst>
          </p:cNvPr>
          <p:cNvPicPr>
            <a:picLocks noChangeAspect="1"/>
          </p:cNvPicPr>
          <p:nvPr/>
        </p:nvPicPr>
        <p:blipFill>
          <a:blip r:embed="rId3"/>
          <a:stretch>
            <a:fillRect/>
          </a:stretch>
        </p:blipFill>
        <p:spPr>
          <a:xfrm>
            <a:off x="2057400" y="3810000"/>
            <a:ext cx="4497917" cy="1295400"/>
          </a:xfrm>
          <a:prstGeom prst="rect">
            <a:avLst/>
          </a:prstGeom>
        </p:spPr>
      </p:pic>
      <p:sp>
        <p:nvSpPr>
          <p:cNvPr id="3" name="Rectangle: Rounded Corners 2">
            <a:extLst>
              <a:ext uri="{FF2B5EF4-FFF2-40B4-BE49-F238E27FC236}">
                <a16:creationId xmlns:a16="http://schemas.microsoft.com/office/drawing/2014/main" id="{3B0B5230-14E8-4DAB-A5B7-22F108D4CABC}"/>
              </a:ext>
            </a:extLst>
          </p:cNvPr>
          <p:cNvSpPr/>
          <p:nvPr/>
        </p:nvSpPr>
        <p:spPr>
          <a:xfrm>
            <a:off x="2362200" y="3687935"/>
            <a:ext cx="914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Q1-1.5 IQR</a:t>
            </a:r>
          </a:p>
        </p:txBody>
      </p:sp>
      <p:sp>
        <p:nvSpPr>
          <p:cNvPr id="6" name="Rectangle: Rounded Corners 5">
            <a:extLst>
              <a:ext uri="{FF2B5EF4-FFF2-40B4-BE49-F238E27FC236}">
                <a16:creationId xmlns:a16="http://schemas.microsoft.com/office/drawing/2014/main" id="{C6B77CC3-A0D6-45EC-AA3B-F932D07B8B71}"/>
              </a:ext>
            </a:extLst>
          </p:cNvPr>
          <p:cNvSpPr/>
          <p:nvPr/>
        </p:nvSpPr>
        <p:spPr>
          <a:xfrm>
            <a:off x="5287488" y="3677049"/>
            <a:ext cx="914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Q3+1.5 IQR</a:t>
            </a:r>
          </a:p>
        </p:txBody>
      </p:sp>
    </p:spTree>
    <p:extLst>
      <p:ext uri="{BB962C8B-B14F-4D97-AF65-F5344CB8AC3E}">
        <p14:creationId xmlns:p14="http://schemas.microsoft.com/office/powerpoint/2010/main" val="247877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429745"/>
            <a:ext cx="88392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Pair Plot</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For identifying the relationship among many variables</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Depict the relationship in a single diagram using </a:t>
            </a:r>
            <a:r>
              <a:rPr lang="en-US" altLang="en-US" i="1" dirty="0" err="1">
                <a:solidFill>
                  <a:schemeClr val="accent5">
                    <a:lumMod val="75000"/>
                  </a:schemeClr>
                </a:solidFill>
                <a:cs typeface="Arial" panose="020B0604020202020204" pitchFamily="34" charset="0"/>
              </a:rPr>
              <a:t>pairpolt</a:t>
            </a:r>
            <a:r>
              <a:rPr lang="en-US" altLang="en-US" i="1" dirty="0">
                <a:solidFill>
                  <a:schemeClr val="accent5">
                    <a:lumMod val="75000"/>
                  </a:schemeClr>
                </a:solidFill>
                <a:cs typeface="Arial" panose="020B0604020202020204" pitchFamily="34" charset="0"/>
              </a:rPr>
              <a:t>()</a:t>
            </a:r>
          </a:p>
          <a:p>
            <a:pPr lvl="1" algn="just">
              <a:lnSpc>
                <a:spcPct val="90000"/>
              </a:lnSpc>
              <a:spcBef>
                <a:spcPct val="0"/>
              </a:spcBef>
              <a:defRPr/>
            </a:pPr>
            <a:endParaRPr lang="en-US" altLang="en-US" i="1"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i="1" dirty="0">
                <a:solidFill>
                  <a:schemeClr val="accent5">
                    <a:lumMod val="75000"/>
                  </a:schemeClr>
                </a:solidFill>
                <a:cs typeface="Arial" panose="020B0604020202020204" pitchFamily="34" charset="0"/>
              </a:rPr>
              <a:t>Correlation &amp; Heat Map… </a:t>
            </a:r>
            <a:r>
              <a:rPr lang="en-IN" altLang="en-US" i="1" dirty="0">
                <a:solidFill>
                  <a:schemeClr val="accent5">
                    <a:lumMod val="75000"/>
                  </a:schemeClr>
                </a:solidFill>
                <a:cs typeface="Arial" panose="020B0604020202020204" pitchFamily="34" charset="0"/>
              </a:rPr>
              <a:t>using </a:t>
            </a:r>
            <a:r>
              <a:rPr lang="en-IN" altLang="en-US" i="1" dirty="0" err="1">
                <a:solidFill>
                  <a:schemeClr val="accent5">
                    <a:lumMod val="75000"/>
                  </a:schemeClr>
                </a:solidFill>
                <a:cs typeface="Arial" panose="020B0604020202020204" pitchFamily="34" charset="0"/>
              </a:rPr>
              <a:t>corr</a:t>
            </a:r>
            <a:r>
              <a:rPr lang="en-IN" altLang="en-US" i="1" dirty="0">
                <a:solidFill>
                  <a:schemeClr val="accent5">
                    <a:lumMod val="75000"/>
                  </a:schemeClr>
                </a:solidFill>
                <a:cs typeface="Arial" panose="020B0604020202020204" pitchFamily="34" charset="0"/>
              </a:rPr>
              <a:t>()</a:t>
            </a: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	</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Correlation used for measuring strength and direction of linear relationship between the continuous RV X &amp; Y </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It’s a statistical measure that indicates the extent to which two variables change together </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A Positive correlation means the variable increase or decrease together, A negative  correlation means if  one  variable increases the other decreases. </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Exploration of Data using visualization</a:t>
            </a:r>
          </a:p>
        </p:txBody>
      </p:sp>
      <p:pic>
        <p:nvPicPr>
          <p:cNvPr id="7" name="Picture 6">
            <a:extLst>
              <a:ext uri="{FF2B5EF4-FFF2-40B4-BE49-F238E27FC236}">
                <a16:creationId xmlns:a16="http://schemas.microsoft.com/office/drawing/2014/main" id="{5EA1035A-7813-4BC1-AE79-77B6B98046CC}"/>
              </a:ext>
            </a:extLst>
          </p:cNvPr>
          <p:cNvPicPr>
            <a:picLocks noChangeAspect="1"/>
          </p:cNvPicPr>
          <p:nvPr/>
        </p:nvPicPr>
        <p:blipFill>
          <a:blip r:embed="rId3"/>
          <a:stretch>
            <a:fillRect/>
          </a:stretch>
        </p:blipFill>
        <p:spPr>
          <a:xfrm>
            <a:off x="1752600" y="4718146"/>
            <a:ext cx="5486400" cy="2022764"/>
          </a:xfrm>
          <a:prstGeom prst="rect">
            <a:avLst/>
          </a:prstGeom>
        </p:spPr>
      </p:pic>
    </p:spTree>
    <p:extLst>
      <p:ext uri="{BB962C8B-B14F-4D97-AF65-F5344CB8AC3E}">
        <p14:creationId xmlns:p14="http://schemas.microsoft.com/office/powerpoint/2010/main" val="192893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429745"/>
            <a:ext cx="88392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i="1"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i="1" dirty="0">
                <a:solidFill>
                  <a:schemeClr val="accent5">
                    <a:lumMod val="75000"/>
                  </a:schemeClr>
                </a:solidFill>
                <a:cs typeface="Arial" panose="020B0604020202020204" pitchFamily="34" charset="0"/>
              </a:rPr>
              <a:t>Heat Map… </a:t>
            </a:r>
            <a:r>
              <a:rPr lang="en-IN" altLang="en-US" i="1" dirty="0">
                <a:solidFill>
                  <a:schemeClr val="accent5">
                    <a:lumMod val="75000"/>
                  </a:schemeClr>
                </a:solidFill>
                <a:cs typeface="Arial" panose="020B0604020202020204" pitchFamily="34" charset="0"/>
              </a:rPr>
              <a:t>using heatmap()</a:t>
            </a: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	</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Color map scale of correlation</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Setting </a:t>
            </a:r>
            <a:r>
              <a:rPr lang="en-US" altLang="en-US" b="1" i="1" dirty="0" err="1">
                <a:solidFill>
                  <a:schemeClr val="accent5">
                    <a:lumMod val="75000"/>
                  </a:schemeClr>
                </a:solidFill>
                <a:cs typeface="Arial" panose="020B0604020202020204" pitchFamily="34" charset="0"/>
              </a:rPr>
              <a:t>annote</a:t>
            </a:r>
            <a:r>
              <a:rPr lang="en-US" altLang="en-US" i="1" dirty="0">
                <a:solidFill>
                  <a:schemeClr val="accent5">
                    <a:lumMod val="75000"/>
                  </a:schemeClr>
                </a:solidFill>
                <a:cs typeface="Arial" panose="020B0604020202020204" pitchFamily="34" charset="0"/>
              </a:rPr>
              <a:t> attribute to true prints the correlation values in each box of the heat map and improves the readability of the heat map</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Exploration of Data using visualization</a:t>
            </a:r>
          </a:p>
        </p:txBody>
      </p:sp>
      <p:pic>
        <p:nvPicPr>
          <p:cNvPr id="2" name="Picture 1">
            <a:extLst>
              <a:ext uri="{FF2B5EF4-FFF2-40B4-BE49-F238E27FC236}">
                <a16:creationId xmlns:a16="http://schemas.microsoft.com/office/drawing/2014/main" id="{751DBB3D-506E-4BB9-A02C-8A005E282571}"/>
              </a:ext>
            </a:extLst>
          </p:cNvPr>
          <p:cNvPicPr>
            <a:picLocks noChangeAspect="1"/>
          </p:cNvPicPr>
          <p:nvPr/>
        </p:nvPicPr>
        <p:blipFill>
          <a:blip r:embed="rId3"/>
          <a:stretch>
            <a:fillRect/>
          </a:stretch>
        </p:blipFill>
        <p:spPr>
          <a:xfrm>
            <a:off x="3048000" y="2819400"/>
            <a:ext cx="3810000" cy="2547938"/>
          </a:xfrm>
          <a:prstGeom prst="rect">
            <a:avLst/>
          </a:prstGeom>
        </p:spPr>
      </p:pic>
    </p:spTree>
    <p:extLst>
      <p:ext uri="{BB962C8B-B14F-4D97-AF65-F5344CB8AC3E}">
        <p14:creationId xmlns:p14="http://schemas.microsoft.com/office/powerpoint/2010/main" val="256945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12775" y="990600"/>
            <a:ext cx="8153400" cy="5105400"/>
          </a:xfrm>
        </p:spPr>
        <p:txBody>
          <a:bodyPr/>
          <a:lstStyle/>
          <a:p>
            <a:pPr algn="just">
              <a:spcBef>
                <a:spcPct val="0"/>
              </a:spcBef>
            </a:pPr>
            <a:endParaRPr lang="en-US" dirty="0">
              <a:solidFill>
                <a:schemeClr val="accent5">
                  <a:lumMod val="75000"/>
                </a:schemeClr>
              </a:solidFill>
              <a:cs typeface="Arial" panose="020B0604020202020204" pitchFamily="34" charset="0"/>
            </a:endParaRPr>
          </a:p>
          <a:p>
            <a:pPr algn="just">
              <a:spcBef>
                <a:spcPct val="0"/>
              </a:spcBef>
            </a:pPr>
            <a:endParaRPr lang="en-US" dirty="0">
              <a:solidFill>
                <a:schemeClr val="accent5">
                  <a:lumMod val="75000"/>
                </a:schemeClr>
              </a:solidFill>
              <a:cs typeface="Arial" panose="020B0604020202020204" pitchFamily="34" charset="0"/>
            </a:endParaRP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Over view to Descriptive analytics</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Data preparations</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Handle missing values</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Data visualizations</a:t>
            </a:r>
          </a:p>
        </p:txBody>
      </p:sp>
      <p:sp>
        <p:nvSpPr>
          <p:cNvPr id="8" name="Title 1"/>
          <p:cNvSpPr>
            <a:spLocks noGrp="1"/>
          </p:cNvSpPr>
          <p:nvPr>
            <p:ph type="title"/>
          </p:nvPr>
        </p:nvSpPr>
        <p:spPr>
          <a:xfrm>
            <a:off x="457200" y="150543"/>
            <a:ext cx="8229600" cy="611457"/>
          </a:xfrm>
        </p:spPr>
        <p:txBody>
          <a:bodyPr>
            <a:normAutofit fontScale="90000"/>
          </a:bodyPr>
          <a:lstStyle/>
          <a:p>
            <a:r>
              <a:rPr lang="en-US" altLang="en-US" sz="2200" dirty="0"/>
              <a:t> </a:t>
            </a:r>
            <a:r>
              <a:rPr lang="en-US" sz="2200" dirty="0"/>
              <a:t>CONTENTS</a:t>
            </a:r>
            <a:br>
              <a:rPr lang="en-US" sz="2200" dirty="0"/>
            </a:br>
            <a:endParaRPr lang="en-US" altLang="en-US" sz="2200" dirty="0"/>
          </a:p>
        </p:txBody>
      </p:sp>
    </p:spTree>
    <p:extLst>
      <p:ext uri="{BB962C8B-B14F-4D97-AF65-F5344CB8AC3E}">
        <p14:creationId xmlns:p14="http://schemas.microsoft.com/office/powerpoint/2010/main" val="241754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371600"/>
            <a:ext cx="8229600" cy="5105400"/>
          </a:xfrm>
        </p:spPr>
        <p:txBody>
          <a:bodyPr/>
          <a:lstStyle/>
          <a:p>
            <a:pPr marL="0" indent="0" algn="just" fontAlgn="auto">
              <a:lnSpc>
                <a:spcPct val="90000"/>
              </a:lnSpc>
              <a:spcBef>
                <a:spcPct val="0"/>
              </a:spcBef>
              <a:spcAft>
                <a:spcPts val="0"/>
              </a:spcAft>
              <a:buNone/>
              <a:defRPr/>
            </a:pPr>
            <a:r>
              <a:rPr lang="en-US" altLang="en-US" dirty="0">
                <a:solidFill>
                  <a:schemeClr val="accent5">
                    <a:lumMod val="75000"/>
                  </a:schemeClr>
                </a:solidFill>
                <a:cs typeface="Arial" panose="020B0604020202020204" pitchFamily="34" charset="0"/>
              </a:rPr>
              <a:t>The IPL is professional cricket t20 league championship started in India in 2008. It was initiated by BCCI with 8 franchises comprising players across the world. The first IPL auction was held in 2008  for ownership of the teams for 10 years, with base price of USD 50 Billion. The performance of the players could be measured many ways. The data set consist of  performance 0f 130 players measured through various performance measure metrics such as batting , bowling </a:t>
            </a:r>
            <a:r>
              <a:rPr lang="en-US" altLang="en-US" dirty="0" err="1">
                <a:solidFill>
                  <a:schemeClr val="accent5">
                    <a:lumMod val="75000"/>
                  </a:schemeClr>
                </a:solidFill>
                <a:cs typeface="Arial" panose="020B0604020202020204" pitchFamily="34" charset="0"/>
              </a:rPr>
              <a:t>etc</a:t>
            </a:r>
            <a:r>
              <a:rPr lang="en-US" altLang="en-US" dirty="0">
                <a:solidFill>
                  <a:schemeClr val="accent5">
                    <a:lumMod val="75000"/>
                  </a:schemeClr>
                </a:solidFill>
                <a:cs typeface="Arial" panose="020B0604020202020204" pitchFamily="34" charset="0"/>
              </a:rPr>
              <a:t> Science of describing the past data</a:t>
            </a:r>
          </a:p>
          <a:p>
            <a:pPr algn="just" fontAlgn="auto">
              <a:lnSpc>
                <a:spcPct val="90000"/>
              </a:lnSpc>
              <a:spcBef>
                <a:spcPct val="0"/>
              </a:spcBef>
              <a:spcAft>
                <a:spcPts val="0"/>
              </a:spcAft>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 Data set name: </a:t>
            </a:r>
            <a:r>
              <a:rPr lang="en-US" altLang="en-US" i="1" dirty="0">
                <a:solidFill>
                  <a:schemeClr val="accent5">
                    <a:lumMod val="75000"/>
                  </a:schemeClr>
                </a:solidFill>
                <a:cs typeface="Arial" panose="020B0604020202020204" pitchFamily="34" charset="0"/>
              </a:rPr>
              <a:t>IPL IMB381IPL2013.CSV</a:t>
            </a:r>
          </a:p>
          <a:p>
            <a:pPr algn="just" fontAlgn="auto">
              <a:lnSpc>
                <a:spcPct val="90000"/>
              </a:lnSpc>
              <a:spcBef>
                <a:spcPct val="0"/>
              </a:spcBef>
              <a:spcAft>
                <a:spcPts val="0"/>
              </a:spcAft>
              <a:buFont typeface="Wingdings" panose="05000000000000000000" pitchFamily="2" charset="2"/>
              <a:buChar char="v"/>
              <a:defRPr/>
            </a:pPr>
            <a:endParaRPr lang="en-US" altLang="en-US" i="1"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Descriptive analytics: Example –IPL Data set </a:t>
            </a:r>
          </a:p>
        </p:txBody>
      </p:sp>
    </p:spTree>
    <p:extLst>
      <p:ext uri="{BB962C8B-B14F-4D97-AF65-F5344CB8AC3E}">
        <p14:creationId xmlns:p14="http://schemas.microsoft.com/office/powerpoint/2010/main" val="89352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371600"/>
            <a:ext cx="8229600" cy="5105400"/>
          </a:xfrm>
        </p:spPr>
        <p:txBody>
          <a:bodyPr/>
          <a:lstStyle/>
          <a:p>
            <a:pPr algn="just">
              <a:lnSpc>
                <a:spcPct val="90000"/>
              </a:lnSpc>
              <a:spcBef>
                <a:spcPct val="0"/>
              </a:spcBef>
              <a:defRPr/>
            </a:pPr>
            <a:r>
              <a:rPr lang="en-US" altLang="en-US" i="1" dirty="0">
                <a:solidFill>
                  <a:schemeClr val="accent5">
                    <a:lumMod val="75000"/>
                  </a:schemeClr>
                </a:solidFill>
                <a:cs typeface="Arial" panose="020B0604020202020204" pitchFamily="34" charset="0"/>
              </a:rPr>
              <a:t>Pandas</a:t>
            </a:r>
            <a:r>
              <a:rPr lang="en-US" altLang="en-US" dirty="0">
                <a:solidFill>
                  <a:schemeClr val="accent5">
                    <a:lumMod val="75000"/>
                  </a:schemeClr>
                </a:solidFill>
                <a:cs typeface="Arial" panose="020B0604020202020204" pitchFamily="34" charset="0"/>
              </a:rPr>
              <a:t> is an open source BSD (Berkeley software distribution) licensed library providing high performance , easy to use data structures and data analysis tool for python programming language.</a:t>
            </a:r>
          </a:p>
          <a:p>
            <a:pPr algn="just">
              <a:lnSpc>
                <a:spcPct val="90000"/>
              </a:lnSpc>
              <a:spcBef>
                <a:spcPct val="0"/>
              </a:spcBef>
              <a:defRPr/>
            </a:pPr>
            <a:r>
              <a:rPr lang="en-US" altLang="en-US" dirty="0">
                <a:solidFill>
                  <a:schemeClr val="accent5">
                    <a:lumMod val="75000"/>
                  </a:schemeClr>
                </a:solidFill>
                <a:cs typeface="Arial" panose="020B0604020202020204" pitchFamily="34" charset="0"/>
              </a:rPr>
              <a:t>Pandas imported as pd</a:t>
            </a:r>
          </a:p>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Steps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Loading data set</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Displaying records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Summary of data frame</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Slicing and indexing of data frame : Creating subsets for further findings. The row and column indexes always start with value o</a:t>
            </a:r>
          </a:p>
          <a:p>
            <a:pPr algn="just" fontAlgn="auto">
              <a:lnSpc>
                <a:spcPct val="90000"/>
              </a:lnSpc>
              <a:spcBef>
                <a:spcPct val="0"/>
              </a:spcBef>
              <a:spcAft>
                <a:spcPts val="0"/>
              </a:spcAft>
              <a:defRPr/>
            </a:pPr>
            <a:r>
              <a:rPr lang="en-IN" altLang="en-US" i="1" dirty="0">
                <a:solidFill>
                  <a:schemeClr val="accent5">
                    <a:lumMod val="75000"/>
                  </a:schemeClr>
                </a:solidFill>
                <a:cs typeface="Arial" panose="020B0604020202020204" pitchFamily="34" charset="0"/>
              </a:rPr>
              <a:t>value count and cross tabulations: </a:t>
            </a:r>
            <a:r>
              <a:rPr lang="en-IN" altLang="en-US" i="1" dirty="0" err="1">
                <a:solidFill>
                  <a:schemeClr val="accent5">
                    <a:lumMod val="75000"/>
                  </a:schemeClr>
                </a:solidFill>
                <a:cs typeface="Arial" panose="020B0604020202020204" pitchFamily="34" charset="0"/>
              </a:rPr>
              <a:t>value_counts</a:t>
            </a:r>
            <a:r>
              <a:rPr lang="en-IN" altLang="en-US" i="1" dirty="0">
                <a:solidFill>
                  <a:schemeClr val="accent5">
                    <a:lumMod val="75000"/>
                  </a:schemeClr>
                </a:solidFill>
                <a:cs typeface="Arial" panose="020B0604020202020204" pitchFamily="34" charset="0"/>
              </a:rPr>
              <a:t>() and cross tabulation will help find occurrence of values for two columns.</a:t>
            </a: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Descriptive analytics: Example –IPL Data set </a:t>
            </a:r>
          </a:p>
        </p:txBody>
      </p:sp>
    </p:spTree>
    <p:extLst>
      <p:ext uri="{BB962C8B-B14F-4D97-AF65-F5344CB8AC3E}">
        <p14:creationId xmlns:p14="http://schemas.microsoft.com/office/powerpoint/2010/main" val="256825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749329"/>
            <a:ext cx="86868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Steps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Sorting data frame by column values : </a:t>
            </a:r>
            <a:r>
              <a:rPr lang="en-US" altLang="en-US" i="1" dirty="0" err="1">
                <a:solidFill>
                  <a:schemeClr val="accent5">
                    <a:lumMod val="75000"/>
                  </a:schemeClr>
                </a:solidFill>
                <a:cs typeface="Arial" panose="020B0604020202020204" pitchFamily="34" charset="0"/>
              </a:rPr>
              <a:t>sort_values</a:t>
            </a:r>
            <a:r>
              <a:rPr lang="en-US" altLang="en-US" i="1" dirty="0">
                <a:solidFill>
                  <a:schemeClr val="accent5">
                    <a:lumMod val="75000"/>
                  </a:schemeClr>
                </a:solidFill>
                <a:cs typeface="Arial" panose="020B0604020202020204" pitchFamily="34" charset="0"/>
              </a:rPr>
              <a:t>() –takes the column names  to be sorted </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Creating new columns: </a:t>
            </a:r>
            <a:r>
              <a:rPr lang="en-US" altLang="en-US" b="1" i="1" dirty="0">
                <a:solidFill>
                  <a:schemeClr val="accent5">
                    <a:lumMod val="75000"/>
                  </a:schemeClr>
                </a:solidFill>
                <a:cs typeface="Arial" panose="020B0604020202020204" pitchFamily="34" charset="0"/>
              </a:rPr>
              <a:t>Create new features from the existing features by arithmetical operations </a:t>
            </a:r>
            <a:r>
              <a:rPr lang="en-US" altLang="en-US" i="1" dirty="0">
                <a:solidFill>
                  <a:schemeClr val="accent5">
                    <a:lumMod val="75000"/>
                  </a:schemeClr>
                </a:solidFill>
                <a:cs typeface="Arial" panose="020B0604020202020204" pitchFamily="34" charset="0"/>
              </a:rPr>
              <a:t>..example-Premium player based on base price and sold price</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Grouping and aggregating: To group records based on the column values and then apply aggregated operations such as mean, maximum etc. … example-Average sold price for each age category, </a:t>
            </a:r>
            <a:r>
              <a:rPr lang="en-US" altLang="en-US" b="1" i="1" dirty="0">
                <a:solidFill>
                  <a:schemeClr val="accent5">
                    <a:lumMod val="75000"/>
                  </a:schemeClr>
                </a:solidFill>
                <a:cs typeface="Arial" panose="020B0604020202020204" pitchFamily="34" charset="0"/>
              </a:rPr>
              <a:t>group all records by age and then apply mean() on sold price columns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Joining DF: can combine feature of multiple df using pandas merge()</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Renaming the columns: rename(), for renaming multiple columns simultaneously ,the method can take a dictionary as a parameter , where the keys should be existing column names and the values should be the new names to be assigned</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Descriptive analytics: Example –IPL Data set </a:t>
            </a:r>
          </a:p>
        </p:txBody>
      </p:sp>
    </p:spTree>
    <p:extLst>
      <p:ext uri="{BB962C8B-B14F-4D97-AF65-F5344CB8AC3E}">
        <p14:creationId xmlns:p14="http://schemas.microsoft.com/office/powerpoint/2010/main" val="148986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749329"/>
            <a:ext cx="86868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Steps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Applying operations to multiple columns: Example-</a:t>
            </a:r>
            <a:r>
              <a:rPr lang="en-IN" altLang="en-US" i="1" dirty="0">
                <a:solidFill>
                  <a:schemeClr val="accent5">
                    <a:lumMod val="75000"/>
                  </a:schemeClr>
                </a:solidFill>
                <a:cs typeface="Arial" panose="020B0604020202020204" pitchFamily="34" charset="0"/>
              </a:rPr>
              <a:t>its iterated through each row in the Dataframe and then apply the above calculations to the columns . The resulting value should be added as a new columns to the existing df . The function apply() can apply a function along any axis of a df</a:t>
            </a:r>
            <a:endParaRPr lang="en-US" dirty="0">
              <a:solidFill>
                <a:schemeClr val="accent5">
                  <a:lumMod val="75000"/>
                </a:schemeClr>
              </a:solidFill>
              <a:cs typeface="Arial" panose="020B0604020202020204" pitchFamily="34" charset="0"/>
            </a:endParaRPr>
          </a:p>
          <a:p>
            <a:pPr>
              <a:spcBef>
                <a:spcPct val="0"/>
              </a:spcBef>
            </a:pPr>
            <a:r>
              <a:rPr lang="en-US" dirty="0">
                <a:solidFill>
                  <a:schemeClr val="accent5">
                    <a:lumMod val="75000"/>
                  </a:schemeClr>
                </a:solidFill>
                <a:cs typeface="Arial" panose="020B0604020202020204" pitchFamily="34" charset="0"/>
              </a:rPr>
              <a:t>Filtering records based on condition-Using indexing mechanism. Those records for which the condition returns TRUE are selected to be part of the resulting df.</a:t>
            </a:r>
          </a:p>
          <a:p>
            <a:pPr>
              <a:spcBef>
                <a:spcPct val="0"/>
              </a:spcBef>
            </a:pPr>
            <a:r>
              <a:rPr lang="en-US" dirty="0">
                <a:solidFill>
                  <a:schemeClr val="accent5">
                    <a:lumMod val="75000"/>
                  </a:schemeClr>
                </a:solidFill>
                <a:cs typeface="Arial" panose="020B0604020202020204" pitchFamily="34" charset="0"/>
              </a:rPr>
              <a:t>Removing columns or row : drop(), it takes a parameter axis to specify if a column or row to be removed. Column-axis 1, row axis as 0</a:t>
            </a:r>
          </a:p>
          <a:p>
            <a:pPr>
              <a:spcBef>
                <a:spcPct val="0"/>
              </a:spcBef>
            </a:pPr>
            <a:r>
              <a:rPr lang="en-US" dirty="0">
                <a:solidFill>
                  <a:schemeClr val="accent5">
                    <a:lumMod val="75000"/>
                  </a:schemeClr>
                </a:solidFill>
                <a:cs typeface="Arial" panose="020B0604020202020204" pitchFamily="34" charset="0"/>
              </a:rPr>
              <a:t>Handling missing values: </a:t>
            </a:r>
          </a:p>
        </p:txBody>
      </p:sp>
      <p:sp>
        <p:nvSpPr>
          <p:cNvPr id="8" name="Title 1"/>
          <p:cNvSpPr>
            <a:spLocks noGrp="1"/>
          </p:cNvSpPr>
          <p:nvPr>
            <p:ph type="title"/>
          </p:nvPr>
        </p:nvSpPr>
        <p:spPr/>
        <p:txBody>
          <a:bodyPr>
            <a:normAutofit/>
          </a:bodyPr>
          <a:lstStyle/>
          <a:p>
            <a:r>
              <a:rPr lang="en-US" altLang="en-US" dirty="0">
                <a:solidFill>
                  <a:schemeClr val="bg2"/>
                </a:solidFill>
              </a:rPr>
              <a:t> Descriptive analytics: Example –IPL Data set </a:t>
            </a:r>
          </a:p>
        </p:txBody>
      </p:sp>
    </p:spTree>
    <p:extLst>
      <p:ext uri="{BB962C8B-B14F-4D97-AF65-F5344CB8AC3E}">
        <p14:creationId xmlns:p14="http://schemas.microsoft.com/office/powerpoint/2010/main" val="7196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749329"/>
            <a:ext cx="86868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Steps</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Handling missing values: </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Remove from data set </a:t>
            </a:r>
          </a:p>
          <a:p>
            <a:pPr lvl="1" algn="just">
              <a:lnSpc>
                <a:spcPct val="90000"/>
              </a:lnSpc>
              <a:spcBef>
                <a:spcPct val="0"/>
              </a:spcBef>
              <a:defRPr/>
            </a:pPr>
            <a:r>
              <a:rPr lang="en-US" altLang="en-US" i="1" dirty="0">
                <a:solidFill>
                  <a:schemeClr val="accent5">
                    <a:lumMod val="75000"/>
                  </a:schemeClr>
                </a:solidFill>
                <a:cs typeface="Arial" panose="020B0604020202020204" pitchFamily="34" charset="0"/>
              </a:rPr>
              <a:t>Impute the data (process of filling the missing values)</a:t>
            </a:r>
          </a:p>
          <a:p>
            <a:pPr marL="457200" lvl="1" indent="0" algn="just">
              <a:lnSpc>
                <a:spcPct val="90000"/>
              </a:lnSpc>
              <a:spcBef>
                <a:spcPct val="0"/>
              </a:spcBef>
              <a:buNone/>
              <a:defRPr/>
            </a:pPr>
            <a:endParaRPr lang="en-US" i="1"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dirty="0">
              <a:solidFill>
                <a:schemeClr val="accent5">
                  <a:lumMod val="75000"/>
                </a:schemeClr>
              </a:solidFill>
              <a:cs typeface="Arial" panose="020B0604020202020204" pitchFamily="34" charset="0"/>
            </a:endParaRPr>
          </a:p>
          <a:p>
            <a:pPr>
              <a:spcBef>
                <a:spcPct val="0"/>
              </a:spcBef>
            </a:pPr>
            <a:r>
              <a:rPr lang="en-US" dirty="0">
                <a:solidFill>
                  <a:schemeClr val="accent5">
                    <a:lumMod val="75000"/>
                  </a:schemeClr>
                </a:solidFill>
                <a:cs typeface="Arial" panose="020B0604020202020204" pitchFamily="34" charset="0"/>
              </a:rPr>
              <a:t>Filtering records based on condition-Using indexing mechanism. </a:t>
            </a:r>
          </a:p>
        </p:txBody>
      </p:sp>
      <p:sp>
        <p:nvSpPr>
          <p:cNvPr id="8" name="Title 1"/>
          <p:cNvSpPr>
            <a:spLocks noGrp="1"/>
          </p:cNvSpPr>
          <p:nvPr>
            <p:ph type="title"/>
          </p:nvPr>
        </p:nvSpPr>
        <p:spPr/>
        <p:txBody>
          <a:bodyPr>
            <a:normAutofit/>
          </a:bodyPr>
          <a:lstStyle/>
          <a:p>
            <a:r>
              <a:rPr lang="en-US" altLang="en-US" dirty="0">
                <a:solidFill>
                  <a:schemeClr val="bg2"/>
                </a:solidFill>
              </a:rPr>
              <a:t> Descriptive analytics: Example –</a:t>
            </a:r>
            <a:r>
              <a:rPr lang="en-US" altLang="en-US" dirty="0" err="1">
                <a:solidFill>
                  <a:schemeClr val="bg2"/>
                </a:solidFill>
              </a:rPr>
              <a:t>mtcars</a:t>
            </a:r>
            <a:endParaRPr lang="en-US" altLang="en-US" dirty="0">
              <a:solidFill>
                <a:schemeClr val="bg2"/>
              </a:solidFill>
            </a:endParaRPr>
          </a:p>
        </p:txBody>
      </p:sp>
    </p:spTree>
    <p:extLst>
      <p:ext uri="{BB962C8B-B14F-4D97-AF65-F5344CB8AC3E}">
        <p14:creationId xmlns:p14="http://schemas.microsoft.com/office/powerpoint/2010/main" val="5309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749329"/>
            <a:ext cx="86868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Gain insight to understand the data </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Helpful for feature engineering</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Drawing plots</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Library: matplotlib (python 2d plotting library which provides extensive set of APIs to create various plots such as scattered, bar, box and distribution plots with custom styling and annotation</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Seaborn is also a python visualization library based on matplotlib</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To create graphs and plots we need to import </a:t>
            </a:r>
            <a:r>
              <a:rPr lang="en-US" altLang="en-US" i="1" dirty="0" err="1">
                <a:solidFill>
                  <a:schemeClr val="accent5">
                    <a:lumMod val="75000"/>
                  </a:schemeClr>
                </a:solidFill>
                <a:cs typeface="Arial" panose="020B0604020202020204" pitchFamily="34" charset="0"/>
              </a:rPr>
              <a:t>matplotlib.pyplot</a:t>
            </a:r>
            <a:r>
              <a:rPr lang="en-US" altLang="en-US" i="1" dirty="0">
                <a:solidFill>
                  <a:schemeClr val="accent5">
                    <a:lumMod val="75000"/>
                  </a:schemeClr>
                </a:solidFill>
                <a:cs typeface="Arial" panose="020B0604020202020204" pitchFamily="34" charset="0"/>
              </a:rPr>
              <a:t> and seaborn modules </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To display plots on the Jupyter notebook , we need to provide  a directive %</a:t>
            </a:r>
            <a:r>
              <a:rPr lang="en-US" altLang="en-US" i="1" dirty="0" err="1">
                <a:solidFill>
                  <a:schemeClr val="accent5">
                    <a:lumMod val="75000"/>
                  </a:schemeClr>
                </a:solidFill>
                <a:cs typeface="Arial" panose="020B0604020202020204" pitchFamily="34" charset="0"/>
              </a:rPr>
              <a:t>matplotlib.inline</a:t>
            </a:r>
            <a:r>
              <a:rPr lang="en-US" altLang="en-US" i="1" dirty="0">
                <a:solidFill>
                  <a:schemeClr val="accent5">
                    <a:lumMod val="75000"/>
                  </a:schemeClr>
                </a:solidFill>
                <a:cs typeface="Arial" panose="020B0604020202020204" pitchFamily="34" charset="0"/>
              </a:rPr>
              <a:t> (directive)</a:t>
            </a:r>
          </a:p>
        </p:txBody>
      </p:sp>
      <p:sp>
        <p:nvSpPr>
          <p:cNvPr id="8" name="Title 1"/>
          <p:cNvSpPr>
            <a:spLocks noGrp="1"/>
          </p:cNvSpPr>
          <p:nvPr>
            <p:ph type="title"/>
          </p:nvPr>
        </p:nvSpPr>
        <p:spPr/>
        <p:txBody>
          <a:bodyPr>
            <a:normAutofit/>
          </a:bodyPr>
          <a:lstStyle/>
          <a:p>
            <a:r>
              <a:rPr lang="en-US" altLang="en-US" dirty="0">
                <a:solidFill>
                  <a:schemeClr val="bg2"/>
                </a:solidFill>
              </a:rPr>
              <a:t> Exploration of Data using visualization</a:t>
            </a:r>
          </a:p>
        </p:txBody>
      </p:sp>
    </p:spTree>
    <p:extLst>
      <p:ext uri="{BB962C8B-B14F-4D97-AF65-F5344CB8AC3E}">
        <p14:creationId xmlns:p14="http://schemas.microsoft.com/office/powerpoint/2010/main" val="425166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622714"/>
            <a:ext cx="8839200" cy="6108671"/>
          </a:xfrm>
        </p:spPr>
        <p:txBody>
          <a:bodyPr/>
          <a:lstStyle/>
          <a:p>
            <a:pPr marL="0" indent="0" algn="just" fontAlgn="auto">
              <a:lnSpc>
                <a:spcPct val="90000"/>
              </a:lnSpc>
              <a:spcBef>
                <a:spcPct val="0"/>
              </a:spcBef>
              <a:spcAft>
                <a:spcPts val="0"/>
              </a:spcAft>
              <a:buNone/>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Bar chart        </a:t>
            </a:r>
            <a:r>
              <a:rPr lang="en-US" altLang="en-US" i="1" dirty="0" err="1">
                <a:solidFill>
                  <a:schemeClr val="accent5">
                    <a:lumMod val="75000"/>
                  </a:schemeClr>
                </a:solidFill>
                <a:cs typeface="Arial" panose="020B0604020202020204" pitchFamily="34" charset="0"/>
              </a:rPr>
              <a:t>sn</a:t>
            </a:r>
            <a:r>
              <a:rPr lang="en-US" altLang="en-US" i="1" dirty="0">
                <a:solidFill>
                  <a:schemeClr val="accent5">
                    <a:lumMod val="75000"/>
                  </a:schemeClr>
                </a:solidFill>
                <a:cs typeface="Arial" panose="020B0604020202020204" pitchFamily="34" charset="0"/>
              </a:rPr>
              <a:t> </a:t>
            </a:r>
            <a:r>
              <a:rPr lang="en-US" altLang="en-US" i="1" dirty="0" err="1">
                <a:solidFill>
                  <a:schemeClr val="accent5">
                    <a:lumMod val="75000"/>
                  </a:schemeClr>
                </a:solidFill>
                <a:cs typeface="Arial" panose="020B0604020202020204" pitchFamily="34" charset="0"/>
              </a:rPr>
              <a:t>barplot</a:t>
            </a:r>
            <a:r>
              <a:rPr lang="en-US" altLang="en-US" i="1" dirty="0">
                <a:solidFill>
                  <a:schemeClr val="accent5">
                    <a:lumMod val="75000"/>
                  </a:schemeClr>
                </a:solidFill>
                <a:cs typeface="Arial" panose="020B0604020202020204" pitchFamily="34" charset="0"/>
              </a:rPr>
              <a:t>() </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Frequency chart for qualitative variable (categorical variable)</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Can identify most occurring &amp; least occurring categories within data set</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To draw chart, call </a:t>
            </a:r>
            <a:r>
              <a:rPr lang="en-US" altLang="en-US" i="1" dirty="0" err="1">
                <a:solidFill>
                  <a:schemeClr val="accent5">
                    <a:lumMod val="75000"/>
                  </a:schemeClr>
                </a:solidFill>
                <a:cs typeface="Arial" panose="020B0604020202020204" pitchFamily="34" charset="0"/>
              </a:rPr>
              <a:t>barplot</a:t>
            </a:r>
            <a:r>
              <a:rPr lang="en-US" altLang="en-US" i="1" dirty="0">
                <a:solidFill>
                  <a:schemeClr val="accent5">
                    <a:lumMod val="75000"/>
                  </a:schemeClr>
                </a:solidFill>
                <a:cs typeface="Arial" panose="020B0604020202020204" pitchFamily="34" charset="0"/>
              </a:rPr>
              <a:t>() of a seaborn library</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3</a:t>
            </a:r>
            <a:r>
              <a:rPr lang="en-US" altLang="en-US" i="1" baseline="30000" dirty="0">
                <a:solidFill>
                  <a:schemeClr val="accent5">
                    <a:lumMod val="75000"/>
                  </a:schemeClr>
                </a:solidFill>
                <a:cs typeface="Arial" panose="020B0604020202020204" pitchFamily="34" charset="0"/>
              </a:rPr>
              <a:t>rd</a:t>
            </a:r>
            <a:r>
              <a:rPr lang="en-US" altLang="en-US" i="1" dirty="0">
                <a:solidFill>
                  <a:schemeClr val="accent5">
                    <a:lumMod val="75000"/>
                  </a:schemeClr>
                </a:solidFill>
                <a:cs typeface="Arial" panose="020B0604020202020204" pitchFamily="34" charset="0"/>
              </a:rPr>
              <a:t> parameter :hue</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r>
              <a:rPr lang="en-US" altLang="en-US" i="1" dirty="0">
                <a:solidFill>
                  <a:schemeClr val="accent5">
                    <a:lumMod val="75000"/>
                  </a:schemeClr>
                </a:solidFill>
                <a:cs typeface="Arial" panose="020B0604020202020204" pitchFamily="34" charset="0"/>
              </a:rPr>
              <a:t>Histogram  hist()</a:t>
            </a:r>
          </a:p>
          <a:p>
            <a:pPr algn="just">
              <a:lnSpc>
                <a:spcPct val="90000"/>
              </a:lnSpc>
              <a:spcBef>
                <a:spcPct val="0"/>
              </a:spcBef>
              <a:defRPr/>
            </a:pPr>
            <a:r>
              <a:rPr lang="en-US" altLang="en-US" i="1" dirty="0">
                <a:solidFill>
                  <a:schemeClr val="accent5">
                    <a:lumMod val="75000"/>
                  </a:schemeClr>
                </a:solidFill>
                <a:cs typeface="Arial" panose="020B0604020202020204" pitchFamily="34" charset="0"/>
              </a:rPr>
              <a:t>Frequency distributions of a set of continuous variable</a:t>
            </a:r>
          </a:p>
          <a:p>
            <a:pPr algn="just">
              <a:lnSpc>
                <a:spcPct val="90000"/>
              </a:lnSpc>
              <a:spcBef>
                <a:spcPct val="0"/>
              </a:spcBef>
              <a:defRPr/>
            </a:pPr>
            <a:r>
              <a:rPr lang="en-US" altLang="en-US" i="1" dirty="0">
                <a:solidFill>
                  <a:schemeClr val="accent5">
                    <a:lumMod val="75000"/>
                  </a:schemeClr>
                </a:solidFill>
                <a:cs typeface="Arial" panose="020B0604020202020204" pitchFamily="34" charset="0"/>
              </a:rPr>
              <a:t>Histogram gives an insight in to the underlying distribution of variable, outliers, skewness </a:t>
            </a:r>
            <a:r>
              <a:rPr lang="en-US" altLang="en-US" i="1" dirty="0" err="1">
                <a:solidFill>
                  <a:schemeClr val="accent5">
                    <a:lumMod val="75000"/>
                  </a:schemeClr>
                </a:solidFill>
                <a:cs typeface="Arial" panose="020B0604020202020204" pitchFamily="34" charset="0"/>
              </a:rPr>
              <a:t>etc</a:t>
            </a:r>
            <a:r>
              <a:rPr lang="en-US" altLang="en-US" i="1" dirty="0">
                <a:solidFill>
                  <a:schemeClr val="accent5">
                    <a:lumMod val="75000"/>
                  </a:schemeClr>
                </a:solidFill>
                <a:cs typeface="Arial" panose="020B0604020202020204" pitchFamily="34" charset="0"/>
              </a:rPr>
              <a:t>	</a:t>
            </a:r>
          </a:p>
          <a:p>
            <a:pPr marL="0" indent="0" algn="just">
              <a:lnSpc>
                <a:spcPct val="90000"/>
              </a:lnSpc>
              <a:spcBef>
                <a:spcPct val="0"/>
              </a:spcBef>
              <a:buNone/>
              <a:defRPr/>
            </a:pPr>
            <a:endParaRPr lang="en-US" altLang="en-US" i="1"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i="1" dirty="0">
                <a:solidFill>
                  <a:schemeClr val="accent5">
                    <a:lumMod val="75000"/>
                  </a:schemeClr>
                </a:solidFill>
                <a:cs typeface="Arial" panose="020B0604020202020204" pitchFamily="34" charset="0"/>
              </a:rPr>
              <a:t>Distribution or Density plot	(</a:t>
            </a:r>
            <a:r>
              <a:rPr lang="en-US" altLang="en-US" i="1" dirty="0" err="1">
                <a:solidFill>
                  <a:schemeClr val="accent5">
                    <a:lumMod val="75000"/>
                  </a:schemeClr>
                </a:solidFill>
                <a:cs typeface="Arial" panose="020B0604020202020204" pitchFamily="34" charset="0"/>
              </a:rPr>
              <a:t>displot</a:t>
            </a:r>
            <a:r>
              <a:rPr lang="en-US" altLang="en-US" i="1" dirty="0">
                <a:solidFill>
                  <a:schemeClr val="accent5">
                    <a:lumMod val="75000"/>
                  </a:schemeClr>
                </a:solidFill>
                <a:cs typeface="Arial" panose="020B0604020202020204" pitchFamily="34" charset="0"/>
              </a:rPr>
              <a:t>())</a:t>
            </a:r>
          </a:p>
          <a:p>
            <a:pPr algn="just">
              <a:lnSpc>
                <a:spcPct val="90000"/>
              </a:lnSpc>
              <a:spcBef>
                <a:spcPct val="0"/>
              </a:spcBef>
              <a:defRPr/>
            </a:pPr>
            <a:r>
              <a:rPr lang="en-US" altLang="en-US" i="1" dirty="0">
                <a:solidFill>
                  <a:schemeClr val="accent5">
                    <a:lumMod val="75000"/>
                  </a:schemeClr>
                </a:solidFill>
                <a:cs typeface="Arial" panose="020B0604020202020204" pitchFamily="34" charset="0"/>
              </a:rPr>
              <a:t>Plot depicts the distribution of data over a continuous interval</a:t>
            </a:r>
          </a:p>
          <a:p>
            <a:pPr algn="just">
              <a:lnSpc>
                <a:spcPct val="90000"/>
              </a:lnSpc>
              <a:spcBef>
                <a:spcPct val="0"/>
              </a:spcBef>
              <a:defRPr/>
            </a:pPr>
            <a:r>
              <a:rPr lang="en-US" altLang="en-US" i="1" dirty="0">
                <a:solidFill>
                  <a:schemeClr val="accent5">
                    <a:lumMod val="75000"/>
                  </a:schemeClr>
                </a:solidFill>
                <a:cs typeface="Arial" panose="020B0604020202020204" pitchFamily="34" charset="0"/>
              </a:rPr>
              <a:t>It’s a smoothed histogram &amp; visualizes distribution of  data over a continuous interval.</a:t>
            </a:r>
          </a:p>
          <a:p>
            <a:pPr algn="just">
              <a:lnSpc>
                <a:spcPct val="90000"/>
              </a:lnSpc>
              <a:spcBef>
                <a:spcPct val="0"/>
              </a:spcBef>
              <a:defRPr/>
            </a:pPr>
            <a:r>
              <a:rPr lang="en-US" altLang="en-US" i="1" dirty="0">
                <a:solidFill>
                  <a:schemeClr val="accent5">
                    <a:lumMod val="75000"/>
                  </a:schemeClr>
                </a:solidFill>
                <a:cs typeface="Arial" panose="020B0604020202020204" pitchFamily="34" charset="0"/>
              </a:rPr>
              <a:t>Also gives insight to what might be the distribution of population</a:t>
            </a:r>
          </a:p>
        </p:txBody>
      </p:sp>
      <p:sp>
        <p:nvSpPr>
          <p:cNvPr id="8" name="Title 1"/>
          <p:cNvSpPr>
            <a:spLocks noGrp="1"/>
          </p:cNvSpPr>
          <p:nvPr>
            <p:ph type="title"/>
          </p:nvPr>
        </p:nvSpPr>
        <p:spPr/>
        <p:txBody>
          <a:bodyPr>
            <a:normAutofit/>
          </a:bodyPr>
          <a:lstStyle/>
          <a:p>
            <a:r>
              <a:rPr lang="en-US" altLang="en-US" dirty="0">
                <a:solidFill>
                  <a:schemeClr val="bg2"/>
                </a:solidFill>
              </a:rPr>
              <a:t> Exploration of Data using visualization</a:t>
            </a:r>
          </a:p>
        </p:txBody>
      </p:sp>
    </p:spTree>
    <p:extLst>
      <p:ext uri="{BB962C8B-B14F-4D97-AF65-F5344CB8AC3E}">
        <p14:creationId xmlns:p14="http://schemas.microsoft.com/office/powerpoint/2010/main" val="4239920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9906</TotalTime>
  <Words>958</Words>
  <Application>Microsoft Office PowerPoint</Application>
  <PresentationFormat>On-screen Show (4:3)</PresentationFormat>
  <Paragraphs>138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PowerPoint Presentation</vt:lpstr>
      <vt:lpstr> CONTENTS </vt:lpstr>
      <vt:lpstr> Descriptive analytics: Example –IPL Data set </vt:lpstr>
      <vt:lpstr> Descriptive analytics: Example –IPL Data set </vt:lpstr>
      <vt:lpstr> Descriptive analytics: Example –IPL Data set </vt:lpstr>
      <vt:lpstr> Descriptive analytics: Example –IPL Data set </vt:lpstr>
      <vt:lpstr> Descriptive analytics: Example –mtcars</vt:lpstr>
      <vt:lpstr> Exploration of Data using visualization</vt:lpstr>
      <vt:lpstr> Exploration of Data using visualization</vt:lpstr>
      <vt:lpstr> Exploration of Data using visualization</vt:lpstr>
      <vt:lpstr> Exploration of Data using visualization</vt:lpstr>
      <vt:lpstr> Exploration of Data using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Nilambari</dc:creator>
  <cp:lastModifiedBy>Jayesh P</cp:lastModifiedBy>
  <cp:revision>680</cp:revision>
  <dcterms:created xsi:type="dcterms:W3CDTF">2015-02-13T09:47:46Z</dcterms:created>
  <dcterms:modified xsi:type="dcterms:W3CDTF">2020-02-24T05:35:01Z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AE434CAE-DC99-490E-8CCA-641B5CFE1A50</vt:lpwstr>
  </property>
  <property fmtid="{D5CDD505-2E9C-101B-9397-08002B2CF9AE}" pid="3" name="ArticulatePath">
    <vt:lpwstr>TO_BA_Overview of Business Analytics_M1_ST1_ST2_PPT_V1.0</vt:lpwstr>
  </property>
</Properties>
</file>