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71" r:id="rId2"/>
    <p:sldId id="348" r:id="rId3"/>
    <p:sldId id="393" r:id="rId4"/>
    <p:sldId id="431" r:id="rId5"/>
    <p:sldId id="432" r:id="rId6"/>
    <p:sldId id="433" r:id="rId7"/>
    <p:sldId id="434" r:id="rId8"/>
    <p:sldId id="435" r:id="rId9"/>
    <p:sldId id="436" r:id="rId10"/>
    <p:sldId id="437" r:id="rId11"/>
    <p:sldId id="438" r:id="rId12"/>
    <p:sldId id="439" r:id="rId13"/>
    <p:sldId id="440" r:id="rId14"/>
    <p:sldId id="441" r:id="rId15"/>
    <p:sldId id="442" r:id="rId16"/>
    <p:sldId id="443" r:id="rId17"/>
    <p:sldId id="444" r:id="rId18"/>
    <p:sldId id="445" r:id="rId19"/>
    <p:sldId id="446" r:id="rId20"/>
    <p:sldId id="447" r:id="rId21"/>
    <p:sldId id="448" r:id="rId22"/>
    <p:sldId id="449" r:id="rId23"/>
    <p:sldId id="450" r:id="rId24"/>
    <p:sldId id="452" r:id="rId25"/>
    <p:sldId id="451" r:id="rId26"/>
    <p:sldId id="453" r:id="rId27"/>
    <p:sldId id="454" r:id="rId28"/>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vin Fernandes" initials="MF" lastIdx="36" clrIdx="0">
    <p:extLst>
      <p:ext uri="{19B8F6BF-5375-455C-9EA6-DF929625EA0E}">
        <p15:presenceInfo xmlns:p15="http://schemas.microsoft.com/office/powerpoint/2012/main" userId="S-1-5-21-3300683355-3145551286-600073073-236243" providerId="AD"/>
      </p:ext>
    </p:extLst>
  </p:cmAuthor>
  <p:cmAuthor id="2" name="Haridas" initials="H" lastIdx="5" clrIdx="1"/>
  <p:cmAuthor id="3" name="Tcll Mumuser10" initials="TM" lastIdx="14" clrIdx="2">
    <p:extLst>
      <p:ext uri="{19B8F6BF-5375-455C-9EA6-DF929625EA0E}">
        <p15:presenceInfo xmlns:p15="http://schemas.microsoft.com/office/powerpoint/2012/main" userId="S-1-5-21-3300683355-3145551286-600073073-249940" providerId="AD"/>
      </p:ext>
    </p:extLst>
  </p:cmAuthor>
  <p:cmAuthor id="4" name="Admin" initials="A" lastIdx="18" clrIdx="3"/>
  <p:cmAuthor id="5" name="id 101" initials="i1"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7B85"/>
    <a:srgbClr val="000000"/>
    <a:srgbClr val="CC0066"/>
    <a:srgbClr val="F4B934"/>
    <a:srgbClr val="FFE593"/>
    <a:srgbClr val="B3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38" autoAdjust="0"/>
    <p:restoredTop sz="95179" autoAdjust="0"/>
  </p:normalViewPr>
  <p:slideViewPr>
    <p:cSldViewPr>
      <p:cViewPr>
        <p:scale>
          <a:sx n="50" d="100"/>
          <a:sy n="50" d="100"/>
        </p:scale>
        <p:origin x="1290" y="732"/>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99FD82-5497-4510-B66C-5B741EA7C7F3}" type="datetimeFigureOut">
              <a:rPr lang="en-US" smtClean="0"/>
              <a:pPr/>
              <a:t>2/24/2020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66F4E2-EC66-44E6-8527-88A7FEC5D85A}" type="slidenum">
              <a:rPr lang="en-US" smtClean="0"/>
              <a:pPr/>
              <a:t>‹#›</a:t>
            </a:fld>
            <a:endParaRPr lang="en-US"/>
          </a:p>
        </p:txBody>
      </p:sp>
    </p:spTree>
    <p:extLst>
      <p:ext uri="{BB962C8B-B14F-4D97-AF65-F5344CB8AC3E}">
        <p14:creationId xmlns:p14="http://schemas.microsoft.com/office/powerpoint/2010/main" val="3423180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p>
          <a:p>
            <a:endParaRPr lang="en-US" dirty="0"/>
          </a:p>
          <a:p>
            <a:r>
              <a:rPr lang="en-US" dirty="0"/>
              <a:t>Do: &lt;Explain what the facilitator needs to do.&gt;.</a:t>
            </a:r>
          </a:p>
          <a:p>
            <a:endParaRPr lang="en-US" dirty="0"/>
          </a:p>
          <a:p>
            <a:r>
              <a:rPr lang="en-US" dirty="0"/>
              <a:t>Tell: &lt;Summarize what the facilitator needs to say.&gt;</a:t>
            </a:r>
          </a:p>
          <a:p>
            <a:endParaRPr lang="en-US" dirty="0"/>
          </a:p>
          <a:p>
            <a:r>
              <a:rPr lang="en-US" dirty="0"/>
              <a:t>Ask</a:t>
            </a:r>
            <a:r>
              <a:rPr lang="en-US" baseline="0" dirty="0"/>
              <a:t>: &lt;List the question/s the facilitator should ask the participants.&gt;</a:t>
            </a:r>
          </a:p>
          <a:p>
            <a:endParaRPr lang="en-US" baseline="0" dirty="0"/>
          </a:p>
          <a:p>
            <a:r>
              <a:rPr lang="en-US" baseline="0" dirty="0"/>
              <a:t>Expected Responses: &lt;List the responses facilitator might get from the participants on the asked question/s.&gt;</a:t>
            </a:r>
            <a:endParaRPr lang="en-US" dirty="0"/>
          </a:p>
          <a:p>
            <a:endParaRPr lang="en-US" dirty="0"/>
          </a:p>
          <a:p>
            <a:r>
              <a:rPr lang="en-US" dirty="0"/>
              <a:t>Show: &lt;List what the facilitator needs to show.&gt;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F4E2-EC66-44E6-8527-88A7FEC5D85A}" type="slidenum">
              <a:rPr lang="en-US" smtClean="0"/>
              <a:pPr/>
              <a:t>1</a:t>
            </a:fld>
            <a:endParaRPr lang="en-US"/>
          </a:p>
        </p:txBody>
      </p:sp>
    </p:spTree>
    <p:extLst>
      <p:ext uri="{BB962C8B-B14F-4D97-AF65-F5344CB8AC3E}">
        <p14:creationId xmlns:p14="http://schemas.microsoft.com/office/powerpoint/2010/main" val="2250719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10</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1754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11</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207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12</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477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13</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7848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14</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41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15</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545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16</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341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17</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9709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18</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7571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19</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990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3890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20</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5964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21</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3080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22</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562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23</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9715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24</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2119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25</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203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26</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882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27</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2947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3</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562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4</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623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5</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847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6</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811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7</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8127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8</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4333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AA1ADD3-0A52-4686-AD88-A94E097878F5}" type="slidenum">
              <a:rPr lang="ar-SA" altLang="en-US" sz="1300" smtClean="0"/>
              <a:pPr>
                <a:spcBef>
                  <a:spcPct val="0"/>
                </a:spcBef>
              </a:pPr>
              <a:t>9</a:t>
            </a:fld>
            <a:endParaRPr lang="ru-RU" altLang="en-US" sz="13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5352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www.shutterstock.com/subscribe" TargetMode="External"/><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shutterstock.com/subscrib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solidFill>
                  <a:schemeClr val="tx1"/>
                </a:solidFill>
              </a:defRPr>
            </a:lvl1pPr>
          </a:lstStyle>
          <a:p>
            <a:r>
              <a:rPr lang="en-US" dirty="0"/>
              <a:t>© Times Centre for Learning Limited</a:t>
            </a:r>
          </a:p>
        </p:txBody>
      </p:sp>
      <p:sp>
        <p:nvSpPr>
          <p:cNvPr id="7" name="Rectangle 6"/>
          <p:cNvSpPr>
            <a:spLocks noChangeArrowheads="1"/>
          </p:cNvSpPr>
          <p:nvPr userDrawn="1"/>
        </p:nvSpPr>
        <p:spPr bwMode="auto">
          <a:xfrm>
            <a:off x="0" y="4724400"/>
            <a:ext cx="9144000" cy="914400"/>
          </a:xfrm>
          <a:prstGeom prst="rect">
            <a:avLst/>
          </a:prstGeom>
          <a:solidFill>
            <a:srgbClr val="F5C03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marL="0" marR="0">
              <a:spcBef>
                <a:spcPts val="0"/>
              </a:spcBef>
              <a:spcAft>
                <a:spcPts val="0"/>
              </a:spcAft>
              <a:tabLst>
                <a:tab pos="2971800" algn="ctr"/>
                <a:tab pos="5943600" algn="r"/>
              </a:tabLst>
            </a:pPr>
            <a:endParaRPr lang="en-US" sz="1100" b="1" dirty="0">
              <a:effectLst/>
              <a:latin typeface="Calibri" panose="020F0502020204030204" pitchFamily="34" charset="0"/>
              <a:ea typeface="Times New Roman" panose="02020603050405020304" pitchFamily="18" charset="0"/>
              <a:cs typeface="Tunga" panose="020B0502040204020203" pitchFamily="34" charset="0"/>
            </a:endParaRPr>
          </a:p>
        </p:txBody>
      </p:sp>
      <p:sp>
        <p:nvSpPr>
          <p:cNvPr id="8" name="Slide Number Placeholder 5"/>
          <p:cNvSpPr>
            <a:spLocks noGrp="1"/>
          </p:cNvSpPr>
          <p:nvPr>
            <p:ph type="sldNum" sz="quarter" idx="4"/>
          </p:nvPr>
        </p:nvSpPr>
        <p:spPr>
          <a:xfrm>
            <a:off x="8610600" y="-22302"/>
            <a:ext cx="533400" cy="365125"/>
          </a:xfrm>
          <a:prstGeom prst="rect">
            <a:avLst/>
          </a:prstGeom>
        </p:spPr>
        <p:txBody>
          <a:bodyPr vert="horz" lIns="91440" tIns="45720" rIns="91440" bIns="45720" rtlCol="0" anchor="ctr"/>
          <a:lstStyle>
            <a:lvl1pPr algn="ctr">
              <a:defRPr sz="1600" b="1">
                <a:solidFill>
                  <a:schemeClr val="bg1"/>
                </a:solidFill>
              </a:defRPr>
            </a:lvl1pPr>
          </a:lstStyle>
          <a:p>
            <a:fld id="{21C2EF7A-BDB7-41AF-B21B-E43B54193D92}" type="slidenum">
              <a:rPr lang="en-US" smtClean="0"/>
              <a:pPr/>
              <a:t>‹#›</a:t>
            </a:fld>
            <a:endParaRPr lang="en-US" dirty="0"/>
          </a:p>
        </p:txBody>
      </p:sp>
      <p:sp>
        <p:nvSpPr>
          <p:cNvPr id="2" name="Title 1"/>
          <p:cNvSpPr>
            <a:spLocks noGrp="1"/>
          </p:cNvSpPr>
          <p:nvPr>
            <p:ph type="ctrTitle" hasCustomPrompt="1"/>
          </p:nvPr>
        </p:nvSpPr>
        <p:spPr>
          <a:xfrm>
            <a:off x="685800" y="2187575"/>
            <a:ext cx="7772400" cy="1470025"/>
          </a:xfrm>
        </p:spPr>
        <p:txBody>
          <a:bodyPr/>
          <a:lstStyle>
            <a:lvl1pPr algn="ctr">
              <a:defRPr sz="4400">
                <a:solidFill>
                  <a:srgbClr val="007B85"/>
                </a:solidFill>
              </a:defRPr>
            </a:lvl1pPr>
          </a:lstStyle>
          <a:p>
            <a:r>
              <a:rPr lang="en-US" sz="6400" b="1" dirty="0">
                <a:solidFill>
                  <a:srgbClr val="007B85"/>
                </a:solidFill>
              </a:rPr>
              <a:t>Business Analytics</a:t>
            </a:r>
          </a:p>
        </p:txBody>
      </p:sp>
      <p:sp>
        <p:nvSpPr>
          <p:cNvPr id="3" name="Subtitle 2"/>
          <p:cNvSpPr>
            <a:spLocks noGrp="1"/>
          </p:cNvSpPr>
          <p:nvPr>
            <p:ph type="subTitle" idx="1" hasCustomPrompt="1"/>
          </p:nvPr>
        </p:nvSpPr>
        <p:spPr>
          <a:xfrm>
            <a:off x="1104900" y="4854498"/>
            <a:ext cx="6934200" cy="685800"/>
          </a:xfrm>
        </p:spPr>
        <p:txBody>
          <a:bodyPr/>
          <a:lstStyle>
            <a:lvl1pPr marL="0" indent="0" algn="ctr">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ctr"/>
            <a:r>
              <a:rPr lang="en-US" sz="3600" b="1" dirty="0">
                <a:solidFill>
                  <a:schemeClr val="tx1"/>
                </a:solidFill>
              </a:rPr>
              <a:t>Introduction to Advanced Analytics</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Times Centre for Learning Limited</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p>
            <a:fld id="{21C2EF7A-BDB7-41AF-B21B-E43B54193D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 Times Centre for Learning Limited</a:t>
            </a:r>
          </a:p>
        </p:txBody>
      </p:sp>
      <p:sp>
        <p:nvSpPr>
          <p:cNvPr id="4" name="Slide Number Placeholder 3"/>
          <p:cNvSpPr>
            <a:spLocks noGrp="1"/>
          </p:cNvSpPr>
          <p:nvPr>
            <p:ph type="sldNum" sz="quarter" idx="11"/>
          </p:nvPr>
        </p:nvSpPr>
        <p:spPr/>
        <p:txBody>
          <a:bodyPr/>
          <a:lstStyle/>
          <a:p>
            <a:fld id="{21C2EF7A-BDB7-41AF-B21B-E43B54193D92}" type="slidenum">
              <a:rPr lang="en-US" smtClean="0"/>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solidFill>
                  <a:schemeClr val="tx1"/>
                </a:solidFill>
              </a:defRPr>
            </a:lvl1pPr>
          </a:lstStyle>
          <a:p>
            <a:r>
              <a:rPr lang="en-US" dirty="0"/>
              <a:t>© Times Centre for Learning Limited</a:t>
            </a: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lgn="l" defTabSz="914400" rtl="0" eaLnBrk="1" latinLnBrk="0" hangingPunct="1">
              <a:spcBef>
                <a:spcPct val="20000"/>
              </a:spcBef>
              <a:buFont typeface="Arial" pitchFamily="34" charset="0"/>
              <a:defRPr lang="en-US" sz="2400" kern="1200" smtClean="0">
                <a:solidFill>
                  <a:schemeClr val="tx1"/>
                </a:solidFill>
                <a:latin typeface="+mn-lt"/>
                <a:ea typeface="+mn-ea"/>
                <a:cs typeface="+mn-cs"/>
              </a:defRPr>
            </a:lvl1pPr>
            <a:lvl2pPr algn="l" defTabSz="914400" rtl="0" eaLnBrk="1" latinLnBrk="0" hangingPunct="1">
              <a:spcBef>
                <a:spcPct val="20000"/>
              </a:spcBef>
              <a:buFont typeface="Arial" pitchFamily="34" charset="0"/>
              <a:defRPr lang="en-US" sz="2000" kern="1200" smtClean="0">
                <a:solidFill>
                  <a:schemeClr val="tx1"/>
                </a:solidFill>
                <a:latin typeface="+mn-lt"/>
                <a:ea typeface="+mn-ea"/>
                <a:cs typeface="+mn-cs"/>
              </a:defRPr>
            </a:lvl2pPr>
            <a:lvl3pPr algn="l" defTabSz="914400" rtl="0" eaLnBrk="1" latinLnBrk="0" hangingPunct="1">
              <a:spcBef>
                <a:spcPct val="20000"/>
              </a:spcBef>
              <a:buFont typeface="Arial" pitchFamily="34" charset="0"/>
              <a:defRPr lang="en-US" sz="2400" kern="1200" smtClean="0">
                <a:solidFill>
                  <a:srgbClr val="262626"/>
                </a:solidFill>
                <a:latin typeface="+mn-lt"/>
                <a:ea typeface="+mn-ea"/>
                <a:cs typeface="+mn-cs"/>
              </a:defRPr>
            </a:lvl3pPr>
            <a:lvl4pPr algn="l" defTabSz="914400" rtl="0" eaLnBrk="1" latinLnBrk="0" hangingPunct="1">
              <a:spcBef>
                <a:spcPct val="20000"/>
              </a:spcBef>
              <a:buFont typeface="Arial" pitchFamily="34" charset="0"/>
              <a:defRPr lang="en-US" sz="2400" kern="1200" smtClean="0">
                <a:solidFill>
                  <a:srgbClr val="262626"/>
                </a:solidFill>
                <a:latin typeface="+mn-lt"/>
                <a:ea typeface="+mn-ea"/>
                <a:cs typeface="+mn-cs"/>
              </a:defRPr>
            </a:lvl4pPr>
            <a:lvl5pPr algn="l" defTabSz="914400" rtl="0" eaLnBrk="1" latinLnBrk="0" hangingPunct="1">
              <a:spcBef>
                <a:spcPct val="20000"/>
              </a:spcBef>
              <a:buFont typeface="Arial" pitchFamily="34" charset="0"/>
              <a:defRPr lang="en-US" sz="2400" kern="1200">
                <a:solidFill>
                  <a:srgbClr val="262626"/>
                </a:solidFill>
                <a:latin typeface="+mn-lt"/>
                <a:ea typeface="+mn-ea"/>
                <a:cs typeface="+mn-cs"/>
              </a:defRPr>
            </a:lvl5p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12"/>
          </p:nvPr>
        </p:nvSpPr>
        <p:spPr/>
        <p:txBody>
          <a:bodyPr/>
          <a:lstStyle/>
          <a:p>
            <a:fld id="{21C2EF7A-BDB7-41AF-B21B-E43B54193D92}" type="slidenum">
              <a:rPr lang="en-US" smtClean="0"/>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8" name="Picture 2"/>
          <p:cNvPicPr preferRelativeResize="0">
            <a:picLocks noChangeArrowheads="1"/>
          </p:cNvPicPr>
          <p:nvPr userDrawn="1"/>
        </p:nvPicPr>
        <p:blipFill rotWithShape="1">
          <a:blip r:embed="rId3" cstate="print">
            <a:extLst>
              <a:ext uri="{28A0092B-C50C-407E-A947-70E740481C1C}">
                <a14:useLocalDpi xmlns:a14="http://schemas.microsoft.com/office/drawing/2010/main" val="0"/>
              </a:ext>
            </a:extLst>
          </a:blip>
          <a:srcRect t="9518" b="8598"/>
          <a:stretch/>
        </p:blipFill>
        <p:spPr bwMode="auto">
          <a:xfrm rot="315872">
            <a:off x="7137816" y="4819282"/>
            <a:ext cx="1938528" cy="1453896"/>
          </a:xfrm>
          <a:prstGeom prst="rect">
            <a:avLst/>
          </a:prstGeom>
          <a:noFill/>
        </p:spPr>
      </p:pic>
      <p:sp>
        <p:nvSpPr>
          <p:cNvPr id="2" name="Title 1"/>
          <p:cNvSpPr>
            <a:spLocks noGrp="1"/>
          </p:cNvSpPr>
          <p:nvPr>
            <p:ph type="title" hasCustomPrompt="1"/>
          </p:nvPr>
        </p:nvSpPr>
        <p:spPr/>
        <p:txBody>
          <a:bodyPr/>
          <a:lstStyle>
            <a:lvl1pPr>
              <a:defRPr/>
            </a:lvl1pPr>
          </a:lstStyle>
          <a:p>
            <a:r>
              <a:rPr lang="en-US" dirty="0"/>
              <a:t>Summary</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 Times Centre for Learning Limited</a:t>
            </a:r>
          </a:p>
        </p:txBody>
      </p:sp>
      <p:sp>
        <p:nvSpPr>
          <p:cNvPr id="4" name="Slide Number Placeholder 3"/>
          <p:cNvSpPr>
            <a:spLocks noGrp="1"/>
          </p:cNvSpPr>
          <p:nvPr>
            <p:ph type="sldNum" sz="quarter" idx="11"/>
          </p:nvPr>
        </p:nvSpPr>
        <p:spPr/>
        <p:txBody>
          <a:bodyPr/>
          <a:lstStyle/>
          <a:p>
            <a:fld id="{21C2EF7A-BDB7-41AF-B21B-E43B54193D92}" type="slidenum">
              <a:rPr lang="en-US" smtClean="0"/>
              <a:pPr/>
              <a:t>‹#›</a:t>
            </a:fld>
            <a:endParaRPr lang="en-US" dirty="0"/>
          </a:p>
        </p:txBody>
      </p:sp>
      <p:sp>
        <p:nvSpPr>
          <p:cNvPr id="6" name="TextBox 5"/>
          <p:cNvSpPr txBox="1"/>
          <p:nvPr userDrawn="1"/>
        </p:nvSpPr>
        <p:spPr>
          <a:xfrm>
            <a:off x="402336" y="1280160"/>
            <a:ext cx="8208264"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b="0" kern="1200" dirty="0">
                <a:solidFill>
                  <a:srgbClr val="007B85"/>
                </a:solidFill>
                <a:latin typeface="+mn-lt"/>
                <a:ea typeface="+mn-ea"/>
                <a:cs typeface="+mn-cs"/>
              </a:rPr>
              <a:t>You have reached the end of this session.</a:t>
            </a:r>
            <a:endParaRPr lang="en-US" b="0" dirty="0"/>
          </a:p>
        </p:txBody>
      </p:sp>
      <p:sp>
        <p:nvSpPr>
          <p:cNvPr id="7" name="Content Placeholder 2"/>
          <p:cNvSpPr>
            <a:spLocks noGrp="1"/>
          </p:cNvSpPr>
          <p:nvPr>
            <p:ph idx="12" hasCustomPrompt="1"/>
          </p:nvPr>
        </p:nvSpPr>
        <p:spPr>
          <a:xfrm>
            <a:off x="402336" y="1761894"/>
            <a:ext cx="7674864" cy="4267200"/>
          </a:xfrm>
          <a:prstGeom prst="rect">
            <a:avLst/>
          </a:prstGeom>
        </p:spPr>
        <p:txBody>
          <a:bodyPr/>
          <a:lstStyle>
            <a:lvl1pPr>
              <a:defRPr lang="en-US" sz="2400" smtClean="0">
                <a:solidFill>
                  <a:schemeClr val="tx1"/>
                </a:solidFill>
              </a:defRPr>
            </a:lvl1pPr>
            <a:lvl2pPr>
              <a:defRPr sz="2000">
                <a:solidFill>
                  <a:schemeClr val="tx1"/>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en-US" dirty="0"/>
              <a:t>Dummy</a:t>
            </a:r>
          </a:p>
          <a:p>
            <a:pPr lvl="0"/>
            <a:r>
              <a:rPr lang="en-US" dirty="0"/>
              <a:t>Dummy</a:t>
            </a:r>
          </a:p>
          <a:p>
            <a:pPr lvl="1"/>
            <a:r>
              <a:rPr lang="en-US" dirty="0"/>
              <a:t>Second level</a:t>
            </a:r>
          </a:p>
          <a:p>
            <a:pPr lvl="1"/>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Session Objectives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 Times Centre for Learning Limited</a:t>
            </a:r>
          </a:p>
        </p:txBody>
      </p:sp>
      <p:sp>
        <p:nvSpPr>
          <p:cNvPr id="4" name="Slide Number Placeholder 3"/>
          <p:cNvSpPr>
            <a:spLocks noGrp="1"/>
          </p:cNvSpPr>
          <p:nvPr>
            <p:ph type="sldNum" sz="quarter" idx="11"/>
          </p:nvPr>
        </p:nvSpPr>
        <p:spPr>
          <a:xfrm>
            <a:off x="8610600" y="-22302"/>
            <a:ext cx="533400" cy="365125"/>
          </a:xfrm>
        </p:spPr>
        <p:txBody>
          <a:bodyPr/>
          <a:lstStyle>
            <a:lvl1pPr>
              <a:defRPr sz="1600"/>
            </a:lvl1pPr>
          </a:lstStyle>
          <a:p>
            <a:fld id="{21C2EF7A-BDB7-41AF-B21B-E43B54193D92}" type="slidenum">
              <a:rPr lang="en-US" smtClean="0"/>
              <a:pPr/>
              <a:t>‹#›</a:t>
            </a:fld>
            <a:endParaRPr lang="en-US" dirty="0"/>
          </a:p>
        </p:txBody>
      </p:sp>
      <p:sp>
        <p:nvSpPr>
          <p:cNvPr id="6" name="TextBox 5"/>
          <p:cNvSpPr txBox="1"/>
          <p:nvPr userDrawn="1"/>
        </p:nvSpPr>
        <p:spPr>
          <a:xfrm>
            <a:off x="402336" y="1280160"/>
            <a:ext cx="8208264"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b="0" kern="1200" dirty="0">
                <a:solidFill>
                  <a:srgbClr val="007B85"/>
                </a:solidFill>
                <a:latin typeface="+mn-lt"/>
                <a:ea typeface="+mn-ea"/>
                <a:cs typeface="+mn-cs"/>
              </a:rPr>
              <a:t>At the end of this session, you should be able to: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Session Objectives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 Times Centre for Learning Limited</a:t>
            </a:r>
          </a:p>
        </p:txBody>
      </p:sp>
      <p:sp>
        <p:nvSpPr>
          <p:cNvPr id="4" name="Slide Number Placeholder 3"/>
          <p:cNvSpPr>
            <a:spLocks noGrp="1"/>
          </p:cNvSpPr>
          <p:nvPr>
            <p:ph type="sldNum" sz="quarter" idx="11"/>
          </p:nvPr>
        </p:nvSpPr>
        <p:spPr/>
        <p:txBody>
          <a:bodyPr/>
          <a:lstStyle/>
          <a:p>
            <a:fld id="{21C2EF7A-BDB7-41AF-B21B-E43B54193D92}" type="slidenum">
              <a:rPr lang="en-US" smtClean="0"/>
              <a:pPr/>
              <a:t>‹#›</a:t>
            </a:fld>
            <a:endParaRPr lang="en-US" dirty="0"/>
          </a:p>
        </p:txBody>
      </p:sp>
      <p:sp>
        <p:nvSpPr>
          <p:cNvPr id="6" name="TextBox 5"/>
          <p:cNvSpPr txBox="1"/>
          <p:nvPr userDrawn="1"/>
        </p:nvSpPr>
        <p:spPr>
          <a:xfrm>
            <a:off x="402336" y="1280160"/>
            <a:ext cx="8208264"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b="0" kern="1200" dirty="0">
                <a:solidFill>
                  <a:srgbClr val="007B85"/>
                </a:solidFill>
                <a:latin typeface="+mn-lt"/>
                <a:ea typeface="+mn-ea"/>
                <a:cs typeface="+mn-cs"/>
              </a:rPr>
              <a:t>At the end of this session, you should be able to:</a:t>
            </a:r>
          </a:p>
        </p:txBody>
      </p:sp>
      <p:grpSp>
        <p:nvGrpSpPr>
          <p:cNvPr id="5" name="Group 13"/>
          <p:cNvGrpSpPr/>
          <p:nvPr userDrawn="1"/>
        </p:nvGrpSpPr>
        <p:grpSpPr>
          <a:xfrm>
            <a:off x="511098" y="1851102"/>
            <a:ext cx="6934200" cy="542694"/>
            <a:chOff x="511098" y="1839951"/>
            <a:chExt cx="6934200" cy="542694"/>
          </a:xfrm>
        </p:grpSpPr>
        <p:sp>
          <p:nvSpPr>
            <p:cNvPr id="9" name="Rectangle 8"/>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hevron 12"/>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14"/>
          <p:cNvGrpSpPr/>
          <p:nvPr userDrawn="1"/>
        </p:nvGrpSpPr>
        <p:grpSpPr>
          <a:xfrm>
            <a:off x="511098" y="2438400"/>
            <a:ext cx="6934200" cy="542694"/>
            <a:chOff x="511098" y="1839951"/>
            <a:chExt cx="6934200" cy="542694"/>
          </a:xfrm>
        </p:grpSpPr>
        <p:sp>
          <p:nvSpPr>
            <p:cNvPr id="16" name="Rectangle 15"/>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evron 16"/>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 name="Group 17"/>
          <p:cNvGrpSpPr/>
          <p:nvPr userDrawn="1"/>
        </p:nvGrpSpPr>
        <p:grpSpPr>
          <a:xfrm>
            <a:off x="511098" y="3036849"/>
            <a:ext cx="6934200" cy="542694"/>
            <a:chOff x="511098" y="1839951"/>
            <a:chExt cx="6934200" cy="542694"/>
          </a:xfrm>
        </p:grpSpPr>
        <p:sp>
          <p:nvSpPr>
            <p:cNvPr id="19" name="Rectangle 18"/>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 name="Group 20"/>
          <p:cNvGrpSpPr/>
          <p:nvPr userDrawn="1"/>
        </p:nvGrpSpPr>
        <p:grpSpPr>
          <a:xfrm>
            <a:off x="512955" y="3626004"/>
            <a:ext cx="6934200" cy="542694"/>
            <a:chOff x="511098" y="1839951"/>
            <a:chExt cx="6934200" cy="542694"/>
          </a:xfrm>
        </p:grpSpPr>
        <p:sp>
          <p:nvSpPr>
            <p:cNvPr id="22" name="Rectangle 21"/>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hevron 22"/>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23"/>
          <p:cNvGrpSpPr/>
          <p:nvPr userDrawn="1"/>
        </p:nvGrpSpPr>
        <p:grpSpPr>
          <a:xfrm>
            <a:off x="511098" y="4213302"/>
            <a:ext cx="6934200" cy="542694"/>
            <a:chOff x="511098" y="1839951"/>
            <a:chExt cx="6934200" cy="542694"/>
          </a:xfrm>
        </p:grpSpPr>
        <p:sp>
          <p:nvSpPr>
            <p:cNvPr id="25" name="Rectangle 24"/>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evron 25"/>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 name="Group 26"/>
          <p:cNvGrpSpPr/>
          <p:nvPr userDrawn="1"/>
        </p:nvGrpSpPr>
        <p:grpSpPr>
          <a:xfrm>
            <a:off x="511098" y="4813608"/>
            <a:ext cx="6934200" cy="542694"/>
            <a:chOff x="511098" y="1839951"/>
            <a:chExt cx="6934200" cy="542694"/>
          </a:xfrm>
        </p:grpSpPr>
        <p:sp>
          <p:nvSpPr>
            <p:cNvPr id="28" name="Rectangle 27"/>
            <p:cNvSpPr/>
            <p:nvPr userDrawn="1"/>
          </p:nvSpPr>
          <p:spPr>
            <a:xfrm>
              <a:off x="663498" y="1849245"/>
              <a:ext cx="6781800" cy="533400"/>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hevron 28"/>
            <p:cNvSpPr/>
            <p:nvPr userDrawn="1"/>
          </p:nvSpPr>
          <p:spPr>
            <a:xfrm>
              <a:off x="511098" y="1839951"/>
              <a:ext cx="381000" cy="533400"/>
            </a:xfrm>
            <a:prstGeom prst="chevron">
              <a:avLst>
                <a:gd name="adj" fmla="val 32439"/>
              </a:avLst>
            </a:prstGeom>
            <a:solidFill>
              <a:schemeClr val="accent6">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26" name="Picture 2" descr="Target with darts. Vector"/>
          <p:cNvPicPr>
            <a:picLocks noChangeAspect="1" noChangeArrowheads="1"/>
          </p:cNvPicPr>
          <p:nvPr userDrawn="1"/>
        </p:nvPicPr>
        <p:blipFill>
          <a:blip r:embed="rId3" cstate="print">
            <a:clrChange>
              <a:clrFrom>
                <a:srgbClr val="EAEBED"/>
              </a:clrFrom>
              <a:clrTo>
                <a:srgbClr val="EAEBED">
                  <a:alpha val="0"/>
                </a:srgbClr>
              </a:clrTo>
            </a:clrChange>
          </a:blip>
          <a:srcRect l="12444" t="10213" r="12889" b="16596"/>
          <a:stretch>
            <a:fillRect/>
          </a:stretch>
        </p:blipFill>
        <p:spPr bwMode="auto">
          <a:xfrm>
            <a:off x="7139764" y="3852747"/>
            <a:ext cx="2353640" cy="2409680"/>
          </a:xfrm>
          <a:prstGeom prst="rect">
            <a:avLst/>
          </a:prstGeom>
          <a:noFill/>
        </p:spPr>
      </p:pic>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Slide Number Placeholder 3"/>
          <p:cNvSpPr>
            <a:spLocks noGrp="1"/>
          </p:cNvSpPr>
          <p:nvPr>
            <p:ph type="sldNum" sz="quarter" idx="11"/>
          </p:nvPr>
        </p:nvSpPr>
        <p:spPr/>
        <p:txBody>
          <a:bodyPr/>
          <a:lstStyle/>
          <a:p>
            <a:fld id="{21C2EF7A-BDB7-41AF-B21B-E43B54193D92}" type="slidenum">
              <a:rPr lang="en-US" smtClean="0"/>
              <a:pPr/>
              <a:t>‹#›</a:t>
            </a:fld>
            <a:endParaRPr lang="en-US" dirty="0"/>
          </a:p>
        </p:txBody>
      </p:sp>
      <p:sp>
        <p:nvSpPr>
          <p:cNvPr id="5" name="Footer Placeholder 4"/>
          <p:cNvSpPr>
            <a:spLocks noGrp="1"/>
          </p:cNvSpPr>
          <p:nvPr>
            <p:ph type="ftr" sz="quarter" idx="12"/>
          </p:nvPr>
        </p:nvSpPr>
        <p:spPr>
          <a:xfrm>
            <a:off x="250902" y="6356350"/>
            <a:ext cx="2895600" cy="365125"/>
          </a:xfrm>
        </p:spPr>
        <p:txBody>
          <a:bodyPr/>
          <a:lstStyle/>
          <a:p>
            <a:r>
              <a:rPr lang="en-US"/>
              <a:t>© Times Centre for Learning Limited</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Times Centre for Learning Limited</a:t>
            </a:r>
            <a:endParaRPr lang="en-US" dirty="0"/>
          </a:p>
        </p:txBody>
      </p:sp>
      <p:sp>
        <p:nvSpPr>
          <p:cNvPr id="3" name="Text Placeholder 2"/>
          <p:cNvSpPr>
            <a:spLocks noGrp="1"/>
          </p:cNvSpPr>
          <p:nvPr>
            <p:ph type="body" idx="1" hasCustomPrompt="1"/>
          </p:nvPr>
        </p:nvSpPr>
        <p:spPr>
          <a:xfrm>
            <a:off x="395211" y="2644698"/>
            <a:ext cx="5624589" cy="685800"/>
          </a:xfrm>
        </p:spPr>
        <p:txBody>
          <a:bodyPr anchor="b"/>
          <a:lstStyle>
            <a:lvl1pPr marL="0" indent="0">
              <a:buNone/>
              <a:defRPr lang="en-US" sz="3600" b="1" kern="1200" baseline="0" dirty="0" smtClean="0">
                <a:solidFill>
                  <a:srgbClr val="0A4C60"/>
                </a:solidFill>
                <a:latin typeface="+mn-lt"/>
                <a:ea typeface="+mn-ea"/>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a:t>Module Title</a:t>
            </a:r>
          </a:p>
        </p:txBody>
      </p:sp>
      <p:sp>
        <p:nvSpPr>
          <p:cNvPr id="6" name="Slide Number Placeholder 5"/>
          <p:cNvSpPr>
            <a:spLocks noGrp="1"/>
          </p:cNvSpPr>
          <p:nvPr>
            <p:ph type="sldNum" sz="quarter" idx="12"/>
          </p:nvPr>
        </p:nvSpPr>
        <p:spPr/>
        <p:txBody>
          <a:bodyPr/>
          <a:lstStyle/>
          <a:p>
            <a:fld id="{21C2EF7A-BDB7-41AF-B21B-E43B54193D92}" type="slidenum">
              <a:rPr lang="en-US" smtClean="0"/>
              <a:pPr/>
              <a:t>‹#›</a:t>
            </a:fld>
            <a:endParaRPr lang="en-US"/>
          </a:p>
        </p:txBody>
      </p:sp>
      <p:sp>
        <p:nvSpPr>
          <p:cNvPr id="7" name="Text Placeholder 15"/>
          <p:cNvSpPr>
            <a:spLocks noGrp="1"/>
          </p:cNvSpPr>
          <p:nvPr>
            <p:ph type="body" sz="quarter" idx="13" hasCustomPrompt="1"/>
          </p:nvPr>
        </p:nvSpPr>
        <p:spPr>
          <a:xfrm>
            <a:off x="395288" y="3445406"/>
            <a:ext cx="3413141" cy="622791"/>
          </a:xfrm>
          <a:prstGeom prst="rect">
            <a:avLst/>
          </a:prstGeom>
        </p:spPr>
        <p:txBody>
          <a:bodyPr anchor="ctr"/>
          <a:lstStyle>
            <a:lvl1pPr marL="0" indent="0">
              <a:buNone/>
              <a:defRPr sz="2000" b="1" baseline="0">
                <a:solidFill>
                  <a:srgbClr val="00B1B0"/>
                </a:solidFill>
                <a:latin typeface="+mn-lt"/>
                <a:cs typeface="Arial" panose="020B0604020202020204" pitchFamily="34" charset="0"/>
              </a:defRPr>
            </a:lvl1pPr>
          </a:lstStyle>
          <a:p>
            <a:pPr lvl="0"/>
            <a:r>
              <a:rPr lang="en-US" dirty="0"/>
              <a:t>Duration: </a:t>
            </a:r>
          </a:p>
        </p:txBody>
      </p:sp>
      <p:pic>
        <p:nvPicPr>
          <p:cNvPr id="8" name="Picture 6">
            <a:hlinkClick r:id="rId3"/>
          </p:cNvPr>
          <p:cNvPicPr preferRelativeResize="0">
            <a:picLocks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6099048" y="2286000"/>
            <a:ext cx="3044952" cy="4572000"/>
          </a:xfrm>
          <a:prstGeom prst="rect">
            <a:avLst/>
          </a:prstGeom>
          <a:noFill/>
        </p:spPr>
      </p:pic>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Times Centre for Learning Limited</a:t>
            </a:r>
            <a:endParaRPr lang="en-US" dirty="0"/>
          </a:p>
        </p:txBody>
      </p:sp>
      <p:sp>
        <p:nvSpPr>
          <p:cNvPr id="3" name="Text Placeholder 2"/>
          <p:cNvSpPr>
            <a:spLocks noGrp="1"/>
          </p:cNvSpPr>
          <p:nvPr>
            <p:ph type="body" idx="1" hasCustomPrompt="1"/>
          </p:nvPr>
        </p:nvSpPr>
        <p:spPr>
          <a:xfrm>
            <a:off x="493713" y="3124200"/>
            <a:ext cx="4154487" cy="685800"/>
          </a:xfrm>
        </p:spPr>
        <p:txBody>
          <a:bodyPr anchor="b"/>
          <a:lstStyle>
            <a:lvl1pPr marL="0" indent="0">
              <a:buNone/>
              <a:defRPr lang="en-US" sz="3600" b="1" kern="1200" baseline="0" dirty="0" smtClean="0">
                <a:solidFill>
                  <a:srgbClr val="0A4C60"/>
                </a:solidFill>
                <a:latin typeface="+mn-lt"/>
                <a:ea typeface="+mn-ea"/>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z="3600" b="1" dirty="0">
                <a:solidFill>
                  <a:srgbClr val="0A4C60"/>
                </a:solidFill>
                <a:latin typeface="+mn-lt"/>
                <a:cs typeface="Arial" panose="020B0604020202020204" pitchFamily="34" charset="0"/>
              </a:rPr>
              <a:t>Exercise</a:t>
            </a:r>
          </a:p>
        </p:txBody>
      </p:sp>
      <p:sp>
        <p:nvSpPr>
          <p:cNvPr id="6" name="Slide Number Placeholder 5"/>
          <p:cNvSpPr>
            <a:spLocks noGrp="1"/>
          </p:cNvSpPr>
          <p:nvPr>
            <p:ph type="sldNum" sz="quarter" idx="12"/>
          </p:nvPr>
        </p:nvSpPr>
        <p:spPr/>
        <p:txBody>
          <a:bodyPr/>
          <a:lstStyle/>
          <a:p>
            <a:fld id="{21C2EF7A-BDB7-41AF-B21B-E43B54193D92}" type="slidenum">
              <a:rPr lang="en-US" smtClean="0"/>
              <a:pPr/>
              <a:t>‹#›</a:t>
            </a:fld>
            <a:endParaRPr lang="en-US"/>
          </a:p>
        </p:txBody>
      </p:sp>
      <p:pic>
        <p:nvPicPr>
          <p:cNvPr id="9" name="Picture 6" descr="Red button with question mark isolated on a white background. - stock photo">
            <a:hlinkClick r:id="rId2"/>
          </p:cNvPr>
          <p:cNvPicPr>
            <a:picLocks noChangeAspect="1" noChangeArrowheads="1"/>
          </p:cNvPicPr>
          <p:nvPr userDrawn="1"/>
        </p:nvPicPr>
        <p:blipFill>
          <a:blip r:embed="rId3" cstate="print"/>
          <a:srcRect l="9169" t="8840" r="10831" b="10190"/>
          <a:stretch>
            <a:fillRect/>
          </a:stretch>
        </p:blipFill>
        <p:spPr bwMode="auto">
          <a:xfrm>
            <a:off x="5105400" y="1600200"/>
            <a:ext cx="4038600" cy="41148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Y:\TO\TO-ILT-49\02_Project Execution\02_Production\02_GD\01_Graphic Assets\05_02_2015\Header.jpg"/>
          <p:cNvPicPr>
            <a:picLocks noChangeAspect="1" noChangeArrowheads="1"/>
          </p:cNvPicPr>
          <p:nvPr userDrawn="1"/>
        </p:nvPicPr>
        <p:blipFill>
          <a:blip r:embed="rId13" cstate="print"/>
          <a:srcRect/>
          <a:stretch>
            <a:fillRect/>
          </a:stretch>
        </p:blipFill>
        <p:spPr bwMode="auto">
          <a:xfrm>
            <a:off x="0" y="0"/>
            <a:ext cx="9144001" cy="1087438"/>
          </a:xfrm>
          <a:prstGeom prst="rect">
            <a:avLst/>
          </a:prstGeom>
          <a:noFill/>
        </p:spPr>
      </p:pic>
      <p:sp>
        <p:nvSpPr>
          <p:cNvPr id="2" name="Title Placeholder 1"/>
          <p:cNvSpPr>
            <a:spLocks noGrp="1"/>
          </p:cNvSpPr>
          <p:nvPr>
            <p:ph type="title"/>
          </p:nvPr>
        </p:nvSpPr>
        <p:spPr>
          <a:xfrm>
            <a:off x="457200" y="117090"/>
            <a:ext cx="8229600" cy="61145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02336" y="1280160"/>
            <a:ext cx="8229600" cy="4815840"/>
          </a:xfrm>
          <a:prstGeom prst="rect">
            <a:avLst/>
          </a:prstGeom>
        </p:spPr>
        <p:txBody>
          <a:bodyPr/>
          <a:lstStyle/>
          <a:p>
            <a:pPr lvl="0"/>
            <a:r>
              <a:rPr lang="en-US" dirty="0"/>
              <a:t>Click to edit Master text styles</a:t>
            </a:r>
          </a:p>
          <a:p>
            <a:pPr marL="742950" lvl="1" indent="-285750" algn="l" defTabSz="914400" rtl="0" eaLnBrk="1" latinLnBrk="0" hangingPunct="1">
              <a:spcBef>
                <a:spcPct val="20000"/>
              </a:spcBef>
              <a:buFont typeface="Arial" pitchFamily="34" charset="0"/>
              <a:buChar char="–"/>
            </a:pPr>
            <a:r>
              <a:rPr lang="en-US" dirty="0"/>
              <a:t>Second level</a:t>
            </a:r>
          </a:p>
        </p:txBody>
      </p:sp>
      <p:sp>
        <p:nvSpPr>
          <p:cNvPr id="5" name="Footer Placeholder 4"/>
          <p:cNvSpPr>
            <a:spLocks noGrp="1"/>
          </p:cNvSpPr>
          <p:nvPr>
            <p:ph type="ftr" sz="quarter" idx="3"/>
          </p:nvPr>
        </p:nvSpPr>
        <p:spPr>
          <a:xfrm>
            <a:off x="250902" y="6356350"/>
            <a:ext cx="2895600" cy="365125"/>
          </a:xfrm>
          <a:prstGeom prst="rect">
            <a:avLst/>
          </a:prstGeom>
        </p:spPr>
        <p:txBody>
          <a:bodyPr vert="horz" lIns="91440" tIns="45720" rIns="91440" bIns="45720" rtlCol="0" anchor="ctr"/>
          <a:lstStyle>
            <a:lvl1pPr algn="l">
              <a:defRPr sz="1200">
                <a:solidFill>
                  <a:schemeClr val="tx1"/>
                </a:solidFill>
              </a:defRPr>
            </a:lvl1pPr>
          </a:lstStyle>
          <a:p>
            <a:r>
              <a:rPr lang="en-US" dirty="0"/>
              <a:t>© Times Centre for Learning Limited</a:t>
            </a:r>
          </a:p>
        </p:txBody>
      </p:sp>
      <p:sp>
        <p:nvSpPr>
          <p:cNvPr id="6" name="Slide Number Placeholder 5"/>
          <p:cNvSpPr>
            <a:spLocks noGrp="1"/>
          </p:cNvSpPr>
          <p:nvPr>
            <p:ph type="sldNum" sz="quarter" idx="4"/>
          </p:nvPr>
        </p:nvSpPr>
        <p:spPr>
          <a:xfrm>
            <a:off x="8610600" y="-22302"/>
            <a:ext cx="533400" cy="365125"/>
          </a:xfrm>
          <a:prstGeom prst="rect">
            <a:avLst/>
          </a:prstGeom>
        </p:spPr>
        <p:txBody>
          <a:bodyPr vert="horz" lIns="91440" tIns="45720" rIns="91440" bIns="45720" rtlCol="0" anchor="ctr"/>
          <a:lstStyle>
            <a:lvl1pPr algn="ctr">
              <a:defRPr sz="1600" b="1">
                <a:solidFill>
                  <a:schemeClr val="bg1"/>
                </a:solidFill>
              </a:defRPr>
            </a:lvl1pPr>
          </a:lstStyle>
          <a:p>
            <a:fld id="{21C2EF7A-BDB7-41AF-B21B-E43B54193D92}" type="slidenum">
              <a:rPr lang="en-US" smtClean="0"/>
              <a:pPr/>
              <a:t>‹#›</a:t>
            </a:fld>
            <a:endParaRPr lang="en-US" dirty="0"/>
          </a:p>
        </p:txBody>
      </p:sp>
      <p:pic>
        <p:nvPicPr>
          <p:cNvPr id="8" name="Picture 7" descr="times pro logo-01.jp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153400" y="6313976"/>
            <a:ext cx="838200" cy="544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2"/>
    </p:custData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6" r:id="rId4"/>
    <p:sldLayoutId id="2147483659" r:id="rId5"/>
    <p:sldLayoutId id="2147483660" r:id="rId6"/>
    <p:sldLayoutId id="2147483655" r:id="rId7"/>
    <p:sldLayoutId id="2147483651" r:id="rId8"/>
    <p:sldLayoutId id="2147483657" r:id="rId9"/>
    <p:sldLayoutId id="2147483654" r:id="rId10"/>
  </p:sldLayoutIdLst>
  <p:hf hdr="0" dt="0"/>
  <p:txStyles>
    <p:titleStyle>
      <a:lvl1pPr algn="l" defTabSz="914400" rtl="0" eaLnBrk="1" latinLnBrk="0" hangingPunct="1">
        <a:spcBef>
          <a:spcPct val="0"/>
        </a:spcBef>
        <a:buNone/>
        <a:defRPr sz="2600" b="1" kern="1200">
          <a:solidFill>
            <a:schemeClr val="bg1"/>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lang="en-US" sz="2400" kern="1200" smtClean="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000" kern="1200" dirty="0" smtClean="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lang="en-US" sz="2400" kern="1200" smtClean="0">
          <a:solidFill>
            <a:srgbClr val="262626"/>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smtClean="0">
          <a:solidFill>
            <a:srgbClr val="262626"/>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400" kern="1200">
          <a:solidFill>
            <a:srgbClr val="26262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648200"/>
            <a:ext cx="9144000" cy="1089102"/>
          </a:xfrm>
        </p:spPr>
        <p:txBody>
          <a:bodyPr/>
          <a:lstStyle/>
          <a:p>
            <a:r>
              <a:rPr lang="en-GB" sz="3000" b="1" dirty="0">
                <a:solidFill>
                  <a:schemeClr val="accent5">
                    <a:lumMod val="75000"/>
                  </a:schemeClr>
                </a:solidFill>
              </a:rPr>
              <a:t>Linear Regression using Python </a:t>
            </a:r>
            <a:endParaRPr lang="en-US" sz="3000" dirty="0">
              <a:solidFill>
                <a:schemeClr val="accent5">
                  <a:lumMod val="75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90500" y="1219200"/>
            <a:ext cx="8763000" cy="5181600"/>
          </a:xfrm>
        </p:spPr>
        <p:txBody>
          <a:bodyPr/>
          <a:lstStyle/>
          <a:p>
            <a:r>
              <a:rPr lang="en-IN" sz="2000" dirty="0">
                <a:solidFill>
                  <a:schemeClr val="accent5">
                    <a:lumMod val="75000"/>
                  </a:schemeClr>
                </a:solidFill>
                <a:cs typeface="Arial" panose="020B0604020202020204" pitchFamily="34" charset="0"/>
              </a:rPr>
              <a:t>## Creating Feature Set(X) and Outcome Variable(Y)</a:t>
            </a:r>
          </a:p>
          <a:p>
            <a:r>
              <a:rPr lang="en-IN" sz="2000" dirty="0">
                <a:solidFill>
                  <a:schemeClr val="accent5">
                    <a:lumMod val="75000"/>
                  </a:schemeClr>
                </a:solidFill>
                <a:cs typeface="Arial" panose="020B0604020202020204" pitchFamily="34" charset="0"/>
              </a:rPr>
              <a:t>## stats model library is used in python for building statistic model ; OLS API available in </a:t>
            </a:r>
            <a:r>
              <a:rPr lang="en-IN" sz="2000" dirty="0" err="1">
                <a:solidFill>
                  <a:schemeClr val="accent5">
                    <a:lumMod val="75000"/>
                  </a:schemeClr>
                </a:solidFill>
                <a:cs typeface="Arial" panose="020B0604020202020204" pitchFamily="34" charset="0"/>
              </a:rPr>
              <a:t>statsmodels.api</a:t>
            </a:r>
            <a:r>
              <a:rPr lang="en-IN" sz="2000" dirty="0">
                <a:solidFill>
                  <a:schemeClr val="accent5">
                    <a:lumMod val="75000"/>
                  </a:schemeClr>
                </a:solidFill>
                <a:cs typeface="Arial" panose="020B0604020202020204" pitchFamily="34" charset="0"/>
              </a:rPr>
              <a:t> is used for estimation of parameters  of SLR model</a:t>
            </a:r>
          </a:p>
          <a:p>
            <a:r>
              <a:rPr lang="en-IN" sz="2000" dirty="0">
                <a:solidFill>
                  <a:schemeClr val="accent5">
                    <a:lumMod val="75000"/>
                  </a:schemeClr>
                </a:solidFill>
                <a:cs typeface="Arial" panose="020B0604020202020204" pitchFamily="34" charset="0"/>
              </a:rPr>
              <a:t>##  Splitting the dataset into training and validation sets- </a:t>
            </a:r>
            <a:r>
              <a:rPr lang="en-IN" sz="2000" dirty="0" err="1">
                <a:solidFill>
                  <a:schemeClr val="accent5">
                    <a:lumMod val="75000"/>
                  </a:schemeClr>
                </a:solidFill>
                <a:cs typeface="Arial" panose="020B0604020202020204" pitchFamily="34" charset="0"/>
              </a:rPr>
              <a:t>train_test_split</a:t>
            </a:r>
            <a:r>
              <a:rPr lang="en-IN" sz="2000" dirty="0">
                <a:solidFill>
                  <a:schemeClr val="accent5">
                    <a:lumMod val="75000"/>
                  </a:schemeClr>
                </a:solidFill>
                <a:cs typeface="Arial" panose="020B0604020202020204" pitchFamily="34" charset="0"/>
              </a:rPr>
              <a:t> from </a:t>
            </a:r>
            <a:r>
              <a:rPr lang="en-IN" sz="2000" dirty="0" err="1">
                <a:solidFill>
                  <a:schemeClr val="accent5">
                    <a:lumMod val="75000"/>
                  </a:schemeClr>
                </a:solidFill>
                <a:cs typeface="Arial" panose="020B0604020202020204" pitchFamily="34" charset="0"/>
              </a:rPr>
              <a:t>sklearn.module</a:t>
            </a:r>
            <a:r>
              <a:rPr lang="en-IN" sz="2000" dirty="0">
                <a:solidFill>
                  <a:schemeClr val="accent5">
                    <a:lumMod val="75000"/>
                  </a:schemeClr>
                </a:solidFill>
                <a:cs typeface="Arial" panose="020B0604020202020204" pitchFamily="34" charset="0"/>
              </a:rPr>
              <a:t> _selection module</a:t>
            </a:r>
          </a:p>
          <a:p>
            <a:pPr lvl="1"/>
            <a:r>
              <a:rPr lang="en-IN" sz="1600" dirty="0">
                <a:solidFill>
                  <a:schemeClr val="accent5">
                    <a:lumMod val="75000"/>
                  </a:schemeClr>
                </a:solidFill>
                <a:cs typeface="Arial" panose="020B0604020202020204" pitchFamily="34" charset="0"/>
              </a:rPr>
              <a:t>Train size will be from 0 to  1</a:t>
            </a:r>
          </a:p>
          <a:p>
            <a:pPr lvl="1"/>
            <a:r>
              <a:rPr lang="en-IN" sz="1600" dirty="0">
                <a:solidFill>
                  <a:schemeClr val="accent5">
                    <a:lumMod val="75000"/>
                  </a:schemeClr>
                </a:solidFill>
                <a:cs typeface="Arial" panose="020B0604020202020204" pitchFamily="34" charset="0"/>
              </a:rPr>
              <a:t>Randomly sampled</a:t>
            </a:r>
          </a:p>
          <a:p>
            <a:pPr lvl="1"/>
            <a:r>
              <a:rPr lang="en-IN" sz="1600" dirty="0" err="1">
                <a:solidFill>
                  <a:schemeClr val="accent5">
                    <a:lumMod val="75000"/>
                  </a:schemeClr>
                </a:solidFill>
                <a:cs typeface="Arial" panose="020B0604020202020204" pitchFamily="34" charset="0"/>
              </a:rPr>
              <a:t>Random_state</a:t>
            </a:r>
            <a:r>
              <a:rPr lang="en-IN" sz="1600" dirty="0">
                <a:solidFill>
                  <a:schemeClr val="accent5">
                    <a:lumMod val="75000"/>
                  </a:schemeClr>
                </a:solidFill>
                <a:cs typeface="Arial" panose="020B0604020202020204" pitchFamily="34" charset="0"/>
              </a:rPr>
              <a:t>  parameter fix seed value  which sample to go to training set	</a:t>
            </a:r>
          </a:p>
          <a:p>
            <a:pPr lvl="1"/>
            <a:endParaRPr lang="en-IN" sz="1600" dirty="0">
              <a:solidFill>
                <a:schemeClr val="accent5">
                  <a:lumMod val="75000"/>
                </a:schemeClr>
              </a:solidFill>
              <a:cs typeface="Arial" panose="020B0604020202020204" pitchFamily="34" charset="0"/>
            </a:endParaRPr>
          </a:p>
          <a:p>
            <a:pPr marL="457200" lvl="1" indent="0">
              <a:buNone/>
            </a:pPr>
            <a:endParaRPr lang="en-IN" sz="1600" dirty="0">
              <a:solidFill>
                <a:schemeClr val="accent5">
                  <a:lumMod val="75000"/>
                </a:schemeClr>
              </a:solidFill>
              <a:cs typeface="Arial" panose="020B0604020202020204" pitchFamily="34" charset="0"/>
            </a:endParaRPr>
          </a:p>
          <a:p>
            <a:pPr lvl="0"/>
            <a:endParaRPr lang="en-IN" sz="2000" dirty="0">
              <a:solidFill>
                <a:schemeClr val="accent5">
                  <a:lumMod val="75000"/>
                </a:schemeClr>
              </a:solidFill>
              <a:cs typeface="Arial" panose="020B0604020202020204" pitchFamily="34" charset="0"/>
            </a:endParaRPr>
          </a:p>
          <a:p>
            <a:pPr marL="457200" lvl="1"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Linear Regression- Example</a:t>
            </a:r>
          </a:p>
        </p:txBody>
      </p:sp>
    </p:spTree>
    <p:extLst>
      <p:ext uri="{BB962C8B-B14F-4D97-AF65-F5344CB8AC3E}">
        <p14:creationId xmlns:p14="http://schemas.microsoft.com/office/powerpoint/2010/main" val="79392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90500" y="1219200"/>
            <a:ext cx="8763000" cy="5181600"/>
          </a:xfrm>
        </p:spPr>
        <p:txBody>
          <a:bodyPr/>
          <a:lstStyle/>
          <a:p>
            <a:r>
              <a:rPr lang="en-IN" sz="2000" dirty="0">
                <a:solidFill>
                  <a:schemeClr val="accent5">
                    <a:lumMod val="75000"/>
                  </a:schemeClr>
                </a:solidFill>
                <a:cs typeface="Arial" panose="020B0604020202020204" pitchFamily="34" charset="0"/>
              </a:rPr>
              <a:t>Validate the regression model  to ensure its validity and goodness fit before it can be used for practical applications</a:t>
            </a:r>
          </a:p>
          <a:p>
            <a:pPr lvl="1"/>
            <a:r>
              <a:rPr lang="en-IN" sz="1600" dirty="0">
                <a:solidFill>
                  <a:schemeClr val="accent5">
                    <a:lumMod val="75000"/>
                  </a:schemeClr>
                </a:solidFill>
                <a:cs typeface="Arial" panose="020B0604020202020204" pitchFamily="34" charset="0"/>
              </a:rPr>
              <a:t>Coefficient of determination( R squared)</a:t>
            </a:r>
          </a:p>
          <a:p>
            <a:pPr lvl="1"/>
            <a:r>
              <a:rPr lang="en-IN" sz="1600" dirty="0">
                <a:solidFill>
                  <a:schemeClr val="accent5">
                    <a:lumMod val="75000"/>
                  </a:schemeClr>
                </a:solidFill>
                <a:cs typeface="Arial" panose="020B0604020202020204" pitchFamily="34" charset="0"/>
              </a:rPr>
              <a:t>Hypothesis test for regression coefficient</a:t>
            </a:r>
          </a:p>
          <a:p>
            <a:pPr lvl="1"/>
            <a:r>
              <a:rPr lang="en-IN" sz="1600" dirty="0">
                <a:solidFill>
                  <a:schemeClr val="accent5">
                    <a:lumMod val="75000"/>
                  </a:schemeClr>
                </a:solidFill>
                <a:cs typeface="Arial" panose="020B0604020202020204" pitchFamily="34" charset="0"/>
              </a:rPr>
              <a:t>Analysis of variance- FOR MLR</a:t>
            </a:r>
          </a:p>
          <a:p>
            <a:pPr lvl="1"/>
            <a:r>
              <a:rPr lang="en-IN" sz="1600" dirty="0">
                <a:solidFill>
                  <a:schemeClr val="accent5">
                    <a:lumMod val="75000"/>
                  </a:schemeClr>
                </a:solidFill>
                <a:cs typeface="Arial" panose="020B0604020202020204" pitchFamily="34" charset="0"/>
              </a:rPr>
              <a:t>Residual </a:t>
            </a:r>
            <a:r>
              <a:rPr lang="en-IN" sz="1600" dirty="0" err="1">
                <a:solidFill>
                  <a:schemeClr val="accent5">
                    <a:lumMod val="75000"/>
                  </a:schemeClr>
                </a:solidFill>
                <a:cs typeface="Arial" panose="020B0604020202020204" pitchFamily="34" charset="0"/>
              </a:rPr>
              <a:t>anlysis</a:t>
            </a:r>
            <a:r>
              <a:rPr lang="en-IN" sz="1600" dirty="0">
                <a:solidFill>
                  <a:schemeClr val="accent5">
                    <a:lumMod val="75000"/>
                  </a:schemeClr>
                </a:solidFill>
                <a:cs typeface="Arial" panose="020B0604020202020204" pitchFamily="34" charset="0"/>
              </a:rPr>
              <a:t>- validate model assumptions</a:t>
            </a:r>
          </a:p>
          <a:p>
            <a:pPr lvl="1"/>
            <a:r>
              <a:rPr lang="en-IN" sz="1600" dirty="0">
                <a:solidFill>
                  <a:schemeClr val="accent5">
                    <a:lumMod val="75000"/>
                  </a:schemeClr>
                </a:solidFill>
                <a:cs typeface="Arial" panose="020B0604020202020204" pitchFamily="34" charset="0"/>
              </a:rPr>
              <a:t>Outlier analysis</a:t>
            </a:r>
          </a:p>
          <a:p>
            <a:pPr lvl="1"/>
            <a:endParaRPr lang="en-IN" sz="1600" dirty="0">
              <a:solidFill>
                <a:schemeClr val="accent5">
                  <a:lumMod val="75000"/>
                </a:schemeClr>
              </a:solidFill>
              <a:cs typeface="Arial" panose="020B0604020202020204" pitchFamily="34" charset="0"/>
            </a:endParaRPr>
          </a:p>
          <a:p>
            <a:pPr marL="0" indent="0">
              <a:buNone/>
            </a:pPr>
            <a:r>
              <a:rPr lang="en-IN" sz="1600" dirty="0">
                <a:solidFill>
                  <a:schemeClr val="accent5">
                    <a:lumMod val="75000"/>
                  </a:schemeClr>
                </a:solidFill>
                <a:cs typeface="Arial" panose="020B0604020202020204" pitchFamily="34" charset="0"/>
              </a:rPr>
              <a:t>	</a:t>
            </a:r>
          </a:p>
          <a:p>
            <a:pPr lvl="1"/>
            <a:endParaRPr lang="en-IN" sz="1600" dirty="0">
              <a:solidFill>
                <a:schemeClr val="accent5">
                  <a:lumMod val="75000"/>
                </a:schemeClr>
              </a:solidFill>
              <a:cs typeface="Arial" panose="020B0604020202020204" pitchFamily="34" charset="0"/>
            </a:endParaRPr>
          </a:p>
          <a:p>
            <a:pPr marL="457200" lvl="1" indent="0">
              <a:buNone/>
            </a:pPr>
            <a:endParaRPr lang="en-IN" sz="1600" dirty="0">
              <a:solidFill>
                <a:schemeClr val="accent5">
                  <a:lumMod val="75000"/>
                </a:schemeClr>
              </a:solidFill>
              <a:cs typeface="Arial" panose="020B0604020202020204" pitchFamily="34" charset="0"/>
            </a:endParaRPr>
          </a:p>
          <a:p>
            <a:pPr lvl="0"/>
            <a:endParaRPr lang="en-IN" sz="2000" dirty="0">
              <a:solidFill>
                <a:schemeClr val="accent5">
                  <a:lumMod val="75000"/>
                </a:schemeClr>
              </a:solidFill>
              <a:cs typeface="Arial" panose="020B0604020202020204" pitchFamily="34" charset="0"/>
            </a:endParaRPr>
          </a:p>
          <a:p>
            <a:pPr marL="457200" lvl="1"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Model </a:t>
            </a:r>
            <a:r>
              <a:rPr lang="en-US" altLang="en-US" dirty="0" err="1">
                <a:solidFill>
                  <a:schemeClr val="bg2"/>
                </a:solidFill>
              </a:rPr>
              <a:t>Diagonostics</a:t>
            </a:r>
            <a:endParaRPr lang="en-US" altLang="en-US" dirty="0">
              <a:solidFill>
                <a:schemeClr val="bg2"/>
              </a:solidFill>
            </a:endParaRPr>
          </a:p>
        </p:txBody>
      </p:sp>
    </p:spTree>
    <p:extLst>
      <p:ext uri="{BB962C8B-B14F-4D97-AF65-F5344CB8AC3E}">
        <p14:creationId xmlns:p14="http://schemas.microsoft.com/office/powerpoint/2010/main" val="123711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90500" y="1219200"/>
            <a:ext cx="8763000" cy="5181600"/>
          </a:xfrm>
        </p:spPr>
        <p:txBody>
          <a:bodyPr/>
          <a:lstStyle/>
          <a:p>
            <a:r>
              <a:rPr lang="en-IN" sz="2000" dirty="0">
                <a:solidFill>
                  <a:schemeClr val="accent5">
                    <a:lumMod val="75000"/>
                  </a:schemeClr>
                </a:solidFill>
                <a:cs typeface="Arial" panose="020B0604020202020204" pitchFamily="34" charset="0"/>
              </a:rPr>
              <a:t>R-squared (R2 ) is a statistic that explains the amount of variance accounted for in the relationship between two (or more) variables</a:t>
            </a:r>
          </a:p>
          <a:p>
            <a:r>
              <a:rPr lang="en-IN" sz="2000" dirty="0">
                <a:solidFill>
                  <a:schemeClr val="accent5">
                    <a:lumMod val="75000"/>
                  </a:schemeClr>
                </a:solidFill>
                <a:cs typeface="Arial" panose="020B0604020202020204" pitchFamily="34" charset="0"/>
              </a:rPr>
              <a:t>Given paired variables, a linear model that explains the relationship between the variables is given by</a:t>
            </a:r>
          </a:p>
          <a:p>
            <a:endParaRPr lang="en-IN" sz="2000" dirty="0">
              <a:solidFill>
                <a:schemeClr val="accent5">
                  <a:lumMod val="75000"/>
                </a:schemeClr>
              </a:solidFill>
              <a:cs typeface="Arial" panose="020B0604020202020204" pitchFamily="34" charset="0"/>
            </a:endParaRPr>
          </a:p>
          <a:p>
            <a:endParaRPr lang="en-IN" sz="2000" dirty="0">
              <a:solidFill>
                <a:schemeClr val="accent5">
                  <a:lumMod val="75000"/>
                </a:schemeClr>
              </a:solidFill>
              <a:cs typeface="Arial" panose="020B0604020202020204" pitchFamily="34" charset="0"/>
            </a:endParaRPr>
          </a:p>
          <a:p>
            <a:pPr marL="0" indent="0">
              <a:buNone/>
            </a:pPr>
            <a:endParaRPr lang="en-IN" sz="2000" dirty="0">
              <a:solidFill>
                <a:schemeClr val="accent5">
                  <a:lumMod val="75000"/>
                </a:schemeClr>
              </a:solidFill>
              <a:cs typeface="Arial" panose="020B0604020202020204" pitchFamily="34" charset="0"/>
            </a:endParaRPr>
          </a:p>
          <a:p>
            <a:r>
              <a:rPr lang="en-IN" sz="2000" dirty="0">
                <a:solidFill>
                  <a:schemeClr val="accent5">
                    <a:lumMod val="75000"/>
                  </a:schemeClr>
                </a:solidFill>
                <a:cs typeface="Arial" panose="020B0604020202020204" pitchFamily="34" charset="0"/>
              </a:rPr>
              <a:t>Estimated model denote as </a:t>
            </a:r>
          </a:p>
          <a:p>
            <a:endParaRPr lang="en-IN" sz="2000" dirty="0">
              <a:solidFill>
                <a:schemeClr val="accent5">
                  <a:lumMod val="75000"/>
                </a:schemeClr>
              </a:solidFill>
              <a:cs typeface="Arial" panose="020B0604020202020204" pitchFamily="34" charset="0"/>
            </a:endParaRPr>
          </a:p>
          <a:p>
            <a:r>
              <a:rPr lang="en-IN" sz="2000" dirty="0">
                <a:solidFill>
                  <a:schemeClr val="accent5">
                    <a:lumMod val="75000"/>
                  </a:schemeClr>
                </a:solidFill>
                <a:cs typeface="Arial" panose="020B0604020202020204" pitchFamily="34" charset="0"/>
              </a:rPr>
              <a:t>Sum of squared error / residual is </a:t>
            </a:r>
          </a:p>
          <a:p>
            <a:endParaRPr lang="en-IN" sz="2000" dirty="0">
              <a:solidFill>
                <a:schemeClr val="accent5">
                  <a:lumMod val="75000"/>
                </a:schemeClr>
              </a:solidFill>
              <a:cs typeface="Arial" panose="020B0604020202020204" pitchFamily="34" charset="0"/>
            </a:endParaRPr>
          </a:p>
          <a:p>
            <a:pPr lvl="0"/>
            <a:r>
              <a:rPr lang="en-IN" sz="2000" dirty="0">
                <a:solidFill>
                  <a:schemeClr val="accent5">
                    <a:lumMod val="75000"/>
                  </a:schemeClr>
                </a:solidFill>
                <a:cs typeface="Arial" panose="020B0604020202020204" pitchFamily="34" charset="0"/>
              </a:rPr>
              <a:t>Total sum of squares (SST) is the measure of total variation in the Y variable and is defined as</a:t>
            </a:r>
          </a:p>
          <a:p>
            <a:pPr marL="457200" lvl="1"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457200" lvl="1"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a:p>
            <a:pPr marL="457200" lvl="1" indent="0" algn="just">
              <a:lnSpc>
                <a:spcPct val="90000"/>
              </a:lnSpc>
              <a:spcBef>
                <a:spcPct val="0"/>
              </a:spcBef>
              <a:buNone/>
              <a:defRPr/>
            </a:pPr>
            <a:r>
              <a:rPr lang="en-IN" dirty="0">
                <a:solidFill>
                  <a:schemeClr val="accent5">
                    <a:lumMod val="75000"/>
                  </a:schemeClr>
                </a:solidFill>
                <a:cs typeface="Arial" panose="020B0604020202020204" pitchFamily="34" charset="0"/>
              </a:rPr>
              <a:t>where Y is the sample mean of Y variables, that is, </a:t>
            </a:r>
            <a:endParaRPr lang="en-US" alt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IN" dirty="0">
                <a:solidFill>
                  <a:schemeClr val="bg2"/>
                </a:solidFill>
              </a:rPr>
              <a:t>Coefficient of determination( R squared)</a:t>
            </a:r>
            <a:endParaRPr lang="en-US" altLang="en-US" dirty="0">
              <a:solidFill>
                <a:schemeClr val="bg2"/>
              </a:solidFill>
            </a:endParaRPr>
          </a:p>
        </p:txBody>
      </p:sp>
      <p:pic>
        <p:nvPicPr>
          <p:cNvPr id="3" name="Picture 2">
            <a:extLst>
              <a:ext uri="{FF2B5EF4-FFF2-40B4-BE49-F238E27FC236}">
                <a16:creationId xmlns:a16="http://schemas.microsoft.com/office/drawing/2014/main" id="{FD4BDEDC-AD53-4DF8-B98E-E0D71BFBABEA}"/>
              </a:ext>
            </a:extLst>
          </p:cNvPr>
          <p:cNvPicPr>
            <a:picLocks noChangeAspect="1"/>
          </p:cNvPicPr>
          <p:nvPr/>
        </p:nvPicPr>
        <p:blipFill>
          <a:blip r:embed="rId3"/>
          <a:stretch>
            <a:fillRect/>
          </a:stretch>
        </p:blipFill>
        <p:spPr>
          <a:xfrm>
            <a:off x="3429000" y="2171584"/>
            <a:ext cx="1850571" cy="381000"/>
          </a:xfrm>
          <a:prstGeom prst="rect">
            <a:avLst/>
          </a:prstGeom>
        </p:spPr>
      </p:pic>
      <p:pic>
        <p:nvPicPr>
          <p:cNvPr id="4" name="Picture 3">
            <a:extLst>
              <a:ext uri="{FF2B5EF4-FFF2-40B4-BE49-F238E27FC236}">
                <a16:creationId xmlns:a16="http://schemas.microsoft.com/office/drawing/2014/main" id="{3EDC7B87-85EC-42C6-B4C2-9473E3082AA3}"/>
              </a:ext>
            </a:extLst>
          </p:cNvPr>
          <p:cNvPicPr>
            <a:picLocks noChangeAspect="1"/>
          </p:cNvPicPr>
          <p:nvPr/>
        </p:nvPicPr>
        <p:blipFill>
          <a:blip r:embed="rId4"/>
          <a:stretch>
            <a:fillRect/>
          </a:stretch>
        </p:blipFill>
        <p:spPr>
          <a:xfrm>
            <a:off x="4677236" y="2585598"/>
            <a:ext cx="3889510" cy="1452564"/>
          </a:xfrm>
          <a:prstGeom prst="rect">
            <a:avLst/>
          </a:prstGeom>
        </p:spPr>
      </p:pic>
      <p:pic>
        <p:nvPicPr>
          <p:cNvPr id="5" name="Picture 4">
            <a:extLst>
              <a:ext uri="{FF2B5EF4-FFF2-40B4-BE49-F238E27FC236}">
                <a16:creationId xmlns:a16="http://schemas.microsoft.com/office/drawing/2014/main" id="{36C5DF89-CF5B-44AC-8803-ECDDF55C2897}"/>
              </a:ext>
            </a:extLst>
          </p:cNvPr>
          <p:cNvPicPr>
            <a:picLocks noChangeAspect="1"/>
          </p:cNvPicPr>
          <p:nvPr/>
        </p:nvPicPr>
        <p:blipFill>
          <a:blip r:embed="rId5"/>
          <a:stretch>
            <a:fillRect/>
          </a:stretch>
        </p:blipFill>
        <p:spPr>
          <a:xfrm>
            <a:off x="3689500" y="4071177"/>
            <a:ext cx="1676400" cy="451338"/>
          </a:xfrm>
          <a:prstGeom prst="rect">
            <a:avLst/>
          </a:prstGeom>
        </p:spPr>
      </p:pic>
      <p:pic>
        <p:nvPicPr>
          <p:cNvPr id="6" name="Picture 5">
            <a:extLst>
              <a:ext uri="{FF2B5EF4-FFF2-40B4-BE49-F238E27FC236}">
                <a16:creationId xmlns:a16="http://schemas.microsoft.com/office/drawing/2014/main" id="{181DF2C5-8649-4C5D-BA7F-34E3179AEB35}"/>
              </a:ext>
            </a:extLst>
          </p:cNvPr>
          <p:cNvPicPr>
            <a:picLocks noChangeAspect="1"/>
          </p:cNvPicPr>
          <p:nvPr/>
        </p:nvPicPr>
        <p:blipFill>
          <a:blip r:embed="rId6"/>
          <a:stretch>
            <a:fillRect/>
          </a:stretch>
        </p:blipFill>
        <p:spPr>
          <a:xfrm>
            <a:off x="5674624" y="4343990"/>
            <a:ext cx="1684261" cy="451338"/>
          </a:xfrm>
          <a:prstGeom prst="rect">
            <a:avLst/>
          </a:prstGeom>
        </p:spPr>
      </p:pic>
      <p:pic>
        <p:nvPicPr>
          <p:cNvPr id="7" name="Picture 6">
            <a:extLst>
              <a:ext uri="{FF2B5EF4-FFF2-40B4-BE49-F238E27FC236}">
                <a16:creationId xmlns:a16="http://schemas.microsoft.com/office/drawing/2014/main" id="{490E1F9E-FCE4-4F96-8089-41C93434DA60}"/>
              </a:ext>
            </a:extLst>
          </p:cNvPr>
          <p:cNvPicPr>
            <a:picLocks noChangeAspect="1"/>
          </p:cNvPicPr>
          <p:nvPr/>
        </p:nvPicPr>
        <p:blipFill>
          <a:blip r:embed="rId7"/>
          <a:stretch>
            <a:fillRect/>
          </a:stretch>
        </p:blipFill>
        <p:spPr>
          <a:xfrm>
            <a:off x="3598786" y="5723636"/>
            <a:ext cx="1514475" cy="419100"/>
          </a:xfrm>
          <a:prstGeom prst="rect">
            <a:avLst/>
          </a:prstGeom>
        </p:spPr>
      </p:pic>
      <p:pic>
        <p:nvPicPr>
          <p:cNvPr id="9" name="Picture 8">
            <a:extLst>
              <a:ext uri="{FF2B5EF4-FFF2-40B4-BE49-F238E27FC236}">
                <a16:creationId xmlns:a16="http://schemas.microsoft.com/office/drawing/2014/main" id="{3BA86514-6B3B-4F72-ADF2-F87AE67CFDD4}"/>
              </a:ext>
            </a:extLst>
          </p:cNvPr>
          <p:cNvPicPr>
            <a:picLocks noChangeAspect="1"/>
          </p:cNvPicPr>
          <p:nvPr/>
        </p:nvPicPr>
        <p:blipFill>
          <a:blip r:embed="rId8"/>
          <a:stretch>
            <a:fillRect/>
          </a:stretch>
        </p:blipFill>
        <p:spPr>
          <a:xfrm>
            <a:off x="6174316" y="6208813"/>
            <a:ext cx="895350" cy="476250"/>
          </a:xfrm>
          <a:prstGeom prst="rect">
            <a:avLst/>
          </a:prstGeom>
        </p:spPr>
      </p:pic>
    </p:spTree>
    <p:extLst>
      <p:ext uri="{BB962C8B-B14F-4D97-AF65-F5344CB8AC3E}">
        <p14:creationId xmlns:p14="http://schemas.microsoft.com/office/powerpoint/2010/main" val="667389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90500" y="1219200"/>
            <a:ext cx="8763000" cy="5181600"/>
          </a:xfrm>
        </p:spPr>
        <p:txBody>
          <a:bodyPr/>
          <a:lstStyle/>
          <a:p>
            <a:r>
              <a:rPr lang="en-IN" sz="2000" dirty="0">
                <a:solidFill>
                  <a:schemeClr val="accent5">
                    <a:lumMod val="75000"/>
                  </a:schemeClr>
                </a:solidFill>
                <a:cs typeface="Arial" panose="020B0604020202020204" pitchFamily="34" charset="0"/>
              </a:rPr>
              <a:t>The ratio SSR/SST = (SST − SSE)/SST measures the proportion of variability explained by the model. The coefficient of determination (R2 ) is defined as the ratio</a:t>
            </a:r>
          </a:p>
          <a:p>
            <a:endParaRPr lang="en-IN" sz="2000" dirty="0">
              <a:solidFill>
                <a:schemeClr val="accent5">
                  <a:lumMod val="75000"/>
                </a:schemeClr>
              </a:solidFill>
              <a:cs typeface="Arial" panose="020B0604020202020204" pitchFamily="34" charset="0"/>
            </a:endParaRPr>
          </a:p>
          <a:p>
            <a:endParaRPr lang="en-IN" sz="2000" dirty="0">
              <a:solidFill>
                <a:schemeClr val="accent5">
                  <a:lumMod val="75000"/>
                </a:schemeClr>
              </a:solidFill>
              <a:cs typeface="Arial" panose="020B0604020202020204" pitchFamily="34" charset="0"/>
            </a:endParaRPr>
          </a:p>
          <a:p>
            <a:r>
              <a:rPr lang="en-IN" sz="2000" dirty="0">
                <a:solidFill>
                  <a:schemeClr val="accent5">
                    <a:lumMod val="75000"/>
                  </a:schemeClr>
                </a:solidFill>
                <a:cs typeface="Arial" panose="020B0604020202020204" pitchFamily="34" charset="0"/>
              </a:rPr>
              <a:t>Note that the coefficient of determination ranges between 0 and 1</a:t>
            </a:r>
          </a:p>
          <a:p>
            <a:r>
              <a:rPr lang="en-IN" sz="2000" dirty="0">
                <a:solidFill>
                  <a:schemeClr val="accent5">
                    <a:lumMod val="75000"/>
                  </a:schemeClr>
                </a:solidFill>
                <a:cs typeface="Arial" panose="020B0604020202020204" pitchFamily="34" charset="0"/>
              </a:rPr>
              <a:t>R2 = 1 indicates that the model exactly explains the variability in Y, and hence the model must pass through every measurement</a:t>
            </a:r>
          </a:p>
          <a:p>
            <a:r>
              <a:rPr lang="en-IN" sz="2000" dirty="0">
                <a:solidFill>
                  <a:schemeClr val="accent5">
                    <a:lumMod val="75000"/>
                  </a:schemeClr>
                </a:solidFill>
                <a:cs typeface="Arial" panose="020B0604020202020204" pitchFamily="34" charset="0"/>
              </a:rPr>
              <a:t>R2 = 0 indicates that the model does not explain any variability in Y. </a:t>
            </a:r>
          </a:p>
          <a:p>
            <a:r>
              <a:rPr lang="en-IN" sz="2000" dirty="0">
                <a:solidFill>
                  <a:schemeClr val="accent5">
                    <a:lumMod val="75000"/>
                  </a:schemeClr>
                </a:solidFill>
                <a:cs typeface="Arial" panose="020B0604020202020204" pitchFamily="34" charset="0"/>
              </a:rPr>
              <a:t>R2 value larger than .5 is usually considered a significant relationship.</a:t>
            </a:r>
          </a:p>
        </p:txBody>
      </p:sp>
      <p:sp>
        <p:nvSpPr>
          <p:cNvPr id="8" name="Title 1"/>
          <p:cNvSpPr>
            <a:spLocks noGrp="1"/>
          </p:cNvSpPr>
          <p:nvPr>
            <p:ph type="title"/>
          </p:nvPr>
        </p:nvSpPr>
        <p:spPr/>
        <p:txBody>
          <a:bodyPr>
            <a:normAutofit/>
          </a:bodyPr>
          <a:lstStyle/>
          <a:p>
            <a:r>
              <a:rPr lang="en-IN" dirty="0">
                <a:solidFill>
                  <a:schemeClr val="bg2"/>
                </a:solidFill>
              </a:rPr>
              <a:t>Coefficient of determination( R squared)</a:t>
            </a:r>
            <a:endParaRPr lang="en-US" altLang="en-US" dirty="0">
              <a:solidFill>
                <a:schemeClr val="bg2"/>
              </a:solidFill>
            </a:endParaRPr>
          </a:p>
        </p:txBody>
      </p:sp>
      <p:pic>
        <p:nvPicPr>
          <p:cNvPr id="2" name="Picture 1">
            <a:extLst>
              <a:ext uri="{FF2B5EF4-FFF2-40B4-BE49-F238E27FC236}">
                <a16:creationId xmlns:a16="http://schemas.microsoft.com/office/drawing/2014/main" id="{9A539FBA-0F29-4E58-B076-13D93AB02A75}"/>
              </a:ext>
            </a:extLst>
          </p:cNvPr>
          <p:cNvPicPr>
            <a:picLocks noChangeAspect="1"/>
          </p:cNvPicPr>
          <p:nvPr/>
        </p:nvPicPr>
        <p:blipFill>
          <a:blip r:embed="rId3"/>
          <a:stretch>
            <a:fillRect/>
          </a:stretch>
        </p:blipFill>
        <p:spPr>
          <a:xfrm>
            <a:off x="2554014" y="2133600"/>
            <a:ext cx="2469931" cy="762000"/>
          </a:xfrm>
          <a:prstGeom prst="rect">
            <a:avLst/>
          </a:prstGeom>
        </p:spPr>
      </p:pic>
    </p:spTree>
    <p:extLst>
      <p:ext uri="{BB962C8B-B14F-4D97-AF65-F5344CB8AC3E}">
        <p14:creationId xmlns:p14="http://schemas.microsoft.com/office/powerpoint/2010/main" val="3461685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90500" y="1219200"/>
            <a:ext cx="8763000" cy="5181600"/>
          </a:xfrm>
        </p:spPr>
        <p:txBody>
          <a:bodyPr/>
          <a:lstStyle/>
          <a:p>
            <a:r>
              <a:rPr lang="el-GR" sz="2000" dirty="0">
                <a:solidFill>
                  <a:schemeClr val="accent5">
                    <a:lumMod val="75000"/>
                  </a:schemeClr>
                </a:solidFill>
                <a:cs typeface="Arial" panose="020B0604020202020204" pitchFamily="34" charset="0"/>
              </a:rPr>
              <a:t>β1</a:t>
            </a:r>
            <a:r>
              <a:rPr lang="en-IN" sz="2000" dirty="0">
                <a:solidFill>
                  <a:schemeClr val="accent5">
                    <a:lumMod val="75000"/>
                  </a:schemeClr>
                </a:solidFill>
                <a:cs typeface="Arial" panose="020B0604020202020204" pitchFamily="34" charset="0"/>
              </a:rPr>
              <a:t> captures the existence of linear relationship b/w outcome variable and feature. </a:t>
            </a:r>
            <a:r>
              <a:rPr lang="el-GR" sz="2000" dirty="0">
                <a:solidFill>
                  <a:schemeClr val="accent5">
                    <a:lumMod val="75000"/>
                  </a:schemeClr>
                </a:solidFill>
                <a:cs typeface="Arial" panose="020B0604020202020204" pitchFamily="34" charset="0"/>
              </a:rPr>
              <a:t>β1</a:t>
            </a:r>
            <a:r>
              <a:rPr lang="en-IN" sz="2000" dirty="0">
                <a:solidFill>
                  <a:schemeClr val="accent5">
                    <a:lumMod val="75000"/>
                  </a:schemeClr>
                </a:solidFill>
                <a:cs typeface="Arial" panose="020B0604020202020204" pitchFamily="34" charset="0"/>
              </a:rPr>
              <a:t>=0 means no statistically significant relationship b/w  two variables.</a:t>
            </a:r>
          </a:p>
          <a:p>
            <a:r>
              <a:rPr lang="en-IN" sz="2000" dirty="0">
                <a:solidFill>
                  <a:schemeClr val="accent5">
                    <a:lumMod val="75000"/>
                  </a:schemeClr>
                </a:solidFill>
                <a:cs typeface="Arial" panose="020B0604020202020204" pitchFamily="34" charset="0"/>
              </a:rPr>
              <a:t>It can be proved that the sampling distribution </a:t>
            </a:r>
            <a:r>
              <a:rPr lang="el-GR" sz="2000" dirty="0">
                <a:solidFill>
                  <a:schemeClr val="accent5">
                    <a:lumMod val="75000"/>
                  </a:schemeClr>
                </a:solidFill>
                <a:cs typeface="Arial" panose="020B0604020202020204" pitchFamily="34" charset="0"/>
              </a:rPr>
              <a:t>β1</a:t>
            </a:r>
            <a:r>
              <a:rPr lang="en-IN" sz="2000" dirty="0">
                <a:solidFill>
                  <a:schemeClr val="accent5">
                    <a:lumMod val="75000"/>
                  </a:schemeClr>
                </a:solidFill>
                <a:cs typeface="Arial" panose="020B0604020202020204" pitchFamily="34" charset="0"/>
              </a:rPr>
              <a:t> is at  t-distribution</a:t>
            </a:r>
          </a:p>
          <a:p>
            <a:r>
              <a:rPr lang="en-IN" sz="2000" dirty="0">
                <a:solidFill>
                  <a:schemeClr val="accent5">
                    <a:lumMod val="75000"/>
                  </a:schemeClr>
                </a:solidFill>
                <a:cs typeface="Arial" panose="020B0604020202020204" pitchFamily="34" charset="0"/>
              </a:rPr>
              <a:t>The hypothesis is a two tailed test with (n-2) DOF ;</a:t>
            </a:r>
            <a:r>
              <a:rPr lang="en-IN" sz="2000" dirty="0" err="1">
                <a:solidFill>
                  <a:schemeClr val="accent5">
                    <a:lumMod val="75000"/>
                  </a:schemeClr>
                </a:solidFill>
                <a:cs typeface="Arial" panose="020B0604020202020204" pitchFamily="34" charset="0"/>
              </a:rPr>
              <a:t>ie</a:t>
            </a:r>
            <a:r>
              <a:rPr lang="en-IN" sz="2000" dirty="0">
                <a:solidFill>
                  <a:schemeClr val="accent5">
                    <a:lumMod val="75000"/>
                  </a:schemeClr>
                </a:solidFill>
                <a:cs typeface="Arial" panose="020B0604020202020204" pitchFamily="34" charset="0"/>
              </a:rPr>
              <a:t> 2 DOF are lost due to the estimation of two regression parameter </a:t>
            </a:r>
            <a:r>
              <a:rPr lang="el-GR" sz="2000" dirty="0">
                <a:solidFill>
                  <a:schemeClr val="accent5">
                    <a:lumMod val="75000"/>
                  </a:schemeClr>
                </a:solidFill>
                <a:cs typeface="Arial" panose="020B0604020202020204" pitchFamily="34" charset="0"/>
              </a:rPr>
              <a:t>β</a:t>
            </a:r>
            <a:r>
              <a:rPr lang="en-IN" sz="2000" dirty="0">
                <a:solidFill>
                  <a:schemeClr val="accent5">
                    <a:lumMod val="75000"/>
                  </a:schemeClr>
                </a:solidFill>
                <a:cs typeface="Arial" panose="020B0604020202020204" pitchFamily="34" charset="0"/>
              </a:rPr>
              <a:t>0 and </a:t>
            </a:r>
            <a:r>
              <a:rPr lang="el-GR" sz="2000" dirty="0">
                <a:solidFill>
                  <a:schemeClr val="accent5">
                    <a:lumMod val="75000"/>
                  </a:schemeClr>
                </a:solidFill>
                <a:cs typeface="Arial" panose="020B0604020202020204" pitchFamily="34" charset="0"/>
              </a:rPr>
              <a:t>β1</a:t>
            </a:r>
            <a:endParaRPr lang="en-IN" sz="2000" dirty="0">
              <a:solidFill>
                <a:schemeClr val="accent5">
                  <a:lumMod val="75000"/>
                </a:schemeClr>
              </a:solidFill>
              <a:cs typeface="Arial" panose="020B0604020202020204" pitchFamily="34" charset="0"/>
            </a:endParaRPr>
          </a:p>
          <a:p>
            <a:r>
              <a:rPr lang="en-IN" sz="2000" dirty="0">
                <a:solidFill>
                  <a:schemeClr val="accent5">
                    <a:lumMod val="75000"/>
                  </a:schemeClr>
                </a:solidFill>
                <a:cs typeface="Arial" panose="020B0604020202020204" pitchFamily="34" charset="0"/>
              </a:rPr>
              <a:t>The null &amp; alternate hypothesis are </a:t>
            </a:r>
          </a:p>
          <a:p>
            <a:pPr lvl="1"/>
            <a:r>
              <a:rPr lang="en-IN" dirty="0">
                <a:solidFill>
                  <a:schemeClr val="accent5">
                    <a:lumMod val="75000"/>
                  </a:schemeClr>
                </a:solidFill>
                <a:cs typeface="Arial" panose="020B0604020202020204" pitchFamily="34" charset="0"/>
              </a:rPr>
              <a:t>H</a:t>
            </a:r>
            <a:r>
              <a:rPr lang="en-IN" baseline="-25000" dirty="0">
                <a:solidFill>
                  <a:schemeClr val="accent5">
                    <a:lumMod val="75000"/>
                  </a:schemeClr>
                </a:solidFill>
                <a:cs typeface="Arial" panose="020B0604020202020204" pitchFamily="34" charset="0"/>
              </a:rPr>
              <a:t>0</a:t>
            </a:r>
            <a:r>
              <a:rPr lang="en-IN" dirty="0">
                <a:solidFill>
                  <a:schemeClr val="accent5">
                    <a:lumMod val="75000"/>
                  </a:schemeClr>
                </a:solidFill>
                <a:cs typeface="Arial" panose="020B0604020202020204" pitchFamily="34" charset="0"/>
              </a:rPr>
              <a:t>: </a:t>
            </a:r>
            <a:r>
              <a:rPr lang="el-GR" dirty="0">
                <a:solidFill>
                  <a:schemeClr val="accent5">
                    <a:lumMod val="75000"/>
                  </a:schemeClr>
                </a:solidFill>
                <a:cs typeface="Arial" panose="020B0604020202020204" pitchFamily="34" charset="0"/>
              </a:rPr>
              <a:t>β1</a:t>
            </a:r>
            <a:r>
              <a:rPr lang="en-IN" dirty="0">
                <a:solidFill>
                  <a:schemeClr val="accent5">
                    <a:lumMod val="75000"/>
                  </a:schemeClr>
                </a:solidFill>
                <a:cs typeface="Arial" panose="020B0604020202020204" pitchFamily="34" charset="0"/>
              </a:rPr>
              <a:t>=0</a:t>
            </a:r>
          </a:p>
          <a:p>
            <a:pPr lvl="1"/>
            <a:r>
              <a:rPr lang="en-IN" dirty="0">
                <a:solidFill>
                  <a:schemeClr val="accent5">
                    <a:lumMod val="75000"/>
                  </a:schemeClr>
                </a:solidFill>
                <a:cs typeface="Arial" panose="020B0604020202020204" pitchFamily="34" charset="0"/>
              </a:rPr>
              <a:t>H</a:t>
            </a:r>
            <a:r>
              <a:rPr lang="en-IN" baseline="-25000" dirty="0">
                <a:solidFill>
                  <a:schemeClr val="accent5">
                    <a:lumMod val="75000"/>
                  </a:schemeClr>
                </a:solidFill>
                <a:cs typeface="Arial" panose="020B0604020202020204" pitchFamily="34" charset="0"/>
              </a:rPr>
              <a:t>A</a:t>
            </a:r>
            <a:r>
              <a:rPr lang="en-IN" dirty="0">
                <a:solidFill>
                  <a:schemeClr val="accent5">
                    <a:lumMod val="75000"/>
                  </a:schemeClr>
                </a:solidFill>
                <a:cs typeface="Arial" panose="020B0604020202020204" pitchFamily="34" charset="0"/>
              </a:rPr>
              <a:t>:</a:t>
            </a:r>
            <a:r>
              <a:rPr lang="el-GR" dirty="0">
                <a:solidFill>
                  <a:schemeClr val="accent5">
                    <a:lumMod val="75000"/>
                  </a:schemeClr>
                </a:solidFill>
                <a:cs typeface="Arial" panose="020B0604020202020204" pitchFamily="34" charset="0"/>
              </a:rPr>
              <a:t> β1≠</a:t>
            </a:r>
            <a:r>
              <a:rPr lang="en-IN" dirty="0">
                <a:solidFill>
                  <a:schemeClr val="accent5">
                    <a:lumMod val="75000"/>
                  </a:schemeClr>
                </a:solidFill>
                <a:cs typeface="Arial" panose="020B0604020202020204" pitchFamily="34" charset="0"/>
              </a:rPr>
              <a:t> 0</a:t>
            </a:r>
          </a:p>
          <a:p>
            <a:r>
              <a:rPr lang="en-IN" sz="2000" dirty="0">
                <a:solidFill>
                  <a:schemeClr val="accent5">
                    <a:lumMod val="75000"/>
                  </a:schemeClr>
                </a:solidFill>
                <a:cs typeface="Arial" panose="020B0604020202020204" pitchFamily="34" charset="0"/>
              </a:rPr>
              <a:t>The corresponding  test static is given by </a:t>
            </a:r>
          </a:p>
          <a:p>
            <a:pPr lvl="1"/>
            <a:endParaRPr lang="en-IN" sz="1600" dirty="0">
              <a:solidFill>
                <a:schemeClr val="accent5">
                  <a:lumMod val="75000"/>
                </a:schemeClr>
              </a:solidFill>
              <a:cs typeface="Arial" panose="020B0604020202020204" pitchFamily="34" charset="0"/>
            </a:endParaRPr>
          </a:p>
          <a:p>
            <a:pPr lvl="1"/>
            <a:r>
              <a:rPr lang="en-IN" sz="1600" dirty="0">
                <a:solidFill>
                  <a:schemeClr val="accent5">
                    <a:lumMod val="75000"/>
                  </a:schemeClr>
                </a:solidFill>
                <a:cs typeface="Arial" panose="020B0604020202020204" pitchFamily="34" charset="0"/>
              </a:rPr>
              <a:t>Where the standard error of estimate of the regression coefficient is given by</a:t>
            </a:r>
          </a:p>
          <a:p>
            <a:pPr lvl="1"/>
            <a:endParaRPr lang="en-IN" dirty="0">
              <a:solidFill>
                <a:schemeClr val="accent5">
                  <a:lumMod val="75000"/>
                </a:schemeClr>
              </a:solidFill>
              <a:cs typeface="Arial" panose="020B0604020202020204" pitchFamily="34" charset="0"/>
            </a:endParaRPr>
          </a:p>
          <a:p>
            <a:pPr marL="457200" lvl="1" indent="0">
              <a:buNone/>
            </a:pPr>
            <a:endParaRPr lang="en-IN"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IN" dirty="0">
                <a:solidFill>
                  <a:schemeClr val="bg2"/>
                </a:solidFill>
              </a:rPr>
              <a:t>Hypothesis test for the regression coefficient</a:t>
            </a:r>
            <a:endParaRPr lang="en-US" altLang="en-US" dirty="0">
              <a:solidFill>
                <a:schemeClr val="bg2"/>
              </a:solidFill>
            </a:endParaRPr>
          </a:p>
        </p:txBody>
      </p:sp>
      <p:pic>
        <p:nvPicPr>
          <p:cNvPr id="3" name="Picture 2">
            <a:extLst>
              <a:ext uri="{FF2B5EF4-FFF2-40B4-BE49-F238E27FC236}">
                <a16:creationId xmlns:a16="http://schemas.microsoft.com/office/drawing/2014/main" id="{F528E27F-8A45-48BB-BE1F-9755B3EBA435}"/>
              </a:ext>
            </a:extLst>
          </p:cNvPr>
          <p:cNvPicPr>
            <a:picLocks noChangeAspect="1"/>
          </p:cNvPicPr>
          <p:nvPr/>
        </p:nvPicPr>
        <p:blipFill>
          <a:blip r:embed="rId3"/>
          <a:stretch>
            <a:fillRect/>
          </a:stretch>
        </p:blipFill>
        <p:spPr>
          <a:xfrm>
            <a:off x="5025112" y="3889829"/>
            <a:ext cx="1371600" cy="513348"/>
          </a:xfrm>
          <a:prstGeom prst="rect">
            <a:avLst/>
          </a:prstGeom>
        </p:spPr>
      </p:pic>
      <p:pic>
        <p:nvPicPr>
          <p:cNvPr id="4" name="Picture 3">
            <a:extLst>
              <a:ext uri="{FF2B5EF4-FFF2-40B4-BE49-F238E27FC236}">
                <a16:creationId xmlns:a16="http://schemas.microsoft.com/office/drawing/2014/main" id="{5BAE12DB-3825-41E2-AA21-CD3BE23147AF}"/>
              </a:ext>
            </a:extLst>
          </p:cNvPr>
          <p:cNvPicPr>
            <a:picLocks noChangeAspect="1"/>
          </p:cNvPicPr>
          <p:nvPr/>
        </p:nvPicPr>
        <p:blipFill>
          <a:blip r:embed="rId4"/>
          <a:stretch>
            <a:fillRect/>
          </a:stretch>
        </p:blipFill>
        <p:spPr>
          <a:xfrm>
            <a:off x="6689277" y="3810000"/>
            <a:ext cx="687382" cy="777041"/>
          </a:xfrm>
          <a:prstGeom prst="rect">
            <a:avLst/>
          </a:prstGeom>
        </p:spPr>
      </p:pic>
      <p:pic>
        <p:nvPicPr>
          <p:cNvPr id="5" name="Picture 4">
            <a:extLst>
              <a:ext uri="{FF2B5EF4-FFF2-40B4-BE49-F238E27FC236}">
                <a16:creationId xmlns:a16="http://schemas.microsoft.com/office/drawing/2014/main" id="{D09731B3-0F2D-4119-96A5-11FC71A39B44}"/>
              </a:ext>
            </a:extLst>
          </p:cNvPr>
          <p:cNvPicPr>
            <a:picLocks noChangeAspect="1"/>
          </p:cNvPicPr>
          <p:nvPr/>
        </p:nvPicPr>
        <p:blipFill>
          <a:blip r:embed="rId5"/>
          <a:stretch>
            <a:fillRect/>
          </a:stretch>
        </p:blipFill>
        <p:spPr>
          <a:xfrm>
            <a:off x="3200400" y="5054985"/>
            <a:ext cx="2181225" cy="1685925"/>
          </a:xfrm>
          <a:prstGeom prst="rect">
            <a:avLst/>
          </a:prstGeom>
        </p:spPr>
      </p:pic>
    </p:spTree>
    <p:extLst>
      <p:ext uri="{BB962C8B-B14F-4D97-AF65-F5344CB8AC3E}">
        <p14:creationId xmlns:p14="http://schemas.microsoft.com/office/powerpoint/2010/main" val="3846548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315" name="Rectangle 3"/>
              <p:cNvSpPr>
                <a:spLocks noGrp="1" noChangeArrowheads="1"/>
              </p:cNvSpPr>
              <p:nvPr>
                <p:ph type="body" idx="1"/>
              </p:nvPr>
            </p:nvSpPr>
            <p:spPr>
              <a:xfrm>
                <a:off x="190500" y="1219200"/>
                <a:ext cx="8763000" cy="5181600"/>
              </a:xfrm>
            </p:spPr>
            <p:txBody>
              <a:bodyPr/>
              <a:lstStyle/>
              <a:p>
                <a:r>
                  <a:rPr lang="en-IN" sz="2000" dirty="0">
                    <a:solidFill>
                      <a:schemeClr val="accent5">
                        <a:lumMod val="75000"/>
                      </a:schemeClr>
                    </a:solidFill>
                    <a:cs typeface="Arial" panose="020B0604020202020204" pitchFamily="34" charset="0"/>
                  </a:rPr>
                  <a:t>ANOVA will Check overall validity of regression model- For MLR with k feature  </a:t>
                </a:r>
                <a:r>
                  <a:rPr lang="el-GR" sz="2000" dirty="0">
                    <a:solidFill>
                      <a:schemeClr val="accent5">
                        <a:lumMod val="75000"/>
                      </a:schemeClr>
                    </a:solidFill>
                    <a:cs typeface="Arial" panose="020B0604020202020204" pitchFamily="34" charset="0"/>
                  </a:rPr>
                  <a:t>β1</a:t>
                </a:r>
                <a:r>
                  <a:rPr lang="en-IN" sz="2000" dirty="0">
                    <a:solidFill>
                      <a:schemeClr val="accent5">
                        <a:lumMod val="75000"/>
                      </a:schemeClr>
                    </a:solidFill>
                    <a:cs typeface="Arial" panose="020B0604020202020204" pitchFamily="34" charset="0"/>
                  </a:rPr>
                  <a:t> captures the existence of linear relationship b/w outcome variable and feature. </a:t>
                </a:r>
                <a:r>
                  <a:rPr lang="el-GR" sz="2000" dirty="0">
                    <a:solidFill>
                      <a:schemeClr val="accent5">
                        <a:lumMod val="75000"/>
                      </a:schemeClr>
                    </a:solidFill>
                    <a:cs typeface="Arial" panose="020B0604020202020204" pitchFamily="34" charset="0"/>
                  </a:rPr>
                  <a:t>β1</a:t>
                </a:r>
                <a:r>
                  <a:rPr lang="en-IN" sz="2000" dirty="0">
                    <a:solidFill>
                      <a:schemeClr val="accent5">
                        <a:lumMod val="75000"/>
                      </a:schemeClr>
                    </a:solidFill>
                    <a:cs typeface="Arial" panose="020B0604020202020204" pitchFamily="34" charset="0"/>
                  </a:rPr>
                  <a:t>=0 means no statistically significant relationship b/w  two variables.</a:t>
                </a:r>
              </a:p>
              <a:p>
                <a:r>
                  <a:rPr lang="en-IN" sz="2000" dirty="0">
                    <a:solidFill>
                      <a:schemeClr val="accent5">
                        <a:lumMod val="75000"/>
                      </a:schemeClr>
                    </a:solidFill>
                    <a:cs typeface="Arial" panose="020B0604020202020204" pitchFamily="34" charset="0"/>
                  </a:rPr>
                  <a:t>The null &amp; alternate hypothesis are </a:t>
                </a:r>
              </a:p>
              <a:p>
                <a:pPr lvl="1"/>
                <a:r>
                  <a:rPr lang="en-IN" dirty="0">
                    <a:solidFill>
                      <a:schemeClr val="accent5">
                        <a:lumMod val="75000"/>
                      </a:schemeClr>
                    </a:solidFill>
                    <a:cs typeface="Arial" panose="020B0604020202020204" pitchFamily="34" charset="0"/>
                  </a:rPr>
                  <a:t>H</a:t>
                </a:r>
                <a:r>
                  <a:rPr lang="en-IN" baseline="-25000" dirty="0">
                    <a:solidFill>
                      <a:schemeClr val="accent5">
                        <a:lumMod val="75000"/>
                      </a:schemeClr>
                    </a:solidFill>
                    <a:cs typeface="Arial" panose="020B0604020202020204" pitchFamily="34" charset="0"/>
                  </a:rPr>
                  <a:t>0</a:t>
                </a:r>
                <a:r>
                  <a:rPr lang="en-IN" dirty="0">
                    <a:solidFill>
                      <a:schemeClr val="accent5">
                        <a:lumMod val="75000"/>
                      </a:schemeClr>
                    </a:solidFill>
                    <a:cs typeface="Arial" panose="020B0604020202020204" pitchFamily="34" charset="0"/>
                  </a:rPr>
                  <a:t>: </a:t>
                </a:r>
                <a:r>
                  <a:rPr lang="el-GR" dirty="0">
                    <a:solidFill>
                      <a:schemeClr val="accent5">
                        <a:lumMod val="75000"/>
                      </a:schemeClr>
                    </a:solidFill>
                    <a:cs typeface="Arial" panose="020B0604020202020204" pitchFamily="34" charset="0"/>
                  </a:rPr>
                  <a:t>β1</a:t>
                </a:r>
                <a:r>
                  <a:rPr lang="en-IN" dirty="0">
                    <a:solidFill>
                      <a:schemeClr val="accent5">
                        <a:lumMod val="75000"/>
                      </a:schemeClr>
                    </a:solidFill>
                    <a:cs typeface="Arial" panose="020B0604020202020204" pitchFamily="34" charset="0"/>
                  </a:rPr>
                  <a:t>=</a:t>
                </a:r>
                <a:r>
                  <a:rPr lang="el-GR" dirty="0">
                    <a:solidFill>
                      <a:schemeClr val="accent5">
                        <a:lumMod val="75000"/>
                      </a:schemeClr>
                    </a:solidFill>
                    <a:cs typeface="Arial" panose="020B0604020202020204" pitchFamily="34" charset="0"/>
                  </a:rPr>
                  <a:t> β</a:t>
                </a:r>
                <a:r>
                  <a:rPr lang="en-IN" dirty="0">
                    <a:solidFill>
                      <a:schemeClr val="accent5">
                        <a:lumMod val="75000"/>
                      </a:schemeClr>
                    </a:solidFill>
                    <a:cs typeface="Arial" panose="020B0604020202020204" pitchFamily="34" charset="0"/>
                  </a:rPr>
                  <a:t>2</a:t>
                </a:r>
                <a:r>
                  <a:rPr lang="el-GR" dirty="0">
                    <a:solidFill>
                      <a:schemeClr val="accent5">
                        <a:lumMod val="75000"/>
                      </a:schemeClr>
                    </a:solidFill>
                    <a:cs typeface="Arial" panose="020B0604020202020204" pitchFamily="34" charset="0"/>
                  </a:rPr>
                  <a:t> </a:t>
                </a:r>
                <a:r>
                  <a:rPr lang="en-IN" dirty="0">
                    <a:solidFill>
                      <a:schemeClr val="accent5">
                        <a:lumMod val="75000"/>
                      </a:schemeClr>
                    </a:solidFill>
                    <a:cs typeface="Arial" panose="020B0604020202020204" pitchFamily="34" charset="0"/>
                  </a:rPr>
                  <a:t>=</a:t>
                </a:r>
                <a:r>
                  <a:rPr lang="el-GR" dirty="0">
                    <a:solidFill>
                      <a:schemeClr val="accent5">
                        <a:lumMod val="75000"/>
                      </a:schemeClr>
                    </a:solidFill>
                    <a:cs typeface="Arial" panose="020B0604020202020204" pitchFamily="34" charset="0"/>
                  </a:rPr>
                  <a:t> β</a:t>
                </a:r>
                <a:r>
                  <a:rPr lang="en-IN" dirty="0">
                    <a:solidFill>
                      <a:schemeClr val="accent5">
                        <a:lumMod val="75000"/>
                      </a:schemeClr>
                    </a:solidFill>
                    <a:cs typeface="Arial" panose="020B0604020202020204" pitchFamily="34" charset="0"/>
                  </a:rPr>
                  <a:t>3</a:t>
                </a:r>
                <a:r>
                  <a:rPr lang="el-GR" dirty="0">
                    <a:solidFill>
                      <a:schemeClr val="accent5">
                        <a:lumMod val="75000"/>
                      </a:schemeClr>
                    </a:solidFill>
                    <a:cs typeface="Arial" panose="020B0604020202020204" pitchFamily="34" charset="0"/>
                  </a:rPr>
                  <a:t> </a:t>
                </a:r>
                <a:r>
                  <a:rPr lang="en-IN" dirty="0">
                    <a:solidFill>
                      <a:schemeClr val="accent5">
                        <a:lumMod val="75000"/>
                      </a:schemeClr>
                    </a:solidFill>
                    <a:cs typeface="Arial" panose="020B0604020202020204" pitchFamily="34" charset="0"/>
                  </a:rPr>
                  <a:t>=</a:t>
                </a:r>
                <a:r>
                  <a:rPr lang="el-GR" dirty="0">
                    <a:solidFill>
                      <a:schemeClr val="accent5">
                        <a:lumMod val="75000"/>
                      </a:schemeClr>
                    </a:solidFill>
                    <a:cs typeface="Arial" panose="020B0604020202020204" pitchFamily="34" charset="0"/>
                  </a:rPr>
                  <a:t> β</a:t>
                </a:r>
                <a:r>
                  <a:rPr lang="en-IN" dirty="0">
                    <a:solidFill>
                      <a:schemeClr val="accent5">
                        <a:lumMod val="75000"/>
                      </a:schemeClr>
                    </a:solidFill>
                    <a:cs typeface="Arial" panose="020B0604020202020204" pitchFamily="34" charset="0"/>
                  </a:rPr>
                  <a:t>4</a:t>
                </a:r>
                <a:r>
                  <a:rPr lang="el-GR" dirty="0">
                    <a:solidFill>
                      <a:schemeClr val="accent5">
                        <a:lumMod val="75000"/>
                      </a:schemeClr>
                    </a:solidFill>
                    <a:cs typeface="Arial" panose="020B0604020202020204" pitchFamily="34" charset="0"/>
                  </a:rPr>
                  <a:t> </a:t>
                </a:r>
                <a:r>
                  <a:rPr lang="en-IN" dirty="0">
                    <a:solidFill>
                      <a:schemeClr val="accent5">
                        <a:lumMod val="75000"/>
                      </a:schemeClr>
                    </a:solidFill>
                    <a:cs typeface="Arial" panose="020B0604020202020204" pitchFamily="34" charset="0"/>
                  </a:rPr>
                  <a:t>….=</a:t>
                </a:r>
                <a:r>
                  <a:rPr lang="el-GR" dirty="0">
                    <a:solidFill>
                      <a:schemeClr val="accent5">
                        <a:lumMod val="75000"/>
                      </a:schemeClr>
                    </a:solidFill>
                    <a:cs typeface="Arial" panose="020B0604020202020204" pitchFamily="34" charset="0"/>
                  </a:rPr>
                  <a:t> β</a:t>
                </a:r>
                <a:r>
                  <a:rPr lang="en-IN" dirty="0">
                    <a:solidFill>
                      <a:schemeClr val="accent5">
                        <a:lumMod val="75000"/>
                      </a:schemeClr>
                    </a:solidFill>
                    <a:cs typeface="Arial" panose="020B0604020202020204" pitchFamily="34" charset="0"/>
                  </a:rPr>
                  <a:t>k=</a:t>
                </a:r>
                <a:r>
                  <a:rPr lang="el-GR" dirty="0">
                    <a:solidFill>
                      <a:schemeClr val="accent5">
                        <a:lumMod val="75000"/>
                      </a:schemeClr>
                    </a:solidFill>
                    <a:cs typeface="Arial" panose="020B0604020202020204" pitchFamily="34" charset="0"/>
                  </a:rPr>
                  <a:t> </a:t>
                </a:r>
                <a:r>
                  <a:rPr lang="en-IN" dirty="0">
                    <a:solidFill>
                      <a:schemeClr val="accent5">
                        <a:lumMod val="75000"/>
                      </a:schemeClr>
                    </a:solidFill>
                    <a:cs typeface="Arial" panose="020B0604020202020204" pitchFamily="34" charset="0"/>
                  </a:rPr>
                  <a:t>0</a:t>
                </a:r>
              </a:p>
              <a:p>
                <a:pPr lvl="1"/>
                <a:r>
                  <a:rPr lang="en-IN" dirty="0">
                    <a:solidFill>
                      <a:schemeClr val="accent5">
                        <a:lumMod val="75000"/>
                      </a:schemeClr>
                    </a:solidFill>
                    <a:cs typeface="Arial" panose="020B0604020202020204" pitchFamily="34" charset="0"/>
                  </a:rPr>
                  <a:t>H</a:t>
                </a:r>
                <a:r>
                  <a:rPr lang="en-IN" baseline="-25000" dirty="0">
                    <a:solidFill>
                      <a:schemeClr val="accent5">
                        <a:lumMod val="75000"/>
                      </a:schemeClr>
                    </a:solidFill>
                    <a:cs typeface="Arial" panose="020B0604020202020204" pitchFamily="34" charset="0"/>
                  </a:rPr>
                  <a:t>A</a:t>
                </a:r>
                <a:r>
                  <a:rPr lang="en-IN" dirty="0">
                    <a:solidFill>
                      <a:schemeClr val="accent5">
                        <a:lumMod val="75000"/>
                      </a:schemeClr>
                    </a:solidFill>
                    <a:cs typeface="Arial" panose="020B0604020202020204" pitchFamily="34" charset="0"/>
                  </a:rPr>
                  <a:t>:</a:t>
                </a:r>
                <a:r>
                  <a:rPr lang="el-GR" dirty="0">
                    <a:solidFill>
                      <a:schemeClr val="accent5">
                        <a:lumMod val="75000"/>
                      </a:schemeClr>
                    </a:solidFill>
                    <a:cs typeface="Arial" panose="020B0604020202020204" pitchFamily="34" charset="0"/>
                  </a:rPr>
                  <a:t> </a:t>
                </a:r>
                <a:r>
                  <a:rPr lang="en-IN" dirty="0">
                    <a:solidFill>
                      <a:schemeClr val="accent5">
                        <a:lumMod val="75000"/>
                      </a:schemeClr>
                    </a:solidFill>
                    <a:cs typeface="Arial" panose="020B0604020202020204" pitchFamily="34" charset="0"/>
                  </a:rPr>
                  <a:t>not all regression coefficients are zero</a:t>
                </a:r>
              </a:p>
              <a:p>
                <a:r>
                  <a:rPr lang="en-IN" sz="2000" dirty="0">
                    <a:solidFill>
                      <a:schemeClr val="accent5">
                        <a:lumMod val="75000"/>
                      </a:schemeClr>
                    </a:solidFill>
                    <a:cs typeface="Arial" panose="020B0604020202020204" pitchFamily="34" charset="0"/>
                  </a:rPr>
                  <a:t>The corresponding F static is given by – F test is used for checking whether the overall regression model is statistically significant or not</a:t>
                </a:r>
              </a:p>
              <a:p>
                <a:pPr marL="457200" lvl="1" indent="0">
                  <a:buNone/>
                </a:pPr>
                <a:endParaRPr lang="en-IN" i="1" dirty="0"/>
              </a:p>
              <a:p>
                <a:pPr marL="457200" lvl="1" indent="0">
                  <a:buNone/>
                </a:pPr>
                <a14:m>
                  <m:oMathPara xmlns:m="http://schemas.openxmlformats.org/officeDocument/2006/math">
                    <m:oMathParaPr>
                      <m:jc m:val="centerGroup"/>
                    </m:oMathParaPr>
                    <m:oMath xmlns:m="http://schemas.openxmlformats.org/officeDocument/2006/math">
                      <m:r>
                        <a:rPr lang="en-IN" i="1"/>
                        <m:t>𝐹</m:t>
                      </m:r>
                      <m:r>
                        <a:rPr lang="en-IN" i="1"/>
                        <m:t>=</m:t>
                      </m:r>
                      <m:f>
                        <m:fPr>
                          <m:ctrlPr>
                            <a:rPr lang="en-IN" i="1"/>
                          </m:ctrlPr>
                        </m:fPr>
                        <m:num>
                          <m:r>
                            <a:rPr lang="en-IN" i="1"/>
                            <m:t>𝑀𝑆𝑅</m:t>
                          </m:r>
                        </m:num>
                        <m:den>
                          <m:r>
                            <a:rPr lang="en-IN" i="1"/>
                            <m:t>𝑀𝑆𝐸</m:t>
                          </m:r>
                        </m:den>
                      </m:f>
                      <m:r>
                        <a:rPr lang="en-IN" i="1"/>
                        <m:t>=</m:t>
                      </m:r>
                      <m:f>
                        <m:fPr>
                          <m:type m:val="skw"/>
                          <m:ctrlPr>
                            <a:rPr lang="en-IN" i="1"/>
                          </m:ctrlPr>
                        </m:fPr>
                        <m:num>
                          <m:f>
                            <m:fPr>
                              <m:type m:val="skw"/>
                              <m:ctrlPr>
                                <a:rPr lang="en-IN" i="1"/>
                              </m:ctrlPr>
                            </m:fPr>
                            <m:num>
                              <m:r>
                                <a:rPr lang="en-IN" i="1"/>
                                <m:t>𝑆𝑆𝑅</m:t>
                              </m:r>
                            </m:num>
                            <m:den>
                              <m:r>
                                <a:rPr lang="en-IN" i="1"/>
                                <m:t>𝑘</m:t>
                              </m:r>
                            </m:den>
                          </m:f>
                        </m:num>
                        <m:den>
                          <m:f>
                            <m:fPr>
                              <m:type m:val="skw"/>
                              <m:ctrlPr>
                                <a:rPr lang="en-IN" i="1"/>
                              </m:ctrlPr>
                            </m:fPr>
                            <m:num>
                              <m:r>
                                <a:rPr lang="en-IN" i="1"/>
                                <m:t>𝑆𝑆𝐸</m:t>
                              </m:r>
                            </m:num>
                            <m:den>
                              <m:d>
                                <m:dPr>
                                  <m:ctrlPr>
                                    <a:rPr lang="en-IN" i="1"/>
                                  </m:ctrlPr>
                                </m:dPr>
                                <m:e>
                                  <m:r>
                                    <a:rPr lang="en-IN" i="1"/>
                                    <m:t>𝑛</m:t>
                                  </m:r>
                                  <m:r>
                                    <a:rPr lang="en-IN" i="1"/>
                                    <m:t>−</m:t>
                                  </m:r>
                                  <m:r>
                                    <a:rPr lang="en-IN" i="1"/>
                                    <m:t>𝑘</m:t>
                                  </m:r>
                                  <m:r>
                                    <a:rPr lang="en-IN" i="1"/>
                                    <m:t>−1</m:t>
                                  </m:r>
                                </m:e>
                              </m:d>
                            </m:den>
                          </m:f>
                        </m:den>
                      </m:f>
                    </m:oMath>
                  </m:oMathPara>
                </a14:m>
                <a:endParaRPr lang="en-IN" dirty="0"/>
              </a:p>
              <a:p>
                <a:pPr marL="457200" lvl="1" indent="0">
                  <a:buNone/>
                </a:pPr>
                <a:endParaRPr lang="en-IN" sz="1600" dirty="0">
                  <a:solidFill>
                    <a:schemeClr val="accent5">
                      <a:lumMod val="75000"/>
                    </a:schemeClr>
                  </a:solidFill>
                  <a:cs typeface="Arial" panose="020B0604020202020204" pitchFamily="34" charset="0"/>
                </a:endParaRPr>
              </a:p>
              <a:p>
                <a:pPr marL="457200" lvl="1" indent="0">
                  <a:buNone/>
                </a:pPr>
                <a:endParaRPr lang="en-IN" sz="1600" dirty="0">
                  <a:solidFill>
                    <a:schemeClr val="accent5">
                      <a:lumMod val="75000"/>
                    </a:schemeClr>
                  </a:solidFill>
                  <a:cs typeface="Arial" panose="020B0604020202020204" pitchFamily="34" charset="0"/>
                </a:endParaRPr>
              </a:p>
              <a:p>
                <a:pPr marL="457200" lvl="1" indent="0">
                  <a:buNone/>
                </a:pPr>
                <a:r>
                  <a:rPr lang="en-IN" sz="1600" dirty="0">
                    <a:solidFill>
                      <a:schemeClr val="accent5">
                        <a:lumMod val="75000"/>
                      </a:schemeClr>
                    </a:solidFill>
                    <a:cs typeface="Arial" panose="020B0604020202020204" pitchFamily="34" charset="0"/>
                  </a:rPr>
                  <a:t>MSR- means squared regression</a:t>
                </a:r>
              </a:p>
              <a:p>
                <a:pPr marL="457200" lvl="1" indent="0">
                  <a:buNone/>
                </a:pPr>
                <a:r>
                  <a:rPr lang="en-IN" sz="1600" dirty="0">
                    <a:solidFill>
                      <a:schemeClr val="accent5">
                        <a:lumMod val="75000"/>
                      </a:schemeClr>
                    </a:solidFill>
                    <a:cs typeface="Arial" panose="020B0604020202020204" pitchFamily="34" charset="0"/>
                  </a:rPr>
                  <a:t>MSE-means squared error</a:t>
                </a:r>
              </a:p>
              <a:p>
                <a:pPr marL="457200" lvl="1" indent="0">
                  <a:buNone/>
                </a:pPr>
                <a:endParaRPr lang="en-IN" sz="1600" dirty="0">
                  <a:solidFill>
                    <a:schemeClr val="accent5">
                      <a:lumMod val="75000"/>
                    </a:schemeClr>
                  </a:solidFill>
                  <a:cs typeface="Arial" panose="020B0604020202020204" pitchFamily="34" charset="0"/>
                </a:endParaRPr>
              </a:p>
              <a:p>
                <a:pPr marL="457200" lvl="1" indent="0">
                  <a:buNone/>
                </a:pPr>
                <a:endParaRPr lang="en-IN" dirty="0">
                  <a:solidFill>
                    <a:schemeClr val="accent5">
                      <a:lumMod val="75000"/>
                    </a:schemeClr>
                  </a:solidFill>
                  <a:cs typeface="Arial" panose="020B0604020202020204" pitchFamily="34" charset="0"/>
                </a:endParaRPr>
              </a:p>
            </p:txBody>
          </p:sp>
        </mc:Choice>
        <mc:Fallback>
          <p:sp>
            <p:nvSpPr>
              <p:cNvPr id="13315" name="Rectangle 3"/>
              <p:cNvSpPr>
                <a:spLocks noGrp="1" noRot="1" noChangeAspect="1" noMove="1" noResize="1" noEditPoints="1" noAdjustHandles="1" noChangeArrowheads="1" noChangeShapeType="1" noTextEdit="1"/>
              </p:cNvSpPr>
              <p:nvPr>
                <p:ph type="body" idx="1"/>
              </p:nvPr>
            </p:nvSpPr>
            <p:spPr>
              <a:xfrm>
                <a:off x="190500" y="1219200"/>
                <a:ext cx="8763000" cy="5181600"/>
              </a:xfrm>
              <a:blipFill>
                <a:blip r:embed="rId3"/>
                <a:stretch>
                  <a:fillRect l="-626" t="-588" b="-1059"/>
                </a:stretch>
              </a:blipFill>
            </p:spPr>
            <p:txBody>
              <a:bodyPr/>
              <a:lstStyle/>
              <a:p>
                <a:r>
                  <a:rPr lang="en-IN">
                    <a:noFill/>
                  </a:rPr>
                  <a:t> </a:t>
                </a:r>
              </a:p>
            </p:txBody>
          </p:sp>
        </mc:Fallback>
      </mc:AlternateContent>
      <p:sp>
        <p:nvSpPr>
          <p:cNvPr id="8" name="Title 1"/>
          <p:cNvSpPr>
            <a:spLocks noGrp="1"/>
          </p:cNvSpPr>
          <p:nvPr>
            <p:ph type="title"/>
          </p:nvPr>
        </p:nvSpPr>
        <p:spPr/>
        <p:txBody>
          <a:bodyPr>
            <a:normAutofit/>
          </a:bodyPr>
          <a:lstStyle/>
          <a:p>
            <a:r>
              <a:rPr lang="en-IN" dirty="0">
                <a:solidFill>
                  <a:schemeClr val="bg2"/>
                </a:solidFill>
              </a:rPr>
              <a:t>ANOVA in regression analysis </a:t>
            </a:r>
            <a:endParaRPr lang="en-US" altLang="en-US" dirty="0">
              <a:solidFill>
                <a:schemeClr val="bg2"/>
              </a:solidFill>
            </a:endParaRPr>
          </a:p>
        </p:txBody>
      </p:sp>
    </p:spTree>
    <p:extLst>
      <p:ext uri="{BB962C8B-B14F-4D97-AF65-F5344CB8AC3E}">
        <p14:creationId xmlns:p14="http://schemas.microsoft.com/office/powerpoint/2010/main" val="3644138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90500" y="1219200"/>
            <a:ext cx="8763000" cy="5181600"/>
          </a:xfrm>
        </p:spPr>
        <p:txBody>
          <a:bodyPr/>
          <a:lstStyle/>
          <a:p>
            <a:r>
              <a:rPr lang="en-IN" sz="2000" dirty="0">
                <a:solidFill>
                  <a:schemeClr val="accent5">
                    <a:lumMod val="75000"/>
                  </a:schemeClr>
                </a:solidFill>
                <a:cs typeface="Arial" panose="020B0604020202020204" pitchFamily="34" charset="0"/>
              </a:rPr>
              <a:t>Residual error are the difference b/w actual &amp; predicted value of outcome variable (Yi-Y~)</a:t>
            </a:r>
          </a:p>
          <a:p>
            <a:r>
              <a:rPr lang="en-IN" sz="2000" dirty="0">
                <a:solidFill>
                  <a:schemeClr val="accent5">
                    <a:lumMod val="75000"/>
                  </a:schemeClr>
                </a:solidFill>
                <a:cs typeface="Arial" panose="020B0604020202020204" pitchFamily="34" charset="0"/>
              </a:rPr>
              <a:t>This is important to check whether the assumptions of regression models have been satisfied</a:t>
            </a:r>
          </a:p>
          <a:p>
            <a:r>
              <a:rPr lang="en-IN" sz="2000" dirty="0">
                <a:solidFill>
                  <a:schemeClr val="accent5">
                    <a:lumMod val="75000"/>
                  </a:schemeClr>
                </a:solidFill>
                <a:cs typeface="Arial" panose="020B0604020202020204" pitchFamily="34" charset="0"/>
              </a:rPr>
              <a:t>It is performed to check the following</a:t>
            </a:r>
          </a:p>
          <a:p>
            <a:pPr lvl="1"/>
            <a:r>
              <a:rPr lang="en-IN" sz="1600" dirty="0">
                <a:solidFill>
                  <a:schemeClr val="accent5">
                    <a:lumMod val="75000"/>
                  </a:schemeClr>
                </a:solidFill>
                <a:cs typeface="Arial" panose="020B0604020202020204" pitchFamily="34" charset="0"/>
              </a:rPr>
              <a:t>The residual are normally distributed</a:t>
            </a:r>
          </a:p>
          <a:p>
            <a:pPr lvl="1"/>
            <a:r>
              <a:rPr lang="en-IN" sz="1600" dirty="0">
                <a:solidFill>
                  <a:schemeClr val="accent5">
                    <a:lumMod val="75000"/>
                  </a:schemeClr>
                </a:solidFill>
                <a:cs typeface="Arial" panose="020B0604020202020204" pitchFamily="34" charset="0"/>
              </a:rPr>
              <a:t>Variance of residual is constant (homoscedasticity)</a:t>
            </a:r>
          </a:p>
          <a:p>
            <a:pPr lvl="1"/>
            <a:r>
              <a:rPr lang="en-IN" sz="1600" dirty="0">
                <a:solidFill>
                  <a:schemeClr val="accent5">
                    <a:lumMod val="75000"/>
                  </a:schemeClr>
                </a:solidFill>
                <a:cs typeface="Arial" panose="020B0604020202020204" pitchFamily="34" charset="0"/>
              </a:rPr>
              <a:t>The functional form of regression is correctly specified</a:t>
            </a:r>
          </a:p>
          <a:p>
            <a:pPr lvl="1"/>
            <a:r>
              <a:rPr lang="en-IN" sz="1600" dirty="0">
                <a:solidFill>
                  <a:schemeClr val="accent5">
                    <a:lumMod val="75000"/>
                  </a:schemeClr>
                </a:solidFill>
                <a:cs typeface="Arial" panose="020B0604020202020204" pitchFamily="34" charset="0"/>
              </a:rPr>
              <a:t>There are no outliers</a:t>
            </a:r>
          </a:p>
          <a:p>
            <a:pPr marL="457200" lvl="1" indent="0">
              <a:buNone/>
            </a:pPr>
            <a:endParaRPr lang="en-IN"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IN" dirty="0">
                <a:solidFill>
                  <a:schemeClr val="bg2"/>
                </a:solidFill>
              </a:rPr>
              <a:t>Residual   analysis </a:t>
            </a:r>
            <a:endParaRPr lang="en-US" altLang="en-US" dirty="0">
              <a:solidFill>
                <a:schemeClr val="bg2"/>
              </a:solidFill>
            </a:endParaRPr>
          </a:p>
        </p:txBody>
      </p:sp>
    </p:spTree>
    <p:extLst>
      <p:ext uri="{BB962C8B-B14F-4D97-AF65-F5344CB8AC3E}">
        <p14:creationId xmlns:p14="http://schemas.microsoft.com/office/powerpoint/2010/main" val="3726643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90500" y="1219200"/>
            <a:ext cx="8763000" cy="5181600"/>
          </a:xfrm>
        </p:spPr>
        <p:txBody>
          <a:bodyPr/>
          <a:lstStyle/>
          <a:p>
            <a:pPr algn="just"/>
            <a:r>
              <a:rPr lang="en-IN" sz="2000" dirty="0">
                <a:solidFill>
                  <a:schemeClr val="accent5">
                    <a:lumMod val="75000"/>
                  </a:schemeClr>
                </a:solidFill>
                <a:cs typeface="Arial" panose="020B0604020202020204" pitchFamily="34" charset="0"/>
              </a:rPr>
              <a:t>In statistics, a P–P plot (probability–probability plot or percent–percent plot or P value plot) is a probability plot for assessing how closely two data sets agree, which plots the two cumulative distribution functions against each other. P-P plots are vastly used to evaluate the skewness of a distribution.</a:t>
            </a:r>
          </a:p>
          <a:p>
            <a:pPr algn="just"/>
            <a:r>
              <a:rPr lang="en-IN" sz="2000" dirty="0">
                <a:solidFill>
                  <a:schemeClr val="accent5">
                    <a:lumMod val="75000"/>
                  </a:schemeClr>
                </a:solidFill>
                <a:cs typeface="Arial" panose="020B0604020202020204" pitchFamily="34" charset="0"/>
              </a:rPr>
              <a:t>Check whether the distribution of residuals matches with that of a normal distribution</a:t>
            </a:r>
          </a:p>
          <a:p>
            <a:pPr algn="just"/>
            <a:endParaRPr lang="en-IN" sz="2000" dirty="0">
              <a:solidFill>
                <a:schemeClr val="accent5">
                  <a:lumMod val="75000"/>
                </a:schemeClr>
              </a:solidFill>
              <a:cs typeface="Arial" panose="020B0604020202020204" pitchFamily="34" charset="0"/>
            </a:endParaRPr>
          </a:p>
          <a:p>
            <a:pPr algn="just"/>
            <a:endParaRPr lang="en-IN" sz="2000" dirty="0">
              <a:solidFill>
                <a:schemeClr val="accent5">
                  <a:lumMod val="75000"/>
                </a:schemeClr>
              </a:solidFill>
              <a:cs typeface="Arial" panose="020B0604020202020204" pitchFamily="34" charset="0"/>
            </a:endParaRPr>
          </a:p>
          <a:p>
            <a:pPr algn="just"/>
            <a:endParaRPr lang="en-IN" sz="2000" dirty="0">
              <a:solidFill>
                <a:schemeClr val="accent5">
                  <a:lumMod val="75000"/>
                </a:schemeClr>
              </a:solidFill>
              <a:cs typeface="Arial" panose="020B0604020202020204" pitchFamily="34" charset="0"/>
            </a:endParaRPr>
          </a:p>
          <a:p>
            <a:pPr marL="457200" lvl="1" indent="0" algn="just">
              <a:buNone/>
            </a:pPr>
            <a:endParaRPr lang="en-IN"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IN" dirty="0">
                <a:solidFill>
                  <a:schemeClr val="bg2"/>
                </a:solidFill>
              </a:rPr>
              <a:t>Normal distribution residual </a:t>
            </a:r>
            <a:endParaRPr lang="en-US" altLang="en-US" dirty="0">
              <a:solidFill>
                <a:schemeClr val="bg2"/>
              </a:solidFill>
            </a:endParaRPr>
          </a:p>
        </p:txBody>
      </p:sp>
      <p:pic>
        <p:nvPicPr>
          <p:cNvPr id="3" name="Picture 2" descr="A close up of a map&#10;&#10;Description automatically generated">
            <a:extLst>
              <a:ext uri="{FF2B5EF4-FFF2-40B4-BE49-F238E27FC236}">
                <a16:creationId xmlns:a16="http://schemas.microsoft.com/office/drawing/2014/main" id="{2B505F7C-A79D-44AB-867C-54BF3E0C0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3429000"/>
            <a:ext cx="2814638" cy="2393122"/>
          </a:xfrm>
          <a:prstGeom prst="rect">
            <a:avLst/>
          </a:prstGeom>
        </p:spPr>
      </p:pic>
    </p:spTree>
    <p:extLst>
      <p:ext uri="{BB962C8B-B14F-4D97-AF65-F5344CB8AC3E}">
        <p14:creationId xmlns:p14="http://schemas.microsoft.com/office/powerpoint/2010/main" val="878476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90500" y="1219200"/>
            <a:ext cx="8763000" cy="5181600"/>
          </a:xfrm>
        </p:spPr>
        <p:txBody>
          <a:bodyPr/>
          <a:lstStyle/>
          <a:p>
            <a:pPr marL="342900" lvl="1" indent="-342900" algn="just">
              <a:buFont typeface="Arial" pitchFamily="34" charset="0"/>
              <a:buChar char="•"/>
            </a:pPr>
            <a:r>
              <a:rPr lang="en-IN" dirty="0">
                <a:solidFill>
                  <a:schemeClr val="accent5">
                    <a:lumMod val="75000"/>
                  </a:schemeClr>
                </a:solidFill>
                <a:cs typeface="Arial" panose="020B0604020202020204" pitchFamily="34" charset="0"/>
              </a:rPr>
              <a:t>An imp assumption of LR model is that residual have constant variance (Homoscedasticity)</a:t>
            </a:r>
          </a:p>
          <a:p>
            <a:pPr algn="just"/>
            <a:r>
              <a:rPr lang="en-IN" sz="2000" dirty="0">
                <a:solidFill>
                  <a:schemeClr val="accent5">
                    <a:lumMod val="75000"/>
                  </a:schemeClr>
                </a:solidFill>
                <a:cs typeface="Arial" panose="020B0604020202020204" pitchFamily="34" charset="0"/>
              </a:rPr>
              <a:t>It can be obtained by drawing residual plot, which is plot b/w standardized residual value ad standardized predicted value</a:t>
            </a:r>
          </a:p>
          <a:p>
            <a:pPr algn="just"/>
            <a:r>
              <a:rPr lang="en-IN" sz="2000" dirty="0">
                <a:solidFill>
                  <a:schemeClr val="accent5">
                    <a:lumMod val="75000"/>
                  </a:schemeClr>
                </a:solidFill>
                <a:cs typeface="Arial" panose="020B0604020202020204" pitchFamily="34" charset="0"/>
              </a:rPr>
              <a:t>If there is a heteroscedasticity, a funnel type shape in the residual plot can be expected</a:t>
            </a:r>
          </a:p>
          <a:p>
            <a:pPr algn="just"/>
            <a:endParaRPr lang="en-IN" sz="2000" dirty="0">
              <a:solidFill>
                <a:schemeClr val="accent5">
                  <a:lumMod val="75000"/>
                </a:schemeClr>
              </a:solidFill>
              <a:cs typeface="Arial" panose="020B0604020202020204" pitchFamily="34" charset="0"/>
            </a:endParaRPr>
          </a:p>
          <a:p>
            <a:pPr marL="0" indent="0" algn="just">
              <a:buNone/>
            </a:pPr>
            <a:endParaRPr lang="en-IN" sz="2000" dirty="0">
              <a:solidFill>
                <a:schemeClr val="accent5">
                  <a:lumMod val="75000"/>
                </a:schemeClr>
              </a:solidFill>
              <a:cs typeface="Arial" panose="020B0604020202020204" pitchFamily="34" charset="0"/>
            </a:endParaRPr>
          </a:p>
          <a:p>
            <a:pPr marL="457200" lvl="1" indent="0" algn="just">
              <a:buNone/>
            </a:pPr>
            <a:endParaRPr lang="en-IN"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IN" dirty="0">
                <a:solidFill>
                  <a:schemeClr val="bg2"/>
                </a:solidFill>
              </a:rPr>
              <a:t>Test of Homoscedasticity</a:t>
            </a:r>
            <a:endParaRPr lang="en-US" altLang="en-US" dirty="0">
              <a:solidFill>
                <a:schemeClr val="bg2"/>
              </a:solidFill>
            </a:endParaRPr>
          </a:p>
        </p:txBody>
      </p:sp>
      <p:pic>
        <p:nvPicPr>
          <p:cNvPr id="2" name="Picture 1">
            <a:extLst>
              <a:ext uri="{FF2B5EF4-FFF2-40B4-BE49-F238E27FC236}">
                <a16:creationId xmlns:a16="http://schemas.microsoft.com/office/drawing/2014/main" id="{6BA1E938-B857-4895-A734-409431F69ECC}"/>
              </a:ext>
            </a:extLst>
          </p:cNvPr>
          <p:cNvPicPr>
            <a:picLocks noChangeAspect="1"/>
          </p:cNvPicPr>
          <p:nvPr/>
        </p:nvPicPr>
        <p:blipFill>
          <a:blip r:embed="rId3"/>
          <a:stretch>
            <a:fillRect/>
          </a:stretch>
        </p:blipFill>
        <p:spPr>
          <a:xfrm>
            <a:off x="2667000" y="3048000"/>
            <a:ext cx="4295775" cy="2857500"/>
          </a:xfrm>
          <a:prstGeom prst="rect">
            <a:avLst/>
          </a:prstGeom>
        </p:spPr>
      </p:pic>
    </p:spTree>
    <p:extLst>
      <p:ext uri="{BB962C8B-B14F-4D97-AF65-F5344CB8AC3E}">
        <p14:creationId xmlns:p14="http://schemas.microsoft.com/office/powerpoint/2010/main" val="3845708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315" name="Rectangle 3"/>
              <p:cNvSpPr>
                <a:spLocks noGrp="1" noChangeArrowheads="1"/>
              </p:cNvSpPr>
              <p:nvPr>
                <p:ph type="body" idx="1"/>
              </p:nvPr>
            </p:nvSpPr>
            <p:spPr>
              <a:xfrm>
                <a:off x="190500" y="1219200"/>
                <a:ext cx="8763000" cy="5181600"/>
              </a:xfrm>
            </p:spPr>
            <p:txBody>
              <a:bodyPr/>
              <a:lstStyle/>
              <a:p>
                <a:pPr marL="342900" lvl="1" indent="-342900" algn="just">
                  <a:buFont typeface="Arial" pitchFamily="34" charset="0"/>
                  <a:buChar char="•"/>
                </a:pPr>
                <a:r>
                  <a:rPr lang="en-IN" dirty="0">
                    <a:solidFill>
                      <a:schemeClr val="accent5">
                        <a:lumMod val="75000"/>
                      </a:schemeClr>
                    </a:solidFill>
                    <a:cs typeface="Arial" panose="020B0604020202020204" pitchFamily="34" charset="0"/>
                  </a:rPr>
                  <a:t>Outliers are the observations whose values show a large deviation from the mean value.</a:t>
                </a:r>
              </a:p>
              <a:p>
                <a:pPr marL="342900" lvl="1" indent="-342900" algn="just">
                  <a:buFont typeface="Arial" pitchFamily="34" charset="0"/>
                  <a:buChar char="•"/>
                </a:pPr>
                <a:r>
                  <a:rPr lang="en-IN" dirty="0">
                    <a:solidFill>
                      <a:schemeClr val="accent5">
                        <a:lumMod val="75000"/>
                      </a:schemeClr>
                    </a:solidFill>
                    <a:cs typeface="Arial" panose="020B0604020202020204" pitchFamily="34" charset="0"/>
                  </a:rPr>
                  <a:t>Presence of an outlier can have a significant influence on the values of regression coefficient.</a:t>
                </a:r>
              </a:p>
              <a:p>
                <a:pPr marL="342900" lvl="1" indent="-342900" algn="just">
                  <a:buFont typeface="Arial" pitchFamily="34" charset="0"/>
                  <a:buChar char="•"/>
                </a:pPr>
                <a:r>
                  <a:rPr lang="en-IN" sz="2000" dirty="0">
                    <a:solidFill>
                      <a:schemeClr val="accent5">
                        <a:lumMod val="75000"/>
                      </a:schemeClr>
                    </a:solidFill>
                    <a:cs typeface="Arial" panose="020B0604020202020204" pitchFamily="34" charset="0"/>
                  </a:rPr>
                  <a:t>The measures of </a:t>
                </a:r>
                <a:r>
                  <a:rPr lang="en-IN" dirty="0">
                    <a:solidFill>
                      <a:schemeClr val="accent5">
                        <a:lumMod val="75000"/>
                      </a:schemeClr>
                    </a:solidFill>
                    <a:cs typeface="Arial" panose="020B0604020202020204" pitchFamily="34" charset="0"/>
                  </a:rPr>
                  <a:t>outliers are by</a:t>
                </a:r>
              </a:p>
              <a:p>
                <a:pPr marL="742950" lvl="2" indent="-342900" algn="just"/>
                <a:r>
                  <a:rPr lang="en-IN" sz="2000" dirty="0">
                    <a:solidFill>
                      <a:schemeClr val="accent5">
                        <a:lumMod val="75000"/>
                      </a:schemeClr>
                    </a:solidFill>
                    <a:cs typeface="Arial" panose="020B0604020202020204" pitchFamily="34" charset="0"/>
                  </a:rPr>
                  <a:t>Z-score</a:t>
                </a:r>
              </a:p>
              <a:p>
                <a:pPr marL="742950" lvl="2" indent="-342900" algn="just"/>
                <a:r>
                  <a:rPr lang="en-IN" sz="2000" dirty="0">
                    <a:solidFill>
                      <a:schemeClr val="accent5">
                        <a:lumMod val="75000"/>
                      </a:schemeClr>
                    </a:solidFill>
                    <a:cs typeface="Arial" panose="020B0604020202020204" pitchFamily="34" charset="0"/>
                  </a:rPr>
                  <a:t>Cook’s distance</a:t>
                </a:r>
              </a:p>
              <a:p>
                <a:pPr marL="742950" lvl="2" indent="-342900" algn="just"/>
                <a:r>
                  <a:rPr lang="en-IN" sz="2000" dirty="0">
                    <a:solidFill>
                      <a:schemeClr val="accent5">
                        <a:lumMod val="75000"/>
                      </a:schemeClr>
                    </a:solidFill>
                    <a:cs typeface="Arial" panose="020B0604020202020204" pitchFamily="34" charset="0"/>
                  </a:rPr>
                  <a:t>Leverage values</a:t>
                </a:r>
              </a:p>
              <a:p>
                <a:pPr marL="742950" lvl="2" indent="-342900" algn="just"/>
                <a:endParaRPr lang="en-IN" sz="2000" dirty="0">
                  <a:solidFill>
                    <a:schemeClr val="accent5">
                      <a:lumMod val="75000"/>
                    </a:schemeClr>
                  </a:solidFill>
                  <a:cs typeface="Arial" panose="020B0604020202020204" pitchFamily="34" charset="0"/>
                </a:endParaRPr>
              </a:p>
              <a:p>
                <a:pPr marL="0" indent="0" algn="just">
                  <a:buNone/>
                </a:pPr>
                <a:r>
                  <a:rPr lang="en-IN" sz="2000" b="1" dirty="0">
                    <a:solidFill>
                      <a:schemeClr val="accent5">
                        <a:lumMod val="75000"/>
                      </a:schemeClr>
                    </a:solidFill>
                    <a:cs typeface="Arial" panose="020B0604020202020204" pitchFamily="34" charset="0"/>
                  </a:rPr>
                  <a:t>Z-score</a:t>
                </a:r>
              </a:p>
              <a:p>
                <a:pPr algn="just"/>
                <a:r>
                  <a:rPr lang="en-IN" sz="2000" dirty="0">
                    <a:solidFill>
                      <a:schemeClr val="accent5">
                        <a:lumMod val="75000"/>
                      </a:schemeClr>
                    </a:solidFill>
                    <a:cs typeface="Arial" panose="020B0604020202020204" pitchFamily="34" charset="0"/>
                  </a:rPr>
                  <a:t>Standardized distance of an observation form its mean value  </a:t>
                </a:r>
                <a14:m>
                  <m:oMath xmlns:m="http://schemas.openxmlformats.org/officeDocument/2006/math">
                    <m:r>
                      <a:rPr lang="en-IN" i="1"/>
                      <m:t>𝑍</m:t>
                    </m:r>
                    <m:r>
                      <a:rPr lang="en-IN" i="1"/>
                      <m:t>= </m:t>
                    </m:r>
                    <m:f>
                      <m:fPr>
                        <m:ctrlPr>
                          <a:rPr lang="en-IN" i="1"/>
                        </m:ctrlPr>
                      </m:fPr>
                      <m:num>
                        <m:sSub>
                          <m:sSubPr>
                            <m:ctrlPr>
                              <a:rPr lang="en-IN" i="1"/>
                            </m:ctrlPr>
                          </m:sSubPr>
                          <m:e>
                            <m:r>
                              <a:rPr lang="en-IN" i="1"/>
                              <m:t>𝑌</m:t>
                            </m:r>
                          </m:e>
                          <m:sub>
                            <m:r>
                              <a:rPr lang="en-IN" i="1"/>
                              <m:t>𝑖</m:t>
                            </m:r>
                          </m:sub>
                        </m:sSub>
                        <m:r>
                          <a:rPr lang="en-IN" i="1"/>
                          <m:t>−</m:t>
                        </m:r>
                        <m:acc>
                          <m:accPr>
                            <m:chr m:val="̅"/>
                            <m:ctrlPr>
                              <a:rPr lang="en-IN" i="1"/>
                            </m:ctrlPr>
                          </m:accPr>
                          <m:e>
                            <m:r>
                              <a:rPr lang="en-IN" i="1"/>
                              <m:t>𝑌</m:t>
                            </m:r>
                          </m:e>
                        </m:acc>
                      </m:num>
                      <m:den>
                        <m:sSub>
                          <m:sSubPr>
                            <m:ctrlPr>
                              <a:rPr lang="en-IN" i="1"/>
                            </m:ctrlPr>
                          </m:sSubPr>
                          <m:e>
                            <m:r>
                              <a:rPr lang="en-IN" i="1"/>
                              <m:t>𝜎</m:t>
                            </m:r>
                          </m:e>
                          <m:sub>
                            <m:r>
                              <a:rPr lang="en-IN" i="1"/>
                              <m:t>𝑌</m:t>
                            </m:r>
                          </m:sub>
                        </m:sSub>
                      </m:den>
                    </m:f>
                  </m:oMath>
                </a14:m>
                <a:endParaRPr lang="en-IN" dirty="0"/>
              </a:p>
              <a:p>
                <a:pPr algn="just"/>
                <a:r>
                  <a:rPr lang="en-IN" sz="2000" dirty="0">
                    <a:solidFill>
                      <a:schemeClr val="accent5">
                        <a:lumMod val="75000"/>
                      </a:schemeClr>
                    </a:solidFill>
                    <a:cs typeface="Arial" panose="020B0604020202020204" pitchFamily="34" charset="0"/>
                  </a:rPr>
                  <a:t>Any observation of z score &gt;3 may be flagged as an outlier</a:t>
                </a:r>
              </a:p>
            </p:txBody>
          </p:sp>
        </mc:Choice>
        <mc:Fallback>
          <p:sp>
            <p:nvSpPr>
              <p:cNvPr id="13315" name="Rectangle 3"/>
              <p:cNvSpPr>
                <a:spLocks noGrp="1" noRot="1" noChangeAspect="1" noMove="1" noResize="1" noEditPoints="1" noAdjustHandles="1" noChangeArrowheads="1" noChangeShapeType="1" noTextEdit="1"/>
              </p:cNvSpPr>
              <p:nvPr>
                <p:ph type="body" idx="1"/>
              </p:nvPr>
            </p:nvSpPr>
            <p:spPr>
              <a:xfrm>
                <a:off x="190500" y="1219200"/>
                <a:ext cx="8763000" cy="5181600"/>
              </a:xfrm>
              <a:blipFill>
                <a:blip r:embed="rId3"/>
                <a:stretch>
                  <a:fillRect l="-695" t="-588" r="-695"/>
                </a:stretch>
              </a:blipFill>
            </p:spPr>
            <p:txBody>
              <a:bodyPr/>
              <a:lstStyle/>
              <a:p>
                <a:r>
                  <a:rPr lang="en-IN">
                    <a:noFill/>
                  </a:rPr>
                  <a:t> </a:t>
                </a:r>
              </a:p>
            </p:txBody>
          </p:sp>
        </mc:Fallback>
      </mc:AlternateContent>
      <p:sp>
        <p:nvSpPr>
          <p:cNvPr id="8" name="Title 1"/>
          <p:cNvSpPr>
            <a:spLocks noGrp="1"/>
          </p:cNvSpPr>
          <p:nvPr>
            <p:ph type="title"/>
          </p:nvPr>
        </p:nvSpPr>
        <p:spPr/>
        <p:txBody>
          <a:bodyPr>
            <a:normAutofit/>
          </a:bodyPr>
          <a:lstStyle/>
          <a:p>
            <a:r>
              <a:rPr lang="en-IN" dirty="0">
                <a:solidFill>
                  <a:schemeClr val="bg2"/>
                </a:solidFill>
              </a:rPr>
              <a:t>Outlier analysis</a:t>
            </a:r>
            <a:endParaRPr lang="en-US" altLang="en-US" dirty="0">
              <a:solidFill>
                <a:schemeClr val="bg2"/>
              </a:solidFill>
            </a:endParaRPr>
          </a:p>
        </p:txBody>
      </p:sp>
    </p:spTree>
    <p:extLst>
      <p:ext uri="{BB962C8B-B14F-4D97-AF65-F5344CB8AC3E}">
        <p14:creationId xmlns:p14="http://schemas.microsoft.com/office/powerpoint/2010/main" val="360121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612775" y="990600"/>
            <a:ext cx="8153400" cy="5105400"/>
          </a:xfrm>
        </p:spPr>
        <p:txBody>
          <a:bodyPr/>
          <a:lstStyle/>
          <a:p>
            <a:pPr algn="just">
              <a:spcBef>
                <a:spcPct val="0"/>
              </a:spcBef>
            </a:pPr>
            <a:endParaRPr lang="en-US" dirty="0">
              <a:solidFill>
                <a:schemeClr val="accent5">
                  <a:lumMod val="75000"/>
                </a:schemeClr>
              </a:solidFill>
              <a:cs typeface="Arial" panose="020B0604020202020204" pitchFamily="34" charset="0"/>
            </a:endParaRPr>
          </a:p>
          <a:p>
            <a:pPr algn="just">
              <a:spcBef>
                <a:spcPct val="0"/>
              </a:spcBef>
            </a:pPr>
            <a:endParaRPr lang="en-US" dirty="0">
              <a:solidFill>
                <a:schemeClr val="accent5">
                  <a:lumMod val="75000"/>
                </a:schemeClr>
              </a:solidFill>
              <a:cs typeface="Arial" panose="020B0604020202020204" pitchFamily="34" charset="0"/>
            </a:endParaRPr>
          </a:p>
          <a:p>
            <a:pPr lvl="1" algn="just">
              <a:spcBef>
                <a:spcPct val="0"/>
              </a:spcBef>
              <a:buFont typeface="Wingdings" panose="05000000000000000000" pitchFamily="2" charset="2"/>
              <a:buChar char="v"/>
            </a:pPr>
            <a:r>
              <a:rPr lang="en-US" sz="2400" dirty="0">
                <a:solidFill>
                  <a:schemeClr val="accent5">
                    <a:lumMod val="75000"/>
                  </a:schemeClr>
                </a:solidFill>
                <a:cs typeface="Arial" panose="020B0604020202020204" pitchFamily="34" charset="0"/>
              </a:rPr>
              <a:t>Over view to Simple and multi Linear Regression</a:t>
            </a:r>
          </a:p>
          <a:p>
            <a:pPr lvl="1" algn="just">
              <a:spcBef>
                <a:spcPct val="0"/>
              </a:spcBef>
              <a:buFont typeface="Wingdings" panose="05000000000000000000" pitchFamily="2" charset="2"/>
              <a:buChar char="v"/>
            </a:pPr>
            <a:r>
              <a:rPr lang="en-US" sz="2400" dirty="0">
                <a:solidFill>
                  <a:schemeClr val="accent5">
                    <a:lumMod val="75000"/>
                  </a:schemeClr>
                </a:solidFill>
                <a:cs typeface="Arial" panose="020B0604020202020204" pitchFamily="34" charset="0"/>
              </a:rPr>
              <a:t>Build simple and multi linear regression models</a:t>
            </a:r>
          </a:p>
          <a:p>
            <a:pPr lvl="1" algn="just">
              <a:spcBef>
                <a:spcPct val="0"/>
              </a:spcBef>
              <a:buFont typeface="Wingdings" panose="05000000000000000000" pitchFamily="2" charset="2"/>
              <a:buChar char="v"/>
            </a:pPr>
            <a:r>
              <a:rPr lang="en-US" sz="2400" dirty="0">
                <a:solidFill>
                  <a:schemeClr val="accent5">
                    <a:lumMod val="75000"/>
                  </a:schemeClr>
                </a:solidFill>
                <a:cs typeface="Arial" panose="020B0604020202020204" pitchFamily="34" charset="0"/>
              </a:rPr>
              <a:t>Splitting the data sets training and validation</a:t>
            </a:r>
          </a:p>
          <a:p>
            <a:pPr lvl="1" algn="just">
              <a:spcBef>
                <a:spcPct val="0"/>
              </a:spcBef>
              <a:buFont typeface="Wingdings" panose="05000000000000000000" pitchFamily="2" charset="2"/>
              <a:buChar char="v"/>
            </a:pPr>
            <a:r>
              <a:rPr lang="en-US" sz="2400" dirty="0">
                <a:solidFill>
                  <a:schemeClr val="accent5">
                    <a:lumMod val="75000"/>
                  </a:schemeClr>
                </a:solidFill>
                <a:cs typeface="Arial" panose="020B0604020202020204" pitchFamily="34" charset="0"/>
              </a:rPr>
              <a:t>Model </a:t>
            </a:r>
            <a:r>
              <a:rPr lang="en-US" sz="2400" dirty="0" err="1">
                <a:solidFill>
                  <a:schemeClr val="accent5">
                    <a:lumMod val="75000"/>
                  </a:schemeClr>
                </a:solidFill>
                <a:cs typeface="Arial" panose="020B0604020202020204" pitchFamily="34" charset="0"/>
              </a:rPr>
              <a:t>Diagonostics</a:t>
            </a:r>
            <a:endParaRPr lang="en-US" sz="2400"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a:xfrm>
            <a:off x="457200" y="150543"/>
            <a:ext cx="8229600" cy="611457"/>
          </a:xfrm>
        </p:spPr>
        <p:txBody>
          <a:bodyPr>
            <a:normAutofit fontScale="90000"/>
          </a:bodyPr>
          <a:lstStyle/>
          <a:p>
            <a:r>
              <a:rPr lang="en-US" altLang="en-US" sz="2200" dirty="0"/>
              <a:t> </a:t>
            </a:r>
            <a:r>
              <a:rPr lang="en-US" sz="2200" dirty="0"/>
              <a:t>CONTENTS</a:t>
            </a:r>
            <a:br>
              <a:rPr lang="en-US" sz="2200" dirty="0"/>
            </a:br>
            <a:endParaRPr lang="en-US" altLang="en-US" sz="2200" dirty="0"/>
          </a:p>
        </p:txBody>
      </p:sp>
    </p:spTree>
    <p:extLst>
      <p:ext uri="{BB962C8B-B14F-4D97-AF65-F5344CB8AC3E}">
        <p14:creationId xmlns:p14="http://schemas.microsoft.com/office/powerpoint/2010/main" val="241754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59229" y="1219200"/>
            <a:ext cx="8632371" cy="5181600"/>
          </a:xfrm>
        </p:spPr>
        <p:txBody>
          <a:bodyPr/>
          <a:lstStyle/>
          <a:p>
            <a:pPr marL="0" indent="0" algn="just">
              <a:buNone/>
            </a:pPr>
            <a:r>
              <a:rPr lang="en-IN" sz="2000" b="1" dirty="0">
                <a:solidFill>
                  <a:schemeClr val="accent5">
                    <a:lumMod val="75000"/>
                  </a:schemeClr>
                </a:solidFill>
                <a:cs typeface="Arial" panose="020B0604020202020204" pitchFamily="34" charset="0"/>
              </a:rPr>
              <a:t>Cook’s Distance</a:t>
            </a:r>
          </a:p>
          <a:p>
            <a:pPr algn="just"/>
            <a:r>
              <a:rPr lang="en-IN" sz="2000" dirty="0">
                <a:solidFill>
                  <a:schemeClr val="accent5">
                    <a:lumMod val="75000"/>
                  </a:schemeClr>
                </a:solidFill>
                <a:cs typeface="Arial" panose="020B0604020202020204" pitchFamily="34" charset="0"/>
              </a:rPr>
              <a:t>It measures how much the predicted value of the dependant variable changes for all observation in the sample when a particular observation is excluded from the sample for the estimation of regression parameters.</a:t>
            </a:r>
          </a:p>
          <a:p>
            <a:pPr algn="just"/>
            <a:r>
              <a:rPr lang="en-IN" sz="2000" dirty="0">
                <a:solidFill>
                  <a:schemeClr val="accent5">
                    <a:lumMod val="75000"/>
                  </a:schemeClr>
                </a:solidFill>
                <a:cs typeface="Arial" panose="020B0604020202020204" pitchFamily="34" charset="0"/>
              </a:rPr>
              <a:t>A cook’s distance values of &gt;1 indicates that highly influential observation</a:t>
            </a:r>
          </a:p>
          <a:p>
            <a:pPr marL="0" indent="0" algn="just">
              <a:buNone/>
            </a:pPr>
            <a:endParaRPr lang="en-IN" sz="2000"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IN" dirty="0">
                <a:solidFill>
                  <a:schemeClr val="bg2"/>
                </a:solidFill>
              </a:rPr>
              <a:t>Outlier analysis</a:t>
            </a:r>
            <a:endParaRPr lang="en-US" altLang="en-US" dirty="0">
              <a:solidFill>
                <a:schemeClr val="bg2"/>
              </a:solidFill>
            </a:endParaRPr>
          </a:p>
        </p:txBody>
      </p:sp>
      <p:pic>
        <p:nvPicPr>
          <p:cNvPr id="1026" name="Picture 2" descr="Image result for cooks distance">
            <a:extLst>
              <a:ext uri="{FF2B5EF4-FFF2-40B4-BE49-F238E27FC236}">
                <a16:creationId xmlns:a16="http://schemas.microsoft.com/office/drawing/2014/main" id="{B97D3BF0-FE83-4110-9244-24F8213A0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24200"/>
            <a:ext cx="581977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592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59229" y="1219200"/>
            <a:ext cx="8632371" cy="5181600"/>
          </a:xfrm>
        </p:spPr>
        <p:txBody>
          <a:bodyPr/>
          <a:lstStyle/>
          <a:p>
            <a:pPr marL="0" indent="0" algn="just">
              <a:buNone/>
            </a:pPr>
            <a:r>
              <a:rPr lang="en-IN" sz="2000" b="1" dirty="0">
                <a:solidFill>
                  <a:schemeClr val="accent5">
                    <a:lumMod val="75000"/>
                  </a:schemeClr>
                </a:solidFill>
                <a:cs typeface="Arial" panose="020B0604020202020204" pitchFamily="34" charset="0"/>
              </a:rPr>
              <a:t>Leverage values</a:t>
            </a:r>
          </a:p>
          <a:p>
            <a:pPr algn="just"/>
            <a:r>
              <a:rPr lang="en-IN" sz="2000" dirty="0">
                <a:solidFill>
                  <a:schemeClr val="accent5">
                    <a:lumMod val="75000"/>
                  </a:schemeClr>
                </a:solidFill>
                <a:cs typeface="Arial" panose="020B0604020202020204" pitchFamily="34" charset="0"/>
              </a:rPr>
              <a:t>Leverage value of an observation measures the influence of that observation on the overall fit of the regression function and is related to the Mahalanobis distance</a:t>
            </a:r>
          </a:p>
          <a:p>
            <a:pPr algn="just"/>
            <a:r>
              <a:rPr lang="en-IN" sz="2000" dirty="0">
                <a:solidFill>
                  <a:schemeClr val="accent5">
                    <a:lumMod val="75000"/>
                  </a:schemeClr>
                </a:solidFill>
                <a:cs typeface="Arial" panose="020B0604020202020204" pitchFamily="34" charset="0"/>
              </a:rPr>
              <a:t>Leverage value of &gt; (3K+1)/n  treated as high influenced observation; where k is the no of feature and n is the sample size</a:t>
            </a:r>
          </a:p>
          <a:p>
            <a:pPr algn="just"/>
            <a:r>
              <a:rPr lang="en-IN" sz="2000" dirty="0">
                <a:solidFill>
                  <a:schemeClr val="accent5">
                    <a:lumMod val="75000"/>
                  </a:schemeClr>
                </a:solidFill>
                <a:cs typeface="Arial" panose="020B0604020202020204" pitchFamily="34" charset="0"/>
              </a:rPr>
              <a:t>The observation with high leverage value and high residual can be removed from the training data set</a:t>
            </a:r>
          </a:p>
          <a:p>
            <a:pPr algn="just"/>
            <a:endParaRPr lang="en-IN" sz="2000" dirty="0">
              <a:solidFill>
                <a:schemeClr val="accent5">
                  <a:lumMod val="75000"/>
                </a:schemeClr>
              </a:solidFill>
              <a:cs typeface="Arial" panose="020B0604020202020204" pitchFamily="34" charset="0"/>
            </a:endParaRPr>
          </a:p>
          <a:p>
            <a:pPr marL="0" indent="0" algn="just">
              <a:buNone/>
            </a:pPr>
            <a:endParaRPr lang="en-IN" sz="2000"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IN" dirty="0">
                <a:solidFill>
                  <a:schemeClr val="bg2"/>
                </a:solidFill>
              </a:rPr>
              <a:t>Outlier analysis</a:t>
            </a:r>
            <a:endParaRPr lang="en-US" altLang="en-US" dirty="0">
              <a:solidFill>
                <a:schemeClr val="bg2"/>
              </a:solidFill>
            </a:endParaRPr>
          </a:p>
        </p:txBody>
      </p:sp>
      <p:pic>
        <p:nvPicPr>
          <p:cNvPr id="2050" name="Picture 2" descr="Image result for leverage values regression">
            <a:extLst>
              <a:ext uri="{FF2B5EF4-FFF2-40B4-BE49-F238E27FC236}">
                <a16:creationId xmlns:a16="http://schemas.microsoft.com/office/drawing/2014/main" id="{5CA7E2EB-BFEE-4446-9C64-497F4B08F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761172"/>
            <a:ext cx="4246237" cy="297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581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55814" y="728546"/>
            <a:ext cx="8632371" cy="6012363"/>
          </a:xfrm>
        </p:spPr>
        <p:txBody>
          <a:bodyPr/>
          <a:lstStyle/>
          <a:p>
            <a:pPr marL="0" indent="0" algn="just">
              <a:buNone/>
            </a:pPr>
            <a:endParaRPr lang="en-IN" sz="2000" dirty="0">
              <a:solidFill>
                <a:schemeClr val="accent5">
                  <a:lumMod val="75000"/>
                </a:schemeClr>
              </a:solidFill>
              <a:cs typeface="Arial" panose="020B0604020202020204" pitchFamily="34" charset="0"/>
            </a:endParaRPr>
          </a:p>
          <a:p>
            <a:pPr marL="0" indent="0" algn="just">
              <a:buNone/>
            </a:pPr>
            <a:r>
              <a:rPr lang="en-IN" sz="2000" b="1" dirty="0" err="1">
                <a:solidFill>
                  <a:schemeClr val="accent5">
                    <a:lumMod val="75000"/>
                  </a:schemeClr>
                </a:solidFill>
                <a:cs typeface="Arial" panose="020B0604020202020204" pitchFamily="34" charset="0"/>
              </a:rPr>
              <a:t>Adj</a:t>
            </a:r>
            <a:r>
              <a:rPr lang="en-IN" sz="2000" b="1" dirty="0">
                <a:solidFill>
                  <a:schemeClr val="accent5">
                    <a:lumMod val="75000"/>
                  </a:schemeClr>
                </a:solidFill>
                <a:cs typeface="Arial" panose="020B0604020202020204" pitchFamily="34" charset="0"/>
              </a:rPr>
              <a:t> R squared </a:t>
            </a:r>
          </a:p>
          <a:p>
            <a:pPr algn="just"/>
            <a:r>
              <a:rPr lang="en-IN" sz="2000" dirty="0">
                <a:solidFill>
                  <a:schemeClr val="accent5">
                    <a:lumMod val="75000"/>
                  </a:schemeClr>
                </a:solidFill>
                <a:cs typeface="Arial" panose="020B0604020202020204" pitchFamily="34" charset="0"/>
              </a:rPr>
              <a:t>Adjusted R2 also indicates how well terms fit a curve or line, but adjusts for the number of terms in a model</a:t>
            </a:r>
          </a:p>
          <a:p>
            <a:pPr algn="just"/>
            <a:r>
              <a:rPr lang="en-IN" sz="2000" dirty="0">
                <a:solidFill>
                  <a:schemeClr val="accent5">
                    <a:lumMod val="75000"/>
                  </a:schemeClr>
                </a:solidFill>
                <a:cs typeface="Arial" panose="020B0604020202020204" pitchFamily="34" charset="0"/>
              </a:rPr>
              <a:t>The adjusted R2 tells the percentage of variation explained by only the independent variables that actually affect the dependent variable.</a:t>
            </a:r>
          </a:p>
          <a:p>
            <a:pPr algn="just"/>
            <a:r>
              <a:rPr lang="en-IN" sz="2000" dirty="0">
                <a:solidFill>
                  <a:schemeClr val="accent5">
                    <a:lumMod val="75000"/>
                  </a:schemeClr>
                </a:solidFill>
                <a:cs typeface="Arial" panose="020B0604020202020204" pitchFamily="34" charset="0"/>
              </a:rPr>
              <a:t>The more useless variables to a model, adjusted r-squared will decrease, more useful variables, adjusted r-squared will increase; Adjusted R2 will always be less than or equal to R2</a:t>
            </a:r>
          </a:p>
          <a:p>
            <a:pPr marL="0" indent="0" algn="just">
              <a:buFont typeface="Arial" pitchFamily="34" charset="0"/>
              <a:buNone/>
            </a:pPr>
            <a:r>
              <a:rPr lang="en-IN" sz="2000" b="1" dirty="0">
                <a:solidFill>
                  <a:schemeClr val="accent5">
                    <a:lumMod val="75000"/>
                  </a:schemeClr>
                </a:solidFill>
                <a:cs typeface="Arial" panose="020B0604020202020204" pitchFamily="34" charset="0"/>
              </a:rPr>
              <a:t>F static &amp; F Value</a:t>
            </a:r>
          </a:p>
          <a:p>
            <a:pPr algn="just"/>
            <a:r>
              <a:rPr lang="en-IN" sz="2000" dirty="0">
                <a:solidFill>
                  <a:schemeClr val="accent5">
                    <a:lumMod val="75000"/>
                  </a:schemeClr>
                </a:solidFill>
                <a:cs typeface="Arial" panose="020B0604020202020204" pitchFamily="34" charset="0"/>
              </a:rPr>
              <a:t>An F statistic is a value when run an ANOVA test or a regression analysis to find out if the means between two populations are significantly different. It’s similar to a T statistic from a T-Test; A-T test will tell a single variable is statistically significant and an F test will tell  group of variables are jointly significant. </a:t>
            </a:r>
          </a:p>
          <a:p>
            <a:pPr algn="just"/>
            <a:r>
              <a:rPr lang="en-IN" sz="2000" dirty="0">
                <a:solidFill>
                  <a:schemeClr val="accent5">
                    <a:lumMod val="75000"/>
                  </a:schemeClr>
                </a:solidFill>
                <a:cs typeface="Arial" panose="020B0604020202020204" pitchFamily="34" charset="0"/>
              </a:rPr>
              <a:t>Use the F statistic when deciding to support or reject the null hypothesis using F value and F-static; calculated F value in a test is larger than your F statistic, you can reject the null hypothesis</a:t>
            </a:r>
            <a:r>
              <a:rPr lang="en-IN" dirty="0"/>
              <a:t>.</a:t>
            </a:r>
            <a:endParaRPr lang="en-IN" sz="2000" dirty="0">
              <a:solidFill>
                <a:schemeClr val="accent5">
                  <a:lumMod val="75000"/>
                </a:schemeClr>
              </a:solidFill>
              <a:cs typeface="Arial" panose="020B0604020202020204" pitchFamily="34" charset="0"/>
            </a:endParaRPr>
          </a:p>
          <a:p>
            <a:pPr algn="just"/>
            <a:endParaRPr lang="en-IN" sz="2000"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IN" dirty="0">
                <a:solidFill>
                  <a:schemeClr val="bg2"/>
                </a:solidFill>
              </a:rPr>
              <a:t>SLR Measurement </a:t>
            </a:r>
            <a:r>
              <a:rPr lang="en-IN" dirty="0" err="1">
                <a:solidFill>
                  <a:schemeClr val="bg2"/>
                </a:solidFill>
              </a:rPr>
              <a:t>parematers</a:t>
            </a:r>
            <a:r>
              <a:rPr lang="en-IN" dirty="0">
                <a:solidFill>
                  <a:schemeClr val="bg2"/>
                </a:solidFill>
              </a:rPr>
              <a:t>……….</a:t>
            </a:r>
            <a:endParaRPr lang="en-US" altLang="en-US" dirty="0">
              <a:solidFill>
                <a:schemeClr val="bg2"/>
              </a:solidFill>
            </a:endParaRPr>
          </a:p>
        </p:txBody>
      </p:sp>
    </p:spTree>
    <p:extLst>
      <p:ext uri="{BB962C8B-B14F-4D97-AF65-F5344CB8AC3E}">
        <p14:creationId xmlns:p14="http://schemas.microsoft.com/office/powerpoint/2010/main" val="2570104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68729" y="1066800"/>
            <a:ext cx="8822871" cy="5181600"/>
          </a:xfrm>
        </p:spPr>
        <p:txBody>
          <a:bodyPr/>
          <a:lstStyle/>
          <a:p>
            <a:pPr algn="just"/>
            <a:r>
              <a:rPr lang="en-US" altLang="en-US" sz="2000" dirty="0">
                <a:solidFill>
                  <a:schemeClr val="accent5">
                    <a:lumMod val="75000"/>
                  </a:schemeClr>
                </a:solidFill>
                <a:cs typeface="Arial" panose="020B0604020202020204" pitchFamily="34" charset="0"/>
              </a:rPr>
              <a:t>A regression model that contains more than one regressor variable is called a multiple regression model</a:t>
            </a:r>
          </a:p>
          <a:p>
            <a:pPr algn="just"/>
            <a:r>
              <a:rPr lang="en-US" altLang="en-US" sz="2000" dirty="0">
                <a:solidFill>
                  <a:schemeClr val="accent5">
                    <a:lumMod val="75000"/>
                  </a:schemeClr>
                </a:solidFill>
                <a:cs typeface="Arial" panose="020B0604020202020204" pitchFamily="34" charset="0"/>
              </a:rPr>
              <a:t>For example, suppose that the effective life of a cutting tool depends on the cutting speed and the tool angle. A possible multiple regression model could be</a:t>
            </a:r>
            <a:endParaRPr lang="en-US" altLang="zh-TW" sz="2000" dirty="0">
              <a:solidFill>
                <a:schemeClr val="accent5">
                  <a:lumMod val="75000"/>
                </a:schemeClr>
              </a:solidFill>
              <a:cs typeface="Arial" panose="020B0604020202020204" pitchFamily="34" charset="0"/>
            </a:endParaRPr>
          </a:p>
          <a:p>
            <a:pPr marL="0" indent="0" algn="just">
              <a:buNone/>
            </a:pPr>
            <a:endParaRPr lang="en-IN" sz="2000"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IN" dirty="0">
                <a:solidFill>
                  <a:schemeClr val="bg2"/>
                </a:solidFill>
              </a:rPr>
              <a:t>Multi Linear Regression</a:t>
            </a:r>
            <a:endParaRPr lang="en-US" altLang="en-US" dirty="0">
              <a:solidFill>
                <a:schemeClr val="bg2"/>
              </a:solidFill>
            </a:endParaRPr>
          </a:p>
        </p:txBody>
      </p:sp>
      <p:pic>
        <p:nvPicPr>
          <p:cNvPr id="6" name="Picture 6">
            <a:extLst>
              <a:ext uri="{FF2B5EF4-FFF2-40B4-BE49-F238E27FC236}">
                <a16:creationId xmlns:a16="http://schemas.microsoft.com/office/drawing/2014/main" id="{8C747088-188D-4648-9CE4-BBA57360C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314" y="2861647"/>
            <a:ext cx="3886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F57A4F3-0315-44B9-9940-7E22557ECAE8}"/>
              </a:ext>
            </a:extLst>
          </p:cNvPr>
          <p:cNvSpPr/>
          <p:nvPr/>
        </p:nvSpPr>
        <p:spPr>
          <a:xfrm>
            <a:off x="337456" y="2767280"/>
            <a:ext cx="4572000" cy="1323439"/>
          </a:xfrm>
          <a:prstGeom prst="rect">
            <a:avLst/>
          </a:prstGeom>
        </p:spPr>
        <p:txBody>
          <a:bodyPr>
            <a:spAutoFit/>
          </a:bodyPr>
          <a:lstStyle/>
          <a:p>
            <a:r>
              <a:rPr lang="en-US" altLang="en-US" sz="2000" dirty="0">
                <a:solidFill>
                  <a:schemeClr val="accent5">
                    <a:lumMod val="75000"/>
                  </a:schemeClr>
                </a:solidFill>
                <a:cs typeface="Arial" panose="020B0604020202020204" pitchFamily="34" charset="0"/>
              </a:rPr>
              <a:t>where</a:t>
            </a:r>
          </a:p>
          <a:p>
            <a:r>
              <a:rPr lang="en-US" altLang="en-US" sz="2000" dirty="0">
                <a:solidFill>
                  <a:schemeClr val="accent5">
                    <a:lumMod val="75000"/>
                  </a:schemeClr>
                </a:solidFill>
                <a:cs typeface="Arial" panose="020B0604020202020204" pitchFamily="34" charset="0"/>
              </a:rPr>
              <a:t>Y – tool life</a:t>
            </a:r>
          </a:p>
          <a:p>
            <a:r>
              <a:rPr lang="en-US" altLang="en-US" sz="2000" dirty="0">
                <a:solidFill>
                  <a:schemeClr val="accent5">
                    <a:lumMod val="75000"/>
                  </a:schemeClr>
                </a:solidFill>
                <a:cs typeface="Arial" panose="020B0604020202020204" pitchFamily="34" charset="0"/>
              </a:rPr>
              <a:t>x1 – cutting speed</a:t>
            </a:r>
          </a:p>
          <a:p>
            <a:r>
              <a:rPr lang="en-US" altLang="en-US" sz="2000" dirty="0">
                <a:solidFill>
                  <a:schemeClr val="accent5">
                    <a:lumMod val="75000"/>
                  </a:schemeClr>
                </a:solidFill>
                <a:cs typeface="Arial" panose="020B0604020202020204" pitchFamily="34" charset="0"/>
              </a:rPr>
              <a:t>x2 – tool angle</a:t>
            </a:r>
          </a:p>
        </p:txBody>
      </p:sp>
      <p:pic>
        <p:nvPicPr>
          <p:cNvPr id="9" name="Picture 1036">
            <a:extLst>
              <a:ext uri="{FF2B5EF4-FFF2-40B4-BE49-F238E27FC236}">
                <a16:creationId xmlns:a16="http://schemas.microsoft.com/office/drawing/2014/main" id="{28D58FC5-689C-4B78-9FAD-FC7C526709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456" y="4185086"/>
            <a:ext cx="7467600" cy="23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603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60564" y="1219200"/>
            <a:ext cx="8822871" cy="5181600"/>
          </a:xfrm>
        </p:spPr>
        <p:txBody>
          <a:bodyPr/>
          <a:lstStyle/>
          <a:p>
            <a:pPr marL="0" indent="0" algn="just">
              <a:buNone/>
            </a:pPr>
            <a:r>
              <a:rPr lang="en-IN" sz="2800" b="1" dirty="0">
                <a:solidFill>
                  <a:schemeClr val="accent5">
                    <a:lumMod val="75000"/>
                  </a:schemeClr>
                </a:solidFill>
                <a:cs typeface="Arial" panose="020B0604020202020204" pitchFamily="34" charset="0"/>
              </a:rPr>
              <a:t>Assumptions</a:t>
            </a:r>
            <a:endParaRPr lang="en-US" altLang="en-US" sz="2800" b="1" dirty="0">
              <a:solidFill>
                <a:schemeClr val="accent5">
                  <a:lumMod val="75000"/>
                </a:schemeClr>
              </a:solidFill>
              <a:cs typeface="Arial" panose="020B0604020202020204" pitchFamily="34" charset="0"/>
            </a:endParaRPr>
          </a:p>
          <a:p>
            <a:pPr algn="just"/>
            <a:r>
              <a:rPr lang="en-US" altLang="en-US" sz="2000" dirty="0">
                <a:solidFill>
                  <a:schemeClr val="accent5">
                    <a:lumMod val="75000"/>
                  </a:schemeClr>
                </a:solidFill>
                <a:cs typeface="Arial" panose="020B0604020202020204" pitchFamily="34" charset="0"/>
              </a:rPr>
              <a:t>The regression model is linear in regression parameters (</a:t>
            </a:r>
            <a:r>
              <a:rPr lang="el-GR" altLang="en-US" sz="2000" dirty="0">
                <a:solidFill>
                  <a:schemeClr val="accent5">
                    <a:lumMod val="75000"/>
                  </a:schemeClr>
                </a:solidFill>
                <a:cs typeface="Arial" panose="020B0604020202020204" pitchFamily="34" charset="0"/>
              </a:rPr>
              <a:t>β</a:t>
            </a:r>
            <a:r>
              <a:rPr lang="en-US" altLang="en-US" sz="2000" dirty="0">
                <a:solidFill>
                  <a:schemeClr val="accent5">
                    <a:lumMod val="75000"/>
                  </a:schemeClr>
                </a:solidFill>
                <a:cs typeface="Arial" panose="020B0604020202020204" pitchFamily="34" charset="0"/>
              </a:rPr>
              <a:t> values)</a:t>
            </a:r>
          </a:p>
          <a:p>
            <a:pPr algn="just"/>
            <a:r>
              <a:rPr lang="en-US" altLang="en-US" sz="2000" dirty="0">
                <a:solidFill>
                  <a:schemeClr val="accent5">
                    <a:lumMod val="75000"/>
                  </a:schemeClr>
                </a:solidFill>
                <a:cs typeface="Arial" panose="020B0604020202020204" pitchFamily="34" charset="0"/>
              </a:rPr>
              <a:t>The residual follow a normal distribution and mean (*expected value) of the residual is zero.</a:t>
            </a:r>
          </a:p>
          <a:p>
            <a:pPr algn="just"/>
            <a:r>
              <a:rPr lang="en-US" altLang="en-US" sz="2000" dirty="0">
                <a:solidFill>
                  <a:schemeClr val="accent5">
                    <a:lumMod val="75000"/>
                  </a:schemeClr>
                </a:solidFill>
                <a:cs typeface="Arial" panose="020B0604020202020204" pitchFamily="34" charset="0"/>
              </a:rPr>
              <a:t>In time series data , residuals are assumed to un correlated </a:t>
            </a:r>
          </a:p>
          <a:p>
            <a:pPr algn="just"/>
            <a:r>
              <a:rPr lang="en-US" altLang="en-US" sz="2000" dirty="0">
                <a:solidFill>
                  <a:schemeClr val="accent5">
                    <a:lumMod val="75000"/>
                  </a:schemeClr>
                </a:solidFill>
                <a:cs typeface="Arial" panose="020B0604020202020204" pitchFamily="34" charset="0"/>
              </a:rPr>
              <a:t>Homoscedasticity- variance of the residuals is constant</a:t>
            </a:r>
          </a:p>
          <a:p>
            <a:pPr algn="just"/>
            <a:r>
              <a:rPr lang="en-US" altLang="en-US" sz="2000" dirty="0">
                <a:solidFill>
                  <a:schemeClr val="accent5">
                    <a:lumMod val="75000"/>
                  </a:schemeClr>
                </a:solidFill>
                <a:cs typeface="Arial" panose="020B0604020202020204" pitchFamily="34" charset="0"/>
              </a:rPr>
              <a:t>Multi collinearity ( no high correlation between independent variables)</a:t>
            </a:r>
          </a:p>
          <a:p>
            <a:pPr algn="just"/>
            <a:endParaRPr lang="en-US" altLang="en-US" sz="2000" dirty="0">
              <a:solidFill>
                <a:schemeClr val="accent5">
                  <a:lumMod val="75000"/>
                </a:schemeClr>
              </a:solidFill>
              <a:cs typeface="Arial" panose="020B0604020202020204" pitchFamily="34" charset="0"/>
            </a:endParaRPr>
          </a:p>
          <a:p>
            <a:pPr algn="just"/>
            <a:r>
              <a:rPr lang="en-US" altLang="en-US" sz="2000" dirty="0">
                <a:solidFill>
                  <a:schemeClr val="accent5">
                    <a:lumMod val="75000"/>
                  </a:schemeClr>
                </a:solidFill>
                <a:cs typeface="Arial" panose="020B0604020202020204" pitchFamily="34" charset="0"/>
              </a:rPr>
              <a:t>## Partial regression coefficients are estimated my minimizing the SSE (sum of squared error).</a:t>
            </a:r>
          </a:p>
          <a:p>
            <a:pPr algn="just"/>
            <a:endParaRPr lang="en-IN" sz="2000"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IN" dirty="0">
                <a:solidFill>
                  <a:schemeClr val="bg2"/>
                </a:solidFill>
              </a:rPr>
              <a:t>Multi Linear Regression-Assumptions</a:t>
            </a:r>
            <a:endParaRPr lang="en-US" altLang="en-US" dirty="0">
              <a:solidFill>
                <a:schemeClr val="bg2"/>
              </a:solidFill>
            </a:endParaRPr>
          </a:p>
        </p:txBody>
      </p:sp>
    </p:spTree>
    <p:extLst>
      <p:ext uri="{BB962C8B-B14F-4D97-AF65-F5344CB8AC3E}">
        <p14:creationId xmlns:p14="http://schemas.microsoft.com/office/powerpoint/2010/main" val="1372972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r>
              <a:rPr lang="en-IN" dirty="0">
                <a:solidFill>
                  <a:schemeClr val="bg2"/>
                </a:solidFill>
              </a:rPr>
              <a:t>Multi Linear Regression- Hands-On : IPL Auction analysis</a:t>
            </a:r>
            <a:endParaRPr lang="en-US" altLang="en-US" dirty="0">
              <a:solidFill>
                <a:schemeClr val="bg2"/>
              </a:solidFill>
            </a:endParaRPr>
          </a:p>
        </p:txBody>
      </p:sp>
      <p:sp>
        <p:nvSpPr>
          <p:cNvPr id="5" name="Rectangle 4">
            <a:extLst>
              <a:ext uri="{FF2B5EF4-FFF2-40B4-BE49-F238E27FC236}">
                <a16:creationId xmlns:a16="http://schemas.microsoft.com/office/drawing/2014/main" id="{C8BA72F0-E5BC-436A-B5A2-BCA3416E5F56}"/>
              </a:ext>
            </a:extLst>
          </p:cNvPr>
          <p:cNvSpPr/>
          <p:nvPr/>
        </p:nvSpPr>
        <p:spPr>
          <a:xfrm>
            <a:off x="171450" y="1371600"/>
            <a:ext cx="8534400" cy="4330416"/>
          </a:xfrm>
          <a:prstGeom prst="rect">
            <a:avLst/>
          </a:prstGeom>
        </p:spPr>
        <p:txBody>
          <a:bodyPr wrap="square">
            <a:spAutoFit/>
          </a:bodyPr>
          <a:lstStyle/>
          <a:p>
            <a:pPr algn="just">
              <a:lnSpc>
                <a:spcPct val="90000"/>
              </a:lnSpc>
              <a:spcBef>
                <a:spcPct val="0"/>
              </a:spcBef>
              <a:defRPr/>
            </a:pPr>
            <a:r>
              <a:rPr lang="en-US" altLang="en-US" b="1" dirty="0">
                <a:solidFill>
                  <a:schemeClr val="accent5">
                    <a:lumMod val="75000"/>
                  </a:schemeClr>
                </a:solidFill>
                <a:cs typeface="Arial" panose="020B0604020202020204" pitchFamily="34" charset="0"/>
              </a:rPr>
              <a:t>Data set and information</a:t>
            </a:r>
          </a:p>
          <a:p>
            <a:pPr algn="just">
              <a:lnSpc>
                <a:spcPct val="90000"/>
              </a:lnSpc>
              <a:spcBef>
                <a:spcPct val="0"/>
              </a:spcBef>
              <a:defRPr/>
            </a:pPr>
            <a:endParaRPr lang="en-US" altLang="en-US" b="1" dirty="0">
              <a:solidFill>
                <a:schemeClr val="accent5">
                  <a:lumMod val="75000"/>
                </a:schemeClr>
              </a:solidFill>
              <a:cs typeface="Arial" panose="020B0604020202020204" pitchFamily="34" charset="0"/>
            </a:endParaRPr>
          </a:p>
          <a:p>
            <a:pPr algn="just">
              <a:lnSpc>
                <a:spcPct val="90000"/>
              </a:lnSpc>
              <a:spcBef>
                <a:spcPct val="0"/>
              </a:spcBef>
              <a:defRPr/>
            </a:pPr>
            <a:r>
              <a:rPr lang="en-US" altLang="en-US" dirty="0">
                <a:solidFill>
                  <a:schemeClr val="accent5">
                    <a:lumMod val="75000"/>
                  </a:schemeClr>
                </a:solidFill>
                <a:cs typeface="Arial" panose="020B0604020202020204" pitchFamily="34" charset="0"/>
              </a:rPr>
              <a:t>The IPL is professional cricket t20 league championship started in India in 2008. It was initiated by BCCI with 8 franchises comprising players across the world. The first IPL auction was held in 2008  for ownership of the teams for 10 years, with base price of USD 50 Billion. The performance of the players could be measured many ways. The data set consist of  performance 0f 130 players measured through various performance measure metrics such as batting , bowling </a:t>
            </a:r>
            <a:r>
              <a:rPr lang="en-US" altLang="en-US" dirty="0" err="1">
                <a:solidFill>
                  <a:schemeClr val="accent5">
                    <a:lumMod val="75000"/>
                  </a:schemeClr>
                </a:solidFill>
                <a:cs typeface="Arial" panose="020B0604020202020204" pitchFamily="34" charset="0"/>
              </a:rPr>
              <a:t>etc</a:t>
            </a:r>
            <a:r>
              <a:rPr lang="en-US" altLang="en-US" dirty="0">
                <a:solidFill>
                  <a:schemeClr val="accent5">
                    <a:lumMod val="75000"/>
                  </a:schemeClr>
                </a:solidFill>
                <a:cs typeface="Arial" panose="020B0604020202020204" pitchFamily="34" charset="0"/>
              </a:rPr>
              <a:t> Science of describing the past data</a:t>
            </a:r>
          </a:p>
          <a:p>
            <a:pPr algn="just">
              <a:lnSpc>
                <a:spcPct val="90000"/>
              </a:lnSpc>
              <a:spcBef>
                <a:spcPct val="0"/>
              </a:spcBef>
              <a:defRPr/>
            </a:pPr>
            <a:endParaRPr lang="en-US" altLang="en-US" dirty="0">
              <a:solidFill>
                <a:schemeClr val="accent5">
                  <a:lumMod val="75000"/>
                </a:schemeClr>
              </a:solidFill>
              <a:cs typeface="Arial" panose="020B0604020202020204" pitchFamily="34" charset="0"/>
            </a:endParaRPr>
          </a:p>
          <a:p>
            <a:pPr algn="just" fontAlgn="auto">
              <a:lnSpc>
                <a:spcPct val="90000"/>
              </a:lnSpc>
              <a:spcBef>
                <a:spcPct val="0"/>
              </a:spcBef>
              <a:spcAft>
                <a:spcPts val="0"/>
              </a:spcAft>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 Data set name: </a:t>
            </a:r>
            <a:r>
              <a:rPr lang="en-US" altLang="en-US" i="1" dirty="0">
                <a:solidFill>
                  <a:schemeClr val="accent5">
                    <a:lumMod val="75000"/>
                  </a:schemeClr>
                </a:solidFill>
                <a:cs typeface="Arial" panose="020B0604020202020204" pitchFamily="34" charset="0"/>
              </a:rPr>
              <a:t>IPL IMB381IPL2013.CSV</a:t>
            </a:r>
          </a:p>
          <a:p>
            <a:pPr algn="just" fontAlgn="auto">
              <a:lnSpc>
                <a:spcPct val="90000"/>
              </a:lnSpc>
              <a:spcBef>
                <a:spcPct val="0"/>
              </a:spcBef>
              <a:spcAft>
                <a:spcPts val="0"/>
              </a:spcAft>
              <a:buFont typeface="Wingdings" panose="05000000000000000000" pitchFamily="2" charset="2"/>
              <a:buChar char="v"/>
              <a:defRPr/>
            </a:pPr>
            <a:endParaRPr lang="en-US" altLang="en-US" i="1" dirty="0">
              <a:solidFill>
                <a:schemeClr val="accent5">
                  <a:lumMod val="75000"/>
                </a:schemeClr>
              </a:solidFill>
              <a:cs typeface="Arial" panose="020B0604020202020204" pitchFamily="34" charset="0"/>
            </a:endParaRPr>
          </a:p>
          <a:p>
            <a:pPr algn="just" fontAlgn="auto">
              <a:lnSpc>
                <a:spcPct val="90000"/>
              </a:lnSpc>
              <a:spcBef>
                <a:spcPct val="0"/>
              </a:spcBef>
              <a:spcAft>
                <a:spcPts val="0"/>
              </a:spcAft>
              <a:buFont typeface="Wingdings" panose="05000000000000000000" pitchFamily="2" charset="2"/>
              <a:buChar char="v"/>
              <a:defRPr/>
            </a:pPr>
            <a:endParaRPr lang="en-US" altLang="en-US" i="1" dirty="0">
              <a:solidFill>
                <a:schemeClr val="accent5">
                  <a:lumMod val="75000"/>
                </a:schemeClr>
              </a:solidFill>
              <a:cs typeface="Arial" panose="020B0604020202020204" pitchFamily="34" charset="0"/>
            </a:endParaRPr>
          </a:p>
          <a:p>
            <a:pPr algn="just" fontAlgn="auto">
              <a:lnSpc>
                <a:spcPct val="90000"/>
              </a:lnSpc>
              <a:spcBef>
                <a:spcPct val="0"/>
              </a:spcBef>
              <a:spcAft>
                <a:spcPts val="0"/>
              </a:spcAft>
              <a:buFont typeface="Wingdings" panose="05000000000000000000" pitchFamily="2" charset="2"/>
              <a:buChar char="v"/>
              <a:defRPr/>
            </a:pPr>
            <a:r>
              <a:rPr lang="en-US" altLang="en-US" i="1" dirty="0">
                <a:solidFill>
                  <a:schemeClr val="accent5">
                    <a:lumMod val="75000"/>
                  </a:schemeClr>
                </a:solidFill>
                <a:cs typeface="Arial" panose="020B0604020202020204" pitchFamily="34" charset="0"/>
              </a:rPr>
              <a:t>Plans: Build model to understand what features of players are influencing their SOLD PRICE  or predict the player’s auction price in future. </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Note- all the columns are not  consider as features </a:t>
            </a:r>
            <a:r>
              <a:rPr lang="en-US" altLang="en-US" i="1" dirty="0" err="1">
                <a:solidFill>
                  <a:schemeClr val="accent5">
                    <a:lumMod val="75000"/>
                  </a:schemeClr>
                </a:solidFill>
                <a:cs typeface="Arial" panose="020B0604020202020204" pitchFamily="34" charset="0"/>
              </a:rPr>
              <a:t>eg</a:t>
            </a:r>
            <a:r>
              <a:rPr lang="en-US" altLang="en-US" i="1" dirty="0">
                <a:solidFill>
                  <a:schemeClr val="accent5">
                    <a:lumMod val="75000"/>
                  </a:schemeClr>
                </a:solidFill>
                <a:cs typeface="Arial" panose="020B0604020202020204" pitchFamily="34" charset="0"/>
              </a:rPr>
              <a:t>: S.N, </a:t>
            </a:r>
          </a:p>
          <a:p>
            <a:pPr algn="just" fontAlgn="auto">
              <a:lnSpc>
                <a:spcPct val="90000"/>
              </a:lnSpc>
              <a:spcBef>
                <a:spcPct val="0"/>
              </a:spcBef>
              <a:spcAft>
                <a:spcPts val="0"/>
              </a:spcAft>
              <a:defRPr/>
            </a:pPr>
            <a:r>
              <a:rPr lang="en-US" altLang="en-US" i="1" dirty="0">
                <a:solidFill>
                  <a:schemeClr val="accent5">
                    <a:lumMod val="75000"/>
                  </a:schemeClr>
                </a:solidFill>
                <a:cs typeface="Arial" panose="020B0604020202020204" pitchFamily="34" charset="0"/>
              </a:rPr>
              <a:t>We build mode using players statistics- remove base price </a:t>
            </a: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p:txBody>
      </p:sp>
    </p:spTree>
    <p:extLst>
      <p:ext uri="{BB962C8B-B14F-4D97-AF65-F5344CB8AC3E}">
        <p14:creationId xmlns:p14="http://schemas.microsoft.com/office/powerpoint/2010/main" val="1546783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r>
              <a:rPr lang="en-IN" dirty="0">
                <a:solidFill>
                  <a:schemeClr val="bg2"/>
                </a:solidFill>
              </a:rPr>
              <a:t>Multi collinearity</a:t>
            </a:r>
            <a:endParaRPr lang="en-US" altLang="en-US" dirty="0">
              <a:solidFill>
                <a:schemeClr val="bg2"/>
              </a:solidFill>
            </a:endParaRP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C8BA72F0-E5BC-436A-B5A2-BCA3416E5F56}"/>
                  </a:ext>
                </a:extLst>
              </p:cNvPr>
              <p:cNvSpPr/>
              <p:nvPr/>
            </p:nvSpPr>
            <p:spPr>
              <a:xfrm>
                <a:off x="304800" y="1295525"/>
                <a:ext cx="8534400" cy="3838808"/>
              </a:xfrm>
              <a:prstGeom prst="rect">
                <a:avLst/>
              </a:prstGeom>
            </p:spPr>
            <p:txBody>
              <a:bodyPr wrap="square">
                <a:spAutoFit/>
              </a:bodyPr>
              <a:lstStyle/>
              <a:p>
                <a:pPr marL="285750" indent="-285750" algn="just" fontAlgn="auto">
                  <a:lnSpc>
                    <a:spcPct val="90000"/>
                  </a:lnSpc>
                  <a:spcBef>
                    <a:spcPct val="0"/>
                  </a:spcBef>
                  <a:spcAft>
                    <a:spcPts val="0"/>
                  </a:spcAft>
                  <a:buFont typeface="Arial" panose="020B0604020202020204" pitchFamily="34" charset="0"/>
                  <a:buChar char="•"/>
                  <a:defRPr/>
                </a:pPr>
                <a:r>
                  <a:rPr lang="en-IN" i="1" dirty="0">
                    <a:solidFill>
                      <a:schemeClr val="accent5">
                        <a:lumMod val="75000"/>
                      </a:schemeClr>
                    </a:solidFill>
                    <a:cs typeface="Arial" panose="020B0604020202020204" pitchFamily="34" charset="0"/>
                  </a:rPr>
                  <a:t>Multi collinearity-: </a:t>
                </a:r>
                <a:r>
                  <a:rPr lang="en-US" altLang="en-US" i="1" dirty="0">
                    <a:solidFill>
                      <a:schemeClr val="accent5">
                        <a:lumMod val="75000"/>
                      </a:schemeClr>
                    </a:solidFill>
                    <a:cs typeface="Arial" panose="020B0604020202020204" pitchFamily="34" charset="0"/>
                  </a:rPr>
                  <a:t>When the data set has a large no of features, it is possible that  few  of these may be highly correlated.</a:t>
                </a:r>
              </a:p>
              <a:p>
                <a:pPr marL="285750" indent="-285750" algn="just" fontAlgn="auto">
                  <a:lnSpc>
                    <a:spcPct val="90000"/>
                  </a:lnSpc>
                  <a:spcBef>
                    <a:spcPct val="0"/>
                  </a:spcBef>
                  <a:spcAft>
                    <a:spcPts val="0"/>
                  </a:spcAft>
                  <a:buFont typeface="Arial" panose="020B0604020202020204" pitchFamily="34" charset="0"/>
                  <a:buChar char="•"/>
                  <a:defRPr/>
                </a:pPr>
                <a:r>
                  <a:rPr lang="en-US" altLang="en-US" i="1" dirty="0">
                    <a:solidFill>
                      <a:schemeClr val="accent5">
                        <a:lumMod val="75000"/>
                      </a:schemeClr>
                    </a:solidFill>
                    <a:cs typeface="Arial" panose="020B0604020202020204" pitchFamily="34" charset="0"/>
                  </a:rPr>
                  <a:t>It destabilize the model</a:t>
                </a:r>
              </a:p>
              <a:p>
                <a:pPr marL="285750" indent="-285750" algn="just" fontAlgn="auto">
                  <a:lnSpc>
                    <a:spcPct val="90000"/>
                  </a:lnSpc>
                  <a:spcBef>
                    <a:spcPct val="0"/>
                  </a:spcBef>
                  <a:spcAft>
                    <a:spcPts val="0"/>
                  </a:spcAft>
                  <a:buFont typeface="Arial" panose="020B0604020202020204" pitchFamily="34" charset="0"/>
                  <a:buChar char="•"/>
                  <a:defRPr/>
                </a:pPr>
                <a:r>
                  <a:rPr lang="en-US" altLang="en-US" i="1" dirty="0">
                    <a:solidFill>
                      <a:schemeClr val="accent5">
                        <a:lumMod val="75000"/>
                      </a:schemeClr>
                    </a:solidFill>
                    <a:cs typeface="Arial" panose="020B0604020202020204" pitchFamily="34" charset="0"/>
                  </a:rPr>
                  <a:t>Multicollinearity can have the following impact on the  models</a:t>
                </a:r>
              </a:p>
              <a:p>
                <a:pPr marL="742950" lvl="1" indent="-285750" algn="just">
                  <a:lnSpc>
                    <a:spcPct val="90000"/>
                  </a:lnSpc>
                  <a:spcBef>
                    <a:spcPct val="0"/>
                  </a:spcBef>
                  <a:buFont typeface="Arial" panose="020B0604020202020204" pitchFamily="34" charset="0"/>
                  <a:buChar char="•"/>
                  <a:defRPr/>
                </a:pPr>
                <a:r>
                  <a:rPr lang="en-US" altLang="en-US" i="1" dirty="0">
                    <a:solidFill>
                      <a:schemeClr val="accent5">
                        <a:lumMod val="75000"/>
                      </a:schemeClr>
                    </a:solidFill>
                    <a:cs typeface="Arial" panose="020B0604020202020204" pitchFamily="34" charset="0"/>
                  </a:rPr>
                  <a:t>The standard error of estimate  S</a:t>
                </a:r>
                <a:r>
                  <a:rPr lang="en-US" altLang="en-US" i="1" baseline="-25000" dirty="0">
                    <a:solidFill>
                      <a:schemeClr val="accent5">
                        <a:lumMod val="75000"/>
                      </a:schemeClr>
                    </a:solidFill>
                    <a:cs typeface="Arial" panose="020B0604020202020204" pitchFamily="34" charset="0"/>
                  </a:rPr>
                  <a:t>e</a:t>
                </a:r>
                <a:r>
                  <a:rPr lang="en-US" altLang="en-US" i="1" dirty="0">
                    <a:solidFill>
                      <a:schemeClr val="accent5">
                        <a:lumMod val="75000"/>
                      </a:schemeClr>
                    </a:solidFill>
                    <a:cs typeface="Arial" panose="020B0604020202020204" pitchFamily="34" charset="0"/>
                  </a:rPr>
                  <a:t>(</a:t>
                </a:r>
                <a14:m>
                  <m:oMath xmlns:m="http://schemas.openxmlformats.org/officeDocument/2006/math">
                    <m:acc>
                      <m:accPr>
                        <m:chr m:val="̅"/>
                        <m:ctrlPr>
                          <a:rPr lang="en-IN" i="1"/>
                        </m:ctrlPr>
                      </m:accPr>
                      <m:e>
                        <m:r>
                          <a:rPr lang="en-IN" i="1"/>
                          <m:t>𝛽</m:t>
                        </m:r>
                        <m:r>
                          <a:rPr lang="en-IN" b="0" i="1" smtClean="0">
                            <a:latin typeface="Cambria Math" panose="02040503050406030204" pitchFamily="18" charset="0"/>
                          </a:rPr>
                          <m:t>)</m:t>
                        </m:r>
                      </m:e>
                    </m:acc>
                    <m:r>
                      <a:rPr lang="en-IN" i="1" smtClean="0"/>
                      <m:t> </m:t>
                    </m:r>
                  </m:oMath>
                </a14:m>
                <a:r>
                  <a:rPr lang="en-IN" i="1" dirty="0">
                    <a:solidFill>
                      <a:schemeClr val="accent5">
                        <a:lumMod val="75000"/>
                      </a:schemeClr>
                    </a:solidFill>
                    <a:cs typeface="Arial" panose="020B0604020202020204" pitchFamily="34" charset="0"/>
                  </a:rPr>
                  <a:t>is inflated</a:t>
                </a:r>
              </a:p>
              <a:p>
                <a:pPr marL="742950" lvl="1" indent="-285750" algn="just">
                  <a:lnSpc>
                    <a:spcPct val="90000"/>
                  </a:lnSpc>
                  <a:spcBef>
                    <a:spcPct val="0"/>
                  </a:spcBef>
                  <a:buFont typeface="Arial" panose="020B0604020202020204" pitchFamily="34" charset="0"/>
                  <a:buChar char="•"/>
                  <a:defRPr/>
                </a:pPr>
                <a:r>
                  <a:rPr lang="en-IN" i="1" dirty="0">
                    <a:solidFill>
                      <a:schemeClr val="accent5">
                        <a:lumMod val="75000"/>
                      </a:schemeClr>
                    </a:solidFill>
                    <a:cs typeface="Arial" panose="020B0604020202020204" pitchFamily="34" charset="0"/>
                  </a:rPr>
                  <a:t>A statistically significant explanatory variable may be labelled  as a statistically insignificant due to large p value. This is because </a:t>
                </a:r>
                <a:r>
                  <a:rPr lang="en-US" altLang="en-US" i="1" dirty="0">
                    <a:solidFill>
                      <a:schemeClr val="accent5">
                        <a:lumMod val="75000"/>
                      </a:schemeClr>
                    </a:solidFill>
                    <a:cs typeface="Arial" panose="020B0604020202020204" pitchFamily="34" charset="0"/>
                  </a:rPr>
                  <a:t>standard error of estimate </a:t>
                </a:r>
                <a:r>
                  <a:rPr lang="en-IN" i="1" dirty="0">
                    <a:solidFill>
                      <a:schemeClr val="accent5">
                        <a:lumMod val="75000"/>
                      </a:schemeClr>
                    </a:solidFill>
                    <a:cs typeface="Arial" panose="020B0604020202020204" pitchFamily="34" charset="0"/>
                  </a:rPr>
                  <a:t>is inflated, it results in an under estimation of t-static value</a:t>
                </a:r>
              </a:p>
              <a:p>
                <a:pPr marL="742950" lvl="1" indent="-285750" algn="just">
                  <a:lnSpc>
                    <a:spcPct val="90000"/>
                  </a:lnSpc>
                  <a:spcBef>
                    <a:spcPct val="0"/>
                  </a:spcBef>
                  <a:buFont typeface="Arial" panose="020B0604020202020204" pitchFamily="34" charset="0"/>
                  <a:buChar char="•"/>
                  <a:defRPr/>
                </a:pPr>
                <a:r>
                  <a:rPr lang="en-IN" i="1" dirty="0">
                    <a:solidFill>
                      <a:schemeClr val="accent5">
                        <a:lumMod val="75000"/>
                      </a:schemeClr>
                    </a:solidFill>
                    <a:cs typeface="Arial" panose="020B0604020202020204" pitchFamily="34" charset="0"/>
                  </a:rPr>
                  <a:t>The sign of the regression coefficient may be large </a:t>
                </a:r>
              </a:p>
              <a:p>
                <a:pPr marL="742950" lvl="1" indent="-285750" algn="just">
                  <a:lnSpc>
                    <a:spcPct val="90000"/>
                  </a:lnSpc>
                  <a:spcBef>
                    <a:spcPct val="0"/>
                  </a:spcBef>
                  <a:buFont typeface="Arial" panose="020B0604020202020204" pitchFamily="34" charset="0"/>
                  <a:buChar char="•"/>
                  <a:defRPr/>
                </a:pPr>
                <a:r>
                  <a:rPr lang="en-IN" i="1" dirty="0">
                    <a:solidFill>
                      <a:schemeClr val="accent5">
                        <a:lumMod val="75000"/>
                      </a:schemeClr>
                    </a:solidFill>
                    <a:cs typeface="Arial" panose="020B0604020202020204" pitchFamily="34" charset="0"/>
                  </a:rPr>
                  <a:t>Adding/ removing a variable or even an observation may result in large variation in regression coefficient estimates.</a:t>
                </a:r>
              </a:p>
              <a:p>
                <a:pPr marL="742950" lvl="1" indent="-285750" algn="just">
                  <a:lnSpc>
                    <a:spcPct val="90000"/>
                  </a:lnSpc>
                  <a:spcBef>
                    <a:spcPct val="0"/>
                  </a:spcBef>
                  <a:buFont typeface="Arial" panose="020B0604020202020204" pitchFamily="34" charset="0"/>
                  <a:buChar char="•"/>
                  <a:defRPr/>
                </a:pPr>
                <a:endParaRPr lang="en-IN" i="1" dirty="0">
                  <a:solidFill>
                    <a:schemeClr val="accent5">
                      <a:lumMod val="75000"/>
                    </a:schemeClr>
                  </a:solidFill>
                  <a:cs typeface="Arial" panose="020B0604020202020204" pitchFamily="34" charset="0"/>
                </a:endParaRPr>
              </a:p>
              <a:p>
                <a:pPr marL="742950" lvl="1" indent="-285750" algn="just">
                  <a:lnSpc>
                    <a:spcPct val="90000"/>
                  </a:lnSpc>
                  <a:spcBef>
                    <a:spcPct val="0"/>
                  </a:spcBef>
                  <a:buFont typeface="Arial" panose="020B0604020202020204" pitchFamily="34" charset="0"/>
                  <a:buChar char="•"/>
                  <a:defRPr/>
                </a:pPr>
                <a:endParaRPr lang="en-IN" i="1" dirty="0">
                  <a:solidFill>
                    <a:schemeClr val="accent5">
                      <a:lumMod val="75000"/>
                    </a:schemeClr>
                  </a:solidFill>
                  <a:cs typeface="Arial" panose="020B0604020202020204" pitchFamily="34" charset="0"/>
                </a:endParaRPr>
              </a:p>
              <a:p>
                <a:pPr algn="just" fontAlgn="auto">
                  <a:lnSpc>
                    <a:spcPct val="90000"/>
                  </a:lnSpc>
                  <a:spcBef>
                    <a:spcPct val="0"/>
                  </a:spcBef>
                  <a:spcAft>
                    <a:spcPts val="0"/>
                  </a:spcAft>
                  <a:defRPr/>
                </a:pPr>
                <a:endParaRPr lang="en-US" altLang="en-US" i="1" dirty="0">
                  <a:solidFill>
                    <a:schemeClr val="accent5">
                      <a:lumMod val="75000"/>
                    </a:schemeClr>
                  </a:solidFill>
                  <a:cs typeface="Arial" panose="020B0604020202020204" pitchFamily="34" charset="0"/>
                </a:endParaRPr>
              </a:p>
              <a:p>
                <a:pPr marL="285750" indent="-285750" algn="just" fontAlgn="auto">
                  <a:lnSpc>
                    <a:spcPct val="90000"/>
                  </a:lnSpc>
                  <a:spcBef>
                    <a:spcPct val="0"/>
                  </a:spcBef>
                  <a:spcAft>
                    <a:spcPts val="0"/>
                  </a:spcAft>
                  <a:buFont typeface="Arial" panose="020B0604020202020204" pitchFamily="34" charset="0"/>
                  <a:buChar char="•"/>
                  <a:defRPr/>
                </a:pPr>
                <a:endParaRPr lang="en-US" altLang="en-US" i="1" dirty="0">
                  <a:solidFill>
                    <a:schemeClr val="accent5">
                      <a:lumMod val="75000"/>
                    </a:schemeClr>
                  </a:solidFill>
                  <a:cs typeface="Arial" panose="020B0604020202020204" pitchFamily="34" charset="0"/>
                </a:endParaRPr>
              </a:p>
            </p:txBody>
          </p:sp>
        </mc:Choice>
        <mc:Fallback>
          <p:sp>
            <p:nvSpPr>
              <p:cNvPr id="5" name="Rectangle 4">
                <a:extLst>
                  <a:ext uri="{FF2B5EF4-FFF2-40B4-BE49-F238E27FC236}">
                    <a16:creationId xmlns:a16="http://schemas.microsoft.com/office/drawing/2014/main" id="{C8BA72F0-E5BC-436A-B5A2-BCA3416E5F56}"/>
                  </a:ext>
                </a:extLst>
              </p:cNvPr>
              <p:cNvSpPr>
                <a:spLocks noRot="1" noChangeAspect="1" noMove="1" noResize="1" noEditPoints="1" noAdjustHandles="1" noChangeArrowheads="1" noChangeShapeType="1" noTextEdit="1"/>
              </p:cNvSpPr>
              <p:nvPr/>
            </p:nvSpPr>
            <p:spPr>
              <a:xfrm>
                <a:off x="304800" y="1295525"/>
                <a:ext cx="8534400" cy="3838808"/>
              </a:xfrm>
              <a:prstGeom prst="rect">
                <a:avLst/>
              </a:prstGeom>
              <a:blipFill>
                <a:blip r:embed="rId3"/>
                <a:stretch>
                  <a:fillRect l="-429" t="-1590" r="-571"/>
                </a:stretch>
              </a:blipFill>
            </p:spPr>
            <p:txBody>
              <a:bodyPr/>
              <a:lstStyle/>
              <a:p>
                <a:r>
                  <a:rPr lang="en-IN">
                    <a:noFill/>
                  </a:rPr>
                  <a:t> </a:t>
                </a:r>
              </a:p>
            </p:txBody>
          </p:sp>
        </mc:Fallback>
      </mc:AlternateContent>
    </p:spTree>
    <p:extLst>
      <p:ext uri="{BB962C8B-B14F-4D97-AF65-F5344CB8AC3E}">
        <p14:creationId xmlns:p14="http://schemas.microsoft.com/office/powerpoint/2010/main" val="2519754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r>
              <a:rPr lang="en-IN" dirty="0">
                <a:solidFill>
                  <a:schemeClr val="bg2"/>
                </a:solidFill>
              </a:rPr>
              <a:t>VIF : Measure of Multi collinearity</a:t>
            </a:r>
            <a:endParaRPr lang="en-US" altLang="en-US" dirty="0">
              <a:solidFill>
                <a:schemeClr val="bg2"/>
              </a:solidFill>
            </a:endParaRP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C8BA72F0-E5BC-436A-B5A2-BCA3416E5F56}"/>
                  </a:ext>
                </a:extLst>
              </p:cNvPr>
              <p:cNvSpPr/>
              <p:nvPr/>
            </p:nvSpPr>
            <p:spPr>
              <a:xfrm>
                <a:off x="304800" y="1295525"/>
                <a:ext cx="8534400" cy="3871316"/>
              </a:xfrm>
              <a:prstGeom prst="rect">
                <a:avLst/>
              </a:prstGeom>
            </p:spPr>
            <p:txBody>
              <a:bodyPr wrap="square">
                <a:spAutoFit/>
              </a:bodyPr>
              <a:lstStyle/>
              <a:p>
                <a:pPr marL="742950" lvl="1" indent="-285750" algn="just" fontAlgn="auto">
                  <a:lnSpc>
                    <a:spcPct val="90000"/>
                  </a:lnSpc>
                  <a:spcBef>
                    <a:spcPct val="0"/>
                  </a:spcBef>
                  <a:spcAft>
                    <a:spcPts val="0"/>
                  </a:spcAft>
                  <a:buFont typeface="Arial" panose="020B0604020202020204" pitchFamily="34" charset="0"/>
                  <a:buChar char="•"/>
                  <a:defRPr/>
                </a:pPr>
                <a:r>
                  <a:rPr lang="en-IN" i="1" dirty="0">
                    <a:solidFill>
                      <a:schemeClr val="accent5">
                        <a:lumMod val="75000"/>
                      </a:schemeClr>
                    </a:solidFill>
                    <a:cs typeface="Arial" panose="020B0604020202020204" pitchFamily="34" charset="0"/>
                  </a:rPr>
                  <a:t>To measure existence of Multi collinearity (</a:t>
                </a:r>
                <a:r>
                  <a:rPr lang="en-IN" i="1" dirty="0" err="1">
                    <a:solidFill>
                      <a:schemeClr val="accent5">
                        <a:lumMod val="75000"/>
                      </a:schemeClr>
                    </a:solidFill>
                    <a:cs typeface="Arial" panose="020B0604020202020204" pitchFamily="34" charset="0"/>
                  </a:rPr>
                  <a:t>vif</a:t>
                </a:r>
                <a:r>
                  <a:rPr lang="en-IN" i="1" dirty="0">
                    <a:solidFill>
                      <a:schemeClr val="accent5">
                        <a:lumMod val="75000"/>
                      </a:schemeClr>
                    </a:solidFill>
                    <a:cs typeface="Arial" panose="020B0604020202020204" pitchFamily="34" charset="0"/>
                  </a:rPr>
                  <a:t>- variance inflation factor</a:t>
                </a:r>
              </a:p>
              <a:p>
                <a:pPr marL="742950" lvl="1" indent="-285750" algn="just" fontAlgn="auto">
                  <a:lnSpc>
                    <a:spcPct val="90000"/>
                  </a:lnSpc>
                  <a:spcBef>
                    <a:spcPct val="0"/>
                  </a:spcBef>
                  <a:spcAft>
                    <a:spcPts val="0"/>
                  </a:spcAft>
                  <a:buFont typeface="Arial" panose="020B0604020202020204" pitchFamily="34" charset="0"/>
                  <a:buChar char="•"/>
                  <a:defRPr/>
                </a:pPr>
                <a:endParaRPr lang="en-IN" i="1" dirty="0">
                  <a:solidFill>
                    <a:schemeClr val="accent5">
                      <a:lumMod val="75000"/>
                    </a:schemeClr>
                  </a:solidFill>
                  <a:cs typeface="Arial" panose="020B0604020202020204" pitchFamily="34" charset="0"/>
                </a:endParaRPr>
              </a:p>
              <a:p>
                <a:pPr marL="742950" lvl="1" indent="-285750" algn="just">
                  <a:lnSpc>
                    <a:spcPct val="90000"/>
                  </a:lnSpc>
                  <a:spcBef>
                    <a:spcPct val="0"/>
                  </a:spcBef>
                  <a:buFont typeface="Arial" panose="020B0604020202020204" pitchFamily="34" charset="0"/>
                  <a:buChar char="•"/>
                  <a:defRPr/>
                </a:pPr>
                <a:r>
                  <a:rPr lang="en-IN" i="1" dirty="0">
                    <a:solidFill>
                      <a:schemeClr val="accent5">
                        <a:lumMod val="75000"/>
                      </a:schemeClr>
                    </a:solidFill>
                    <a:cs typeface="Arial" panose="020B0604020202020204" pitchFamily="34" charset="0"/>
                  </a:rPr>
                  <a:t>Consider two independents variable X1 and X2 and regression b/w them </a:t>
                </a:r>
              </a:p>
              <a:p>
                <a:pPr marL="742950" lvl="1" indent="-285750" algn="just" fontAlgn="auto">
                  <a:lnSpc>
                    <a:spcPct val="90000"/>
                  </a:lnSpc>
                  <a:spcBef>
                    <a:spcPct val="0"/>
                  </a:spcBef>
                  <a:spcAft>
                    <a:spcPts val="0"/>
                  </a:spcAft>
                  <a:buFont typeface="Arial" panose="020B0604020202020204" pitchFamily="34" charset="0"/>
                  <a:buChar char="•"/>
                  <a:defRPr/>
                </a:pPr>
                <a:endParaRPr lang="en-IN" i="1" dirty="0">
                  <a:solidFill>
                    <a:schemeClr val="accent5">
                      <a:lumMod val="75000"/>
                    </a:schemeClr>
                  </a:solidFill>
                  <a:cs typeface="Arial" panose="020B0604020202020204" pitchFamily="34" charset="0"/>
                </a:endParaRPr>
              </a:p>
              <a:p>
                <a:pPr lvl="1" algn="just">
                  <a:lnSpc>
                    <a:spcPct val="90000"/>
                  </a:lnSpc>
                  <a:spcBef>
                    <a:spcPct val="0"/>
                  </a:spcBef>
                  <a:defRPr/>
                </a:pPr>
                <a:r>
                  <a:rPr lang="en-IN" dirty="0">
                    <a:solidFill>
                      <a:schemeClr val="accent5">
                        <a:lumMod val="75000"/>
                      </a:schemeClr>
                    </a:solidFill>
                  </a:rPr>
                  <a:t>Let  </a:t>
                </a:r>
                <a14:m>
                  <m:oMath xmlns:m="http://schemas.openxmlformats.org/officeDocument/2006/math">
                    <m:r>
                      <m:rPr>
                        <m:sty m:val="p"/>
                      </m:rPr>
                      <a:rPr lang="en-IN" i="1">
                        <a:solidFill>
                          <a:schemeClr val="accent5">
                            <a:lumMod val="75000"/>
                          </a:schemeClr>
                        </a:solidFill>
                      </a:rPr>
                      <m:t>x</m:t>
                    </m:r>
                    <m:r>
                      <a:rPr lang="en-IN" i="1">
                        <a:solidFill>
                          <a:schemeClr val="accent5">
                            <a:lumMod val="75000"/>
                          </a:schemeClr>
                        </a:solidFill>
                      </a:rPr>
                      <m:t>1=</m:t>
                    </m:r>
                    <m:sSub>
                      <m:sSubPr>
                        <m:ctrlPr>
                          <a:rPr lang="en-IN" i="1">
                            <a:solidFill>
                              <a:schemeClr val="accent5">
                                <a:lumMod val="75000"/>
                              </a:schemeClr>
                            </a:solidFill>
                          </a:rPr>
                        </m:ctrlPr>
                      </m:sSubPr>
                      <m:e>
                        <m:r>
                          <a:rPr lang="en-IN" i="1">
                            <a:solidFill>
                              <a:schemeClr val="accent5">
                                <a:lumMod val="75000"/>
                              </a:schemeClr>
                            </a:solidFill>
                          </a:rPr>
                          <m:t>𝛼</m:t>
                        </m:r>
                      </m:e>
                      <m:sub>
                        <m:r>
                          <a:rPr lang="en-IN" i="1">
                            <a:solidFill>
                              <a:schemeClr val="accent5">
                                <a:lumMod val="75000"/>
                              </a:schemeClr>
                            </a:solidFill>
                          </a:rPr>
                          <m:t>0 </m:t>
                        </m:r>
                      </m:sub>
                    </m:sSub>
                    <m:r>
                      <a:rPr lang="en-IN" i="1">
                        <a:solidFill>
                          <a:schemeClr val="accent5">
                            <a:lumMod val="75000"/>
                          </a:schemeClr>
                        </a:solidFill>
                      </a:rPr>
                      <m:t>+</m:t>
                    </m:r>
                    <m:sSub>
                      <m:sSubPr>
                        <m:ctrlPr>
                          <a:rPr lang="en-IN" i="1">
                            <a:solidFill>
                              <a:schemeClr val="accent5">
                                <a:lumMod val="75000"/>
                              </a:schemeClr>
                            </a:solidFill>
                          </a:rPr>
                        </m:ctrlPr>
                      </m:sSubPr>
                      <m:e>
                        <m:r>
                          <a:rPr lang="en-IN" i="1">
                            <a:solidFill>
                              <a:schemeClr val="accent5">
                                <a:lumMod val="75000"/>
                              </a:schemeClr>
                            </a:solidFill>
                          </a:rPr>
                          <m:t>𝛼</m:t>
                        </m:r>
                      </m:e>
                      <m:sub>
                        <m:r>
                          <a:rPr lang="en-IN" i="1">
                            <a:solidFill>
                              <a:schemeClr val="accent5">
                                <a:lumMod val="75000"/>
                              </a:schemeClr>
                            </a:solidFill>
                          </a:rPr>
                          <m:t>1 </m:t>
                        </m:r>
                      </m:sub>
                    </m:sSub>
                    <m:r>
                      <m:rPr>
                        <m:sty m:val="p"/>
                      </m:rPr>
                      <a:rPr lang="en-IN" i="1">
                        <a:solidFill>
                          <a:schemeClr val="accent5">
                            <a:lumMod val="75000"/>
                          </a:schemeClr>
                        </a:solidFill>
                      </a:rPr>
                      <m:t>x</m:t>
                    </m:r>
                    <m:r>
                      <a:rPr lang="en-IN" i="1">
                        <a:solidFill>
                          <a:schemeClr val="accent5">
                            <a:lumMod val="75000"/>
                          </a:schemeClr>
                        </a:solidFill>
                      </a:rPr>
                      <m:t>2</m:t>
                    </m:r>
                  </m:oMath>
                </a14:m>
                <a:endParaRPr lang="en-IN" i="1" dirty="0">
                  <a:solidFill>
                    <a:schemeClr val="accent5">
                      <a:lumMod val="75000"/>
                    </a:schemeClr>
                  </a:solidFill>
                  <a:cs typeface="Arial" panose="020B0604020202020204" pitchFamily="34" charset="0"/>
                </a:endParaRPr>
              </a:p>
              <a:p>
                <a:pPr marL="742950" lvl="1" indent="-285750" algn="just" fontAlgn="auto">
                  <a:lnSpc>
                    <a:spcPct val="90000"/>
                  </a:lnSpc>
                  <a:spcBef>
                    <a:spcPct val="0"/>
                  </a:spcBef>
                  <a:spcAft>
                    <a:spcPts val="0"/>
                  </a:spcAft>
                  <a:buFont typeface="Arial" panose="020B0604020202020204" pitchFamily="34" charset="0"/>
                  <a:buChar char="•"/>
                  <a:defRPr/>
                </a:pPr>
                <a:endParaRPr lang="en-IN" i="1" dirty="0">
                  <a:solidFill>
                    <a:schemeClr val="accent5">
                      <a:lumMod val="75000"/>
                    </a:schemeClr>
                  </a:solidFill>
                  <a:cs typeface="Arial" panose="020B0604020202020204" pitchFamily="34" charset="0"/>
                </a:endParaRPr>
              </a:p>
              <a:p>
                <a:pPr lvl="1" algn="just" fontAlgn="auto">
                  <a:lnSpc>
                    <a:spcPct val="90000"/>
                  </a:lnSpc>
                  <a:spcBef>
                    <a:spcPct val="0"/>
                  </a:spcBef>
                  <a:spcAft>
                    <a:spcPts val="0"/>
                  </a:spcAft>
                  <a:defRPr/>
                </a:pPr>
                <a:r>
                  <a:rPr lang="en-IN" i="1" dirty="0">
                    <a:solidFill>
                      <a:schemeClr val="accent5">
                        <a:lumMod val="75000"/>
                      </a:schemeClr>
                    </a:solidFill>
                    <a:cs typeface="Arial" panose="020B0604020202020204" pitchFamily="34" charset="0"/>
                  </a:rPr>
                  <a:t>Let </a:t>
                </a:r>
                <a14:m>
                  <m:oMath xmlns:m="http://schemas.openxmlformats.org/officeDocument/2006/math">
                    <m:sSub>
                      <m:sSubPr>
                        <m:ctrlPr>
                          <a:rPr lang="en-IN" i="1">
                            <a:solidFill>
                              <a:schemeClr val="accent5">
                                <a:lumMod val="75000"/>
                              </a:schemeClr>
                            </a:solidFill>
                          </a:rPr>
                        </m:ctrlPr>
                      </m:sSubPr>
                      <m:e>
                        <m:r>
                          <a:rPr lang="en-IN" i="1">
                            <a:solidFill>
                              <a:schemeClr val="accent5">
                                <a:lumMod val="75000"/>
                              </a:schemeClr>
                            </a:solidFill>
                          </a:rPr>
                          <m:t>𝑅</m:t>
                        </m:r>
                      </m:e>
                      <m:sub>
                        <m:r>
                          <a:rPr lang="en-IN" i="1">
                            <a:solidFill>
                              <a:schemeClr val="accent5">
                                <a:lumMod val="75000"/>
                              </a:schemeClr>
                            </a:solidFill>
                          </a:rPr>
                          <m:t>12    </m:t>
                        </m:r>
                      </m:sub>
                    </m:sSub>
                  </m:oMath>
                </a14:m>
                <a:r>
                  <a:rPr lang="en-IN" i="1" dirty="0">
                    <a:solidFill>
                      <a:schemeClr val="accent5">
                        <a:lumMod val="75000"/>
                      </a:schemeClr>
                    </a:solidFill>
                    <a:cs typeface="Arial" panose="020B0604020202020204" pitchFamily="34" charset="0"/>
                  </a:rPr>
                  <a:t>be the R-squared value of this model . Then the VIF is given by</a:t>
                </a:r>
              </a:p>
              <a:p>
                <a:pPr marL="742950" lvl="1" indent="-285750" algn="just" fontAlgn="auto">
                  <a:lnSpc>
                    <a:spcPct val="90000"/>
                  </a:lnSpc>
                  <a:spcBef>
                    <a:spcPct val="0"/>
                  </a:spcBef>
                  <a:spcAft>
                    <a:spcPts val="0"/>
                  </a:spcAft>
                  <a:buFont typeface="Arial" panose="020B0604020202020204" pitchFamily="34" charset="0"/>
                  <a:buChar char="•"/>
                  <a:defRPr/>
                </a:pPr>
                <a:endParaRPr lang="en-IN" i="1" dirty="0">
                  <a:solidFill>
                    <a:schemeClr val="accent5">
                      <a:lumMod val="75000"/>
                    </a:schemeClr>
                  </a:solidFill>
                  <a:cs typeface="Arial" panose="020B0604020202020204" pitchFamily="34" charset="0"/>
                </a:endParaRPr>
              </a:p>
              <a:p>
                <a:pPr lvl="1" algn="just">
                  <a:lnSpc>
                    <a:spcPct val="90000"/>
                  </a:lnSpc>
                  <a:spcBef>
                    <a:spcPct val="0"/>
                  </a:spcBef>
                  <a:defRPr/>
                </a:pPr>
                <a14:m>
                  <m:oMathPara xmlns:m="http://schemas.openxmlformats.org/officeDocument/2006/math">
                    <m:oMathParaPr>
                      <m:jc m:val="centerGroup"/>
                    </m:oMathParaPr>
                    <m:oMath xmlns:m="http://schemas.openxmlformats.org/officeDocument/2006/math">
                      <m:r>
                        <a:rPr lang="en-IN" i="1">
                          <a:solidFill>
                            <a:schemeClr val="accent5">
                              <a:lumMod val="75000"/>
                            </a:schemeClr>
                          </a:solidFill>
                        </a:rPr>
                        <m:t>𝑉𝐼𝐹</m:t>
                      </m:r>
                      <m:r>
                        <a:rPr lang="en-IN" i="1">
                          <a:solidFill>
                            <a:schemeClr val="accent5">
                              <a:lumMod val="75000"/>
                            </a:schemeClr>
                          </a:solidFill>
                        </a:rPr>
                        <m:t>=</m:t>
                      </m:r>
                      <m:f>
                        <m:fPr>
                          <m:ctrlPr>
                            <a:rPr lang="en-IN" i="1">
                              <a:solidFill>
                                <a:schemeClr val="accent5">
                                  <a:lumMod val="75000"/>
                                </a:schemeClr>
                              </a:solidFill>
                            </a:rPr>
                          </m:ctrlPr>
                        </m:fPr>
                        <m:num>
                          <m:r>
                            <a:rPr lang="en-IN" i="1">
                              <a:solidFill>
                                <a:schemeClr val="accent5">
                                  <a:lumMod val="75000"/>
                                </a:schemeClr>
                              </a:solidFill>
                            </a:rPr>
                            <m:t>1</m:t>
                          </m:r>
                        </m:num>
                        <m:den>
                          <m:r>
                            <a:rPr lang="en-IN" i="1">
                              <a:solidFill>
                                <a:schemeClr val="accent5">
                                  <a:lumMod val="75000"/>
                                </a:schemeClr>
                              </a:solidFill>
                            </a:rPr>
                            <m:t>1−</m:t>
                          </m:r>
                          <m:sSup>
                            <m:sSupPr>
                              <m:ctrlPr>
                                <a:rPr lang="en-IN" i="1">
                                  <a:solidFill>
                                    <a:schemeClr val="accent5">
                                      <a:lumMod val="75000"/>
                                    </a:schemeClr>
                                  </a:solidFill>
                                </a:rPr>
                              </m:ctrlPr>
                            </m:sSupPr>
                            <m:e>
                              <m:sSub>
                                <m:sSubPr>
                                  <m:ctrlPr>
                                    <a:rPr lang="en-IN" i="1">
                                      <a:solidFill>
                                        <a:schemeClr val="accent5">
                                          <a:lumMod val="75000"/>
                                        </a:schemeClr>
                                      </a:solidFill>
                                    </a:rPr>
                                  </m:ctrlPr>
                                </m:sSubPr>
                                <m:e>
                                  <m:r>
                                    <a:rPr lang="en-IN" i="1">
                                      <a:solidFill>
                                        <a:schemeClr val="accent5">
                                          <a:lumMod val="75000"/>
                                        </a:schemeClr>
                                      </a:solidFill>
                                    </a:rPr>
                                    <m:t>𝑅</m:t>
                                  </m:r>
                                </m:e>
                                <m:sub>
                                  <m:r>
                                    <a:rPr lang="en-IN" i="1">
                                      <a:solidFill>
                                        <a:schemeClr val="accent5">
                                          <a:lumMod val="75000"/>
                                        </a:schemeClr>
                                      </a:solidFill>
                                    </a:rPr>
                                    <m:t>12    </m:t>
                                  </m:r>
                                </m:sub>
                              </m:sSub>
                            </m:e>
                            <m:sup>
                              <m:r>
                                <a:rPr lang="en-IN" i="1">
                                  <a:solidFill>
                                    <a:schemeClr val="accent5">
                                      <a:lumMod val="75000"/>
                                    </a:schemeClr>
                                  </a:solidFill>
                                </a:rPr>
                                <m:t>2</m:t>
                              </m:r>
                            </m:sup>
                          </m:sSup>
                        </m:den>
                      </m:f>
                    </m:oMath>
                  </m:oMathPara>
                </a14:m>
                <a:endParaRPr lang="en-IN" i="1" dirty="0">
                  <a:solidFill>
                    <a:schemeClr val="accent5">
                      <a:lumMod val="75000"/>
                    </a:schemeClr>
                  </a:solidFill>
                  <a:cs typeface="Arial" panose="020B0604020202020204" pitchFamily="34" charset="0"/>
                </a:endParaRPr>
              </a:p>
              <a:p>
                <a:pPr marL="742950" lvl="1" indent="-285750" algn="just">
                  <a:lnSpc>
                    <a:spcPct val="90000"/>
                  </a:lnSpc>
                  <a:spcBef>
                    <a:spcPct val="0"/>
                  </a:spcBef>
                  <a:buFont typeface="Arial" panose="020B0604020202020204" pitchFamily="34" charset="0"/>
                  <a:buChar char="•"/>
                  <a:defRPr/>
                </a:pPr>
                <a:endParaRPr lang="en-IN" i="1" dirty="0">
                  <a:solidFill>
                    <a:schemeClr val="accent5">
                      <a:lumMod val="75000"/>
                    </a:schemeClr>
                  </a:solidFill>
                  <a:cs typeface="Arial" panose="020B0604020202020204" pitchFamily="34" charset="0"/>
                </a:endParaRPr>
              </a:p>
              <a:p>
                <a:pPr marL="742950" lvl="1" indent="-285750" algn="just">
                  <a:lnSpc>
                    <a:spcPct val="90000"/>
                  </a:lnSpc>
                  <a:spcBef>
                    <a:spcPct val="0"/>
                  </a:spcBef>
                  <a:buFont typeface="Arial" panose="020B0604020202020204" pitchFamily="34" charset="0"/>
                  <a:buChar char="•"/>
                  <a:defRPr/>
                </a:pPr>
                <a:r>
                  <a:rPr lang="en-IN" i="1" dirty="0">
                    <a:solidFill>
                      <a:schemeClr val="accent5">
                        <a:lumMod val="75000"/>
                      </a:schemeClr>
                    </a:solidFill>
                    <a:cs typeface="Arial" panose="020B0604020202020204" pitchFamily="34" charset="0"/>
                  </a:rPr>
                  <a:t>Sqrt of VIF is the value by which the t-static value is deflated .</a:t>
                </a:r>
              </a:p>
              <a:p>
                <a:pPr marL="742950" lvl="1" indent="-285750" algn="just">
                  <a:lnSpc>
                    <a:spcPct val="90000"/>
                  </a:lnSpc>
                  <a:spcBef>
                    <a:spcPct val="0"/>
                  </a:spcBef>
                  <a:buFont typeface="Arial" panose="020B0604020202020204" pitchFamily="34" charset="0"/>
                  <a:buChar char="•"/>
                  <a:defRPr/>
                </a:pPr>
                <a:r>
                  <a:rPr lang="en-IN" i="1" dirty="0">
                    <a:solidFill>
                      <a:schemeClr val="accent5">
                        <a:lumMod val="75000"/>
                      </a:schemeClr>
                    </a:solidFill>
                    <a:cs typeface="Arial" panose="020B0604020202020204" pitchFamily="34" charset="0"/>
                  </a:rPr>
                  <a:t>VIF&gt;4 requires further investigation to access the impact of multi collinearity.</a:t>
                </a:r>
              </a:p>
              <a:p>
                <a:pPr marL="285750" indent="-285750" algn="just" fontAlgn="auto">
                  <a:lnSpc>
                    <a:spcPct val="90000"/>
                  </a:lnSpc>
                  <a:spcBef>
                    <a:spcPct val="0"/>
                  </a:spcBef>
                  <a:spcAft>
                    <a:spcPts val="0"/>
                  </a:spcAft>
                  <a:buFont typeface="Arial" panose="020B0604020202020204" pitchFamily="34" charset="0"/>
                  <a:buChar char="•"/>
                  <a:defRPr/>
                </a:pPr>
                <a:endParaRPr lang="en-IN" dirty="0"/>
              </a:p>
              <a:p>
                <a:pPr algn="just" fontAlgn="auto">
                  <a:lnSpc>
                    <a:spcPct val="90000"/>
                  </a:lnSpc>
                  <a:spcBef>
                    <a:spcPct val="0"/>
                  </a:spcBef>
                  <a:spcAft>
                    <a:spcPts val="0"/>
                  </a:spcAft>
                  <a:defRPr/>
                </a:pPr>
                <a:endParaRPr lang="en-IN" i="1" dirty="0">
                  <a:solidFill>
                    <a:schemeClr val="accent5">
                      <a:lumMod val="75000"/>
                    </a:schemeClr>
                  </a:solidFill>
                  <a:cs typeface="Arial" panose="020B0604020202020204" pitchFamily="34" charset="0"/>
                </a:endParaRPr>
              </a:p>
            </p:txBody>
          </p:sp>
        </mc:Choice>
        <mc:Fallback>
          <p:sp>
            <p:nvSpPr>
              <p:cNvPr id="5" name="Rectangle 4">
                <a:extLst>
                  <a:ext uri="{FF2B5EF4-FFF2-40B4-BE49-F238E27FC236}">
                    <a16:creationId xmlns:a16="http://schemas.microsoft.com/office/drawing/2014/main" id="{C8BA72F0-E5BC-436A-B5A2-BCA3416E5F56}"/>
                  </a:ext>
                </a:extLst>
              </p:cNvPr>
              <p:cNvSpPr>
                <a:spLocks noRot="1" noChangeAspect="1" noMove="1" noResize="1" noEditPoints="1" noAdjustHandles="1" noChangeArrowheads="1" noChangeShapeType="1" noTextEdit="1"/>
              </p:cNvSpPr>
              <p:nvPr/>
            </p:nvSpPr>
            <p:spPr>
              <a:xfrm>
                <a:off x="304800" y="1295525"/>
                <a:ext cx="8534400" cy="3871316"/>
              </a:xfrm>
              <a:prstGeom prst="rect">
                <a:avLst/>
              </a:prstGeom>
              <a:blipFill>
                <a:blip r:embed="rId3"/>
                <a:stretch>
                  <a:fillRect t="-1575"/>
                </a:stretch>
              </a:blipFill>
            </p:spPr>
            <p:txBody>
              <a:bodyPr/>
              <a:lstStyle/>
              <a:p>
                <a:r>
                  <a:rPr lang="en-IN">
                    <a:noFill/>
                  </a:rPr>
                  <a:t> </a:t>
                </a:r>
              </a:p>
            </p:txBody>
          </p:sp>
        </mc:Fallback>
      </mc:AlternateContent>
    </p:spTree>
    <p:extLst>
      <p:ext uri="{BB962C8B-B14F-4D97-AF65-F5344CB8AC3E}">
        <p14:creationId xmlns:p14="http://schemas.microsoft.com/office/powerpoint/2010/main" val="322134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1371600"/>
            <a:ext cx="8229600" cy="5105400"/>
          </a:xfrm>
        </p:spPr>
        <p:txBody>
          <a:bodyPr/>
          <a:lstStyle/>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Relationship between one dependent variable and explanatory variable(s)</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Supervised Learning algorithms in predictive analytics</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Requires knowledge of both outcome and feature variables in the training data set</a:t>
            </a:r>
          </a:p>
          <a:p>
            <a:pPr algn="just" fontAlgn="auto">
              <a:lnSpc>
                <a:spcPct val="90000"/>
              </a:lnSpc>
              <a:spcBef>
                <a:spcPct val="0"/>
              </a:spcBef>
              <a:spcAft>
                <a:spcPts val="0"/>
              </a:spcAft>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Examples</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Total cost of patient for a treatment with the body weight of the patient</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Healthcare cost and ageing for insurance</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Revenue generated from products from promotion</a:t>
            </a:r>
          </a:p>
          <a:p>
            <a:pPr lvl="1" algn="just">
              <a:lnSpc>
                <a:spcPct val="90000"/>
              </a:lnSpc>
              <a:spcBef>
                <a:spcPct val="0"/>
              </a:spcBef>
              <a:buFont typeface="Wingdings" panose="05000000000000000000" pitchFamily="2" charset="2"/>
              <a:buChar char="v"/>
              <a:defRPr/>
            </a:pPr>
            <a:r>
              <a:rPr lang="en-US" altLang="en-US" i="1" dirty="0">
                <a:solidFill>
                  <a:schemeClr val="accent5">
                    <a:lumMod val="75000"/>
                  </a:schemeClr>
                </a:solidFill>
                <a:cs typeface="Arial" panose="020B0604020202020204" pitchFamily="34" charset="0"/>
              </a:rPr>
              <a:t>For e commerce : relation between revenue and features such as no of clicks, no of items on sale, avg discount price , no of customer visit</a:t>
            </a:r>
          </a:p>
          <a:p>
            <a:pPr lvl="1" algn="just">
              <a:lnSpc>
                <a:spcPct val="90000"/>
              </a:lnSpc>
              <a:spcBef>
                <a:spcPct val="0"/>
              </a:spcBef>
              <a:buFont typeface="Wingdings" panose="05000000000000000000" pitchFamily="2" charset="2"/>
              <a:buChar char="v"/>
              <a:defRPr/>
            </a:pPr>
            <a:r>
              <a:rPr lang="en-US" altLang="en-US" i="1" dirty="0">
                <a:solidFill>
                  <a:schemeClr val="accent5">
                    <a:lumMod val="75000"/>
                  </a:schemeClr>
                </a:solidFill>
                <a:cs typeface="Arial" panose="020B0604020202020204" pitchFamily="34" charset="0"/>
              </a:rPr>
              <a:t>Bank issuing loan on the basis of feature such as bank balance, marital status, un employment rate </a:t>
            </a:r>
            <a:r>
              <a:rPr lang="en-US" altLang="en-US" i="1" dirty="0" err="1">
                <a:solidFill>
                  <a:schemeClr val="accent5">
                    <a:lumMod val="75000"/>
                  </a:schemeClr>
                </a:solidFill>
                <a:cs typeface="Arial" panose="020B0604020202020204" pitchFamily="34" charset="0"/>
              </a:rPr>
              <a:t>etc</a:t>
            </a:r>
            <a:r>
              <a:rPr lang="en-US" altLang="en-US" i="1" dirty="0">
                <a:solidFill>
                  <a:schemeClr val="accent5">
                    <a:lumMod val="75000"/>
                  </a:schemeClr>
                </a:solidFill>
                <a:cs typeface="Arial" panose="020B0604020202020204" pitchFamily="34" charset="0"/>
              </a:rPr>
              <a:t> </a:t>
            </a:r>
            <a:endParaRPr 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 Simple Linear Regression </a:t>
            </a:r>
          </a:p>
        </p:txBody>
      </p:sp>
    </p:spTree>
    <p:extLst>
      <p:ext uri="{BB962C8B-B14F-4D97-AF65-F5344CB8AC3E}">
        <p14:creationId xmlns:p14="http://schemas.microsoft.com/office/powerpoint/2010/main" val="89352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57200" y="1143000"/>
            <a:ext cx="8229600" cy="5105400"/>
          </a:xfrm>
        </p:spPr>
        <p:txBody>
          <a:bodyPr/>
          <a:lstStyle/>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Step-1 : Collect/Extract data</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Step-2  : Preprocess data : ensure quality to data to fit to models</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Imputation to deal missing values</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Descriptive statistics and visualization to find the existence of outliers and variability in the data set</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Feature engineering- Deriving new variables from the existence variables</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 categorical variables to dummy variables</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Step- 3 Dividing Data to training and validation sets</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Training- 70-80%, remaining validation set</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Random sampling procedures</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Step-4 Data exploration/ Descriptive statistics</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Understand the variability /outliers/relationships</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Step- 5  Build the model</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Using training data set  to estimate regression parameters</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OLS method used to estimate regression parameters</a:t>
            </a:r>
          </a:p>
        </p:txBody>
      </p:sp>
      <p:sp>
        <p:nvSpPr>
          <p:cNvPr id="8" name="Title 1"/>
          <p:cNvSpPr>
            <a:spLocks noGrp="1"/>
          </p:cNvSpPr>
          <p:nvPr>
            <p:ph type="title"/>
          </p:nvPr>
        </p:nvSpPr>
        <p:spPr/>
        <p:txBody>
          <a:bodyPr>
            <a:normAutofit/>
          </a:bodyPr>
          <a:lstStyle/>
          <a:p>
            <a:r>
              <a:rPr lang="en-US" altLang="en-US" dirty="0">
                <a:solidFill>
                  <a:schemeClr val="bg2"/>
                </a:solidFill>
              </a:rPr>
              <a:t> Steps in simple Linear Regression </a:t>
            </a:r>
          </a:p>
        </p:txBody>
      </p:sp>
    </p:spTree>
    <p:extLst>
      <p:ext uri="{BB962C8B-B14F-4D97-AF65-F5344CB8AC3E}">
        <p14:creationId xmlns:p14="http://schemas.microsoft.com/office/powerpoint/2010/main" val="339718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57200" y="1143000"/>
            <a:ext cx="8229600" cy="5105400"/>
          </a:xfrm>
        </p:spPr>
        <p:txBody>
          <a:bodyPr/>
          <a:lstStyle/>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Step-6  : Model Diagnostics</a:t>
            </a:r>
          </a:p>
          <a:p>
            <a:pPr lvl="2" algn="just">
              <a:lnSpc>
                <a:spcPct val="90000"/>
              </a:lnSpc>
              <a:spcBef>
                <a:spcPct val="0"/>
              </a:spcBef>
              <a:buFont typeface="Wingdings" panose="05000000000000000000" pitchFamily="2" charset="2"/>
              <a:buChar char="v"/>
              <a:defRPr/>
            </a:pPr>
            <a:r>
              <a:rPr lang="en-US" altLang="en-US" sz="2000" dirty="0">
                <a:solidFill>
                  <a:schemeClr val="accent5">
                    <a:lumMod val="75000"/>
                  </a:schemeClr>
                </a:solidFill>
                <a:cs typeface="Arial" panose="020B0604020202020204" pitchFamily="34" charset="0"/>
              </a:rPr>
              <a:t>Validate  model assumptions, to check violation of assumptions</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Step-7 : Measure model accuracy</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Check over fitting using validation; consistency of  model in the training and validation data set</a:t>
            </a:r>
          </a:p>
          <a:p>
            <a:pPr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Step- 8 Model Deployment</a:t>
            </a:r>
          </a:p>
          <a:p>
            <a:pPr lvl="1" algn="just">
              <a:lnSpc>
                <a:spcPct val="90000"/>
              </a:lnSpc>
              <a:spcBef>
                <a:spcPct val="0"/>
              </a:spcBef>
              <a:buFont typeface="Wingdings" panose="05000000000000000000" pitchFamily="2" charset="2"/>
              <a:buChar char="v"/>
              <a:defRPr/>
            </a:pPr>
            <a:r>
              <a:rPr lang="en-US" altLang="en-US" dirty="0">
                <a:solidFill>
                  <a:schemeClr val="accent5">
                    <a:lumMod val="75000"/>
                  </a:schemeClr>
                </a:solidFill>
                <a:cs typeface="Arial" panose="020B0604020202020204" pitchFamily="34" charset="0"/>
              </a:rPr>
              <a:t>Form of Actionable items and business rules that can be used by the organization</a:t>
            </a:r>
          </a:p>
          <a:p>
            <a:pPr marL="457200" lvl="1"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 Steps in simple Linear Regression </a:t>
            </a:r>
          </a:p>
        </p:txBody>
      </p:sp>
    </p:spTree>
    <p:extLst>
      <p:ext uri="{BB962C8B-B14F-4D97-AF65-F5344CB8AC3E}">
        <p14:creationId xmlns:p14="http://schemas.microsoft.com/office/powerpoint/2010/main" val="326434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315" name="Rectangle 3"/>
              <p:cNvSpPr>
                <a:spLocks noGrp="1" noChangeArrowheads="1"/>
              </p:cNvSpPr>
              <p:nvPr>
                <p:ph type="body" idx="1"/>
              </p:nvPr>
            </p:nvSpPr>
            <p:spPr>
              <a:xfrm>
                <a:off x="190500" y="1219200"/>
                <a:ext cx="8763000" cy="5181600"/>
              </a:xfrm>
            </p:spPr>
            <p:txBody>
              <a:bodyPr/>
              <a:lstStyle/>
              <a:p>
                <a:pPr lvl="0"/>
                <a:r>
                  <a:rPr lang="en-IN" sz="2000" dirty="0">
                    <a:solidFill>
                      <a:schemeClr val="accent5">
                        <a:lumMod val="75000"/>
                      </a:schemeClr>
                    </a:solidFill>
                    <a:cs typeface="Arial" panose="020B0604020202020204" pitchFamily="34" charset="0"/>
                  </a:rPr>
                  <a:t>SLR is  a statistical model in which there is only on feature (independent variable) and the functional relationship b/w the outcome variable and the regression coefficient is linear</a:t>
                </a:r>
              </a:p>
              <a:p>
                <a:pPr lvl="1"/>
                <a:r>
                  <a:rPr lang="en-IN" dirty="0">
                    <a:solidFill>
                      <a:schemeClr val="accent5">
                        <a:lumMod val="75000"/>
                      </a:schemeClr>
                    </a:solidFill>
                    <a:cs typeface="Arial" panose="020B0604020202020204" pitchFamily="34" charset="0"/>
                  </a:rPr>
                  <a:t>The functional form is         </a:t>
                </a:r>
                <a14:m>
                  <m:oMath xmlns:m="http://schemas.openxmlformats.org/officeDocument/2006/math">
                    <m:r>
                      <a:rPr lang="en-IN" i="1"/>
                      <m:t>𝑌</m:t>
                    </m:r>
                    <m:r>
                      <a:rPr lang="en-IN" b="0" i="1" smtClean="0">
                        <a:latin typeface="Cambria Math" panose="02040503050406030204" pitchFamily="18" charset="0"/>
                      </a:rPr>
                      <m:t>=</m:t>
                    </m:r>
                    <m:sSub>
                      <m:sSubPr>
                        <m:ctrlPr>
                          <a:rPr lang="en-IN" i="1"/>
                        </m:ctrlPr>
                      </m:sSubPr>
                      <m:e>
                        <m:r>
                          <a:rPr lang="en-IN" i="1"/>
                          <m:t>𝛽</m:t>
                        </m:r>
                      </m:e>
                      <m:sub>
                        <m:r>
                          <a:rPr lang="en-IN" i="1"/>
                          <m:t>0 </m:t>
                        </m:r>
                      </m:sub>
                    </m:sSub>
                  </m:oMath>
                </a14:m>
                <a:r>
                  <a:rPr lang="en-IN" dirty="0"/>
                  <a:t>+</a:t>
                </a:r>
                <a14:m>
                  <m:oMath xmlns:m="http://schemas.openxmlformats.org/officeDocument/2006/math">
                    <m:sSub>
                      <m:sSubPr>
                        <m:ctrlPr>
                          <a:rPr lang="en-IN" i="1"/>
                        </m:ctrlPr>
                      </m:sSubPr>
                      <m:e>
                        <m:r>
                          <a:rPr lang="en-IN" i="1"/>
                          <m:t>𝛽</m:t>
                        </m:r>
                      </m:e>
                      <m:sub>
                        <m:r>
                          <a:rPr lang="en-IN" i="1"/>
                          <m:t>1 </m:t>
                        </m:r>
                      </m:sub>
                    </m:sSub>
                  </m:oMath>
                </a14:m>
                <a:r>
                  <a:rPr lang="en-IN" dirty="0"/>
                  <a:t>X +ƭ</a:t>
                </a:r>
              </a:p>
              <a:p>
                <a:pPr marL="457200" lvl="1" indent="0">
                  <a:buNone/>
                </a:pPr>
                <a:endParaRPr lang="en-IN" dirty="0"/>
              </a:p>
              <a:p>
                <a:r>
                  <a:rPr lang="en-IN" dirty="0"/>
                  <a:t> </a:t>
                </a:r>
                <a:r>
                  <a:rPr lang="en-IN" sz="2000" dirty="0">
                    <a:solidFill>
                      <a:schemeClr val="accent5">
                        <a:lumMod val="75000"/>
                      </a:schemeClr>
                    </a:solidFill>
                    <a:cs typeface="Arial" panose="020B0604020202020204" pitchFamily="34" charset="0"/>
                  </a:rPr>
                  <a:t>For the data set with n observations (Xi, Yi  ) where </a:t>
                </a:r>
                <a:r>
                  <a:rPr lang="en-IN" sz="2000" dirty="0" err="1">
                    <a:solidFill>
                      <a:schemeClr val="accent5">
                        <a:lumMod val="75000"/>
                      </a:schemeClr>
                    </a:solidFill>
                    <a:cs typeface="Arial" panose="020B0604020202020204" pitchFamily="34" charset="0"/>
                  </a:rPr>
                  <a:t>i</a:t>
                </a:r>
                <a:r>
                  <a:rPr lang="en-IN" sz="2000" dirty="0">
                    <a:solidFill>
                      <a:schemeClr val="accent5">
                        <a:lumMod val="75000"/>
                      </a:schemeClr>
                    </a:solidFill>
                    <a:cs typeface="Arial" panose="020B0604020202020204" pitchFamily="34" charset="0"/>
                  </a:rPr>
                  <a:t>=1,2…n , the above  functional form can be written as follows     </a:t>
                </a:r>
                <a14:m>
                  <m:oMath xmlns:m="http://schemas.openxmlformats.org/officeDocument/2006/math">
                    <m:sSub>
                      <m:sSubPr>
                        <m:ctrlPr>
                          <a:rPr lang="en-IN" i="1"/>
                        </m:ctrlPr>
                      </m:sSubPr>
                      <m:e>
                        <m:r>
                          <a:rPr lang="en-IN" i="1"/>
                          <m:t>𝑌</m:t>
                        </m:r>
                      </m:e>
                      <m:sub>
                        <m:r>
                          <a:rPr lang="en-IN" i="1"/>
                          <m:t>𝑖</m:t>
                        </m:r>
                      </m:sub>
                    </m:sSub>
                    <m:r>
                      <a:rPr lang="en-IN" i="1"/>
                      <m:t>= </m:t>
                    </m:r>
                    <m:sSub>
                      <m:sSubPr>
                        <m:ctrlPr>
                          <a:rPr lang="en-IN" i="1"/>
                        </m:ctrlPr>
                      </m:sSubPr>
                      <m:e>
                        <m:r>
                          <a:rPr lang="en-IN" i="1"/>
                          <m:t>𝛽</m:t>
                        </m:r>
                      </m:e>
                      <m:sub>
                        <m:r>
                          <a:rPr lang="en-IN" i="1"/>
                          <m:t>0 </m:t>
                        </m:r>
                      </m:sub>
                    </m:sSub>
                  </m:oMath>
                </a14:m>
                <a:r>
                  <a:rPr lang="en-IN" dirty="0"/>
                  <a:t>+</a:t>
                </a:r>
                <a14:m>
                  <m:oMath xmlns:m="http://schemas.openxmlformats.org/officeDocument/2006/math">
                    <m:sSub>
                      <m:sSubPr>
                        <m:ctrlPr>
                          <a:rPr lang="en-IN" i="1"/>
                        </m:ctrlPr>
                      </m:sSubPr>
                      <m:e>
                        <m:r>
                          <a:rPr lang="en-IN" i="1"/>
                          <m:t>𝛽</m:t>
                        </m:r>
                      </m:e>
                      <m:sub>
                        <m:r>
                          <a:rPr lang="en-IN" i="1"/>
                          <m:t>1 </m:t>
                        </m:r>
                      </m:sub>
                    </m:sSub>
                    <m:sSub>
                      <m:sSubPr>
                        <m:ctrlPr>
                          <a:rPr lang="en-IN" i="1"/>
                        </m:ctrlPr>
                      </m:sSubPr>
                      <m:e>
                        <m:r>
                          <a:rPr lang="en-IN" i="1"/>
                          <m:t>𝑋</m:t>
                        </m:r>
                      </m:e>
                      <m:sub>
                        <m:r>
                          <a:rPr lang="en-IN" i="1"/>
                          <m:t>𝐼</m:t>
                        </m:r>
                      </m:sub>
                    </m:sSub>
                  </m:oMath>
                </a14:m>
                <a:r>
                  <a:rPr lang="en-IN" dirty="0"/>
                  <a:t> +ƭ I; </a:t>
                </a:r>
                <a:r>
                  <a:rPr lang="en-IN" sz="2000" dirty="0">
                    <a:solidFill>
                      <a:schemeClr val="accent5">
                        <a:lumMod val="75000"/>
                      </a:schemeClr>
                    </a:solidFill>
                    <a:cs typeface="Arial" panose="020B0604020202020204" pitchFamily="34" charset="0"/>
                  </a:rPr>
                  <a:t>ƭ I is the random error or residuals.</a:t>
                </a:r>
              </a:p>
              <a:p>
                <a:pPr marL="0" indent="0">
                  <a:buNone/>
                </a:pPr>
                <a:endParaRPr lang="en-IN" sz="2000" dirty="0">
                  <a:solidFill>
                    <a:schemeClr val="accent5">
                      <a:lumMod val="75000"/>
                    </a:schemeClr>
                  </a:solidFill>
                  <a:cs typeface="Arial" panose="020B0604020202020204" pitchFamily="34" charset="0"/>
                </a:endParaRPr>
              </a:p>
              <a:p>
                <a:pPr marL="1371600" lvl="3" indent="0">
                  <a:buNone/>
                </a:pPr>
                <a:r>
                  <a:rPr lang="en-IN" dirty="0"/>
                  <a:t> there fore </a:t>
                </a:r>
                <a:r>
                  <a:rPr lang="en-IN" dirty="0" err="1"/>
                  <a:t>ƭi</a:t>
                </a:r>
                <a:r>
                  <a:rPr lang="en-IN" dirty="0"/>
                  <a:t> =</a:t>
                </a:r>
                <a14:m>
                  <m:oMath xmlns:m="http://schemas.openxmlformats.org/officeDocument/2006/math">
                    <m:sSub>
                      <m:sSubPr>
                        <m:ctrlPr>
                          <a:rPr lang="en-IN" i="1"/>
                        </m:ctrlPr>
                      </m:sSubPr>
                      <m:e>
                        <m:r>
                          <a:rPr lang="en-IN" i="1"/>
                          <m:t>𝑌</m:t>
                        </m:r>
                      </m:e>
                      <m:sub>
                        <m:r>
                          <a:rPr lang="en-IN" i="1"/>
                          <m:t>𝑖</m:t>
                        </m:r>
                      </m:sub>
                    </m:sSub>
                    <m:r>
                      <a:rPr lang="en-IN" i="1"/>
                      <m:t>− </m:t>
                    </m:r>
                    <m:sSub>
                      <m:sSubPr>
                        <m:ctrlPr>
                          <a:rPr lang="en-IN" i="1"/>
                        </m:ctrlPr>
                      </m:sSubPr>
                      <m:e>
                        <m:r>
                          <a:rPr lang="en-IN" i="1"/>
                          <m:t>𝛽</m:t>
                        </m:r>
                      </m:e>
                      <m:sub>
                        <m:r>
                          <a:rPr lang="en-IN" i="1"/>
                          <m:t>0 </m:t>
                        </m:r>
                      </m:sub>
                    </m:sSub>
                    <m:r>
                      <a:rPr lang="en-IN" i="1"/>
                      <m:t>−</m:t>
                    </m:r>
                    <m:sSub>
                      <m:sSubPr>
                        <m:ctrlPr>
                          <a:rPr lang="en-IN" i="1"/>
                        </m:ctrlPr>
                      </m:sSubPr>
                      <m:e>
                        <m:r>
                          <a:rPr lang="en-IN" i="1"/>
                          <m:t>𝛽</m:t>
                        </m:r>
                      </m:e>
                      <m:sub>
                        <m:r>
                          <a:rPr lang="en-IN" i="1"/>
                          <m:t>1 </m:t>
                        </m:r>
                      </m:sub>
                    </m:sSub>
                    <m:sSub>
                      <m:sSubPr>
                        <m:ctrlPr>
                          <a:rPr lang="en-IN" i="1"/>
                        </m:ctrlPr>
                      </m:sSubPr>
                      <m:e>
                        <m:r>
                          <a:rPr lang="en-IN" i="1"/>
                          <m:t>𝑋</m:t>
                        </m:r>
                      </m:e>
                      <m:sub>
                        <m:r>
                          <a:rPr lang="en-IN" i="1"/>
                          <m:t>𝐼</m:t>
                        </m:r>
                      </m:sub>
                    </m:sSub>
                  </m:oMath>
                </a14:m>
                <a:endParaRPr lang="en-IN" dirty="0"/>
              </a:p>
              <a:p>
                <a:pPr marL="457200" lvl="1" indent="0">
                  <a:buNone/>
                </a:pPr>
                <a:endParaRPr lang="en-IN" dirty="0"/>
              </a:p>
              <a:p>
                <a:pPr marL="457200" lvl="1" indent="0">
                  <a:buNone/>
                </a:pPr>
                <a:r>
                  <a:rPr lang="en-IN" dirty="0">
                    <a:solidFill>
                      <a:schemeClr val="accent5">
                        <a:lumMod val="75000"/>
                      </a:schemeClr>
                    </a:solidFill>
                    <a:cs typeface="Arial" panose="020B0604020202020204" pitchFamily="34" charset="0"/>
                  </a:rPr>
                  <a:t>the regression parameter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𝛽</m:t>
                        </m:r>
                      </m:e>
                      <m:sub>
                        <m:r>
                          <a:rPr lang="en-IN" i="1">
                            <a:latin typeface="Cambria Math" panose="02040503050406030204" pitchFamily="18" charset="0"/>
                          </a:rPr>
                          <m:t>0 </m:t>
                        </m:r>
                      </m:sub>
                    </m:sSub>
                    <m:r>
                      <a:rPr lang="en-IN" i="1">
                        <a:latin typeface="Cambria Math" panose="02040503050406030204" pitchFamily="18" charset="0"/>
                      </a:rPr>
                      <m:t> </m:t>
                    </m:r>
                  </m:oMath>
                </a14:m>
                <a:r>
                  <a:rPr lang="en-IN" dirty="0">
                    <a:solidFill>
                      <a:schemeClr val="accent5">
                        <a:lumMod val="75000"/>
                      </a:schemeClr>
                    </a:solidFill>
                    <a:cs typeface="Arial" panose="020B0604020202020204" pitchFamily="34" charset="0"/>
                  </a:rPr>
                  <a:t>𝑎𝑛𝑑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𝛽</m:t>
                        </m:r>
                      </m:e>
                      <m:sub>
                        <m:r>
                          <a:rPr lang="en-IN" i="1">
                            <a:latin typeface="Cambria Math" panose="02040503050406030204" pitchFamily="18" charset="0"/>
                          </a:rPr>
                          <m:t>1 </m:t>
                        </m:r>
                      </m:sub>
                    </m:sSub>
                    <m:r>
                      <a:rPr lang="en-IN" i="1">
                        <a:latin typeface="Cambria Math" panose="02040503050406030204" pitchFamily="18" charset="0"/>
                      </a:rPr>
                      <m:t> </m:t>
                    </m:r>
                  </m:oMath>
                </a14:m>
                <a:r>
                  <a:rPr lang="en-IN" dirty="0">
                    <a:solidFill>
                      <a:schemeClr val="accent5">
                        <a:lumMod val="75000"/>
                      </a:schemeClr>
                    </a:solidFill>
                    <a:cs typeface="Arial" panose="020B0604020202020204" pitchFamily="34" charset="0"/>
                  </a:rPr>
                  <a:t>𝑎𝑟𝑒 𝑒𝑠𝑡𝑖𝑚𝑎𝑡𝑒𝑑 𝑏𝑦 𝑚𝑖𝑛𝑖𝑚𝑖𝑧𝑖𝑛𝑔 𝑡ℎ𝑒 𝑠𝑢𝑚 𝑜𝑓 𝑠𝑞𝑢𝑎𝑟𝑒𝑑 𝑒𝑟𝑟𝑜𝑟𝑠 (𝑆𝑆𝐸)</a:t>
                </a:r>
              </a:p>
              <a:p>
                <a:pPr marL="3200400" lvl="7" indent="0">
                  <a:buNone/>
                </a:pPr>
                <a:r>
                  <a:rPr lang="en-IN" dirty="0"/>
                  <a:t>SSE=</a:t>
                </a:r>
                <a14:m>
                  <m:oMath xmlns:m="http://schemas.openxmlformats.org/officeDocument/2006/math">
                    <m:nary>
                      <m:naryPr>
                        <m:chr m:val="∑"/>
                        <m:limLoc m:val="undOvr"/>
                        <m:ctrlPr>
                          <a:rPr lang="en-IN" i="1"/>
                        </m:ctrlPr>
                      </m:naryPr>
                      <m:sub>
                        <m:r>
                          <a:rPr lang="en-IN" i="1"/>
                          <m:t>𝐼</m:t>
                        </m:r>
                        <m:r>
                          <a:rPr lang="en-IN" i="1"/>
                          <m:t>=1</m:t>
                        </m:r>
                      </m:sub>
                      <m:sup>
                        <m:r>
                          <a:rPr lang="en-IN" i="1"/>
                          <m:t>𝑛</m:t>
                        </m:r>
                      </m:sup>
                      <m:e>
                        <m:sSup>
                          <m:sSupPr>
                            <m:ctrlPr>
                              <a:rPr lang="en-IN" i="1"/>
                            </m:ctrlPr>
                          </m:sSupPr>
                          <m:e>
                            <m:r>
                              <a:rPr lang="en-IN"/>
                              <m:t>ƭ</m:t>
                            </m:r>
                            <m:r>
                              <m:rPr>
                                <m:sty m:val="p"/>
                              </m:rPr>
                              <a:rPr lang="en-IN"/>
                              <m:t>i</m:t>
                            </m:r>
                          </m:e>
                          <m:sup>
                            <m:r>
                              <a:rPr lang="en-IN" i="1"/>
                              <m:t>2</m:t>
                            </m:r>
                          </m:sup>
                        </m:sSup>
                      </m:e>
                    </m:nary>
                  </m:oMath>
                </a14:m>
                <a:endParaRPr lang="en-IN" dirty="0"/>
              </a:p>
              <a:p>
                <a:pPr marL="457200" lvl="1" indent="0">
                  <a:buNone/>
                </a:pPr>
                <a:endParaRPr lang="en-IN" dirty="0">
                  <a:solidFill>
                    <a:schemeClr val="accent5">
                      <a:lumMod val="75000"/>
                    </a:schemeClr>
                  </a:solidFill>
                  <a:cs typeface="Arial" panose="020B0604020202020204" pitchFamily="34" charset="0"/>
                </a:endParaRPr>
              </a:p>
              <a:p>
                <a:pPr lvl="1"/>
                <a:endParaRPr lang="en-IN" dirty="0">
                  <a:solidFill>
                    <a:schemeClr val="accent5">
                      <a:lumMod val="75000"/>
                    </a:schemeClr>
                  </a:solidFill>
                  <a:cs typeface="Arial" panose="020B0604020202020204" pitchFamily="34" charset="0"/>
                </a:endParaRPr>
              </a:p>
              <a:p>
                <a:endParaRPr lang="en-IN" sz="2000" dirty="0">
                  <a:solidFill>
                    <a:schemeClr val="accent5">
                      <a:lumMod val="75000"/>
                    </a:schemeClr>
                  </a:solidFill>
                  <a:cs typeface="Arial" panose="020B0604020202020204" pitchFamily="34" charset="0"/>
                </a:endParaRPr>
              </a:p>
              <a:p>
                <a:pPr lvl="0"/>
                <a:endParaRPr lang="en-IN" sz="2000" dirty="0">
                  <a:solidFill>
                    <a:schemeClr val="accent5">
                      <a:lumMod val="75000"/>
                    </a:schemeClr>
                  </a:solidFill>
                  <a:cs typeface="Arial" panose="020B0604020202020204" pitchFamily="34" charset="0"/>
                </a:endParaRPr>
              </a:p>
              <a:p>
                <a:pPr marL="457200" lvl="1"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p:txBody>
          </p:sp>
        </mc:Choice>
        <mc:Fallback>
          <p:sp>
            <p:nvSpPr>
              <p:cNvPr id="13315" name="Rectangle 3"/>
              <p:cNvSpPr>
                <a:spLocks noGrp="1" noRot="1" noChangeAspect="1" noMove="1" noResize="1" noEditPoints="1" noAdjustHandles="1" noChangeArrowheads="1" noChangeShapeType="1" noTextEdit="1"/>
              </p:cNvSpPr>
              <p:nvPr>
                <p:ph type="body" idx="1"/>
              </p:nvPr>
            </p:nvSpPr>
            <p:spPr>
              <a:xfrm>
                <a:off x="190500" y="1219200"/>
                <a:ext cx="8763000" cy="5181600"/>
              </a:xfrm>
              <a:blipFill>
                <a:blip r:embed="rId3"/>
                <a:stretch>
                  <a:fillRect l="-904" t="-588" b="-12118"/>
                </a:stretch>
              </a:blipFill>
            </p:spPr>
            <p:txBody>
              <a:bodyPr/>
              <a:lstStyle/>
              <a:p>
                <a:r>
                  <a:rPr lang="en-IN">
                    <a:noFill/>
                  </a:rPr>
                  <a:t> </a:t>
                </a:r>
              </a:p>
            </p:txBody>
          </p:sp>
        </mc:Fallback>
      </mc:AlternateContent>
      <p:sp>
        <p:nvSpPr>
          <p:cNvPr id="8" name="Title 1"/>
          <p:cNvSpPr>
            <a:spLocks noGrp="1"/>
          </p:cNvSpPr>
          <p:nvPr>
            <p:ph type="title"/>
          </p:nvPr>
        </p:nvSpPr>
        <p:spPr/>
        <p:txBody>
          <a:bodyPr>
            <a:normAutofit/>
          </a:bodyPr>
          <a:lstStyle/>
          <a:p>
            <a:r>
              <a:rPr lang="en-US" altLang="en-US" dirty="0">
                <a:solidFill>
                  <a:schemeClr val="bg2"/>
                </a:solidFill>
              </a:rPr>
              <a:t>Principle of  Linear Regression</a:t>
            </a:r>
          </a:p>
        </p:txBody>
      </p:sp>
    </p:spTree>
    <p:extLst>
      <p:ext uri="{BB962C8B-B14F-4D97-AF65-F5344CB8AC3E}">
        <p14:creationId xmlns:p14="http://schemas.microsoft.com/office/powerpoint/2010/main" val="371079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315" name="Rectangle 3"/>
              <p:cNvSpPr>
                <a:spLocks noGrp="1" noChangeArrowheads="1"/>
              </p:cNvSpPr>
              <p:nvPr>
                <p:ph type="body" idx="1"/>
              </p:nvPr>
            </p:nvSpPr>
            <p:spPr>
              <a:xfrm>
                <a:off x="152400" y="1219200"/>
                <a:ext cx="8801100" cy="5105400"/>
              </a:xfrm>
            </p:spPr>
            <p:txBody>
              <a:bodyPr/>
              <a:lstStyle/>
              <a:p>
                <a:pPr marL="457200" lvl="1" indent="0">
                  <a:buNone/>
                </a:pPr>
                <a:endParaRPr lang="en-IN" dirty="0">
                  <a:solidFill>
                    <a:schemeClr val="accent5">
                      <a:lumMod val="75000"/>
                    </a:schemeClr>
                  </a:solidFill>
                  <a:cs typeface="Arial" panose="020B0604020202020204" pitchFamily="34" charset="0"/>
                </a:endParaRPr>
              </a:p>
              <a:p>
                <a:pPr lvl="1" algn="just"/>
                <a:r>
                  <a:rPr lang="en-IN" dirty="0">
                    <a:solidFill>
                      <a:schemeClr val="accent5">
                        <a:lumMod val="75000"/>
                      </a:schemeClr>
                    </a:solidFill>
                    <a:cs typeface="Arial" panose="020B0604020202020204" pitchFamily="34" charset="0"/>
                  </a:rPr>
                  <a:t>The estimated values of regression parameters are given by taking partial derivatives of SSE with respect to </a:t>
                </a:r>
                <a14:m>
                  <m:oMath xmlns:m="http://schemas.openxmlformats.org/officeDocument/2006/math">
                    <m:sSub>
                      <m:sSubPr>
                        <m:ctrlPr>
                          <a:rPr lang="en-IN">
                            <a:solidFill>
                              <a:schemeClr val="accent5">
                                <a:lumMod val="75000"/>
                              </a:schemeClr>
                            </a:solidFill>
                            <a:cs typeface="Arial" panose="020B0604020202020204" pitchFamily="34" charset="0"/>
                          </a:rPr>
                        </m:ctrlPr>
                      </m:sSubPr>
                      <m:e>
                        <m:r>
                          <a:rPr lang="en-IN">
                            <a:solidFill>
                              <a:schemeClr val="accent5">
                                <a:lumMod val="75000"/>
                              </a:schemeClr>
                            </a:solidFill>
                            <a:cs typeface="Arial" panose="020B0604020202020204" pitchFamily="34" charset="0"/>
                          </a:rPr>
                          <m:t>𝛽</m:t>
                        </m:r>
                      </m:e>
                      <m:sub>
                        <m:r>
                          <a:rPr lang="en-IN">
                            <a:solidFill>
                              <a:schemeClr val="accent5">
                                <a:lumMod val="75000"/>
                              </a:schemeClr>
                            </a:solidFill>
                            <a:cs typeface="Arial" panose="020B0604020202020204" pitchFamily="34" charset="0"/>
                          </a:rPr>
                          <m:t>0 </m:t>
                        </m:r>
                      </m:sub>
                    </m:sSub>
                    <m:r>
                      <a:rPr lang="en-IN">
                        <a:solidFill>
                          <a:schemeClr val="accent5">
                            <a:lumMod val="75000"/>
                          </a:schemeClr>
                        </a:solidFill>
                        <a:cs typeface="Arial" panose="020B0604020202020204" pitchFamily="34" charset="0"/>
                      </a:rPr>
                      <m:t> </m:t>
                    </m:r>
                    <m:r>
                      <a:rPr lang="en-IN">
                        <a:solidFill>
                          <a:schemeClr val="accent5">
                            <a:lumMod val="75000"/>
                          </a:schemeClr>
                        </a:solidFill>
                        <a:cs typeface="Arial" panose="020B0604020202020204" pitchFamily="34" charset="0"/>
                      </a:rPr>
                      <m:t>𝑎𝑛𝑑</m:t>
                    </m:r>
                    <m:r>
                      <a:rPr lang="en-IN">
                        <a:solidFill>
                          <a:schemeClr val="accent5">
                            <a:lumMod val="75000"/>
                          </a:schemeClr>
                        </a:solidFill>
                        <a:cs typeface="Arial" panose="020B0604020202020204" pitchFamily="34" charset="0"/>
                      </a:rPr>
                      <m:t> </m:t>
                    </m:r>
                    <m:sSub>
                      <m:sSubPr>
                        <m:ctrlPr>
                          <a:rPr lang="en-IN">
                            <a:solidFill>
                              <a:schemeClr val="accent5">
                                <a:lumMod val="75000"/>
                              </a:schemeClr>
                            </a:solidFill>
                            <a:cs typeface="Arial" panose="020B0604020202020204" pitchFamily="34" charset="0"/>
                          </a:rPr>
                        </m:ctrlPr>
                      </m:sSubPr>
                      <m:e>
                        <m:r>
                          <a:rPr lang="en-IN">
                            <a:solidFill>
                              <a:schemeClr val="accent5">
                                <a:lumMod val="75000"/>
                              </a:schemeClr>
                            </a:solidFill>
                            <a:cs typeface="Arial" panose="020B0604020202020204" pitchFamily="34" charset="0"/>
                          </a:rPr>
                          <m:t>𝛽</m:t>
                        </m:r>
                      </m:e>
                      <m:sub>
                        <m:r>
                          <a:rPr lang="en-IN">
                            <a:solidFill>
                              <a:schemeClr val="accent5">
                                <a:lumMod val="75000"/>
                              </a:schemeClr>
                            </a:solidFill>
                            <a:cs typeface="Arial" panose="020B0604020202020204" pitchFamily="34" charset="0"/>
                          </a:rPr>
                          <m:t>1 </m:t>
                        </m:r>
                      </m:sub>
                    </m:sSub>
                    <m:r>
                      <a:rPr lang="en-IN">
                        <a:solidFill>
                          <a:schemeClr val="accent5">
                            <a:lumMod val="75000"/>
                          </a:schemeClr>
                        </a:solidFill>
                        <a:cs typeface="Arial" panose="020B0604020202020204" pitchFamily="34" charset="0"/>
                      </a:rPr>
                      <m:t> </m:t>
                    </m:r>
                    <m:r>
                      <a:rPr lang="en-IN">
                        <a:solidFill>
                          <a:schemeClr val="accent5">
                            <a:lumMod val="75000"/>
                          </a:schemeClr>
                        </a:solidFill>
                        <a:cs typeface="Arial" panose="020B0604020202020204" pitchFamily="34" charset="0"/>
                      </a:rPr>
                      <m:t>𝑎𝑛𝑑</m:t>
                    </m:r>
                    <m:r>
                      <a:rPr lang="en-IN">
                        <a:solidFill>
                          <a:schemeClr val="accent5">
                            <a:lumMod val="75000"/>
                          </a:schemeClr>
                        </a:solidFill>
                        <a:cs typeface="Arial" panose="020B0604020202020204" pitchFamily="34" charset="0"/>
                      </a:rPr>
                      <m:t> </m:t>
                    </m:r>
                    <m:r>
                      <a:rPr lang="en-IN">
                        <a:solidFill>
                          <a:schemeClr val="accent5">
                            <a:lumMod val="75000"/>
                          </a:schemeClr>
                        </a:solidFill>
                        <a:cs typeface="Arial" panose="020B0604020202020204" pitchFamily="34" charset="0"/>
                      </a:rPr>
                      <m:t>𝑠𝑜𝑙𝑣𝑖𝑛𝑔</m:t>
                    </m:r>
                    <m:r>
                      <a:rPr lang="en-IN">
                        <a:solidFill>
                          <a:schemeClr val="accent5">
                            <a:lumMod val="75000"/>
                          </a:schemeClr>
                        </a:solidFill>
                        <a:cs typeface="Arial" panose="020B0604020202020204" pitchFamily="34" charset="0"/>
                      </a:rPr>
                      <m:t> </m:t>
                    </m:r>
                    <m:r>
                      <a:rPr lang="en-IN">
                        <a:solidFill>
                          <a:schemeClr val="accent5">
                            <a:lumMod val="75000"/>
                          </a:schemeClr>
                        </a:solidFill>
                        <a:cs typeface="Arial" panose="020B0604020202020204" pitchFamily="34" charset="0"/>
                      </a:rPr>
                      <m:t>𝑡h𝑒</m:t>
                    </m:r>
                    <m:r>
                      <a:rPr lang="en-IN">
                        <a:solidFill>
                          <a:schemeClr val="accent5">
                            <a:lumMod val="75000"/>
                          </a:schemeClr>
                        </a:solidFill>
                        <a:cs typeface="Arial" panose="020B0604020202020204" pitchFamily="34" charset="0"/>
                      </a:rPr>
                      <m:t> </m:t>
                    </m:r>
                    <m:r>
                      <a:rPr lang="en-IN">
                        <a:solidFill>
                          <a:schemeClr val="accent5">
                            <a:lumMod val="75000"/>
                          </a:schemeClr>
                        </a:solidFill>
                        <a:cs typeface="Arial" panose="020B0604020202020204" pitchFamily="34" charset="0"/>
                      </a:rPr>
                      <m:t>𝑟𝑒𝑠𝑢𝑙𝑡𝑖𝑛𝑔</m:t>
                    </m:r>
                    <m:r>
                      <a:rPr lang="en-IN">
                        <a:solidFill>
                          <a:schemeClr val="accent5">
                            <a:lumMod val="75000"/>
                          </a:schemeClr>
                        </a:solidFill>
                        <a:cs typeface="Arial" panose="020B0604020202020204" pitchFamily="34" charset="0"/>
                      </a:rPr>
                      <m:t> </m:t>
                    </m:r>
                    <m:r>
                      <a:rPr lang="en-IN">
                        <a:solidFill>
                          <a:schemeClr val="accent5">
                            <a:lumMod val="75000"/>
                          </a:schemeClr>
                        </a:solidFill>
                        <a:cs typeface="Arial" panose="020B0604020202020204" pitchFamily="34" charset="0"/>
                      </a:rPr>
                      <m:t>𝑒𝑞𝑢𝑎𝑡𝑖𝑜𝑛𝑠</m:t>
                    </m:r>
                    <m:r>
                      <a:rPr lang="en-IN">
                        <a:solidFill>
                          <a:schemeClr val="accent5">
                            <a:lumMod val="75000"/>
                          </a:schemeClr>
                        </a:solidFill>
                        <a:cs typeface="Arial" panose="020B0604020202020204" pitchFamily="34" charset="0"/>
                      </a:rPr>
                      <m:t> </m:t>
                    </m:r>
                    <m:r>
                      <a:rPr lang="en-IN">
                        <a:solidFill>
                          <a:schemeClr val="accent5">
                            <a:lumMod val="75000"/>
                          </a:schemeClr>
                        </a:solidFill>
                        <a:cs typeface="Arial" panose="020B0604020202020204" pitchFamily="34" charset="0"/>
                      </a:rPr>
                      <m:t>𝑓𝑜𝑟</m:t>
                    </m:r>
                    <m:r>
                      <a:rPr lang="en-IN">
                        <a:solidFill>
                          <a:schemeClr val="accent5">
                            <a:lumMod val="75000"/>
                          </a:schemeClr>
                        </a:solidFill>
                        <a:cs typeface="Arial" panose="020B0604020202020204" pitchFamily="34" charset="0"/>
                      </a:rPr>
                      <m:t> </m:t>
                    </m:r>
                    <m:r>
                      <a:rPr lang="en-IN">
                        <a:solidFill>
                          <a:schemeClr val="accent5">
                            <a:lumMod val="75000"/>
                          </a:schemeClr>
                        </a:solidFill>
                        <a:cs typeface="Arial" panose="020B0604020202020204" pitchFamily="34" charset="0"/>
                      </a:rPr>
                      <m:t>𝑟𝑒𝑔𝑟𝑒𝑠𝑠𝑖𝑜𝑛</m:t>
                    </m:r>
                    <m:r>
                      <a:rPr lang="en-IN">
                        <a:solidFill>
                          <a:schemeClr val="accent5">
                            <a:lumMod val="75000"/>
                          </a:schemeClr>
                        </a:solidFill>
                        <a:cs typeface="Arial" panose="020B0604020202020204" pitchFamily="34" charset="0"/>
                      </a:rPr>
                      <m:t> </m:t>
                    </m:r>
                    <m:r>
                      <a:rPr lang="en-IN">
                        <a:solidFill>
                          <a:schemeClr val="accent5">
                            <a:lumMod val="75000"/>
                          </a:schemeClr>
                        </a:solidFill>
                        <a:cs typeface="Arial" panose="020B0604020202020204" pitchFamily="34" charset="0"/>
                      </a:rPr>
                      <m:t>𝑝𝑎𝑟𝑎𝑚𝑡𝑒𝑟</m:t>
                    </m:r>
                  </m:oMath>
                </a14:m>
                <a:endParaRPr lang="en-IN" dirty="0">
                  <a:solidFill>
                    <a:schemeClr val="accent5">
                      <a:lumMod val="75000"/>
                    </a:schemeClr>
                  </a:solidFill>
                  <a:cs typeface="Arial" panose="020B0604020202020204" pitchFamily="34" charset="0"/>
                </a:endParaRPr>
              </a:p>
              <a:p>
                <a:pPr marL="457200" lvl="1" indent="0">
                  <a:buNone/>
                </a:pPr>
                <a:endParaRPr lang="en-IN" dirty="0">
                  <a:solidFill>
                    <a:schemeClr val="accent5">
                      <a:lumMod val="75000"/>
                    </a:schemeClr>
                  </a:solidFill>
                  <a:cs typeface="Arial" panose="020B0604020202020204" pitchFamily="34" charset="0"/>
                </a:endParaRPr>
              </a:p>
              <a:p>
                <a:pPr marL="457200" lvl="1" indent="0">
                  <a:buNone/>
                </a:pPr>
                <a:r>
                  <a:rPr lang="en-IN" dirty="0">
                    <a:solidFill>
                      <a:schemeClr val="accent5">
                        <a:lumMod val="75000"/>
                      </a:schemeClr>
                    </a:solidFill>
                    <a:cs typeface="Arial" panose="020B0604020202020204" pitchFamily="34" charset="0"/>
                  </a:rPr>
                  <a:t>    The estimated parameter values are given by</a:t>
                </a:r>
              </a:p>
              <a:p>
                <a:pPr marL="0" indent="0">
                  <a:buNone/>
                </a:pPr>
                <a14:m>
                  <m:oMathPara xmlns:m="http://schemas.openxmlformats.org/officeDocument/2006/math">
                    <m:oMathParaPr>
                      <m:jc m:val="centerGroup"/>
                    </m:oMathParaPr>
                    <m:oMath xmlns:m="http://schemas.openxmlformats.org/officeDocument/2006/math">
                      <m:sSup>
                        <m:sSupPr>
                          <m:ctrlPr>
                            <a:rPr lang="en-IN" i="1"/>
                          </m:ctrlPr>
                        </m:sSupPr>
                        <m:e>
                          <m:r>
                            <a:rPr lang="en-IN" i="1"/>
                            <m:t>𝛽</m:t>
                          </m:r>
                          <m:r>
                            <a:rPr lang="en-IN" i="1"/>
                            <m:t>1</m:t>
                          </m:r>
                        </m:e>
                        <m:sup>
                          <m:r>
                            <a:rPr lang="en-IN" i="1"/>
                            <m:t>^</m:t>
                          </m:r>
                        </m:sup>
                      </m:sSup>
                      <m:r>
                        <a:rPr lang="en-IN" i="1"/>
                        <m:t>= </m:t>
                      </m:r>
                      <m:nary>
                        <m:naryPr>
                          <m:chr m:val="∑"/>
                          <m:limLoc m:val="undOvr"/>
                          <m:ctrlPr>
                            <a:rPr lang="en-IN" i="1"/>
                          </m:ctrlPr>
                        </m:naryPr>
                        <m:sub>
                          <m:r>
                            <a:rPr lang="en-IN" i="1"/>
                            <m:t>𝑖</m:t>
                          </m:r>
                          <m:r>
                            <a:rPr lang="en-IN" i="1"/>
                            <m:t>=1</m:t>
                          </m:r>
                        </m:sub>
                        <m:sup>
                          <m:r>
                            <a:rPr lang="en-IN" i="1"/>
                            <m:t>𝑛</m:t>
                          </m:r>
                        </m:sup>
                        <m:e>
                          <m:f>
                            <m:fPr>
                              <m:ctrlPr>
                                <a:rPr lang="en-IN" i="1"/>
                              </m:ctrlPr>
                            </m:fPr>
                            <m:num>
                              <m:d>
                                <m:dPr>
                                  <m:ctrlPr>
                                    <a:rPr lang="en-IN" i="1"/>
                                  </m:ctrlPr>
                                </m:dPr>
                                <m:e>
                                  <m:sSub>
                                    <m:sSubPr>
                                      <m:ctrlPr>
                                        <a:rPr lang="en-IN" i="1"/>
                                      </m:ctrlPr>
                                    </m:sSubPr>
                                    <m:e>
                                      <m:r>
                                        <a:rPr lang="en-IN" i="1"/>
                                        <m:t>𝑋</m:t>
                                      </m:r>
                                    </m:e>
                                    <m:sub>
                                      <m:r>
                                        <a:rPr lang="en-IN" i="1"/>
                                        <m:t>𝐼</m:t>
                                      </m:r>
                                    </m:sub>
                                  </m:sSub>
                                  <m:r>
                                    <a:rPr lang="en-IN" i="1"/>
                                    <m:t>−</m:t>
                                  </m:r>
                                  <m:sSup>
                                    <m:sSupPr>
                                      <m:ctrlPr>
                                        <a:rPr lang="en-IN" i="1"/>
                                      </m:ctrlPr>
                                    </m:sSupPr>
                                    <m:e>
                                      <m:r>
                                        <a:rPr lang="en-IN" i="1"/>
                                        <m:t>𝑋</m:t>
                                      </m:r>
                                    </m:e>
                                    <m:sup>
                                      <m:r>
                                        <a:rPr lang="en-IN" i="1"/>
                                        <m:t>~</m:t>
                                      </m:r>
                                    </m:sup>
                                  </m:sSup>
                                </m:e>
                              </m:d>
                              <m:d>
                                <m:dPr>
                                  <m:ctrlPr>
                                    <a:rPr lang="en-IN" i="1"/>
                                  </m:ctrlPr>
                                </m:dPr>
                                <m:e>
                                  <m:d>
                                    <m:dPr>
                                      <m:ctrlPr>
                                        <a:rPr lang="en-IN" i="1"/>
                                      </m:ctrlPr>
                                    </m:dPr>
                                    <m:e>
                                      <m:sSub>
                                        <m:sSubPr>
                                          <m:ctrlPr>
                                            <a:rPr lang="en-IN" i="1"/>
                                          </m:ctrlPr>
                                        </m:sSubPr>
                                        <m:e>
                                          <m:r>
                                            <a:rPr lang="en-IN" i="1"/>
                                            <m:t>𝑌</m:t>
                                          </m:r>
                                        </m:e>
                                        <m:sub>
                                          <m:r>
                                            <a:rPr lang="en-IN" i="1"/>
                                            <m:t>𝐼</m:t>
                                          </m:r>
                                        </m:sub>
                                      </m:sSub>
                                      <m:r>
                                        <a:rPr lang="en-IN" i="1"/>
                                        <m:t>−</m:t>
                                      </m:r>
                                      <m:sSup>
                                        <m:sSupPr>
                                          <m:ctrlPr>
                                            <a:rPr lang="en-IN" i="1"/>
                                          </m:ctrlPr>
                                        </m:sSupPr>
                                        <m:e>
                                          <m:r>
                                            <a:rPr lang="en-IN" i="1"/>
                                            <m:t>𝑌</m:t>
                                          </m:r>
                                        </m:e>
                                        <m:sup>
                                          <m:r>
                                            <a:rPr lang="en-IN" i="1"/>
                                            <m:t>~</m:t>
                                          </m:r>
                                        </m:sup>
                                      </m:sSup>
                                    </m:e>
                                  </m:d>
                                </m:e>
                              </m:d>
                            </m:num>
                            <m:den>
                              <m:sSup>
                                <m:sSupPr>
                                  <m:ctrlPr>
                                    <a:rPr lang="en-IN" i="1"/>
                                  </m:ctrlPr>
                                </m:sSupPr>
                                <m:e>
                                  <m:d>
                                    <m:dPr>
                                      <m:ctrlPr>
                                        <a:rPr lang="en-IN" i="1"/>
                                      </m:ctrlPr>
                                    </m:dPr>
                                    <m:e>
                                      <m:sSub>
                                        <m:sSubPr>
                                          <m:ctrlPr>
                                            <a:rPr lang="en-IN" i="1"/>
                                          </m:ctrlPr>
                                        </m:sSubPr>
                                        <m:e>
                                          <m:r>
                                            <a:rPr lang="en-IN" i="1"/>
                                            <m:t>𝑋</m:t>
                                          </m:r>
                                        </m:e>
                                        <m:sub>
                                          <m:r>
                                            <a:rPr lang="en-IN" i="1"/>
                                            <m:t>𝐼</m:t>
                                          </m:r>
                                        </m:sub>
                                      </m:sSub>
                                      <m:r>
                                        <a:rPr lang="en-IN" i="1"/>
                                        <m:t>−</m:t>
                                      </m:r>
                                      <m:sSup>
                                        <m:sSupPr>
                                          <m:ctrlPr>
                                            <a:rPr lang="en-IN" i="1"/>
                                          </m:ctrlPr>
                                        </m:sSupPr>
                                        <m:e>
                                          <m:r>
                                            <a:rPr lang="en-IN" i="1"/>
                                            <m:t>𝑋</m:t>
                                          </m:r>
                                        </m:e>
                                        <m:sup>
                                          <m:r>
                                            <a:rPr lang="en-IN" i="1"/>
                                            <m:t>~</m:t>
                                          </m:r>
                                        </m:sup>
                                      </m:sSup>
                                    </m:e>
                                  </m:d>
                                </m:e>
                                <m:sup>
                                  <m:r>
                                    <a:rPr lang="en-IN" i="1"/>
                                    <m:t>2</m:t>
                                  </m:r>
                                </m:sup>
                              </m:sSup>
                            </m:den>
                          </m:f>
                        </m:e>
                      </m:nary>
                    </m:oMath>
                  </m:oMathPara>
                </a14:m>
                <a:endParaRPr lang="en-IN" dirty="0"/>
              </a:p>
              <a:p>
                <a:pPr marL="0" indent="0">
                  <a:buNone/>
                </a:pPr>
                <a:endParaRPr lang="en-IN" dirty="0"/>
              </a:p>
              <a:p>
                <a:pPr marL="457200" lvl="1" indent="0" algn="just">
                  <a:lnSpc>
                    <a:spcPct val="90000"/>
                  </a:lnSpc>
                  <a:spcBef>
                    <a:spcPct val="0"/>
                  </a:spcBef>
                  <a:buNone/>
                  <a:defRPr/>
                </a:pPr>
                <a14:m>
                  <m:oMathPara xmlns:m="http://schemas.openxmlformats.org/officeDocument/2006/math">
                    <m:oMathParaPr>
                      <m:jc m:val="centerGroup"/>
                    </m:oMathParaPr>
                    <m:oMath xmlns:m="http://schemas.openxmlformats.org/officeDocument/2006/math">
                      <m:sSup>
                        <m:sSupPr>
                          <m:ctrlPr>
                            <a:rPr lang="en-IN" i="1"/>
                          </m:ctrlPr>
                        </m:sSupPr>
                        <m:e>
                          <m:r>
                            <a:rPr lang="en-IN" i="1"/>
                            <m:t>𝛽</m:t>
                          </m:r>
                          <m:r>
                            <a:rPr lang="en-IN" i="1"/>
                            <m:t>0</m:t>
                          </m:r>
                        </m:e>
                        <m:sup>
                          <m:r>
                            <a:rPr lang="en-IN" i="1"/>
                            <m:t>^</m:t>
                          </m:r>
                        </m:sup>
                      </m:sSup>
                      <m:r>
                        <a:rPr lang="en-IN" i="1"/>
                        <m:t>=</m:t>
                      </m:r>
                      <m:sSup>
                        <m:sSupPr>
                          <m:ctrlPr>
                            <a:rPr lang="en-IN" i="1"/>
                          </m:ctrlPr>
                        </m:sSupPr>
                        <m:e>
                          <m:r>
                            <a:rPr lang="en-IN" i="1"/>
                            <m:t>𝑌</m:t>
                          </m:r>
                        </m:e>
                        <m:sup>
                          <m:r>
                            <a:rPr lang="en-IN" i="1"/>
                            <m:t>~</m:t>
                          </m:r>
                        </m:sup>
                      </m:sSup>
                      <m:r>
                        <a:rPr lang="en-IN" i="1"/>
                        <m:t>−  </m:t>
                      </m:r>
                      <m:sSub>
                        <m:sSubPr>
                          <m:ctrlPr>
                            <a:rPr lang="en-IN" i="1"/>
                          </m:ctrlPr>
                        </m:sSubPr>
                        <m:e>
                          <m:r>
                            <a:rPr lang="en-IN" i="1"/>
                            <m:t>𝛽</m:t>
                          </m:r>
                        </m:e>
                        <m:sub>
                          <m:r>
                            <a:rPr lang="en-IN" i="1"/>
                            <m:t>1 </m:t>
                          </m:r>
                        </m:sub>
                      </m:sSub>
                      <m:sSup>
                        <m:sSupPr>
                          <m:ctrlPr>
                            <a:rPr lang="en-IN" i="1"/>
                          </m:ctrlPr>
                        </m:sSupPr>
                        <m:e>
                          <m:r>
                            <a:rPr lang="en-IN" i="1"/>
                            <m:t>𝑋</m:t>
                          </m:r>
                        </m:e>
                        <m:sup>
                          <m:r>
                            <a:rPr lang="en-IN" i="1"/>
                            <m:t>~</m:t>
                          </m:r>
                        </m:sup>
                      </m:sSup>
                    </m:oMath>
                  </m:oMathPara>
                </a14:m>
                <a:endParaRPr lang="en-IN" dirty="0"/>
              </a:p>
              <a:p>
                <a:pPr marL="457200" lvl="1" indent="0" algn="just">
                  <a:lnSpc>
                    <a:spcPct val="90000"/>
                  </a:lnSpc>
                  <a:spcBef>
                    <a:spcPct val="0"/>
                  </a:spcBef>
                  <a:buNone/>
                  <a:defRPr/>
                </a:pPr>
                <a:endParaRPr lang="en-IN" dirty="0">
                  <a:solidFill>
                    <a:schemeClr val="accent5">
                      <a:lumMod val="75000"/>
                    </a:schemeClr>
                  </a:solidFill>
                  <a:cs typeface="Arial" panose="020B0604020202020204" pitchFamily="34" charset="0"/>
                </a:endParaRPr>
              </a:p>
              <a:p>
                <a:pPr marL="457200" lvl="1" indent="0" algn="just">
                  <a:lnSpc>
                    <a:spcPct val="90000"/>
                  </a:lnSpc>
                  <a:spcBef>
                    <a:spcPct val="0"/>
                  </a:spcBef>
                  <a:buNone/>
                  <a:defRPr/>
                </a:pPr>
                <a:r>
                  <a:rPr lang="en-IN" dirty="0">
                    <a:solidFill>
                      <a:schemeClr val="accent5">
                        <a:lumMod val="75000"/>
                      </a:schemeClr>
                    </a:solidFill>
                    <a:cs typeface="Arial" panose="020B0604020202020204" pitchFamily="34" charset="0"/>
                  </a:rPr>
                  <a:t>		</a:t>
                </a:r>
                <a14:m>
                  <m:oMath xmlns:m="http://schemas.openxmlformats.org/officeDocument/2006/math">
                    <m:sSup>
                      <m:sSupPr>
                        <m:ctrlPr>
                          <a:rPr lang="en-IN">
                            <a:solidFill>
                              <a:schemeClr val="accent5">
                                <a:lumMod val="75000"/>
                              </a:schemeClr>
                            </a:solidFill>
                            <a:cs typeface="Arial" panose="020B0604020202020204" pitchFamily="34" charset="0"/>
                          </a:rPr>
                        </m:ctrlPr>
                      </m:sSupPr>
                      <m:e>
                        <m:r>
                          <a:rPr lang="en-IN">
                            <a:solidFill>
                              <a:schemeClr val="accent5">
                                <a:lumMod val="75000"/>
                              </a:schemeClr>
                            </a:solidFill>
                            <a:cs typeface="Arial" panose="020B0604020202020204" pitchFamily="34" charset="0"/>
                          </a:rPr>
                          <m:t>𝛽</m:t>
                        </m:r>
                        <m:r>
                          <a:rPr lang="en-IN">
                            <a:solidFill>
                              <a:schemeClr val="accent5">
                                <a:lumMod val="75000"/>
                              </a:schemeClr>
                            </a:solidFill>
                            <a:cs typeface="Arial" panose="020B0604020202020204" pitchFamily="34" charset="0"/>
                          </a:rPr>
                          <m:t>1</m:t>
                        </m:r>
                      </m:e>
                      <m:sup>
                        <m:r>
                          <a:rPr lang="en-IN">
                            <a:solidFill>
                              <a:schemeClr val="accent5">
                                <a:lumMod val="75000"/>
                              </a:schemeClr>
                            </a:solidFill>
                            <a:cs typeface="Arial" panose="020B0604020202020204" pitchFamily="34" charset="0"/>
                          </a:rPr>
                          <m:t>^</m:t>
                        </m:r>
                      </m:sup>
                    </m:sSup>
                    <m:r>
                      <a:rPr lang="en-IN">
                        <a:solidFill>
                          <a:schemeClr val="accent5">
                            <a:lumMod val="75000"/>
                          </a:schemeClr>
                        </a:solidFill>
                        <a:cs typeface="Arial" panose="020B0604020202020204" pitchFamily="34" charset="0"/>
                      </a:rPr>
                      <m:t> </m:t>
                    </m:r>
                    <m:r>
                      <a:rPr lang="en-IN">
                        <a:solidFill>
                          <a:schemeClr val="accent5">
                            <a:lumMod val="75000"/>
                          </a:schemeClr>
                        </a:solidFill>
                        <a:cs typeface="Arial" panose="020B0604020202020204" pitchFamily="34" charset="0"/>
                      </a:rPr>
                      <m:t>𝑎𝑛𝑑</m:t>
                    </m:r>
                    <m:r>
                      <a:rPr lang="en-IN">
                        <a:solidFill>
                          <a:schemeClr val="accent5">
                            <a:lumMod val="75000"/>
                          </a:schemeClr>
                        </a:solidFill>
                        <a:cs typeface="Arial" panose="020B0604020202020204" pitchFamily="34" charset="0"/>
                      </a:rPr>
                      <m:t> </m:t>
                    </m:r>
                    <m:sSup>
                      <m:sSupPr>
                        <m:ctrlPr>
                          <a:rPr lang="en-IN">
                            <a:solidFill>
                              <a:schemeClr val="accent5">
                                <a:lumMod val="75000"/>
                              </a:schemeClr>
                            </a:solidFill>
                            <a:cs typeface="Arial" panose="020B0604020202020204" pitchFamily="34" charset="0"/>
                          </a:rPr>
                        </m:ctrlPr>
                      </m:sSupPr>
                      <m:e>
                        <m:r>
                          <a:rPr lang="en-IN">
                            <a:solidFill>
                              <a:schemeClr val="accent5">
                                <a:lumMod val="75000"/>
                              </a:schemeClr>
                            </a:solidFill>
                            <a:cs typeface="Arial" panose="020B0604020202020204" pitchFamily="34" charset="0"/>
                          </a:rPr>
                          <m:t>𝛽</m:t>
                        </m:r>
                        <m:r>
                          <a:rPr lang="en-IN">
                            <a:solidFill>
                              <a:schemeClr val="accent5">
                                <a:lumMod val="75000"/>
                              </a:schemeClr>
                            </a:solidFill>
                            <a:cs typeface="Arial" panose="020B0604020202020204" pitchFamily="34" charset="0"/>
                          </a:rPr>
                          <m:t>0</m:t>
                        </m:r>
                      </m:e>
                      <m:sup>
                        <m:r>
                          <a:rPr lang="en-IN">
                            <a:solidFill>
                              <a:schemeClr val="accent5">
                                <a:lumMod val="75000"/>
                              </a:schemeClr>
                            </a:solidFill>
                            <a:cs typeface="Arial" panose="020B0604020202020204" pitchFamily="34" charset="0"/>
                          </a:rPr>
                          <m:t>^</m:t>
                        </m:r>
                      </m:sup>
                    </m:sSup>
                    <m:r>
                      <a:rPr lang="en-IN">
                        <a:solidFill>
                          <a:schemeClr val="accent5">
                            <a:lumMod val="75000"/>
                          </a:schemeClr>
                        </a:solidFill>
                        <a:cs typeface="Arial" panose="020B0604020202020204" pitchFamily="34" charset="0"/>
                      </a:rPr>
                      <m:t> </m:t>
                    </m:r>
                    <m:r>
                      <a:rPr lang="en-IN">
                        <a:solidFill>
                          <a:schemeClr val="accent5">
                            <a:lumMod val="75000"/>
                          </a:schemeClr>
                        </a:solidFill>
                        <a:cs typeface="Arial" panose="020B0604020202020204" pitchFamily="34" charset="0"/>
                      </a:rPr>
                      <m:t>𝑎𝑟𝑒</m:t>
                    </m:r>
                    <m:r>
                      <a:rPr lang="en-IN">
                        <a:solidFill>
                          <a:schemeClr val="accent5">
                            <a:lumMod val="75000"/>
                          </a:schemeClr>
                        </a:solidFill>
                        <a:cs typeface="Arial" panose="020B0604020202020204" pitchFamily="34" charset="0"/>
                      </a:rPr>
                      <m:t> </m:t>
                    </m:r>
                    <m:r>
                      <a:rPr lang="en-IN">
                        <a:solidFill>
                          <a:schemeClr val="accent5">
                            <a:lumMod val="75000"/>
                          </a:schemeClr>
                        </a:solidFill>
                        <a:cs typeface="Arial" panose="020B0604020202020204" pitchFamily="34" charset="0"/>
                      </a:rPr>
                      <m:t>𝑡h𝑒</m:t>
                    </m:r>
                    <m:r>
                      <a:rPr lang="en-IN">
                        <a:solidFill>
                          <a:schemeClr val="accent5">
                            <a:lumMod val="75000"/>
                          </a:schemeClr>
                        </a:solidFill>
                        <a:cs typeface="Arial" panose="020B0604020202020204" pitchFamily="34" charset="0"/>
                      </a:rPr>
                      <m:t> </m:t>
                    </m:r>
                    <m:r>
                      <a:rPr lang="en-IN">
                        <a:solidFill>
                          <a:schemeClr val="accent5">
                            <a:lumMod val="75000"/>
                          </a:schemeClr>
                        </a:solidFill>
                        <a:cs typeface="Arial" panose="020B0604020202020204" pitchFamily="34" charset="0"/>
                      </a:rPr>
                      <m:t>𝑒𝑠𝑡𝑖𝑚𝑎𝑡𝑒𝑑</m:t>
                    </m:r>
                    <m:r>
                      <a:rPr lang="en-IN">
                        <a:solidFill>
                          <a:schemeClr val="accent5">
                            <a:lumMod val="75000"/>
                          </a:schemeClr>
                        </a:solidFill>
                        <a:cs typeface="Arial" panose="020B0604020202020204" pitchFamily="34" charset="0"/>
                      </a:rPr>
                      <m:t> </m:t>
                    </m:r>
                    <m:r>
                      <a:rPr lang="en-IN">
                        <a:solidFill>
                          <a:schemeClr val="accent5">
                            <a:lumMod val="75000"/>
                          </a:schemeClr>
                        </a:solidFill>
                        <a:cs typeface="Arial" panose="020B0604020202020204" pitchFamily="34" charset="0"/>
                      </a:rPr>
                      <m:t>𝑣𝑎𝑙𝑢𝑒𝑠</m:t>
                    </m:r>
                    <m:r>
                      <a:rPr lang="en-IN">
                        <a:solidFill>
                          <a:schemeClr val="accent5">
                            <a:lumMod val="75000"/>
                          </a:schemeClr>
                        </a:solidFill>
                        <a:cs typeface="Arial" panose="020B0604020202020204" pitchFamily="34" charset="0"/>
                      </a:rPr>
                      <m:t> </m:t>
                    </m:r>
                    <m:r>
                      <a:rPr lang="en-IN">
                        <a:solidFill>
                          <a:schemeClr val="accent5">
                            <a:lumMod val="75000"/>
                          </a:schemeClr>
                        </a:solidFill>
                        <a:cs typeface="Arial" panose="020B0604020202020204" pitchFamily="34" charset="0"/>
                      </a:rPr>
                      <m:t>𝑜𝑓</m:t>
                    </m:r>
                    <m:r>
                      <a:rPr lang="en-IN">
                        <a:solidFill>
                          <a:schemeClr val="accent5">
                            <a:lumMod val="75000"/>
                          </a:schemeClr>
                        </a:solidFill>
                        <a:cs typeface="Arial" panose="020B0604020202020204" pitchFamily="34" charset="0"/>
                      </a:rPr>
                      <m:t> </m:t>
                    </m:r>
                    <m:sSub>
                      <m:sSubPr>
                        <m:ctrlPr>
                          <a:rPr lang="en-IN">
                            <a:solidFill>
                              <a:schemeClr val="accent5">
                                <a:lumMod val="75000"/>
                              </a:schemeClr>
                            </a:solidFill>
                            <a:cs typeface="Arial" panose="020B0604020202020204" pitchFamily="34" charset="0"/>
                          </a:rPr>
                        </m:ctrlPr>
                      </m:sSubPr>
                      <m:e>
                        <m:r>
                          <a:rPr lang="en-IN">
                            <a:solidFill>
                              <a:schemeClr val="accent5">
                                <a:lumMod val="75000"/>
                              </a:schemeClr>
                            </a:solidFill>
                            <a:cs typeface="Arial" panose="020B0604020202020204" pitchFamily="34" charset="0"/>
                          </a:rPr>
                          <m:t>𝛽</m:t>
                        </m:r>
                      </m:e>
                      <m:sub>
                        <m:r>
                          <a:rPr lang="en-IN">
                            <a:solidFill>
                              <a:schemeClr val="accent5">
                                <a:lumMod val="75000"/>
                              </a:schemeClr>
                            </a:solidFill>
                            <a:cs typeface="Arial" panose="020B0604020202020204" pitchFamily="34" charset="0"/>
                          </a:rPr>
                          <m:t>0 </m:t>
                        </m:r>
                      </m:sub>
                    </m:sSub>
                  </m:oMath>
                </a14:m>
                <a:r>
                  <a:rPr lang="en-IN" dirty="0">
                    <a:solidFill>
                      <a:schemeClr val="accent5">
                        <a:lumMod val="75000"/>
                      </a:schemeClr>
                    </a:solidFill>
                    <a:cs typeface="Arial" panose="020B0604020202020204" pitchFamily="34" charset="0"/>
                  </a:rPr>
                  <a:t> and </a:t>
                </a:r>
                <a14:m>
                  <m:oMath xmlns:m="http://schemas.openxmlformats.org/officeDocument/2006/math">
                    <m:sSub>
                      <m:sSubPr>
                        <m:ctrlPr>
                          <a:rPr lang="en-IN">
                            <a:solidFill>
                              <a:schemeClr val="accent5">
                                <a:lumMod val="75000"/>
                              </a:schemeClr>
                            </a:solidFill>
                            <a:cs typeface="Arial" panose="020B0604020202020204" pitchFamily="34" charset="0"/>
                          </a:rPr>
                        </m:ctrlPr>
                      </m:sSubPr>
                      <m:e>
                        <m:r>
                          <a:rPr lang="en-IN">
                            <a:solidFill>
                              <a:schemeClr val="accent5">
                                <a:lumMod val="75000"/>
                              </a:schemeClr>
                            </a:solidFill>
                            <a:cs typeface="Arial" panose="020B0604020202020204" pitchFamily="34" charset="0"/>
                          </a:rPr>
                          <m:t>𝛽</m:t>
                        </m:r>
                      </m:e>
                      <m:sub>
                        <m:r>
                          <a:rPr lang="en-IN">
                            <a:solidFill>
                              <a:schemeClr val="accent5">
                                <a:lumMod val="75000"/>
                              </a:schemeClr>
                            </a:solidFill>
                            <a:cs typeface="Arial" panose="020B0604020202020204" pitchFamily="34" charset="0"/>
                          </a:rPr>
                          <m:t>1 </m:t>
                        </m:r>
                      </m:sub>
                    </m:sSub>
                  </m:oMath>
                </a14:m>
                <a:endParaRPr lang="en-IN" dirty="0">
                  <a:solidFill>
                    <a:schemeClr val="accent5">
                      <a:lumMod val="75000"/>
                    </a:schemeClr>
                  </a:solidFill>
                  <a:cs typeface="Arial" panose="020B0604020202020204" pitchFamily="34" charset="0"/>
                </a:endParaRPr>
              </a:p>
              <a:p>
                <a:pPr marL="457200" lvl="1"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p:txBody>
          </p:sp>
        </mc:Choice>
        <mc:Fallback>
          <p:sp>
            <p:nvSpPr>
              <p:cNvPr id="13315" name="Rectangle 3"/>
              <p:cNvSpPr>
                <a:spLocks noGrp="1" noRot="1" noChangeAspect="1" noMove="1" noResize="1" noEditPoints="1" noAdjustHandles="1" noChangeArrowheads="1" noChangeShapeType="1" noTextEdit="1"/>
              </p:cNvSpPr>
              <p:nvPr>
                <p:ph type="body" idx="1"/>
              </p:nvPr>
            </p:nvSpPr>
            <p:spPr>
              <a:xfrm>
                <a:off x="152400" y="1219200"/>
                <a:ext cx="8801100" cy="5105400"/>
              </a:xfrm>
              <a:blipFill>
                <a:blip r:embed="rId3"/>
                <a:stretch>
                  <a:fillRect r="-4155"/>
                </a:stretch>
              </a:blipFill>
            </p:spPr>
            <p:txBody>
              <a:bodyPr/>
              <a:lstStyle/>
              <a:p>
                <a:r>
                  <a:rPr lang="en-IN">
                    <a:noFill/>
                  </a:rPr>
                  <a:t> </a:t>
                </a:r>
              </a:p>
            </p:txBody>
          </p:sp>
        </mc:Fallback>
      </mc:AlternateContent>
      <p:sp>
        <p:nvSpPr>
          <p:cNvPr id="8" name="Title 1"/>
          <p:cNvSpPr>
            <a:spLocks noGrp="1"/>
          </p:cNvSpPr>
          <p:nvPr>
            <p:ph type="title"/>
          </p:nvPr>
        </p:nvSpPr>
        <p:spPr/>
        <p:txBody>
          <a:bodyPr>
            <a:normAutofit/>
          </a:bodyPr>
          <a:lstStyle/>
          <a:p>
            <a:r>
              <a:rPr lang="en-US" altLang="en-US" dirty="0">
                <a:solidFill>
                  <a:schemeClr val="bg2"/>
                </a:solidFill>
              </a:rPr>
              <a:t>Principle of  Linear Regression</a:t>
            </a:r>
          </a:p>
        </p:txBody>
      </p:sp>
    </p:spTree>
    <p:extLst>
      <p:ext uri="{BB962C8B-B14F-4D97-AF65-F5344CB8AC3E}">
        <p14:creationId xmlns:p14="http://schemas.microsoft.com/office/powerpoint/2010/main" val="290099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315" name="Rectangle 3"/>
              <p:cNvSpPr>
                <a:spLocks noGrp="1" noChangeArrowheads="1"/>
              </p:cNvSpPr>
              <p:nvPr>
                <p:ph type="body" idx="1"/>
              </p:nvPr>
            </p:nvSpPr>
            <p:spPr>
              <a:xfrm>
                <a:off x="190500" y="1219200"/>
                <a:ext cx="8763000" cy="5181600"/>
              </a:xfrm>
            </p:spPr>
            <p:txBody>
              <a:bodyPr/>
              <a:lstStyle/>
              <a:p>
                <a:pPr lvl="0"/>
                <a:r>
                  <a:rPr lang="en-IN" sz="2000" dirty="0">
                    <a:solidFill>
                      <a:schemeClr val="accent5">
                        <a:lumMod val="75000"/>
                      </a:schemeClr>
                    </a:solidFill>
                    <a:cs typeface="Arial" panose="020B0604020202020204" pitchFamily="34" charset="0"/>
                  </a:rPr>
                  <a:t>Errors or residuals  are </a:t>
                </a:r>
                <a14:m>
                  <m:oMath xmlns:m="http://schemas.openxmlformats.org/officeDocument/2006/math">
                    <m:r>
                      <a:rPr lang="en-IN" sz="2000">
                        <a:latin typeface="Cambria Math" panose="02040503050406030204" pitchFamily="18" charset="0"/>
                      </a:rPr>
                      <m:t>ƭ</m:t>
                    </m:r>
                    <m:r>
                      <m:rPr>
                        <m:sty m:val="p"/>
                      </m:rPr>
                      <a:rPr lang="en-IN" sz="2000">
                        <a:latin typeface="Cambria Math" panose="02040503050406030204" pitchFamily="18" charset="0"/>
                      </a:rPr>
                      <m:t>i</m:t>
                    </m:r>
                  </m:oMath>
                </a14:m>
                <a:r>
                  <a:rPr lang="en-IN" sz="2000" dirty="0">
                    <a:solidFill>
                      <a:schemeClr val="accent5">
                        <a:lumMod val="75000"/>
                      </a:schemeClr>
                    </a:solidFill>
                    <a:cs typeface="Arial" panose="020B0604020202020204" pitchFamily="34" charset="0"/>
                  </a:rPr>
                  <a:t> are assumed to follow a normal distribution</a:t>
                </a:r>
              </a:p>
              <a:p>
                <a:pPr lvl="0"/>
                <a:r>
                  <a:rPr lang="en-IN" sz="2000" dirty="0">
                    <a:solidFill>
                      <a:schemeClr val="accent5">
                        <a:lumMod val="75000"/>
                      </a:schemeClr>
                    </a:solidFill>
                    <a:cs typeface="Arial" panose="020B0604020202020204" pitchFamily="34" charset="0"/>
                  </a:rPr>
                  <a:t>The variance of error is constant, is constant for various values of independent variable X (homoscedasticity)</a:t>
                </a:r>
              </a:p>
              <a:p>
                <a:pPr lvl="0"/>
                <a:r>
                  <a:rPr lang="en-IN" sz="2000" dirty="0">
                    <a:solidFill>
                      <a:schemeClr val="accent5">
                        <a:lumMod val="75000"/>
                      </a:schemeClr>
                    </a:solidFill>
                    <a:cs typeface="Arial" panose="020B0604020202020204" pitchFamily="34" charset="0"/>
                  </a:rPr>
                  <a:t>The error and independent variable are uncorrelated</a:t>
                </a:r>
              </a:p>
              <a:p>
                <a:pPr lvl="0"/>
                <a:r>
                  <a:rPr lang="en-IN" sz="2000" dirty="0">
                    <a:solidFill>
                      <a:schemeClr val="accent5">
                        <a:lumMod val="75000"/>
                      </a:schemeClr>
                    </a:solidFill>
                    <a:cs typeface="Arial" panose="020B0604020202020204" pitchFamily="34" charset="0"/>
                  </a:rPr>
                  <a:t>The functional relationship b/w outcome and feature variable is correctly defined </a:t>
                </a:r>
              </a:p>
              <a:p>
                <a:pPr marL="457200" lvl="1" indent="0">
                  <a:buNone/>
                </a:pPr>
                <a:endParaRPr lang="en-IN" dirty="0">
                  <a:solidFill>
                    <a:schemeClr val="accent5">
                      <a:lumMod val="75000"/>
                    </a:schemeClr>
                  </a:solidFill>
                  <a:cs typeface="Arial" panose="020B0604020202020204" pitchFamily="34" charset="0"/>
                </a:endParaRPr>
              </a:p>
              <a:p>
                <a:pPr marL="457200" lvl="1" indent="0">
                  <a:buNone/>
                </a:pPr>
                <a:endParaRPr lang="en-IN" dirty="0">
                  <a:solidFill>
                    <a:schemeClr val="accent5">
                      <a:lumMod val="75000"/>
                    </a:schemeClr>
                  </a:solidFill>
                  <a:cs typeface="Arial" panose="020B0604020202020204" pitchFamily="34" charset="0"/>
                </a:endParaRPr>
              </a:p>
              <a:p>
                <a:pPr lvl="1"/>
                <a:endParaRPr lang="en-IN" dirty="0">
                  <a:solidFill>
                    <a:schemeClr val="accent5">
                      <a:lumMod val="75000"/>
                    </a:schemeClr>
                  </a:solidFill>
                  <a:cs typeface="Arial" panose="020B0604020202020204" pitchFamily="34" charset="0"/>
                </a:endParaRPr>
              </a:p>
              <a:p>
                <a:endParaRPr lang="en-IN" sz="2000" dirty="0">
                  <a:solidFill>
                    <a:schemeClr val="accent5">
                      <a:lumMod val="75000"/>
                    </a:schemeClr>
                  </a:solidFill>
                  <a:cs typeface="Arial" panose="020B0604020202020204" pitchFamily="34" charset="0"/>
                </a:endParaRPr>
              </a:p>
              <a:p>
                <a:pPr lvl="0"/>
                <a:endParaRPr lang="en-IN" sz="2000" dirty="0">
                  <a:solidFill>
                    <a:schemeClr val="accent5">
                      <a:lumMod val="75000"/>
                    </a:schemeClr>
                  </a:solidFill>
                  <a:cs typeface="Arial" panose="020B0604020202020204" pitchFamily="34" charset="0"/>
                </a:endParaRPr>
              </a:p>
              <a:p>
                <a:pPr marL="457200" lvl="1"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p:txBody>
          </p:sp>
        </mc:Choice>
        <mc:Fallback>
          <p:sp>
            <p:nvSpPr>
              <p:cNvPr id="13315" name="Rectangle 3"/>
              <p:cNvSpPr>
                <a:spLocks noGrp="1" noRot="1" noChangeAspect="1" noMove="1" noResize="1" noEditPoints="1" noAdjustHandles="1" noChangeArrowheads="1" noChangeShapeType="1" noTextEdit="1"/>
              </p:cNvSpPr>
              <p:nvPr>
                <p:ph type="body" idx="1"/>
              </p:nvPr>
            </p:nvSpPr>
            <p:spPr>
              <a:xfrm>
                <a:off x="190500" y="1219200"/>
                <a:ext cx="8763000" cy="5181600"/>
              </a:xfrm>
              <a:blipFill>
                <a:blip r:embed="rId3"/>
                <a:stretch>
                  <a:fillRect l="-626" t="-588"/>
                </a:stretch>
              </a:blipFill>
            </p:spPr>
            <p:txBody>
              <a:bodyPr/>
              <a:lstStyle/>
              <a:p>
                <a:r>
                  <a:rPr lang="en-IN">
                    <a:noFill/>
                  </a:rPr>
                  <a:t> </a:t>
                </a:r>
              </a:p>
            </p:txBody>
          </p:sp>
        </mc:Fallback>
      </mc:AlternateContent>
      <p:sp>
        <p:nvSpPr>
          <p:cNvPr id="8" name="Title 1"/>
          <p:cNvSpPr>
            <a:spLocks noGrp="1"/>
          </p:cNvSpPr>
          <p:nvPr>
            <p:ph type="title"/>
          </p:nvPr>
        </p:nvSpPr>
        <p:spPr/>
        <p:txBody>
          <a:bodyPr>
            <a:normAutofit/>
          </a:bodyPr>
          <a:lstStyle/>
          <a:p>
            <a:r>
              <a:rPr lang="en-US" altLang="en-US" dirty="0">
                <a:solidFill>
                  <a:schemeClr val="bg2"/>
                </a:solidFill>
              </a:rPr>
              <a:t>Assumptions  of  Linear Regression</a:t>
            </a:r>
          </a:p>
        </p:txBody>
      </p:sp>
    </p:spTree>
    <p:extLst>
      <p:ext uri="{BB962C8B-B14F-4D97-AF65-F5344CB8AC3E}">
        <p14:creationId xmlns:p14="http://schemas.microsoft.com/office/powerpoint/2010/main" val="78592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90500" y="1219200"/>
            <a:ext cx="8763000" cy="5181600"/>
          </a:xfrm>
        </p:spPr>
        <p:txBody>
          <a:bodyPr/>
          <a:lstStyle/>
          <a:p>
            <a:pPr marL="0" lvl="0" indent="0">
              <a:buNone/>
            </a:pPr>
            <a:r>
              <a:rPr lang="en-IN" sz="2000" dirty="0">
                <a:solidFill>
                  <a:schemeClr val="accent5">
                    <a:lumMod val="75000"/>
                  </a:schemeClr>
                </a:solidFill>
                <a:cs typeface="Arial" panose="020B0604020202020204" pitchFamily="34" charset="0"/>
              </a:rPr>
              <a:t>The data MBA salary.csv contains the salary of 50 graduating MBA students of a business school in 2016 and their % marks in grade 10. Develop an SLR Model to understand and predict salary based on the % marks in grade 10.</a:t>
            </a:r>
          </a:p>
          <a:p>
            <a:pPr marL="0" lvl="0" indent="0">
              <a:buNone/>
            </a:pPr>
            <a:endParaRPr lang="en-IN" sz="2000" dirty="0">
              <a:solidFill>
                <a:schemeClr val="accent5">
                  <a:lumMod val="75000"/>
                </a:schemeClr>
              </a:solidFill>
              <a:cs typeface="Arial" panose="020B0604020202020204" pitchFamily="34" charset="0"/>
            </a:endParaRPr>
          </a:p>
          <a:p>
            <a:pPr marL="0" lvl="0" indent="0">
              <a:buNone/>
            </a:pPr>
            <a:r>
              <a:rPr lang="en-IN" sz="2000" dirty="0">
                <a:solidFill>
                  <a:schemeClr val="accent5">
                    <a:lumMod val="75000"/>
                  </a:schemeClr>
                </a:solidFill>
                <a:cs typeface="Arial" panose="020B0604020202020204" pitchFamily="34" charset="0"/>
              </a:rPr>
              <a:t>Steps</a:t>
            </a:r>
          </a:p>
          <a:p>
            <a:r>
              <a:rPr lang="en-IN" sz="2000" dirty="0">
                <a:solidFill>
                  <a:schemeClr val="accent5">
                    <a:lumMod val="75000"/>
                  </a:schemeClr>
                </a:solidFill>
                <a:cs typeface="Arial" panose="020B0604020202020204" pitchFamily="34" charset="0"/>
              </a:rPr>
              <a:t>Import pandas &amp; numpy libraries</a:t>
            </a:r>
          </a:p>
          <a:p>
            <a:r>
              <a:rPr lang="en-IN" sz="2000" dirty="0">
                <a:solidFill>
                  <a:schemeClr val="accent5">
                    <a:lumMod val="75000"/>
                  </a:schemeClr>
                </a:solidFill>
                <a:cs typeface="Arial" panose="020B0604020202020204" pitchFamily="34" charset="0"/>
              </a:rPr>
              <a:t>Load data set into df</a:t>
            </a:r>
          </a:p>
          <a:p>
            <a:r>
              <a:rPr lang="en-IN" sz="2000" dirty="0">
                <a:solidFill>
                  <a:schemeClr val="accent5">
                    <a:lumMod val="75000"/>
                  </a:schemeClr>
                </a:solidFill>
                <a:cs typeface="Arial" panose="020B0604020202020204" pitchFamily="34" charset="0"/>
              </a:rPr>
              <a:t>Identify the features X &amp; Y for building the model</a:t>
            </a:r>
          </a:p>
          <a:p>
            <a:r>
              <a:rPr lang="en-IN" sz="2000" dirty="0">
                <a:solidFill>
                  <a:schemeClr val="accent5">
                    <a:lumMod val="75000"/>
                  </a:schemeClr>
                </a:solidFill>
                <a:cs typeface="Arial" panose="020B0604020202020204" pitchFamily="34" charset="0"/>
              </a:rPr>
              <a:t>Splitting data set to training and validation</a:t>
            </a:r>
          </a:p>
          <a:p>
            <a:r>
              <a:rPr lang="en-IN" sz="2000" dirty="0">
                <a:solidFill>
                  <a:schemeClr val="accent5">
                    <a:lumMod val="75000"/>
                  </a:schemeClr>
                </a:solidFill>
                <a:cs typeface="Arial" panose="020B0604020202020204" pitchFamily="34" charset="0"/>
              </a:rPr>
              <a:t>Import stats model library and fit the model using OLS () method</a:t>
            </a:r>
          </a:p>
          <a:p>
            <a:r>
              <a:rPr lang="en-IN" sz="2000" dirty="0">
                <a:solidFill>
                  <a:schemeClr val="accent5">
                    <a:lumMod val="75000"/>
                  </a:schemeClr>
                </a:solidFill>
                <a:cs typeface="Arial" panose="020B0604020202020204" pitchFamily="34" charset="0"/>
              </a:rPr>
              <a:t>Print model summary and conduct model </a:t>
            </a:r>
            <a:r>
              <a:rPr lang="en-IN" sz="2000" dirty="0" err="1">
                <a:solidFill>
                  <a:schemeClr val="accent5">
                    <a:lumMod val="75000"/>
                  </a:schemeClr>
                </a:solidFill>
                <a:cs typeface="Arial" panose="020B0604020202020204" pitchFamily="34" charset="0"/>
              </a:rPr>
              <a:t>diagonostics</a:t>
            </a:r>
            <a:endParaRPr lang="en-IN" sz="2000" dirty="0">
              <a:solidFill>
                <a:schemeClr val="accent5">
                  <a:lumMod val="75000"/>
                </a:schemeClr>
              </a:solidFill>
              <a:cs typeface="Arial" panose="020B0604020202020204" pitchFamily="34" charset="0"/>
            </a:endParaRPr>
          </a:p>
          <a:p>
            <a:pPr marL="0" indent="0">
              <a:buNone/>
            </a:pPr>
            <a:endParaRPr lang="en-IN" dirty="0">
              <a:solidFill>
                <a:schemeClr val="accent5">
                  <a:lumMod val="75000"/>
                </a:schemeClr>
              </a:solidFill>
              <a:cs typeface="Arial" panose="020B0604020202020204" pitchFamily="34" charset="0"/>
            </a:endParaRPr>
          </a:p>
          <a:p>
            <a:endParaRPr lang="en-IN" sz="2000" dirty="0">
              <a:solidFill>
                <a:schemeClr val="accent5">
                  <a:lumMod val="75000"/>
                </a:schemeClr>
              </a:solidFill>
              <a:cs typeface="Arial" panose="020B0604020202020204" pitchFamily="34" charset="0"/>
            </a:endParaRPr>
          </a:p>
          <a:p>
            <a:pPr lvl="0"/>
            <a:endParaRPr lang="en-IN" sz="2000" dirty="0">
              <a:solidFill>
                <a:schemeClr val="accent5">
                  <a:lumMod val="75000"/>
                </a:schemeClr>
              </a:solidFill>
              <a:cs typeface="Arial" panose="020B0604020202020204" pitchFamily="34" charset="0"/>
            </a:endParaRPr>
          </a:p>
          <a:p>
            <a:pPr marL="457200" lvl="1" indent="0" algn="just">
              <a:lnSpc>
                <a:spcPct val="90000"/>
              </a:lnSpc>
              <a:spcBef>
                <a:spcPct val="0"/>
              </a:spcBef>
              <a:buNone/>
              <a:defRPr/>
            </a:pPr>
            <a:endParaRPr lang="en-US" altLang="en-US" dirty="0">
              <a:solidFill>
                <a:schemeClr val="accent5">
                  <a:lumMod val="75000"/>
                </a:schemeClr>
              </a:solidFill>
              <a:cs typeface="Arial" panose="020B0604020202020204" pitchFamily="34" charset="0"/>
            </a:endParaRPr>
          </a:p>
        </p:txBody>
      </p:sp>
      <p:sp>
        <p:nvSpPr>
          <p:cNvPr id="8" name="Title 1"/>
          <p:cNvSpPr>
            <a:spLocks noGrp="1"/>
          </p:cNvSpPr>
          <p:nvPr>
            <p:ph type="title"/>
          </p:nvPr>
        </p:nvSpPr>
        <p:spPr/>
        <p:txBody>
          <a:bodyPr>
            <a:normAutofit/>
          </a:bodyPr>
          <a:lstStyle/>
          <a:p>
            <a:r>
              <a:rPr lang="en-US" altLang="en-US" dirty="0">
                <a:solidFill>
                  <a:schemeClr val="bg2"/>
                </a:solidFill>
              </a:rPr>
              <a:t>Linear Regression- Example</a:t>
            </a:r>
          </a:p>
        </p:txBody>
      </p:sp>
    </p:spTree>
    <p:extLst>
      <p:ext uri="{BB962C8B-B14F-4D97-AF65-F5344CB8AC3E}">
        <p14:creationId xmlns:p14="http://schemas.microsoft.com/office/powerpoint/2010/main" val="31832478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11737</TotalTime>
  <Words>2197</Words>
  <Application>Microsoft Office PowerPoint</Application>
  <PresentationFormat>On-screen Show (4:3)</PresentationFormat>
  <Paragraphs>283</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Cambria Math</vt:lpstr>
      <vt:lpstr>Wingdings</vt:lpstr>
      <vt:lpstr>Office Theme</vt:lpstr>
      <vt:lpstr>PowerPoint Presentation</vt:lpstr>
      <vt:lpstr> CONTENTS </vt:lpstr>
      <vt:lpstr> Simple Linear Regression </vt:lpstr>
      <vt:lpstr> Steps in simple Linear Regression </vt:lpstr>
      <vt:lpstr> Steps in simple Linear Regression </vt:lpstr>
      <vt:lpstr>Principle of  Linear Regression</vt:lpstr>
      <vt:lpstr>Principle of  Linear Regression</vt:lpstr>
      <vt:lpstr>Assumptions  of  Linear Regression</vt:lpstr>
      <vt:lpstr>Linear Regression- Example</vt:lpstr>
      <vt:lpstr>Linear Regression- Example</vt:lpstr>
      <vt:lpstr>Model Diagonostics</vt:lpstr>
      <vt:lpstr>Coefficient of determination( R squared)</vt:lpstr>
      <vt:lpstr>Coefficient of determination( R squared)</vt:lpstr>
      <vt:lpstr>Hypothesis test for the regression coefficient</vt:lpstr>
      <vt:lpstr>ANOVA in regression analysis </vt:lpstr>
      <vt:lpstr>Residual   analysis </vt:lpstr>
      <vt:lpstr>Normal distribution residual </vt:lpstr>
      <vt:lpstr>Test of Homoscedasticity</vt:lpstr>
      <vt:lpstr>Outlier analysis</vt:lpstr>
      <vt:lpstr>Outlier analysis</vt:lpstr>
      <vt:lpstr>Outlier analysis</vt:lpstr>
      <vt:lpstr>SLR Measurement parematers……….</vt:lpstr>
      <vt:lpstr>Multi Linear Regression</vt:lpstr>
      <vt:lpstr>Multi Linear Regression-Assumptions</vt:lpstr>
      <vt:lpstr>Multi Linear Regression- Hands-On : IPL Auction analysis</vt:lpstr>
      <vt:lpstr>Multi collinearity</vt:lpstr>
      <vt:lpstr>VIF : Measure of Multi collinearity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Nilambari</dc:creator>
  <cp:lastModifiedBy>Jayesh P</cp:lastModifiedBy>
  <cp:revision>719</cp:revision>
  <dcterms:created xsi:type="dcterms:W3CDTF">2015-02-13T09:47:46Z</dcterms:created>
  <dcterms:modified xsi:type="dcterms:W3CDTF">2020-02-25T12:55:53Z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AE434CAE-DC99-490E-8CCA-641B5CFE1A50</vt:lpwstr>
  </property>
  <property fmtid="{D5CDD505-2E9C-101B-9397-08002B2CF9AE}" pid="3" name="ArticulatePath">
    <vt:lpwstr>TO_BA_Overview of Business Analytics_M1_ST1_ST2_PPT_V1.0</vt:lpwstr>
  </property>
</Properties>
</file>