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71" r:id="rId2"/>
    <p:sldId id="348" r:id="rId3"/>
    <p:sldId id="393" r:id="rId4"/>
    <p:sldId id="431" r:id="rId5"/>
    <p:sldId id="455" r:id="rId6"/>
    <p:sldId id="432" r:id="rId7"/>
    <p:sldId id="456" r:id="rId8"/>
    <p:sldId id="457" r:id="rId9"/>
    <p:sldId id="458" r:id="rId10"/>
    <p:sldId id="459" r:id="rId11"/>
    <p:sldId id="460" r:id="rId12"/>
    <p:sldId id="461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vin Fernandes" initials="MF" lastIdx="36" clrIdx="0">
    <p:extLst>
      <p:ext uri="{19B8F6BF-5375-455C-9EA6-DF929625EA0E}">
        <p15:presenceInfo xmlns:p15="http://schemas.microsoft.com/office/powerpoint/2012/main" userId="S-1-5-21-3300683355-3145551286-600073073-236243" providerId="AD"/>
      </p:ext>
    </p:extLst>
  </p:cmAuthor>
  <p:cmAuthor id="2" name="Haridas" initials="H" lastIdx="5" clrIdx="1"/>
  <p:cmAuthor id="3" name="Tcll Mumuser10" initials="TM" lastIdx="14" clrIdx="2">
    <p:extLst>
      <p:ext uri="{19B8F6BF-5375-455C-9EA6-DF929625EA0E}">
        <p15:presenceInfo xmlns:p15="http://schemas.microsoft.com/office/powerpoint/2012/main" userId="S-1-5-21-3300683355-3145551286-600073073-249940" providerId="AD"/>
      </p:ext>
    </p:extLst>
  </p:cmAuthor>
  <p:cmAuthor id="4" name="Admin" initials="A" lastIdx="18" clrIdx="3"/>
  <p:cmAuthor id="5" name="id 101" initials="i1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7B85"/>
    <a:srgbClr val="000000"/>
    <a:srgbClr val="CC0066"/>
    <a:srgbClr val="F4B934"/>
    <a:srgbClr val="FFE593"/>
    <a:srgbClr val="B3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38" autoAdjust="0"/>
    <p:restoredTop sz="95179" autoAdjust="0"/>
  </p:normalViewPr>
  <p:slideViewPr>
    <p:cSldViewPr>
      <p:cViewPr>
        <p:scale>
          <a:sx n="66" d="100"/>
          <a:sy n="66" d="100"/>
        </p:scale>
        <p:origin x="840" y="39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9FD82-5497-4510-B66C-5B741EA7C7F3}" type="datetimeFigureOut">
              <a:rPr lang="en-US" smtClean="0"/>
              <a:pPr/>
              <a:t>2/26/2020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6F4E2-EC66-44E6-8527-88A7FEC5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80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Notes:</a:t>
            </a:r>
          </a:p>
          <a:p>
            <a:endParaRPr lang="en-US" dirty="0"/>
          </a:p>
          <a:p>
            <a:r>
              <a:rPr lang="en-US" dirty="0"/>
              <a:t>Do: &lt;Explain what the facilitator needs to do.&gt;.</a:t>
            </a:r>
          </a:p>
          <a:p>
            <a:endParaRPr lang="en-US" dirty="0"/>
          </a:p>
          <a:p>
            <a:r>
              <a:rPr lang="en-US" dirty="0"/>
              <a:t>Tell: &lt;Summarize what the facilitator needs to say.&gt;</a:t>
            </a:r>
          </a:p>
          <a:p>
            <a:endParaRPr lang="en-US" dirty="0"/>
          </a:p>
          <a:p>
            <a:r>
              <a:rPr lang="en-US" dirty="0"/>
              <a:t>Ask</a:t>
            </a:r>
            <a:r>
              <a:rPr lang="en-US" baseline="0" dirty="0"/>
              <a:t>: &lt;List the question/s the facilitator should ask the participants.&gt;</a:t>
            </a:r>
          </a:p>
          <a:p>
            <a:endParaRPr lang="en-US" baseline="0" dirty="0"/>
          </a:p>
          <a:p>
            <a:r>
              <a:rPr lang="en-US" baseline="0" dirty="0"/>
              <a:t>Expected Responses: &lt;List the responses facilitator might get from the participants on the asked question/s.&gt;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Show: &lt;List what the facilitator needs to show.&gt;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66F4E2-EC66-44E6-8527-88A7FEC5D85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19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A1ADD3-0A52-4686-AD88-A94E097878F5}" type="slidenum">
              <a:rPr lang="ar-SA" altLang="en-US" sz="1300" smtClean="0"/>
              <a:pPr>
                <a:spcBef>
                  <a:spcPct val="0"/>
                </a:spcBef>
              </a:pPr>
              <a:t>10</a:t>
            </a:fld>
            <a:endParaRPr lang="ru-RU" altLang="en-US" sz="13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461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A1ADD3-0A52-4686-AD88-A94E097878F5}" type="slidenum">
              <a:rPr lang="ar-SA" altLang="en-US" sz="1300" smtClean="0"/>
              <a:pPr>
                <a:spcBef>
                  <a:spcPct val="0"/>
                </a:spcBef>
              </a:pPr>
              <a:t>11</a:t>
            </a:fld>
            <a:endParaRPr lang="ru-RU" altLang="en-US" sz="13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40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A1ADD3-0A52-4686-AD88-A94E097878F5}" type="slidenum">
              <a:rPr lang="ar-SA" altLang="en-US" sz="1300" smtClean="0"/>
              <a:pPr>
                <a:spcBef>
                  <a:spcPct val="0"/>
                </a:spcBef>
              </a:pPr>
              <a:t>12</a:t>
            </a:fld>
            <a:endParaRPr lang="ru-RU" altLang="en-US" sz="13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523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A1ADD3-0A52-4686-AD88-A94E097878F5}" type="slidenum">
              <a:rPr lang="ar-SA" altLang="en-US" sz="1300" smtClean="0"/>
              <a:pPr>
                <a:spcBef>
                  <a:spcPct val="0"/>
                </a:spcBef>
              </a:pPr>
              <a:t>2</a:t>
            </a:fld>
            <a:endParaRPr lang="ru-RU" altLang="en-US" sz="13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890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A1ADD3-0A52-4686-AD88-A94E097878F5}" type="slidenum">
              <a:rPr lang="ar-SA" altLang="en-US" sz="1300" smtClean="0"/>
              <a:pPr>
                <a:spcBef>
                  <a:spcPct val="0"/>
                </a:spcBef>
              </a:pPr>
              <a:t>3</a:t>
            </a:fld>
            <a:endParaRPr lang="ru-RU" altLang="en-US" sz="13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56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A1ADD3-0A52-4686-AD88-A94E097878F5}" type="slidenum">
              <a:rPr lang="ar-SA" altLang="en-US" sz="1300" smtClean="0"/>
              <a:pPr>
                <a:spcBef>
                  <a:spcPct val="0"/>
                </a:spcBef>
              </a:pPr>
              <a:t>4</a:t>
            </a:fld>
            <a:endParaRPr lang="ru-RU" altLang="en-US" sz="13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623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A1ADD3-0A52-4686-AD88-A94E097878F5}" type="slidenum">
              <a:rPr lang="ar-SA" altLang="en-US" sz="1300" smtClean="0"/>
              <a:pPr>
                <a:spcBef>
                  <a:spcPct val="0"/>
                </a:spcBef>
              </a:pPr>
              <a:t>5</a:t>
            </a:fld>
            <a:endParaRPr lang="ru-RU" altLang="en-US" sz="13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60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A1ADD3-0A52-4686-AD88-A94E097878F5}" type="slidenum">
              <a:rPr lang="ar-SA" altLang="en-US" sz="1300" smtClean="0"/>
              <a:pPr>
                <a:spcBef>
                  <a:spcPct val="0"/>
                </a:spcBef>
              </a:pPr>
              <a:t>6</a:t>
            </a:fld>
            <a:endParaRPr lang="ru-RU" altLang="en-US" sz="13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47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A1ADD3-0A52-4686-AD88-A94E097878F5}" type="slidenum">
              <a:rPr lang="ar-SA" altLang="en-US" sz="1300" smtClean="0"/>
              <a:pPr>
                <a:spcBef>
                  <a:spcPct val="0"/>
                </a:spcBef>
              </a:pPr>
              <a:t>7</a:t>
            </a:fld>
            <a:endParaRPr lang="ru-RU" altLang="en-US" sz="13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3181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A1ADD3-0A52-4686-AD88-A94E097878F5}" type="slidenum">
              <a:rPr lang="ar-SA" altLang="en-US" sz="1300" smtClean="0"/>
              <a:pPr>
                <a:spcBef>
                  <a:spcPct val="0"/>
                </a:spcBef>
              </a:pPr>
              <a:t>8</a:t>
            </a:fld>
            <a:endParaRPr lang="ru-RU" altLang="en-US" sz="13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588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A1ADD3-0A52-4686-AD88-A94E097878F5}" type="slidenum">
              <a:rPr lang="ar-SA" altLang="en-US" sz="1300" smtClean="0"/>
              <a:pPr>
                <a:spcBef>
                  <a:spcPct val="0"/>
                </a:spcBef>
              </a:pPr>
              <a:t>9</a:t>
            </a:fld>
            <a:endParaRPr lang="ru-RU" altLang="en-US" sz="13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00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utterstock.com/subscribe" TargetMode="External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5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shutterstock.com/subscribe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Times Centre for Learning Limited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4724400"/>
            <a:ext cx="9144000" cy="914400"/>
          </a:xfrm>
          <a:prstGeom prst="rect">
            <a:avLst/>
          </a:prstGeom>
          <a:solidFill>
            <a:srgbClr val="F5C03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971800" algn="ctr"/>
                <a:tab pos="5943600" algn="r"/>
              </a:tabLst>
            </a:pPr>
            <a:endParaRPr lang="en-US" sz="11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unga" panose="020B0502040204020203" pitchFamily="34" charset="0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-22302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21C2EF7A-BDB7-41AF-B21B-E43B54193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87575"/>
            <a:ext cx="7772400" cy="1470025"/>
          </a:xfrm>
        </p:spPr>
        <p:txBody>
          <a:bodyPr/>
          <a:lstStyle>
            <a:lvl1pPr algn="ctr">
              <a:defRPr sz="4400">
                <a:solidFill>
                  <a:srgbClr val="007B85"/>
                </a:solidFill>
              </a:defRPr>
            </a:lvl1pPr>
          </a:lstStyle>
          <a:p>
            <a:r>
              <a:rPr lang="en-US" sz="6400" b="1" dirty="0">
                <a:solidFill>
                  <a:srgbClr val="007B85"/>
                </a:solidFill>
              </a:rPr>
              <a:t>Business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4900" y="4854498"/>
            <a:ext cx="6934200" cy="685800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en-US" sz="3600" b="1" dirty="0">
                <a:solidFill>
                  <a:schemeClr val="tx1"/>
                </a:solidFill>
              </a:rPr>
              <a:t>Introduction to Advanced Analytics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Times Centre for Learning Limited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F7A-BDB7-41AF-B21B-E43B54193D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Times Centre for Learning Limited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C2EF7A-BDB7-41AF-B21B-E43B54193D92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Times Centre for Learning Limited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smtClean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 smtClean="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Font typeface="Arial" pitchFamily="34" charset="0"/>
              <a:defRPr lang="en-US" sz="24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F7A-BDB7-41AF-B21B-E43B54193D92}" type="slidenum">
              <a:rPr lang="en-US" smtClean="0"/>
              <a:pPr/>
              <a:t>‹#›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 preferRelativeResize="0">
            <a:picLocks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8" b="8598"/>
          <a:stretch/>
        </p:blipFill>
        <p:spPr bwMode="auto">
          <a:xfrm rot="315872">
            <a:off x="7137816" y="4819282"/>
            <a:ext cx="1938528" cy="145389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Summary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Times Centre for Learning Limited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C2EF7A-BDB7-41AF-B21B-E43B54193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02336" y="1280160"/>
            <a:ext cx="820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0" kern="1200" dirty="0">
                <a:solidFill>
                  <a:srgbClr val="007B85"/>
                </a:solidFill>
                <a:latin typeface="+mn-lt"/>
                <a:ea typeface="+mn-ea"/>
                <a:cs typeface="+mn-cs"/>
              </a:rPr>
              <a:t>You have reached the end of this session.</a:t>
            </a:r>
            <a:endParaRPr lang="en-US" b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402336" y="1761894"/>
            <a:ext cx="7674864" cy="4267200"/>
          </a:xfrm>
          <a:prstGeom prst="rect">
            <a:avLst/>
          </a:prstGeom>
        </p:spPr>
        <p:txBody>
          <a:bodyPr/>
          <a:lstStyle>
            <a:lvl1pPr>
              <a:defRPr lang="en-US" sz="2400" smtClean="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 dirty="0"/>
              <a:t>Dummy</a:t>
            </a:r>
          </a:p>
          <a:p>
            <a:pPr lvl="0"/>
            <a:r>
              <a:rPr lang="en-US" dirty="0"/>
              <a:t>Dummy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Session Objectives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Times Centre for Learning Limited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610600" y="-22302"/>
            <a:ext cx="533400" cy="365125"/>
          </a:xfrm>
        </p:spPr>
        <p:txBody>
          <a:bodyPr/>
          <a:lstStyle>
            <a:lvl1pPr>
              <a:defRPr sz="1600"/>
            </a:lvl1pPr>
          </a:lstStyle>
          <a:p>
            <a:fld id="{21C2EF7A-BDB7-41AF-B21B-E43B54193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02336" y="1280160"/>
            <a:ext cx="820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0" kern="1200" dirty="0">
                <a:solidFill>
                  <a:srgbClr val="007B85"/>
                </a:solidFill>
                <a:latin typeface="+mn-lt"/>
                <a:ea typeface="+mn-ea"/>
                <a:cs typeface="+mn-cs"/>
              </a:rPr>
              <a:t>At the end of this session, you should be able to: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Session Objectives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Times Centre for Learning Limited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C2EF7A-BDB7-41AF-B21B-E43B54193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02336" y="1280160"/>
            <a:ext cx="820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0" kern="1200" dirty="0">
                <a:solidFill>
                  <a:srgbClr val="007B85"/>
                </a:solidFill>
                <a:latin typeface="+mn-lt"/>
                <a:ea typeface="+mn-ea"/>
                <a:cs typeface="+mn-cs"/>
              </a:rPr>
              <a:t>At the end of this session, you should be able to:</a:t>
            </a:r>
          </a:p>
        </p:txBody>
      </p:sp>
      <p:grpSp>
        <p:nvGrpSpPr>
          <p:cNvPr id="5" name="Group 13"/>
          <p:cNvGrpSpPr/>
          <p:nvPr userDrawn="1"/>
        </p:nvGrpSpPr>
        <p:grpSpPr>
          <a:xfrm>
            <a:off x="511098" y="1851102"/>
            <a:ext cx="6934200" cy="542694"/>
            <a:chOff x="511098" y="1839951"/>
            <a:chExt cx="6934200" cy="542694"/>
          </a:xfrm>
        </p:grpSpPr>
        <p:sp>
          <p:nvSpPr>
            <p:cNvPr id="9" name="Rectangle 8"/>
            <p:cNvSpPr/>
            <p:nvPr userDrawn="1"/>
          </p:nvSpPr>
          <p:spPr>
            <a:xfrm>
              <a:off x="663498" y="1849245"/>
              <a:ext cx="6781800" cy="533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hevron 12"/>
            <p:cNvSpPr/>
            <p:nvPr userDrawn="1"/>
          </p:nvSpPr>
          <p:spPr>
            <a:xfrm>
              <a:off x="511098" y="1839951"/>
              <a:ext cx="381000" cy="533400"/>
            </a:xfrm>
            <a:prstGeom prst="chevron">
              <a:avLst>
                <a:gd name="adj" fmla="val 32439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14"/>
          <p:cNvGrpSpPr/>
          <p:nvPr userDrawn="1"/>
        </p:nvGrpSpPr>
        <p:grpSpPr>
          <a:xfrm>
            <a:off x="511098" y="2438400"/>
            <a:ext cx="6934200" cy="542694"/>
            <a:chOff x="511098" y="1839951"/>
            <a:chExt cx="6934200" cy="54269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663498" y="1849245"/>
              <a:ext cx="6781800" cy="533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hevron 16"/>
            <p:cNvSpPr/>
            <p:nvPr userDrawn="1"/>
          </p:nvSpPr>
          <p:spPr>
            <a:xfrm>
              <a:off x="511098" y="1839951"/>
              <a:ext cx="381000" cy="533400"/>
            </a:xfrm>
            <a:prstGeom prst="chevron">
              <a:avLst>
                <a:gd name="adj" fmla="val 32439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17"/>
          <p:cNvGrpSpPr/>
          <p:nvPr userDrawn="1"/>
        </p:nvGrpSpPr>
        <p:grpSpPr>
          <a:xfrm>
            <a:off x="511098" y="3036849"/>
            <a:ext cx="6934200" cy="542694"/>
            <a:chOff x="511098" y="1839951"/>
            <a:chExt cx="6934200" cy="542694"/>
          </a:xfrm>
        </p:grpSpPr>
        <p:sp>
          <p:nvSpPr>
            <p:cNvPr id="19" name="Rectangle 18"/>
            <p:cNvSpPr/>
            <p:nvPr userDrawn="1"/>
          </p:nvSpPr>
          <p:spPr>
            <a:xfrm>
              <a:off x="663498" y="1849245"/>
              <a:ext cx="6781800" cy="533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hevron 19"/>
            <p:cNvSpPr/>
            <p:nvPr userDrawn="1"/>
          </p:nvSpPr>
          <p:spPr>
            <a:xfrm>
              <a:off x="511098" y="1839951"/>
              <a:ext cx="381000" cy="533400"/>
            </a:xfrm>
            <a:prstGeom prst="chevron">
              <a:avLst>
                <a:gd name="adj" fmla="val 32439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20"/>
          <p:cNvGrpSpPr/>
          <p:nvPr userDrawn="1"/>
        </p:nvGrpSpPr>
        <p:grpSpPr>
          <a:xfrm>
            <a:off x="512955" y="3626004"/>
            <a:ext cx="6934200" cy="542694"/>
            <a:chOff x="511098" y="1839951"/>
            <a:chExt cx="6934200" cy="542694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63498" y="1849245"/>
              <a:ext cx="6781800" cy="533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hevron 22"/>
            <p:cNvSpPr/>
            <p:nvPr userDrawn="1"/>
          </p:nvSpPr>
          <p:spPr>
            <a:xfrm>
              <a:off x="511098" y="1839951"/>
              <a:ext cx="381000" cy="533400"/>
            </a:xfrm>
            <a:prstGeom prst="chevron">
              <a:avLst>
                <a:gd name="adj" fmla="val 32439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23"/>
          <p:cNvGrpSpPr/>
          <p:nvPr userDrawn="1"/>
        </p:nvGrpSpPr>
        <p:grpSpPr>
          <a:xfrm>
            <a:off x="511098" y="4213302"/>
            <a:ext cx="6934200" cy="542694"/>
            <a:chOff x="511098" y="1839951"/>
            <a:chExt cx="6934200" cy="542694"/>
          </a:xfrm>
        </p:grpSpPr>
        <p:sp>
          <p:nvSpPr>
            <p:cNvPr id="25" name="Rectangle 24"/>
            <p:cNvSpPr/>
            <p:nvPr userDrawn="1"/>
          </p:nvSpPr>
          <p:spPr>
            <a:xfrm>
              <a:off x="663498" y="1849245"/>
              <a:ext cx="6781800" cy="533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hevron 25"/>
            <p:cNvSpPr/>
            <p:nvPr userDrawn="1"/>
          </p:nvSpPr>
          <p:spPr>
            <a:xfrm>
              <a:off x="511098" y="1839951"/>
              <a:ext cx="381000" cy="533400"/>
            </a:xfrm>
            <a:prstGeom prst="chevron">
              <a:avLst>
                <a:gd name="adj" fmla="val 32439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26"/>
          <p:cNvGrpSpPr/>
          <p:nvPr userDrawn="1"/>
        </p:nvGrpSpPr>
        <p:grpSpPr>
          <a:xfrm>
            <a:off x="511098" y="4813608"/>
            <a:ext cx="6934200" cy="542694"/>
            <a:chOff x="511098" y="1839951"/>
            <a:chExt cx="6934200" cy="542694"/>
          </a:xfrm>
        </p:grpSpPr>
        <p:sp>
          <p:nvSpPr>
            <p:cNvPr id="28" name="Rectangle 27"/>
            <p:cNvSpPr/>
            <p:nvPr userDrawn="1"/>
          </p:nvSpPr>
          <p:spPr>
            <a:xfrm>
              <a:off x="663498" y="1849245"/>
              <a:ext cx="6781800" cy="533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hevron 28"/>
            <p:cNvSpPr/>
            <p:nvPr userDrawn="1"/>
          </p:nvSpPr>
          <p:spPr>
            <a:xfrm>
              <a:off x="511098" y="1839951"/>
              <a:ext cx="381000" cy="533400"/>
            </a:xfrm>
            <a:prstGeom prst="chevron">
              <a:avLst>
                <a:gd name="adj" fmla="val 32439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 descr="Target with darts. Vector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EAEBED"/>
              </a:clrFrom>
              <a:clrTo>
                <a:srgbClr val="EAEBED">
                  <a:alpha val="0"/>
                </a:srgbClr>
              </a:clrTo>
            </a:clrChange>
          </a:blip>
          <a:srcRect l="12444" t="10213" r="12889" b="16596"/>
          <a:stretch>
            <a:fillRect/>
          </a:stretch>
        </p:blipFill>
        <p:spPr bwMode="auto">
          <a:xfrm>
            <a:off x="7139764" y="3852747"/>
            <a:ext cx="2353640" cy="240968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C2EF7A-BDB7-41AF-B21B-E43B54193D9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50902" y="6356350"/>
            <a:ext cx="2895600" cy="365125"/>
          </a:xfrm>
        </p:spPr>
        <p:txBody>
          <a:bodyPr/>
          <a:lstStyle/>
          <a:p>
            <a:r>
              <a:rPr lang="en-US"/>
              <a:t>© Times Centre for Learning Limited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Times Centre for Learning Limited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5211" y="2644698"/>
            <a:ext cx="5624589" cy="685800"/>
          </a:xfrm>
        </p:spPr>
        <p:txBody>
          <a:bodyPr anchor="b"/>
          <a:lstStyle>
            <a:lvl1pPr marL="0" indent="0">
              <a:buNone/>
              <a:defRPr lang="en-US" sz="3600" b="1" kern="1200" baseline="0" dirty="0" smtClean="0">
                <a:solidFill>
                  <a:srgbClr val="0A4C6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Module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F7A-BDB7-41AF-B21B-E43B54193D9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8" y="3445406"/>
            <a:ext cx="3413141" cy="62279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rgbClr val="00B1B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Duration: </a:t>
            </a:r>
          </a:p>
        </p:txBody>
      </p:sp>
      <p:pic>
        <p:nvPicPr>
          <p:cNvPr id="8" name="Picture 6">
            <a:hlinkClick r:id="rId3"/>
          </p:cNvPr>
          <p:cNvPicPr preferRelativeResize="0"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2286000"/>
            <a:ext cx="3044952" cy="457200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Times Centre for Learning Limited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3713" y="3124200"/>
            <a:ext cx="4154487" cy="685800"/>
          </a:xfrm>
        </p:spPr>
        <p:txBody>
          <a:bodyPr anchor="b"/>
          <a:lstStyle>
            <a:lvl1pPr marL="0" indent="0">
              <a:buNone/>
              <a:defRPr lang="en-US" sz="3600" b="1" kern="1200" baseline="0" dirty="0" smtClean="0">
                <a:solidFill>
                  <a:srgbClr val="0A4C6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3600" b="1" dirty="0">
                <a:solidFill>
                  <a:srgbClr val="0A4C60"/>
                </a:solidFill>
                <a:latin typeface="+mn-lt"/>
                <a:cs typeface="Arial" panose="020B0604020202020204" pitchFamily="34" charset="0"/>
              </a:rPr>
              <a:t>Exercise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2EF7A-BDB7-41AF-B21B-E43B54193D9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6" descr="Red button with question mark isolated on a white background. - stock photo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l="9169" t="8840" r="10831" b="10190"/>
          <a:stretch>
            <a:fillRect/>
          </a:stretch>
        </p:blipFill>
        <p:spPr bwMode="auto">
          <a:xfrm>
            <a:off x="5105400" y="1600200"/>
            <a:ext cx="4038600" cy="4114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Y:\TO\TO-ILT-49\02_Project Execution\02_Production\02_GD\01_Graphic Assets\05_02_2015\Header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1" cy="108743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7090"/>
            <a:ext cx="8229600" cy="611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2336" y="1280160"/>
            <a:ext cx="8229600" cy="48158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902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Times Centre for Learning Limited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-22302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21C2EF7A-BDB7-41AF-B21B-E43B54193D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times pro logo-01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6313976"/>
            <a:ext cx="838200" cy="544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6" r:id="rId4"/>
    <p:sldLayoutId id="2147483659" r:id="rId5"/>
    <p:sldLayoutId id="2147483660" r:id="rId6"/>
    <p:sldLayoutId id="2147483655" r:id="rId7"/>
    <p:sldLayoutId id="2147483651" r:id="rId8"/>
    <p:sldLayoutId id="2147483657" r:id="rId9"/>
    <p:sldLayoutId id="2147483654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smtClean="0">
          <a:solidFill>
            <a:srgbClr val="26262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400" kern="1200" smtClean="0">
          <a:solidFill>
            <a:srgbClr val="26262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2400" kern="1200">
          <a:solidFill>
            <a:srgbClr val="26262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648200"/>
            <a:ext cx="9144000" cy="1089102"/>
          </a:xfrm>
        </p:spPr>
        <p:txBody>
          <a:bodyPr/>
          <a:lstStyle/>
          <a:p>
            <a:r>
              <a:rPr lang="en-GB" sz="3000" b="1" dirty="0">
                <a:solidFill>
                  <a:schemeClr val="accent5">
                    <a:lumMod val="75000"/>
                  </a:schemeClr>
                </a:solidFill>
              </a:rPr>
              <a:t>Logistic Regression using Python </a:t>
            </a:r>
            <a:endParaRPr lang="en-US" sz="3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893" y="923770"/>
            <a:ext cx="5898107" cy="581714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en-US" sz="20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Sensitivity or Recall or TP rate: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the proportion of positive cases that were correctly identified, as calculated using the equation</a:t>
            </a:r>
          </a:p>
          <a:p>
            <a:pPr marL="457200" lvl="1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IN" altLang="en-US" sz="16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			</a:t>
            </a:r>
          </a:p>
          <a:p>
            <a:pPr marL="457200" lvl="1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IN" altLang="en-US" sz="16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	 Sensitivity= TP/(TP+FN)</a:t>
            </a:r>
            <a:endParaRPr lang="en-US" altLang="en-US" sz="16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en-US" sz="20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Specificity or TN rate: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the proportion of negatives cases that were classified correctly, </a:t>
            </a:r>
          </a:p>
          <a:p>
            <a:pPr marL="457200" lvl="1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IN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	</a:t>
            </a:r>
          </a:p>
          <a:p>
            <a:pPr marL="457200" lvl="1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IN" altLang="en-US" sz="16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	 Specificity= TP/(TP+FN)</a:t>
            </a:r>
          </a:p>
          <a:p>
            <a:pPr marL="457200" lvl="1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en-US" sz="16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Precision: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proportion of the predicted positive cases that were correct</a:t>
            </a:r>
          </a:p>
          <a:p>
            <a:pPr marL="457200" lvl="1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IN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			</a:t>
            </a:r>
          </a:p>
          <a:p>
            <a:pPr marL="457200" lvl="1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IN" altLang="en-US" sz="16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	 Specificity= TP/(TP+FP)</a:t>
            </a:r>
          </a:p>
          <a:p>
            <a:pPr marL="457200" lvl="1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en-US" sz="16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F-Score : combines the precision and recall (HM b/w two)</a:t>
            </a:r>
            <a:endParaRPr lang="en-IN" sz="20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IN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			</a:t>
            </a:r>
          </a:p>
          <a:p>
            <a:pPr marL="457200" lvl="1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IN" altLang="en-US" sz="16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	 F-score= (2*recall*precision)/(recall+ precision)</a:t>
            </a:r>
            <a:endParaRPr lang="en-US" altLang="en-US" sz="16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defRPr/>
            </a:pPr>
            <a:endParaRPr lang="en-US" altLang="en-US" sz="20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chemeClr val="bg2"/>
                </a:solidFill>
              </a:rPr>
              <a:t>Measuring Accuracies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9C5167-6925-490B-8A3F-58A39594D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985" y="2614612"/>
            <a:ext cx="30575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05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755" y="1123794"/>
            <a:ext cx="5321845" cy="5429406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en-US" sz="20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Understand the overall performance of logistic regression model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 receiver operating characteristic curve, or ROC curve, is a graphical plot that illustrates the diagnostic ability of a binary classifier system as its discrimination threshold is varied.</a:t>
            </a:r>
            <a:endParaRPr lang="en-US" altLang="en-US" sz="20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ROC: Sensitivity (TP Rate) Y Axis &amp; specificity X axis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ROC with length a and breadth b; the diagonal line makes the area to 2 right angled triangle of 0.5 ab each area.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AUC is the area consider above diagonal line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Area&gt;0.7 makes model practically good,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defRPr/>
            </a:pPr>
            <a:endParaRPr lang="en-US" sz="20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Note: Incase of imbalanced (may be less% +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ve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or –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ve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) data set, the AUC may be 0.9 but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of either sensitivity or specificity values will be poor.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en-US" sz="20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chemeClr val="bg2"/>
                </a:solidFill>
              </a:rPr>
              <a:t>ROC &amp; AUC</a:t>
            </a:r>
          </a:p>
        </p:txBody>
      </p:sp>
      <p:pic>
        <p:nvPicPr>
          <p:cNvPr id="2050" name="Picture 2" descr="Image result for ROC CURVE">
            <a:extLst>
              <a:ext uri="{FF2B5EF4-FFF2-40B4-BE49-F238E27FC236}">
                <a16:creationId xmlns:a16="http://schemas.microsoft.com/office/drawing/2014/main" id="{C84A0F1D-E0A6-4F45-82DB-FA3E8002C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719" y="1857374"/>
            <a:ext cx="3306526" cy="380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409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755" y="1123794"/>
            <a:ext cx="5321845" cy="5429406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en-US" sz="20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Understand the overall performance of logistic regression model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 receiver operating characteristic curve, or ROC curve, is a graphical plot that illustrates the diagnostic ability of a binary classifier system as its discrimination threshold is varied.</a:t>
            </a:r>
            <a:endParaRPr lang="en-US" altLang="en-US" sz="20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ROC: Sensitivity (TP Rate) Y Axis &amp; specificity X axis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ROC with length a and breadth b; the diagonal line makes the area to 2 right angled triangle of 0.5 ab each area.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AUC is the area consider above diagonal line 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Area&gt;0.7 makes model practically good,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defRPr/>
            </a:pPr>
            <a:endParaRPr lang="en-US" sz="20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Note: Incase of imbalanced (may be less% +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ve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or –</a:t>
            </a:r>
            <a:r>
              <a:rPr lang="en-US" sz="2000" dirty="0" err="1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ve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) data set, the AUC may be 0.9 but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of either sensitivity or specificity values will be poor.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en-US" sz="20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chemeClr val="bg2"/>
                </a:solidFill>
              </a:rPr>
              <a:t>Gain &amp; Lift chart</a:t>
            </a:r>
          </a:p>
        </p:txBody>
      </p:sp>
      <p:pic>
        <p:nvPicPr>
          <p:cNvPr id="2050" name="Picture 2" descr="Image result for ROC CURVE">
            <a:extLst>
              <a:ext uri="{FF2B5EF4-FFF2-40B4-BE49-F238E27FC236}">
                <a16:creationId xmlns:a16="http://schemas.microsoft.com/office/drawing/2014/main" id="{C84A0F1D-E0A6-4F45-82DB-FA3E8002C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719" y="1857374"/>
            <a:ext cx="3306526" cy="380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54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775" y="990600"/>
            <a:ext cx="8153400" cy="5105400"/>
          </a:xfrm>
        </p:spPr>
        <p:txBody>
          <a:bodyPr/>
          <a:lstStyle/>
          <a:p>
            <a:pPr algn="just">
              <a:spcBef>
                <a:spcPct val="0"/>
              </a:spcBef>
            </a:pPr>
            <a:endParaRPr 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just">
              <a:spcBef>
                <a:spcPct val="0"/>
              </a:spcBef>
            </a:pPr>
            <a:endParaRPr 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lvl="1" algn="just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Over view to classification problems</a:t>
            </a:r>
          </a:p>
          <a:p>
            <a:pPr lvl="1" algn="just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Build models</a:t>
            </a:r>
          </a:p>
          <a:p>
            <a:pPr lvl="1" algn="just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Model measurements</a:t>
            </a:r>
          </a:p>
          <a:p>
            <a:pPr lvl="1" algn="just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Model Diagnostics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50543"/>
            <a:ext cx="8229600" cy="611457"/>
          </a:xfrm>
        </p:spPr>
        <p:txBody>
          <a:bodyPr>
            <a:normAutofit fontScale="90000"/>
          </a:bodyPr>
          <a:lstStyle/>
          <a:p>
            <a:r>
              <a:rPr lang="en-US" altLang="en-US" sz="2200" dirty="0"/>
              <a:t> </a:t>
            </a:r>
            <a:r>
              <a:rPr lang="en-US" sz="2200" dirty="0"/>
              <a:t>CONTENTS</a:t>
            </a:r>
            <a:br>
              <a:rPr lang="en-US" sz="2200" dirty="0"/>
            </a:b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41754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761" y="990600"/>
            <a:ext cx="8229600" cy="575031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Classification problems an important category of problems  in analytics in which the outcome variable takes discrete values.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Classification problems may have binary or multiple outcomes or class.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Binary outcome called binary classification and multiple outcomes are called multinomial classification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Several techniques to solve classification problems ; such as logistic regression, classification trees, discriminant analysis, neural networks and support vector machines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Primary objective of a classification model is to predict the probability of an observation belonging to a class ,known as class probability; Examples are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 bank would like to classify the customer as low risk &amp; high risk customers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Predict whether a customer likely to churn or not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Health service: disease diagnostics of Patient based on positive or negative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v"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HR : Applicant will accept the offer or not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chemeClr val="bg2"/>
                </a:solidFill>
              </a:rPr>
              <a:t> Classification problems</a:t>
            </a:r>
          </a:p>
        </p:txBody>
      </p:sp>
    </p:spTree>
    <p:extLst>
      <p:ext uri="{BB962C8B-B14F-4D97-AF65-F5344CB8AC3E}">
        <p14:creationId xmlns:p14="http://schemas.microsoft.com/office/powerpoint/2010/main" val="89352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3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143000"/>
                <a:ext cx="8763000" cy="5105400"/>
              </a:xfrm>
            </p:spPr>
            <p:txBody>
              <a:bodyPr/>
              <a:lstStyle/>
              <a:p>
                <a:pPr algn="just">
                  <a:lnSpc>
                    <a:spcPct val="90000"/>
                  </a:lnSpc>
                  <a:spcBef>
                    <a:spcPct val="0"/>
                  </a:spcBef>
                  <a:buFont typeface="Wingdings" panose="05000000000000000000" pitchFamily="2" charset="2"/>
                  <a:buChar char="v"/>
                  <a:defRPr/>
                </a:pPr>
                <a:r>
                  <a:rPr lang="en-US" altLang="en-US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 Logistic regression is a statistical model in which the response variable takes discrete value and feature variable can be discrete or continuous type</a:t>
                </a:r>
              </a:p>
              <a:p>
                <a:pPr algn="just">
                  <a:lnSpc>
                    <a:spcPct val="90000"/>
                  </a:lnSpc>
                  <a:spcBef>
                    <a:spcPct val="0"/>
                  </a:spcBef>
                  <a:buFont typeface="Wingdings" panose="05000000000000000000" pitchFamily="2" charset="2"/>
                  <a:buChar char="v"/>
                  <a:defRPr/>
                </a:pPr>
                <a:r>
                  <a:rPr lang="en-US" altLang="en-US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If the outcome variable takes only 2 values , the model is called binary logistic regression model.</a:t>
                </a:r>
              </a:p>
              <a:p>
                <a:pPr algn="just">
                  <a:lnSpc>
                    <a:spcPct val="90000"/>
                  </a:lnSpc>
                  <a:spcBef>
                    <a:spcPct val="0"/>
                  </a:spcBef>
                  <a:buFont typeface="Wingdings" panose="05000000000000000000" pitchFamily="2" charset="2"/>
                  <a:buChar char="v"/>
                  <a:defRPr/>
                </a:pPr>
                <a:r>
                  <a:rPr lang="en-US" altLang="en-US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Assume that the outcomes are called positive (Y=1) &amp; negative (Y=0). Then the probability that a record belongs to a positive class , P(Y=1) by logistic regression is given by</a:t>
                </a:r>
              </a:p>
              <a:p>
                <a:pPr marL="2286000" lvl="5" indent="0">
                  <a:buNone/>
                </a:pPr>
                <a14:m>
                  <m:oMath xmlns:m="http://schemas.openxmlformats.org/officeDocument/2006/math">
                    <m:r>
                      <a:rPr lang="en-IN" i="1"/>
                      <m:t>𝑃</m:t>
                    </m:r>
                    <m:d>
                      <m:dPr>
                        <m:ctrlPr>
                          <a:rPr lang="en-IN" i="1"/>
                        </m:ctrlPr>
                      </m:dPr>
                      <m:e>
                        <m:r>
                          <a:rPr lang="en-IN" i="1"/>
                          <m:t>𝑌</m:t>
                        </m:r>
                        <m:r>
                          <a:rPr lang="en-IN" i="1"/>
                          <m:t>=1</m:t>
                        </m:r>
                      </m:e>
                    </m:d>
                    <m:r>
                      <a:rPr lang="en-IN" i="1"/>
                      <m:t>=</m:t>
                    </m:r>
                    <m:f>
                      <m:fPr>
                        <m:ctrlPr>
                          <a:rPr lang="en-IN" i="1"/>
                        </m:ctrlPr>
                      </m:fPr>
                      <m:num>
                        <m:sSup>
                          <m:sSupPr>
                            <m:ctrlPr>
                              <a:rPr lang="en-IN" i="1"/>
                            </m:ctrlPr>
                          </m:sSupPr>
                          <m:e>
                            <m:r>
                              <a:rPr lang="en-IN" i="1"/>
                              <m:t>𝑒</m:t>
                            </m:r>
                          </m:e>
                          <m:sup>
                            <m:r>
                              <a:rPr lang="en-IN" i="1"/>
                              <m:t>𝑍</m:t>
                            </m:r>
                          </m:sup>
                        </m:sSup>
                      </m:num>
                      <m:den>
                        <m:r>
                          <a:rPr lang="en-IN" i="1"/>
                          <m:t>1+</m:t>
                        </m:r>
                        <m:sSup>
                          <m:sSupPr>
                            <m:ctrlPr>
                              <a:rPr lang="en-IN" i="1"/>
                            </m:ctrlPr>
                          </m:sSupPr>
                          <m:e>
                            <m:r>
                              <a:rPr lang="en-IN" i="1"/>
                              <m:t>𝑒</m:t>
                            </m:r>
                          </m:e>
                          <m:sup>
                            <m:r>
                              <a:rPr lang="en-IN" i="1"/>
                              <m:t>𝑍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/>
                  <a:t>           sigmoid function </a:t>
                </a:r>
              </a:p>
              <a:p>
                <a:pPr marL="2286000" lvl="5" indent="0">
                  <a:buNone/>
                </a:pPr>
                <a:r>
                  <a:rPr lang="en-IN" dirty="0"/>
                  <a:t>Where </a:t>
                </a:r>
                <a14:m>
                  <m:oMath xmlns:m="http://schemas.openxmlformats.org/officeDocument/2006/math">
                    <m:r>
                      <a:rPr lang="en-IN" i="1"/>
                      <m:t>𝑍</m:t>
                    </m:r>
                    <m:r>
                      <a:rPr lang="en-IN" i="1"/>
                      <m:t>=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IN" i="1"/>
                          <m:t>𝛽</m:t>
                        </m:r>
                      </m:e>
                      <m:sub>
                        <m:r>
                          <a:rPr lang="en-IN" i="1"/>
                          <m:t>0</m:t>
                        </m:r>
                      </m:sub>
                    </m:sSub>
                    <m:r>
                      <a:rPr lang="en-IN"/>
                      <m:t>+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IN" i="1"/>
                          <m:t>𝛽</m:t>
                        </m:r>
                      </m:e>
                      <m:sub>
                        <m:r>
                          <a:rPr lang="en-IN" i="1"/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IN" i="1"/>
                          <m:t>𝑋</m:t>
                        </m:r>
                      </m:e>
                      <m:sub>
                        <m:r>
                          <a:rPr lang="en-IN" i="1"/>
                          <m:t>1</m:t>
                        </m:r>
                      </m:sub>
                    </m:sSub>
                    <m:r>
                      <a:rPr lang="en-IN" i="1"/>
                      <m:t>+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IN" i="1"/>
                          <m:t>𝛽</m:t>
                        </m:r>
                      </m:e>
                      <m:sub>
                        <m:r>
                          <a:rPr lang="en-IN" i="1"/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IN" i="1"/>
                          <m:t>𝑋</m:t>
                        </m:r>
                      </m:e>
                      <m:sub>
                        <m:r>
                          <a:rPr lang="en-IN" i="1"/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IN" i="1"/>
                          <m:t>𝛽</m:t>
                        </m:r>
                      </m:e>
                      <m:sub>
                        <m:r>
                          <a:rPr lang="en-IN" i="1"/>
                          <m:t>3</m:t>
                        </m:r>
                      </m:sub>
                    </m:sSub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IN" i="1"/>
                          <m:t>𝑋</m:t>
                        </m:r>
                      </m:e>
                      <m:sub>
                        <m:r>
                          <a:rPr lang="en-IN" i="1"/>
                          <m:t>3 </m:t>
                        </m:r>
                      </m:sub>
                    </m:sSub>
                  </m:oMath>
                </a14:m>
                <a:r>
                  <a:rPr lang="en-IN" dirty="0"/>
                  <a:t>+…..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IN" i="1"/>
                          <m:t>𝛽</m:t>
                        </m:r>
                      </m:e>
                      <m:sub>
                        <m:r>
                          <a:rPr lang="en-IN" i="1"/>
                          <m:t>𝑚</m:t>
                        </m:r>
                      </m:sub>
                    </m:sSub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IN" i="1"/>
                          <m:t>𝑋</m:t>
                        </m:r>
                      </m:e>
                      <m:sub>
                        <m:r>
                          <a:rPr lang="en-IN" i="1"/>
                          <m:t>𝑚</m:t>
                        </m:r>
                      </m:sub>
                    </m:sSub>
                  </m:oMath>
                </a14:m>
                <a:endParaRPr lang="en-IN" dirty="0"/>
              </a:p>
              <a:p>
                <a:pPr marL="342900" lvl="5" indent="-342900" algn="just">
                  <a:lnSpc>
                    <a:spcPct val="90000"/>
                  </a:lnSpc>
                  <a:spcBef>
                    <a:spcPct val="0"/>
                  </a:spcBef>
                  <a:buFont typeface="Wingdings" panose="05000000000000000000" pitchFamily="2" charset="2"/>
                  <a:buChar char="v"/>
                  <a:defRPr/>
                </a:pPr>
                <a:r>
                  <a:rPr lang="en-IN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Logistic regression has an S shaped curve and gives the class probability of an observation belonging to class labelled as 1, that P(Y=1)</a:t>
                </a:r>
              </a:p>
              <a:p>
                <a:pPr marL="0" lvl="5" indent="0" algn="just">
                  <a:lnSpc>
                    <a:spcPct val="90000"/>
                  </a:lnSpc>
                  <a:spcBef>
                    <a:spcPct val="0"/>
                  </a:spcBef>
                  <a:buNone/>
                  <a:defRPr/>
                </a:pPr>
                <a:r>
                  <a:rPr lang="en-IN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Eqn</a:t>
                </a:r>
                <a:r>
                  <a:rPr lang="en-IN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 can be re written as</a:t>
                </a:r>
              </a:p>
              <a:p>
                <a:pPr marL="0" lvl="5" indent="0" algn="just">
                  <a:lnSpc>
                    <a:spcPct val="90000"/>
                  </a:lnSpc>
                  <a:spcBef>
                    <a:spcPct val="0"/>
                  </a:spcBef>
                  <a:buNone/>
                  <a:defRPr/>
                </a:pPr>
                <a:r>
                  <a:rPr lang="en-IN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</m:oMath>
                </a14:m>
                <a:r>
                  <a:rPr lang="en-IN" sz="2400" dirty="0"/>
                  <a:t>+…..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IN" dirty="0"/>
              </a:p>
              <a:p>
                <a:pPr lvl="6" algn="just">
                  <a:lnSpc>
                    <a:spcPct val="90000"/>
                  </a:lnSpc>
                  <a:spcBef>
                    <a:spcPct val="0"/>
                  </a:spcBef>
                  <a:buFont typeface="Wingdings" panose="05000000000000000000" pitchFamily="2" charset="2"/>
                  <a:buChar char="v"/>
                  <a:defRPr/>
                </a:pPr>
                <a:endParaRPr lang="en-US" altLang="en-US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143000"/>
                <a:ext cx="8763000" cy="5105400"/>
              </a:xfrm>
              <a:blipFill>
                <a:blip r:embed="rId3"/>
                <a:stretch>
                  <a:fillRect l="-1043" t="-1673" r="-974" b="-88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chemeClr val="bg2"/>
                </a:solidFill>
              </a:rPr>
              <a:t> Binary Logistic Regression </a:t>
            </a:r>
          </a:p>
        </p:txBody>
      </p:sp>
    </p:spTree>
    <p:extLst>
      <p:ext uri="{BB962C8B-B14F-4D97-AF65-F5344CB8AC3E}">
        <p14:creationId xmlns:p14="http://schemas.microsoft.com/office/powerpoint/2010/main" val="339718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3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399" y="1142999"/>
                <a:ext cx="8856223" cy="5216387"/>
              </a:xfrm>
            </p:spPr>
            <p:txBody>
              <a:bodyPr/>
              <a:lstStyle/>
              <a:p>
                <a:pPr marL="0" lvl="5" indent="0" algn="just">
                  <a:lnSpc>
                    <a:spcPct val="90000"/>
                  </a:lnSpc>
                  <a:spcBef>
                    <a:spcPct val="0"/>
                  </a:spcBef>
                  <a:buNone/>
                  <a:defRPr/>
                </a:pPr>
                <a:r>
                  <a:rPr lang="en-IN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den>
                    </m:f>
                    <m:r>
                      <a:rPr lang="en-IN" sz="24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3 </m:t>
                        </m:r>
                      </m:sub>
                    </m:sSub>
                  </m:oMath>
                </a14:m>
                <a:r>
                  <a:rPr lang="en-IN" sz="2400" dirty="0"/>
                  <a:t>+…..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IN" dirty="0"/>
              </a:p>
              <a:p>
                <a:pPr marL="1257300" lvl="7" indent="-342900" algn="just">
                  <a:lnSpc>
                    <a:spcPct val="90000"/>
                  </a:lnSpc>
                  <a:spcBef>
                    <a:spcPct val="0"/>
                  </a:spcBef>
                  <a:buFont typeface="Wingdings" panose="05000000000000000000" pitchFamily="2" charset="2"/>
                  <a:buChar char="v"/>
                  <a:defRPr/>
                </a:pPr>
                <a:endParaRPr lang="en-IN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342900" lvl="5" indent="-342900" algn="just">
                  <a:lnSpc>
                    <a:spcPct val="90000"/>
                  </a:lnSpc>
                  <a:spcBef>
                    <a:spcPct val="0"/>
                  </a:spcBef>
                  <a:buFont typeface="Wingdings" panose="05000000000000000000" pitchFamily="2" charset="2"/>
                  <a:buChar char="v"/>
                  <a:defRPr/>
                </a:pPr>
                <a:r>
                  <a:rPr lang="en-IN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This model is called Generalized linear model (GLM) with logit function of left side and linear function on right side</a:t>
                </a:r>
              </a:p>
              <a:p>
                <a:pPr marL="342900" lvl="5" indent="-342900" algn="just">
                  <a:lnSpc>
                    <a:spcPct val="90000"/>
                  </a:lnSpc>
                  <a:spcBef>
                    <a:spcPct val="0"/>
                  </a:spcBef>
                  <a:buFont typeface="Wingdings" panose="05000000000000000000" pitchFamily="2" charset="2"/>
                  <a:buChar char="v"/>
                  <a:defRPr/>
                </a:pPr>
                <a:r>
                  <a:rPr lang="en-IN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In GLM, the errors may not follow normal distribution  and there exist a transformation function of the  outcome variable that takes the linear form</a:t>
                </a:r>
              </a:p>
              <a:p>
                <a:pPr marL="342900" lvl="5" indent="-342900" algn="just">
                  <a:lnSpc>
                    <a:spcPct val="90000"/>
                  </a:lnSpc>
                  <a:spcBef>
                    <a:spcPct val="0"/>
                  </a:spcBef>
                  <a:buFont typeface="Wingdings" panose="05000000000000000000" pitchFamily="2" charset="2"/>
                  <a:buChar char="v"/>
                  <a:defRPr/>
                </a:pPr>
                <a:r>
                  <a:rPr lang="en-IN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Example- classifying the person with an d without the heart disease , from the function of age .The logistic function or the sigmoid function  can be fit to explain the probability the probability of suffering from hear t disease </a:t>
                </a:r>
                <a:r>
                  <a:rPr lang="en-IN" sz="24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wrt</a:t>
                </a:r>
                <a:r>
                  <a:rPr lang="en-IN" sz="24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 to age </a:t>
                </a:r>
              </a:p>
              <a:p>
                <a:pPr marL="342900" lvl="5" indent="-342900" algn="just">
                  <a:lnSpc>
                    <a:spcPct val="90000"/>
                  </a:lnSpc>
                  <a:spcBef>
                    <a:spcPct val="0"/>
                  </a:spcBef>
                  <a:buFont typeface="Wingdings" panose="05000000000000000000" pitchFamily="2" charset="2"/>
                  <a:buChar char="v"/>
                  <a:defRPr/>
                </a:pPr>
                <a:endParaRPr lang="en-IN" sz="24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342900" lvl="5" indent="-342900" algn="just">
                  <a:lnSpc>
                    <a:spcPct val="90000"/>
                  </a:lnSpc>
                  <a:spcBef>
                    <a:spcPct val="0"/>
                  </a:spcBef>
                  <a:buFont typeface="Wingdings" panose="05000000000000000000" pitchFamily="2" charset="2"/>
                  <a:buChar char="v"/>
                  <a:defRPr/>
                </a:pPr>
                <a:endParaRPr lang="en-IN" dirty="0"/>
              </a:p>
              <a:p>
                <a:pPr marL="2743200" lvl="6" indent="0" algn="just">
                  <a:lnSpc>
                    <a:spcPct val="90000"/>
                  </a:lnSpc>
                  <a:spcBef>
                    <a:spcPct val="0"/>
                  </a:spcBef>
                  <a:buNone/>
                  <a:defRPr/>
                </a:pPr>
                <a:endParaRPr lang="en-US" altLang="en-US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3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399" y="1142999"/>
                <a:ext cx="8856223" cy="5216387"/>
              </a:xfrm>
              <a:blipFill>
                <a:blip r:embed="rId3"/>
                <a:stretch>
                  <a:fillRect l="-895" r="-10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chemeClr val="bg2"/>
                </a:solidFill>
              </a:rPr>
              <a:t> Binary Logistic Regression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F49D5C4-A809-45AB-92D2-C275C93B7198}"/>
                  </a:ext>
                </a:extLst>
              </p:cNvPr>
              <p:cNvSpPr/>
              <p:nvPr/>
            </p:nvSpPr>
            <p:spPr>
              <a:xfrm>
                <a:off x="3352800" y="5194735"/>
                <a:ext cx="4034053" cy="582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𝐻𝑒𝑎𝑟𝑡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𝐷𝑖𝑠𝑒𝑎𝑠𝑒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𝐴𝑔𝑒</m:t>
                            </m:r>
                          </m:sup>
                        </m:sSup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𝐴𝑔𝑒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F49D5C4-A809-45AB-92D2-C275C93B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194735"/>
                <a:ext cx="4034053" cy="5822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age and heart disease logistic regression">
            <a:extLst>
              <a:ext uri="{FF2B5EF4-FFF2-40B4-BE49-F238E27FC236}">
                <a16:creationId xmlns:a16="http://schemas.microsoft.com/office/drawing/2014/main" id="{21C35A5C-4F35-4DC6-811A-A06B202AD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5062888"/>
            <a:ext cx="2286001" cy="167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55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458200" cy="51054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Data set- German credit data.csv  from UCL machine learning library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en-US" sz="20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Data &amp; Problem description: 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en-US" sz="20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To predict whether the credit is a good or bad credit 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en-US" sz="20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Credit classification is one of the popular classification problems encountered by financial institutions. For example, when a customer applies for a loan, bank would like to predict the probability of default.  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en-US" sz="20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en-US" sz="20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chemeClr val="bg2"/>
                </a:solidFill>
              </a:rPr>
              <a:t>Logistic regression: Credit classification use case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D94691-B4AA-4C7C-ABF0-301FA151A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191000"/>
            <a:ext cx="7315200" cy="184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4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458200" cy="51054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en-US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Measures to validate logistic regression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en-US" sz="20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457200" indent="-457200" algn="just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Wald’s test (Chi square test) for checking the statistical significance of individual predictor (feature variables). This is equivalent to t-test in MLR</a:t>
            </a:r>
          </a:p>
          <a:p>
            <a:pPr marL="457200" indent="-457200" algn="just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Likelihood ratio test for checking the statistical significance of the overall model (LLR p value). This test also used for feature selection</a:t>
            </a:r>
          </a:p>
          <a:p>
            <a:pPr marL="457200" indent="-457200" algn="just">
              <a:lnSpc>
                <a:spcPct val="900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Pseudo R2: Measurement of goodness of fit of the model , it doesn’t have the same interpretation of R2 in SLR model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en-US" sz="20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chemeClr val="bg2"/>
                </a:solidFill>
              </a:rPr>
              <a:t>Logistic regression: Model Diagnostics</a:t>
            </a:r>
          </a:p>
        </p:txBody>
      </p:sp>
    </p:spTree>
    <p:extLst>
      <p:ext uri="{BB962C8B-B14F-4D97-AF65-F5344CB8AC3E}">
        <p14:creationId xmlns:p14="http://schemas.microsoft.com/office/powerpoint/2010/main" val="2752401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458200" cy="24384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en-US" sz="20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To understand how many observations predicted correctly and not, generally assumed a cut off probability . If it is 0.5 , above 0.5 will be 1 (bad credit) and below 0.5 will be considered as zero (good credit)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The overall accuracy, sensitivity and specificity will depend on the chosen cut off probability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Two methods to calculate cut off probability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16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Youden’s index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16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Cost based approach</a:t>
            </a:r>
          </a:p>
          <a:p>
            <a:pPr marL="457200" lvl="1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en-US" sz="1600" b="1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Youden’s Approach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defRPr/>
            </a:pPr>
            <a:endParaRPr lang="en-US" altLang="en-US" sz="20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chemeClr val="bg2"/>
                </a:solidFill>
              </a:rPr>
              <a:t>Optimal Classification cut -off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84C55F-D0FC-4061-AD67-B8D7A56272E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49514" y="4302510"/>
                <a:ext cx="8458200" cy="243840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lang="en-US" sz="2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20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lang="en-US" sz="2400" kern="1200" smtClean="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lang="en-US" sz="2400" kern="1200" smtClean="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lang="en-US" sz="2400" kern="1200">
                    <a:solidFill>
                      <a:srgbClr val="262626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90000"/>
                  </a:lnSpc>
                  <a:spcBef>
                    <a:spcPct val="0"/>
                  </a:spcBef>
                  <a:buFont typeface="Arial" pitchFamily="34" charset="0"/>
                  <a:buNone/>
                  <a:defRPr/>
                </a:pPr>
                <a:endParaRPr lang="en-IN" altLang="en-US" sz="20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16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cs typeface="Arial" panose="020B0604020202020204" pitchFamily="34" charset="0"/>
                            </a:rPr>
                            <m:t>Yoden</m:t>
                          </m:r>
                        </m:e>
                        <m:sup>
                          <m:r>
                            <a:rPr lang="en-IN" sz="16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IN" sz="1600">
                          <a:solidFill>
                            <a:schemeClr val="accent5">
                              <a:lumMod val="75000"/>
                            </a:schemeClr>
                          </a:solidFill>
                          <a:cs typeface="Arial" panose="020B0604020202020204" pitchFamily="34" charset="0"/>
                        </a:rPr>
                        <m:t>sindex</m:t>
                      </m:r>
                      <m:r>
                        <a:rPr lang="en-IN" sz="1600">
                          <a:solidFill>
                            <a:schemeClr val="accent5">
                              <a:lumMod val="75000"/>
                            </a:schemeClr>
                          </a:solidFill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1600">
                          <a:solidFill>
                            <a:schemeClr val="accent5">
                              <a:lumMod val="75000"/>
                            </a:schemeClr>
                          </a:solidFill>
                          <a:cs typeface="Arial" panose="020B0604020202020204" pitchFamily="34" charset="0"/>
                        </a:rPr>
                        <m:t>J</m:t>
                      </m:r>
                      <m:r>
                        <a:rPr lang="en-IN" sz="1600">
                          <a:solidFill>
                            <a:schemeClr val="accent5">
                              <a:lumMod val="75000"/>
                            </a:schemeClr>
                          </a:solidFill>
                          <a:cs typeface="Arial" panose="020B0604020202020204" pitchFamily="3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IN" sz="1600">
                          <a:solidFill>
                            <a:schemeClr val="accent5">
                              <a:lumMod val="75000"/>
                            </a:schemeClr>
                          </a:solidFill>
                          <a:cs typeface="Arial" panose="020B0604020202020204" pitchFamily="34" charset="0"/>
                        </a:rPr>
                        <m:t>Stattitc</m:t>
                      </m:r>
                      <m:r>
                        <a:rPr lang="en-IN" sz="1600">
                          <a:solidFill>
                            <a:schemeClr val="accent5">
                              <a:lumMod val="75000"/>
                            </a:schemeClr>
                          </a:solidFill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IN" sz="16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IN" sz="16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cs typeface="Arial" panose="020B0604020202020204" pitchFamily="34" charset="0"/>
                            </a:rPr>
                            <m:t>𝑀𝑎𝑥</m:t>
                          </m:r>
                        </m:e>
                        <m:sub>
                          <m:r>
                            <a:rPr lang="en-IN" sz="16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cs typeface="Arial" panose="020B0604020202020204" pitchFamily="34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IN" sz="16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IN" sz="16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cs typeface="Arial" panose="020B0604020202020204" pitchFamily="34" charset="0"/>
                            </a:rPr>
                            <m:t>𝑆𝑒𝑛𝑠𝑖𝑡𝑖𝑣𝑖𝑡𝑦</m:t>
                          </m:r>
                          <m:d>
                            <m:dPr>
                              <m:ctrlPr>
                                <a:rPr lang="en-IN" sz="160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IN" sz="160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IN" sz="16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IN" sz="16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cs typeface="Arial" panose="020B0604020202020204" pitchFamily="34" charset="0"/>
                            </a:rPr>
                            <m:t>𝑠𝑝𝑒𝑐𝑖𝑓𝑖𝑐𝑖𝑡𝑦</m:t>
                          </m:r>
                          <m:r>
                            <a:rPr lang="en-IN" sz="16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cs typeface="Arial" panose="020B0604020202020204" pitchFamily="34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IN" sz="160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IN" sz="160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IN" sz="160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cs typeface="Arial" panose="020B0604020202020204" pitchFamily="34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IN" sz="16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r>
                  <a:rPr lang="en-IN" sz="12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		</a:t>
                </a:r>
                <a:r>
                  <a:rPr lang="en-IN" sz="1200" dirty="0" err="1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Ie</a:t>
                </a:r>
                <a:r>
                  <a:rPr lang="en-IN" sz="1200" dirty="0">
                    <a:solidFill>
                      <a:schemeClr val="accent5">
                        <a:lumMod val="75000"/>
                      </a:schemeClr>
                    </a:solidFill>
                    <a:cs typeface="Arial" panose="020B0604020202020204" pitchFamily="34" charset="0"/>
                  </a:rPr>
                  <a:t> Select the cut of probability for which TPR+TNR-1 is maximum</a:t>
                </a:r>
              </a:p>
              <a:p>
                <a:pPr algn="just">
                  <a:lnSpc>
                    <a:spcPct val="90000"/>
                  </a:lnSpc>
                  <a:spcBef>
                    <a:spcPct val="0"/>
                  </a:spcBef>
                  <a:defRPr/>
                </a:pPr>
                <a:endParaRPr lang="en-IN" altLang="en-US" sz="2000" dirty="0">
                  <a:solidFill>
                    <a:schemeClr val="accent5">
                      <a:lumMod val="75000"/>
                    </a:schemeClr>
                  </a:solidFill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84C55F-D0FC-4061-AD67-B8D7A5627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14" y="4302510"/>
                <a:ext cx="8458200" cy="2438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7ED4BF0-63EE-43A7-B0B0-9A36C54067EF}"/>
              </a:ext>
            </a:extLst>
          </p:cNvPr>
          <p:cNvSpPr/>
          <p:nvPr/>
        </p:nvSpPr>
        <p:spPr>
          <a:xfrm>
            <a:off x="199571" y="5521710"/>
            <a:ext cx="5679760" cy="840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Cost based approach</a:t>
            </a:r>
          </a:p>
          <a:p>
            <a:pPr lvl="1" algn="just">
              <a:lnSpc>
                <a:spcPct val="90000"/>
              </a:lnSpc>
              <a:spcBef>
                <a:spcPct val="0"/>
              </a:spcBef>
              <a:defRPr/>
            </a:pPr>
            <a:endParaRPr lang="en-US" altLang="en-US" b="1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b="1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 					…………….</a:t>
            </a:r>
          </a:p>
        </p:txBody>
      </p:sp>
    </p:spTree>
    <p:extLst>
      <p:ext uri="{BB962C8B-B14F-4D97-AF65-F5344CB8AC3E}">
        <p14:creationId xmlns:p14="http://schemas.microsoft.com/office/powerpoint/2010/main" val="325986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893" y="923770"/>
            <a:ext cx="8458200" cy="510540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spcBef>
                <a:spcPct val="0"/>
              </a:spcBef>
              <a:buNone/>
              <a:defRPr/>
            </a:pPr>
            <a:endParaRPr lang="en-US" altLang="en-US" sz="20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en-US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Known as error matrix sometimes or classification table, formed by checking the actual &amp; predicted  values of observation in the data set</a:t>
            </a:r>
          </a:p>
          <a:p>
            <a:pPr algn="just">
              <a:lnSpc>
                <a:spcPct val="90000"/>
              </a:lnSpc>
              <a:spcBef>
                <a:spcPct val="0"/>
              </a:spcBef>
              <a:defRPr/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The following table shows the confusion matrix for a two class classifier.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a is the number of correct predictions that an instance is negative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b is the number of incorrect predictions that an instance is positive, c is the number of incorrect of predictions that an instance negative, 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defRPr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  <a:cs typeface="Arial" panose="020B0604020202020204" pitchFamily="34" charset="0"/>
              </a:rPr>
              <a:t>D is the number of correct predictions that an instance is positive. </a:t>
            </a:r>
            <a:endParaRPr lang="en-US" altLang="en-US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defRPr/>
            </a:pPr>
            <a:endParaRPr lang="en-US" altLang="en-US" sz="20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algn="just">
              <a:lnSpc>
                <a:spcPct val="90000"/>
              </a:lnSpc>
              <a:spcBef>
                <a:spcPct val="0"/>
              </a:spcBef>
              <a:defRPr/>
            </a:pPr>
            <a:endParaRPr lang="en-US" altLang="en-US" sz="2000" dirty="0">
              <a:solidFill>
                <a:schemeClr val="accent5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chemeClr val="bg2"/>
                </a:solidFill>
              </a:rPr>
              <a:t>Confusion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EB1B5B-6E8E-40C0-AE80-FC930E67B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518" y="4038600"/>
            <a:ext cx="37909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656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4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12090</TotalTime>
  <Words>774</Words>
  <Application>Microsoft Office PowerPoint</Application>
  <PresentationFormat>On-screen Show (4:3)</PresentationFormat>
  <Paragraphs>131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Wingdings</vt:lpstr>
      <vt:lpstr>Office Theme</vt:lpstr>
      <vt:lpstr>PowerPoint Presentation</vt:lpstr>
      <vt:lpstr> CONTENTS </vt:lpstr>
      <vt:lpstr> Classification problems</vt:lpstr>
      <vt:lpstr> Binary Logistic Regression </vt:lpstr>
      <vt:lpstr> Binary Logistic Regression </vt:lpstr>
      <vt:lpstr>Logistic regression: Credit classification use case  </vt:lpstr>
      <vt:lpstr>Logistic regression: Model Diagnostics</vt:lpstr>
      <vt:lpstr>Optimal Classification cut -off</vt:lpstr>
      <vt:lpstr>Confusion matrix</vt:lpstr>
      <vt:lpstr>Measuring Accuracies</vt:lpstr>
      <vt:lpstr>ROC &amp; AUC</vt:lpstr>
      <vt:lpstr>Gain &amp; Lift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Nilambari</dc:creator>
  <cp:lastModifiedBy>Jayesh P</cp:lastModifiedBy>
  <cp:revision>739</cp:revision>
  <dcterms:created xsi:type="dcterms:W3CDTF">2015-02-13T09:47:46Z</dcterms:created>
  <dcterms:modified xsi:type="dcterms:W3CDTF">2020-02-26T12:55:09Z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AE434CAE-DC99-490E-8CCA-641B5CFE1A50</vt:lpwstr>
  </property>
  <property fmtid="{D5CDD505-2E9C-101B-9397-08002B2CF9AE}" pid="3" name="ArticulatePath">
    <vt:lpwstr>TO_BA_Overview of Business Analytics_M1_ST1_ST2_PPT_V1.0</vt:lpwstr>
  </property>
</Properties>
</file>