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71" r:id="rId2"/>
    <p:sldId id="348" r:id="rId3"/>
    <p:sldId id="393" r:id="rId4"/>
    <p:sldId id="397" r:id="rId5"/>
    <p:sldId id="398" r:id="rId6"/>
    <p:sldId id="399" r:id="rId7"/>
    <p:sldId id="400" r:id="rId8"/>
    <p:sldId id="401" r:id="rId9"/>
    <p:sldId id="402" r:id="rId10"/>
    <p:sldId id="403" r:id="rId11"/>
    <p:sldId id="404" r:id="rId12"/>
    <p:sldId id="405" r:id="rId13"/>
    <p:sldId id="406" r:id="rId14"/>
    <p:sldId id="407" r:id="rId15"/>
    <p:sldId id="408" r:id="rId16"/>
    <p:sldId id="409" r:id="rId17"/>
    <p:sldId id="410" r:id="rId18"/>
    <p:sldId id="411" r:id="rId19"/>
    <p:sldId id="412" r:id="rId20"/>
    <p:sldId id="413" r:id="rId21"/>
    <p:sldId id="414" r:id="rId22"/>
    <p:sldId id="415" r:id="rId23"/>
    <p:sldId id="416" r:id="rId24"/>
    <p:sldId id="417" r:id="rId25"/>
    <p:sldId id="418" r:id="rId26"/>
    <p:sldId id="419" r:id="rId27"/>
    <p:sldId id="420" r:id="rId28"/>
    <p:sldId id="421" r:id="rId29"/>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vin Fernandes" initials="MF" lastIdx="36" clrIdx="0">
    <p:extLst>
      <p:ext uri="{19B8F6BF-5375-455C-9EA6-DF929625EA0E}">
        <p15:presenceInfo xmlns:p15="http://schemas.microsoft.com/office/powerpoint/2012/main" userId="S-1-5-21-3300683355-3145551286-600073073-236243" providerId="AD"/>
      </p:ext>
    </p:extLst>
  </p:cmAuthor>
  <p:cmAuthor id="2" name="Haridas" initials="H" lastIdx="5" clrIdx="1"/>
  <p:cmAuthor id="3" name="Tcll Mumuser10" initials="TM" lastIdx="14" clrIdx="2">
    <p:extLst>
      <p:ext uri="{19B8F6BF-5375-455C-9EA6-DF929625EA0E}">
        <p15:presenceInfo xmlns:p15="http://schemas.microsoft.com/office/powerpoint/2012/main" userId="S-1-5-21-3300683355-3145551286-600073073-249940" providerId="AD"/>
      </p:ext>
    </p:extLst>
  </p:cmAuthor>
  <p:cmAuthor id="4" name="Admin" initials="A" lastIdx="18" clrIdx="3"/>
  <p:cmAuthor id="5" name="id 101" initials="i1"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7B85"/>
    <a:srgbClr val="000000"/>
    <a:srgbClr val="CC0066"/>
    <a:srgbClr val="F4B934"/>
    <a:srgbClr val="FFE593"/>
    <a:srgbClr val="B3F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35" autoAdjust="0"/>
    <p:restoredTop sz="95179" autoAdjust="0"/>
  </p:normalViewPr>
  <p:slideViewPr>
    <p:cSldViewPr>
      <p:cViewPr varScale="1">
        <p:scale>
          <a:sx n="81" d="100"/>
          <a:sy n="81" d="100"/>
        </p:scale>
        <p:origin x="774" y="78"/>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99FD82-5497-4510-B66C-5B741EA7C7F3}" type="datetimeFigureOut">
              <a:rPr lang="en-US" smtClean="0"/>
              <a:pPr/>
              <a:t>2/24/2020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66F4E2-EC66-44E6-8527-88A7FEC5D85A}" type="slidenum">
              <a:rPr lang="en-US" smtClean="0"/>
              <a:pPr/>
              <a:t>‹#›</a:t>
            </a:fld>
            <a:endParaRPr lang="en-US"/>
          </a:p>
        </p:txBody>
      </p:sp>
    </p:spTree>
    <p:extLst>
      <p:ext uri="{BB962C8B-B14F-4D97-AF65-F5344CB8AC3E}">
        <p14:creationId xmlns:p14="http://schemas.microsoft.com/office/powerpoint/2010/main" val="3423180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a:t>
            </a:r>
          </a:p>
          <a:p>
            <a:endParaRPr lang="en-US" dirty="0"/>
          </a:p>
          <a:p>
            <a:r>
              <a:rPr lang="en-US" dirty="0"/>
              <a:t>Do: &lt;Explain what the facilitator needs to do.&gt;.</a:t>
            </a:r>
          </a:p>
          <a:p>
            <a:endParaRPr lang="en-US" dirty="0"/>
          </a:p>
          <a:p>
            <a:r>
              <a:rPr lang="en-US" dirty="0"/>
              <a:t>Tell: &lt;Summarize what the facilitator needs to say.&gt;</a:t>
            </a:r>
          </a:p>
          <a:p>
            <a:endParaRPr lang="en-US" dirty="0"/>
          </a:p>
          <a:p>
            <a:r>
              <a:rPr lang="en-US" dirty="0"/>
              <a:t>Ask</a:t>
            </a:r>
            <a:r>
              <a:rPr lang="en-US" baseline="0" dirty="0"/>
              <a:t>: &lt;List the question/s the facilitator should ask the participants.&gt;</a:t>
            </a:r>
          </a:p>
          <a:p>
            <a:endParaRPr lang="en-US" baseline="0" dirty="0"/>
          </a:p>
          <a:p>
            <a:r>
              <a:rPr lang="en-US" baseline="0" dirty="0"/>
              <a:t>Expected Responses: &lt;List the responses facilitator might get from the participants on the asked question/s.&gt;</a:t>
            </a:r>
            <a:endParaRPr lang="en-US" dirty="0"/>
          </a:p>
          <a:p>
            <a:endParaRPr lang="en-US" dirty="0"/>
          </a:p>
          <a:p>
            <a:r>
              <a:rPr lang="en-US" dirty="0"/>
              <a:t>Show: &lt;List what the facilitator needs to show.&gt;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66F4E2-EC66-44E6-8527-88A7FEC5D85A}" type="slidenum">
              <a:rPr lang="en-US" smtClean="0"/>
              <a:pPr/>
              <a:t>1</a:t>
            </a:fld>
            <a:endParaRPr lang="en-US"/>
          </a:p>
        </p:txBody>
      </p:sp>
    </p:spTree>
    <p:extLst>
      <p:ext uri="{BB962C8B-B14F-4D97-AF65-F5344CB8AC3E}">
        <p14:creationId xmlns:p14="http://schemas.microsoft.com/office/powerpoint/2010/main" val="2250719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10</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9198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11</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5665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12</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7265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13</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0471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14</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6070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15</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6531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16</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309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17</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6955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18</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9110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19</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348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2</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3890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20</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924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21</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5444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22</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6111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23</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52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24</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4139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25</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00065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26</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3184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27</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9990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28</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8833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3</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562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4</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339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5</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5887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6</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581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7</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3882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8</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0007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9</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5190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www.shutterstock.com/subscribe" TargetMode="External"/><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shutterstock.com/subscribe"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solidFill>
                  <a:schemeClr val="tx1"/>
                </a:solidFill>
              </a:defRPr>
            </a:lvl1pPr>
          </a:lstStyle>
          <a:p>
            <a:r>
              <a:rPr lang="en-US" dirty="0"/>
              <a:t>© Times Centre for Learning Limited</a:t>
            </a:r>
          </a:p>
        </p:txBody>
      </p:sp>
      <p:sp>
        <p:nvSpPr>
          <p:cNvPr id="7" name="Rectangle 6"/>
          <p:cNvSpPr>
            <a:spLocks noChangeArrowheads="1"/>
          </p:cNvSpPr>
          <p:nvPr userDrawn="1"/>
        </p:nvSpPr>
        <p:spPr bwMode="auto">
          <a:xfrm>
            <a:off x="0" y="4724400"/>
            <a:ext cx="9144000" cy="914400"/>
          </a:xfrm>
          <a:prstGeom prst="rect">
            <a:avLst/>
          </a:prstGeom>
          <a:solidFill>
            <a:srgbClr val="F5C038"/>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marL="0" marR="0">
              <a:spcBef>
                <a:spcPts val="0"/>
              </a:spcBef>
              <a:spcAft>
                <a:spcPts val="0"/>
              </a:spcAft>
              <a:tabLst>
                <a:tab pos="2971800" algn="ctr"/>
                <a:tab pos="5943600" algn="r"/>
              </a:tabLst>
            </a:pPr>
            <a:endParaRPr lang="en-US" sz="1100" b="1" dirty="0">
              <a:effectLst/>
              <a:latin typeface="Calibri" panose="020F0502020204030204" pitchFamily="34" charset="0"/>
              <a:ea typeface="Times New Roman" panose="02020603050405020304" pitchFamily="18" charset="0"/>
              <a:cs typeface="Tunga" panose="020B0502040204020203" pitchFamily="34" charset="0"/>
            </a:endParaRPr>
          </a:p>
        </p:txBody>
      </p:sp>
      <p:sp>
        <p:nvSpPr>
          <p:cNvPr id="8" name="Slide Number Placeholder 5"/>
          <p:cNvSpPr>
            <a:spLocks noGrp="1"/>
          </p:cNvSpPr>
          <p:nvPr>
            <p:ph type="sldNum" sz="quarter" idx="4"/>
          </p:nvPr>
        </p:nvSpPr>
        <p:spPr>
          <a:xfrm>
            <a:off x="8610600" y="-22302"/>
            <a:ext cx="533400" cy="365125"/>
          </a:xfrm>
          <a:prstGeom prst="rect">
            <a:avLst/>
          </a:prstGeom>
        </p:spPr>
        <p:txBody>
          <a:bodyPr vert="horz" lIns="91440" tIns="45720" rIns="91440" bIns="45720" rtlCol="0" anchor="ctr"/>
          <a:lstStyle>
            <a:lvl1pPr algn="ctr">
              <a:defRPr sz="1600" b="1">
                <a:solidFill>
                  <a:schemeClr val="bg1"/>
                </a:solidFill>
              </a:defRPr>
            </a:lvl1pPr>
          </a:lstStyle>
          <a:p>
            <a:fld id="{21C2EF7A-BDB7-41AF-B21B-E43B54193D92}" type="slidenum">
              <a:rPr lang="en-US" smtClean="0"/>
              <a:pPr/>
              <a:t>‹#›</a:t>
            </a:fld>
            <a:endParaRPr lang="en-US" dirty="0"/>
          </a:p>
        </p:txBody>
      </p:sp>
      <p:sp>
        <p:nvSpPr>
          <p:cNvPr id="2" name="Title 1"/>
          <p:cNvSpPr>
            <a:spLocks noGrp="1"/>
          </p:cNvSpPr>
          <p:nvPr>
            <p:ph type="ctrTitle" hasCustomPrompt="1"/>
          </p:nvPr>
        </p:nvSpPr>
        <p:spPr>
          <a:xfrm>
            <a:off x="685800" y="2187575"/>
            <a:ext cx="7772400" cy="1470025"/>
          </a:xfrm>
        </p:spPr>
        <p:txBody>
          <a:bodyPr/>
          <a:lstStyle>
            <a:lvl1pPr algn="ctr">
              <a:defRPr sz="4400">
                <a:solidFill>
                  <a:srgbClr val="007B85"/>
                </a:solidFill>
              </a:defRPr>
            </a:lvl1pPr>
          </a:lstStyle>
          <a:p>
            <a:r>
              <a:rPr lang="en-US" sz="6400" b="1" dirty="0">
                <a:solidFill>
                  <a:srgbClr val="007B85"/>
                </a:solidFill>
              </a:rPr>
              <a:t>Business Analytics</a:t>
            </a:r>
          </a:p>
        </p:txBody>
      </p:sp>
      <p:sp>
        <p:nvSpPr>
          <p:cNvPr id="3" name="Subtitle 2"/>
          <p:cNvSpPr>
            <a:spLocks noGrp="1"/>
          </p:cNvSpPr>
          <p:nvPr>
            <p:ph type="subTitle" idx="1" hasCustomPrompt="1"/>
          </p:nvPr>
        </p:nvSpPr>
        <p:spPr>
          <a:xfrm>
            <a:off x="1104900" y="4854498"/>
            <a:ext cx="6934200" cy="685800"/>
          </a:xfrm>
        </p:spPr>
        <p:txBody>
          <a:bodyPr/>
          <a:lstStyle>
            <a:lvl1pPr marL="0" indent="0" algn="ctr">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ctr"/>
            <a:r>
              <a:rPr lang="en-US" sz="3600" b="1" dirty="0">
                <a:solidFill>
                  <a:schemeClr val="tx1"/>
                </a:solidFill>
              </a:rPr>
              <a:t>Introduction to Advanced Analytics</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Times Centre for Learning Limited</a:t>
            </a: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p>
            <a:fld id="{21C2EF7A-BDB7-41AF-B21B-E43B54193D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 Times Centre for Learning Limited</a:t>
            </a:r>
          </a:p>
        </p:txBody>
      </p:sp>
      <p:sp>
        <p:nvSpPr>
          <p:cNvPr id="4" name="Slide Number Placeholder 3"/>
          <p:cNvSpPr>
            <a:spLocks noGrp="1"/>
          </p:cNvSpPr>
          <p:nvPr>
            <p:ph type="sldNum" sz="quarter" idx="11"/>
          </p:nvPr>
        </p:nvSpPr>
        <p:spPr/>
        <p:txBody>
          <a:bodyPr/>
          <a:lstStyle/>
          <a:p>
            <a:fld id="{21C2EF7A-BDB7-41AF-B21B-E43B54193D92}" type="slidenum">
              <a:rPr lang="en-US" smtClean="0"/>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solidFill>
                  <a:schemeClr val="tx1"/>
                </a:solidFill>
              </a:defRPr>
            </a:lvl1pPr>
          </a:lstStyle>
          <a:p>
            <a:r>
              <a:rPr lang="en-US" dirty="0"/>
              <a:t>© Times Centre for Learning Limited</a:t>
            </a: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lgn="l" defTabSz="914400" rtl="0" eaLnBrk="1" latinLnBrk="0" hangingPunct="1">
              <a:spcBef>
                <a:spcPct val="20000"/>
              </a:spcBef>
              <a:buFont typeface="Arial" pitchFamily="34" charset="0"/>
              <a:defRPr lang="en-US" sz="2400" kern="1200" smtClean="0">
                <a:solidFill>
                  <a:schemeClr val="tx1"/>
                </a:solidFill>
                <a:latin typeface="+mn-lt"/>
                <a:ea typeface="+mn-ea"/>
                <a:cs typeface="+mn-cs"/>
              </a:defRPr>
            </a:lvl1pPr>
            <a:lvl2pPr algn="l" defTabSz="914400" rtl="0" eaLnBrk="1" latinLnBrk="0" hangingPunct="1">
              <a:spcBef>
                <a:spcPct val="20000"/>
              </a:spcBef>
              <a:buFont typeface="Arial" pitchFamily="34" charset="0"/>
              <a:defRPr lang="en-US" sz="2000" kern="1200" smtClean="0">
                <a:solidFill>
                  <a:schemeClr val="tx1"/>
                </a:solidFill>
                <a:latin typeface="+mn-lt"/>
                <a:ea typeface="+mn-ea"/>
                <a:cs typeface="+mn-cs"/>
              </a:defRPr>
            </a:lvl2pPr>
            <a:lvl3pPr algn="l" defTabSz="914400" rtl="0" eaLnBrk="1" latinLnBrk="0" hangingPunct="1">
              <a:spcBef>
                <a:spcPct val="20000"/>
              </a:spcBef>
              <a:buFont typeface="Arial" pitchFamily="34" charset="0"/>
              <a:defRPr lang="en-US" sz="2400" kern="1200" smtClean="0">
                <a:solidFill>
                  <a:srgbClr val="262626"/>
                </a:solidFill>
                <a:latin typeface="+mn-lt"/>
                <a:ea typeface="+mn-ea"/>
                <a:cs typeface="+mn-cs"/>
              </a:defRPr>
            </a:lvl3pPr>
            <a:lvl4pPr algn="l" defTabSz="914400" rtl="0" eaLnBrk="1" latinLnBrk="0" hangingPunct="1">
              <a:spcBef>
                <a:spcPct val="20000"/>
              </a:spcBef>
              <a:buFont typeface="Arial" pitchFamily="34" charset="0"/>
              <a:defRPr lang="en-US" sz="2400" kern="1200" smtClean="0">
                <a:solidFill>
                  <a:srgbClr val="262626"/>
                </a:solidFill>
                <a:latin typeface="+mn-lt"/>
                <a:ea typeface="+mn-ea"/>
                <a:cs typeface="+mn-cs"/>
              </a:defRPr>
            </a:lvl4pPr>
            <a:lvl5pPr algn="l" defTabSz="914400" rtl="0" eaLnBrk="1" latinLnBrk="0" hangingPunct="1">
              <a:spcBef>
                <a:spcPct val="20000"/>
              </a:spcBef>
              <a:buFont typeface="Arial" pitchFamily="34" charset="0"/>
              <a:defRPr lang="en-US" sz="2400" kern="1200">
                <a:solidFill>
                  <a:srgbClr val="262626"/>
                </a:solidFill>
                <a:latin typeface="+mn-lt"/>
                <a:ea typeface="+mn-ea"/>
                <a:cs typeface="+mn-cs"/>
              </a:defRPr>
            </a:lvl5p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12"/>
          </p:nvPr>
        </p:nvSpPr>
        <p:spPr/>
        <p:txBody>
          <a:bodyPr/>
          <a:lstStyle/>
          <a:p>
            <a:fld id="{21C2EF7A-BDB7-41AF-B21B-E43B54193D92}" type="slidenum">
              <a:rPr lang="en-US" smtClean="0"/>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8" name="Picture 2"/>
          <p:cNvPicPr preferRelativeResize="0">
            <a:picLocks noChangeArrowheads="1"/>
          </p:cNvPicPr>
          <p:nvPr userDrawn="1"/>
        </p:nvPicPr>
        <p:blipFill rotWithShape="1">
          <a:blip r:embed="rId3" cstate="print">
            <a:extLst>
              <a:ext uri="{28A0092B-C50C-407E-A947-70E740481C1C}">
                <a14:useLocalDpi xmlns:a14="http://schemas.microsoft.com/office/drawing/2010/main" val="0"/>
              </a:ext>
            </a:extLst>
          </a:blip>
          <a:srcRect t="9518" b="8598"/>
          <a:stretch/>
        </p:blipFill>
        <p:spPr bwMode="auto">
          <a:xfrm rot="315872">
            <a:off x="7137816" y="4819282"/>
            <a:ext cx="1938528" cy="1453896"/>
          </a:xfrm>
          <a:prstGeom prst="rect">
            <a:avLst/>
          </a:prstGeom>
          <a:noFill/>
        </p:spPr>
      </p:pic>
      <p:sp>
        <p:nvSpPr>
          <p:cNvPr id="2" name="Title 1"/>
          <p:cNvSpPr>
            <a:spLocks noGrp="1"/>
          </p:cNvSpPr>
          <p:nvPr>
            <p:ph type="title" hasCustomPrompt="1"/>
          </p:nvPr>
        </p:nvSpPr>
        <p:spPr/>
        <p:txBody>
          <a:bodyPr/>
          <a:lstStyle>
            <a:lvl1pPr>
              <a:defRPr/>
            </a:lvl1pPr>
          </a:lstStyle>
          <a:p>
            <a:r>
              <a:rPr lang="en-US" dirty="0"/>
              <a:t>Summary</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 Times Centre for Learning Limited</a:t>
            </a:r>
          </a:p>
        </p:txBody>
      </p:sp>
      <p:sp>
        <p:nvSpPr>
          <p:cNvPr id="4" name="Slide Number Placeholder 3"/>
          <p:cNvSpPr>
            <a:spLocks noGrp="1"/>
          </p:cNvSpPr>
          <p:nvPr>
            <p:ph type="sldNum" sz="quarter" idx="11"/>
          </p:nvPr>
        </p:nvSpPr>
        <p:spPr/>
        <p:txBody>
          <a:bodyPr/>
          <a:lstStyle/>
          <a:p>
            <a:fld id="{21C2EF7A-BDB7-41AF-B21B-E43B54193D92}" type="slidenum">
              <a:rPr lang="en-US" smtClean="0"/>
              <a:pPr/>
              <a:t>‹#›</a:t>
            </a:fld>
            <a:endParaRPr lang="en-US" dirty="0"/>
          </a:p>
        </p:txBody>
      </p:sp>
      <p:sp>
        <p:nvSpPr>
          <p:cNvPr id="6" name="TextBox 5"/>
          <p:cNvSpPr txBox="1"/>
          <p:nvPr userDrawn="1"/>
        </p:nvSpPr>
        <p:spPr>
          <a:xfrm>
            <a:off x="402336" y="1280160"/>
            <a:ext cx="8208264"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b="0" kern="1200" dirty="0">
                <a:solidFill>
                  <a:srgbClr val="007B85"/>
                </a:solidFill>
                <a:latin typeface="+mn-lt"/>
                <a:ea typeface="+mn-ea"/>
                <a:cs typeface="+mn-cs"/>
              </a:rPr>
              <a:t>You have reached the end of this session.</a:t>
            </a:r>
            <a:endParaRPr lang="en-US" b="0" dirty="0"/>
          </a:p>
        </p:txBody>
      </p:sp>
      <p:sp>
        <p:nvSpPr>
          <p:cNvPr id="7" name="Content Placeholder 2"/>
          <p:cNvSpPr>
            <a:spLocks noGrp="1"/>
          </p:cNvSpPr>
          <p:nvPr>
            <p:ph idx="12" hasCustomPrompt="1"/>
          </p:nvPr>
        </p:nvSpPr>
        <p:spPr>
          <a:xfrm>
            <a:off x="402336" y="1761894"/>
            <a:ext cx="7674864" cy="4267200"/>
          </a:xfrm>
          <a:prstGeom prst="rect">
            <a:avLst/>
          </a:prstGeom>
        </p:spPr>
        <p:txBody>
          <a:bodyPr/>
          <a:lstStyle>
            <a:lvl1pPr>
              <a:defRPr lang="en-US" sz="2400" smtClean="0">
                <a:solidFill>
                  <a:schemeClr val="tx1"/>
                </a:solidFill>
              </a:defRPr>
            </a:lvl1pPr>
            <a:lvl2pPr>
              <a:defRPr sz="2000">
                <a:solidFill>
                  <a:schemeClr val="tx1"/>
                </a:solidFill>
              </a:defRPr>
            </a:lvl2pPr>
            <a:lvl3pPr>
              <a:defRPr>
                <a:solidFill>
                  <a:srgbClr val="262626"/>
                </a:solidFill>
              </a:defRPr>
            </a:lvl3pPr>
            <a:lvl4pPr>
              <a:defRPr>
                <a:solidFill>
                  <a:srgbClr val="262626"/>
                </a:solidFill>
              </a:defRPr>
            </a:lvl4pPr>
            <a:lvl5pPr>
              <a:defRPr>
                <a:solidFill>
                  <a:srgbClr val="262626"/>
                </a:solidFill>
              </a:defRPr>
            </a:lvl5pPr>
          </a:lstStyle>
          <a:p>
            <a:pPr lvl="0"/>
            <a:r>
              <a:rPr lang="en-US" dirty="0"/>
              <a:t>Dummy</a:t>
            </a:r>
          </a:p>
          <a:p>
            <a:pPr lvl="0"/>
            <a:r>
              <a:rPr lang="en-US" dirty="0"/>
              <a:t>Dummy</a:t>
            </a:r>
          </a:p>
          <a:p>
            <a:pPr lvl="1"/>
            <a:r>
              <a:rPr lang="en-US" dirty="0"/>
              <a:t>Second level</a:t>
            </a:r>
          </a:p>
          <a:p>
            <a:pPr lvl="1"/>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Session Objectives</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 Times Centre for Learning Limited</a:t>
            </a:r>
          </a:p>
        </p:txBody>
      </p:sp>
      <p:sp>
        <p:nvSpPr>
          <p:cNvPr id="4" name="Slide Number Placeholder 3"/>
          <p:cNvSpPr>
            <a:spLocks noGrp="1"/>
          </p:cNvSpPr>
          <p:nvPr>
            <p:ph type="sldNum" sz="quarter" idx="11"/>
          </p:nvPr>
        </p:nvSpPr>
        <p:spPr>
          <a:xfrm>
            <a:off x="8610600" y="-22302"/>
            <a:ext cx="533400" cy="365125"/>
          </a:xfrm>
        </p:spPr>
        <p:txBody>
          <a:bodyPr/>
          <a:lstStyle>
            <a:lvl1pPr>
              <a:defRPr sz="1600"/>
            </a:lvl1pPr>
          </a:lstStyle>
          <a:p>
            <a:fld id="{21C2EF7A-BDB7-41AF-B21B-E43B54193D92}" type="slidenum">
              <a:rPr lang="en-US" smtClean="0"/>
              <a:pPr/>
              <a:t>‹#›</a:t>
            </a:fld>
            <a:endParaRPr lang="en-US" dirty="0"/>
          </a:p>
        </p:txBody>
      </p:sp>
      <p:sp>
        <p:nvSpPr>
          <p:cNvPr id="6" name="TextBox 5"/>
          <p:cNvSpPr txBox="1"/>
          <p:nvPr userDrawn="1"/>
        </p:nvSpPr>
        <p:spPr>
          <a:xfrm>
            <a:off x="402336" y="1280160"/>
            <a:ext cx="8208264"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b="0" kern="1200" dirty="0">
                <a:solidFill>
                  <a:srgbClr val="007B85"/>
                </a:solidFill>
                <a:latin typeface="+mn-lt"/>
                <a:ea typeface="+mn-ea"/>
                <a:cs typeface="+mn-cs"/>
              </a:rPr>
              <a:t>At the end of this session, you should be able to:</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Session Objectives</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 Times Centre for Learning Limited</a:t>
            </a:r>
          </a:p>
        </p:txBody>
      </p:sp>
      <p:sp>
        <p:nvSpPr>
          <p:cNvPr id="4" name="Slide Number Placeholder 3"/>
          <p:cNvSpPr>
            <a:spLocks noGrp="1"/>
          </p:cNvSpPr>
          <p:nvPr>
            <p:ph type="sldNum" sz="quarter" idx="11"/>
          </p:nvPr>
        </p:nvSpPr>
        <p:spPr/>
        <p:txBody>
          <a:bodyPr/>
          <a:lstStyle/>
          <a:p>
            <a:fld id="{21C2EF7A-BDB7-41AF-B21B-E43B54193D92}" type="slidenum">
              <a:rPr lang="en-US" smtClean="0"/>
              <a:pPr/>
              <a:t>‹#›</a:t>
            </a:fld>
            <a:endParaRPr lang="en-US" dirty="0"/>
          </a:p>
        </p:txBody>
      </p:sp>
      <p:sp>
        <p:nvSpPr>
          <p:cNvPr id="6" name="TextBox 5"/>
          <p:cNvSpPr txBox="1"/>
          <p:nvPr userDrawn="1"/>
        </p:nvSpPr>
        <p:spPr>
          <a:xfrm>
            <a:off x="402336" y="1280160"/>
            <a:ext cx="8208264"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b="0" kern="1200" dirty="0">
                <a:solidFill>
                  <a:srgbClr val="007B85"/>
                </a:solidFill>
                <a:latin typeface="+mn-lt"/>
                <a:ea typeface="+mn-ea"/>
                <a:cs typeface="+mn-cs"/>
              </a:rPr>
              <a:t>At the end of this session, you should be able to:</a:t>
            </a:r>
          </a:p>
        </p:txBody>
      </p:sp>
      <p:grpSp>
        <p:nvGrpSpPr>
          <p:cNvPr id="5" name="Group 13"/>
          <p:cNvGrpSpPr/>
          <p:nvPr userDrawn="1"/>
        </p:nvGrpSpPr>
        <p:grpSpPr>
          <a:xfrm>
            <a:off x="511098" y="1851102"/>
            <a:ext cx="6934200" cy="542694"/>
            <a:chOff x="511098" y="1839951"/>
            <a:chExt cx="6934200" cy="542694"/>
          </a:xfrm>
        </p:grpSpPr>
        <p:sp>
          <p:nvSpPr>
            <p:cNvPr id="9" name="Rectangle 8"/>
            <p:cNvSpPr/>
            <p:nvPr userDrawn="1"/>
          </p:nvSpPr>
          <p:spPr>
            <a:xfrm>
              <a:off x="663498" y="1849245"/>
              <a:ext cx="6781800" cy="533400"/>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hevron 12"/>
            <p:cNvSpPr/>
            <p:nvPr userDrawn="1"/>
          </p:nvSpPr>
          <p:spPr>
            <a:xfrm>
              <a:off x="511098" y="1839951"/>
              <a:ext cx="381000" cy="533400"/>
            </a:xfrm>
            <a:prstGeom prst="chevron">
              <a:avLst>
                <a:gd name="adj" fmla="val 32439"/>
              </a:avLst>
            </a:prstGeom>
            <a:solidFill>
              <a:schemeClr val="accent6">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 name="Group 14"/>
          <p:cNvGrpSpPr/>
          <p:nvPr userDrawn="1"/>
        </p:nvGrpSpPr>
        <p:grpSpPr>
          <a:xfrm>
            <a:off x="511098" y="2438400"/>
            <a:ext cx="6934200" cy="542694"/>
            <a:chOff x="511098" y="1839951"/>
            <a:chExt cx="6934200" cy="542694"/>
          </a:xfrm>
        </p:grpSpPr>
        <p:sp>
          <p:nvSpPr>
            <p:cNvPr id="16" name="Rectangle 15"/>
            <p:cNvSpPr/>
            <p:nvPr userDrawn="1"/>
          </p:nvSpPr>
          <p:spPr>
            <a:xfrm>
              <a:off x="663498" y="1849245"/>
              <a:ext cx="6781800" cy="533400"/>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evron 16"/>
            <p:cNvSpPr/>
            <p:nvPr userDrawn="1"/>
          </p:nvSpPr>
          <p:spPr>
            <a:xfrm>
              <a:off x="511098" y="1839951"/>
              <a:ext cx="381000" cy="533400"/>
            </a:xfrm>
            <a:prstGeom prst="chevron">
              <a:avLst>
                <a:gd name="adj" fmla="val 32439"/>
              </a:avLst>
            </a:prstGeom>
            <a:solidFill>
              <a:schemeClr val="accent6">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 name="Group 17"/>
          <p:cNvGrpSpPr/>
          <p:nvPr userDrawn="1"/>
        </p:nvGrpSpPr>
        <p:grpSpPr>
          <a:xfrm>
            <a:off x="511098" y="3036849"/>
            <a:ext cx="6934200" cy="542694"/>
            <a:chOff x="511098" y="1839951"/>
            <a:chExt cx="6934200" cy="542694"/>
          </a:xfrm>
        </p:grpSpPr>
        <p:sp>
          <p:nvSpPr>
            <p:cNvPr id="19" name="Rectangle 18"/>
            <p:cNvSpPr/>
            <p:nvPr userDrawn="1"/>
          </p:nvSpPr>
          <p:spPr>
            <a:xfrm>
              <a:off x="663498" y="1849245"/>
              <a:ext cx="6781800" cy="533400"/>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hevron 19"/>
            <p:cNvSpPr/>
            <p:nvPr userDrawn="1"/>
          </p:nvSpPr>
          <p:spPr>
            <a:xfrm>
              <a:off x="511098" y="1839951"/>
              <a:ext cx="381000" cy="533400"/>
            </a:xfrm>
            <a:prstGeom prst="chevron">
              <a:avLst>
                <a:gd name="adj" fmla="val 32439"/>
              </a:avLst>
            </a:prstGeom>
            <a:solidFill>
              <a:schemeClr val="accent6">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 name="Group 20"/>
          <p:cNvGrpSpPr/>
          <p:nvPr userDrawn="1"/>
        </p:nvGrpSpPr>
        <p:grpSpPr>
          <a:xfrm>
            <a:off x="512955" y="3626004"/>
            <a:ext cx="6934200" cy="542694"/>
            <a:chOff x="511098" y="1839951"/>
            <a:chExt cx="6934200" cy="542694"/>
          </a:xfrm>
        </p:grpSpPr>
        <p:sp>
          <p:nvSpPr>
            <p:cNvPr id="22" name="Rectangle 21"/>
            <p:cNvSpPr/>
            <p:nvPr userDrawn="1"/>
          </p:nvSpPr>
          <p:spPr>
            <a:xfrm>
              <a:off x="663498" y="1849245"/>
              <a:ext cx="6781800" cy="533400"/>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hevron 22"/>
            <p:cNvSpPr/>
            <p:nvPr userDrawn="1"/>
          </p:nvSpPr>
          <p:spPr>
            <a:xfrm>
              <a:off x="511098" y="1839951"/>
              <a:ext cx="381000" cy="533400"/>
            </a:xfrm>
            <a:prstGeom prst="chevron">
              <a:avLst>
                <a:gd name="adj" fmla="val 32439"/>
              </a:avLst>
            </a:prstGeom>
            <a:solidFill>
              <a:schemeClr val="accent6">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23"/>
          <p:cNvGrpSpPr/>
          <p:nvPr userDrawn="1"/>
        </p:nvGrpSpPr>
        <p:grpSpPr>
          <a:xfrm>
            <a:off x="511098" y="4213302"/>
            <a:ext cx="6934200" cy="542694"/>
            <a:chOff x="511098" y="1839951"/>
            <a:chExt cx="6934200" cy="542694"/>
          </a:xfrm>
        </p:grpSpPr>
        <p:sp>
          <p:nvSpPr>
            <p:cNvPr id="25" name="Rectangle 24"/>
            <p:cNvSpPr/>
            <p:nvPr userDrawn="1"/>
          </p:nvSpPr>
          <p:spPr>
            <a:xfrm>
              <a:off x="663498" y="1849245"/>
              <a:ext cx="6781800" cy="533400"/>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hevron 25"/>
            <p:cNvSpPr/>
            <p:nvPr userDrawn="1"/>
          </p:nvSpPr>
          <p:spPr>
            <a:xfrm>
              <a:off x="511098" y="1839951"/>
              <a:ext cx="381000" cy="533400"/>
            </a:xfrm>
            <a:prstGeom prst="chevron">
              <a:avLst>
                <a:gd name="adj" fmla="val 32439"/>
              </a:avLst>
            </a:prstGeom>
            <a:solidFill>
              <a:schemeClr val="accent6">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 name="Group 26"/>
          <p:cNvGrpSpPr/>
          <p:nvPr userDrawn="1"/>
        </p:nvGrpSpPr>
        <p:grpSpPr>
          <a:xfrm>
            <a:off x="511098" y="4813608"/>
            <a:ext cx="6934200" cy="542694"/>
            <a:chOff x="511098" y="1839951"/>
            <a:chExt cx="6934200" cy="542694"/>
          </a:xfrm>
        </p:grpSpPr>
        <p:sp>
          <p:nvSpPr>
            <p:cNvPr id="28" name="Rectangle 27"/>
            <p:cNvSpPr/>
            <p:nvPr userDrawn="1"/>
          </p:nvSpPr>
          <p:spPr>
            <a:xfrm>
              <a:off x="663498" y="1849245"/>
              <a:ext cx="6781800" cy="533400"/>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hevron 28"/>
            <p:cNvSpPr/>
            <p:nvPr userDrawn="1"/>
          </p:nvSpPr>
          <p:spPr>
            <a:xfrm>
              <a:off x="511098" y="1839951"/>
              <a:ext cx="381000" cy="533400"/>
            </a:xfrm>
            <a:prstGeom prst="chevron">
              <a:avLst>
                <a:gd name="adj" fmla="val 32439"/>
              </a:avLst>
            </a:prstGeom>
            <a:solidFill>
              <a:schemeClr val="accent6">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026" name="Picture 2" descr="Target with darts. Vector"/>
          <p:cNvPicPr>
            <a:picLocks noChangeAspect="1" noChangeArrowheads="1"/>
          </p:cNvPicPr>
          <p:nvPr userDrawn="1"/>
        </p:nvPicPr>
        <p:blipFill>
          <a:blip r:embed="rId3" cstate="print">
            <a:clrChange>
              <a:clrFrom>
                <a:srgbClr val="EAEBED"/>
              </a:clrFrom>
              <a:clrTo>
                <a:srgbClr val="EAEBED">
                  <a:alpha val="0"/>
                </a:srgbClr>
              </a:clrTo>
            </a:clrChange>
          </a:blip>
          <a:srcRect l="12444" t="10213" r="12889" b="16596"/>
          <a:stretch>
            <a:fillRect/>
          </a:stretch>
        </p:blipFill>
        <p:spPr bwMode="auto">
          <a:xfrm>
            <a:off x="7139764" y="3852747"/>
            <a:ext cx="2353640" cy="2409680"/>
          </a:xfrm>
          <a:prstGeom prst="rect">
            <a:avLst/>
          </a:prstGeom>
          <a:noFill/>
        </p:spPr>
      </p:pic>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Slide Number Placeholder 3"/>
          <p:cNvSpPr>
            <a:spLocks noGrp="1"/>
          </p:cNvSpPr>
          <p:nvPr>
            <p:ph type="sldNum" sz="quarter" idx="11"/>
          </p:nvPr>
        </p:nvSpPr>
        <p:spPr/>
        <p:txBody>
          <a:bodyPr/>
          <a:lstStyle/>
          <a:p>
            <a:fld id="{21C2EF7A-BDB7-41AF-B21B-E43B54193D92}" type="slidenum">
              <a:rPr lang="en-US" smtClean="0"/>
              <a:pPr/>
              <a:t>‹#›</a:t>
            </a:fld>
            <a:endParaRPr lang="en-US" dirty="0"/>
          </a:p>
        </p:txBody>
      </p:sp>
      <p:sp>
        <p:nvSpPr>
          <p:cNvPr id="5" name="Footer Placeholder 4"/>
          <p:cNvSpPr>
            <a:spLocks noGrp="1"/>
          </p:cNvSpPr>
          <p:nvPr>
            <p:ph type="ftr" sz="quarter" idx="12"/>
          </p:nvPr>
        </p:nvSpPr>
        <p:spPr>
          <a:xfrm>
            <a:off x="250902" y="6356350"/>
            <a:ext cx="2895600" cy="365125"/>
          </a:xfrm>
        </p:spPr>
        <p:txBody>
          <a:bodyPr/>
          <a:lstStyle/>
          <a:p>
            <a:r>
              <a:rPr lang="en-US"/>
              <a:t>© Times Centre for Learning Limited</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Times Centre for Learning Limited</a:t>
            </a:r>
            <a:endParaRPr lang="en-US" dirty="0"/>
          </a:p>
        </p:txBody>
      </p:sp>
      <p:sp>
        <p:nvSpPr>
          <p:cNvPr id="3" name="Text Placeholder 2"/>
          <p:cNvSpPr>
            <a:spLocks noGrp="1"/>
          </p:cNvSpPr>
          <p:nvPr>
            <p:ph type="body" idx="1" hasCustomPrompt="1"/>
          </p:nvPr>
        </p:nvSpPr>
        <p:spPr>
          <a:xfrm>
            <a:off x="395211" y="2644698"/>
            <a:ext cx="5624589" cy="685800"/>
          </a:xfrm>
        </p:spPr>
        <p:txBody>
          <a:bodyPr anchor="b"/>
          <a:lstStyle>
            <a:lvl1pPr marL="0" indent="0">
              <a:buNone/>
              <a:defRPr lang="en-US" sz="3600" b="1" kern="1200" baseline="0" dirty="0" smtClean="0">
                <a:solidFill>
                  <a:srgbClr val="0A4C60"/>
                </a:solidFill>
                <a:latin typeface="+mn-lt"/>
                <a:ea typeface="+mn-ea"/>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a:t>Module Title</a:t>
            </a:r>
          </a:p>
        </p:txBody>
      </p:sp>
      <p:sp>
        <p:nvSpPr>
          <p:cNvPr id="6" name="Slide Number Placeholder 5"/>
          <p:cNvSpPr>
            <a:spLocks noGrp="1"/>
          </p:cNvSpPr>
          <p:nvPr>
            <p:ph type="sldNum" sz="quarter" idx="12"/>
          </p:nvPr>
        </p:nvSpPr>
        <p:spPr/>
        <p:txBody>
          <a:bodyPr/>
          <a:lstStyle/>
          <a:p>
            <a:fld id="{21C2EF7A-BDB7-41AF-B21B-E43B54193D92}" type="slidenum">
              <a:rPr lang="en-US" smtClean="0"/>
              <a:pPr/>
              <a:t>‹#›</a:t>
            </a:fld>
            <a:endParaRPr lang="en-US"/>
          </a:p>
        </p:txBody>
      </p:sp>
      <p:sp>
        <p:nvSpPr>
          <p:cNvPr id="7" name="Text Placeholder 15"/>
          <p:cNvSpPr>
            <a:spLocks noGrp="1"/>
          </p:cNvSpPr>
          <p:nvPr>
            <p:ph type="body" sz="quarter" idx="13" hasCustomPrompt="1"/>
          </p:nvPr>
        </p:nvSpPr>
        <p:spPr>
          <a:xfrm>
            <a:off x="395288" y="3445406"/>
            <a:ext cx="3413141" cy="622791"/>
          </a:xfrm>
          <a:prstGeom prst="rect">
            <a:avLst/>
          </a:prstGeom>
        </p:spPr>
        <p:txBody>
          <a:bodyPr anchor="ctr"/>
          <a:lstStyle>
            <a:lvl1pPr marL="0" indent="0">
              <a:buNone/>
              <a:defRPr sz="2000" b="1" baseline="0">
                <a:solidFill>
                  <a:srgbClr val="00B1B0"/>
                </a:solidFill>
                <a:latin typeface="+mn-lt"/>
                <a:cs typeface="Arial" panose="020B0604020202020204" pitchFamily="34" charset="0"/>
              </a:defRPr>
            </a:lvl1pPr>
          </a:lstStyle>
          <a:p>
            <a:pPr lvl="0"/>
            <a:r>
              <a:rPr lang="en-US" dirty="0"/>
              <a:t>Duration: </a:t>
            </a:r>
          </a:p>
        </p:txBody>
      </p:sp>
      <p:pic>
        <p:nvPicPr>
          <p:cNvPr id="8" name="Picture 6">
            <a:hlinkClick r:id="rId3"/>
          </p:cNvPr>
          <p:cNvPicPr preferRelativeResize="0">
            <a:picLocks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6099048" y="2286000"/>
            <a:ext cx="3044952" cy="4572000"/>
          </a:xfrm>
          <a:prstGeom prst="rect">
            <a:avLst/>
          </a:prstGeom>
          <a:noFill/>
        </p:spPr>
      </p:pic>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Times Centre for Learning Limited</a:t>
            </a:r>
            <a:endParaRPr lang="en-US" dirty="0"/>
          </a:p>
        </p:txBody>
      </p:sp>
      <p:sp>
        <p:nvSpPr>
          <p:cNvPr id="3" name="Text Placeholder 2"/>
          <p:cNvSpPr>
            <a:spLocks noGrp="1"/>
          </p:cNvSpPr>
          <p:nvPr>
            <p:ph type="body" idx="1" hasCustomPrompt="1"/>
          </p:nvPr>
        </p:nvSpPr>
        <p:spPr>
          <a:xfrm>
            <a:off x="493713" y="3124200"/>
            <a:ext cx="4154487" cy="685800"/>
          </a:xfrm>
        </p:spPr>
        <p:txBody>
          <a:bodyPr anchor="b"/>
          <a:lstStyle>
            <a:lvl1pPr marL="0" indent="0">
              <a:buNone/>
              <a:defRPr lang="en-US" sz="3600" b="1" kern="1200" baseline="0" dirty="0" smtClean="0">
                <a:solidFill>
                  <a:srgbClr val="0A4C60"/>
                </a:solidFill>
                <a:latin typeface="+mn-lt"/>
                <a:ea typeface="+mn-ea"/>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z="3600" b="1" dirty="0">
                <a:solidFill>
                  <a:srgbClr val="0A4C60"/>
                </a:solidFill>
                <a:latin typeface="+mn-lt"/>
                <a:cs typeface="Arial" panose="020B0604020202020204" pitchFamily="34" charset="0"/>
              </a:rPr>
              <a:t>Exercise</a:t>
            </a:r>
          </a:p>
        </p:txBody>
      </p:sp>
      <p:sp>
        <p:nvSpPr>
          <p:cNvPr id="6" name="Slide Number Placeholder 5"/>
          <p:cNvSpPr>
            <a:spLocks noGrp="1"/>
          </p:cNvSpPr>
          <p:nvPr>
            <p:ph type="sldNum" sz="quarter" idx="12"/>
          </p:nvPr>
        </p:nvSpPr>
        <p:spPr/>
        <p:txBody>
          <a:bodyPr/>
          <a:lstStyle/>
          <a:p>
            <a:fld id="{21C2EF7A-BDB7-41AF-B21B-E43B54193D92}" type="slidenum">
              <a:rPr lang="en-US" smtClean="0"/>
              <a:pPr/>
              <a:t>‹#›</a:t>
            </a:fld>
            <a:endParaRPr lang="en-US"/>
          </a:p>
        </p:txBody>
      </p:sp>
      <p:pic>
        <p:nvPicPr>
          <p:cNvPr id="9" name="Picture 6" descr="Red button with question mark isolated on a white background. - stock photo">
            <a:hlinkClick r:id="rId2"/>
          </p:cNvPr>
          <p:cNvPicPr>
            <a:picLocks noChangeAspect="1" noChangeArrowheads="1"/>
          </p:cNvPicPr>
          <p:nvPr userDrawn="1"/>
        </p:nvPicPr>
        <p:blipFill>
          <a:blip r:embed="rId3" cstate="print"/>
          <a:srcRect l="9169" t="8840" r="10831" b="10190"/>
          <a:stretch>
            <a:fillRect/>
          </a:stretch>
        </p:blipFill>
        <p:spPr bwMode="auto">
          <a:xfrm>
            <a:off x="5105400" y="1600200"/>
            <a:ext cx="4038600" cy="41148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Y:\TO\TO-ILT-49\02_Project Execution\02_Production\02_GD\01_Graphic Assets\05_02_2015\Header.jpg"/>
          <p:cNvPicPr>
            <a:picLocks noChangeAspect="1" noChangeArrowheads="1"/>
          </p:cNvPicPr>
          <p:nvPr userDrawn="1"/>
        </p:nvPicPr>
        <p:blipFill>
          <a:blip r:embed="rId13" cstate="print"/>
          <a:srcRect/>
          <a:stretch>
            <a:fillRect/>
          </a:stretch>
        </p:blipFill>
        <p:spPr bwMode="auto">
          <a:xfrm>
            <a:off x="0" y="0"/>
            <a:ext cx="9144001" cy="1087438"/>
          </a:xfrm>
          <a:prstGeom prst="rect">
            <a:avLst/>
          </a:prstGeom>
          <a:noFill/>
        </p:spPr>
      </p:pic>
      <p:sp>
        <p:nvSpPr>
          <p:cNvPr id="2" name="Title Placeholder 1"/>
          <p:cNvSpPr>
            <a:spLocks noGrp="1"/>
          </p:cNvSpPr>
          <p:nvPr>
            <p:ph type="title"/>
          </p:nvPr>
        </p:nvSpPr>
        <p:spPr>
          <a:xfrm>
            <a:off x="457200" y="117090"/>
            <a:ext cx="8229600" cy="61145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02336" y="1280160"/>
            <a:ext cx="8229600" cy="4815840"/>
          </a:xfrm>
          <a:prstGeom prst="rect">
            <a:avLst/>
          </a:prstGeom>
        </p:spPr>
        <p:txBody>
          <a:bodyPr/>
          <a:lstStyle/>
          <a:p>
            <a:pPr lvl="0"/>
            <a:r>
              <a:rPr lang="en-US" dirty="0"/>
              <a:t>Click to edit Master text styles</a:t>
            </a:r>
          </a:p>
          <a:p>
            <a:pPr marL="742950" lvl="1" indent="-285750" algn="l" defTabSz="914400" rtl="0" eaLnBrk="1" latinLnBrk="0" hangingPunct="1">
              <a:spcBef>
                <a:spcPct val="20000"/>
              </a:spcBef>
              <a:buFont typeface="Arial" pitchFamily="34" charset="0"/>
              <a:buChar char="–"/>
            </a:pPr>
            <a:r>
              <a:rPr lang="en-US" dirty="0"/>
              <a:t>Second level</a:t>
            </a:r>
          </a:p>
        </p:txBody>
      </p:sp>
      <p:sp>
        <p:nvSpPr>
          <p:cNvPr id="5" name="Footer Placeholder 4"/>
          <p:cNvSpPr>
            <a:spLocks noGrp="1"/>
          </p:cNvSpPr>
          <p:nvPr>
            <p:ph type="ftr" sz="quarter" idx="3"/>
          </p:nvPr>
        </p:nvSpPr>
        <p:spPr>
          <a:xfrm>
            <a:off x="250902" y="6356350"/>
            <a:ext cx="2895600" cy="365125"/>
          </a:xfrm>
          <a:prstGeom prst="rect">
            <a:avLst/>
          </a:prstGeom>
        </p:spPr>
        <p:txBody>
          <a:bodyPr vert="horz" lIns="91440" tIns="45720" rIns="91440" bIns="45720" rtlCol="0" anchor="ctr"/>
          <a:lstStyle>
            <a:lvl1pPr algn="l">
              <a:defRPr sz="1200">
                <a:solidFill>
                  <a:schemeClr val="tx1"/>
                </a:solidFill>
              </a:defRPr>
            </a:lvl1pPr>
          </a:lstStyle>
          <a:p>
            <a:r>
              <a:rPr lang="en-US" dirty="0"/>
              <a:t>© Times Centre for Learning Limited</a:t>
            </a:r>
          </a:p>
        </p:txBody>
      </p:sp>
      <p:sp>
        <p:nvSpPr>
          <p:cNvPr id="6" name="Slide Number Placeholder 5"/>
          <p:cNvSpPr>
            <a:spLocks noGrp="1"/>
          </p:cNvSpPr>
          <p:nvPr>
            <p:ph type="sldNum" sz="quarter" idx="4"/>
          </p:nvPr>
        </p:nvSpPr>
        <p:spPr>
          <a:xfrm>
            <a:off x="8610600" y="-22302"/>
            <a:ext cx="533400" cy="365125"/>
          </a:xfrm>
          <a:prstGeom prst="rect">
            <a:avLst/>
          </a:prstGeom>
        </p:spPr>
        <p:txBody>
          <a:bodyPr vert="horz" lIns="91440" tIns="45720" rIns="91440" bIns="45720" rtlCol="0" anchor="ctr"/>
          <a:lstStyle>
            <a:lvl1pPr algn="ctr">
              <a:defRPr sz="1600" b="1">
                <a:solidFill>
                  <a:schemeClr val="bg1"/>
                </a:solidFill>
              </a:defRPr>
            </a:lvl1pPr>
          </a:lstStyle>
          <a:p>
            <a:fld id="{21C2EF7A-BDB7-41AF-B21B-E43B54193D92}" type="slidenum">
              <a:rPr lang="en-US" smtClean="0"/>
              <a:pPr/>
              <a:t>‹#›</a:t>
            </a:fld>
            <a:endParaRPr lang="en-US" dirty="0"/>
          </a:p>
        </p:txBody>
      </p:sp>
      <p:pic>
        <p:nvPicPr>
          <p:cNvPr id="8" name="Picture 7" descr="times pro logo-01.jp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153400" y="6313976"/>
            <a:ext cx="838200" cy="544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2"/>
    </p:custData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6" r:id="rId4"/>
    <p:sldLayoutId id="2147483659" r:id="rId5"/>
    <p:sldLayoutId id="2147483660" r:id="rId6"/>
    <p:sldLayoutId id="2147483655" r:id="rId7"/>
    <p:sldLayoutId id="2147483651" r:id="rId8"/>
    <p:sldLayoutId id="2147483657" r:id="rId9"/>
    <p:sldLayoutId id="2147483654" r:id="rId10"/>
  </p:sldLayoutIdLst>
  <p:hf hdr="0" dt="0"/>
  <p:txStyles>
    <p:titleStyle>
      <a:lvl1pPr algn="l" defTabSz="914400" rtl="0" eaLnBrk="1" latinLnBrk="0" hangingPunct="1">
        <a:spcBef>
          <a:spcPct val="0"/>
        </a:spcBef>
        <a:buNone/>
        <a:defRPr sz="2600" b="1" kern="1200">
          <a:solidFill>
            <a:schemeClr val="bg1"/>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lang="en-US" sz="2400" kern="1200" smtClean="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000" kern="1200" dirty="0" smtClean="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lang="en-US" sz="2400" kern="1200" smtClean="0">
          <a:solidFill>
            <a:srgbClr val="262626"/>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smtClean="0">
          <a:solidFill>
            <a:srgbClr val="262626"/>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400" kern="1200">
          <a:solidFill>
            <a:srgbClr val="26262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0.e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9.xml"/><Relationship Id="rId7" Type="http://schemas.openxmlformats.org/officeDocument/2006/relationships/image" Target="../media/image12.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1.wmf"/><Relationship Id="rId4" Type="http://schemas.openxmlformats.org/officeDocument/2006/relationships/oleObject" Target="../embeddings/oleObject3.bin"/><Relationship Id="rId9"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9144000" cy="1089102"/>
          </a:xfrm>
        </p:spPr>
        <p:txBody>
          <a:bodyPr/>
          <a:lstStyle/>
          <a:p>
            <a:r>
              <a:rPr lang="en-GB" sz="3000" b="1" dirty="0">
                <a:solidFill>
                  <a:schemeClr val="accent5">
                    <a:lumMod val="75000"/>
                  </a:schemeClr>
                </a:solidFill>
              </a:rPr>
              <a:t>Probability, Distributions &amp; Statistical Tests using Python </a:t>
            </a:r>
            <a:endParaRPr lang="en-US" sz="3000" dirty="0">
              <a:solidFill>
                <a:schemeClr val="accent5">
                  <a:lumMod val="75000"/>
                </a:schemeClr>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 y="1143000"/>
            <a:ext cx="8686800" cy="5410200"/>
          </a:xfrm>
        </p:spPr>
        <p:txBody>
          <a:bodyPr/>
          <a:lstStyle/>
          <a:p>
            <a:pPr marL="0"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Statement:</a:t>
            </a:r>
          </a:p>
          <a:p>
            <a:pPr marL="0"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a:p>
            <a:pPr marL="0"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The number of calls arriving at a call center follows a poison distribution at 10 calls per hour. Calculate</a:t>
            </a:r>
          </a:p>
          <a:p>
            <a:pPr marL="457200" indent="-457200" algn="just">
              <a:lnSpc>
                <a:spcPct val="90000"/>
              </a:lnSpc>
              <a:spcBef>
                <a:spcPct val="0"/>
              </a:spcBef>
              <a:buFont typeface="+mj-lt"/>
              <a:buAutoNum type="arabicPeriod"/>
              <a:defRPr/>
            </a:pPr>
            <a:r>
              <a:rPr lang="en-US" altLang="en-US" dirty="0">
                <a:solidFill>
                  <a:schemeClr val="accent5">
                    <a:lumMod val="75000"/>
                  </a:schemeClr>
                </a:solidFill>
                <a:cs typeface="Arial" panose="020B0604020202020204" pitchFamily="34" charset="0"/>
              </a:rPr>
              <a:t>The probability that the number of calls with maximum 5</a:t>
            </a:r>
          </a:p>
          <a:p>
            <a:pPr marL="457200" indent="-457200" algn="just">
              <a:lnSpc>
                <a:spcPct val="90000"/>
              </a:lnSpc>
              <a:spcBef>
                <a:spcPct val="0"/>
              </a:spcBef>
              <a:buFont typeface="+mj-lt"/>
              <a:buAutoNum type="arabicPeriod"/>
              <a:defRPr/>
            </a:pPr>
            <a:r>
              <a:rPr lang="en-US" altLang="en-US" dirty="0">
                <a:solidFill>
                  <a:schemeClr val="accent5">
                    <a:lumMod val="75000"/>
                  </a:schemeClr>
                </a:solidFill>
                <a:cs typeface="Arial" panose="020B0604020202020204" pitchFamily="34" charset="0"/>
              </a:rPr>
              <a:t>The probability that the number of calls over 3-hour period will exceed 30.</a:t>
            </a:r>
          </a:p>
          <a:p>
            <a:pPr marL="457200" indent="-457200" algn="just">
              <a:lnSpc>
                <a:spcPct val="90000"/>
              </a:lnSpc>
              <a:spcBef>
                <a:spcPct val="0"/>
              </a:spcBef>
              <a:buFont typeface="+mj-lt"/>
              <a:buAutoNum type="arabicPeriod"/>
              <a:defRPr/>
            </a:pPr>
            <a:endParaRPr lang="en-US" altLang="en-US" dirty="0">
              <a:solidFill>
                <a:schemeClr val="accent5">
                  <a:lumMod val="75000"/>
                </a:schemeClr>
              </a:solidFill>
              <a:cs typeface="Arial" panose="020B0604020202020204" pitchFamily="34" charset="0"/>
            </a:endParaRPr>
          </a:p>
          <a:p>
            <a:pPr marL="457200" indent="-457200" algn="just">
              <a:lnSpc>
                <a:spcPct val="90000"/>
              </a:lnSpc>
              <a:spcBef>
                <a:spcPct val="0"/>
              </a:spcBef>
              <a:buFont typeface="+mj-lt"/>
              <a:buAutoNum type="arabicPeriod"/>
              <a:defRPr/>
            </a:pPr>
            <a:endParaRPr lang="en-US" altLang="en-US" dirty="0">
              <a:solidFill>
                <a:schemeClr val="accent5">
                  <a:lumMod val="75000"/>
                </a:schemeClr>
              </a:solidFill>
              <a:cs typeface="Arial" panose="020B0604020202020204" pitchFamily="34" charset="0"/>
            </a:endParaRPr>
          </a:p>
          <a:p>
            <a:pPr marL="0"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Solution : Probability and </a:t>
            </a:r>
            <a:r>
              <a:rPr lang="en-US" altLang="en-US" dirty="0" err="1">
                <a:solidFill>
                  <a:schemeClr val="accent5">
                    <a:lumMod val="75000"/>
                  </a:schemeClr>
                </a:solidFill>
                <a:cs typeface="Arial" panose="020B0604020202020204" pitchFamily="34" charset="0"/>
              </a:rPr>
              <a:t>Distributions.ipynb</a:t>
            </a:r>
            <a:r>
              <a:rPr lang="en-US" altLang="en-US" dirty="0">
                <a:solidFill>
                  <a:schemeClr val="accent5">
                    <a:lumMod val="75000"/>
                  </a:schemeClr>
                </a:solidFill>
                <a:cs typeface="Arial" panose="020B0604020202020204" pitchFamily="34" charset="0"/>
              </a:rPr>
              <a:t> </a:t>
            </a:r>
          </a:p>
          <a:p>
            <a:pPr>
              <a:spcBef>
                <a:spcPct val="0"/>
              </a:spcBef>
            </a:pPr>
            <a:endParaRPr 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Example of Poison Distribution </a:t>
            </a:r>
          </a:p>
        </p:txBody>
      </p:sp>
    </p:spTree>
    <p:extLst>
      <p:ext uri="{BB962C8B-B14F-4D97-AF65-F5344CB8AC3E}">
        <p14:creationId xmlns:p14="http://schemas.microsoft.com/office/powerpoint/2010/main" val="277578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315" name="Rectangle 3"/>
              <p:cNvSpPr>
                <a:spLocks noGrp="1" noChangeArrowheads="1"/>
              </p:cNvSpPr>
              <p:nvPr>
                <p:ph type="body" idx="1"/>
              </p:nvPr>
            </p:nvSpPr>
            <p:spPr>
              <a:xfrm>
                <a:off x="190500" y="1066800"/>
                <a:ext cx="8763000" cy="5410200"/>
              </a:xfrm>
            </p:spPr>
            <p:txBody>
              <a:bodyPr/>
              <a:lstStyle/>
              <a:p>
                <a:pPr algn="just">
                  <a:lnSpc>
                    <a:spcPct val="90000"/>
                  </a:lnSpc>
                  <a:spcBef>
                    <a:spcPct val="0"/>
                  </a:spcBef>
                  <a:buFont typeface="Wingdings" panose="05000000000000000000" pitchFamily="2" charset="2"/>
                  <a:buChar char="v"/>
                  <a:defRPr/>
                </a:pPr>
                <a:r>
                  <a:rPr lang="en-GB" dirty="0">
                    <a:solidFill>
                      <a:schemeClr val="accent5">
                        <a:lumMod val="75000"/>
                      </a:schemeClr>
                    </a:solidFill>
                    <a:cs typeface="Arial" panose="020B0604020202020204" pitchFamily="34" charset="0"/>
                  </a:rPr>
                  <a:t>The continuous random variable </a:t>
                </a:r>
                <a14:m>
                  <m:oMath xmlns:m="http://schemas.openxmlformats.org/officeDocument/2006/math">
                    <m:r>
                      <a:rPr lang="en-GB">
                        <a:solidFill>
                          <a:schemeClr val="accent5">
                            <a:lumMod val="75000"/>
                          </a:schemeClr>
                        </a:solidFill>
                        <a:latin typeface="Cambria Math" panose="02040503050406030204" pitchFamily="18" charset="0"/>
                        <a:cs typeface="Arial" panose="020B0604020202020204" pitchFamily="34" charset="0"/>
                      </a:rPr>
                      <m:t>𝑌</m:t>
                    </m:r>
                    <m:r>
                      <a:rPr lang="en-GB">
                        <a:solidFill>
                          <a:schemeClr val="accent5">
                            <a:lumMod val="75000"/>
                          </a:schemeClr>
                        </a:solidFill>
                        <a:latin typeface="Cambria Math" panose="02040503050406030204" pitchFamily="18" charset="0"/>
                        <a:cs typeface="Arial" panose="020B0604020202020204" pitchFamily="34" charset="0"/>
                      </a:rPr>
                      <m:t> </m:t>
                    </m:r>
                  </m:oMath>
                </a14:m>
                <a:r>
                  <a:rPr lang="en-GB" dirty="0">
                    <a:solidFill>
                      <a:schemeClr val="accent5">
                        <a:lumMod val="75000"/>
                      </a:schemeClr>
                    </a:solidFill>
                    <a:cs typeface="Arial" panose="020B0604020202020204" pitchFamily="34" charset="0"/>
                  </a:rPr>
                  <a:t>has the Exponential distribution, with constant rate parameter </a:t>
                </a:r>
                <a14:m>
                  <m:oMath xmlns:m="http://schemas.openxmlformats.org/officeDocument/2006/math">
                    <m:r>
                      <a:rPr lang="en-GB">
                        <a:solidFill>
                          <a:schemeClr val="accent5">
                            <a:lumMod val="75000"/>
                          </a:schemeClr>
                        </a:solidFill>
                        <a:latin typeface="Cambria Math" panose="02040503050406030204" pitchFamily="18" charset="0"/>
                        <a:cs typeface="Arial" panose="020B0604020202020204" pitchFamily="34" charset="0"/>
                      </a:rPr>
                      <m:t>𝜈</m:t>
                    </m:r>
                  </m:oMath>
                </a14:m>
                <a:r>
                  <a:rPr lang="en-GB" dirty="0">
                    <a:solidFill>
                      <a:schemeClr val="accent5">
                        <a:lumMod val="75000"/>
                      </a:schemeClr>
                    </a:solidFill>
                    <a:cs typeface="Arial" panose="020B0604020202020204" pitchFamily="34" charset="0"/>
                  </a:rPr>
                  <a:t> if:</a:t>
                </a:r>
              </a:p>
              <a:p>
                <a:pPr algn="just">
                  <a:lnSpc>
                    <a:spcPct val="90000"/>
                  </a:lnSpc>
                  <a:spcBef>
                    <a:spcPct val="0"/>
                  </a:spcBef>
                  <a:buFont typeface="Wingdings" panose="05000000000000000000" pitchFamily="2" charset="2"/>
                  <a:buChar char="v"/>
                  <a:defRPr/>
                </a:pPr>
                <a:endParaRPr lang="en-GB" dirty="0">
                  <a:solidFill>
                    <a:schemeClr val="accent5">
                      <a:lumMod val="75000"/>
                    </a:schemeClr>
                  </a:solidFill>
                  <a:cs typeface="Arial" panose="020B0604020202020204" pitchFamily="34" charset="0"/>
                </a:endParaRPr>
              </a:p>
              <a:p>
                <a:pPr algn="just">
                  <a:lnSpc>
                    <a:spcPct val="90000"/>
                  </a:lnSpc>
                  <a:spcBef>
                    <a:spcPct val="0"/>
                  </a:spcBef>
                  <a:buFont typeface="Wingdings" panose="05000000000000000000" pitchFamily="2" charset="2"/>
                  <a:buChar char="v"/>
                  <a:defRPr/>
                </a:pPr>
                <a:endParaRPr lang="en-GB" dirty="0">
                  <a:solidFill>
                    <a:schemeClr val="accent5">
                      <a:lumMod val="75000"/>
                    </a:schemeClr>
                  </a:solidFill>
                  <a:cs typeface="Arial" panose="020B0604020202020204" pitchFamily="34" charset="0"/>
                </a:endParaRPr>
              </a:p>
              <a:p>
                <a:pPr algn="just">
                  <a:lnSpc>
                    <a:spcPct val="90000"/>
                  </a:lnSpc>
                  <a:spcBef>
                    <a:spcPct val="0"/>
                  </a:spcBef>
                  <a:buFont typeface="Wingdings" panose="05000000000000000000" pitchFamily="2" charset="2"/>
                  <a:buChar char="v"/>
                  <a:defRPr/>
                </a:pPr>
                <a:endParaRPr lang="en-GB" dirty="0">
                  <a:solidFill>
                    <a:schemeClr val="accent5">
                      <a:lumMod val="75000"/>
                    </a:schemeClr>
                  </a:solidFill>
                  <a:cs typeface="Arial" panose="020B0604020202020204" pitchFamily="34" charset="0"/>
                </a:endParaRPr>
              </a:p>
              <a:p>
                <a:pPr algn="just">
                  <a:lnSpc>
                    <a:spcPct val="90000"/>
                  </a:lnSpc>
                  <a:spcBef>
                    <a:spcPct val="0"/>
                  </a:spcBef>
                  <a:buFont typeface="Wingdings" panose="05000000000000000000" pitchFamily="2" charset="2"/>
                  <a:buChar char="v"/>
                  <a:defRPr/>
                </a:pPr>
                <a:endParaRPr lang="en-GB" dirty="0">
                  <a:solidFill>
                    <a:schemeClr val="accent5">
                      <a:lumMod val="75000"/>
                    </a:schemeClr>
                  </a:solidFill>
                  <a:cs typeface="Arial" panose="020B0604020202020204" pitchFamily="34" charset="0"/>
                </a:endParaRPr>
              </a:p>
              <a:p>
                <a:pPr algn="just">
                  <a:lnSpc>
                    <a:spcPct val="90000"/>
                  </a:lnSpc>
                  <a:spcBef>
                    <a:spcPct val="0"/>
                  </a:spcBef>
                  <a:buFont typeface="Wingdings" panose="05000000000000000000" pitchFamily="2" charset="2"/>
                  <a:buChar char="v"/>
                  <a:defRPr/>
                </a:pPr>
                <a:endParaRPr lang="en-GB" dirty="0">
                  <a:solidFill>
                    <a:schemeClr val="accent5">
                      <a:lumMod val="75000"/>
                    </a:schemeClr>
                  </a:solidFill>
                  <a:cs typeface="Arial" panose="020B0604020202020204" pitchFamily="34" charset="0"/>
                </a:endParaRPr>
              </a:p>
              <a:p>
                <a:pPr lvl="1"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Eg: modelling time –to –time failure of electronic components.</a:t>
                </a:r>
              </a:p>
              <a:p>
                <a:pPr lvl="1" algn="just">
                  <a:lnSpc>
                    <a:spcPct val="90000"/>
                  </a:lnSpc>
                  <a:spcBef>
                    <a:spcPct val="0"/>
                  </a:spcBef>
                  <a:buFont typeface="Wingdings" panose="05000000000000000000" pitchFamily="2" charset="2"/>
                  <a:buChar char="v"/>
                  <a:defRPr/>
                </a:pPr>
                <a:endParaRPr lang="en-US" altLang="en-US" dirty="0">
                  <a:solidFill>
                    <a:schemeClr val="accent5">
                      <a:lumMod val="75000"/>
                    </a:schemeClr>
                  </a:solidFill>
                  <a:cs typeface="Arial" panose="020B0604020202020204" pitchFamily="34" charset="0"/>
                </a:endParaRPr>
              </a:p>
              <a:p>
                <a:pPr lvl="1" algn="just">
                  <a:lnSpc>
                    <a:spcPct val="90000"/>
                  </a:lnSpc>
                  <a:spcBef>
                    <a:spcPct val="0"/>
                  </a:spcBef>
                  <a:buFont typeface="Wingdings" panose="05000000000000000000" pitchFamily="2" charset="2"/>
                  <a:buChar char="v"/>
                  <a:defRPr/>
                </a:pPr>
                <a:endParaRPr lang="en-US" altLang="en-US" dirty="0">
                  <a:solidFill>
                    <a:schemeClr val="accent5">
                      <a:lumMod val="75000"/>
                    </a:schemeClr>
                  </a:solidFill>
                  <a:cs typeface="Arial" panose="020B0604020202020204" pitchFamily="34" charset="0"/>
                </a:endParaRP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The Parameter </a:t>
                </a:r>
                <a14:m>
                  <m:oMath xmlns:m="http://schemas.openxmlformats.org/officeDocument/2006/math">
                    <m:r>
                      <a:rPr lang="en-GB">
                        <a:solidFill>
                          <a:schemeClr val="accent5">
                            <a:lumMod val="75000"/>
                          </a:schemeClr>
                        </a:solidFill>
                        <a:latin typeface="Cambria Math" panose="02040503050406030204" pitchFamily="18" charset="0"/>
                        <a:cs typeface="Arial" panose="020B0604020202020204" pitchFamily="34" charset="0"/>
                      </a:rPr>
                      <m:t>𝜈</m:t>
                    </m:r>
                  </m:oMath>
                </a14:m>
                <a:r>
                  <a:rPr lang="en-US" altLang="en-US" dirty="0">
                    <a:solidFill>
                      <a:schemeClr val="accent5">
                        <a:lumMod val="75000"/>
                      </a:schemeClr>
                    </a:solidFill>
                    <a:cs typeface="Arial" panose="020B0604020202020204" pitchFamily="34" charset="0"/>
                  </a:rPr>
                  <a:t>is the scale parameter represent the rate of occurrence of event</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Mean of Exponential distribution is 1/</a:t>
                </a:r>
                <a:r>
                  <a:rPr lang="en-GB" dirty="0">
                    <a:solidFill>
                      <a:schemeClr val="accent5">
                        <a:lumMod val="75000"/>
                      </a:schemeClr>
                    </a:solidFill>
                    <a:cs typeface="Arial" panose="020B0604020202020204" pitchFamily="34" charset="0"/>
                  </a:rPr>
                  <a:t> </a:t>
                </a:r>
                <a14:m>
                  <m:oMath xmlns:m="http://schemas.openxmlformats.org/officeDocument/2006/math">
                    <m:r>
                      <a:rPr lang="en-GB">
                        <a:solidFill>
                          <a:schemeClr val="accent5">
                            <a:lumMod val="75000"/>
                          </a:schemeClr>
                        </a:solidFill>
                        <a:latin typeface="Cambria Math" panose="02040503050406030204" pitchFamily="18" charset="0"/>
                        <a:cs typeface="Arial" panose="020B0604020202020204" pitchFamily="34" charset="0"/>
                      </a:rPr>
                      <m:t>𝜈</m:t>
                    </m:r>
                  </m:oMath>
                </a14:m>
                <a:endParaRPr lang="en-US" altLang="en-US" dirty="0">
                  <a:solidFill>
                    <a:schemeClr val="accent5">
                      <a:lumMod val="75000"/>
                    </a:schemeClr>
                  </a:solidFill>
                  <a:cs typeface="Arial" panose="020B0604020202020204" pitchFamily="34" charset="0"/>
                </a:endParaRPr>
              </a:p>
              <a:p>
                <a:pPr algn="just">
                  <a:buFont typeface="Wingdings" panose="05000000000000000000" pitchFamily="2" charset="2"/>
                  <a:buChar char="v"/>
                </a:pPr>
                <a:endParaRPr lang="en-US" altLang="en-US" dirty="0">
                  <a:solidFill>
                    <a:schemeClr val="accent5">
                      <a:lumMod val="75000"/>
                    </a:schemeClr>
                  </a:solidFill>
                  <a:cs typeface="Arial" panose="020B0604020202020204" pitchFamily="34" charset="0"/>
                </a:endParaRPr>
              </a:p>
              <a:p>
                <a:pPr algn="just">
                  <a:buFont typeface="Wingdings" panose="05000000000000000000" pitchFamily="2" charset="2"/>
                  <a:buChar char="v"/>
                </a:pPr>
                <a:endParaRPr lang="en-US" altLang="en-US" dirty="0">
                  <a:solidFill>
                    <a:schemeClr val="accent5">
                      <a:lumMod val="75000"/>
                    </a:schemeClr>
                  </a:solidFill>
                  <a:cs typeface="Arial" panose="020B0604020202020204" pitchFamily="34" charset="0"/>
                </a:endParaRPr>
              </a:p>
              <a:p>
                <a:pPr algn="just">
                  <a:lnSpc>
                    <a:spcPct val="90000"/>
                  </a:lnSpc>
                  <a:spcBef>
                    <a:spcPct val="0"/>
                  </a:spcBef>
                  <a:buFont typeface="Wingdings" panose="05000000000000000000" pitchFamily="2" charset="2"/>
                  <a:buChar char="v"/>
                  <a:defRPr/>
                </a:pPr>
                <a:endParaRPr lang="en-US" altLang="en-US" dirty="0">
                  <a:solidFill>
                    <a:schemeClr val="accent5">
                      <a:lumMod val="75000"/>
                    </a:schemeClr>
                  </a:solidFill>
                  <a:cs typeface="Arial" panose="020B0604020202020204" pitchFamily="34" charset="0"/>
                </a:endParaRPr>
              </a:p>
              <a:p>
                <a:pPr>
                  <a:spcBef>
                    <a:spcPct val="0"/>
                  </a:spcBef>
                </a:pPr>
                <a:endParaRPr lang="en-US" dirty="0">
                  <a:solidFill>
                    <a:schemeClr val="accent5">
                      <a:lumMod val="75000"/>
                    </a:schemeClr>
                  </a:solidFill>
                  <a:cs typeface="Arial" panose="020B0604020202020204" pitchFamily="34" charset="0"/>
                </a:endParaRPr>
              </a:p>
            </p:txBody>
          </p:sp>
        </mc:Choice>
        <mc:Fallback xmlns="">
          <p:sp>
            <p:nvSpPr>
              <p:cNvPr id="13315" name="Rectangle 3"/>
              <p:cNvSpPr>
                <a:spLocks noGrp="1" noRot="1" noChangeAspect="1" noMove="1" noResize="1" noEditPoints="1" noAdjustHandles="1" noChangeArrowheads="1" noChangeShapeType="1" noTextEdit="1"/>
              </p:cNvSpPr>
              <p:nvPr>
                <p:ph type="body" idx="1"/>
              </p:nvPr>
            </p:nvSpPr>
            <p:spPr>
              <a:xfrm>
                <a:off x="190500" y="1066800"/>
                <a:ext cx="8763000" cy="5410200"/>
              </a:xfrm>
              <a:blipFill>
                <a:blip r:embed="rId3"/>
                <a:stretch>
                  <a:fillRect l="-904" t="-1577" r="-1043"/>
                </a:stretch>
              </a:blipFill>
            </p:spPr>
            <p:txBody>
              <a:bodyPr/>
              <a:lstStyle/>
              <a:p>
                <a:r>
                  <a:rPr lang="en-IN">
                    <a:noFill/>
                  </a:rPr>
                  <a:t> </a:t>
                </a:r>
              </a:p>
            </p:txBody>
          </p:sp>
        </mc:Fallback>
      </mc:AlternateContent>
      <p:sp>
        <p:nvSpPr>
          <p:cNvPr id="8" name="Title 1"/>
          <p:cNvSpPr>
            <a:spLocks noGrp="1"/>
          </p:cNvSpPr>
          <p:nvPr>
            <p:ph type="title"/>
          </p:nvPr>
        </p:nvSpPr>
        <p:spPr/>
        <p:txBody>
          <a:bodyPr>
            <a:normAutofit/>
          </a:bodyPr>
          <a:lstStyle/>
          <a:p>
            <a:r>
              <a:rPr lang="en-US" altLang="en-US" dirty="0">
                <a:solidFill>
                  <a:schemeClr val="bg2"/>
                </a:solidFill>
              </a:rPr>
              <a:t>Exponential  Distribution </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D96CD87D-4501-400D-BBF1-16BDDCBB5399}"/>
                  </a:ext>
                </a:extLst>
              </p:cNvPr>
              <p:cNvSpPr/>
              <p:nvPr/>
            </p:nvSpPr>
            <p:spPr>
              <a:xfrm>
                <a:off x="3200278" y="2057400"/>
                <a:ext cx="2743443" cy="618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rPr>
                        <m:t>𝑓</m:t>
                      </m:r>
                      <m:d>
                        <m:dPr>
                          <m:ctrlPr>
                            <a:rPr lang="en-GB" i="1">
                              <a:latin typeface="Cambria Math" panose="02040503050406030204" pitchFamily="18" charset="0"/>
                            </a:rPr>
                          </m:ctrlPr>
                        </m:dPr>
                        <m:e>
                          <m:r>
                            <a:rPr lang="en-GB" i="1">
                              <a:latin typeface="Cambria Math"/>
                            </a:rPr>
                            <m:t>𝑦</m:t>
                          </m:r>
                        </m:e>
                      </m:d>
                      <m:r>
                        <a:rPr lang="en-GB" i="1">
                          <a:latin typeface="Cambria Math"/>
                        </a:rPr>
                        <m:t>=</m:t>
                      </m:r>
                      <m:d>
                        <m:dPr>
                          <m:begChr m:val="{"/>
                          <m:endChr m:val=""/>
                          <m:ctrlPr>
                            <a:rPr lang="en-GB" i="1">
                              <a:latin typeface="Cambria Math" panose="02040503050406030204" pitchFamily="18" charset="0"/>
                            </a:rPr>
                          </m:ctrlPr>
                        </m:dPr>
                        <m:e>
                          <m:eqArr>
                            <m:eqArrPr>
                              <m:ctrlPr>
                                <a:rPr lang="en-GB" i="1">
                                  <a:latin typeface="Cambria Math" panose="02040503050406030204" pitchFamily="18" charset="0"/>
                                </a:rPr>
                              </m:ctrlPr>
                            </m:eqArrPr>
                            <m:e>
                              <m:r>
                                <a:rPr lang="en-GB" i="1">
                                  <a:latin typeface="Cambria Math"/>
                                </a:rPr>
                                <m:t> </m:t>
                              </m:r>
                              <m:r>
                                <a:rPr lang="en-GB" i="1">
                                  <a:latin typeface="Cambria Math"/>
                                </a:rPr>
                                <m:t>𝜈</m:t>
                              </m:r>
                              <m:sSup>
                                <m:sSupPr>
                                  <m:ctrlPr>
                                    <a:rPr lang="en-GB" i="1">
                                      <a:latin typeface="Cambria Math" panose="02040503050406030204" pitchFamily="18" charset="0"/>
                                    </a:rPr>
                                  </m:ctrlPr>
                                </m:sSupPr>
                                <m:e>
                                  <m:r>
                                    <a:rPr lang="en-GB" i="1">
                                      <a:latin typeface="Cambria Math"/>
                                    </a:rPr>
                                    <m:t>𝑒</m:t>
                                  </m:r>
                                </m:e>
                                <m:sup>
                                  <m:r>
                                    <a:rPr lang="en-GB" i="1">
                                      <a:latin typeface="Cambria Math"/>
                                    </a:rPr>
                                    <m:t>−</m:t>
                                  </m:r>
                                  <m:r>
                                    <a:rPr lang="en-GB" i="1">
                                      <a:latin typeface="Cambria Math"/>
                                    </a:rPr>
                                    <m:t>𝜈</m:t>
                                  </m:r>
                                  <m:r>
                                    <a:rPr lang="en-GB" i="1">
                                      <a:latin typeface="Cambria Math"/>
                                    </a:rPr>
                                    <m:t>𝑦</m:t>
                                  </m:r>
                                </m:sup>
                              </m:sSup>
                              <m:r>
                                <a:rPr lang="en-GB" i="1">
                                  <a:latin typeface="Cambria Math"/>
                                </a:rPr>
                                <m:t>,  </m:t>
                              </m:r>
                              <m:r>
                                <a:rPr lang="en-GB" i="1">
                                  <a:latin typeface="Cambria Math"/>
                                </a:rPr>
                                <m:t>𝑦</m:t>
                              </m:r>
                              <m:r>
                                <a:rPr lang="en-GB" i="1">
                                  <a:latin typeface="Cambria Math"/>
                                </a:rPr>
                                <m:t>&gt;0</m:t>
                              </m:r>
                            </m:e>
                            <m:e>
                              <m:r>
                                <a:rPr lang="en-GB" i="1">
                                  <a:latin typeface="Cambria Math"/>
                                </a:rPr>
                                <m:t>0,  </m:t>
                              </m:r>
                              <m:r>
                                <a:rPr lang="en-GB" b="0" i="1" smtClean="0">
                                  <a:latin typeface="Cambria Math"/>
                                </a:rPr>
                                <m:t>    &amp;    </m:t>
                              </m:r>
                              <m:r>
                                <a:rPr lang="en-GB" i="1">
                                  <a:latin typeface="Cambria Math"/>
                                </a:rPr>
                                <m:t>𝑦</m:t>
                              </m:r>
                              <m:r>
                                <a:rPr lang="en-GB" i="1">
                                  <a:latin typeface="Cambria Math"/>
                                </a:rPr>
                                <m:t>&lt;0</m:t>
                              </m:r>
                            </m:e>
                          </m:eqArr>
                        </m:e>
                      </m:d>
                    </m:oMath>
                  </m:oMathPara>
                </a14:m>
                <a:endParaRPr lang="en-GB" dirty="0"/>
              </a:p>
            </p:txBody>
          </p:sp>
        </mc:Choice>
        <mc:Fallback xmlns="">
          <p:sp>
            <p:nvSpPr>
              <p:cNvPr id="11" name="Rectangle 10">
                <a:extLst>
                  <a:ext uri="{FF2B5EF4-FFF2-40B4-BE49-F238E27FC236}">
                    <a16:creationId xmlns:a16="http://schemas.microsoft.com/office/drawing/2014/main" id="{D96CD87D-4501-400D-BBF1-16BDDCBB5399}"/>
                  </a:ext>
                </a:extLst>
              </p:cNvPr>
              <p:cNvSpPr>
                <a:spLocks noRot="1" noChangeAspect="1" noMove="1" noResize="1" noEditPoints="1" noAdjustHandles="1" noChangeArrowheads="1" noChangeShapeType="1" noTextEdit="1"/>
              </p:cNvSpPr>
              <p:nvPr/>
            </p:nvSpPr>
            <p:spPr>
              <a:xfrm>
                <a:off x="3200278" y="2057400"/>
                <a:ext cx="2743443" cy="618118"/>
              </a:xfrm>
              <a:prstGeom prst="rect">
                <a:avLst/>
              </a:prstGeom>
              <a:blipFill>
                <a:blip r:embed="rId4"/>
                <a:stretch>
                  <a:fillRect b="-7921"/>
                </a:stretch>
              </a:blipFill>
            </p:spPr>
            <p:txBody>
              <a:bodyPr/>
              <a:lstStyle/>
              <a:p>
                <a:r>
                  <a:rPr lang="en-IN">
                    <a:noFill/>
                  </a:rPr>
                  <a:t> </a:t>
                </a:r>
              </a:p>
            </p:txBody>
          </p:sp>
        </mc:Fallback>
      </mc:AlternateContent>
    </p:spTree>
    <p:extLst>
      <p:ext uri="{BB962C8B-B14F-4D97-AF65-F5344CB8AC3E}">
        <p14:creationId xmlns:p14="http://schemas.microsoft.com/office/powerpoint/2010/main" val="1777128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 y="1143000"/>
            <a:ext cx="8686800" cy="5410200"/>
          </a:xfrm>
        </p:spPr>
        <p:txBody>
          <a:bodyPr/>
          <a:lstStyle/>
          <a:p>
            <a:pPr marL="0"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Statement:</a:t>
            </a:r>
          </a:p>
          <a:p>
            <a:pPr marL="0"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a:p>
            <a:pPr marL="0"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The time to time failure of an avionic system follows and exponential distribution with mean time between failures (MTBF) of 100 hours. Calculate</a:t>
            </a:r>
          </a:p>
          <a:p>
            <a:pPr marL="0"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a:p>
            <a:pPr marL="457200" indent="-457200" algn="just">
              <a:lnSpc>
                <a:spcPct val="90000"/>
              </a:lnSpc>
              <a:spcBef>
                <a:spcPct val="0"/>
              </a:spcBef>
              <a:buFont typeface="+mj-lt"/>
              <a:buAutoNum type="arabicPeriod"/>
              <a:defRPr/>
            </a:pPr>
            <a:r>
              <a:rPr lang="en-US" altLang="en-US" dirty="0">
                <a:solidFill>
                  <a:schemeClr val="accent5">
                    <a:lumMod val="75000"/>
                  </a:schemeClr>
                </a:solidFill>
                <a:cs typeface="Arial" panose="020B0604020202020204" pitchFamily="34" charset="0"/>
              </a:rPr>
              <a:t>The probability that the system fail before 1000 hours</a:t>
            </a:r>
          </a:p>
          <a:p>
            <a:pPr marL="457200" indent="-457200" algn="just">
              <a:lnSpc>
                <a:spcPct val="90000"/>
              </a:lnSpc>
              <a:spcBef>
                <a:spcPct val="0"/>
              </a:spcBef>
              <a:buFont typeface="+mj-lt"/>
              <a:buAutoNum type="arabicPeriod"/>
              <a:defRPr/>
            </a:pPr>
            <a:r>
              <a:rPr lang="en-US" altLang="en-US" dirty="0">
                <a:solidFill>
                  <a:schemeClr val="accent5">
                    <a:lumMod val="75000"/>
                  </a:schemeClr>
                </a:solidFill>
                <a:cs typeface="Arial" panose="020B0604020202020204" pitchFamily="34" charset="0"/>
              </a:rPr>
              <a:t>The probability that it will not fail up to 2000 hours</a:t>
            </a:r>
          </a:p>
          <a:p>
            <a:pPr marL="457200" indent="-457200" algn="just">
              <a:lnSpc>
                <a:spcPct val="90000"/>
              </a:lnSpc>
              <a:spcBef>
                <a:spcPct val="0"/>
              </a:spcBef>
              <a:buFont typeface="+mj-lt"/>
              <a:buAutoNum type="arabicPeriod"/>
              <a:defRPr/>
            </a:pPr>
            <a:r>
              <a:rPr lang="en-US" altLang="en-US" dirty="0">
                <a:solidFill>
                  <a:schemeClr val="accent5">
                    <a:lumMod val="75000"/>
                  </a:schemeClr>
                </a:solidFill>
                <a:cs typeface="Arial" panose="020B0604020202020204" pitchFamily="34" charset="0"/>
              </a:rPr>
              <a:t>The time by which 10% of the system will fail  (</a:t>
            </a:r>
            <a:r>
              <a:rPr lang="en-US" altLang="en-US" dirty="0" err="1">
                <a:solidFill>
                  <a:schemeClr val="accent5">
                    <a:lumMod val="75000"/>
                  </a:schemeClr>
                </a:solidFill>
                <a:cs typeface="Arial" panose="020B0604020202020204" pitchFamily="34" charset="0"/>
              </a:rPr>
              <a:t>i.e</a:t>
            </a:r>
            <a:r>
              <a:rPr lang="en-US" altLang="en-US" dirty="0">
                <a:solidFill>
                  <a:schemeClr val="accent5">
                    <a:lumMod val="75000"/>
                  </a:schemeClr>
                </a:solidFill>
                <a:cs typeface="Arial" panose="020B0604020202020204" pitchFamily="34" charset="0"/>
              </a:rPr>
              <a:t> Calculate P10 life)</a:t>
            </a:r>
          </a:p>
          <a:p>
            <a:pPr marL="0"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Note: MTBF is 1000 hours , so mean is inverse of this.</a:t>
            </a:r>
          </a:p>
          <a:p>
            <a:pPr marL="457200" indent="-457200" algn="just">
              <a:lnSpc>
                <a:spcPct val="90000"/>
              </a:lnSpc>
              <a:spcBef>
                <a:spcPct val="0"/>
              </a:spcBef>
              <a:buFont typeface="+mj-lt"/>
              <a:buAutoNum type="arabicPeriod"/>
              <a:defRPr/>
            </a:pPr>
            <a:endParaRPr lang="en-US" altLang="en-US" dirty="0">
              <a:solidFill>
                <a:schemeClr val="accent5">
                  <a:lumMod val="75000"/>
                </a:schemeClr>
              </a:solidFill>
              <a:cs typeface="Arial" panose="020B0604020202020204" pitchFamily="34" charset="0"/>
            </a:endParaRPr>
          </a:p>
          <a:p>
            <a:pPr marL="0"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Solution : Probability and </a:t>
            </a:r>
            <a:r>
              <a:rPr lang="en-US" altLang="en-US" dirty="0" err="1">
                <a:solidFill>
                  <a:schemeClr val="accent5">
                    <a:lumMod val="75000"/>
                  </a:schemeClr>
                </a:solidFill>
                <a:cs typeface="Arial" panose="020B0604020202020204" pitchFamily="34" charset="0"/>
              </a:rPr>
              <a:t>Distributions.ipynb</a:t>
            </a:r>
            <a:r>
              <a:rPr lang="en-US" altLang="en-US" dirty="0">
                <a:solidFill>
                  <a:schemeClr val="accent5">
                    <a:lumMod val="75000"/>
                  </a:schemeClr>
                </a:solidFill>
                <a:cs typeface="Arial" panose="020B0604020202020204" pitchFamily="34" charset="0"/>
              </a:rPr>
              <a:t> </a:t>
            </a:r>
          </a:p>
          <a:p>
            <a:pPr>
              <a:spcBef>
                <a:spcPct val="0"/>
              </a:spcBef>
            </a:pPr>
            <a:endParaRPr 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Example of </a:t>
            </a:r>
            <a:r>
              <a:rPr lang="en-US" altLang="en-US" dirty="0" err="1">
                <a:solidFill>
                  <a:schemeClr val="bg2"/>
                </a:solidFill>
              </a:rPr>
              <a:t>Exponetail</a:t>
            </a:r>
            <a:r>
              <a:rPr lang="en-US" altLang="en-US" dirty="0">
                <a:solidFill>
                  <a:schemeClr val="bg2"/>
                </a:solidFill>
              </a:rPr>
              <a:t> Distribution </a:t>
            </a:r>
          </a:p>
        </p:txBody>
      </p:sp>
    </p:spTree>
    <p:extLst>
      <p:ext uri="{BB962C8B-B14F-4D97-AF65-F5344CB8AC3E}">
        <p14:creationId xmlns:p14="http://schemas.microsoft.com/office/powerpoint/2010/main" val="3948195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315" name="Rectangle 3"/>
              <p:cNvSpPr>
                <a:spLocks noGrp="1" noChangeArrowheads="1"/>
              </p:cNvSpPr>
              <p:nvPr>
                <p:ph type="body" idx="1"/>
              </p:nvPr>
            </p:nvSpPr>
            <p:spPr>
              <a:xfrm>
                <a:off x="190500" y="1066800"/>
                <a:ext cx="8763000" cy="5410200"/>
              </a:xfrm>
            </p:spPr>
            <p:txBody>
              <a:bodyPr/>
              <a:lstStyle/>
              <a:p>
                <a:pPr algn="just">
                  <a:lnSpc>
                    <a:spcPct val="90000"/>
                  </a:lnSpc>
                  <a:spcBef>
                    <a:spcPct val="0"/>
                  </a:spcBef>
                  <a:buFont typeface="Wingdings" panose="05000000000000000000" pitchFamily="2" charset="2"/>
                  <a:buChar char="v"/>
                  <a:defRPr/>
                </a:pPr>
                <a:r>
                  <a:rPr lang="en-GB" dirty="0">
                    <a:solidFill>
                      <a:schemeClr val="accent5">
                        <a:lumMod val="75000"/>
                      </a:schemeClr>
                    </a:solidFill>
                    <a:cs typeface="Arial" panose="020B0604020202020204" pitchFamily="34" charset="0"/>
                  </a:rPr>
                  <a:t>The continuous random variable </a:t>
                </a:r>
                <a14:m>
                  <m:oMath xmlns:m="http://schemas.openxmlformats.org/officeDocument/2006/math">
                    <m:r>
                      <a:rPr lang="en-GB">
                        <a:solidFill>
                          <a:schemeClr val="accent5">
                            <a:lumMod val="75000"/>
                          </a:schemeClr>
                        </a:solidFill>
                        <a:latin typeface="Cambria Math" panose="02040503050406030204" pitchFamily="18" charset="0"/>
                        <a:cs typeface="Arial" panose="020B0604020202020204" pitchFamily="34" charset="0"/>
                      </a:rPr>
                      <m:t>𝑋</m:t>
                    </m:r>
                    <m:r>
                      <a:rPr lang="en-GB">
                        <a:solidFill>
                          <a:schemeClr val="accent5">
                            <a:lumMod val="75000"/>
                          </a:schemeClr>
                        </a:solidFill>
                        <a:latin typeface="Cambria Math" panose="02040503050406030204" pitchFamily="18" charset="0"/>
                        <a:cs typeface="Arial" panose="020B0604020202020204" pitchFamily="34" charset="0"/>
                      </a:rPr>
                      <m:t> </m:t>
                    </m:r>
                  </m:oMath>
                </a14:m>
                <a:r>
                  <a:rPr lang="en-GB" dirty="0">
                    <a:solidFill>
                      <a:schemeClr val="accent5">
                        <a:lumMod val="75000"/>
                      </a:schemeClr>
                    </a:solidFill>
                    <a:cs typeface="Arial" panose="020B0604020202020204" pitchFamily="34" charset="0"/>
                  </a:rPr>
                  <a:t>has the Normal distribution(Gaussian distribution) if the pdf is:</a:t>
                </a:r>
              </a:p>
              <a:p>
                <a:pPr algn="just">
                  <a:lnSpc>
                    <a:spcPct val="90000"/>
                  </a:lnSpc>
                  <a:spcBef>
                    <a:spcPct val="0"/>
                  </a:spcBef>
                  <a:buFont typeface="Wingdings" panose="05000000000000000000" pitchFamily="2" charset="2"/>
                  <a:buChar char="v"/>
                  <a:defRPr/>
                </a:pPr>
                <a:endParaRPr lang="en-GB" dirty="0">
                  <a:solidFill>
                    <a:schemeClr val="accent5">
                      <a:lumMod val="75000"/>
                    </a:schemeClr>
                  </a:solidFill>
                  <a:cs typeface="Arial" panose="020B0604020202020204" pitchFamily="34" charset="0"/>
                </a:endParaRPr>
              </a:p>
              <a:p>
                <a:pPr algn="just">
                  <a:lnSpc>
                    <a:spcPct val="90000"/>
                  </a:lnSpc>
                  <a:spcBef>
                    <a:spcPct val="0"/>
                  </a:spcBef>
                  <a:buFont typeface="Wingdings" panose="05000000000000000000" pitchFamily="2" charset="2"/>
                  <a:buChar char="v"/>
                  <a:defRPr/>
                </a:pPr>
                <a:endParaRPr lang="en-GB" dirty="0">
                  <a:solidFill>
                    <a:schemeClr val="accent5">
                      <a:lumMod val="75000"/>
                    </a:schemeClr>
                  </a:solidFill>
                  <a:cs typeface="Arial" panose="020B0604020202020204" pitchFamily="34" charset="0"/>
                </a:endParaRPr>
              </a:p>
              <a:p>
                <a:pPr marL="0" indent="0" algn="just">
                  <a:lnSpc>
                    <a:spcPct val="90000"/>
                  </a:lnSpc>
                  <a:spcBef>
                    <a:spcPct val="0"/>
                  </a:spcBef>
                  <a:buNone/>
                  <a:defRPr/>
                </a:pPr>
                <a:endParaRPr lang="en-GB" dirty="0">
                  <a:solidFill>
                    <a:schemeClr val="accent5">
                      <a:lumMod val="75000"/>
                    </a:schemeClr>
                  </a:solidFill>
                  <a:cs typeface="Arial" panose="020B0604020202020204" pitchFamily="34" charset="0"/>
                </a:endParaRPr>
              </a:p>
              <a:p>
                <a:pPr marL="0" indent="0" algn="just">
                  <a:buNone/>
                </a:pPr>
                <a:endParaRPr lang="en-US" altLang="en-US" dirty="0">
                  <a:solidFill>
                    <a:schemeClr val="accent5">
                      <a:lumMod val="75000"/>
                    </a:schemeClr>
                  </a:solidFill>
                  <a:cs typeface="Arial" panose="020B0604020202020204" pitchFamily="34" charset="0"/>
                </a:endParaRPr>
              </a:p>
              <a:p>
                <a:pPr algn="just">
                  <a:buFont typeface="Wingdings" panose="05000000000000000000" pitchFamily="2" charset="2"/>
                  <a:buChar char="v"/>
                </a:pPr>
                <a:endParaRPr lang="en-US" altLang="en-US" dirty="0">
                  <a:solidFill>
                    <a:schemeClr val="accent5">
                      <a:lumMod val="75000"/>
                    </a:schemeClr>
                  </a:solidFill>
                  <a:cs typeface="Arial" panose="020B0604020202020204" pitchFamily="34" charset="0"/>
                </a:endParaRPr>
              </a:p>
              <a:p>
                <a:pPr algn="just">
                  <a:lnSpc>
                    <a:spcPct val="90000"/>
                  </a:lnSpc>
                  <a:spcBef>
                    <a:spcPct val="0"/>
                  </a:spcBef>
                  <a:buFont typeface="Wingdings" panose="05000000000000000000" pitchFamily="2" charset="2"/>
                  <a:buChar char="v"/>
                  <a:defRPr/>
                </a:pPr>
                <a:endParaRPr lang="en-US" altLang="en-US" dirty="0">
                  <a:solidFill>
                    <a:schemeClr val="accent5">
                      <a:lumMod val="75000"/>
                    </a:schemeClr>
                  </a:solidFill>
                  <a:cs typeface="Arial" panose="020B0604020202020204" pitchFamily="34" charset="0"/>
                </a:endParaRPr>
              </a:p>
              <a:p>
                <a:pPr>
                  <a:spcBef>
                    <a:spcPct val="0"/>
                  </a:spcBef>
                </a:pPr>
                <a:endParaRPr lang="en-US" dirty="0">
                  <a:solidFill>
                    <a:schemeClr val="accent5">
                      <a:lumMod val="75000"/>
                    </a:schemeClr>
                  </a:solidFill>
                  <a:cs typeface="Arial" panose="020B0604020202020204" pitchFamily="34" charset="0"/>
                </a:endParaRPr>
              </a:p>
            </p:txBody>
          </p:sp>
        </mc:Choice>
        <mc:Fallback xmlns="">
          <p:sp>
            <p:nvSpPr>
              <p:cNvPr id="13315" name="Rectangle 3"/>
              <p:cNvSpPr>
                <a:spLocks noGrp="1" noRot="1" noChangeAspect="1" noMove="1" noResize="1" noEditPoints="1" noAdjustHandles="1" noChangeArrowheads="1" noChangeShapeType="1" noTextEdit="1"/>
              </p:cNvSpPr>
              <p:nvPr>
                <p:ph type="body" idx="1"/>
              </p:nvPr>
            </p:nvSpPr>
            <p:spPr>
              <a:xfrm>
                <a:off x="190500" y="1066800"/>
                <a:ext cx="8763000" cy="5410200"/>
              </a:xfrm>
              <a:blipFill>
                <a:blip r:embed="rId3"/>
                <a:stretch>
                  <a:fillRect l="-904" t="-1577" r="-1043"/>
                </a:stretch>
              </a:blipFill>
            </p:spPr>
            <p:txBody>
              <a:bodyPr/>
              <a:lstStyle/>
              <a:p>
                <a:r>
                  <a:rPr lang="en-IN">
                    <a:noFill/>
                  </a:rPr>
                  <a:t> </a:t>
                </a:r>
              </a:p>
            </p:txBody>
          </p:sp>
        </mc:Fallback>
      </mc:AlternateContent>
      <p:sp>
        <p:nvSpPr>
          <p:cNvPr id="8" name="Title 1"/>
          <p:cNvSpPr>
            <a:spLocks noGrp="1"/>
          </p:cNvSpPr>
          <p:nvPr>
            <p:ph type="title"/>
          </p:nvPr>
        </p:nvSpPr>
        <p:spPr/>
        <p:txBody>
          <a:bodyPr>
            <a:normAutofit/>
          </a:bodyPr>
          <a:lstStyle/>
          <a:p>
            <a:r>
              <a:rPr lang="en-US" altLang="en-US" dirty="0">
                <a:solidFill>
                  <a:schemeClr val="bg2"/>
                </a:solidFill>
              </a:rPr>
              <a:t>Normal Distribution</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967FABD-52E1-4792-826A-F9CC26E7A312}"/>
                  </a:ext>
                </a:extLst>
              </p:cNvPr>
              <p:cNvSpPr/>
              <p:nvPr/>
            </p:nvSpPr>
            <p:spPr>
              <a:xfrm>
                <a:off x="2209800" y="1981200"/>
                <a:ext cx="4203971" cy="610745"/>
              </a:xfrm>
              <a:prstGeom prst="rect">
                <a:avLst/>
              </a:prstGeom>
              <a:solidFill>
                <a:schemeClr val="accent5">
                  <a:lumMod val="20000"/>
                  <a:lumOff val="80000"/>
                </a:schemeClr>
              </a:solidFill>
            </p:spPr>
            <p:txBody>
              <a:bodyPr wrap="none">
                <a:spAutoFit/>
              </a:bodyPr>
              <a:lstStyle/>
              <a:p>
                <a:pPr algn="ctr"/>
                <a14:m>
                  <m:oMath xmlns:m="http://schemas.openxmlformats.org/officeDocument/2006/math">
                    <m:r>
                      <a:rPr lang="en-GB" i="1">
                        <a:latin typeface="Cambria Math"/>
                      </a:rPr>
                      <m:t>𝑓</m:t>
                    </m:r>
                    <m:d>
                      <m:dPr>
                        <m:ctrlPr>
                          <a:rPr lang="en-GB" i="1">
                            <a:latin typeface="Cambria Math" panose="02040503050406030204" pitchFamily="18" charset="0"/>
                          </a:rPr>
                        </m:ctrlPr>
                      </m:dPr>
                      <m:e>
                        <m:r>
                          <a:rPr lang="en-GB" i="1">
                            <a:latin typeface="Cambria Math"/>
                          </a:rPr>
                          <m:t>𝑥</m:t>
                        </m:r>
                      </m:e>
                    </m:d>
                    <m:r>
                      <a:rPr lang="en-GB" i="1">
                        <a:latin typeface="Cambria Math"/>
                      </a:rPr>
                      <m:t>=</m:t>
                    </m:r>
                    <m:f>
                      <m:fPr>
                        <m:ctrlPr>
                          <a:rPr lang="en-GB" i="1">
                            <a:latin typeface="Cambria Math" panose="02040503050406030204" pitchFamily="18" charset="0"/>
                          </a:rPr>
                        </m:ctrlPr>
                      </m:fPr>
                      <m:num>
                        <m:r>
                          <a:rPr lang="en-GB" i="1">
                            <a:latin typeface="Cambria Math"/>
                          </a:rPr>
                          <m:t>1</m:t>
                        </m:r>
                      </m:num>
                      <m:den>
                        <m:rad>
                          <m:radPr>
                            <m:degHide m:val="on"/>
                            <m:ctrlPr>
                              <a:rPr lang="en-GB" i="1">
                                <a:latin typeface="Cambria Math" panose="02040503050406030204" pitchFamily="18" charset="0"/>
                              </a:rPr>
                            </m:ctrlPr>
                          </m:radPr>
                          <m:deg/>
                          <m:e>
                            <m:r>
                              <a:rPr lang="en-GB" i="1">
                                <a:latin typeface="Cambria Math"/>
                              </a:rPr>
                              <m:t>2</m:t>
                            </m:r>
                            <m:r>
                              <a:rPr lang="en-GB" i="1">
                                <a:latin typeface="Cambria Math"/>
                              </a:rPr>
                              <m:t>𝜋</m:t>
                            </m:r>
                            <m:sSup>
                              <m:sSupPr>
                                <m:ctrlPr>
                                  <a:rPr lang="en-GB" i="1">
                                    <a:latin typeface="Cambria Math" panose="02040503050406030204" pitchFamily="18" charset="0"/>
                                  </a:rPr>
                                </m:ctrlPr>
                              </m:sSupPr>
                              <m:e>
                                <m:r>
                                  <a:rPr lang="en-GB" i="1">
                                    <a:latin typeface="Cambria Math"/>
                                  </a:rPr>
                                  <m:t>𝜎</m:t>
                                </m:r>
                              </m:e>
                              <m:sup>
                                <m:r>
                                  <a:rPr lang="en-GB" i="1">
                                    <a:latin typeface="Cambria Math"/>
                                  </a:rPr>
                                  <m:t>2</m:t>
                                </m:r>
                              </m:sup>
                            </m:sSup>
                          </m:e>
                        </m:rad>
                      </m:den>
                    </m:f>
                    <m:sSup>
                      <m:sSupPr>
                        <m:ctrlPr>
                          <a:rPr lang="en-GB" i="1">
                            <a:latin typeface="Cambria Math" panose="02040503050406030204" pitchFamily="18" charset="0"/>
                          </a:rPr>
                        </m:ctrlPr>
                      </m:sSupPr>
                      <m:e>
                        <m:r>
                          <a:rPr lang="en-GB" i="1">
                            <a:latin typeface="Cambria Math"/>
                          </a:rPr>
                          <m:t>𝑒</m:t>
                        </m:r>
                      </m:e>
                      <m:sup>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a:rPr>
                                  <m:t>−</m:t>
                                </m:r>
                                <m:d>
                                  <m:dPr>
                                    <m:ctrlPr>
                                      <a:rPr lang="en-GB" i="1">
                                        <a:latin typeface="Cambria Math" panose="02040503050406030204" pitchFamily="18" charset="0"/>
                                      </a:rPr>
                                    </m:ctrlPr>
                                  </m:dPr>
                                  <m:e>
                                    <m:r>
                                      <a:rPr lang="en-GB" i="1">
                                        <a:latin typeface="Cambria Math"/>
                                      </a:rPr>
                                      <m:t>𝑥</m:t>
                                    </m:r>
                                    <m:r>
                                      <a:rPr lang="en-GB" i="1">
                                        <a:latin typeface="Cambria Math"/>
                                      </a:rPr>
                                      <m:t>−</m:t>
                                    </m:r>
                                    <m:r>
                                      <a:rPr lang="en-GB" i="1">
                                        <a:latin typeface="Cambria Math"/>
                                      </a:rPr>
                                      <m:t>𝜇</m:t>
                                    </m:r>
                                  </m:e>
                                </m:d>
                              </m:e>
                              <m:sup>
                                <m:r>
                                  <a:rPr lang="en-GB" i="1">
                                    <a:latin typeface="Cambria Math"/>
                                  </a:rPr>
                                  <m:t>2</m:t>
                                </m:r>
                              </m:sup>
                            </m:sSup>
                          </m:num>
                          <m:den>
                            <m:r>
                              <a:rPr lang="en-GB" i="1">
                                <a:latin typeface="Cambria Math"/>
                              </a:rPr>
                              <m:t>2</m:t>
                            </m:r>
                            <m:sSup>
                              <m:sSupPr>
                                <m:ctrlPr>
                                  <a:rPr lang="en-GB" i="1">
                                    <a:latin typeface="Cambria Math" panose="02040503050406030204" pitchFamily="18" charset="0"/>
                                  </a:rPr>
                                </m:ctrlPr>
                              </m:sSupPr>
                              <m:e>
                                <m:r>
                                  <a:rPr lang="en-GB" i="1">
                                    <a:latin typeface="Cambria Math"/>
                                  </a:rPr>
                                  <m:t>𝜎</m:t>
                                </m:r>
                              </m:e>
                              <m:sup>
                                <m:r>
                                  <a:rPr lang="en-GB" i="1">
                                    <a:latin typeface="Cambria Math"/>
                                  </a:rPr>
                                  <m:t>2</m:t>
                                </m:r>
                              </m:sup>
                            </m:sSup>
                          </m:den>
                        </m:f>
                      </m:sup>
                    </m:sSup>
                    <m:r>
                      <a:rPr lang="en-GB" i="1">
                        <a:latin typeface="Cambria Math"/>
                      </a:rPr>
                      <m:t> </m:t>
                    </m:r>
                    <m:r>
                      <m:rPr>
                        <m:nor/>
                      </m:rPr>
                      <a:rPr lang="en-GB"/>
                      <m:t>     </m:t>
                    </m:r>
                    <m:r>
                      <a:rPr lang="en-GB" i="1">
                        <a:latin typeface="Cambria Math"/>
                      </a:rPr>
                      <m:t>(−∞&lt;</m:t>
                    </m:r>
                    <m:r>
                      <a:rPr lang="en-GB" i="1">
                        <a:latin typeface="Cambria Math"/>
                      </a:rPr>
                      <m:t>𝑥</m:t>
                    </m:r>
                    <m:r>
                      <a:rPr lang="en-GB" i="1">
                        <a:latin typeface="Cambria Math"/>
                      </a:rPr>
                      <m:t>&lt; ∞)</m:t>
                    </m:r>
                  </m:oMath>
                </a14:m>
                <a:r>
                  <a:rPr lang="en-GB" dirty="0"/>
                  <a:t>  </a:t>
                </a:r>
              </a:p>
            </p:txBody>
          </p:sp>
        </mc:Choice>
        <mc:Fallback xmlns="">
          <p:sp>
            <p:nvSpPr>
              <p:cNvPr id="3" name="Rectangle 2">
                <a:extLst>
                  <a:ext uri="{FF2B5EF4-FFF2-40B4-BE49-F238E27FC236}">
                    <a16:creationId xmlns:a16="http://schemas.microsoft.com/office/drawing/2014/main" id="{4967FABD-52E1-4792-826A-F9CC26E7A312}"/>
                  </a:ext>
                </a:extLst>
              </p:cNvPr>
              <p:cNvSpPr>
                <a:spLocks noRot="1" noChangeAspect="1" noMove="1" noResize="1" noEditPoints="1" noAdjustHandles="1" noChangeArrowheads="1" noChangeShapeType="1" noTextEdit="1"/>
              </p:cNvSpPr>
              <p:nvPr/>
            </p:nvSpPr>
            <p:spPr>
              <a:xfrm>
                <a:off x="2209800" y="1981200"/>
                <a:ext cx="4203971" cy="610745"/>
              </a:xfrm>
              <a:prstGeom prst="rect">
                <a:avLst/>
              </a:prstGeom>
              <a:blipFill>
                <a:blip r:embed="rId4"/>
                <a:stretch>
                  <a:fillRect/>
                </a:stretch>
              </a:blipFill>
            </p:spPr>
            <p:txBody>
              <a:bodyPr/>
              <a:lstStyle/>
              <a:p>
                <a:r>
                  <a:rPr lang="en-IN">
                    <a:noFill/>
                  </a:rPr>
                  <a:t> </a:t>
                </a:r>
              </a:p>
            </p:txBody>
          </p:sp>
        </mc:Fallback>
      </mc:AlternateContent>
      <p:pic>
        <p:nvPicPr>
          <p:cNvPr id="7" name="Picture 4">
            <a:extLst>
              <a:ext uri="{FF2B5EF4-FFF2-40B4-BE49-F238E27FC236}">
                <a16:creationId xmlns:a16="http://schemas.microsoft.com/office/drawing/2014/main" id="{120A4196-4B0E-456D-936C-BE5F06AF7F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9806" y="4333238"/>
            <a:ext cx="3906300" cy="2485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F8A5312-8948-4709-823C-1FDE7B98270C}"/>
                  </a:ext>
                </a:extLst>
              </p:cNvPr>
              <p:cNvSpPr txBox="1"/>
              <p:nvPr/>
            </p:nvSpPr>
            <p:spPr>
              <a:xfrm>
                <a:off x="222584" y="5222849"/>
                <a:ext cx="963534" cy="369332"/>
              </a:xfrm>
              <a:prstGeom prst="rect">
                <a:avLst/>
              </a:prstGeom>
              <a:noFill/>
            </p:spPr>
            <p:txBody>
              <a:bodyPr wrap="none" rtlCol="0">
                <a:spAutoFit/>
              </a:bodyPr>
              <a:lstStyle/>
              <a:p>
                <a14:m>
                  <m:oMath xmlns:m="http://schemas.openxmlformats.org/officeDocument/2006/math">
                    <m:r>
                      <a:rPr lang="en-GB" b="0" i="1" smtClean="0">
                        <a:latin typeface="Cambria Math"/>
                      </a:rPr>
                      <m:t>𝜇</m:t>
                    </m:r>
                    <m:r>
                      <a:rPr lang="en-GB" b="0" i="0" smtClean="0">
                        <a:latin typeface="Cambria Math"/>
                      </a:rPr>
                      <m:t>:</m:t>
                    </m:r>
                  </m:oMath>
                </a14:m>
                <a:r>
                  <a:rPr lang="en-GB" dirty="0"/>
                  <a:t> mean</a:t>
                </a:r>
              </a:p>
            </p:txBody>
          </p:sp>
        </mc:Choice>
        <mc:Fallback xmlns="">
          <p:sp>
            <p:nvSpPr>
              <p:cNvPr id="9" name="TextBox 8">
                <a:extLst>
                  <a:ext uri="{FF2B5EF4-FFF2-40B4-BE49-F238E27FC236}">
                    <a16:creationId xmlns:a16="http://schemas.microsoft.com/office/drawing/2014/main" id="{5F8A5312-8948-4709-823C-1FDE7B98270C}"/>
                  </a:ext>
                </a:extLst>
              </p:cNvPr>
              <p:cNvSpPr txBox="1">
                <a:spLocks noRot="1" noChangeAspect="1" noMove="1" noResize="1" noEditPoints="1" noAdjustHandles="1" noChangeArrowheads="1" noChangeShapeType="1" noTextEdit="1"/>
              </p:cNvSpPr>
              <p:nvPr/>
            </p:nvSpPr>
            <p:spPr>
              <a:xfrm>
                <a:off x="222584" y="5222849"/>
                <a:ext cx="963534" cy="369332"/>
              </a:xfrm>
              <a:prstGeom prst="rect">
                <a:avLst/>
              </a:prstGeom>
              <a:blipFill>
                <a:blip r:embed="rId6"/>
                <a:stretch>
                  <a:fillRect t="-10000" r="-4430" b="-2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3E44DC1-2F3A-44EC-93D3-167EAF5C9A8F}"/>
                  </a:ext>
                </a:extLst>
              </p:cNvPr>
              <p:cNvSpPr txBox="1"/>
              <p:nvPr/>
            </p:nvSpPr>
            <p:spPr>
              <a:xfrm>
                <a:off x="6381687" y="5234881"/>
                <a:ext cx="3778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𝜎</m:t>
                      </m:r>
                    </m:oMath>
                  </m:oMathPara>
                </a14:m>
                <a:endParaRPr lang="en-GB" dirty="0"/>
              </a:p>
            </p:txBody>
          </p:sp>
        </mc:Choice>
        <mc:Fallback xmlns="">
          <p:sp>
            <p:nvSpPr>
              <p:cNvPr id="10" name="TextBox 9">
                <a:extLst>
                  <a:ext uri="{FF2B5EF4-FFF2-40B4-BE49-F238E27FC236}">
                    <a16:creationId xmlns:a16="http://schemas.microsoft.com/office/drawing/2014/main" id="{E3E44DC1-2F3A-44EC-93D3-167EAF5C9A8F}"/>
                  </a:ext>
                </a:extLst>
              </p:cNvPr>
              <p:cNvSpPr txBox="1">
                <a:spLocks noRot="1" noChangeAspect="1" noMove="1" noResize="1" noEditPoints="1" noAdjustHandles="1" noChangeArrowheads="1" noChangeShapeType="1" noTextEdit="1"/>
              </p:cNvSpPr>
              <p:nvPr/>
            </p:nvSpPr>
            <p:spPr>
              <a:xfrm>
                <a:off x="6381687" y="5234881"/>
                <a:ext cx="377860"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FE9A26E-701C-40CD-9934-077D51BBE2B2}"/>
                  </a:ext>
                </a:extLst>
              </p:cNvPr>
              <p:cNvSpPr txBox="1"/>
              <p:nvPr/>
            </p:nvSpPr>
            <p:spPr>
              <a:xfrm>
                <a:off x="222584" y="5849924"/>
                <a:ext cx="2243178" cy="369332"/>
              </a:xfrm>
              <a:prstGeom prst="rect">
                <a:avLst/>
              </a:prstGeom>
              <a:noFill/>
            </p:spPr>
            <p:txBody>
              <a:bodyPr wrap="none" rtlCol="0">
                <a:spAutoFit/>
              </a:bodyPr>
              <a:lstStyle/>
              <a:p>
                <a14:m>
                  <m:oMath xmlns:m="http://schemas.openxmlformats.org/officeDocument/2006/math">
                    <m:r>
                      <a:rPr lang="en-GB" b="0" i="1" smtClean="0">
                        <a:latin typeface="Cambria Math"/>
                      </a:rPr>
                      <m:t>𝜎</m:t>
                    </m:r>
                    <m:r>
                      <a:rPr lang="en-GB" b="0" i="0" smtClean="0">
                        <a:latin typeface="Cambria Math"/>
                      </a:rPr>
                      <m:t>: </m:t>
                    </m:r>
                  </m:oMath>
                </a14:m>
                <a:r>
                  <a:rPr lang="en-GB" dirty="0"/>
                  <a:t> standard deviation</a:t>
                </a:r>
              </a:p>
            </p:txBody>
          </p:sp>
        </mc:Choice>
        <mc:Fallback xmlns="">
          <p:sp>
            <p:nvSpPr>
              <p:cNvPr id="12" name="TextBox 11">
                <a:extLst>
                  <a:ext uri="{FF2B5EF4-FFF2-40B4-BE49-F238E27FC236}">
                    <a16:creationId xmlns:a16="http://schemas.microsoft.com/office/drawing/2014/main" id="{2FE9A26E-701C-40CD-9934-077D51BBE2B2}"/>
                  </a:ext>
                </a:extLst>
              </p:cNvPr>
              <p:cNvSpPr txBox="1">
                <a:spLocks noRot="1" noChangeAspect="1" noMove="1" noResize="1" noEditPoints="1" noAdjustHandles="1" noChangeArrowheads="1" noChangeShapeType="1" noTextEdit="1"/>
              </p:cNvSpPr>
              <p:nvPr/>
            </p:nvSpPr>
            <p:spPr>
              <a:xfrm>
                <a:off x="222584" y="5849924"/>
                <a:ext cx="2243178" cy="369332"/>
              </a:xfrm>
              <a:prstGeom prst="rect">
                <a:avLst/>
              </a:prstGeom>
              <a:blipFill>
                <a:blip r:embed="rId8"/>
                <a:stretch>
                  <a:fillRect t="-10000" r="-2180" b="-2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65F494D0-B85C-4029-B8D5-48441AF5EAFE}"/>
                  </a:ext>
                </a:extLst>
              </p:cNvPr>
              <p:cNvSpPr/>
              <p:nvPr/>
            </p:nvSpPr>
            <p:spPr>
              <a:xfrm>
                <a:off x="457200" y="2857000"/>
                <a:ext cx="8917405" cy="1569660"/>
              </a:xfrm>
              <a:prstGeom prst="rect">
                <a:avLst/>
              </a:prstGeom>
            </p:spPr>
            <p:txBody>
              <a:bodyPr wrap="square">
                <a:spAutoFit/>
              </a:bodyPr>
              <a:lstStyle/>
              <a:p>
                <a:pPr marL="342900" indent="-342900">
                  <a:buFont typeface="Arial" panose="020B0604020202020204" pitchFamily="34" charset="0"/>
                  <a:buChar char="•"/>
                </a:pPr>
                <a:r>
                  <a:rPr lang="en-GB" sz="2400" dirty="0">
                    <a:solidFill>
                      <a:schemeClr val="accent5">
                        <a:lumMod val="75000"/>
                      </a:schemeClr>
                    </a:solidFill>
                    <a:cs typeface="Arial" panose="020B0604020202020204" pitchFamily="34" charset="0"/>
                  </a:rPr>
                  <a:t>X lies between </a:t>
                </a:r>
                <a14:m>
                  <m:oMath xmlns:m="http://schemas.openxmlformats.org/officeDocument/2006/math">
                    <m:r>
                      <a:rPr lang="en-GB" sz="2400">
                        <a:solidFill>
                          <a:schemeClr val="accent5">
                            <a:lumMod val="75000"/>
                          </a:schemeClr>
                        </a:solidFill>
                        <a:latin typeface="Cambria Math" panose="02040503050406030204" pitchFamily="18" charset="0"/>
                        <a:cs typeface="Arial" panose="020B0604020202020204" pitchFamily="34" charset="0"/>
                      </a:rPr>
                      <m:t>𝜇</m:t>
                    </m:r>
                  </m:oMath>
                </a14:m>
                <a:r>
                  <a:rPr lang="en-GB" sz="2400" dirty="0">
                    <a:solidFill>
                      <a:schemeClr val="accent5">
                        <a:lumMod val="75000"/>
                      </a:schemeClr>
                    </a:solidFill>
                    <a:cs typeface="Arial" panose="020B0604020202020204" pitchFamily="34" charset="0"/>
                  </a:rPr>
                  <a:t>- 1.96 and </a:t>
                </a:r>
                <a14:m>
                  <m:oMath xmlns:m="http://schemas.openxmlformats.org/officeDocument/2006/math">
                    <m:r>
                      <a:rPr lang="en-GB" sz="2400">
                        <a:solidFill>
                          <a:schemeClr val="accent5">
                            <a:lumMod val="75000"/>
                          </a:schemeClr>
                        </a:solidFill>
                        <a:latin typeface="Cambria Math" panose="02040503050406030204" pitchFamily="18" charset="0"/>
                        <a:cs typeface="Arial" panose="020B0604020202020204" pitchFamily="34" charset="0"/>
                      </a:rPr>
                      <m:t>𝜇</m:t>
                    </m:r>
                  </m:oMath>
                </a14:m>
                <a:r>
                  <a:rPr lang="en-GB" sz="2400" dirty="0">
                    <a:solidFill>
                      <a:schemeClr val="accent5">
                        <a:lumMod val="75000"/>
                      </a:schemeClr>
                    </a:solidFill>
                    <a:cs typeface="Arial" panose="020B0604020202020204" pitchFamily="34" charset="0"/>
                  </a:rPr>
                  <a:t>+ 1.96  with probability 0.95 </a:t>
                </a:r>
              </a:p>
              <a:p>
                <a:pPr marL="342900" indent="-342900">
                  <a:buFont typeface="Arial" panose="020B0604020202020204" pitchFamily="34" charset="0"/>
                  <a:buChar char="•"/>
                </a:pPr>
                <a:endParaRPr lang="en-GB" sz="2400" dirty="0">
                  <a:solidFill>
                    <a:schemeClr val="accent5">
                      <a:lumMod val="75000"/>
                    </a:schemeClr>
                  </a:solidFill>
                  <a:cs typeface="Arial" panose="020B0604020202020204" pitchFamily="34" charset="0"/>
                </a:endParaRPr>
              </a:p>
              <a:p>
                <a:pPr marL="342900" indent="-342900">
                  <a:buFont typeface="Arial" panose="020B0604020202020204" pitchFamily="34" charset="0"/>
                  <a:buChar char="•"/>
                </a:pPr>
                <a:r>
                  <a:rPr lang="en-GB" sz="2400" dirty="0">
                    <a:solidFill>
                      <a:schemeClr val="accent5">
                        <a:lumMod val="75000"/>
                      </a:schemeClr>
                    </a:solidFill>
                    <a:cs typeface="Arial" panose="020B0604020202020204" pitchFamily="34" charset="0"/>
                  </a:rPr>
                  <a:t>i.e. X lies within 2 standard deviations of the mean approximately 95% of the time.</a:t>
                </a:r>
              </a:p>
            </p:txBody>
          </p:sp>
        </mc:Choice>
        <mc:Fallback xmlns="">
          <p:sp>
            <p:nvSpPr>
              <p:cNvPr id="13" name="Rectangle 12">
                <a:extLst>
                  <a:ext uri="{FF2B5EF4-FFF2-40B4-BE49-F238E27FC236}">
                    <a16:creationId xmlns:a16="http://schemas.microsoft.com/office/drawing/2014/main" id="{65F494D0-B85C-4029-B8D5-48441AF5EAFE}"/>
                  </a:ext>
                </a:extLst>
              </p:cNvPr>
              <p:cNvSpPr>
                <a:spLocks noRot="1" noChangeAspect="1" noMove="1" noResize="1" noEditPoints="1" noAdjustHandles="1" noChangeArrowheads="1" noChangeShapeType="1" noTextEdit="1"/>
              </p:cNvSpPr>
              <p:nvPr/>
            </p:nvSpPr>
            <p:spPr>
              <a:xfrm>
                <a:off x="457200" y="2857000"/>
                <a:ext cx="8917405" cy="1569660"/>
              </a:xfrm>
              <a:prstGeom prst="rect">
                <a:avLst/>
              </a:prstGeom>
              <a:blipFill>
                <a:blip r:embed="rId9"/>
                <a:stretch>
                  <a:fillRect l="-889" t="-3113" b="-81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BE0C41-B3DA-4B4A-9CDF-4BC30D91069E}"/>
                  </a:ext>
                </a:extLst>
              </p:cNvPr>
              <p:cNvSpPr txBox="1"/>
              <p:nvPr/>
            </p:nvSpPr>
            <p:spPr>
              <a:xfrm>
                <a:off x="2630027" y="5222849"/>
                <a:ext cx="1867050" cy="689932"/>
              </a:xfrm>
              <a:prstGeom prst="rect">
                <a:avLst/>
              </a:prstGeom>
              <a:solidFill>
                <a:schemeClr val="accent1">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trlPr>
                            <a:rPr lang="en-GB" b="0" i="1" smtClean="0">
                              <a:latin typeface="Cambria Math" panose="02040503050406030204" pitchFamily="18" charset="0"/>
                            </a:rPr>
                          </m:ctrlPr>
                        </m:naryPr>
                        <m:sub>
                          <m:r>
                            <a:rPr lang="en-GB" b="0" i="1" smtClean="0">
                              <a:latin typeface="Cambria Math"/>
                            </a:rPr>
                            <m:t>−∞</m:t>
                          </m:r>
                        </m:sub>
                        <m:sup>
                          <m:r>
                            <a:rPr lang="en-GB" b="0" i="1" smtClean="0">
                              <a:latin typeface="Cambria Math"/>
                            </a:rPr>
                            <m:t>∞</m:t>
                          </m:r>
                        </m:sup>
                        <m:e>
                          <m:r>
                            <a:rPr lang="en-GB" b="0" i="1" smtClean="0">
                              <a:latin typeface="Cambria Math"/>
                            </a:rPr>
                            <m:t>𝑓</m:t>
                          </m:r>
                          <m:d>
                            <m:dPr>
                              <m:ctrlPr>
                                <a:rPr lang="en-GB" b="0" i="1" smtClean="0">
                                  <a:latin typeface="Cambria Math" panose="02040503050406030204" pitchFamily="18" charset="0"/>
                                </a:rPr>
                              </m:ctrlPr>
                            </m:dPr>
                            <m:e>
                              <m:r>
                                <a:rPr lang="en-GB" b="0" i="1" smtClean="0">
                                  <a:latin typeface="Cambria Math"/>
                                </a:rPr>
                                <m:t>𝑥</m:t>
                              </m:r>
                            </m:e>
                          </m:d>
                          <m:r>
                            <a:rPr lang="en-GB" b="0" i="1" smtClean="0">
                              <a:latin typeface="Cambria Math"/>
                            </a:rPr>
                            <m:t>𝑑𝑥</m:t>
                          </m:r>
                          <m:r>
                            <a:rPr lang="en-GB" b="0" i="1" smtClean="0">
                              <a:latin typeface="Cambria Math"/>
                            </a:rPr>
                            <m:t>=1</m:t>
                          </m:r>
                        </m:e>
                      </m:nary>
                      <m:r>
                        <a:rPr lang="en-GB" b="0" i="1" smtClean="0">
                          <a:latin typeface="Cambria Math"/>
                        </a:rPr>
                        <m:t>  </m:t>
                      </m:r>
                    </m:oMath>
                  </m:oMathPara>
                </a14:m>
                <a:endParaRPr lang="en-GB" dirty="0"/>
              </a:p>
            </p:txBody>
          </p:sp>
        </mc:Choice>
        <mc:Fallback xmlns="">
          <p:sp>
            <p:nvSpPr>
              <p:cNvPr id="14" name="TextBox 13">
                <a:extLst>
                  <a:ext uri="{FF2B5EF4-FFF2-40B4-BE49-F238E27FC236}">
                    <a16:creationId xmlns:a16="http://schemas.microsoft.com/office/drawing/2014/main" id="{30BE0C41-B3DA-4B4A-9CDF-4BC30D91069E}"/>
                  </a:ext>
                </a:extLst>
              </p:cNvPr>
              <p:cNvSpPr txBox="1">
                <a:spLocks noRot="1" noChangeAspect="1" noMove="1" noResize="1" noEditPoints="1" noAdjustHandles="1" noChangeArrowheads="1" noChangeShapeType="1" noTextEdit="1"/>
              </p:cNvSpPr>
              <p:nvPr/>
            </p:nvSpPr>
            <p:spPr>
              <a:xfrm>
                <a:off x="2630027" y="5222849"/>
                <a:ext cx="1867050" cy="689932"/>
              </a:xfrm>
              <a:prstGeom prst="rect">
                <a:avLst/>
              </a:prstGeom>
              <a:blipFill>
                <a:blip r:embed="rId10"/>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71005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 y="1143000"/>
            <a:ext cx="8686800" cy="5410200"/>
          </a:xfrm>
        </p:spPr>
        <p:txBody>
          <a:bodyPr/>
          <a:lstStyle/>
          <a:p>
            <a:pPr marL="0"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Statement:</a:t>
            </a:r>
          </a:p>
          <a:p>
            <a:pPr marL="0"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Daily return of stock traded in Bombay stock exchange (BSE). Investor wants to understand the risk and return associated with various stocks before investing in them. For this analysis, we will evaluate two stocks :BEML and GLAXO. The daily trading data (Open &amp; closed price) for each stock is taken for the period between 2010 and 2016 from BSE</a:t>
            </a:r>
          </a:p>
          <a:p>
            <a:pPr marL="0"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a:p>
            <a:pPr marL="0"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Solution : Probability and </a:t>
            </a:r>
            <a:r>
              <a:rPr lang="en-US" altLang="en-US" dirty="0" err="1">
                <a:solidFill>
                  <a:schemeClr val="accent5">
                    <a:lumMod val="75000"/>
                  </a:schemeClr>
                </a:solidFill>
                <a:cs typeface="Arial" panose="020B0604020202020204" pitchFamily="34" charset="0"/>
              </a:rPr>
              <a:t>Distributions.ipynb</a:t>
            </a:r>
            <a:r>
              <a:rPr lang="en-US" altLang="en-US" dirty="0">
                <a:solidFill>
                  <a:schemeClr val="accent5">
                    <a:lumMod val="75000"/>
                  </a:schemeClr>
                </a:solidFill>
                <a:cs typeface="Arial" panose="020B0604020202020204" pitchFamily="34" charset="0"/>
              </a:rPr>
              <a:t> </a:t>
            </a:r>
          </a:p>
          <a:p>
            <a:pPr>
              <a:spcBef>
                <a:spcPct val="0"/>
              </a:spcBef>
            </a:pPr>
            <a:endParaRPr 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Example of Normal Distribution </a:t>
            </a:r>
          </a:p>
        </p:txBody>
      </p:sp>
    </p:spTree>
    <p:extLst>
      <p:ext uri="{BB962C8B-B14F-4D97-AF65-F5344CB8AC3E}">
        <p14:creationId xmlns:p14="http://schemas.microsoft.com/office/powerpoint/2010/main" val="64186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 y="1143000"/>
            <a:ext cx="8686800" cy="5410200"/>
          </a:xfrm>
        </p:spPr>
        <p:txBody>
          <a:bodyPr/>
          <a:lstStyle/>
          <a:p>
            <a:pPr algn="just">
              <a:lnSpc>
                <a:spcPct val="90000"/>
              </a:lnSpc>
              <a:spcBef>
                <a:spcPct val="0"/>
              </a:spcBef>
              <a:buFont typeface="Wingdings" panose="05000000000000000000" pitchFamily="2" charset="2"/>
              <a:buChar char="v"/>
              <a:defRPr/>
            </a:pPr>
            <a:r>
              <a:rPr lang="en-US" altLang="en-US" b="1" dirty="0">
                <a:solidFill>
                  <a:schemeClr val="accent5">
                    <a:lumMod val="75000"/>
                  </a:schemeClr>
                </a:solidFill>
                <a:cs typeface="Arial" panose="020B0604020202020204" pitchFamily="34" charset="0"/>
              </a:rPr>
              <a:t>A point estimate </a:t>
            </a:r>
            <a:r>
              <a:rPr lang="en-US" altLang="en-US" dirty="0">
                <a:solidFill>
                  <a:schemeClr val="accent5">
                    <a:lumMod val="75000"/>
                  </a:schemeClr>
                </a:solidFill>
                <a:cs typeface="Arial" panose="020B0604020202020204" pitchFamily="34" charset="0"/>
              </a:rPr>
              <a:t>is a single value estimate for a population parameter. The most unbiased point estimate of the population mean and the sample mean</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An </a:t>
            </a:r>
            <a:r>
              <a:rPr lang="en-US" altLang="en-US" b="1" dirty="0">
                <a:solidFill>
                  <a:schemeClr val="accent5">
                    <a:lumMod val="75000"/>
                  </a:schemeClr>
                </a:solidFill>
                <a:cs typeface="Arial" panose="020B0604020202020204" pitchFamily="34" charset="0"/>
              </a:rPr>
              <a:t>interval estimate </a:t>
            </a:r>
            <a:r>
              <a:rPr lang="en-US" altLang="en-US" dirty="0">
                <a:solidFill>
                  <a:schemeClr val="accent5">
                    <a:lumMod val="75000"/>
                  </a:schemeClr>
                </a:solidFill>
                <a:cs typeface="Arial" panose="020B0604020202020204" pitchFamily="34" charset="0"/>
              </a:rPr>
              <a:t>is an interval, or range of values, used to estimate a population parameter</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The </a:t>
            </a:r>
            <a:r>
              <a:rPr lang="en-US" altLang="en-US" b="1" dirty="0">
                <a:solidFill>
                  <a:schemeClr val="accent5">
                    <a:lumMod val="75000"/>
                  </a:schemeClr>
                </a:solidFill>
                <a:cs typeface="Arial" panose="020B0604020202020204" pitchFamily="34" charset="0"/>
              </a:rPr>
              <a:t>level of confidence </a:t>
            </a:r>
            <a:r>
              <a:rPr lang="en-US" altLang="en-US" dirty="0">
                <a:solidFill>
                  <a:schemeClr val="accent5">
                    <a:lumMod val="75000"/>
                  </a:schemeClr>
                </a:solidFill>
                <a:cs typeface="Arial" panose="020B0604020202020204" pitchFamily="34" charset="0"/>
              </a:rPr>
              <a:t> is the probability that the interval estimate contains the population parameter.</a:t>
            </a:r>
          </a:p>
          <a:p>
            <a:pPr algn="just">
              <a:lnSpc>
                <a:spcPct val="90000"/>
              </a:lnSpc>
              <a:spcBef>
                <a:spcPct val="0"/>
              </a:spcBef>
              <a:buFont typeface="Wingdings" panose="05000000000000000000" pitchFamily="2" charset="2"/>
              <a:buChar char="v"/>
              <a:defRPr/>
            </a:pPr>
            <a:endParaRPr lang="en-US" altLang="en-US" dirty="0">
              <a:solidFill>
                <a:schemeClr val="accent5">
                  <a:lumMod val="75000"/>
                </a:schemeClr>
              </a:solidFill>
              <a:cs typeface="Arial" panose="020B0604020202020204" pitchFamily="34" charset="0"/>
            </a:endParaRPr>
          </a:p>
          <a:p>
            <a:pPr algn="just">
              <a:lnSpc>
                <a:spcPct val="90000"/>
              </a:lnSpc>
              <a:spcBef>
                <a:spcPct val="0"/>
              </a:spcBef>
              <a:buFont typeface="Wingdings" panose="05000000000000000000" pitchFamily="2" charset="2"/>
              <a:buChar char="v"/>
              <a:defRPr/>
            </a:pPr>
            <a:r>
              <a:rPr lang="en-US" altLang="en-US" b="1" dirty="0">
                <a:solidFill>
                  <a:schemeClr val="accent5">
                    <a:lumMod val="75000"/>
                  </a:schemeClr>
                </a:solidFill>
                <a:cs typeface="Arial" panose="020B0604020202020204" pitchFamily="34" charset="0"/>
              </a:rPr>
              <a:t>Eg: If the level of confidence is 90%, this means that we are 90% confident that the interval contains the population mean, </a:t>
            </a:r>
            <a:r>
              <a:rPr lang="el-GR" altLang="en-US" b="1" dirty="0">
                <a:solidFill>
                  <a:schemeClr val="accent5">
                    <a:lumMod val="75000"/>
                  </a:schemeClr>
                </a:solidFill>
                <a:cs typeface="Arial" panose="020B0604020202020204" pitchFamily="34" charset="0"/>
              </a:rPr>
              <a:t>μ</a:t>
            </a:r>
            <a:r>
              <a:rPr lang="en-US" altLang="en-US" b="1" dirty="0">
                <a:solidFill>
                  <a:schemeClr val="accent5">
                    <a:lumMod val="75000"/>
                  </a:schemeClr>
                </a:solidFill>
                <a:cs typeface="Arial" panose="020B0604020202020204" pitchFamily="34" charset="0"/>
              </a:rPr>
              <a:t>.</a:t>
            </a:r>
            <a:endParaRPr lang="el-GR" altLang="en-US" b="1"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Confidence Interval</a:t>
            </a:r>
          </a:p>
        </p:txBody>
      </p:sp>
    </p:spTree>
    <p:extLst>
      <p:ext uri="{BB962C8B-B14F-4D97-AF65-F5344CB8AC3E}">
        <p14:creationId xmlns:p14="http://schemas.microsoft.com/office/powerpoint/2010/main" val="150036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 y="1143000"/>
            <a:ext cx="8686800" cy="5410200"/>
          </a:xfrm>
        </p:spPr>
        <p:txBody>
          <a:bodyPr/>
          <a:lstStyle/>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Beta Distribution: Is a continuous distribution with value b/w 0 and 1.</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Gamma distribution: It is used to model waiting times in different contexts. We can model time until the next n events occur using Gamma distribution.</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Weibull distribution: Exponential type distribution with increasing or decreasing rates of occurrence of event.</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Geometric Distribution: If the binomial distributions is about “How many success”, then Geometric Distribution is “how many failures until a success? </a:t>
            </a:r>
          </a:p>
        </p:txBody>
      </p:sp>
      <p:sp>
        <p:nvSpPr>
          <p:cNvPr id="8" name="Title 1"/>
          <p:cNvSpPr>
            <a:spLocks noGrp="1"/>
          </p:cNvSpPr>
          <p:nvPr>
            <p:ph type="title"/>
          </p:nvPr>
        </p:nvSpPr>
        <p:spPr/>
        <p:txBody>
          <a:bodyPr>
            <a:normAutofit/>
          </a:bodyPr>
          <a:lstStyle/>
          <a:p>
            <a:r>
              <a:rPr lang="en-US" altLang="en-US" dirty="0">
                <a:solidFill>
                  <a:schemeClr val="bg2"/>
                </a:solidFill>
              </a:rPr>
              <a:t>Other Important distributions</a:t>
            </a:r>
          </a:p>
        </p:txBody>
      </p:sp>
    </p:spTree>
    <p:extLst>
      <p:ext uri="{BB962C8B-B14F-4D97-AF65-F5344CB8AC3E}">
        <p14:creationId xmlns:p14="http://schemas.microsoft.com/office/powerpoint/2010/main" val="42897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 y="1143000"/>
            <a:ext cx="8686800" cy="5410200"/>
          </a:xfrm>
        </p:spPr>
        <p:txBody>
          <a:bodyPr/>
          <a:lstStyle/>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If a random sample of n observations is selected from a population (any population), then when n is sufficiently large, the sampling distribution of x will be approximately normal.</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The larger the sample size, the better will be the normal approximation to the sampling distribution of x</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sym typeface="Symbol" pitchFamily="18" charset="2"/>
              </a:rPr>
              <a:t>By the Central Limit Theorem: the shape of the sampling distribution is approx. normal, that is</a:t>
            </a:r>
          </a:p>
          <a:p>
            <a:pPr marL="0" indent="0" algn="just">
              <a:lnSpc>
                <a:spcPct val="90000"/>
              </a:lnSpc>
              <a:spcBef>
                <a:spcPct val="0"/>
              </a:spcBef>
              <a:buNone/>
              <a:defRPr/>
            </a:pPr>
            <a:r>
              <a:rPr lang="en-US" altLang="en-US" dirty="0">
                <a:solidFill>
                  <a:schemeClr val="accent5">
                    <a:lumMod val="75000"/>
                  </a:schemeClr>
                </a:solidFill>
                <a:cs typeface="Arial" panose="020B0604020202020204" pitchFamily="34" charset="0"/>
                <a:sym typeface="Symbol" pitchFamily="18" charset="2"/>
              </a:rPr>
              <a:t>                                        </a:t>
            </a:r>
          </a:p>
          <a:p>
            <a:pPr marL="0" indent="0" algn="just">
              <a:lnSpc>
                <a:spcPct val="90000"/>
              </a:lnSpc>
              <a:spcBef>
                <a:spcPct val="0"/>
              </a:spcBef>
              <a:buNone/>
              <a:defRPr/>
            </a:pPr>
            <a:r>
              <a:rPr lang="en-US" altLang="en-US" dirty="0">
                <a:solidFill>
                  <a:schemeClr val="accent5">
                    <a:lumMod val="75000"/>
                  </a:schemeClr>
                </a:solidFill>
                <a:cs typeface="Arial" panose="020B0604020202020204" pitchFamily="34" charset="0"/>
                <a:sym typeface="Symbol" pitchFamily="18" charset="2"/>
              </a:rPr>
              <a:t>                                        x ~ N(, /n)</a:t>
            </a:r>
          </a:p>
          <a:p>
            <a:pPr algn="just">
              <a:lnSpc>
                <a:spcPct val="90000"/>
              </a:lnSpc>
              <a:spcBef>
                <a:spcPct val="0"/>
              </a:spcBef>
              <a:buFont typeface="Wingdings" panose="05000000000000000000" pitchFamily="2" charset="2"/>
              <a:buChar char="v"/>
              <a:defRPr/>
            </a:pPr>
            <a:endParaRPr lang="en-US" altLang="en-US" dirty="0">
              <a:solidFill>
                <a:schemeClr val="accent5">
                  <a:lumMod val="75000"/>
                </a:schemeClr>
              </a:solidFill>
              <a:cs typeface="Arial" panose="020B0604020202020204" pitchFamily="34" charset="0"/>
            </a:endParaRPr>
          </a:p>
          <a:p>
            <a:pPr algn="just">
              <a:lnSpc>
                <a:spcPct val="90000"/>
              </a:lnSpc>
              <a:spcBef>
                <a:spcPct val="0"/>
              </a:spcBef>
              <a:buFont typeface="Wingdings" panose="05000000000000000000" pitchFamily="2" charset="2"/>
              <a:buChar char="v"/>
              <a:defRPr/>
            </a:pPr>
            <a:endParaRPr lang="en-US" alt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Central Limit theorem</a:t>
            </a:r>
          </a:p>
        </p:txBody>
      </p:sp>
      <p:pic>
        <p:nvPicPr>
          <p:cNvPr id="2" name="Picture 1">
            <a:extLst>
              <a:ext uri="{FF2B5EF4-FFF2-40B4-BE49-F238E27FC236}">
                <a16:creationId xmlns:a16="http://schemas.microsoft.com/office/drawing/2014/main" id="{2072BD52-26C4-4C0C-8F01-B418518449F1}"/>
              </a:ext>
            </a:extLst>
          </p:cNvPr>
          <p:cNvPicPr>
            <a:picLocks noChangeAspect="1"/>
          </p:cNvPicPr>
          <p:nvPr/>
        </p:nvPicPr>
        <p:blipFill>
          <a:blip r:embed="rId3"/>
          <a:stretch>
            <a:fillRect/>
          </a:stretch>
        </p:blipFill>
        <p:spPr>
          <a:xfrm>
            <a:off x="152400" y="4199233"/>
            <a:ext cx="4838700" cy="2541677"/>
          </a:xfrm>
          <a:prstGeom prst="rect">
            <a:avLst/>
          </a:prstGeom>
        </p:spPr>
      </p:pic>
    </p:spTree>
    <p:extLst>
      <p:ext uri="{BB962C8B-B14F-4D97-AF65-F5344CB8AC3E}">
        <p14:creationId xmlns:p14="http://schemas.microsoft.com/office/powerpoint/2010/main" val="4053829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 y="1143000"/>
            <a:ext cx="8686800" cy="5410200"/>
          </a:xfrm>
        </p:spPr>
        <p:txBody>
          <a:bodyPr/>
          <a:lstStyle/>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Is a claim and objective of a test to reject or retain </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sym typeface="Symbol" pitchFamily="18" charset="2"/>
              </a:rPr>
              <a:t>It contains two complementary statements called null and alternative hypothesis . Whereas null is an existing belief and alternative is what we intended to establish with new evidences.</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sym typeface="Symbol" pitchFamily="18" charset="2"/>
              </a:rPr>
              <a:t>Classified in to parametric and non parametric tests. Parametric test are about population parameter of a distribution such as mean, proportion, std deviation </a:t>
            </a:r>
            <a:r>
              <a:rPr lang="en-US" altLang="en-US" dirty="0" err="1">
                <a:solidFill>
                  <a:schemeClr val="accent5">
                    <a:lumMod val="75000"/>
                  </a:schemeClr>
                </a:solidFill>
                <a:cs typeface="Arial" panose="020B0604020202020204" pitchFamily="34" charset="0"/>
                <a:sym typeface="Symbol" pitchFamily="18" charset="2"/>
              </a:rPr>
              <a:t>etc</a:t>
            </a:r>
            <a:r>
              <a:rPr lang="en-US" altLang="en-US" dirty="0">
                <a:solidFill>
                  <a:schemeClr val="accent5">
                    <a:lumMod val="75000"/>
                  </a:schemeClr>
                </a:solidFill>
                <a:cs typeface="Arial" panose="020B0604020202020204" pitchFamily="34" charset="0"/>
                <a:sym typeface="Symbol" pitchFamily="18" charset="2"/>
              </a:rPr>
              <a:t> and non parametric tests are not about parameters but other characteristics such as independent of events or distributions.</a:t>
            </a:r>
          </a:p>
          <a:p>
            <a:pPr algn="just">
              <a:lnSpc>
                <a:spcPct val="90000"/>
              </a:lnSpc>
              <a:spcBef>
                <a:spcPct val="0"/>
              </a:spcBef>
              <a:buFont typeface="Wingdings" panose="05000000000000000000" pitchFamily="2" charset="2"/>
              <a:buChar char="v"/>
              <a:defRPr/>
            </a:pPr>
            <a:endParaRPr lang="en-US" altLang="en-US" dirty="0">
              <a:solidFill>
                <a:schemeClr val="accent5">
                  <a:lumMod val="75000"/>
                </a:schemeClr>
              </a:solidFill>
              <a:cs typeface="Arial" panose="020B0604020202020204" pitchFamily="34" charset="0"/>
            </a:endParaRP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Example</a:t>
            </a:r>
          </a:p>
          <a:p>
            <a:pPr lvl="1"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Smokers are better sales people</a:t>
            </a:r>
          </a:p>
          <a:p>
            <a:pPr lvl="1"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Women use camera phone more than men</a:t>
            </a:r>
          </a:p>
          <a:p>
            <a:pPr lvl="1"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Children who drink health drink are likely to grow taller</a:t>
            </a:r>
          </a:p>
          <a:p>
            <a:pPr algn="just">
              <a:lnSpc>
                <a:spcPct val="90000"/>
              </a:lnSpc>
              <a:spcBef>
                <a:spcPct val="0"/>
              </a:spcBef>
              <a:buFont typeface="Wingdings" panose="05000000000000000000" pitchFamily="2" charset="2"/>
              <a:buChar char="v"/>
              <a:defRPr/>
            </a:pPr>
            <a:endParaRPr lang="en-US" alt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Hypothesis Test</a:t>
            </a:r>
          </a:p>
        </p:txBody>
      </p:sp>
    </p:spTree>
    <p:extLst>
      <p:ext uri="{BB962C8B-B14F-4D97-AF65-F5344CB8AC3E}">
        <p14:creationId xmlns:p14="http://schemas.microsoft.com/office/powerpoint/2010/main" val="3232169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 y="1143000"/>
            <a:ext cx="8686800" cy="5410200"/>
          </a:xfrm>
        </p:spPr>
        <p:txBody>
          <a:bodyPr/>
          <a:lstStyle/>
          <a:p>
            <a:pPr marL="457200" indent="-457200" algn="just">
              <a:lnSpc>
                <a:spcPct val="90000"/>
              </a:lnSpc>
              <a:spcBef>
                <a:spcPct val="0"/>
              </a:spcBef>
              <a:buFont typeface="+mj-lt"/>
              <a:buAutoNum type="arabicPeriod"/>
              <a:defRPr/>
            </a:pPr>
            <a:r>
              <a:rPr lang="en-US" altLang="en-US" dirty="0">
                <a:solidFill>
                  <a:schemeClr val="accent5">
                    <a:lumMod val="75000"/>
                  </a:schemeClr>
                </a:solidFill>
                <a:cs typeface="Arial" panose="020B0604020202020204" pitchFamily="34" charset="0"/>
              </a:rPr>
              <a:t>Define null and alternate hypothesis test H</a:t>
            </a:r>
            <a:r>
              <a:rPr lang="en-US" altLang="en-US" baseline="-25000" dirty="0">
                <a:solidFill>
                  <a:schemeClr val="accent5">
                    <a:lumMod val="75000"/>
                  </a:schemeClr>
                </a:solidFill>
                <a:cs typeface="Arial" panose="020B0604020202020204" pitchFamily="34" charset="0"/>
              </a:rPr>
              <a:t>o</a:t>
            </a:r>
            <a:r>
              <a:rPr lang="en-US" altLang="en-US" dirty="0">
                <a:solidFill>
                  <a:schemeClr val="accent5">
                    <a:lumMod val="75000"/>
                  </a:schemeClr>
                </a:solidFill>
                <a:cs typeface="Arial" panose="020B0604020202020204" pitchFamily="34" charset="0"/>
              </a:rPr>
              <a:t> &amp; H</a:t>
            </a:r>
            <a:r>
              <a:rPr lang="en-US" altLang="en-US" baseline="-25000" dirty="0">
                <a:solidFill>
                  <a:schemeClr val="accent5">
                    <a:lumMod val="75000"/>
                  </a:schemeClr>
                </a:solidFill>
                <a:cs typeface="Arial" panose="020B0604020202020204" pitchFamily="34" charset="0"/>
              </a:rPr>
              <a:t>A</a:t>
            </a:r>
          </a:p>
          <a:p>
            <a:pPr marL="457200" indent="-457200" algn="just">
              <a:lnSpc>
                <a:spcPct val="90000"/>
              </a:lnSpc>
              <a:spcBef>
                <a:spcPct val="0"/>
              </a:spcBef>
              <a:buFont typeface="+mj-lt"/>
              <a:buAutoNum type="arabicPeriod"/>
              <a:defRPr/>
            </a:pPr>
            <a:r>
              <a:rPr lang="en-US" altLang="en-US" dirty="0">
                <a:solidFill>
                  <a:schemeClr val="accent5">
                    <a:lumMod val="75000"/>
                  </a:schemeClr>
                </a:solidFill>
                <a:cs typeface="Arial" panose="020B0604020202020204" pitchFamily="34" charset="0"/>
              </a:rPr>
              <a:t>Identify the test static to be used for testing the validity ; z-test or t-test</a:t>
            </a:r>
          </a:p>
          <a:p>
            <a:pPr marL="457200" indent="-457200" algn="just">
              <a:lnSpc>
                <a:spcPct val="90000"/>
              </a:lnSpc>
              <a:spcBef>
                <a:spcPct val="0"/>
              </a:spcBef>
              <a:buFont typeface="+mj-lt"/>
              <a:buAutoNum type="arabicPeriod"/>
              <a:defRPr/>
            </a:pPr>
            <a:r>
              <a:rPr lang="en-US" altLang="en-US" dirty="0">
                <a:solidFill>
                  <a:schemeClr val="accent5">
                    <a:lumMod val="75000"/>
                  </a:schemeClr>
                </a:solidFill>
                <a:cs typeface="Arial" panose="020B0604020202020204" pitchFamily="34" charset="0"/>
              </a:rPr>
              <a:t>Decide the criteria for rejection and retention of null  hypothesis; This is Called significance value (</a:t>
            </a:r>
            <a:r>
              <a:rPr lang="el-GR" altLang="en-US" dirty="0">
                <a:solidFill>
                  <a:schemeClr val="accent5">
                    <a:lumMod val="75000"/>
                  </a:schemeClr>
                </a:solidFill>
                <a:cs typeface="Arial" panose="020B0604020202020204" pitchFamily="34" charset="0"/>
              </a:rPr>
              <a:t>α</a:t>
            </a:r>
            <a:r>
              <a:rPr lang="en-IN" altLang="en-US" dirty="0">
                <a:solidFill>
                  <a:schemeClr val="accent5">
                    <a:lumMod val="75000"/>
                  </a:schemeClr>
                </a:solidFill>
                <a:cs typeface="Arial" panose="020B0604020202020204" pitchFamily="34" charset="0"/>
              </a:rPr>
              <a:t> )</a:t>
            </a:r>
          </a:p>
          <a:p>
            <a:pPr marL="457200" indent="-457200" algn="just">
              <a:lnSpc>
                <a:spcPct val="90000"/>
              </a:lnSpc>
              <a:spcBef>
                <a:spcPct val="0"/>
              </a:spcBef>
              <a:buFont typeface="+mj-lt"/>
              <a:buAutoNum type="arabicPeriod"/>
              <a:defRPr/>
            </a:pPr>
            <a:r>
              <a:rPr lang="en-IN" altLang="en-US" dirty="0">
                <a:solidFill>
                  <a:schemeClr val="accent5">
                    <a:lumMod val="75000"/>
                  </a:schemeClr>
                </a:solidFill>
                <a:cs typeface="Arial" panose="020B0604020202020204" pitchFamily="34" charset="0"/>
              </a:rPr>
              <a:t>Calculate p value (probability value) which is the conditional probability of observing the test static value when the null hypothesis is true.</a:t>
            </a:r>
          </a:p>
          <a:p>
            <a:pPr marL="457200" indent="-457200" algn="just">
              <a:lnSpc>
                <a:spcPct val="90000"/>
              </a:lnSpc>
              <a:spcBef>
                <a:spcPct val="0"/>
              </a:spcBef>
              <a:buFont typeface="+mj-lt"/>
              <a:buAutoNum type="arabicPeriod"/>
              <a:defRPr/>
            </a:pPr>
            <a:r>
              <a:rPr lang="en-IN" altLang="en-US" dirty="0">
                <a:solidFill>
                  <a:schemeClr val="accent5">
                    <a:lumMod val="75000"/>
                  </a:schemeClr>
                </a:solidFill>
                <a:cs typeface="Arial" panose="020B0604020202020204" pitchFamily="34" charset="0"/>
              </a:rPr>
              <a:t>Take the decision of reject or retain the null hypothesis on the p value and </a:t>
            </a:r>
            <a:r>
              <a:rPr lang="el-GR" altLang="en-US" dirty="0">
                <a:solidFill>
                  <a:schemeClr val="accent5">
                    <a:lumMod val="75000"/>
                  </a:schemeClr>
                </a:solidFill>
                <a:cs typeface="Arial" panose="020B0604020202020204" pitchFamily="34" charset="0"/>
              </a:rPr>
              <a:t>α</a:t>
            </a:r>
            <a:endParaRPr lang="en-US" altLang="en-US" dirty="0">
              <a:solidFill>
                <a:schemeClr val="accent5">
                  <a:lumMod val="75000"/>
                </a:schemeClr>
              </a:solidFill>
              <a:cs typeface="Arial" panose="020B0604020202020204" pitchFamily="34" charset="0"/>
            </a:endParaRPr>
          </a:p>
          <a:p>
            <a:pPr marL="0"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Steps of Hypothesis Test</a:t>
            </a:r>
          </a:p>
        </p:txBody>
      </p:sp>
    </p:spTree>
    <p:extLst>
      <p:ext uri="{BB962C8B-B14F-4D97-AF65-F5344CB8AC3E}">
        <p14:creationId xmlns:p14="http://schemas.microsoft.com/office/powerpoint/2010/main" val="353549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612775" y="990600"/>
            <a:ext cx="8153400" cy="5105400"/>
          </a:xfrm>
        </p:spPr>
        <p:txBody>
          <a:bodyPr/>
          <a:lstStyle/>
          <a:p>
            <a:pPr algn="just">
              <a:spcBef>
                <a:spcPct val="0"/>
              </a:spcBef>
            </a:pPr>
            <a:endParaRPr lang="en-US" dirty="0">
              <a:solidFill>
                <a:schemeClr val="accent5">
                  <a:lumMod val="75000"/>
                </a:schemeClr>
              </a:solidFill>
              <a:cs typeface="Arial" panose="020B0604020202020204" pitchFamily="34" charset="0"/>
            </a:endParaRPr>
          </a:p>
          <a:p>
            <a:pPr algn="just">
              <a:spcBef>
                <a:spcPct val="0"/>
              </a:spcBef>
            </a:pPr>
            <a:endParaRPr lang="en-US" dirty="0">
              <a:solidFill>
                <a:schemeClr val="accent5">
                  <a:lumMod val="75000"/>
                </a:schemeClr>
              </a:solidFill>
              <a:cs typeface="Arial" panose="020B0604020202020204" pitchFamily="34" charset="0"/>
            </a:endParaRPr>
          </a:p>
          <a:p>
            <a:pPr lvl="1" algn="just">
              <a:spcBef>
                <a:spcPct val="0"/>
              </a:spcBef>
              <a:buFont typeface="Wingdings" panose="05000000000000000000" pitchFamily="2" charset="2"/>
              <a:buChar char="v"/>
            </a:pPr>
            <a:r>
              <a:rPr lang="en-US" sz="2400" dirty="0">
                <a:solidFill>
                  <a:schemeClr val="accent5">
                    <a:lumMod val="75000"/>
                  </a:schemeClr>
                </a:solidFill>
                <a:cs typeface="Arial" panose="020B0604020202020204" pitchFamily="34" charset="0"/>
              </a:rPr>
              <a:t>Over view to Probability</a:t>
            </a:r>
          </a:p>
          <a:p>
            <a:pPr lvl="1" algn="just">
              <a:spcBef>
                <a:spcPct val="0"/>
              </a:spcBef>
              <a:buFont typeface="Wingdings" panose="05000000000000000000" pitchFamily="2" charset="2"/>
              <a:buChar char="v"/>
            </a:pPr>
            <a:r>
              <a:rPr lang="en-US" sz="2400" dirty="0">
                <a:solidFill>
                  <a:schemeClr val="accent5">
                    <a:lumMod val="75000"/>
                  </a:schemeClr>
                </a:solidFill>
                <a:cs typeface="Arial" panose="020B0604020202020204" pitchFamily="34" charset="0"/>
              </a:rPr>
              <a:t>Random variable and probability Distributions</a:t>
            </a:r>
          </a:p>
          <a:p>
            <a:pPr lvl="1" algn="just">
              <a:spcBef>
                <a:spcPct val="0"/>
              </a:spcBef>
              <a:buFont typeface="Wingdings" panose="05000000000000000000" pitchFamily="2" charset="2"/>
              <a:buChar char="v"/>
            </a:pPr>
            <a:r>
              <a:rPr lang="en-US" sz="2400" dirty="0">
                <a:solidFill>
                  <a:schemeClr val="accent5">
                    <a:lumMod val="75000"/>
                  </a:schemeClr>
                </a:solidFill>
                <a:cs typeface="Arial" panose="020B0604020202020204" pitchFamily="34" charset="0"/>
              </a:rPr>
              <a:t>Hypothesis Testing</a:t>
            </a:r>
          </a:p>
          <a:p>
            <a:pPr lvl="1" algn="just">
              <a:spcBef>
                <a:spcPct val="0"/>
              </a:spcBef>
              <a:buFont typeface="Wingdings" panose="05000000000000000000" pitchFamily="2" charset="2"/>
              <a:buChar char="v"/>
            </a:pPr>
            <a:r>
              <a:rPr lang="en-US" sz="2400" dirty="0">
                <a:solidFill>
                  <a:schemeClr val="accent5">
                    <a:lumMod val="75000"/>
                  </a:schemeClr>
                </a:solidFill>
                <a:cs typeface="Arial" panose="020B0604020202020204" pitchFamily="34" charset="0"/>
              </a:rPr>
              <a:t>P value &amp; significance level</a:t>
            </a:r>
          </a:p>
          <a:p>
            <a:pPr lvl="1" algn="just">
              <a:spcBef>
                <a:spcPct val="0"/>
              </a:spcBef>
              <a:buFont typeface="Wingdings" panose="05000000000000000000" pitchFamily="2" charset="2"/>
              <a:buChar char="v"/>
            </a:pPr>
            <a:r>
              <a:rPr lang="en-US" sz="2400" dirty="0">
                <a:solidFill>
                  <a:schemeClr val="accent5">
                    <a:lumMod val="75000"/>
                  </a:schemeClr>
                </a:solidFill>
                <a:cs typeface="Arial" panose="020B0604020202020204" pitchFamily="34" charset="0"/>
              </a:rPr>
              <a:t>Z test</a:t>
            </a:r>
          </a:p>
          <a:p>
            <a:pPr lvl="1" algn="just">
              <a:spcBef>
                <a:spcPct val="0"/>
              </a:spcBef>
              <a:buFont typeface="Wingdings" panose="05000000000000000000" pitchFamily="2" charset="2"/>
              <a:buChar char="v"/>
            </a:pPr>
            <a:r>
              <a:rPr lang="en-US" sz="2400" dirty="0">
                <a:solidFill>
                  <a:schemeClr val="accent5">
                    <a:lumMod val="75000"/>
                  </a:schemeClr>
                </a:solidFill>
                <a:cs typeface="Arial" panose="020B0604020202020204" pitchFamily="34" charset="0"/>
              </a:rPr>
              <a:t>t-Test</a:t>
            </a:r>
          </a:p>
          <a:p>
            <a:pPr lvl="1" algn="just">
              <a:spcBef>
                <a:spcPct val="0"/>
              </a:spcBef>
              <a:buFont typeface="Wingdings" panose="05000000000000000000" pitchFamily="2" charset="2"/>
              <a:buChar char="v"/>
            </a:pPr>
            <a:r>
              <a:rPr lang="en-US" sz="2400" dirty="0">
                <a:solidFill>
                  <a:schemeClr val="accent5">
                    <a:lumMod val="75000"/>
                  </a:schemeClr>
                </a:solidFill>
                <a:cs typeface="Arial" panose="020B0604020202020204" pitchFamily="34" charset="0"/>
              </a:rPr>
              <a:t>Chi-square test</a:t>
            </a:r>
          </a:p>
          <a:p>
            <a:pPr lvl="1" algn="just">
              <a:spcBef>
                <a:spcPct val="0"/>
              </a:spcBef>
              <a:buFont typeface="Wingdings" panose="05000000000000000000" pitchFamily="2" charset="2"/>
              <a:buChar char="v"/>
            </a:pPr>
            <a:r>
              <a:rPr lang="en-US" sz="2400" dirty="0">
                <a:solidFill>
                  <a:schemeClr val="accent5">
                    <a:lumMod val="75000"/>
                  </a:schemeClr>
                </a:solidFill>
                <a:cs typeface="Arial" panose="020B0604020202020204" pitchFamily="34" charset="0"/>
              </a:rPr>
              <a:t>Goodness of fit test</a:t>
            </a:r>
          </a:p>
        </p:txBody>
      </p:sp>
      <p:sp>
        <p:nvSpPr>
          <p:cNvPr id="8" name="Title 1"/>
          <p:cNvSpPr>
            <a:spLocks noGrp="1"/>
          </p:cNvSpPr>
          <p:nvPr>
            <p:ph type="title"/>
          </p:nvPr>
        </p:nvSpPr>
        <p:spPr>
          <a:xfrm>
            <a:off x="457200" y="150543"/>
            <a:ext cx="8229600" cy="611457"/>
          </a:xfrm>
        </p:spPr>
        <p:txBody>
          <a:bodyPr>
            <a:normAutofit fontScale="90000"/>
          </a:bodyPr>
          <a:lstStyle/>
          <a:p>
            <a:r>
              <a:rPr lang="en-US" altLang="en-US" sz="2200" dirty="0"/>
              <a:t> </a:t>
            </a:r>
            <a:r>
              <a:rPr lang="en-US" sz="2200" dirty="0"/>
              <a:t>CONTENTS</a:t>
            </a:r>
            <a:br>
              <a:rPr lang="en-US" sz="2200" dirty="0"/>
            </a:br>
            <a:endParaRPr lang="en-US" altLang="en-US" sz="2200" dirty="0"/>
          </a:p>
        </p:txBody>
      </p:sp>
    </p:spTree>
    <p:extLst>
      <p:ext uri="{BB962C8B-B14F-4D97-AF65-F5344CB8AC3E}">
        <p14:creationId xmlns:p14="http://schemas.microsoft.com/office/powerpoint/2010/main" val="2417546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 y="1143000"/>
            <a:ext cx="8686800" cy="5410200"/>
          </a:xfrm>
        </p:spPr>
        <p:txBody>
          <a:bodyPr/>
          <a:lstStyle/>
          <a:p>
            <a:pPr marL="0"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Z-test used when</a:t>
            </a:r>
          </a:p>
          <a:p>
            <a:pPr algn="just">
              <a:lnSpc>
                <a:spcPct val="90000"/>
              </a:lnSpc>
              <a:spcBef>
                <a:spcPct val="0"/>
              </a:spcBef>
              <a:defRPr/>
            </a:pPr>
            <a:r>
              <a:rPr lang="en-US" altLang="en-US" dirty="0">
                <a:solidFill>
                  <a:schemeClr val="accent5">
                    <a:lumMod val="75000"/>
                  </a:schemeClr>
                </a:solidFill>
                <a:cs typeface="Arial" panose="020B0604020202020204" pitchFamily="34" charset="0"/>
              </a:rPr>
              <a:t>Test the value of population mean when the population variance is known</a:t>
            </a:r>
          </a:p>
          <a:p>
            <a:pPr algn="just">
              <a:lnSpc>
                <a:spcPct val="90000"/>
              </a:lnSpc>
              <a:spcBef>
                <a:spcPct val="0"/>
              </a:spcBef>
              <a:defRPr/>
            </a:pPr>
            <a:r>
              <a:rPr lang="en-US" altLang="en-US" dirty="0">
                <a:solidFill>
                  <a:schemeClr val="accent5">
                    <a:lumMod val="75000"/>
                  </a:schemeClr>
                </a:solidFill>
                <a:cs typeface="Arial" panose="020B0604020202020204" pitchFamily="34" charset="0"/>
              </a:rPr>
              <a:t>The population is normally distributed and population variance is known</a:t>
            </a:r>
          </a:p>
          <a:p>
            <a:pPr algn="just">
              <a:lnSpc>
                <a:spcPct val="90000"/>
              </a:lnSpc>
              <a:spcBef>
                <a:spcPct val="0"/>
              </a:spcBef>
              <a:defRPr/>
            </a:pPr>
            <a:r>
              <a:rPr lang="en-US" altLang="en-US" dirty="0">
                <a:solidFill>
                  <a:schemeClr val="accent5">
                    <a:lumMod val="75000"/>
                  </a:schemeClr>
                </a:solidFill>
                <a:cs typeface="Arial" panose="020B0604020202020204" pitchFamily="34" charset="0"/>
              </a:rPr>
              <a:t>The sample size is large and population variance is known</a:t>
            </a:r>
          </a:p>
          <a:p>
            <a:pPr algn="just">
              <a:lnSpc>
                <a:spcPct val="90000"/>
              </a:lnSpc>
              <a:spcBef>
                <a:spcPct val="0"/>
              </a:spcBef>
              <a:defRPr/>
            </a:pPr>
            <a:r>
              <a:rPr lang="en-US" altLang="en-US" dirty="0">
                <a:solidFill>
                  <a:schemeClr val="accent5">
                    <a:lumMod val="75000"/>
                  </a:schemeClr>
                </a:solidFill>
                <a:cs typeface="Arial" panose="020B0604020202020204" pitchFamily="34" charset="0"/>
              </a:rPr>
              <a:t>Z static is calculated as </a:t>
            </a:r>
          </a:p>
        </p:txBody>
      </p:sp>
      <p:sp>
        <p:nvSpPr>
          <p:cNvPr id="8" name="Title 1"/>
          <p:cNvSpPr>
            <a:spLocks noGrp="1"/>
          </p:cNvSpPr>
          <p:nvPr>
            <p:ph type="title"/>
          </p:nvPr>
        </p:nvSpPr>
        <p:spPr/>
        <p:txBody>
          <a:bodyPr>
            <a:normAutofit/>
          </a:bodyPr>
          <a:lstStyle/>
          <a:p>
            <a:r>
              <a:rPr lang="en-US" altLang="en-US" dirty="0">
                <a:solidFill>
                  <a:schemeClr val="bg2"/>
                </a:solidFill>
              </a:rPr>
              <a:t>Z-Test &amp; Example</a:t>
            </a:r>
          </a:p>
        </p:txBody>
      </p:sp>
      <p:pic>
        <p:nvPicPr>
          <p:cNvPr id="2" name="Picture 1">
            <a:extLst>
              <a:ext uri="{FF2B5EF4-FFF2-40B4-BE49-F238E27FC236}">
                <a16:creationId xmlns:a16="http://schemas.microsoft.com/office/drawing/2014/main" id="{B1A06ADB-0730-444B-83B4-A11E34EF5215}"/>
              </a:ext>
            </a:extLst>
          </p:cNvPr>
          <p:cNvPicPr>
            <a:picLocks noChangeAspect="1"/>
          </p:cNvPicPr>
          <p:nvPr/>
        </p:nvPicPr>
        <p:blipFill>
          <a:blip r:embed="rId3"/>
          <a:stretch>
            <a:fillRect/>
          </a:stretch>
        </p:blipFill>
        <p:spPr>
          <a:xfrm>
            <a:off x="3871912" y="3429000"/>
            <a:ext cx="1400175" cy="1000125"/>
          </a:xfrm>
          <a:prstGeom prst="rect">
            <a:avLst/>
          </a:prstGeom>
        </p:spPr>
      </p:pic>
    </p:spTree>
    <p:extLst>
      <p:ext uri="{BB962C8B-B14F-4D97-AF65-F5344CB8AC3E}">
        <p14:creationId xmlns:p14="http://schemas.microsoft.com/office/powerpoint/2010/main" val="890340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 y="1143000"/>
            <a:ext cx="8686800" cy="5410200"/>
          </a:xfrm>
        </p:spPr>
        <p:txBody>
          <a:bodyPr/>
          <a:lstStyle/>
          <a:p>
            <a:pPr marL="0"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Example: A passport office claims that the passport application are processed within 30 days of submitting the application from and all necessary documents. The file </a:t>
            </a:r>
            <a:r>
              <a:rPr lang="en-US" altLang="en-US" i="1" dirty="0">
                <a:solidFill>
                  <a:schemeClr val="accent5">
                    <a:lumMod val="75000"/>
                  </a:schemeClr>
                </a:solidFill>
                <a:cs typeface="Arial" panose="020B0604020202020204" pitchFamily="34" charset="0"/>
              </a:rPr>
              <a:t>passport.csv </a:t>
            </a:r>
            <a:r>
              <a:rPr lang="en-US" altLang="en-US" dirty="0">
                <a:solidFill>
                  <a:schemeClr val="accent5">
                    <a:lumMod val="75000"/>
                  </a:schemeClr>
                </a:solidFill>
                <a:cs typeface="Arial" panose="020B0604020202020204" pitchFamily="34" charset="0"/>
              </a:rPr>
              <a:t>contains processing time of 40 passport applicants. The population standard deviation of the processing time is 12.5 days. Conduct a hypothesis test at a significance level </a:t>
            </a:r>
            <a:r>
              <a:rPr lang="el-GR" altLang="en-US" dirty="0">
                <a:solidFill>
                  <a:schemeClr val="accent5">
                    <a:lumMod val="75000"/>
                  </a:schemeClr>
                </a:solidFill>
                <a:cs typeface="Arial" panose="020B0604020202020204" pitchFamily="34" charset="0"/>
              </a:rPr>
              <a:t>α</a:t>
            </a:r>
            <a:r>
              <a:rPr lang="en-IN" altLang="en-US" dirty="0">
                <a:solidFill>
                  <a:schemeClr val="accent5">
                    <a:lumMod val="75000"/>
                  </a:schemeClr>
                </a:solidFill>
                <a:cs typeface="Arial" panose="020B0604020202020204" pitchFamily="34" charset="0"/>
              </a:rPr>
              <a:t>=0.05 to verify the claim made by the passport office.</a:t>
            </a:r>
          </a:p>
          <a:p>
            <a:pPr marL="0" indent="0" algn="just">
              <a:lnSpc>
                <a:spcPct val="90000"/>
              </a:lnSpc>
              <a:spcBef>
                <a:spcPct val="0"/>
              </a:spcBef>
              <a:buNone/>
              <a:defRPr/>
            </a:pPr>
            <a:endParaRPr lang="en-IN" altLang="en-US" dirty="0">
              <a:solidFill>
                <a:schemeClr val="accent5">
                  <a:lumMod val="75000"/>
                </a:schemeClr>
              </a:solidFill>
              <a:cs typeface="Arial" panose="020B0604020202020204" pitchFamily="34" charset="0"/>
            </a:endParaRPr>
          </a:p>
          <a:p>
            <a:pPr marL="0" indent="0" algn="just">
              <a:lnSpc>
                <a:spcPct val="90000"/>
              </a:lnSpc>
              <a:spcBef>
                <a:spcPct val="0"/>
              </a:spcBef>
              <a:buNone/>
              <a:defRPr/>
            </a:pPr>
            <a:r>
              <a:rPr lang="en-IN" altLang="en-US" dirty="0">
                <a:solidFill>
                  <a:schemeClr val="accent5">
                    <a:lumMod val="75000"/>
                  </a:schemeClr>
                </a:solidFill>
                <a:cs typeface="Arial" panose="020B0604020202020204" pitchFamily="34" charset="0"/>
              </a:rPr>
              <a:t>Hint: We can calculate the z-statistic value is more than -1.64 (Z critical value  for left tailed test), then it will be concluded that the processing time is not less than 30, but higher . And if value is less  than -1.64 then it will be concluded that processing time is less than 30 as claimed by office.</a:t>
            </a:r>
            <a:endParaRPr lang="en-US" altLang="en-US" dirty="0">
              <a:solidFill>
                <a:schemeClr val="accent5">
                  <a:lumMod val="75000"/>
                </a:schemeClr>
              </a:solidFill>
              <a:cs typeface="Arial" panose="020B0604020202020204" pitchFamily="34" charset="0"/>
            </a:endParaRPr>
          </a:p>
          <a:p>
            <a:pPr marL="0"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Z-Test &amp; Example</a:t>
            </a:r>
          </a:p>
        </p:txBody>
      </p:sp>
    </p:spTree>
    <p:extLst>
      <p:ext uri="{BB962C8B-B14F-4D97-AF65-F5344CB8AC3E}">
        <p14:creationId xmlns:p14="http://schemas.microsoft.com/office/powerpoint/2010/main" val="2078552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 y="1143000"/>
            <a:ext cx="8686800" cy="5410200"/>
          </a:xfrm>
        </p:spPr>
        <p:txBody>
          <a:bodyPr/>
          <a:lstStyle/>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The t-test is used when population std deviation  is unknown and estimated from the sample </a:t>
            </a:r>
          </a:p>
          <a:p>
            <a:pPr marL="0"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a:p>
            <a:pPr marL="0"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a:p>
            <a:pPr marL="0"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Condition: central limit theorem</a:t>
            </a:r>
          </a:p>
          <a:p>
            <a:pPr marL="0" indent="0" algn="just">
              <a:lnSpc>
                <a:spcPct val="90000"/>
              </a:lnSpc>
              <a:spcBef>
                <a:spcPct val="0"/>
              </a:spcBef>
              <a:buNone/>
              <a:defRPr/>
            </a:pPr>
            <a:endParaRPr lang="en-US" altLang="en-US" sz="2400" dirty="0">
              <a:solidFill>
                <a:schemeClr val="accent5">
                  <a:lumMod val="75000"/>
                </a:schemeClr>
              </a:solidFill>
              <a:cs typeface="Arial" panose="020B0604020202020204" pitchFamily="34" charset="0"/>
            </a:endParaRPr>
          </a:p>
          <a:p>
            <a:pPr marL="0"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 </a:t>
            </a:r>
            <a:r>
              <a:rPr lang="en-US" altLang="en-US" sz="2400" dirty="0">
                <a:solidFill>
                  <a:schemeClr val="accent5">
                    <a:lumMod val="75000"/>
                  </a:schemeClr>
                </a:solidFill>
                <a:cs typeface="Arial" panose="020B0604020202020204" pitchFamily="34" charset="0"/>
              </a:rPr>
              <a:t>Example- Aravind production(AP) is a newly formed movie production house based out of Mumbai. AP was inte</a:t>
            </a:r>
            <a:r>
              <a:rPr lang="en-US" altLang="en-US" dirty="0">
                <a:solidFill>
                  <a:schemeClr val="accent5">
                    <a:lumMod val="75000"/>
                  </a:schemeClr>
                </a:solidFill>
                <a:cs typeface="Arial" panose="020B0604020202020204" pitchFamily="34" charset="0"/>
              </a:rPr>
              <a:t>rested in understanding the production cost required for producing Bollywood movie. The industry believes that the production house will require INR 500 Million on average. It is assumed that the Bollywood movie production cost follows a normal distribution. The production cost of 40 Bollywood movies in a millions of rupees are given in </a:t>
            </a:r>
            <a:r>
              <a:rPr lang="en-US" altLang="en-US" i="1" dirty="0">
                <a:solidFill>
                  <a:schemeClr val="accent5">
                    <a:lumMod val="75000"/>
                  </a:schemeClr>
                </a:solidFill>
                <a:cs typeface="Arial" panose="020B0604020202020204" pitchFamily="34" charset="0"/>
              </a:rPr>
              <a:t>bollywoodmovies.csv </a:t>
            </a:r>
            <a:r>
              <a:rPr lang="en-US" altLang="en-US" dirty="0">
                <a:solidFill>
                  <a:schemeClr val="accent5">
                    <a:lumMod val="75000"/>
                  </a:schemeClr>
                </a:solidFill>
                <a:cs typeface="Arial" panose="020B0604020202020204" pitchFamily="34" charset="0"/>
              </a:rPr>
              <a:t>file. Conduct an appropriate hypothesis test at </a:t>
            </a:r>
            <a:r>
              <a:rPr lang="el-GR" altLang="en-US" dirty="0">
                <a:solidFill>
                  <a:schemeClr val="accent5">
                    <a:lumMod val="75000"/>
                  </a:schemeClr>
                </a:solidFill>
                <a:cs typeface="Arial" panose="020B0604020202020204" pitchFamily="34" charset="0"/>
              </a:rPr>
              <a:t>α</a:t>
            </a:r>
            <a:r>
              <a:rPr lang="en-IN" altLang="en-US" dirty="0">
                <a:solidFill>
                  <a:schemeClr val="accent5">
                    <a:lumMod val="75000"/>
                  </a:schemeClr>
                </a:solidFill>
                <a:cs typeface="Arial" panose="020B0604020202020204" pitchFamily="34" charset="0"/>
              </a:rPr>
              <a:t>=0.05 to check whether the belief about average production cost is correct.</a:t>
            </a:r>
            <a:endParaRPr lang="en-US" altLang="en-US" sz="2400" dirty="0">
              <a:solidFill>
                <a:schemeClr val="accent5">
                  <a:lumMod val="75000"/>
                </a:schemeClr>
              </a:solidFill>
              <a:cs typeface="Arial" panose="020B0604020202020204" pitchFamily="34" charset="0"/>
            </a:endParaRPr>
          </a:p>
          <a:p>
            <a:pPr marL="0" indent="0" algn="just">
              <a:lnSpc>
                <a:spcPct val="90000"/>
              </a:lnSpc>
              <a:spcBef>
                <a:spcPct val="0"/>
              </a:spcBef>
              <a:buNone/>
              <a:defRPr/>
            </a:pPr>
            <a:endParaRPr lang="en-US" altLang="en-US" sz="2400" dirty="0">
              <a:solidFill>
                <a:schemeClr val="accent5">
                  <a:lumMod val="75000"/>
                </a:schemeClr>
              </a:solidFill>
              <a:cs typeface="Arial" panose="020B0604020202020204" pitchFamily="34" charset="0"/>
            </a:endParaRPr>
          </a:p>
          <a:p>
            <a:pPr algn="just">
              <a:lnSpc>
                <a:spcPct val="90000"/>
              </a:lnSpc>
              <a:spcBef>
                <a:spcPct val="0"/>
              </a:spcBef>
              <a:buFont typeface="Wingdings" panose="05000000000000000000" pitchFamily="2" charset="2"/>
              <a:buChar char="v"/>
              <a:defRPr/>
            </a:pPr>
            <a:endParaRPr lang="en-US" altLang="en-US" dirty="0">
              <a:solidFill>
                <a:schemeClr val="accent5">
                  <a:lumMod val="75000"/>
                </a:schemeClr>
              </a:solidFill>
              <a:cs typeface="Arial" panose="020B0604020202020204" pitchFamily="34" charset="0"/>
            </a:endParaRPr>
          </a:p>
          <a:p>
            <a:pPr algn="just">
              <a:lnSpc>
                <a:spcPct val="90000"/>
              </a:lnSpc>
              <a:spcBef>
                <a:spcPct val="0"/>
              </a:spcBef>
              <a:buFont typeface="Wingdings" panose="05000000000000000000" pitchFamily="2" charset="2"/>
              <a:buChar char="v"/>
              <a:defRPr/>
            </a:pPr>
            <a:endParaRPr lang="en-US" alt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One sample t-Test</a:t>
            </a:r>
          </a:p>
        </p:txBody>
      </p:sp>
      <p:pic>
        <p:nvPicPr>
          <p:cNvPr id="2" name="Picture 1">
            <a:extLst>
              <a:ext uri="{FF2B5EF4-FFF2-40B4-BE49-F238E27FC236}">
                <a16:creationId xmlns:a16="http://schemas.microsoft.com/office/drawing/2014/main" id="{E7F7DA15-E671-40E3-8B0C-F7F8FDA27430}"/>
              </a:ext>
            </a:extLst>
          </p:cNvPr>
          <p:cNvPicPr>
            <a:picLocks noChangeAspect="1"/>
          </p:cNvPicPr>
          <p:nvPr/>
        </p:nvPicPr>
        <p:blipFill>
          <a:blip r:embed="rId3"/>
          <a:stretch>
            <a:fillRect/>
          </a:stretch>
        </p:blipFill>
        <p:spPr>
          <a:xfrm>
            <a:off x="4343400" y="1752600"/>
            <a:ext cx="2009775" cy="685800"/>
          </a:xfrm>
          <a:prstGeom prst="rect">
            <a:avLst/>
          </a:prstGeom>
        </p:spPr>
      </p:pic>
    </p:spTree>
    <p:extLst>
      <p:ext uri="{BB962C8B-B14F-4D97-AF65-F5344CB8AC3E}">
        <p14:creationId xmlns:p14="http://schemas.microsoft.com/office/powerpoint/2010/main" val="2764993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 y="1143000"/>
            <a:ext cx="8686800" cy="5410200"/>
          </a:xfrm>
        </p:spPr>
        <p:txBody>
          <a:bodyPr/>
          <a:lstStyle/>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The two sample t-test is used to test difference between two population means where standard deviation are unknown.</a:t>
            </a:r>
          </a:p>
          <a:p>
            <a:pPr marL="0"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a:p>
            <a:pPr marL="0" indent="0" algn="just">
              <a:lnSpc>
                <a:spcPct val="90000"/>
              </a:lnSpc>
              <a:spcBef>
                <a:spcPct val="0"/>
              </a:spcBef>
              <a:buNone/>
              <a:defRPr/>
            </a:pPr>
            <a:endParaRPr lang="en-US" altLang="en-US" sz="2400" dirty="0">
              <a:solidFill>
                <a:schemeClr val="accent5">
                  <a:lumMod val="75000"/>
                </a:schemeClr>
              </a:solidFill>
              <a:cs typeface="Arial" panose="020B0604020202020204" pitchFamily="34" charset="0"/>
            </a:endParaRPr>
          </a:p>
          <a:p>
            <a:pPr marL="0" indent="0" algn="just">
              <a:lnSpc>
                <a:spcPct val="90000"/>
              </a:lnSpc>
              <a:spcBef>
                <a:spcPct val="0"/>
              </a:spcBef>
              <a:buNone/>
              <a:defRPr/>
            </a:pPr>
            <a:r>
              <a:rPr lang="en-US" altLang="en-US" sz="2400" dirty="0">
                <a:solidFill>
                  <a:schemeClr val="accent5">
                    <a:lumMod val="75000"/>
                  </a:schemeClr>
                </a:solidFill>
                <a:cs typeface="Arial" panose="020B0604020202020204" pitchFamily="34" charset="0"/>
              </a:rPr>
              <a:t>Example- A company claims that children (in the group between 7-12) who drink their health drink will grow taller than the children who don’t drink that health drink. Data in the file </a:t>
            </a:r>
            <a:r>
              <a:rPr lang="en-US" altLang="en-US" sz="2400" i="1" dirty="0">
                <a:solidFill>
                  <a:schemeClr val="accent5">
                    <a:lumMod val="75000"/>
                  </a:schemeClr>
                </a:solidFill>
                <a:cs typeface="Arial" panose="020B0604020202020204" pitchFamily="34" charset="0"/>
              </a:rPr>
              <a:t>healthdrink.xlsx </a:t>
            </a:r>
            <a:r>
              <a:rPr lang="en-US" altLang="en-US" sz="2400" dirty="0">
                <a:solidFill>
                  <a:schemeClr val="accent5">
                    <a:lumMod val="75000"/>
                  </a:schemeClr>
                </a:solidFill>
                <a:cs typeface="Arial" panose="020B0604020202020204" pitchFamily="34" charset="0"/>
              </a:rPr>
              <a:t>shows average increase in height over one year period from two groups: One drinking the health drink and the other not drinking the health drink. At </a:t>
            </a:r>
            <a:r>
              <a:rPr lang="el-GR" altLang="en-US" dirty="0">
                <a:solidFill>
                  <a:schemeClr val="accent5">
                    <a:lumMod val="75000"/>
                  </a:schemeClr>
                </a:solidFill>
                <a:cs typeface="Arial" panose="020B0604020202020204" pitchFamily="34" charset="0"/>
              </a:rPr>
              <a:t>α</a:t>
            </a:r>
            <a:r>
              <a:rPr lang="en-IN" altLang="en-US" dirty="0">
                <a:solidFill>
                  <a:schemeClr val="accent5">
                    <a:lumMod val="75000"/>
                  </a:schemeClr>
                </a:solidFill>
                <a:cs typeface="Arial" panose="020B0604020202020204" pitchFamily="34" charset="0"/>
              </a:rPr>
              <a:t>=0.05 , test whether the increase in height for the children who drink the health drink is different than those who don’t drink health drink.</a:t>
            </a:r>
          </a:p>
          <a:p>
            <a:pPr marL="0" indent="0" algn="just">
              <a:lnSpc>
                <a:spcPct val="90000"/>
              </a:lnSpc>
              <a:spcBef>
                <a:spcPct val="0"/>
              </a:spcBef>
              <a:buNone/>
              <a:defRPr/>
            </a:pPr>
            <a:endParaRPr lang="en-IN" altLang="en-US" sz="2400" dirty="0">
              <a:solidFill>
                <a:schemeClr val="accent5">
                  <a:lumMod val="75000"/>
                </a:schemeClr>
              </a:solidFill>
              <a:cs typeface="Arial" panose="020B0604020202020204" pitchFamily="34" charset="0"/>
            </a:endParaRPr>
          </a:p>
          <a:p>
            <a:pPr marL="0" indent="0" algn="just">
              <a:lnSpc>
                <a:spcPct val="90000"/>
              </a:lnSpc>
              <a:spcBef>
                <a:spcPct val="0"/>
              </a:spcBef>
              <a:buNone/>
              <a:defRPr/>
            </a:pPr>
            <a:r>
              <a:rPr lang="en-IN" altLang="en-US" dirty="0">
                <a:solidFill>
                  <a:schemeClr val="accent5">
                    <a:lumMod val="75000"/>
                  </a:schemeClr>
                </a:solidFill>
                <a:cs typeface="Arial" panose="020B0604020202020204" pitchFamily="34" charset="0"/>
              </a:rPr>
              <a:t>- Population  mean and std deviation are not known. We have only two samples.</a:t>
            </a:r>
            <a:endParaRPr lang="en-US" altLang="en-US" sz="2400" dirty="0">
              <a:solidFill>
                <a:schemeClr val="accent5">
                  <a:lumMod val="75000"/>
                </a:schemeClr>
              </a:solidFill>
              <a:cs typeface="Arial" panose="020B0604020202020204" pitchFamily="34" charset="0"/>
            </a:endParaRPr>
          </a:p>
          <a:p>
            <a:pPr algn="just">
              <a:lnSpc>
                <a:spcPct val="90000"/>
              </a:lnSpc>
              <a:spcBef>
                <a:spcPct val="0"/>
              </a:spcBef>
              <a:buFont typeface="Wingdings" panose="05000000000000000000" pitchFamily="2" charset="2"/>
              <a:buChar char="v"/>
              <a:defRPr/>
            </a:pPr>
            <a:endParaRPr lang="en-US" altLang="en-US" dirty="0">
              <a:solidFill>
                <a:schemeClr val="accent5">
                  <a:lumMod val="75000"/>
                </a:schemeClr>
              </a:solidFill>
              <a:cs typeface="Arial" panose="020B0604020202020204" pitchFamily="34" charset="0"/>
            </a:endParaRPr>
          </a:p>
          <a:p>
            <a:pPr algn="just">
              <a:lnSpc>
                <a:spcPct val="90000"/>
              </a:lnSpc>
              <a:spcBef>
                <a:spcPct val="0"/>
              </a:spcBef>
              <a:buFont typeface="Wingdings" panose="05000000000000000000" pitchFamily="2" charset="2"/>
              <a:buChar char="v"/>
              <a:defRPr/>
            </a:pPr>
            <a:endParaRPr lang="en-US" alt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Two sample t- Test</a:t>
            </a:r>
          </a:p>
        </p:txBody>
      </p:sp>
    </p:spTree>
    <p:extLst>
      <p:ext uri="{BB962C8B-B14F-4D97-AF65-F5344CB8AC3E}">
        <p14:creationId xmlns:p14="http://schemas.microsoft.com/office/powerpoint/2010/main" val="1025904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 y="1143000"/>
            <a:ext cx="8686800" cy="5410200"/>
          </a:xfrm>
        </p:spPr>
        <p:txBody>
          <a:bodyPr/>
          <a:lstStyle/>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To test whether an intervention or (treatment) such as an event, training program, marketing promotions may have significantly changed the population parameter such as  mean before and after intervention. </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The objective is to check whether the difference in parameter values is statistically significant before and after the interventions or between different types of interventions.</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 Example- The file </a:t>
            </a:r>
            <a:r>
              <a:rPr lang="en-US" altLang="en-US" i="1" dirty="0">
                <a:solidFill>
                  <a:schemeClr val="accent5">
                    <a:lumMod val="75000"/>
                  </a:schemeClr>
                </a:solidFill>
                <a:cs typeface="Arial" panose="020B0604020202020204" pitchFamily="34" charset="0"/>
              </a:rPr>
              <a:t>breakfast </a:t>
            </a:r>
            <a:r>
              <a:rPr lang="en-US" altLang="en-US" dirty="0">
                <a:solidFill>
                  <a:schemeClr val="accent5">
                    <a:lumMod val="75000"/>
                  </a:schemeClr>
                </a:solidFill>
                <a:cs typeface="Arial" panose="020B0604020202020204" pitchFamily="34" charset="0"/>
              </a:rPr>
              <a:t>contains alcohol consumption before and after breakfast. Conduct  a paired test t-test to check whether the alcohol consumption is more after the breakfast at 95% CI</a:t>
            </a:r>
          </a:p>
        </p:txBody>
      </p:sp>
      <p:sp>
        <p:nvSpPr>
          <p:cNvPr id="8" name="Title 1"/>
          <p:cNvSpPr>
            <a:spLocks noGrp="1"/>
          </p:cNvSpPr>
          <p:nvPr>
            <p:ph type="title"/>
          </p:nvPr>
        </p:nvSpPr>
        <p:spPr/>
        <p:txBody>
          <a:bodyPr>
            <a:normAutofit/>
          </a:bodyPr>
          <a:lstStyle/>
          <a:p>
            <a:r>
              <a:rPr lang="en-US" altLang="en-US" dirty="0">
                <a:solidFill>
                  <a:schemeClr val="bg2"/>
                </a:solidFill>
              </a:rPr>
              <a:t>Paired </a:t>
            </a:r>
            <a:r>
              <a:rPr lang="en-US" altLang="en-US">
                <a:solidFill>
                  <a:schemeClr val="bg2"/>
                </a:solidFill>
              </a:rPr>
              <a:t>sample t-test</a:t>
            </a:r>
            <a:endParaRPr lang="en-US" altLang="en-US" dirty="0">
              <a:solidFill>
                <a:schemeClr val="bg2"/>
              </a:solidFill>
            </a:endParaRPr>
          </a:p>
        </p:txBody>
      </p:sp>
    </p:spTree>
    <p:extLst>
      <p:ext uri="{BB962C8B-B14F-4D97-AF65-F5344CB8AC3E}">
        <p14:creationId xmlns:p14="http://schemas.microsoft.com/office/powerpoint/2010/main" val="699158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 y="1143000"/>
            <a:ext cx="8686800" cy="5410200"/>
          </a:xfrm>
        </p:spPr>
        <p:txBody>
          <a:bodyPr/>
          <a:lstStyle/>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Chi-Square goodness of fit is an non parametric test used for comparing the observed distribution of data with the expected distribution of data to decide whether there is any statistically significant difference between the observed and theoretical distribution.</a:t>
            </a:r>
            <a:r>
              <a:rPr lang="en-US" altLang="en-US" dirty="0">
                <a:solidFill>
                  <a:schemeClr val="bg2"/>
                </a:solidFill>
              </a:rPr>
              <a:t> </a:t>
            </a:r>
          </a:p>
          <a:p>
            <a:pPr algn="just">
              <a:lnSpc>
                <a:spcPct val="90000"/>
              </a:lnSpc>
              <a:spcBef>
                <a:spcPct val="0"/>
              </a:spcBef>
              <a:buFont typeface="Wingdings" panose="05000000000000000000" pitchFamily="2" charset="2"/>
              <a:buChar char="v"/>
              <a:defRPr/>
            </a:pPr>
            <a:endParaRPr lang="en-US" altLang="en-US" dirty="0">
              <a:solidFill>
                <a:schemeClr val="bg2"/>
              </a:solidFill>
            </a:endParaRPr>
          </a:p>
          <a:p>
            <a:pPr algn="just">
              <a:lnSpc>
                <a:spcPct val="90000"/>
              </a:lnSpc>
              <a:spcBef>
                <a:spcPct val="0"/>
              </a:spcBef>
              <a:buFont typeface="Wingdings" panose="05000000000000000000" pitchFamily="2" charset="2"/>
              <a:buChar char="v"/>
              <a:defRPr/>
            </a:pPr>
            <a:endParaRPr lang="en-US" altLang="en-US" dirty="0">
              <a:solidFill>
                <a:schemeClr val="bg2"/>
              </a:solidFill>
            </a:endParaRPr>
          </a:p>
          <a:p>
            <a:pPr algn="just">
              <a:lnSpc>
                <a:spcPct val="90000"/>
              </a:lnSpc>
              <a:spcBef>
                <a:spcPct val="0"/>
              </a:spcBef>
              <a:buFont typeface="Wingdings" panose="05000000000000000000" pitchFamily="2" charset="2"/>
              <a:buChar char="v"/>
              <a:defRPr/>
            </a:pPr>
            <a:endParaRPr lang="en-US" altLang="en-US" dirty="0">
              <a:solidFill>
                <a:schemeClr val="bg2"/>
              </a:solidFill>
            </a:endParaRPr>
          </a:p>
          <a:p>
            <a:pPr algn="just">
              <a:lnSpc>
                <a:spcPct val="90000"/>
              </a:lnSpc>
              <a:spcBef>
                <a:spcPct val="0"/>
              </a:spcBef>
              <a:buFont typeface="Wingdings" panose="05000000000000000000" pitchFamily="2" charset="2"/>
              <a:buChar char="v"/>
              <a:defRPr/>
            </a:pPr>
            <a:endParaRPr lang="en-US" altLang="en-US" dirty="0">
              <a:solidFill>
                <a:schemeClr val="bg2"/>
              </a:solidFill>
            </a:endParaRPr>
          </a:p>
          <a:p>
            <a:pPr algn="just">
              <a:lnSpc>
                <a:spcPct val="90000"/>
              </a:lnSpc>
              <a:spcBef>
                <a:spcPct val="0"/>
              </a:spcBef>
              <a:buFont typeface="Wingdings" panose="05000000000000000000" pitchFamily="2" charset="2"/>
              <a:buChar char="v"/>
              <a:defRPr/>
            </a:pPr>
            <a:r>
              <a:rPr lang="en-US" altLang="en-US" sz="2000" dirty="0">
                <a:solidFill>
                  <a:schemeClr val="accent5">
                    <a:lumMod val="75000"/>
                  </a:schemeClr>
                </a:solidFill>
                <a:cs typeface="Arial" panose="020B0604020202020204" pitchFamily="34" charset="0"/>
              </a:rPr>
              <a:t>Example- Hanuman airlines (HA) operated daily flights to several Indian cities. One of the problem HA faces is the food preference by the passengers. Captain Cook, the operation manager of HA , believes that 35% of their passenger prefer vegetarian food, 40% prefer non vegetarian food, 20% low calorie food and 5% for diabetic food. A sample of 500 passengers was chosen to analyze the food preferences and the observed frequencies are as follows</a:t>
            </a:r>
          </a:p>
          <a:p>
            <a:pPr lvl="1" algn="just">
              <a:lnSpc>
                <a:spcPct val="90000"/>
              </a:lnSpc>
              <a:spcBef>
                <a:spcPct val="0"/>
              </a:spcBef>
              <a:buFont typeface="Wingdings" panose="05000000000000000000" pitchFamily="2" charset="2"/>
              <a:buChar char="v"/>
              <a:defRPr/>
            </a:pPr>
            <a:r>
              <a:rPr lang="en-US" altLang="en-US" sz="1600" dirty="0">
                <a:solidFill>
                  <a:schemeClr val="accent5">
                    <a:lumMod val="75000"/>
                  </a:schemeClr>
                </a:solidFill>
                <a:cs typeface="Arial" panose="020B0604020202020204" pitchFamily="34" charset="0"/>
              </a:rPr>
              <a:t>Vegetarian-190</a:t>
            </a:r>
          </a:p>
          <a:p>
            <a:pPr lvl="1" algn="just">
              <a:lnSpc>
                <a:spcPct val="90000"/>
              </a:lnSpc>
              <a:spcBef>
                <a:spcPct val="0"/>
              </a:spcBef>
              <a:buFont typeface="Wingdings" panose="05000000000000000000" pitchFamily="2" charset="2"/>
              <a:buChar char="v"/>
              <a:defRPr/>
            </a:pPr>
            <a:r>
              <a:rPr lang="en-US" altLang="en-US" sz="1600" dirty="0">
                <a:solidFill>
                  <a:schemeClr val="accent5">
                    <a:lumMod val="75000"/>
                  </a:schemeClr>
                </a:solidFill>
                <a:cs typeface="Arial" panose="020B0604020202020204" pitchFamily="34" charset="0"/>
              </a:rPr>
              <a:t>Non- Vegetarian- 185</a:t>
            </a:r>
          </a:p>
          <a:p>
            <a:pPr lvl="1" algn="just">
              <a:lnSpc>
                <a:spcPct val="90000"/>
              </a:lnSpc>
              <a:spcBef>
                <a:spcPct val="0"/>
              </a:spcBef>
              <a:buFont typeface="Wingdings" panose="05000000000000000000" pitchFamily="2" charset="2"/>
              <a:buChar char="v"/>
              <a:defRPr/>
            </a:pPr>
            <a:r>
              <a:rPr lang="en-US" altLang="en-US" sz="1600" dirty="0">
                <a:solidFill>
                  <a:schemeClr val="accent5">
                    <a:lumMod val="75000"/>
                  </a:schemeClr>
                </a:solidFill>
                <a:cs typeface="Arial" panose="020B0604020202020204" pitchFamily="34" charset="0"/>
              </a:rPr>
              <a:t>Low calorie-90</a:t>
            </a:r>
          </a:p>
          <a:p>
            <a:pPr lvl="1" algn="just">
              <a:lnSpc>
                <a:spcPct val="90000"/>
              </a:lnSpc>
              <a:spcBef>
                <a:spcPct val="0"/>
              </a:spcBef>
              <a:buFont typeface="Wingdings" panose="05000000000000000000" pitchFamily="2" charset="2"/>
              <a:buChar char="v"/>
              <a:defRPr/>
            </a:pPr>
            <a:r>
              <a:rPr lang="en-US" altLang="en-US" sz="1600" dirty="0">
                <a:solidFill>
                  <a:schemeClr val="accent5">
                    <a:lumMod val="75000"/>
                  </a:schemeClr>
                </a:solidFill>
                <a:cs typeface="Arial" panose="020B0604020202020204" pitchFamily="34" charset="0"/>
              </a:rPr>
              <a:t>Diabetic- 35</a:t>
            </a:r>
          </a:p>
          <a:p>
            <a:pPr algn="just">
              <a:lnSpc>
                <a:spcPct val="90000"/>
              </a:lnSpc>
              <a:spcBef>
                <a:spcPct val="0"/>
              </a:spcBef>
              <a:buFont typeface="Wingdings" panose="05000000000000000000" pitchFamily="2" charset="2"/>
              <a:buChar char="v"/>
              <a:defRPr/>
            </a:pPr>
            <a:endParaRPr lang="en-US" alt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Chi-Square Goodness of Fit test</a:t>
            </a:r>
          </a:p>
        </p:txBody>
      </p:sp>
      <p:pic>
        <p:nvPicPr>
          <p:cNvPr id="2" name="Picture 1">
            <a:extLst>
              <a:ext uri="{FF2B5EF4-FFF2-40B4-BE49-F238E27FC236}">
                <a16:creationId xmlns:a16="http://schemas.microsoft.com/office/drawing/2014/main" id="{6EA399FA-B10E-4625-A294-1B29C4D25926}"/>
              </a:ext>
            </a:extLst>
          </p:cNvPr>
          <p:cNvPicPr>
            <a:picLocks noChangeAspect="1"/>
          </p:cNvPicPr>
          <p:nvPr/>
        </p:nvPicPr>
        <p:blipFill>
          <a:blip r:embed="rId3"/>
          <a:stretch>
            <a:fillRect/>
          </a:stretch>
        </p:blipFill>
        <p:spPr>
          <a:xfrm>
            <a:off x="3200400" y="2590785"/>
            <a:ext cx="2281237" cy="1257315"/>
          </a:xfrm>
          <a:prstGeom prst="rect">
            <a:avLst/>
          </a:prstGeom>
        </p:spPr>
      </p:pic>
    </p:spTree>
    <p:extLst>
      <p:ext uri="{BB962C8B-B14F-4D97-AF65-F5344CB8AC3E}">
        <p14:creationId xmlns:p14="http://schemas.microsoft.com/office/powerpoint/2010/main" val="2282440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 y="1143000"/>
            <a:ext cx="8686800" cy="5410200"/>
          </a:xfrm>
        </p:spPr>
        <p:txBody>
          <a:bodyPr/>
          <a:lstStyle/>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Chi-Square goodness of fit is an non parametric test used for comparing the observed distribution of data with the expected distribution of data to decide whether there is any statistically significant difference between the observed and theoretical distribution.</a:t>
            </a:r>
            <a:r>
              <a:rPr lang="en-US" altLang="en-US" dirty="0">
                <a:solidFill>
                  <a:schemeClr val="bg2"/>
                </a:solidFill>
              </a:rPr>
              <a:t> </a:t>
            </a:r>
          </a:p>
          <a:p>
            <a:pPr algn="just">
              <a:lnSpc>
                <a:spcPct val="90000"/>
              </a:lnSpc>
              <a:spcBef>
                <a:spcPct val="0"/>
              </a:spcBef>
              <a:buFont typeface="Wingdings" panose="05000000000000000000" pitchFamily="2" charset="2"/>
              <a:buChar char="v"/>
              <a:defRPr/>
            </a:pPr>
            <a:endParaRPr lang="en-US" altLang="en-US" dirty="0">
              <a:solidFill>
                <a:schemeClr val="bg2"/>
              </a:solidFill>
            </a:endParaRPr>
          </a:p>
          <a:p>
            <a:pPr algn="just">
              <a:lnSpc>
                <a:spcPct val="90000"/>
              </a:lnSpc>
              <a:spcBef>
                <a:spcPct val="0"/>
              </a:spcBef>
              <a:buFont typeface="Wingdings" panose="05000000000000000000" pitchFamily="2" charset="2"/>
              <a:buChar char="v"/>
              <a:defRPr/>
            </a:pPr>
            <a:endParaRPr lang="en-US" altLang="en-US" dirty="0">
              <a:solidFill>
                <a:schemeClr val="bg2"/>
              </a:solidFill>
            </a:endParaRPr>
          </a:p>
          <a:p>
            <a:pPr algn="just">
              <a:lnSpc>
                <a:spcPct val="90000"/>
              </a:lnSpc>
              <a:spcBef>
                <a:spcPct val="0"/>
              </a:spcBef>
              <a:buFont typeface="Wingdings" panose="05000000000000000000" pitchFamily="2" charset="2"/>
              <a:buChar char="v"/>
              <a:defRPr/>
            </a:pPr>
            <a:endParaRPr lang="en-US" altLang="en-US" dirty="0">
              <a:solidFill>
                <a:schemeClr val="bg2"/>
              </a:solidFill>
            </a:endParaRPr>
          </a:p>
          <a:p>
            <a:pPr algn="just">
              <a:lnSpc>
                <a:spcPct val="90000"/>
              </a:lnSpc>
              <a:spcBef>
                <a:spcPct val="0"/>
              </a:spcBef>
              <a:buFont typeface="Wingdings" panose="05000000000000000000" pitchFamily="2" charset="2"/>
              <a:buChar char="v"/>
              <a:defRPr/>
            </a:pPr>
            <a:endParaRPr lang="en-US" altLang="en-US" dirty="0">
              <a:solidFill>
                <a:schemeClr val="bg2"/>
              </a:solidFill>
            </a:endParaRPr>
          </a:p>
          <a:p>
            <a:pPr marL="0" indent="0" algn="just">
              <a:lnSpc>
                <a:spcPct val="90000"/>
              </a:lnSpc>
              <a:spcBef>
                <a:spcPct val="0"/>
              </a:spcBef>
              <a:buNone/>
              <a:defRPr/>
            </a:pPr>
            <a:r>
              <a:rPr lang="en-US" altLang="en-US" sz="2000" dirty="0">
                <a:solidFill>
                  <a:schemeClr val="accent5">
                    <a:lumMod val="75000"/>
                  </a:schemeClr>
                </a:solidFill>
                <a:cs typeface="Arial" panose="020B0604020202020204" pitchFamily="34" charset="0"/>
              </a:rPr>
              <a:t>Example- Hanuman airlines (HA) operated daily flights to several Indian cities. One of the problem HA faces is the food preference by the passengers. Captain Cook, the operation manager of HA , believes that 35% of their passenger prefer vegetarian food, 40% prefer non vegetarian food, 20% low calorie food and 5% for diabetic food. A sample of 500 passengers was chosen to analyze the food preferences and the observed frequencies are as follows</a:t>
            </a:r>
          </a:p>
          <a:p>
            <a:pPr lvl="1" algn="just">
              <a:lnSpc>
                <a:spcPct val="90000"/>
              </a:lnSpc>
              <a:spcBef>
                <a:spcPct val="0"/>
              </a:spcBef>
              <a:buFont typeface="Wingdings" panose="05000000000000000000" pitchFamily="2" charset="2"/>
              <a:buChar char="v"/>
              <a:defRPr/>
            </a:pPr>
            <a:r>
              <a:rPr lang="en-US" altLang="en-US" sz="1600" dirty="0">
                <a:solidFill>
                  <a:schemeClr val="accent5">
                    <a:lumMod val="75000"/>
                  </a:schemeClr>
                </a:solidFill>
                <a:cs typeface="Arial" panose="020B0604020202020204" pitchFamily="34" charset="0"/>
              </a:rPr>
              <a:t>Vegetarian-190</a:t>
            </a:r>
          </a:p>
          <a:p>
            <a:pPr lvl="1" algn="just">
              <a:lnSpc>
                <a:spcPct val="90000"/>
              </a:lnSpc>
              <a:spcBef>
                <a:spcPct val="0"/>
              </a:spcBef>
              <a:buFont typeface="Wingdings" panose="05000000000000000000" pitchFamily="2" charset="2"/>
              <a:buChar char="v"/>
              <a:defRPr/>
            </a:pPr>
            <a:r>
              <a:rPr lang="en-US" altLang="en-US" sz="1600" dirty="0">
                <a:solidFill>
                  <a:schemeClr val="accent5">
                    <a:lumMod val="75000"/>
                  </a:schemeClr>
                </a:solidFill>
                <a:cs typeface="Arial" panose="020B0604020202020204" pitchFamily="34" charset="0"/>
              </a:rPr>
              <a:t>Non- Vegetarian- 185</a:t>
            </a:r>
          </a:p>
          <a:p>
            <a:pPr lvl="1" algn="just">
              <a:lnSpc>
                <a:spcPct val="90000"/>
              </a:lnSpc>
              <a:spcBef>
                <a:spcPct val="0"/>
              </a:spcBef>
              <a:buFont typeface="Wingdings" panose="05000000000000000000" pitchFamily="2" charset="2"/>
              <a:buChar char="v"/>
              <a:defRPr/>
            </a:pPr>
            <a:r>
              <a:rPr lang="en-US" altLang="en-US" sz="1600" dirty="0">
                <a:solidFill>
                  <a:schemeClr val="accent5">
                    <a:lumMod val="75000"/>
                  </a:schemeClr>
                </a:solidFill>
                <a:cs typeface="Arial" panose="020B0604020202020204" pitchFamily="34" charset="0"/>
              </a:rPr>
              <a:t>Low calorie-90</a:t>
            </a:r>
          </a:p>
          <a:p>
            <a:pPr lvl="1" algn="just">
              <a:lnSpc>
                <a:spcPct val="90000"/>
              </a:lnSpc>
              <a:spcBef>
                <a:spcPct val="0"/>
              </a:spcBef>
              <a:buFont typeface="Wingdings" panose="05000000000000000000" pitchFamily="2" charset="2"/>
              <a:buChar char="v"/>
              <a:defRPr/>
            </a:pPr>
            <a:r>
              <a:rPr lang="en-US" altLang="en-US" sz="1600" dirty="0">
                <a:solidFill>
                  <a:schemeClr val="accent5">
                    <a:lumMod val="75000"/>
                  </a:schemeClr>
                </a:solidFill>
                <a:cs typeface="Arial" panose="020B0604020202020204" pitchFamily="34" charset="0"/>
              </a:rPr>
              <a:t>Diabetic- 35</a:t>
            </a:r>
          </a:p>
          <a:p>
            <a:pPr algn="just">
              <a:lnSpc>
                <a:spcPct val="90000"/>
              </a:lnSpc>
              <a:spcBef>
                <a:spcPct val="0"/>
              </a:spcBef>
              <a:buFont typeface="Wingdings" panose="05000000000000000000" pitchFamily="2" charset="2"/>
              <a:buChar char="v"/>
              <a:defRPr/>
            </a:pPr>
            <a:endParaRPr lang="en-US" alt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Chi-Square Goodness of Fit test</a:t>
            </a:r>
          </a:p>
        </p:txBody>
      </p:sp>
      <p:pic>
        <p:nvPicPr>
          <p:cNvPr id="2" name="Picture 1">
            <a:extLst>
              <a:ext uri="{FF2B5EF4-FFF2-40B4-BE49-F238E27FC236}">
                <a16:creationId xmlns:a16="http://schemas.microsoft.com/office/drawing/2014/main" id="{6EA399FA-B10E-4625-A294-1B29C4D25926}"/>
              </a:ext>
            </a:extLst>
          </p:cNvPr>
          <p:cNvPicPr>
            <a:picLocks noChangeAspect="1"/>
          </p:cNvPicPr>
          <p:nvPr/>
        </p:nvPicPr>
        <p:blipFill>
          <a:blip r:embed="rId3"/>
          <a:stretch>
            <a:fillRect/>
          </a:stretch>
        </p:blipFill>
        <p:spPr>
          <a:xfrm>
            <a:off x="3200400" y="2590785"/>
            <a:ext cx="2281237" cy="1257315"/>
          </a:xfrm>
          <a:prstGeom prst="rect">
            <a:avLst/>
          </a:prstGeom>
        </p:spPr>
      </p:pic>
    </p:spTree>
    <p:extLst>
      <p:ext uri="{BB962C8B-B14F-4D97-AF65-F5344CB8AC3E}">
        <p14:creationId xmlns:p14="http://schemas.microsoft.com/office/powerpoint/2010/main" val="3044217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 y="1143000"/>
            <a:ext cx="8686800" cy="5410200"/>
          </a:xfrm>
        </p:spPr>
        <p:txBody>
          <a:bodyPr/>
          <a:lstStyle/>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Sometimes it may be necessary to conduct  hypothesis to compare mean values simultaneously for more than 2 groups (samples) created using factors.</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For example, a marketer like to understand the impact of 3 different discount values on the average values.</a:t>
            </a:r>
          </a:p>
          <a:p>
            <a:pPr algn="just">
              <a:lnSpc>
                <a:spcPct val="90000"/>
              </a:lnSpc>
              <a:spcBef>
                <a:spcPct val="0"/>
              </a:spcBef>
              <a:buFont typeface="Wingdings" panose="05000000000000000000" pitchFamily="2" charset="2"/>
              <a:buChar char="v"/>
              <a:defRPr/>
            </a:pPr>
            <a:endParaRPr lang="en-US" altLang="en-US" dirty="0">
              <a:solidFill>
                <a:schemeClr val="accent5">
                  <a:lumMod val="75000"/>
                </a:schemeClr>
              </a:solidFill>
              <a:cs typeface="Arial" panose="020B0604020202020204" pitchFamily="34" charset="0"/>
            </a:endParaRP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One way ANOVA:</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Study the impact of a single </a:t>
            </a:r>
            <a:r>
              <a:rPr lang="en-US" altLang="en-US" dirty="0" err="1">
                <a:solidFill>
                  <a:schemeClr val="accent5">
                    <a:lumMod val="75000"/>
                  </a:schemeClr>
                </a:solidFill>
                <a:cs typeface="Arial" panose="020B0604020202020204" pitchFamily="34" charset="0"/>
              </a:rPr>
              <a:t>treatmement</a:t>
            </a:r>
            <a:r>
              <a:rPr lang="en-US" altLang="en-US" dirty="0">
                <a:solidFill>
                  <a:schemeClr val="accent5">
                    <a:lumMod val="75000"/>
                  </a:schemeClr>
                </a:solidFill>
                <a:cs typeface="Arial" panose="020B0604020202020204" pitchFamily="34" charset="0"/>
              </a:rPr>
              <a:t> (or factor) at different levels (forming different group) on a continuous response variable(outcome variable).</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Then the null &amp; alternate hypothesis for one way ANIOVA for comparing 3 groups are given by</a:t>
            </a:r>
          </a:p>
          <a:p>
            <a:pPr lvl="1"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H</a:t>
            </a:r>
            <a:r>
              <a:rPr lang="en-US" altLang="en-US" baseline="-25000" dirty="0">
                <a:solidFill>
                  <a:schemeClr val="accent5">
                    <a:lumMod val="75000"/>
                  </a:schemeClr>
                </a:solidFill>
                <a:cs typeface="Arial" panose="020B0604020202020204" pitchFamily="34" charset="0"/>
              </a:rPr>
              <a:t>0 </a:t>
            </a:r>
            <a:r>
              <a:rPr lang="en-US" altLang="en-US" dirty="0">
                <a:solidFill>
                  <a:schemeClr val="accent5">
                    <a:lumMod val="75000"/>
                  </a:schemeClr>
                </a:solidFill>
                <a:cs typeface="Arial" panose="020B0604020202020204" pitchFamily="34" charset="0"/>
              </a:rPr>
              <a:t>= µ</a:t>
            </a:r>
            <a:r>
              <a:rPr lang="en-US" altLang="en-US" baseline="-25000" dirty="0">
                <a:solidFill>
                  <a:schemeClr val="accent5">
                    <a:lumMod val="75000"/>
                  </a:schemeClr>
                </a:solidFill>
                <a:cs typeface="Arial" panose="020B0604020202020204" pitchFamily="34" charset="0"/>
              </a:rPr>
              <a:t>1</a:t>
            </a:r>
            <a:r>
              <a:rPr lang="en-US" altLang="en-US" dirty="0">
                <a:solidFill>
                  <a:schemeClr val="accent5">
                    <a:lumMod val="75000"/>
                  </a:schemeClr>
                </a:solidFill>
                <a:cs typeface="Arial" panose="020B0604020202020204" pitchFamily="34" charset="0"/>
              </a:rPr>
              <a:t>= µ</a:t>
            </a:r>
            <a:r>
              <a:rPr lang="en-US" altLang="en-US" baseline="-25000" dirty="0">
                <a:solidFill>
                  <a:schemeClr val="accent5">
                    <a:lumMod val="75000"/>
                  </a:schemeClr>
                </a:solidFill>
                <a:cs typeface="Arial" panose="020B0604020202020204" pitchFamily="34" charset="0"/>
              </a:rPr>
              <a:t>2</a:t>
            </a:r>
            <a:r>
              <a:rPr lang="en-US" altLang="en-US" dirty="0">
                <a:solidFill>
                  <a:schemeClr val="accent5">
                    <a:lumMod val="75000"/>
                  </a:schemeClr>
                </a:solidFill>
                <a:cs typeface="Arial" panose="020B0604020202020204" pitchFamily="34" charset="0"/>
              </a:rPr>
              <a:t>= µ</a:t>
            </a:r>
            <a:r>
              <a:rPr lang="en-US" altLang="en-US" baseline="-25000" dirty="0">
                <a:solidFill>
                  <a:schemeClr val="accent5">
                    <a:lumMod val="75000"/>
                  </a:schemeClr>
                </a:solidFill>
                <a:cs typeface="Arial" panose="020B0604020202020204" pitchFamily="34" charset="0"/>
              </a:rPr>
              <a:t>3</a:t>
            </a:r>
          </a:p>
          <a:p>
            <a:pPr lvl="1"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H</a:t>
            </a:r>
            <a:r>
              <a:rPr lang="en-US" altLang="en-US" baseline="-25000" dirty="0">
                <a:solidFill>
                  <a:schemeClr val="accent5">
                    <a:lumMod val="75000"/>
                  </a:schemeClr>
                </a:solidFill>
                <a:cs typeface="Arial" panose="020B0604020202020204" pitchFamily="34" charset="0"/>
              </a:rPr>
              <a:t>A: </a:t>
            </a:r>
            <a:r>
              <a:rPr lang="en-US" altLang="en-US" dirty="0">
                <a:solidFill>
                  <a:schemeClr val="accent5">
                    <a:lumMod val="75000"/>
                  </a:schemeClr>
                </a:solidFill>
                <a:cs typeface="Arial" panose="020B0604020202020204" pitchFamily="34" charset="0"/>
              </a:rPr>
              <a:t>not all µ values are equal  (*some of groups could be equal)</a:t>
            </a:r>
            <a:endParaRPr lang="en-US" altLang="en-US" baseline="-25000"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Analysis of Variance</a:t>
            </a:r>
          </a:p>
        </p:txBody>
      </p:sp>
    </p:spTree>
    <p:extLst>
      <p:ext uri="{BB962C8B-B14F-4D97-AF65-F5344CB8AC3E}">
        <p14:creationId xmlns:p14="http://schemas.microsoft.com/office/powerpoint/2010/main" val="1628488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1330710"/>
            <a:ext cx="8686800" cy="5410200"/>
          </a:xfrm>
        </p:spPr>
        <p:txBody>
          <a:bodyPr/>
          <a:lstStyle/>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Mr. Rachel Khanna the brand manager of ENZO detergent powder at the “one stop” retail was interested in understanding whether the price discount have any impact, price discount of 0% (no discount), 10% and 20% were given on randomly selected days. The quantity (In Kgs) of ENZO sold in a day under different discount levels. Conduct a one way ANOVA to check whether discount had any significant impact on the average sales quantity at 95% CI</a:t>
            </a:r>
          </a:p>
          <a:p>
            <a:pPr marL="0" indent="0" algn="just">
              <a:lnSpc>
                <a:spcPct val="90000"/>
              </a:lnSpc>
              <a:spcBef>
                <a:spcPct val="0"/>
              </a:spcBef>
              <a:buNone/>
              <a:defRPr/>
            </a:pPr>
            <a:r>
              <a:rPr lang="en-US" altLang="en-US" i="1" dirty="0">
                <a:solidFill>
                  <a:schemeClr val="accent5">
                    <a:lumMod val="75000"/>
                  </a:schemeClr>
                </a:solidFill>
                <a:cs typeface="Arial" panose="020B0604020202020204" pitchFamily="34" charset="0"/>
              </a:rPr>
              <a:t>Dataset name- one stop.csv</a:t>
            </a:r>
          </a:p>
          <a:p>
            <a:pPr algn="just">
              <a:lnSpc>
                <a:spcPct val="90000"/>
              </a:lnSpc>
              <a:spcBef>
                <a:spcPct val="0"/>
              </a:spcBef>
              <a:buFont typeface="Wingdings" panose="05000000000000000000" pitchFamily="2" charset="2"/>
              <a:buChar char="v"/>
              <a:defRPr/>
            </a:pPr>
            <a:endParaRPr lang="en-US" altLang="en-US" i="1" dirty="0">
              <a:solidFill>
                <a:schemeClr val="accent5">
                  <a:lumMod val="75000"/>
                </a:schemeClr>
              </a:solidFill>
              <a:cs typeface="Arial" panose="020B0604020202020204" pitchFamily="34" charset="0"/>
            </a:endParaRPr>
          </a:p>
          <a:p>
            <a:pPr marL="0" indent="0" algn="just">
              <a:lnSpc>
                <a:spcPct val="90000"/>
              </a:lnSpc>
              <a:spcBef>
                <a:spcPct val="0"/>
              </a:spcBef>
              <a:buNone/>
              <a:defRPr/>
            </a:pPr>
            <a:r>
              <a:rPr lang="en-US" altLang="en-US" baseline="-25000" dirty="0">
                <a:solidFill>
                  <a:schemeClr val="accent5">
                    <a:lumMod val="75000"/>
                  </a:schemeClr>
                </a:solidFill>
                <a:cs typeface="Arial" panose="020B0604020202020204" pitchFamily="34" charset="0"/>
              </a:rPr>
              <a:t>Hint: ANOVA can be conducted to test if there is any effect of discount on the average sales.</a:t>
            </a:r>
          </a:p>
        </p:txBody>
      </p:sp>
      <p:sp>
        <p:nvSpPr>
          <p:cNvPr id="8" name="Title 1"/>
          <p:cNvSpPr>
            <a:spLocks noGrp="1"/>
          </p:cNvSpPr>
          <p:nvPr>
            <p:ph type="title"/>
          </p:nvPr>
        </p:nvSpPr>
        <p:spPr/>
        <p:txBody>
          <a:bodyPr>
            <a:normAutofit/>
          </a:bodyPr>
          <a:lstStyle/>
          <a:p>
            <a:r>
              <a:rPr lang="en-US" altLang="en-US" dirty="0">
                <a:solidFill>
                  <a:schemeClr val="bg2"/>
                </a:solidFill>
              </a:rPr>
              <a:t>One way ANOVA-Example</a:t>
            </a:r>
          </a:p>
        </p:txBody>
      </p:sp>
    </p:spTree>
    <p:extLst>
      <p:ext uri="{BB962C8B-B14F-4D97-AF65-F5344CB8AC3E}">
        <p14:creationId xmlns:p14="http://schemas.microsoft.com/office/powerpoint/2010/main" val="34063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33400" y="1371600"/>
            <a:ext cx="6811962" cy="5105400"/>
          </a:xfrm>
        </p:spPr>
        <p:txBody>
          <a:bodyPr/>
          <a:lstStyle/>
          <a:p>
            <a:pPr algn="just" fontAlgn="auto">
              <a:lnSpc>
                <a:spcPct val="90000"/>
              </a:lnSpc>
              <a:spcBef>
                <a:spcPct val="0"/>
              </a:spcBef>
              <a:spcAft>
                <a:spcPts val="0"/>
              </a:spcAft>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Probability is the likelihood that the event will occur</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Zero probability implies that something is impossible and A probability of 1 means something is certain</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First, Second and Third  ways of Probability are</a:t>
            </a:r>
          </a:p>
          <a:p>
            <a:pPr lvl="1" algn="just">
              <a:lnSpc>
                <a:spcPct val="90000"/>
              </a:lnSpc>
              <a:spcBef>
                <a:spcPct val="0"/>
              </a:spcBef>
              <a:buFont typeface="Wingdings" panose="05000000000000000000" pitchFamily="2" charset="2"/>
              <a:buChar char="q"/>
              <a:defRPr/>
            </a:pPr>
            <a:r>
              <a:rPr lang="en-US" altLang="en-US" dirty="0">
                <a:solidFill>
                  <a:schemeClr val="accent5">
                    <a:lumMod val="75000"/>
                  </a:schemeClr>
                </a:solidFill>
                <a:cs typeface="Arial" panose="020B0604020202020204" pitchFamily="34" charset="0"/>
              </a:rPr>
              <a:t>First- Compute using classical probability definition;  Example -rolling dice</a:t>
            </a:r>
          </a:p>
          <a:p>
            <a:pPr lvl="1" algn="just">
              <a:lnSpc>
                <a:spcPct val="90000"/>
              </a:lnSpc>
              <a:spcBef>
                <a:spcPct val="0"/>
              </a:spcBef>
              <a:buFont typeface="Wingdings" panose="05000000000000000000" pitchFamily="2" charset="2"/>
              <a:buChar char="q"/>
              <a:defRPr/>
            </a:pPr>
            <a:r>
              <a:rPr lang="en-US" altLang="en-US" dirty="0">
                <a:solidFill>
                  <a:schemeClr val="accent5">
                    <a:lumMod val="75000"/>
                  </a:schemeClr>
                </a:solidFill>
                <a:cs typeface="Arial" panose="020B0604020202020204" pitchFamily="34" charset="0"/>
              </a:rPr>
              <a:t>Second: Compute using empirical data; Example-Rain Next day based on history</a:t>
            </a:r>
          </a:p>
          <a:p>
            <a:pPr lvl="1" algn="just">
              <a:lnSpc>
                <a:spcPct val="90000"/>
              </a:lnSpc>
              <a:spcBef>
                <a:spcPct val="0"/>
              </a:spcBef>
              <a:buFont typeface="Wingdings" panose="05000000000000000000" pitchFamily="2" charset="2"/>
              <a:buChar char="q"/>
              <a:defRPr/>
            </a:pPr>
            <a:r>
              <a:rPr lang="en-US" altLang="en-US" dirty="0">
                <a:solidFill>
                  <a:schemeClr val="accent5">
                    <a:lumMod val="75000"/>
                  </a:schemeClr>
                </a:solidFill>
                <a:cs typeface="Arial" panose="020B0604020202020204" pitchFamily="34" charset="0"/>
              </a:rPr>
              <a:t>Third: Subjective Method- Compute based on judgment; Example: Sales forecast </a:t>
            </a:r>
          </a:p>
          <a:p>
            <a:pPr algn="just" fontAlgn="auto">
              <a:lnSpc>
                <a:spcPct val="90000"/>
              </a:lnSpc>
              <a:spcBef>
                <a:spcPct val="0"/>
              </a:spcBef>
              <a:spcAft>
                <a:spcPts val="0"/>
              </a:spcAft>
              <a:defRPr/>
            </a:pPr>
            <a:endParaRPr lang="en-US" altLang="en-US" dirty="0">
              <a:solidFill>
                <a:schemeClr val="accent5">
                  <a:lumMod val="75000"/>
                </a:schemeClr>
              </a:solidFill>
              <a:cs typeface="Arial" panose="020B0604020202020204" pitchFamily="34" charset="0"/>
            </a:endParaRPr>
          </a:p>
          <a:p>
            <a:pPr>
              <a:spcBef>
                <a:spcPct val="0"/>
              </a:spcBef>
            </a:pPr>
            <a:endParaRPr lang="en-US" dirty="0">
              <a:solidFill>
                <a:schemeClr val="accent5">
                  <a:lumMod val="75000"/>
                </a:schemeClr>
              </a:solidFill>
              <a:cs typeface="Arial" panose="020B0604020202020204" pitchFamily="34" charset="0"/>
            </a:endParaRPr>
          </a:p>
          <a:p>
            <a:pPr>
              <a:spcBef>
                <a:spcPct val="0"/>
              </a:spcBef>
            </a:pPr>
            <a:endParaRPr 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Overview to Probability</a:t>
            </a:r>
          </a:p>
        </p:txBody>
      </p:sp>
      <p:grpSp>
        <p:nvGrpSpPr>
          <p:cNvPr id="5" name="Group 3077">
            <a:extLst>
              <a:ext uri="{FF2B5EF4-FFF2-40B4-BE49-F238E27FC236}">
                <a16:creationId xmlns:a16="http://schemas.microsoft.com/office/drawing/2014/main" id="{77FB158D-C6F3-42EF-A853-1A0D63518BF5}"/>
              </a:ext>
            </a:extLst>
          </p:cNvPr>
          <p:cNvGrpSpPr>
            <a:grpSpLocks/>
          </p:cNvGrpSpPr>
          <p:nvPr/>
        </p:nvGrpSpPr>
        <p:grpSpPr bwMode="auto">
          <a:xfrm>
            <a:off x="7794576" y="1804485"/>
            <a:ext cx="946150" cy="3798887"/>
            <a:chOff x="4176" y="1392"/>
            <a:chExt cx="596" cy="2393"/>
          </a:xfrm>
        </p:grpSpPr>
        <p:grpSp>
          <p:nvGrpSpPr>
            <p:cNvPr id="6" name="Group 3078">
              <a:extLst>
                <a:ext uri="{FF2B5EF4-FFF2-40B4-BE49-F238E27FC236}">
                  <a16:creationId xmlns:a16="http://schemas.microsoft.com/office/drawing/2014/main" id="{B30832C6-1A63-4573-82CC-AE3DC31D844D}"/>
                </a:ext>
              </a:extLst>
            </p:cNvPr>
            <p:cNvGrpSpPr>
              <a:grpSpLocks/>
            </p:cNvGrpSpPr>
            <p:nvPr/>
          </p:nvGrpSpPr>
          <p:grpSpPr bwMode="auto">
            <a:xfrm>
              <a:off x="4176" y="1392"/>
              <a:ext cx="515" cy="2393"/>
              <a:chOff x="4176" y="1392"/>
              <a:chExt cx="515" cy="2393"/>
            </a:xfrm>
          </p:grpSpPr>
          <p:sp>
            <p:nvSpPr>
              <p:cNvPr id="86" name="Freeform 3079">
                <a:extLst>
                  <a:ext uri="{FF2B5EF4-FFF2-40B4-BE49-F238E27FC236}">
                    <a16:creationId xmlns:a16="http://schemas.microsoft.com/office/drawing/2014/main" id="{E16197FE-5DF9-4369-B756-BF2EBBFFAF1B}"/>
                  </a:ext>
                </a:extLst>
              </p:cNvPr>
              <p:cNvSpPr>
                <a:spLocks/>
              </p:cNvSpPr>
              <p:nvPr/>
            </p:nvSpPr>
            <p:spPr bwMode="auto">
              <a:xfrm>
                <a:off x="4672" y="1392"/>
                <a:ext cx="19" cy="2392"/>
              </a:xfrm>
              <a:custGeom>
                <a:avLst/>
                <a:gdLst>
                  <a:gd name="T0" fmla="*/ 18 w 19"/>
                  <a:gd name="T1" fmla="*/ 0 h 2392"/>
                  <a:gd name="T2" fmla="*/ 18 w 19"/>
                  <a:gd name="T3" fmla="*/ 2391 h 2392"/>
                  <a:gd name="T4" fmla="*/ 0 w 19"/>
                  <a:gd name="T5" fmla="*/ 2391 h 2392"/>
                  <a:gd name="T6" fmla="*/ 0 w 19"/>
                  <a:gd name="T7" fmla="*/ 0 h 2392"/>
                  <a:gd name="T8" fmla="*/ 18 w 19"/>
                  <a:gd name="T9" fmla="*/ 0 h 23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392">
                    <a:moveTo>
                      <a:pt x="18" y="0"/>
                    </a:moveTo>
                    <a:lnTo>
                      <a:pt x="18" y="2391"/>
                    </a:lnTo>
                    <a:lnTo>
                      <a:pt x="0" y="2391"/>
                    </a:lnTo>
                    <a:lnTo>
                      <a:pt x="0" y="0"/>
                    </a:lnTo>
                    <a:lnTo>
                      <a:pt x="18" y="0"/>
                    </a:lnTo>
                  </a:path>
                </a:pathLst>
              </a:custGeom>
              <a:solidFill>
                <a:srgbClr val="FFFF66"/>
              </a:solidFill>
              <a:ln w="12700" cap="rnd" cmpd="sng">
                <a:solidFill>
                  <a:srgbClr val="77265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 name="Freeform 3080">
                <a:extLst>
                  <a:ext uri="{FF2B5EF4-FFF2-40B4-BE49-F238E27FC236}">
                    <a16:creationId xmlns:a16="http://schemas.microsoft.com/office/drawing/2014/main" id="{E89D844D-1C84-4DFE-B72E-1667D652532D}"/>
                  </a:ext>
                </a:extLst>
              </p:cNvPr>
              <p:cNvSpPr>
                <a:spLocks/>
              </p:cNvSpPr>
              <p:nvPr/>
            </p:nvSpPr>
            <p:spPr bwMode="auto">
              <a:xfrm>
                <a:off x="4176" y="1393"/>
                <a:ext cx="497" cy="2392"/>
              </a:xfrm>
              <a:custGeom>
                <a:avLst/>
                <a:gdLst>
                  <a:gd name="T0" fmla="*/ 496 w 497"/>
                  <a:gd name="T1" fmla="*/ 0 h 2392"/>
                  <a:gd name="T2" fmla="*/ 496 w 497"/>
                  <a:gd name="T3" fmla="*/ 2391 h 2392"/>
                  <a:gd name="T4" fmla="*/ 0 w 497"/>
                  <a:gd name="T5" fmla="*/ 2391 h 2392"/>
                  <a:gd name="T6" fmla="*/ 0 w 497"/>
                  <a:gd name="T7" fmla="*/ 0 h 2392"/>
                  <a:gd name="T8" fmla="*/ 496 w 497"/>
                  <a:gd name="T9" fmla="*/ 0 h 23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7" h="2392">
                    <a:moveTo>
                      <a:pt x="496" y="0"/>
                    </a:moveTo>
                    <a:lnTo>
                      <a:pt x="496" y="2391"/>
                    </a:lnTo>
                    <a:lnTo>
                      <a:pt x="0" y="2391"/>
                    </a:lnTo>
                    <a:lnTo>
                      <a:pt x="0" y="0"/>
                    </a:lnTo>
                    <a:lnTo>
                      <a:pt x="496" y="0"/>
                    </a:lnTo>
                  </a:path>
                </a:pathLst>
              </a:custGeom>
              <a:solidFill>
                <a:srgbClr val="FFFF66"/>
              </a:solidFill>
              <a:ln w="12700" cap="rnd" cmpd="sng">
                <a:solidFill>
                  <a:srgbClr val="77265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 name="Freeform 3081">
                <a:extLst>
                  <a:ext uri="{FF2B5EF4-FFF2-40B4-BE49-F238E27FC236}">
                    <a16:creationId xmlns:a16="http://schemas.microsoft.com/office/drawing/2014/main" id="{E66679A3-48C0-4D33-9A1D-5781A7C739A4}"/>
                  </a:ext>
                </a:extLst>
              </p:cNvPr>
              <p:cNvSpPr>
                <a:spLocks/>
              </p:cNvSpPr>
              <p:nvPr/>
            </p:nvSpPr>
            <p:spPr bwMode="auto">
              <a:xfrm>
                <a:off x="4176" y="1392"/>
                <a:ext cx="188" cy="2392"/>
              </a:xfrm>
              <a:custGeom>
                <a:avLst/>
                <a:gdLst>
                  <a:gd name="T0" fmla="*/ 187 w 188"/>
                  <a:gd name="T1" fmla="*/ 0 h 2392"/>
                  <a:gd name="T2" fmla="*/ 187 w 188"/>
                  <a:gd name="T3" fmla="*/ 2391 h 2392"/>
                  <a:gd name="T4" fmla="*/ 0 w 188"/>
                  <a:gd name="T5" fmla="*/ 2391 h 2392"/>
                  <a:gd name="T6" fmla="*/ 0 w 188"/>
                  <a:gd name="T7" fmla="*/ 0 h 2392"/>
                  <a:gd name="T8" fmla="*/ 187 w 188"/>
                  <a:gd name="T9" fmla="*/ 0 h 23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2392">
                    <a:moveTo>
                      <a:pt x="187" y="0"/>
                    </a:moveTo>
                    <a:lnTo>
                      <a:pt x="187" y="2391"/>
                    </a:lnTo>
                    <a:lnTo>
                      <a:pt x="0" y="2391"/>
                    </a:lnTo>
                    <a:lnTo>
                      <a:pt x="0" y="0"/>
                    </a:lnTo>
                    <a:lnTo>
                      <a:pt x="187" y="0"/>
                    </a:lnTo>
                  </a:path>
                </a:pathLst>
              </a:custGeom>
              <a:solidFill>
                <a:srgbClr val="FFFF66"/>
              </a:solidFill>
              <a:ln w="12700" cap="rnd" cmpd="sng">
                <a:solidFill>
                  <a:srgbClr val="77265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 name="Group 3082">
              <a:extLst>
                <a:ext uri="{FF2B5EF4-FFF2-40B4-BE49-F238E27FC236}">
                  <a16:creationId xmlns:a16="http://schemas.microsoft.com/office/drawing/2014/main" id="{19A5D0F1-4E15-4882-B2DE-42C67504DF39}"/>
                </a:ext>
              </a:extLst>
            </p:cNvPr>
            <p:cNvGrpSpPr>
              <a:grpSpLocks/>
            </p:cNvGrpSpPr>
            <p:nvPr/>
          </p:nvGrpSpPr>
          <p:grpSpPr bwMode="auto">
            <a:xfrm>
              <a:off x="4359" y="1481"/>
              <a:ext cx="413" cy="2219"/>
              <a:chOff x="4359" y="1481"/>
              <a:chExt cx="413" cy="2219"/>
            </a:xfrm>
          </p:grpSpPr>
          <p:sp>
            <p:nvSpPr>
              <p:cNvPr id="25" name="Line 3083">
                <a:extLst>
                  <a:ext uri="{FF2B5EF4-FFF2-40B4-BE49-F238E27FC236}">
                    <a16:creationId xmlns:a16="http://schemas.microsoft.com/office/drawing/2014/main" id="{A568039A-8B39-47C9-BBFC-DD4B92DD2AF4}"/>
                  </a:ext>
                </a:extLst>
              </p:cNvPr>
              <p:cNvSpPr>
                <a:spLocks noChangeShapeType="1"/>
              </p:cNvSpPr>
              <p:nvPr/>
            </p:nvSpPr>
            <p:spPr bwMode="auto">
              <a:xfrm flipH="1">
                <a:off x="4360" y="1851"/>
                <a:ext cx="412"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Line 3084">
                <a:extLst>
                  <a:ext uri="{FF2B5EF4-FFF2-40B4-BE49-F238E27FC236}">
                    <a16:creationId xmlns:a16="http://schemas.microsoft.com/office/drawing/2014/main" id="{A10A263E-AE64-44AD-8EC2-BB2AB1A896A5}"/>
                  </a:ext>
                </a:extLst>
              </p:cNvPr>
              <p:cNvSpPr>
                <a:spLocks noChangeShapeType="1"/>
              </p:cNvSpPr>
              <p:nvPr/>
            </p:nvSpPr>
            <p:spPr bwMode="auto">
              <a:xfrm flipH="1">
                <a:off x="4360" y="1481"/>
                <a:ext cx="412"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Line 3085">
                <a:extLst>
                  <a:ext uri="{FF2B5EF4-FFF2-40B4-BE49-F238E27FC236}">
                    <a16:creationId xmlns:a16="http://schemas.microsoft.com/office/drawing/2014/main" id="{2BD9AFA2-358D-417D-BBC3-24F652DD650E}"/>
                  </a:ext>
                </a:extLst>
              </p:cNvPr>
              <p:cNvSpPr>
                <a:spLocks noChangeShapeType="1"/>
              </p:cNvSpPr>
              <p:nvPr/>
            </p:nvSpPr>
            <p:spPr bwMode="auto">
              <a:xfrm>
                <a:off x="4608" y="1574"/>
                <a:ext cx="0"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3086">
                <a:extLst>
                  <a:ext uri="{FF2B5EF4-FFF2-40B4-BE49-F238E27FC236}">
                    <a16:creationId xmlns:a16="http://schemas.microsoft.com/office/drawing/2014/main" id="{0CF68023-B609-4F49-B3F8-6C1FE21A1459}"/>
                  </a:ext>
                </a:extLst>
              </p:cNvPr>
              <p:cNvSpPr>
                <a:spLocks noChangeShapeType="1"/>
              </p:cNvSpPr>
              <p:nvPr/>
            </p:nvSpPr>
            <p:spPr bwMode="auto">
              <a:xfrm flipH="1">
                <a:off x="4360" y="1666"/>
                <a:ext cx="412"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3087">
                <a:extLst>
                  <a:ext uri="{FF2B5EF4-FFF2-40B4-BE49-F238E27FC236}">
                    <a16:creationId xmlns:a16="http://schemas.microsoft.com/office/drawing/2014/main" id="{A525CE63-FD74-47FA-A76A-19F327AB3E22}"/>
                  </a:ext>
                </a:extLst>
              </p:cNvPr>
              <p:cNvSpPr>
                <a:spLocks noChangeShapeType="1"/>
              </p:cNvSpPr>
              <p:nvPr/>
            </p:nvSpPr>
            <p:spPr bwMode="auto">
              <a:xfrm>
                <a:off x="4608" y="1759"/>
                <a:ext cx="0"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3088">
                <a:extLst>
                  <a:ext uri="{FF2B5EF4-FFF2-40B4-BE49-F238E27FC236}">
                    <a16:creationId xmlns:a16="http://schemas.microsoft.com/office/drawing/2014/main" id="{A6E9954A-63E3-4960-B4EF-F996AFE8F47B}"/>
                  </a:ext>
                </a:extLst>
              </p:cNvPr>
              <p:cNvSpPr>
                <a:spLocks noChangeShapeType="1"/>
              </p:cNvSpPr>
              <p:nvPr/>
            </p:nvSpPr>
            <p:spPr bwMode="auto">
              <a:xfrm>
                <a:off x="4608" y="1943"/>
                <a:ext cx="0"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Line 3089">
                <a:extLst>
                  <a:ext uri="{FF2B5EF4-FFF2-40B4-BE49-F238E27FC236}">
                    <a16:creationId xmlns:a16="http://schemas.microsoft.com/office/drawing/2014/main" id="{3116514D-2DF0-4127-AAFC-A2A42CD3E19C}"/>
                  </a:ext>
                </a:extLst>
              </p:cNvPr>
              <p:cNvSpPr>
                <a:spLocks noChangeShapeType="1"/>
              </p:cNvSpPr>
              <p:nvPr/>
            </p:nvSpPr>
            <p:spPr bwMode="auto">
              <a:xfrm flipH="1">
                <a:off x="4360" y="2036"/>
                <a:ext cx="412"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3090">
                <a:extLst>
                  <a:ext uri="{FF2B5EF4-FFF2-40B4-BE49-F238E27FC236}">
                    <a16:creationId xmlns:a16="http://schemas.microsoft.com/office/drawing/2014/main" id="{6A54F3A0-8856-44D1-840A-6B4AD77567F2}"/>
                  </a:ext>
                </a:extLst>
              </p:cNvPr>
              <p:cNvSpPr>
                <a:spLocks noChangeShapeType="1"/>
              </p:cNvSpPr>
              <p:nvPr/>
            </p:nvSpPr>
            <p:spPr bwMode="auto">
              <a:xfrm>
                <a:off x="4608" y="2128"/>
                <a:ext cx="0"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3091">
                <a:extLst>
                  <a:ext uri="{FF2B5EF4-FFF2-40B4-BE49-F238E27FC236}">
                    <a16:creationId xmlns:a16="http://schemas.microsoft.com/office/drawing/2014/main" id="{536F2D64-8E79-48AC-821C-FBB1BADC08DE}"/>
                  </a:ext>
                </a:extLst>
              </p:cNvPr>
              <p:cNvSpPr>
                <a:spLocks noChangeShapeType="1"/>
              </p:cNvSpPr>
              <p:nvPr/>
            </p:nvSpPr>
            <p:spPr bwMode="auto">
              <a:xfrm flipH="1">
                <a:off x="4360" y="2221"/>
                <a:ext cx="412"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3092">
                <a:extLst>
                  <a:ext uri="{FF2B5EF4-FFF2-40B4-BE49-F238E27FC236}">
                    <a16:creationId xmlns:a16="http://schemas.microsoft.com/office/drawing/2014/main" id="{21FE9A08-BC09-4939-AFE8-EB18B43DAA53}"/>
                  </a:ext>
                </a:extLst>
              </p:cNvPr>
              <p:cNvSpPr>
                <a:spLocks noChangeShapeType="1"/>
              </p:cNvSpPr>
              <p:nvPr/>
            </p:nvSpPr>
            <p:spPr bwMode="auto">
              <a:xfrm>
                <a:off x="4608" y="2309"/>
                <a:ext cx="0"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Line 3093">
                <a:extLst>
                  <a:ext uri="{FF2B5EF4-FFF2-40B4-BE49-F238E27FC236}">
                    <a16:creationId xmlns:a16="http://schemas.microsoft.com/office/drawing/2014/main" id="{966C285E-C88E-4CAC-BB62-0213D0E4E5C8}"/>
                  </a:ext>
                </a:extLst>
              </p:cNvPr>
              <p:cNvSpPr>
                <a:spLocks noChangeShapeType="1"/>
              </p:cNvSpPr>
              <p:nvPr/>
            </p:nvSpPr>
            <p:spPr bwMode="auto">
              <a:xfrm flipH="1">
                <a:off x="4368" y="2775"/>
                <a:ext cx="404"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3094">
                <a:extLst>
                  <a:ext uri="{FF2B5EF4-FFF2-40B4-BE49-F238E27FC236}">
                    <a16:creationId xmlns:a16="http://schemas.microsoft.com/office/drawing/2014/main" id="{59EF4F9D-89DE-493D-812D-AB447F6D63EF}"/>
                  </a:ext>
                </a:extLst>
              </p:cNvPr>
              <p:cNvSpPr>
                <a:spLocks noChangeShapeType="1"/>
              </p:cNvSpPr>
              <p:nvPr/>
            </p:nvSpPr>
            <p:spPr bwMode="auto">
              <a:xfrm flipH="1">
                <a:off x="4368" y="2960"/>
                <a:ext cx="404"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Line 3095">
                <a:extLst>
                  <a:ext uri="{FF2B5EF4-FFF2-40B4-BE49-F238E27FC236}">
                    <a16:creationId xmlns:a16="http://schemas.microsoft.com/office/drawing/2014/main" id="{2D9DA564-A561-43CB-8823-8D40E66502A6}"/>
                  </a:ext>
                </a:extLst>
              </p:cNvPr>
              <p:cNvSpPr>
                <a:spLocks noChangeShapeType="1"/>
              </p:cNvSpPr>
              <p:nvPr/>
            </p:nvSpPr>
            <p:spPr bwMode="auto">
              <a:xfrm>
                <a:off x="4608" y="2868"/>
                <a:ext cx="0"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Line 3096">
                <a:extLst>
                  <a:ext uri="{FF2B5EF4-FFF2-40B4-BE49-F238E27FC236}">
                    <a16:creationId xmlns:a16="http://schemas.microsoft.com/office/drawing/2014/main" id="{3370C298-BA13-4BF3-A01D-653A31E2CB09}"/>
                  </a:ext>
                </a:extLst>
              </p:cNvPr>
              <p:cNvSpPr>
                <a:spLocks noChangeShapeType="1"/>
              </p:cNvSpPr>
              <p:nvPr/>
            </p:nvSpPr>
            <p:spPr bwMode="auto">
              <a:xfrm>
                <a:off x="4608" y="2683"/>
                <a:ext cx="0"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Line 3097">
                <a:extLst>
                  <a:ext uri="{FF2B5EF4-FFF2-40B4-BE49-F238E27FC236}">
                    <a16:creationId xmlns:a16="http://schemas.microsoft.com/office/drawing/2014/main" id="{422A5711-2A73-44CD-8426-A13354A3408C}"/>
                  </a:ext>
                </a:extLst>
              </p:cNvPr>
              <p:cNvSpPr>
                <a:spLocks noChangeShapeType="1"/>
              </p:cNvSpPr>
              <p:nvPr/>
            </p:nvSpPr>
            <p:spPr bwMode="auto">
              <a:xfrm flipH="1">
                <a:off x="4368" y="2591"/>
                <a:ext cx="404"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098">
                <a:extLst>
                  <a:ext uri="{FF2B5EF4-FFF2-40B4-BE49-F238E27FC236}">
                    <a16:creationId xmlns:a16="http://schemas.microsoft.com/office/drawing/2014/main" id="{C85A493C-4FAA-4161-B2CA-569585EDE5EE}"/>
                  </a:ext>
                </a:extLst>
              </p:cNvPr>
              <p:cNvSpPr>
                <a:spLocks noChangeShapeType="1"/>
              </p:cNvSpPr>
              <p:nvPr/>
            </p:nvSpPr>
            <p:spPr bwMode="auto">
              <a:xfrm>
                <a:off x="4608" y="2498"/>
                <a:ext cx="0"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099">
                <a:extLst>
                  <a:ext uri="{FF2B5EF4-FFF2-40B4-BE49-F238E27FC236}">
                    <a16:creationId xmlns:a16="http://schemas.microsoft.com/office/drawing/2014/main" id="{B5D3E37B-7F25-46AC-B74E-DA32BA8914BA}"/>
                  </a:ext>
                </a:extLst>
              </p:cNvPr>
              <p:cNvSpPr>
                <a:spLocks noChangeShapeType="1"/>
              </p:cNvSpPr>
              <p:nvPr/>
            </p:nvSpPr>
            <p:spPr bwMode="auto">
              <a:xfrm flipH="1">
                <a:off x="4368" y="2405"/>
                <a:ext cx="404"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2" name="Group 3100">
                <a:extLst>
                  <a:ext uri="{FF2B5EF4-FFF2-40B4-BE49-F238E27FC236}">
                    <a16:creationId xmlns:a16="http://schemas.microsoft.com/office/drawing/2014/main" id="{77685C14-26A1-4D94-8FF2-3B617AE1323A}"/>
                  </a:ext>
                </a:extLst>
              </p:cNvPr>
              <p:cNvGrpSpPr>
                <a:grpSpLocks/>
              </p:cNvGrpSpPr>
              <p:nvPr/>
            </p:nvGrpSpPr>
            <p:grpSpPr bwMode="auto">
              <a:xfrm>
                <a:off x="4536" y="1530"/>
                <a:ext cx="236" cy="91"/>
                <a:chOff x="4536" y="1530"/>
                <a:chExt cx="236" cy="91"/>
              </a:xfrm>
            </p:grpSpPr>
            <p:sp>
              <p:nvSpPr>
                <p:cNvPr id="84" name="Line 3101">
                  <a:extLst>
                    <a:ext uri="{FF2B5EF4-FFF2-40B4-BE49-F238E27FC236}">
                      <a16:creationId xmlns:a16="http://schemas.microsoft.com/office/drawing/2014/main" id="{301AE8AE-85F0-4A69-BBCA-C101D7D1E6EA}"/>
                    </a:ext>
                  </a:extLst>
                </p:cNvPr>
                <p:cNvSpPr>
                  <a:spLocks noChangeShapeType="1"/>
                </p:cNvSpPr>
                <p:nvPr/>
              </p:nvSpPr>
              <p:spPr bwMode="auto">
                <a:xfrm flipH="1">
                  <a:off x="4536" y="1530"/>
                  <a:ext cx="236"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Line 3102">
                  <a:extLst>
                    <a:ext uri="{FF2B5EF4-FFF2-40B4-BE49-F238E27FC236}">
                      <a16:creationId xmlns:a16="http://schemas.microsoft.com/office/drawing/2014/main" id="{E8A904F0-A838-47D8-B834-6CF4084B8992}"/>
                    </a:ext>
                  </a:extLst>
                </p:cNvPr>
                <p:cNvSpPr>
                  <a:spLocks noChangeShapeType="1"/>
                </p:cNvSpPr>
                <p:nvPr/>
              </p:nvSpPr>
              <p:spPr bwMode="auto">
                <a:xfrm flipH="1">
                  <a:off x="4536" y="1621"/>
                  <a:ext cx="236"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3" name="Group 3103">
                <a:extLst>
                  <a:ext uri="{FF2B5EF4-FFF2-40B4-BE49-F238E27FC236}">
                    <a16:creationId xmlns:a16="http://schemas.microsoft.com/office/drawing/2014/main" id="{5766C579-FFE8-432D-A826-8808CE427D47}"/>
                  </a:ext>
                </a:extLst>
              </p:cNvPr>
              <p:cNvGrpSpPr>
                <a:grpSpLocks/>
              </p:cNvGrpSpPr>
              <p:nvPr/>
            </p:nvGrpSpPr>
            <p:grpSpPr bwMode="auto">
              <a:xfrm>
                <a:off x="4531" y="1715"/>
                <a:ext cx="241" cy="92"/>
                <a:chOff x="4531" y="1715"/>
                <a:chExt cx="241" cy="92"/>
              </a:xfrm>
            </p:grpSpPr>
            <p:sp>
              <p:nvSpPr>
                <p:cNvPr id="82" name="Line 3104">
                  <a:extLst>
                    <a:ext uri="{FF2B5EF4-FFF2-40B4-BE49-F238E27FC236}">
                      <a16:creationId xmlns:a16="http://schemas.microsoft.com/office/drawing/2014/main" id="{C97E6754-38CA-4526-B121-BBCF97EFD9D9}"/>
                    </a:ext>
                  </a:extLst>
                </p:cNvPr>
                <p:cNvSpPr>
                  <a:spLocks noChangeShapeType="1"/>
                </p:cNvSpPr>
                <p:nvPr/>
              </p:nvSpPr>
              <p:spPr bwMode="auto">
                <a:xfrm flipH="1">
                  <a:off x="4531" y="1715"/>
                  <a:ext cx="241"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 name="Line 3105">
                  <a:extLst>
                    <a:ext uri="{FF2B5EF4-FFF2-40B4-BE49-F238E27FC236}">
                      <a16:creationId xmlns:a16="http://schemas.microsoft.com/office/drawing/2014/main" id="{4EF53C63-C9BE-4195-BFE0-D4D675FDF06E}"/>
                    </a:ext>
                  </a:extLst>
                </p:cNvPr>
                <p:cNvSpPr>
                  <a:spLocks noChangeShapeType="1"/>
                </p:cNvSpPr>
                <p:nvPr/>
              </p:nvSpPr>
              <p:spPr bwMode="auto">
                <a:xfrm flipH="1">
                  <a:off x="4531" y="1807"/>
                  <a:ext cx="241"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4" name="Group 3106">
                <a:extLst>
                  <a:ext uri="{FF2B5EF4-FFF2-40B4-BE49-F238E27FC236}">
                    <a16:creationId xmlns:a16="http://schemas.microsoft.com/office/drawing/2014/main" id="{89E1B284-9FA1-4F0D-A8BE-569666122F7B}"/>
                  </a:ext>
                </a:extLst>
              </p:cNvPr>
              <p:cNvGrpSpPr>
                <a:grpSpLocks/>
              </p:cNvGrpSpPr>
              <p:nvPr/>
            </p:nvGrpSpPr>
            <p:grpSpPr bwMode="auto">
              <a:xfrm>
                <a:off x="4531" y="1895"/>
                <a:ext cx="241" cy="91"/>
                <a:chOff x="4531" y="1895"/>
                <a:chExt cx="241" cy="91"/>
              </a:xfrm>
            </p:grpSpPr>
            <p:sp>
              <p:nvSpPr>
                <p:cNvPr id="80" name="Line 3107">
                  <a:extLst>
                    <a:ext uri="{FF2B5EF4-FFF2-40B4-BE49-F238E27FC236}">
                      <a16:creationId xmlns:a16="http://schemas.microsoft.com/office/drawing/2014/main" id="{F8A9A694-1119-4C91-BD7F-400AA2F1A2EE}"/>
                    </a:ext>
                  </a:extLst>
                </p:cNvPr>
                <p:cNvSpPr>
                  <a:spLocks noChangeShapeType="1"/>
                </p:cNvSpPr>
                <p:nvPr/>
              </p:nvSpPr>
              <p:spPr bwMode="auto">
                <a:xfrm flipH="1">
                  <a:off x="4531" y="1895"/>
                  <a:ext cx="241"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 name="Line 3108">
                  <a:extLst>
                    <a:ext uri="{FF2B5EF4-FFF2-40B4-BE49-F238E27FC236}">
                      <a16:creationId xmlns:a16="http://schemas.microsoft.com/office/drawing/2014/main" id="{CE02A689-69E5-4052-8DD8-7CABD496DF81}"/>
                    </a:ext>
                  </a:extLst>
                </p:cNvPr>
                <p:cNvSpPr>
                  <a:spLocks noChangeShapeType="1"/>
                </p:cNvSpPr>
                <p:nvPr/>
              </p:nvSpPr>
              <p:spPr bwMode="auto">
                <a:xfrm flipH="1">
                  <a:off x="4531" y="1986"/>
                  <a:ext cx="241"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5" name="Group 3109">
                <a:extLst>
                  <a:ext uri="{FF2B5EF4-FFF2-40B4-BE49-F238E27FC236}">
                    <a16:creationId xmlns:a16="http://schemas.microsoft.com/office/drawing/2014/main" id="{0181A258-56C7-4ED7-A34B-28A6FCEF5F32}"/>
                  </a:ext>
                </a:extLst>
              </p:cNvPr>
              <p:cNvGrpSpPr>
                <a:grpSpLocks/>
              </p:cNvGrpSpPr>
              <p:nvPr/>
            </p:nvGrpSpPr>
            <p:grpSpPr bwMode="auto">
              <a:xfrm>
                <a:off x="4531" y="2084"/>
                <a:ext cx="241" cy="91"/>
                <a:chOff x="4531" y="2084"/>
                <a:chExt cx="241" cy="91"/>
              </a:xfrm>
            </p:grpSpPr>
            <p:sp>
              <p:nvSpPr>
                <p:cNvPr id="78" name="Line 3110">
                  <a:extLst>
                    <a:ext uri="{FF2B5EF4-FFF2-40B4-BE49-F238E27FC236}">
                      <a16:creationId xmlns:a16="http://schemas.microsoft.com/office/drawing/2014/main" id="{73D231DF-E3BA-457B-8811-EA4EA6D9EFDF}"/>
                    </a:ext>
                  </a:extLst>
                </p:cNvPr>
                <p:cNvSpPr>
                  <a:spLocks noChangeShapeType="1"/>
                </p:cNvSpPr>
                <p:nvPr/>
              </p:nvSpPr>
              <p:spPr bwMode="auto">
                <a:xfrm flipH="1">
                  <a:off x="4531" y="2084"/>
                  <a:ext cx="241"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 name="Line 3111">
                  <a:extLst>
                    <a:ext uri="{FF2B5EF4-FFF2-40B4-BE49-F238E27FC236}">
                      <a16:creationId xmlns:a16="http://schemas.microsoft.com/office/drawing/2014/main" id="{D0D9624D-6B3A-4938-989C-2577595F8357}"/>
                    </a:ext>
                  </a:extLst>
                </p:cNvPr>
                <p:cNvSpPr>
                  <a:spLocks noChangeShapeType="1"/>
                </p:cNvSpPr>
                <p:nvPr/>
              </p:nvSpPr>
              <p:spPr bwMode="auto">
                <a:xfrm flipH="1">
                  <a:off x="4531" y="2175"/>
                  <a:ext cx="241"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6" name="Group 3112">
                <a:extLst>
                  <a:ext uri="{FF2B5EF4-FFF2-40B4-BE49-F238E27FC236}">
                    <a16:creationId xmlns:a16="http://schemas.microsoft.com/office/drawing/2014/main" id="{44B52D56-672F-4A3D-9523-09E212BBE9A7}"/>
                  </a:ext>
                </a:extLst>
              </p:cNvPr>
              <p:cNvGrpSpPr>
                <a:grpSpLocks/>
              </p:cNvGrpSpPr>
              <p:nvPr/>
            </p:nvGrpSpPr>
            <p:grpSpPr bwMode="auto">
              <a:xfrm>
                <a:off x="4528" y="2264"/>
                <a:ext cx="241" cy="92"/>
                <a:chOff x="4528" y="2264"/>
                <a:chExt cx="241" cy="92"/>
              </a:xfrm>
            </p:grpSpPr>
            <p:sp>
              <p:nvSpPr>
                <p:cNvPr id="76" name="Line 3113">
                  <a:extLst>
                    <a:ext uri="{FF2B5EF4-FFF2-40B4-BE49-F238E27FC236}">
                      <a16:creationId xmlns:a16="http://schemas.microsoft.com/office/drawing/2014/main" id="{2444A422-4FDA-4897-9F27-36C36AB3E7A7}"/>
                    </a:ext>
                  </a:extLst>
                </p:cNvPr>
                <p:cNvSpPr>
                  <a:spLocks noChangeShapeType="1"/>
                </p:cNvSpPr>
                <p:nvPr/>
              </p:nvSpPr>
              <p:spPr bwMode="auto">
                <a:xfrm flipH="1">
                  <a:off x="4528" y="2264"/>
                  <a:ext cx="241"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 name="Line 3114">
                  <a:extLst>
                    <a:ext uri="{FF2B5EF4-FFF2-40B4-BE49-F238E27FC236}">
                      <a16:creationId xmlns:a16="http://schemas.microsoft.com/office/drawing/2014/main" id="{E7F5F9F0-03ED-4FF7-8E4A-DE62F659A109}"/>
                    </a:ext>
                  </a:extLst>
                </p:cNvPr>
                <p:cNvSpPr>
                  <a:spLocks noChangeShapeType="1"/>
                </p:cNvSpPr>
                <p:nvPr/>
              </p:nvSpPr>
              <p:spPr bwMode="auto">
                <a:xfrm flipH="1">
                  <a:off x="4528" y="2356"/>
                  <a:ext cx="241"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7" name="Group 3115">
                <a:extLst>
                  <a:ext uri="{FF2B5EF4-FFF2-40B4-BE49-F238E27FC236}">
                    <a16:creationId xmlns:a16="http://schemas.microsoft.com/office/drawing/2014/main" id="{E1244E8B-FE8C-4EF8-9414-898847D7431D}"/>
                  </a:ext>
                </a:extLst>
              </p:cNvPr>
              <p:cNvGrpSpPr>
                <a:grpSpLocks/>
              </p:cNvGrpSpPr>
              <p:nvPr/>
            </p:nvGrpSpPr>
            <p:grpSpPr bwMode="auto">
              <a:xfrm>
                <a:off x="4531" y="2453"/>
                <a:ext cx="241" cy="91"/>
                <a:chOff x="4531" y="2453"/>
                <a:chExt cx="241" cy="91"/>
              </a:xfrm>
            </p:grpSpPr>
            <p:sp>
              <p:nvSpPr>
                <p:cNvPr id="74" name="Line 3116">
                  <a:extLst>
                    <a:ext uri="{FF2B5EF4-FFF2-40B4-BE49-F238E27FC236}">
                      <a16:creationId xmlns:a16="http://schemas.microsoft.com/office/drawing/2014/main" id="{DD687400-B3BF-4ED2-AB78-E64234DFC134}"/>
                    </a:ext>
                  </a:extLst>
                </p:cNvPr>
                <p:cNvSpPr>
                  <a:spLocks noChangeShapeType="1"/>
                </p:cNvSpPr>
                <p:nvPr/>
              </p:nvSpPr>
              <p:spPr bwMode="auto">
                <a:xfrm flipH="1">
                  <a:off x="4531" y="2453"/>
                  <a:ext cx="241"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Line 3117">
                  <a:extLst>
                    <a:ext uri="{FF2B5EF4-FFF2-40B4-BE49-F238E27FC236}">
                      <a16:creationId xmlns:a16="http://schemas.microsoft.com/office/drawing/2014/main" id="{5C205A7F-5860-4729-983D-5B11B72B2046}"/>
                    </a:ext>
                  </a:extLst>
                </p:cNvPr>
                <p:cNvSpPr>
                  <a:spLocks noChangeShapeType="1"/>
                </p:cNvSpPr>
                <p:nvPr/>
              </p:nvSpPr>
              <p:spPr bwMode="auto">
                <a:xfrm flipH="1">
                  <a:off x="4531" y="2544"/>
                  <a:ext cx="241"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8" name="Group 3118">
                <a:extLst>
                  <a:ext uri="{FF2B5EF4-FFF2-40B4-BE49-F238E27FC236}">
                    <a16:creationId xmlns:a16="http://schemas.microsoft.com/office/drawing/2014/main" id="{0FB52D86-90D7-45DC-85D5-D6CFCD7D7D8C}"/>
                  </a:ext>
                </a:extLst>
              </p:cNvPr>
              <p:cNvGrpSpPr>
                <a:grpSpLocks/>
              </p:cNvGrpSpPr>
              <p:nvPr/>
            </p:nvGrpSpPr>
            <p:grpSpPr bwMode="auto">
              <a:xfrm>
                <a:off x="4531" y="2639"/>
                <a:ext cx="241" cy="91"/>
                <a:chOff x="4531" y="2639"/>
                <a:chExt cx="241" cy="91"/>
              </a:xfrm>
            </p:grpSpPr>
            <p:sp>
              <p:nvSpPr>
                <p:cNvPr id="72" name="Line 3119">
                  <a:extLst>
                    <a:ext uri="{FF2B5EF4-FFF2-40B4-BE49-F238E27FC236}">
                      <a16:creationId xmlns:a16="http://schemas.microsoft.com/office/drawing/2014/main" id="{AD142A54-C632-426B-B991-34F95389FE36}"/>
                    </a:ext>
                  </a:extLst>
                </p:cNvPr>
                <p:cNvSpPr>
                  <a:spLocks noChangeShapeType="1"/>
                </p:cNvSpPr>
                <p:nvPr/>
              </p:nvSpPr>
              <p:spPr bwMode="auto">
                <a:xfrm flipH="1">
                  <a:off x="4531" y="2639"/>
                  <a:ext cx="241"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Line 3120">
                  <a:extLst>
                    <a:ext uri="{FF2B5EF4-FFF2-40B4-BE49-F238E27FC236}">
                      <a16:creationId xmlns:a16="http://schemas.microsoft.com/office/drawing/2014/main" id="{CCCB955A-8AAB-4B41-8323-C4FCAA981CA9}"/>
                    </a:ext>
                  </a:extLst>
                </p:cNvPr>
                <p:cNvSpPr>
                  <a:spLocks noChangeShapeType="1"/>
                </p:cNvSpPr>
                <p:nvPr/>
              </p:nvSpPr>
              <p:spPr bwMode="auto">
                <a:xfrm flipH="1">
                  <a:off x="4531" y="2730"/>
                  <a:ext cx="241"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9" name="Group 3121">
                <a:extLst>
                  <a:ext uri="{FF2B5EF4-FFF2-40B4-BE49-F238E27FC236}">
                    <a16:creationId xmlns:a16="http://schemas.microsoft.com/office/drawing/2014/main" id="{5CB14EE5-4FEE-4194-8AD1-4F589B3E9A2D}"/>
                  </a:ext>
                </a:extLst>
              </p:cNvPr>
              <p:cNvGrpSpPr>
                <a:grpSpLocks/>
              </p:cNvGrpSpPr>
              <p:nvPr/>
            </p:nvGrpSpPr>
            <p:grpSpPr bwMode="auto">
              <a:xfrm>
                <a:off x="4531" y="2825"/>
                <a:ext cx="241" cy="91"/>
                <a:chOff x="4531" y="2825"/>
                <a:chExt cx="241" cy="91"/>
              </a:xfrm>
            </p:grpSpPr>
            <p:sp>
              <p:nvSpPr>
                <p:cNvPr id="70" name="Line 3122">
                  <a:extLst>
                    <a:ext uri="{FF2B5EF4-FFF2-40B4-BE49-F238E27FC236}">
                      <a16:creationId xmlns:a16="http://schemas.microsoft.com/office/drawing/2014/main" id="{336A7484-5B01-442A-A238-87A4C529A493}"/>
                    </a:ext>
                  </a:extLst>
                </p:cNvPr>
                <p:cNvSpPr>
                  <a:spLocks noChangeShapeType="1"/>
                </p:cNvSpPr>
                <p:nvPr/>
              </p:nvSpPr>
              <p:spPr bwMode="auto">
                <a:xfrm flipH="1">
                  <a:off x="4531" y="2825"/>
                  <a:ext cx="241"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Line 3123">
                  <a:extLst>
                    <a:ext uri="{FF2B5EF4-FFF2-40B4-BE49-F238E27FC236}">
                      <a16:creationId xmlns:a16="http://schemas.microsoft.com/office/drawing/2014/main" id="{93845673-00ED-4681-9D5F-058843C2B52A}"/>
                    </a:ext>
                  </a:extLst>
                </p:cNvPr>
                <p:cNvSpPr>
                  <a:spLocks noChangeShapeType="1"/>
                </p:cNvSpPr>
                <p:nvPr/>
              </p:nvSpPr>
              <p:spPr bwMode="auto">
                <a:xfrm flipH="1">
                  <a:off x="4531" y="2916"/>
                  <a:ext cx="241"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0" name="Line 3124">
                <a:extLst>
                  <a:ext uri="{FF2B5EF4-FFF2-40B4-BE49-F238E27FC236}">
                    <a16:creationId xmlns:a16="http://schemas.microsoft.com/office/drawing/2014/main" id="{AFA7350F-69D3-4B71-BCC5-5E5EC84E1254}"/>
                  </a:ext>
                </a:extLst>
              </p:cNvPr>
              <p:cNvSpPr>
                <a:spLocks noChangeShapeType="1"/>
              </p:cNvSpPr>
              <p:nvPr/>
            </p:nvSpPr>
            <p:spPr bwMode="auto">
              <a:xfrm flipH="1">
                <a:off x="4359" y="3330"/>
                <a:ext cx="412"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3125">
                <a:extLst>
                  <a:ext uri="{FF2B5EF4-FFF2-40B4-BE49-F238E27FC236}">
                    <a16:creationId xmlns:a16="http://schemas.microsoft.com/office/drawing/2014/main" id="{3A8F8092-E4DD-4DC5-B25C-3A0489EB3F95}"/>
                  </a:ext>
                </a:extLst>
              </p:cNvPr>
              <p:cNvSpPr>
                <a:spLocks noChangeShapeType="1"/>
              </p:cNvSpPr>
              <p:nvPr/>
            </p:nvSpPr>
            <p:spPr bwMode="auto">
              <a:xfrm>
                <a:off x="4610" y="3052"/>
                <a:ext cx="1"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3126">
                <a:extLst>
                  <a:ext uri="{FF2B5EF4-FFF2-40B4-BE49-F238E27FC236}">
                    <a16:creationId xmlns:a16="http://schemas.microsoft.com/office/drawing/2014/main" id="{552663D9-3CBF-47B1-BB2F-4F25EB447465}"/>
                  </a:ext>
                </a:extLst>
              </p:cNvPr>
              <p:cNvSpPr>
                <a:spLocks noChangeShapeType="1"/>
              </p:cNvSpPr>
              <p:nvPr/>
            </p:nvSpPr>
            <p:spPr bwMode="auto">
              <a:xfrm flipH="1">
                <a:off x="4359" y="3145"/>
                <a:ext cx="412"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Line 3127">
                <a:extLst>
                  <a:ext uri="{FF2B5EF4-FFF2-40B4-BE49-F238E27FC236}">
                    <a16:creationId xmlns:a16="http://schemas.microsoft.com/office/drawing/2014/main" id="{48AECCC5-33DE-4473-96F8-5D4EE007EB1D}"/>
                  </a:ext>
                </a:extLst>
              </p:cNvPr>
              <p:cNvSpPr>
                <a:spLocks noChangeShapeType="1"/>
              </p:cNvSpPr>
              <p:nvPr/>
            </p:nvSpPr>
            <p:spPr bwMode="auto">
              <a:xfrm>
                <a:off x="4610" y="3237"/>
                <a:ext cx="1"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Line 3128">
                <a:extLst>
                  <a:ext uri="{FF2B5EF4-FFF2-40B4-BE49-F238E27FC236}">
                    <a16:creationId xmlns:a16="http://schemas.microsoft.com/office/drawing/2014/main" id="{72EDFDDA-C38E-490B-98EE-E8433FBB7EB2}"/>
                  </a:ext>
                </a:extLst>
              </p:cNvPr>
              <p:cNvSpPr>
                <a:spLocks noChangeShapeType="1"/>
              </p:cNvSpPr>
              <p:nvPr/>
            </p:nvSpPr>
            <p:spPr bwMode="auto">
              <a:xfrm>
                <a:off x="4608" y="3421"/>
                <a:ext cx="0"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Line 3129">
                <a:extLst>
                  <a:ext uri="{FF2B5EF4-FFF2-40B4-BE49-F238E27FC236}">
                    <a16:creationId xmlns:a16="http://schemas.microsoft.com/office/drawing/2014/main" id="{925DB645-14D1-45C4-AA21-E43C186378BB}"/>
                  </a:ext>
                </a:extLst>
              </p:cNvPr>
              <p:cNvSpPr>
                <a:spLocks noChangeShapeType="1"/>
              </p:cNvSpPr>
              <p:nvPr/>
            </p:nvSpPr>
            <p:spPr bwMode="auto">
              <a:xfrm flipH="1">
                <a:off x="4359" y="3514"/>
                <a:ext cx="412"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Line 3130">
                <a:extLst>
                  <a:ext uri="{FF2B5EF4-FFF2-40B4-BE49-F238E27FC236}">
                    <a16:creationId xmlns:a16="http://schemas.microsoft.com/office/drawing/2014/main" id="{13A900C8-865C-477C-B35A-52910B3CBB3A}"/>
                  </a:ext>
                </a:extLst>
              </p:cNvPr>
              <p:cNvSpPr>
                <a:spLocks noChangeShapeType="1"/>
              </p:cNvSpPr>
              <p:nvPr/>
            </p:nvSpPr>
            <p:spPr bwMode="auto">
              <a:xfrm>
                <a:off x="4608" y="3607"/>
                <a:ext cx="0"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Line 3131">
                <a:extLst>
                  <a:ext uri="{FF2B5EF4-FFF2-40B4-BE49-F238E27FC236}">
                    <a16:creationId xmlns:a16="http://schemas.microsoft.com/office/drawing/2014/main" id="{52777F8D-2CB1-4D76-9BB5-9F93EA0F2B09}"/>
                  </a:ext>
                </a:extLst>
              </p:cNvPr>
              <p:cNvSpPr>
                <a:spLocks noChangeShapeType="1"/>
              </p:cNvSpPr>
              <p:nvPr/>
            </p:nvSpPr>
            <p:spPr bwMode="auto">
              <a:xfrm flipH="1">
                <a:off x="4360" y="3700"/>
                <a:ext cx="412"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8" name="Group 3132">
                <a:extLst>
                  <a:ext uri="{FF2B5EF4-FFF2-40B4-BE49-F238E27FC236}">
                    <a16:creationId xmlns:a16="http://schemas.microsoft.com/office/drawing/2014/main" id="{40E96238-2851-4776-B9FF-B0F0F942A2A2}"/>
                  </a:ext>
                </a:extLst>
              </p:cNvPr>
              <p:cNvGrpSpPr>
                <a:grpSpLocks/>
              </p:cNvGrpSpPr>
              <p:nvPr/>
            </p:nvGrpSpPr>
            <p:grpSpPr bwMode="auto">
              <a:xfrm>
                <a:off x="4531" y="3008"/>
                <a:ext cx="241" cy="91"/>
                <a:chOff x="4531" y="3008"/>
                <a:chExt cx="241" cy="91"/>
              </a:xfrm>
            </p:grpSpPr>
            <p:sp>
              <p:nvSpPr>
                <p:cNvPr id="68" name="Line 3133">
                  <a:extLst>
                    <a:ext uri="{FF2B5EF4-FFF2-40B4-BE49-F238E27FC236}">
                      <a16:creationId xmlns:a16="http://schemas.microsoft.com/office/drawing/2014/main" id="{E83C69B6-62DE-43FF-9DB9-867F7BE30D09}"/>
                    </a:ext>
                  </a:extLst>
                </p:cNvPr>
                <p:cNvSpPr>
                  <a:spLocks noChangeShapeType="1"/>
                </p:cNvSpPr>
                <p:nvPr/>
              </p:nvSpPr>
              <p:spPr bwMode="auto">
                <a:xfrm flipH="1">
                  <a:off x="4531" y="3008"/>
                  <a:ext cx="241"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Line 3134">
                  <a:extLst>
                    <a:ext uri="{FF2B5EF4-FFF2-40B4-BE49-F238E27FC236}">
                      <a16:creationId xmlns:a16="http://schemas.microsoft.com/office/drawing/2014/main" id="{3E5C274E-156C-487A-AFDE-1BEBC0EE0D5C}"/>
                    </a:ext>
                  </a:extLst>
                </p:cNvPr>
                <p:cNvSpPr>
                  <a:spLocks noChangeShapeType="1"/>
                </p:cNvSpPr>
                <p:nvPr/>
              </p:nvSpPr>
              <p:spPr bwMode="auto">
                <a:xfrm flipH="1">
                  <a:off x="4531" y="3099"/>
                  <a:ext cx="241"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9" name="Group 3135">
                <a:extLst>
                  <a:ext uri="{FF2B5EF4-FFF2-40B4-BE49-F238E27FC236}">
                    <a16:creationId xmlns:a16="http://schemas.microsoft.com/office/drawing/2014/main" id="{E562339A-6424-429E-AEC4-5971841EB7E3}"/>
                  </a:ext>
                </a:extLst>
              </p:cNvPr>
              <p:cNvGrpSpPr>
                <a:grpSpLocks/>
              </p:cNvGrpSpPr>
              <p:nvPr/>
            </p:nvGrpSpPr>
            <p:grpSpPr bwMode="auto">
              <a:xfrm>
                <a:off x="4531" y="3194"/>
                <a:ext cx="240" cy="91"/>
                <a:chOff x="4531" y="3194"/>
                <a:chExt cx="240" cy="91"/>
              </a:xfrm>
            </p:grpSpPr>
            <p:sp>
              <p:nvSpPr>
                <p:cNvPr id="66" name="Line 3136">
                  <a:extLst>
                    <a:ext uri="{FF2B5EF4-FFF2-40B4-BE49-F238E27FC236}">
                      <a16:creationId xmlns:a16="http://schemas.microsoft.com/office/drawing/2014/main" id="{073FD9C7-1E57-4381-9FF7-C51CB339652F}"/>
                    </a:ext>
                  </a:extLst>
                </p:cNvPr>
                <p:cNvSpPr>
                  <a:spLocks noChangeShapeType="1"/>
                </p:cNvSpPr>
                <p:nvPr/>
              </p:nvSpPr>
              <p:spPr bwMode="auto">
                <a:xfrm flipH="1">
                  <a:off x="4531" y="3194"/>
                  <a:ext cx="240"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Line 3137">
                  <a:extLst>
                    <a:ext uri="{FF2B5EF4-FFF2-40B4-BE49-F238E27FC236}">
                      <a16:creationId xmlns:a16="http://schemas.microsoft.com/office/drawing/2014/main" id="{4407AB62-EABD-4A7A-9B6A-5CF654393382}"/>
                    </a:ext>
                  </a:extLst>
                </p:cNvPr>
                <p:cNvSpPr>
                  <a:spLocks noChangeShapeType="1"/>
                </p:cNvSpPr>
                <p:nvPr/>
              </p:nvSpPr>
              <p:spPr bwMode="auto">
                <a:xfrm flipH="1">
                  <a:off x="4531" y="3285"/>
                  <a:ext cx="240"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0" name="Group 3138">
                <a:extLst>
                  <a:ext uri="{FF2B5EF4-FFF2-40B4-BE49-F238E27FC236}">
                    <a16:creationId xmlns:a16="http://schemas.microsoft.com/office/drawing/2014/main" id="{CD667950-D0A1-4770-8C81-4A242BB117F7}"/>
                  </a:ext>
                </a:extLst>
              </p:cNvPr>
              <p:cNvGrpSpPr>
                <a:grpSpLocks/>
              </p:cNvGrpSpPr>
              <p:nvPr/>
            </p:nvGrpSpPr>
            <p:grpSpPr bwMode="auto">
              <a:xfrm>
                <a:off x="4531" y="3373"/>
                <a:ext cx="240" cy="91"/>
                <a:chOff x="4531" y="3373"/>
                <a:chExt cx="240" cy="91"/>
              </a:xfrm>
            </p:grpSpPr>
            <p:sp>
              <p:nvSpPr>
                <p:cNvPr id="64" name="Line 3139">
                  <a:extLst>
                    <a:ext uri="{FF2B5EF4-FFF2-40B4-BE49-F238E27FC236}">
                      <a16:creationId xmlns:a16="http://schemas.microsoft.com/office/drawing/2014/main" id="{5234EFFB-56D3-41D9-8238-77886B2349AB}"/>
                    </a:ext>
                  </a:extLst>
                </p:cNvPr>
                <p:cNvSpPr>
                  <a:spLocks noChangeShapeType="1"/>
                </p:cNvSpPr>
                <p:nvPr/>
              </p:nvSpPr>
              <p:spPr bwMode="auto">
                <a:xfrm flipH="1">
                  <a:off x="4531" y="3373"/>
                  <a:ext cx="240"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Line 3140">
                  <a:extLst>
                    <a:ext uri="{FF2B5EF4-FFF2-40B4-BE49-F238E27FC236}">
                      <a16:creationId xmlns:a16="http://schemas.microsoft.com/office/drawing/2014/main" id="{D28E9DB5-D6C1-4757-BDD2-2E7F58F710C7}"/>
                    </a:ext>
                  </a:extLst>
                </p:cNvPr>
                <p:cNvSpPr>
                  <a:spLocks noChangeShapeType="1"/>
                </p:cNvSpPr>
                <p:nvPr/>
              </p:nvSpPr>
              <p:spPr bwMode="auto">
                <a:xfrm flipH="1">
                  <a:off x="4531" y="3464"/>
                  <a:ext cx="240"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1" name="Group 3141">
                <a:extLst>
                  <a:ext uri="{FF2B5EF4-FFF2-40B4-BE49-F238E27FC236}">
                    <a16:creationId xmlns:a16="http://schemas.microsoft.com/office/drawing/2014/main" id="{A9360898-2DCE-46A5-8D3F-2F14112DC243}"/>
                  </a:ext>
                </a:extLst>
              </p:cNvPr>
              <p:cNvGrpSpPr>
                <a:grpSpLocks/>
              </p:cNvGrpSpPr>
              <p:nvPr/>
            </p:nvGrpSpPr>
            <p:grpSpPr bwMode="auto">
              <a:xfrm>
                <a:off x="4531" y="3563"/>
                <a:ext cx="240" cy="91"/>
                <a:chOff x="4531" y="3563"/>
                <a:chExt cx="240" cy="91"/>
              </a:xfrm>
            </p:grpSpPr>
            <p:sp>
              <p:nvSpPr>
                <p:cNvPr id="62" name="Line 3142">
                  <a:extLst>
                    <a:ext uri="{FF2B5EF4-FFF2-40B4-BE49-F238E27FC236}">
                      <a16:creationId xmlns:a16="http://schemas.microsoft.com/office/drawing/2014/main" id="{BB67B1AC-7609-487F-87F1-8F013DDFD131}"/>
                    </a:ext>
                  </a:extLst>
                </p:cNvPr>
                <p:cNvSpPr>
                  <a:spLocks noChangeShapeType="1"/>
                </p:cNvSpPr>
                <p:nvPr/>
              </p:nvSpPr>
              <p:spPr bwMode="auto">
                <a:xfrm flipH="1">
                  <a:off x="4531" y="3563"/>
                  <a:ext cx="240"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Line 3143">
                  <a:extLst>
                    <a:ext uri="{FF2B5EF4-FFF2-40B4-BE49-F238E27FC236}">
                      <a16:creationId xmlns:a16="http://schemas.microsoft.com/office/drawing/2014/main" id="{B383684A-B5E7-46E0-830C-21B321202979}"/>
                    </a:ext>
                  </a:extLst>
                </p:cNvPr>
                <p:cNvSpPr>
                  <a:spLocks noChangeShapeType="1"/>
                </p:cNvSpPr>
                <p:nvPr/>
              </p:nvSpPr>
              <p:spPr bwMode="auto">
                <a:xfrm flipH="1">
                  <a:off x="4531" y="3654"/>
                  <a:ext cx="240" cy="0"/>
                </a:xfrm>
                <a:prstGeom prst="line">
                  <a:avLst/>
                </a:prstGeom>
                <a:noFill/>
                <a:ln w="12700">
                  <a:solidFill>
                    <a:srgbClr val="77265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9" name="Group 3144">
              <a:extLst>
                <a:ext uri="{FF2B5EF4-FFF2-40B4-BE49-F238E27FC236}">
                  <a16:creationId xmlns:a16="http://schemas.microsoft.com/office/drawing/2014/main" id="{B2BECEB9-9A30-45E1-A536-6C8636B63328}"/>
                </a:ext>
              </a:extLst>
            </p:cNvPr>
            <p:cNvGrpSpPr>
              <a:grpSpLocks/>
            </p:cNvGrpSpPr>
            <p:nvPr/>
          </p:nvGrpSpPr>
          <p:grpSpPr bwMode="auto">
            <a:xfrm>
              <a:off x="4390" y="1625"/>
              <a:ext cx="86" cy="2059"/>
              <a:chOff x="4390" y="1625"/>
              <a:chExt cx="86" cy="2059"/>
            </a:xfrm>
          </p:grpSpPr>
          <p:sp>
            <p:nvSpPr>
              <p:cNvPr id="10" name="Freeform 3145">
                <a:extLst>
                  <a:ext uri="{FF2B5EF4-FFF2-40B4-BE49-F238E27FC236}">
                    <a16:creationId xmlns:a16="http://schemas.microsoft.com/office/drawing/2014/main" id="{A0AC6601-DFBB-4182-A3AA-EE883EEF6A5E}"/>
                  </a:ext>
                </a:extLst>
              </p:cNvPr>
              <p:cNvSpPr>
                <a:spLocks/>
              </p:cNvSpPr>
              <p:nvPr/>
            </p:nvSpPr>
            <p:spPr bwMode="auto">
              <a:xfrm>
                <a:off x="4390" y="2174"/>
                <a:ext cx="86" cy="27"/>
              </a:xfrm>
              <a:custGeom>
                <a:avLst/>
                <a:gdLst>
                  <a:gd name="T0" fmla="*/ 85 w 86"/>
                  <a:gd name="T1" fmla="*/ 15 h 27"/>
                  <a:gd name="T2" fmla="*/ 85 w 86"/>
                  <a:gd name="T3" fmla="*/ 24 h 27"/>
                  <a:gd name="T4" fmla="*/ 34 w 86"/>
                  <a:gd name="T5" fmla="*/ 24 h 27"/>
                  <a:gd name="T6" fmla="*/ 34 w 86"/>
                  <a:gd name="T7" fmla="*/ 26 h 27"/>
                  <a:gd name="T8" fmla="*/ 15 w 86"/>
                  <a:gd name="T9" fmla="*/ 26 h 27"/>
                  <a:gd name="T10" fmla="*/ 15 w 86"/>
                  <a:gd name="T11" fmla="*/ 24 h 27"/>
                  <a:gd name="T12" fmla="*/ 0 w 86"/>
                  <a:gd name="T13" fmla="*/ 24 h 27"/>
                  <a:gd name="T14" fmla="*/ 0 w 86"/>
                  <a:gd name="T15" fmla="*/ 15 h 27"/>
                  <a:gd name="T16" fmla="*/ 15 w 86"/>
                  <a:gd name="T17" fmla="*/ 15 h 27"/>
                  <a:gd name="T18" fmla="*/ 34 w 86"/>
                  <a:gd name="T19" fmla="*/ 15 h 27"/>
                  <a:gd name="T20" fmla="*/ 34 w 86"/>
                  <a:gd name="T21" fmla="*/ 9 h 27"/>
                  <a:gd name="T22" fmla="*/ 53 w 86"/>
                  <a:gd name="T23" fmla="*/ 15 h 27"/>
                  <a:gd name="T24" fmla="*/ 34 w 86"/>
                  <a:gd name="T25" fmla="*/ 15 h 27"/>
                  <a:gd name="T26" fmla="*/ 15 w 86"/>
                  <a:gd name="T27" fmla="*/ 15 h 27"/>
                  <a:gd name="T28" fmla="*/ 15 w 86"/>
                  <a:gd name="T29" fmla="*/ 0 h 27"/>
                  <a:gd name="T30" fmla="*/ 34 w 86"/>
                  <a:gd name="T31" fmla="*/ 0 h 27"/>
                  <a:gd name="T32" fmla="*/ 85 w 86"/>
                  <a:gd name="T33" fmla="*/ 15 h 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6" h="27">
                    <a:moveTo>
                      <a:pt x="85" y="15"/>
                    </a:moveTo>
                    <a:lnTo>
                      <a:pt x="85" y="24"/>
                    </a:lnTo>
                    <a:lnTo>
                      <a:pt x="34" y="24"/>
                    </a:lnTo>
                    <a:lnTo>
                      <a:pt x="34" y="26"/>
                    </a:lnTo>
                    <a:lnTo>
                      <a:pt x="15" y="26"/>
                    </a:lnTo>
                    <a:lnTo>
                      <a:pt x="15" y="24"/>
                    </a:lnTo>
                    <a:lnTo>
                      <a:pt x="0" y="24"/>
                    </a:lnTo>
                    <a:lnTo>
                      <a:pt x="0" y="15"/>
                    </a:lnTo>
                    <a:lnTo>
                      <a:pt x="15" y="15"/>
                    </a:lnTo>
                    <a:lnTo>
                      <a:pt x="34" y="15"/>
                    </a:lnTo>
                    <a:lnTo>
                      <a:pt x="34" y="9"/>
                    </a:lnTo>
                    <a:lnTo>
                      <a:pt x="53" y="15"/>
                    </a:lnTo>
                    <a:lnTo>
                      <a:pt x="34" y="15"/>
                    </a:lnTo>
                    <a:lnTo>
                      <a:pt x="15" y="15"/>
                    </a:lnTo>
                    <a:lnTo>
                      <a:pt x="15" y="0"/>
                    </a:lnTo>
                    <a:lnTo>
                      <a:pt x="34" y="0"/>
                    </a:lnTo>
                    <a:lnTo>
                      <a:pt x="85" y="15"/>
                    </a:lnTo>
                  </a:path>
                </a:pathLst>
              </a:custGeom>
              <a:solidFill>
                <a:srgbClr val="FFFF66"/>
              </a:solidFill>
              <a:ln w="12700" cap="rnd" cmpd="sng">
                <a:solidFill>
                  <a:srgbClr val="77265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Freeform 3146">
                <a:extLst>
                  <a:ext uri="{FF2B5EF4-FFF2-40B4-BE49-F238E27FC236}">
                    <a16:creationId xmlns:a16="http://schemas.microsoft.com/office/drawing/2014/main" id="{11D05911-D5B0-4ADD-8B3B-491B8BDCCB32}"/>
                  </a:ext>
                </a:extLst>
              </p:cNvPr>
              <p:cNvSpPr>
                <a:spLocks/>
              </p:cNvSpPr>
              <p:nvPr/>
            </p:nvSpPr>
            <p:spPr bwMode="auto">
              <a:xfrm>
                <a:off x="4390" y="2545"/>
                <a:ext cx="86" cy="24"/>
              </a:xfrm>
              <a:custGeom>
                <a:avLst/>
                <a:gdLst>
                  <a:gd name="T0" fmla="*/ 85 w 86"/>
                  <a:gd name="T1" fmla="*/ 6 h 24"/>
                  <a:gd name="T2" fmla="*/ 85 w 86"/>
                  <a:gd name="T3" fmla="*/ 17 h 24"/>
                  <a:gd name="T4" fmla="*/ 75 w 86"/>
                  <a:gd name="T5" fmla="*/ 23 h 24"/>
                  <a:gd name="T6" fmla="*/ 61 w 86"/>
                  <a:gd name="T7" fmla="*/ 23 h 24"/>
                  <a:gd name="T8" fmla="*/ 61 w 86"/>
                  <a:gd name="T9" fmla="*/ 14 h 24"/>
                  <a:gd name="T10" fmla="*/ 66 w 86"/>
                  <a:gd name="T11" fmla="*/ 14 h 24"/>
                  <a:gd name="T12" fmla="*/ 66 w 86"/>
                  <a:gd name="T13" fmla="*/ 10 h 24"/>
                  <a:gd name="T14" fmla="*/ 53 w 86"/>
                  <a:gd name="T15" fmla="*/ 10 h 24"/>
                  <a:gd name="T16" fmla="*/ 36 w 86"/>
                  <a:gd name="T17" fmla="*/ 10 h 24"/>
                  <a:gd name="T18" fmla="*/ 36 w 86"/>
                  <a:gd name="T19" fmla="*/ 14 h 24"/>
                  <a:gd name="T20" fmla="*/ 15 w 86"/>
                  <a:gd name="T21" fmla="*/ 14 h 24"/>
                  <a:gd name="T22" fmla="*/ 15 w 86"/>
                  <a:gd name="T23" fmla="*/ 10 h 24"/>
                  <a:gd name="T24" fmla="*/ 36 w 86"/>
                  <a:gd name="T25" fmla="*/ 10 h 24"/>
                  <a:gd name="T26" fmla="*/ 53 w 86"/>
                  <a:gd name="T27" fmla="*/ 10 h 24"/>
                  <a:gd name="T28" fmla="*/ 53 w 86"/>
                  <a:gd name="T29" fmla="*/ 17 h 24"/>
                  <a:gd name="T30" fmla="*/ 44 w 86"/>
                  <a:gd name="T31" fmla="*/ 23 h 24"/>
                  <a:gd name="T32" fmla="*/ 12 w 86"/>
                  <a:gd name="T33" fmla="*/ 23 h 24"/>
                  <a:gd name="T34" fmla="*/ 0 w 86"/>
                  <a:gd name="T35" fmla="*/ 17 h 24"/>
                  <a:gd name="T36" fmla="*/ 0 w 86"/>
                  <a:gd name="T37" fmla="*/ 6 h 24"/>
                  <a:gd name="T38" fmla="*/ 12 w 86"/>
                  <a:gd name="T39" fmla="*/ 0 h 24"/>
                  <a:gd name="T40" fmla="*/ 75 w 86"/>
                  <a:gd name="T41" fmla="*/ 0 h 24"/>
                  <a:gd name="T42" fmla="*/ 85 w 86"/>
                  <a:gd name="T43" fmla="*/ 6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 h="24">
                    <a:moveTo>
                      <a:pt x="85" y="6"/>
                    </a:moveTo>
                    <a:lnTo>
                      <a:pt x="85" y="17"/>
                    </a:lnTo>
                    <a:lnTo>
                      <a:pt x="75" y="23"/>
                    </a:lnTo>
                    <a:lnTo>
                      <a:pt x="61" y="23"/>
                    </a:lnTo>
                    <a:lnTo>
                      <a:pt x="61" y="14"/>
                    </a:lnTo>
                    <a:lnTo>
                      <a:pt x="66" y="14"/>
                    </a:lnTo>
                    <a:lnTo>
                      <a:pt x="66" y="10"/>
                    </a:lnTo>
                    <a:lnTo>
                      <a:pt x="53" y="10"/>
                    </a:lnTo>
                    <a:lnTo>
                      <a:pt x="36" y="10"/>
                    </a:lnTo>
                    <a:lnTo>
                      <a:pt x="36" y="14"/>
                    </a:lnTo>
                    <a:lnTo>
                      <a:pt x="15" y="14"/>
                    </a:lnTo>
                    <a:lnTo>
                      <a:pt x="15" y="10"/>
                    </a:lnTo>
                    <a:lnTo>
                      <a:pt x="36" y="10"/>
                    </a:lnTo>
                    <a:lnTo>
                      <a:pt x="53" y="10"/>
                    </a:lnTo>
                    <a:lnTo>
                      <a:pt x="53" y="17"/>
                    </a:lnTo>
                    <a:lnTo>
                      <a:pt x="44" y="23"/>
                    </a:lnTo>
                    <a:lnTo>
                      <a:pt x="12" y="23"/>
                    </a:lnTo>
                    <a:lnTo>
                      <a:pt x="0" y="17"/>
                    </a:lnTo>
                    <a:lnTo>
                      <a:pt x="0" y="6"/>
                    </a:lnTo>
                    <a:lnTo>
                      <a:pt x="12" y="0"/>
                    </a:lnTo>
                    <a:lnTo>
                      <a:pt x="75" y="0"/>
                    </a:lnTo>
                    <a:lnTo>
                      <a:pt x="85" y="6"/>
                    </a:lnTo>
                  </a:path>
                </a:pathLst>
              </a:custGeom>
              <a:solidFill>
                <a:srgbClr val="FFFF66"/>
              </a:solidFill>
              <a:ln w="12700" cap="rnd" cmpd="sng">
                <a:solidFill>
                  <a:srgbClr val="77265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Freeform 3147">
                <a:extLst>
                  <a:ext uri="{FF2B5EF4-FFF2-40B4-BE49-F238E27FC236}">
                    <a16:creationId xmlns:a16="http://schemas.microsoft.com/office/drawing/2014/main" id="{BA07C829-01F5-44A3-8ADF-3E5D2AA6293A}"/>
                  </a:ext>
                </a:extLst>
              </p:cNvPr>
              <p:cNvSpPr>
                <a:spLocks/>
              </p:cNvSpPr>
              <p:nvPr/>
            </p:nvSpPr>
            <p:spPr bwMode="auto">
              <a:xfrm>
                <a:off x="4390" y="2918"/>
                <a:ext cx="86" cy="23"/>
              </a:xfrm>
              <a:custGeom>
                <a:avLst/>
                <a:gdLst>
                  <a:gd name="T0" fmla="*/ 85 w 86"/>
                  <a:gd name="T1" fmla="*/ 6 h 23"/>
                  <a:gd name="T2" fmla="*/ 85 w 86"/>
                  <a:gd name="T3" fmla="*/ 17 h 23"/>
                  <a:gd name="T4" fmla="*/ 75 w 86"/>
                  <a:gd name="T5" fmla="*/ 22 h 23"/>
                  <a:gd name="T6" fmla="*/ 53 w 86"/>
                  <a:gd name="T7" fmla="*/ 22 h 23"/>
                  <a:gd name="T8" fmla="*/ 44 w 86"/>
                  <a:gd name="T9" fmla="*/ 19 h 23"/>
                  <a:gd name="T10" fmla="*/ 34 w 86"/>
                  <a:gd name="T11" fmla="*/ 22 h 23"/>
                  <a:gd name="T12" fmla="*/ 32 w 86"/>
                  <a:gd name="T13" fmla="*/ 22 h 23"/>
                  <a:gd name="T14" fmla="*/ 32 w 86"/>
                  <a:gd name="T15" fmla="*/ 13 h 23"/>
                  <a:gd name="T16" fmla="*/ 56 w 86"/>
                  <a:gd name="T17" fmla="*/ 13 h 23"/>
                  <a:gd name="T18" fmla="*/ 73 w 86"/>
                  <a:gd name="T19" fmla="*/ 13 h 23"/>
                  <a:gd name="T20" fmla="*/ 73 w 86"/>
                  <a:gd name="T21" fmla="*/ 8 h 23"/>
                  <a:gd name="T22" fmla="*/ 56 w 86"/>
                  <a:gd name="T23" fmla="*/ 8 h 23"/>
                  <a:gd name="T24" fmla="*/ 56 w 86"/>
                  <a:gd name="T25" fmla="*/ 13 h 23"/>
                  <a:gd name="T26" fmla="*/ 15 w 86"/>
                  <a:gd name="T27" fmla="*/ 13 h 23"/>
                  <a:gd name="T28" fmla="*/ 15 w 86"/>
                  <a:gd name="T29" fmla="*/ 8 h 23"/>
                  <a:gd name="T30" fmla="*/ 32 w 86"/>
                  <a:gd name="T31" fmla="*/ 8 h 23"/>
                  <a:gd name="T32" fmla="*/ 32 w 86"/>
                  <a:gd name="T33" fmla="*/ 13 h 23"/>
                  <a:gd name="T34" fmla="*/ 32 w 86"/>
                  <a:gd name="T35" fmla="*/ 22 h 23"/>
                  <a:gd name="T36" fmla="*/ 12 w 86"/>
                  <a:gd name="T37" fmla="*/ 22 h 23"/>
                  <a:gd name="T38" fmla="*/ 0 w 86"/>
                  <a:gd name="T39" fmla="*/ 17 h 23"/>
                  <a:gd name="T40" fmla="*/ 0 w 86"/>
                  <a:gd name="T41" fmla="*/ 6 h 23"/>
                  <a:gd name="T42" fmla="*/ 12 w 86"/>
                  <a:gd name="T43" fmla="*/ 0 h 23"/>
                  <a:gd name="T44" fmla="*/ 34 w 86"/>
                  <a:gd name="T45" fmla="*/ 0 h 23"/>
                  <a:gd name="T46" fmla="*/ 44 w 86"/>
                  <a:gd name="T47" fmla="*/ 3 h 23"/>
                  <a:gd name="T48" fmla="*/ 53 w 86"/>
                  <a:gd name="T49" fmla="*/ 0 h 23"/>
                  <a:gd name="T50" fmla="*/ 75 w 86"/>
                  <a:gd name="T51" fmla="*/ 0 h 23"/>
                  <a:gd name="T52" fmla="*/ 85 w 86"/>
                  <a:gd name="T53" fmla="*/ 6 h 2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86" h="23">
                    <a:moveTo>
                      <a:pt x="85" y="6"/>
                    </a:moveTo>
                    <a:lnTo>
                      <a:pt x="85" y="17"/>
                    </a:lnTo>
                    <a:lnTo>
                      <a:pt x="75" y="22"/>
                    </a:lnTo>
                    <a:lnTo>
                      <a:pt x="53" y="22"/>
                    </a:lnTo>
                    <a:lnTo>
                      <a:pt x="44" y="19"/>
                    </a:lnTo>
                    <a:lnTo>
                      <a:pt x="34" y="22"/>
                    </a:lnTo>
                    <a:lnTo>
                      <a:pt x="32" y="22"/>
                    </a:lnTo>
                    <a:lnTo>
                      <a:pt x="32" y="13"/>
                    </a:lnTo>
                    <a:lnTo>
                      <a:pt x="56" y="13"/>
                    </a:lnTo>
                    <a:lnTo>
                      <a:pt x="73" y="13"/>
                    </a:lnTo>
                    <a:lnTo>
                      <a:pt x="73" y="8"/>
                    </a:lnTo>
                    <a:lnTo>
                      <a:pt x="56" y="8"/>
                    </a:lnTo>
                    <a:lnTo>
                      <a:pt x="56" y="13"/>
                    </a:lnTo>
                    <a:lnTo>
                      <a:pt x="15" y="13"/>
                    </a:lnTo>
                    <a:lnTo>
                      <a:pt x="15" y="8"/>
                    </a:lnTo>
                    <a:lnTo>
                      <a:pt x="32" y="8"/>
                    </a:lnTo>
                    <a:lnTo>
                      <a:pt x="32" y="13"/>
                    </a:lnTo>
                    <a:lnTo>
                      <a:pt x="32" y="22"/>
                    </a:lnTo>
                    <a:lnTo>
                      <a:pt x="12" y="22"/>
                    </a:lnTo>
                    <a:lnTo>
                      <a:pt x="0" y="17"/>
                    </a:lnTo>
                    <a:lnTo>
                      <a:pt x="0" y="6"/>
                    </a:lnTo>
                    <a:lnTo>
                      <a:pt x="12" y="0"/>
                    </a:lnTo>
                    <a:lnTo>
                      <a:pt x="34" y="0"/>
                    </a:lnTo>
                    <a:lnTo>
                      <a:pt x="44" y="3"/>
                    </a:lnTo>
                    <a:lnTo>
                      <a:pt x="53" y="0"/>
                    </a:lnTo>
                    <a:lnTo>
                      <a:pt x="75" y="0"/>
                    </a:lnTo>
                    <a:lnTo>
                      <a:pt x="85" y="6"/>
                    </a:lnTo>
                  </a:path>
                </a:pathLst>
              </a:custGeom>
              <a:solidFill>
                <a:srgbClr val="FFFF66"/>
              </a:solidFill>
              <a:ln w="12700" cap="rnd" cmpd="sng">
                <a:solidFill>
                  <a:srgbClr val="77265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Freeform 3148">
                <a:extLst>
                  <a:ext uri="{FF2B5EF4-FFF2-40B4-BE49-F238E27FC236}">
                    <a16:creationId xmlns:a16="http://schemas.microsoft.com/office/drawing/2014/main" id="{A3C44B1B-1900-48B8-8E38-F1A3E52E0918}"/>
                  </a:ext>
                </a:extLst>
              </p:cNvPr>
              <p:cNvSpPr>
                <a:spLocks/>
              </p:cNvSpPr>
              <p:nvPr/>
            </p:nvSpPr>
            <p:spPr bwMode="auto">
              <a:xfrm>
                <a:off x="4390" y="3100"/>
                <a:ext cx="86" cy="23"/>
              </a:xfrm>
              <a:custGeom>
                <a:avLst/>
                <a:gdLst>
                  <a:gd name="T0" fmla="*/ 85 w 86"/>
                  <a:gd name="T1" fmla="*/ 17 h 23"/>
                  <a:gd name="T2" fmla="*/ 75 w 86"/>
                  <a:gd name="T3" fmla="*/ 22 h 23"/>
                  <a:gd name="T4" fmla="*/ 12 w 86"/>
                  <a:gd name="T5" fmla="*/ 22 h 23"/>
                  <a:gd name="T6" fmla="*/ 0 w 86"/>
                  <a:gd name="T7" fmla="*/ 17 h 23"/>
                  <a:gd name="T8" fmla="*/ 0 w 86"/>
                  <a:gd name="T9" fmla="*/ 6 h 23"/>
                  <a:gd name="T10" fmla="*/ 12 w 86"/>
                  <a:gd name="T11" fmla="*/ 0 h 23"/>
                  <a:gd name="T12" fmla="*/ 26 w 86"/>
                  <a:gd name="T13" fmla="*/ 0 h 23"/>
                  <a:gd name="T14" fmla="*/ 26 w 86"/>
                  <a:gd name="T15" fmla="*/ 9 h 23"/>
                  <a:gd name="T16" fmla="*/ 19 w 86"/>
                  <a:gd name="T17" fmla="*/ 9 h 23"/>
                  <a:gd name="T18" fmla="*/ 19 w 86"/>
                  <a:gd name="T19" fmla="*/ 14 h 23"/>
                  <a:gd name="T20" fmla="*/ 32 w 86"/>
                  <a:gd name="T21" fmla="*/ 14 h 23"/>
                  <a:gd name="T22" fmla="*/ 49 w 86"/>
                  <a:gd name="T23" fmla="*/ 14 h 23"/>
                  <a:gd name="T24" fmla="*/ 49 w 86"/>
                  <a:gd name="T25" fmla="*/ 9 h 23"/>
                  <a:gd name="T26" fmla="*/ 70 w 86"/>
                  <a:gd name="T27" fmla="*/ 9 h 23"/>
                  <a:gd name="T28" fmla="*/ 70 w 86"/>
                  <a:gd name="T29" fmla="*/ 14 h 23"/>
                  <a:gd name="T30" fmla="*/ 49 w 86"/>
                  <a:gd name="T31" fmla="*/ 14 h 23"/>
                  <a:gd name="T32" fmla="*/ 32 w 86"/>
                  <a:gd name="T33" fmla="*/ 14 h 23"/>
                  <a:gd name="T34" fmla="*/ 32 w 86"/>
                  <a:gd name="T35" fmla="*/ 6 h 23"/>
                  <a:gd name="T36" fmla="*/ 44 w 86"/>
                  <a:gd name="T37" fmla="*/ 0 h 23"/>
                  <a:gd name="T38" fmla="*/ 75 w 86"/>
                  <a:gd name="T39" fmla="*/ 0 h 23"/>
                  <a:gd name="T40" fmla="*/ 85 w 86"/>
                  <a:gd name="T41" fmla="*/ 6 h 23"/>
                  <a:gd name="T42" fmla="*/ 85 w 86"/>
                  <a:gd name="T43" fmla="*/ 17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 h="23">
                    <a:moveTo>
                      <a:pt x="85" y="17"/>
                    </a:moveTo>
                    <a:lnTo>
                      <a:pt x="75" y="22"/>
                    </a:lnTo>
                    <a:lnTo>
                      <a:pt x="12" y="22"/>
                    </a:lnTo>
                    <a:lnTo>
                      <a:pt x="0" y="17"/>
                    </a:lnTo>
                    <a:lnTo>
                      <a:pt x="0" y="6"/>
                    </a:lnTo>
                    <a:lnTo>
                      <a:pt x="12" y="0"/>
                    </a:lnTo>
                    <a:lnTo>
                      <a:pt x="26" y="0"/>
                    </a:lnTo>
                    <a:lnTo>
                      <a:pt x="26" y="9"/>
                    </a:lnTo>
                    <a:lnTo>
                      <a:pt x="19" y="9"/>
                    </a:lnTo>
                    <a:lnTo>
                      <a:pt x="19" y="14"/>
                    </a:lnTo>
                    <a:lnTo>
                      <a:pt x="32" y="14"/>
                    </a:lnTo>
                    <a:lnTo>
                      <a:pt x="49" y="14"/>
                    </a:lnTo>
                    <a:lnTo>
                      <a:pt x="49" y="9"/>
                    </a:lnTo>
                    <a:lnTo>
                      <a:pt x="70" y="9"/>
                    </a:lnTo>
                    <a:lnTo>
                      <a:pt x="70" y="14"/>
                    </a:lnTo>
                    <a:lnTo>
                      <a:pt x="49" y="14"/>
                    </a:lnTo>
                    <a:lnTo>
                      <a:pt x="32" y="14"/>
                    </a:lnTo>
                    <a:lnTo>
                      <a:pt x="32" y="6"/>
                    </a:lnTo>
                    <a:lnTo>
                      <a:pt x="44" y="0"/>
                    </a:lnTo>
                    <a:lnTo>
                      <a:pt x="75" y="0"/>
                    </a:lnTo>
                    <a:lnTo>
                      <a:pt x="85" y="6"/>
                    </a:lnTo>
                    <a:lnTo>
                      <a:pt x="85" y="17"/>
                    </a:lnTo>
                  </a:path>
                </a:pathLst>
              </a:custGeom>
              <a:solidFill>
                <a:srgbClr val="FFFF66"/>
              </a:solidFill>
              <a:ln w="12700" cap="rnd" cmpd="sng">
                <a:solidFill>
                  <a:srgbClr val="77265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 name="Freeform 3149">
                <a:extLst>
                  <a:ext uri="{FF2B5EF4-FFF2-40B4-BE49-F238E27FC236}">
                    <a16:creationId xmlns:a16="http://schemas.microsoft.com/office/drawing/2014/main" id="{CC61E593-DF37-4E31-9903-C41332DF01D2}"/>
                  </a:ext>
                </a:extLst>
              </p:cNvPr>
              <p:cNvSpPr>
                <a:spLocks/>
              </p:cNvSpPr>
              <p:nvPr/>
            </p:nvSpPr>
            <p:spPr bwMode="auto">
              <a:xfrm>
                <a:off x="4390" y="3290"/>
                <a:ext cx="86" cy="23"/>
              </a:xfrm>
              <a:custGeom>
                <a:avLst/>
                <a:gdLst>
                  <a:gd name="T0" fmla="*/ 85 w 86"/>
                  <a:gd name="T1" fmla="*/ 6 h 23"/>
                  <a:gd name="T2" fmla="*/ 85 w 86"/>
                  <a:gd name="T3" fmla="*/ 16 h 23"/>
                  <a:gd name="T4" fmla="*/ 73 w 86"/>
                  <a:gd name="T5" fmla="*/ 22 h 23"/>
                  <a:gd name="T6" fmla="*/ 14 w 86"/>
                  <a:gd name="T7" fmla="*/ 22 h 23"/>
                  <a:gd name="T8" fmla="*/ 0 w 86"/>
                  <a:gd name="T9" fmla="*/ 16 h 23"/>
                  <a:gd name="T10" fmla="*/ 0 w 86"/>
                  <a:gd name="T11" fmla="*/ 6 h 23"/>
                  <a:gd name="T12" fmla="*/ 14 w 86"/>
                  <a:gd name="T13" fmla="*/ 0 h 23"/>
                  <a:gd name="T14" fmla="*/ 19 w 86"/>
                  <a:gd name="T15" fmla="*/ 0 h 23"/>
                  <a:gd name="T16" fmla="*/ 19 w 86"/>
                  <a:gd name="T17" fmla="*/ 9 h 23"/>
                  <a:gd name="T18" fmla="*/ 66 w 86"/>
                  <a:gd name="T19" fmla="*/ 9 h 23"/>
                  <a:gd name="T20" fmla="*/ 66 w 86"/>
                  <a:gd name="T21" fmla="*/ 13 h 23"/>
                  <a:gd name="T22" fmla="*/ 19 w 86"/>
                  <a:gd name="T23" fmla="*/ 13 h 23"/>
                  <a:gd name="T24" fmla="*/ 19 w 86"/>
                  <a:gd name="T25" fmla="*/ 9 h 23"/>
                  <a:gd name="T26" fmla="*/ 19 w 86"/>
                  <a:gd name="T27" fmla="*/ 0 h 23"/>
                  <a:gd name="T28" fmla="*/ 73 w 86"/>
                  <a:gd name="T29" fmla="*/ 0 h 23"/>
                  <a:gd name="T30" fmla="*/ 85 w 86"/>
                  <a:gd name="T31" fmla="*/ 6 h 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6" h="23">
                    <a:moveTo>
                      <a:pt x="85" y="6"/>
                    </a:moveTo>
                    <a:lnTo>
                      <a:pt x="85" y="16"/>
                    </a:lnTo>
                    <a:lnTo>
                      <a:pt x="73" y="22"/>
                    </a:lnTo>
                    <a:lnTo>
                      <a:pt x="14" y="22"/>
                    </a:lnTo>
                    <a:lnTo>
                      <a:pt x="0" y="16"/>
                    </a:lnTo>
                    <a:lnTo>
                      <a:pt x="0" y="6"/>
                    </a:lnTo>
                    <a:lnTo>
                      <a:pt x="14" y="0"/>
                    </a:lnTo>
                    <a:lnTo>
                      <a:pt x="19" y="0"/>
                    </a:lnTo>
                    <a:lnTo>
                      <a:pt x="19" y="9"/>
                    </a:lnTo>
                    <a:lnTo>
                      <a:pt x="66" y="9"/>
                    </a:lnTo>
                    <a:lnTo>
                      <a:pt x="66" y="13"/>
                    </a:lnTo>
                    <a:lnTo>
                      <a:pt x="19" y="13"/>
                    </a:lnTo>
                    <a:lnTo>
                      <a:pt x="19" y="9"/>
                    </a:lnTo>
                    <a:lnTo>
                      <a:pt x="19" y="0"/>
                    </a:lnTo>
                    <a:lnTo>
                      <a:pt x="73" y="0"/>
                    </a:lnTo>
                    <a:lnTo>
                      <a:pt x="85" y="6"/>
                    </a:lnTo>
                  </a:path>
                </a:pathLst>
              </a:custGeom>
              <a:solidFill>
                <a:srgbClr val="FFFF66"/>
              </a:solidFill>
              <a:ln w="12700" cap="rnd" cmpd="sng">
                <a:solidFill>
                  <a:srgbClr val="77265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 name="Freeform 3150">
                <a:extLst>
                  <a:ext uri="{FF2B5EF4-FFF2-40B4-BE49-F238E27FC236}">
                    <a16:creationId xmlns:a16="http://schemas.microsoft.com/office/drawing/2014/main" id="{45DA2544-14EE-4A9B-941E-19F229332DA9}"/>
                  </a:ext>
                </a:extLst>
              </p:cNvPr>
              <p:cNvSpPr>
                <a:spLocks/>
              </p:cNvSpPr>
              <p:nvPr/>
            </p:nvSpPr>
            <p:spPr bwMode="auto">
              <a:xfrm>
                <a:off x="4390" y="1625"/>
                <a:ext cx="86" cy="11"/>
              </a:xfrm>
              <a:custGeom>
                <a:avLst/>
                <a:gdLst>
                  <a:gd name="T0" fmla="*/ 0 w 86"/>
                  <a:gd name="T1" fmla="*/ 3 h 11"/>
                  <a:gd name="T2" fmla="*/ 0 w 86"/>
                  <a:gd name="T3" fmla="*/ 10 h 11"/>
                  <a:gd name="T4" fmla="*/ 85 w 86"/>
                  <a:gd name="T5" fmla="*/ 10 h 11"/>
                  <a:gd name="T6" fmla="*/ 85 w 86"/>
                  <a:gd name="T7" fmla="*/ 2 h 11"/>
                  <a:gd name="T8" fmla="*/ 66 w 86"/>
                  <a:gd name="T9" fmla="*/ 0 h 11"/>
                  <a:gd name="T10" fmla="*/ 66 w 86"/>
                  <a:gd name="T11" fmla="*/ 3 h 11"/>
                  <a:gd name="T12" fmla="*/ 0 w 86"/>
                  <a:gd name="T13" fmla="*/ 3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6" h="11">
                    <a:moveTo>
                      <a:pt x="0" y="3"/>
                    </a:moveTo>
                    <a:lnTo>
                      <a:pt x="0" y="10"/>
                    </a:lnTo>
                    <a:lnTo>
                      <a:pt x="85" y="10"/>
                    </a:lnTo>
                    <a:lnTo>
                      <a:pt x="85" y="2"/>
                    </a:lnTo>
                    <a:lnTo>
                      <a:pt x="66" y="0"/>
                    </a:lnTo>
                    <a:lnTo>
                      <a:pt x="66" y="3"/>
                    </a:lnTo>
                    <a:lnTo>
                      <a:pt x="0" y="3"/>
                    </a:lnTo>
                  </a:path>
                </a:pathLst>
              </a:custGeom>
              <a:solidFill>
                <a:srgbClr val="FFFF66"/>
              </a:solidFill>
              <a:ln w="12700" cap="rnd" cmpd="sng">
                <a:solidFill>
                  <a:srgbClr val="77265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Freeform 3151">
                <a:extLst>
                  <a:ext uri="{FF2B5EF4-FFF2-40B4-BE49-F238E27FC236}">
                    <a16:creationId xmlns:a16="http://schemas.microsoft.com/office/drawing/2014/main" id="{8BE185C8-0A75-4FDD-BDCA-196A2CDB8648}"/>
                  </a:ext>
                </a:extLst>
              </p:cNvPr>
              <p:cNvSpPr>
                <a:spLocks/>
              </p:cNvSpPr>
              <p:nvPr/>
            </p:nvSpPr>
            <p:spPr bwMode="auto">
              <a:xfrm>
                <a:off x="4390" y="1807"/>
                <a:ext cx="86" cy="23"/>
              </a:xfrm>
              <a:custGeom>
                <a:avLst/>
                <a:gdLst>
                  <a:gd name="T0" fmla="*/ 61 w 86"/>
                  <a:gd name="T1" fmla="*/ 0 h 23"/>
                  <a:gd name="T2" fmla="*/ 61 w 86"/>
                  <a:gd name="T3" fmla="*/ 9 h 23"/>
                  <a:gd name="T4" fmla="*/ 66 w 86"/>
                  <a:gd name="T5" fmla="*/ 9 h 23"/>
                  <a:gd name="T6" fmla="*/ 66 w 86"/>
                  <a:gd name="T7" fmla="*/ 14 h 23"/>
                  <a:gd name="T8" fmla="*/ 56 w 86"/>
                  <a:gd name="T9" fmla="*/ 14 h 23"/>
                  <a:gd name="T10" fmla="*/ 15 w 86"/>
                  <a:gd name="T11" fmla="*/ 0 h 23"/>
                  <a:gd name="T12" fmla="*/ 0 w 86"/>
                  <a:gd name="T13" fmla="*/ 0 h 23"/>
                  <a:gd name="T14" fmla="*/ 0 w 86"/>
                  <a:gd name="T15" fmla="*/ 22 h 23"/>
                  <a:gd name="T16" fmla="*/ 15 w 86"/>
                  <a:gd name="T17" fmla="*/ 22 h 23"/>
                  <a:gd name="T18" fmla="*/ 15 w 86"/>
                  <a:gd name="T19" fmla="*/ 9 h 23"/>
                  <a:gd name="T20" fmla="*/ 53 w 86"/>
                  <a:gd name="T21" fmla="*/ 22 h 23"/>
                  <a:gd name="T22" fmla="*/ 75 w 86"/>
                  <a:gd name="T23" fmla="*/ 22 h 23"/>
                  <a:gd name="T24" fmla="*/ 85 w 86"/>
                  <a:gd name="T25" fmla="*/ 16 h 23"/>
                  <a:gd name="T26" fmla="*/ 85 w 86"/>
                  <a:gd name="T27" fmla="*/ 6 h 23"/>
                  <a:gd name="T28" fmla="*/ 75 w 86"/>
                  <a:gd name="T29" fmla="*/ 0 h 23"/>
                  <a:gd name="T30" fmla="*/ 61 w 86"/>
                  <a:gd name="T31" fmla="*/ 0 h 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6" h="23">
                    <a:moveTo>
                      <a:pt x="61" y="0"/>
                    </a:moveTo>
                    <a:lnTo>
                      <a:pt x="61" y="9"/>
                    </a:lnTo>
                    <a:lnTo>
                      <a:pt x="66" y="9"/>
                    </a:lnTo>
                    <a:lnTo>
                      <a:pt x="66" y="14"/>
                    </a:lnTo>
                    <a:lnTo>
                      <a:pt x="56" y="14"/>
                    </a:lnTo>
                    <a:lnTo>
                      <a:pt x="15" y="0"/>
                    </a:lnTo>
                    <a:lnTo>
                      <a:pt x="0" y="0"/>
                    </a:lnTo>
                    <a:lnTo>
                      <a:pt x="0" y="22"/>
                    </a:lnTo>
                    <a:lnTo>
                      <a:pt x="15" y="22"/>
                    </a:lnTo>
                    <a:lnTo>
                      <a:pt x="15" y="9"/>
                    </a:lnTo>
                    <a:lnTo>
                      <a:pt x="53" y="22"/>
                    </a:lnTo>
                    <a:lnTo>
                      <a:pt x="75" y="22"/>
                    </a:lnTo>
                    <a:lnTo>
                      <a:pt x="85" y="16"/>
                    </a:lnTo>
                    <a:lnTo>
                      <a:pt x="85" y="6"/>
                    </a:lnTo>
                    <a:lnTo>
                      <a:pt x="75" y="0"/>
                    </a:lnTo>
                    <a:lnTo>
                      <a:pt x="61" y="0"/>
                    </a:lnTo>
                  </a:path>
                </a:pathLst>
              </a:custGeom>
              <a:solidFill>
                <a:srgbClr val="FFFF66"/>
              </a:solidFill>
              <a:ln w="12700" cap="rnd" cmpd="sng">
                <a:solidFill>
                  <a:srgbClr val="77265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Freeform 3152">
                <a:extLst>
                  <a:ext uri="{FF2B5EF4-FFF2-40B4-BE49-F238E27FC236}">
                    <a16:creationId xmlns:a16="http://schemas.microsoft.com/office/drawing/2014/main" id="{15F5A527-A38D-4555-98D5-A507F9FE0EC0}"/>
                  </a:ext>
                </a:extLst>
              </p:cNvPr>
              <p:cNvSpPr>
                <a:spLocks/>
              </p:cNvSpPr>
              <p:nvPr/>
            </p:nvSpPr>
            <p:spPr bwMode="auto">
              <a:xfrm>
                <a:off x="4390" y="1992"/>
                <a:ext cx="86" cy="24"/>
              </a:xfrm>
              <a:custGeom>
                <a:avLst/>
                <a:gdLst>
                  <a:gd name="T0" fmla="*/ 85 w 86"/>
                  <a:gd name="T1" fmla="*/ 6 h 24"/>
                  <a:gd name="T2" fmla="*/ 85 w 86"/>
                  <a:gd name="T3" fmla="*/ 17 h 24"/>
                  <a:gd name="T4" fmla="*/ 75 w 86"/>
                  <a:gd name="T5" fmla="*/ 23 h 24"/>
                  <a:gd name="T6" fmla="*/ 53 w 86"/>
                  <a:gd name="T7" fmla="*/ 23 h 24"/>
                  <a:gd name="T8" fmla="*/ 44 w 86"/>
                  <a:gd name="T9" fmla="*/ 19 h 24"/>
                  <a:gd name="T10" fmla="*/ 34 w 86"/>
                  <a:gd name="T11" fmla="*/ 23 h 24"/>
                  <a:gd name="T12" fmla="*/ 12 w 86"/>
                  <a:gd name="T13" fmla="*/ 23 h 24"/>
                  <a:gd name="T14" fmla="*/ 0 w 86"/>
                  <a:gd name="T15" fmla="*/ 17 h 24"/>
                  <a:gd name="T16" fmla="*/ 0 w 86"/>
                  <a:gd name="T17" fmla="*/ 6 h 24"/>
                  <a:gd name="T18" fmla="*/ 12 w 86"/>
                  <a:gd name="T19" fmla="*/ 0 h 24"/>
                  <a:gd name="T20" fmla="*/ 24 w 86"/>
                  <a:gd name="T21" fmla="*/ 0 h 24"/>
                  <a:gd name="T22" fmla="*/ 24 w 86"/>
                  <a:gd name="T23" fmla="*/ 9 h 24"/>
                  <a:gd name="T24" fmla="*/ 15 w 86"/>
                  <a:gd name="T25" fmla="*/ 9 h 24"/>
                  <a:gd name="T26" fmla="*/ 15 w 86"/>
                  <a:gd name="T27" fmla="*/ 15 h 24"/>
                  <a:gd name="T28" fmla="*/ 34 w 86"/>
                  <a:gd name="T29" fmla="*/ 15 h 24"/>
                  <a:gd name="T30" fmla="*/ 34 w 86"/>
                  <a:gd name="T31" fmla="*/ 9 h 24"/>
                  <a:gd name="T32" fmla="*/ 53 w 86"/>
                  <a:gd name="T33" fmla="*/ 9 h 24"/>
                  <a:gd name="T34" fmla="*/ 53 w 86"/>
                  <a:gd name="T35" fmla="*/ 15 h 24"/>
                  <a:gd name="T36" fmla="*/ 70 w 86"/>
                  <a:gd name="T37" fmla="*/ 15 h 24"/>
                  <a:gd name="T38" fmla="*/ 70 w 86"/>
                  <a:gd name="T39" fmla="*/ 9 h 24"/>
                  <a:gd name="T40" fmla="*/ 63 w 86"/>
                  <a:gd name="T41" fmla="*/ 9 h 24"/>
                  <a:gd name="T42" fmla="*/ 63 w 86"/>
                  <a:gd name="T43" fmla="*/ 0 h 24"/>
                  <a:gd name="T44" fmla="*/ 75 w 86"/>
                  <a:gd name="T45" fmla="*/ 0 h 24"/>
                  <a:gd name="T46" fmla="*/ 85 w 86"/>
                  <a:gd name="T47" fmla="*/ 6 h 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6" h="24">
                    <a:moveTo>
                      <a:pt x="85" y="6"/>
                    </a:moveTo>
                    <a:lnTo>
                      <a:pt x="85" y="17"/>
                    </a:lnTo>
                    <a:lnTo>
                      <a:pt x="75" y="23"/>
                    </a:lnTo>
                    <a:lnTo>
                      <a:pt x="53" y="23"/>
                    </a:lnTo>
                    <a:lnTo>
                      <a:pt x="44" y="19"/>
                    </a:lnTo>
                    <a:lnTo>
                      <a:pt x="34" y="23"/>
                    </a:lnTo>
                    <a:lnTo>
                      <a:pt x="12" y="23"/>
                    </a:lnTo>
                    <a:lnTo>
                      <a:pt x="0" y="17"/>
                    </a:lnTo>
                    <a:lnTo>
                      <a:pt x="0" y="6"/>
                    </a:lnTo>
                    <a:lnTo>
                      <a:pt x="12" y="0"/>
                    </a:lnTo>
                    <a:lnTo>
                      <a:pt x="24" y="0"/>
                    </a:lnTo>
                    <a:lnTo>
                      <a:pt x="24" y="9"/>
                    </a:lnTo>
                    <a:lnTo>
                      <a:pt x="15" y="9"/>
                    </a:lnTo>
                    <a:lnTo>
                      <a:pt x="15" y="15"/>
                    </a:lnTo>
                    <a:lnTo>
                      <a:pt x="34" y="15"/>
                    </a:lnTo>
                    <a:lnTo>
                      <a:pt x="34" y="9"/>
                    </a:lnTo>
                    <a:lnTo>
                      <a:pt x="53" y="9"/>
                    </a:lnTo>
                    <a:lnTo>
                      <a:pt x="53" y="15"/>
                    </a:lnTo>
                    <a:lnTo>
                      <a:pt x="70" y="15"/>
                    </a:lnTo>
                    <a:lnTo>
                      <a:pt x="70" y="9"/>
                    </a:lnTo>
                    <a:lnTo>
                      <a:pt x="63" y="9"/>
                    </a:lnTo>
                    <a:lnTo>
                      <a:pt x="63" y="0"/>
                    </a:lnTo>
                    <a:lnTo>
                      <a:pt x="75" y="0"/>
                    </a:lnTo>
                    <a:lnTo>
                      <a:pt x="85" y="6"/>
                    </a:lnTo>
                  </a:path>
                </a:pathLst>
              </a:custGeom>
              <a:solidFill>
                <a:srgbClr val="FFFF66"/>
              </a:solidFill>
              <a:ln w="12700" cap="rnd" cmpd="sng">
                <a:solidFill>
                  <a:srgbClr val="77265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Freeform 3153">
                <a:extLst>
                  <a:ext uri="{FF2B5EF4-FFF2-40B4-BE49-F238E27FC236}">
                    <a16:creationId xmlns:a16="http://schemas.microsoft.com/office/drawing/2014/main" id="{6198C732-041D-4CC3-B163-300CD669A584}"/>
                  </a:ext>
                </a:extLst>
              </p:cNvPr>
              <p:cNvSpPr>
                <a:spLocks/>
              </p:cNvSpPr>
              <p:nvPr/>
            </p:nvSpPr>
            <p:spPr bwMode="auto">
              <a:xfrm>
                <a:off x="4390" y="2364"/>
                <a:ext cx="86" cy="24"/>
              </a:xfrm>
              <a:custGeom>
                <a:avLst/>
                <a:gdLst>
                  <a:gd name="T0" fmla="*/ 85 w 86"/>
                  <a:gd name="T1" fmla="*/ 0 h 24"/>
                  <a:gd name="T2" fmla="*/ 85 w 86"/>
                  <a:gd name="T3" fmla="*/ 21 h 24"/>
                  <a:gd name="T4" fmla="*/ 66 w 86"/>
                  <a:gd name="T5" fmla="*/ 21 h 24"/>
                  <a:gd name="T6" fmla="*/ 66 w 86"/>
                  <a:gd name="T7" fmla="*/ 8 h 24"/>
                  <a:gd name="T8" fmla="*/ 56 w 86"/>
                  <a:gd name="T9" fmla="*/ 8 h 24"/>
                  <a:gd name="T10" fmla="*/ 56 w 86"/>
                  <a:gd name="T11" fmla="*/ 17 h 24"/>
                  <a:gd name="T12" fmla="*/ 44 w 86"/>
                  <a:gd name="T13" fmla="*/ 23 h 24"/>
                  <a:gd name="T14" fmla="*/ 14 w 86"/>
                  <a:gd name="T15" fmla="*/ 23 h 24"/>
                  <a:gd name="T16" fmla="*/ 0 w 86"/>
                  <a:gd name="T17" fmla="*/ 17 h 24"/>
                  <a:gd name="T18" fmla="*/ 0 w 86"/>
                  <a:gd name="T19" fmla="*/ 6 h 24"/>
                  <a:gd name="T20" fmla="*/ 14 w 86"/>
                  <a:gd name="T21" fmla="*/ 0 h 24"/>
                  <a:gd name="T22" fmla="*/ 27 w 86"/>
                  <a:gd name="T23" fmla="*/ 0 h 24"/>
                  <a:gd name="T24" fmla="*/ 27 w 86"/>
                  <a:gd name="T25" fmla="*/ 8 h 24"/>
                  <a:gd name="T26" fmla="*/ 15 w 86"/>
                  <a:gd name="T27" fmla="*/ 8 h 24"/>
                  <a:gd name="T28" fmla="*/ 15 w 86"/>
                  <a:gd name="T29" fmla="*/ 14 h 24"/>
                  <a:gd name="T30" fmla="*/ 41 w 86"/>
                  <a:gd name="T31" fmla="*/ 14 h 24"/>
                  <a:gd name="T32" fmla="*/ 41 w 86"/>
                  <a:gd name="T33" fmla="*/ 6 h 24"/>
                  <a:gd name="T34" fmla="*/ 53 w 86"/>
                  <a:gd name="T35" fmla="*/ 0 h 24"/>
                  <a:gd name="T36" fmla="*/ 85 w 86"/>
                  <a:gd name="T37" fmla="*/ 0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6" h="24">
                    <a:moveTo>
                      <a:pt x="85" y="0"/>
                    </a:moveTo>
                    <a:lnTo>
                      <a:pt x="85" y="21"/>
                    </a:lnTo>
                    <a:lnTo>
                      <a:pt x="66" y="21"/>
                    </a:lnTo>
                    <a:lnTo>
                      <a:pt x="66" y="8"/>
                    </a:lnTo>
                    <a:lnTo>
                      <a:pt x="56" y="8"/>
                    </a:lnTo>
                    <a:lnTo>
                      <a:pt x="56" y="17"/>
                    </a:lnTo>
                    <a:lnTo>
                      <a:pt x="44" y="23"/>
                    </a:lnTo>
                    <a:lnTo>
                      <a:pt x="14" y="23"/>
                    </a:lnTo>
                    <a:lnTo>
                      <a:pt x="0" y="17"/>
                    </a:lnTo>
                    <a:lnTo>
                      <a:pt x="0" y="6"/>
                    </a:lnTo>
                    <a:lnTo>
                      <a:pt x="14" y="0"/>
                    </a:lnTo>
                    <a:lnTo>
                      <a:pt x="27" y="0"/>
                    </a:lnTo>
                    <a:lnTo>
                      <a:pt x="27" y="8"/>
                    </a:lnTo>
                    <a:lnTo>
                      <a:pt x="15" y="8"/>
                    </a:lnTo>
                    <a:lnTo>
                      <a:pt x="15" y="14"/>
                    </a:lnTo>
                    <a:lnTo>
                      <a:pt x="41" y="14"/>
                    </a:lnTo>
                    <a:lnTo>
                      <a:pt x="41" y="6"/>
                    </a:lnTo>
                    <a:lnTo>
                      <a:pt x="53" y="0"/>
                    </a:lnTo>
                    <a:lnTo>
                      <a:pt x="85" y="0"/>
                    </a:lnTo>
                  </a:path>
                </a:pathLst>
              </a:custGeom>
              <a:solidFill>
                <a:srgbClr val="FFFF66"/>
              </a:solidFill>
              <a:ln w="12700" cap="rnd" cmpd="sng">
                <a:solidFill>
                  <a:srgbClr val="77265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Freeform 3154">
                <a:extLst>
                  <a:ext uri="{FF2B5EF4-FFF2-40B4-BE49-F238E27FC236}">
                    <a16:creationId xmlns:a16="http://schemas.microsoft.com/office/drawing/2014/main" id="{B8374351-0E8B-42B3-B896-6B83369F2169}"/>
                  </a:ext>
                </a:extLst>
              </p:cNvPr>
              <p:cNvSpPr>
                <a:spLocks/>
              </p:cNvSpPr>
              <p:nvPr/>
            </p:nvSpPr>
            <p:spPr bwMode="auto">
              <a:xfrm>
                <a:off x="4390" y="2729"/>
                <a:ext cx="86" cy="24"/>
              </a:xfrm>
              <a:custGeom>
                <a:avLst/>
                <a:gdLst>
                  <a:gd name="T0" fmla="*/ 85 w 86"/>
                  <a:gd name="T1" fmla="*/ 0 h 24"/>
                  <a:gd name="T2" fmla="*/ 85 w 86"/>
                  <a:gd name="T3" fmla="*/ 23 h 24"/>
                  <a:gd name="T4" fmla="*/ 66 w 86"/>
                  <a:gd name="T5" fmla="*/ 23 h 24"/>
                  <a:gd name="T6" fmla="*/ 0 w 86"/>
                  <a:gd name="T7" fmla="*/ 10 h 24"/>
                  <a:gd name="T8" fmla="*/ 0 w 86"/>
                  <a:gd name="T9" fmla="*/ 0 h 24"/>
                  <a:gd name="T10" fmla="*/ 66 w 86"/>
                  <a:gd name="T11" fmla="*/ 13 h 24"/>
                  <a:gd name="T12" fmla="*/ 66 w 86"/>
                  <a:gd name="T13" fmla="*/ 0 h 24"/>
                  <a:gd name="T14" fmla="*/ 85 w 86"/>
                  <a:gd name="T15" fmla="*/ 0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24">
                    <a:moveTo>
                      <a:pt x="85" y="0"/>
                    </a:moveTo>
                    <a:lnTo>
                      <a:pt x="85" y="23"/>
                    </a:lnTo>
                    <a:lnTo>
                      <a:pt x="66" y="23"/>
                    </a:lnTo>
                    <a:lnTo>
                      <a:pt x="0" y="10"/>
                    </a:lnTo>
                    <a:lnTo>
                      <a:pt x="0" y="0"/>
                    </a:lnTo>
                    <a:lnTo>
                      <a:pt x="66" y="13"/>
                    </a:lnTo>
                    <a:lnTo>
                      <a:pt x="66" y="0"/>
                    </a:lnTo>
                    <a:lnTo>
                      <a:pt x="85" y="0"/>
                    </a:lnTo>
                  </a:path>
                </a:pathLst>
              </a:custGeom>
              <a:solidFill>
                <a:srgbClr val="FFFF66"/>
              </a:solidFill>
              <a:ln w="12700" cap="rnd" cmpd="sng">
                <a:solidFill>
                  <a:srgbClr val="77265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Freeform 3155">
                <a:extLst>
                  <a:ext uri="{FF2B5EF4-FFF2-40B4-BE49-F238E27FC236}">
                    <a16:creationId xmlns:a16="http://schemas.microsoft.com/office/drawing/2014/main" id="{B3FCD870-81E0-4CD3-8351-8BABBF6EC5C7}"/>
                  </a:ext>
                </a:extLst>
              </p:cNvPr>
              <p:cNvSpPr>
                <a:spLocks/>
              </p:cNvSpPr>
              <p:nvPr/>
            </p:nvSpPr>
            <p:spPr bwMode="auto">
              <a:xfrm>
                <a:off x="4390" y="3661"/>
                <a:ext cx="86" cy="23"/>
              </a:xfrm>
              <a:custGeom>
                <a:avLst/>
                <a:gdLst>
                  <a:gd name="T0" fmla="*/ 61 w 86"/>
                  <a:gd name="T1" fmla="*/ 0 h 23"/>
                  <a:gd name="T2" fmla="*/ 61 w 86"/>
                  <a:gd name="T3" fmla="*/ 9 h 23"/>
                  <a:gd name="T4" fmla="*/ 66 w 86"/>
                  <a:gd name="T5" fmla="*/ 9 h 23"/>
                  <a:gd name="T6" fmla="*/ 66 w 86"/>
                  <a:gd name="T7" fmla="*/ 14 h 23"/>
                  <a:gd name="T8" fmla="*/ 56 w 86"/>
                  <a:gd name="T9" fmla="*/ 14 h 23"/>
                  <a:gd name="T10" fmla="*/ 15 w 86"/>
                  <a:gd name="T11" fmla="*/ 0 h 23"/>
                  <a:gd name="T12" fmla="*/ 0 w 86"/>
                  <a:gd name="T13" fmla="*/ 0 h 23"/>
                  <a:gd name="T14" fmla="*/ 0 w 86"/>
                  <a:gd name="T15" fmla="*/ 22 h 23"/>
                  <a:gd name="T16" fmla="*/ 15 w 86"/>
                  <a:gd name="T17" fmla="*/ 22 h 23"/>
                  <a:gd name="T18" fmla="*/ 15 w 86"/>
                  <a:gd name="T19" fmla="*/ 9 h 23"/>
                  <a:gd name="T20" fmla="*/ 53 w 86"/>
                  <a:gd name="T21" fmla="*/ 22 h 23"/>
                  <a:gd name="T22" fmla="*/ 75 w 86"/>
                  <a:gd name="T23" fmla="*/ 22 h 23"/>
                  <a:gd name="T24" fmla="*/ 85 w 86"/>
                  <a:gd name="T25" fmla="*/ 16 h 23"/>
                  <a:gd name="T26" fmla="*/ 85 w 86"/>
                  <a:gd name="T27" fmla="*/ 7 h 23"/>
                  <a:gd name="T28" fmla="*/ 75 w 86"/>
                  <a:gd name="T29" fmla="*/ 0 h 23"/>
                  <a:gd name="T30" fmla="*/ 61 w 86"/>
                  <a:gd name="T31" fmla="*/ 0 h 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6" h="23">
                    <a:moveTo>
                      <a:pt x="61" y="0"/>
                    </a:moveTo>
                    <a:lnTo>
                      <a:pt x="61" y="9"/>
                    </a:lnTo>
                    <a:lnTo>
                      <a:pt x="66" y="9"/>
                    </a:lnTo>
                    <a:lnTo>
                      <a:pt x="66" y="14"/>
                    </a:lnTo>
                    <a:lnTo>
                      <a:pt x="56" y="14"/>
                    </a:lnTo>
                    <a:lnTo>
                      <a:pt x="15" y="0"/>
                    </a:lnTo>
                    <a:lnTo>
                      <a:pt x="0" y="0"/>
                    </a:lnTo>
                    <a:lnTo>
                      <a:pt x="0" y="22"/>
                    </a:lnTo>
                    <a:lnTo>
                      <a:pt x="15" y="22"/>
                    </a:lnTo>
                    <a:lnTo>
                      <a:pt x="15" y="9"/>
                    </a:lnTo>
                    <a:lnTo>
                      <a:pt x="53" y="22"/>
                    </a:lnTo>
                    <a:lnTo>
                      <a:pt x="75" y="22"/>
                    </a:lnTo>
                    <a:lnTo>
                      <a:pt x="85" y="16"/>
                    </a:lnTo>
                    <a:lnTo>
                      <a:pt x="85" y="7"/>
                    </a:lnTo>
                    <a:lnTo>
                      <a:pt x="75" y="0"/>
                    </a:lnTo>
                    <a:lnTo>
                      <a:pt x="61" y="0"/>
                    </a:lnTo>
                  </a:path>
                </a:pathLst>
              </a:custGeom>
              <a:solidFill>
                <a:srgbClr val="FFFF66"/>
              </a:solidFill>
              <a:ln w="12700" cap="rnd" cmpd="sng">
                <a:solidFill>
                  <a:srgbClr val="77265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Freeform 3156">
                <a:extLst>
                  <a:ext uri="{FF2B5EF4-FFF2-40B4-BE49-F238E27FC236}">
                    <a16:creationId xmlns:a16="http://schemas.microsoft.com/office/drawing/2014/main" id="{DCD4A6EC-0378-403E-ADE0-4369C05CC3EF}"/>
                  </a:ext>
                </a:extLst>
              </p:cNvPr>
              <p:cNvSpPr>
                <a:spLocks/>
              </p:cNvSpPr>
              <p:nvPr/>
            </p:nvSpPr>
            <p:spPr bwMode="auto">
              <a:xfrm>
                <a:off x="4390" y="3264"/>
                <a:ext cx="86" cy="10"/>
              </a:xfrm>
              <a:custGeom>
                <a:avLst/>
                <a:gdLst>
                  <a:gd name="T0" fmla="*/ 0 w 86"/>
                  <a:gd name="T1" fmla="*/ 2 h 10"/>
                  <a:gd name="T2" fmla="*/ 0 w 86"/>
                  <a:gd name="T3" fmla="*/ 9 h 10"/>
                  <a:gd name="T4" fmla="*/ 85 w 86"/>
                  <a:gd name="T5" fmla="*/ 9 h 10"/>
                  <a:gd name="T6" fmla="*/ 85 w 86"/>
                  <a:gd name="T7" fmla="*/ 1 h 10"/>
                  <a:gd name="T8" fmla="*/ 66 w 86"/>
                  <a:gd name="T9" fmla="*/ 0 h 10"/>
                  <a:gd name="T10" fmla="*/ 66 w 86"/>
                  <a:gd name="T11" fmla="*/ 2 h 10"/>
                  <a:gd name="T12" fmla="*/ 0 w 86"/>
                  <a:gd name="T13" fmla="*/ 2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6" h="10">
                    <a:moveTo>
                      <a:pt x="0" y="2"/>
                    </a:moveTo>
                    <a:lnTo>
                      <a:pt x="0" y="9"/>
                    </a:lnTo>
                    <a:lnTo>
                      <a:pt x="85" y="9"/>
                    </a:lnTo>
                    <a:lnTo>
                      <a:pt x="85" y="1"/>
                    </a:lnTo>
                    <a:lnTo>
                      <a:pt x="66" y="0"/>
                    </a:lnTo>
                    <a:lnTo>
                      <a:pt x="66" y="2"/>
                    </a:lnTo>
                    <a:lnTo>
                      <a:pt x="0" y="2"/>
                    </a:lnTo>
                  </a:path>
                </a:pathLst>
              </a:custGeom>
              <a:solidFill>
                <a:srgbClr val="FFFF66"/>
              </a:solidFill>
              <a:ln w="12700" cap="rnd" cmpd="sng">
                <a:solidFill>
                  <a:srgbClr val="77265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Freeform 3157">
                <a:extLst>
                  <a:ext uri="{FF2B5EF4-FFF2-40B4-BE49-F238E27FC236}">
                    <a16:creationId xmlns:a16="http://schemas.microsoft.com/office/drawing/2014/main" id="{1C6B5D07-36C2-40F5-B07A-1FCFE70CF4ED}"/>
                  </a:ext>
                </a:extLst>
              </p:cNvPr>
              <p:cNvSpPr>
                <a:spLocks/>
              </p:cNvSpPr>
              <p:nvPr/>
            </p:nvSpPr>
            <p:spPr bwMode="auto">
              <a:xfrm>
                <a:off x="4390" y="3487"/>
                <a:ext cx="86" cy="11"/>
              </a:xfrm>
              <a:custGeom>
                <a:avLst/>
                <a:gdLst>
                  <a:gd name="T0" fmla="*/ 0 w 86"/>
                  <a:gd name="T1" fmla="*/ 3 h 11"/>
                  <a:gd name="T2" fmla="*/ 0 w 86"/>
                  <a:gd name="T3" fmla="*/ 10 h 11"/>
                  <a:gd name="T4" fmla="*/ 85 w 86"/>
                  <a:gd name="T5" fmla="*/ 10 h 11"/>
                  <a:gd name="T6" fmla="*/ 85 w 86"/>
                  <a:gd name="T7" fmla="*/ 1 h 11"/>
                  <a:gd name="T8" fmla="*/ 66 w 86"/>
                  <a:gd name="T9" fmla="*/ 0 h 11"/>
                  <a:gd name="T10" fmla="*/ 66 w 86"/>
                  <a:gd name="T11" fmla="*/ 3 h 11"/>
                  <a:gd name="T12" fmla="*/ 0 w 86"/>
                  <a:gd name="T13" fmla="*/ 3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6" h="11">
                    <a:moveTo>
                      <a:pt x="0" y="3"/>
                    </a:moveTo>
                    <a:lnTo>
                      <a:pt x="0" y="10"/>
                    </a:lnTo>
                    <a:lnTo>
                      <a:pt x="85" y="10"/>
                    </a:lnTo>
                    <a:lnTo>
                      <a:pt x="85" y="1"/>
                    </a:lnTo>
                    <a:lnTo>
                      <a:pt x="66" y="0"/>
                    </a:lnTo>
                    <a:lnTo>
                      <a:pt x="66" y="3"/>
                    </a:lnTo>
                    <a:lnTo>
                      <a:pt x="0" y="3"/>
                    </a:lnTo>
                  </a:path>
                </a:pathLst>
              </a:custGeom>
              <a:solidFill>
                <a:srgbClr val="FFFF66"/>
              </a:solidFill>
              <a:ln w="12700" cap="rnd" cmpd="sng">
                <a:solidFill>
                  <a:srgbClr val="77265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Freeform 3158">
                <a:extLst>
                  <a:ext uri="{FF2B5EF4-FFF2-40B4-BE49-F238E27FC236}">
                    <a16:creationId xmlns:a16="http://schemas.microsoft.com/office/drawing/2014/main" id="{CF3E3EDC-156E-49D2-9998-06693B9CCE0D}"/>
                  </a:ext>
                </a:extLst>
              </p:cNvPr>
              <p:cNvSpPr>
                <a:spLocks/>
              </p:cNvSpPr>
              <p:nvPr/>
            </p:nvSpPr>
            <p:spPr bwMode="auto">
              <a:xfrm>
                <a:off x="4390" y="3633"/>
                <a:ext cx="86" cy="11"/>
              </a:xfrm>
              <a:custGeom>
                <a:avLst/>
                <a:gdLst>
                  <a:gd name="T0" fmla="*/ 0 w 86"/>
                  <a:gd name="T1" fmla="*/ 3 h 11"/>
                  <a:gd name="T2" fmla="*/ 0 w 86"/>
                  <a:gd name="T3" fmla="*/ 10 h 11"/>
                  <a:gd name="T4" fmla="*/ 85 w 86"/>
                  <a:gd name="T5" fmla="*/ 10 h 11"/>
                  <a:gd name="T6" fmla="*/ 85 w 86"/>
                  <a:gd name="T7" fmla="*/ 1 h 11"/>
                  <a:gd name="T8" fmla="*/ 66 w 86"/>
                  <a:gd name="T9" fmla="*/ 0 h 11"/>
                  <a:gd name="T10" fmla="*/ 66 w 86"/>
                  <a:gd name="T11" fmla="*/ 3 h 11"/>
                  <a:gd name="T12" fmla="*/ 0 w 86"/>
                  <a:gd name="T13" fmla="*/ 3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6" h="11">
                    <a:moveTo>
                      <a:pt x="0" y="3"/>
                    </a:moveTo>
                    <a:lnTo>
                      <a:pt x="0" y="10"/>
                    </a:lnTo>
                    <a:lnTo>
                      <a:pt x="85" y="10"/>
                    </a:lnTo>
                    <a:lnTo>
                      <a:pt x="85" y="1"/>
                    </a:lnTo>
                    <a:lnTo>
                      <a:pt x="66" y="0"/>
                    </a:lnTo>
                    <a:lnTo>
                      <a:pt x="66" y="3"/>
                    </a:lnTo>
                    <a:lnTo>
                      <a:pt x="0" y="3"/>
                    </a:lnTo>
                  </a:path>
                </a:pathLst>
              </a:custGeom>
              <a:solidFill>
                <a:srgbClr val="FFFF66"/>
              </a:solidFill>
              <a:ln w="12700" cap="rnd" cmpd="sng">
                <a:solidFill>
                  <a:srgbClr val="77265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Freeform 3159">
                <a:extLst>
                  <a:ext uri="{FF2B5EF4-FFF2-40B4-BE49-F238E27FC236}">
                    <a16:creationId xmlns:a16="http://schemas.microsoft.com/office/drawing/2014/main" id="{F179FD13-129C-46DF-846B-9D4AA44387BB}"/>
                  </a:ext>
                </a:extLst>
              </p:cNvPr>
              <p:cNvSpPr>
                <a:spLocks/>
              </p:cNvSpPr>
              <p:nvPr/>
            </p:nvSpPr>
            <p:spPr bwMode="auto">
              <a:xfrm>
                <a:off x="4390" y="3457"/>
                <a:ext cx="86" cy="11"/>
              </a:xfrm>
              <a:custGeom>
                <a:avLst/>
                <a:gdLst>
                  <a:gd name="T0" fmla="*/ 0 w 86"/>
                  <a:gd name="T1" fmla="*/ 3 h 11"/>
                  <a:gd name="T2" fmla="*/ 0 w 86"/>
                  <a:gd name="T3" fmla="*/ 10 h 11"/>
                  <a:gd name="T4" fmla="*/ 85 w 86"/>
                  <a:gd name="T5" fmla="*/ 10 h 11"/>
                  <a:gd name="T6" fmla="*/ 85 w 86"/>
                  <a:gd name="T7" fmla="*/ 2 h 11"/>
                  <a:gd name="T8" fmla="*/ 66 w 86"/>
                  <a:gd name="T9" fmla="*/ 0 h 11"/>
                  <a:gd name="T10" fmla="*/ 66 w 86"/>
                  <a:gd name="T11" fmla="*/ 3 h 11"/>
                  <a:gd name="T12" fmla="*/ 0 w 86"/>
                  <a:gd name="T13" fmla="*/ 3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6" h="11">
                    <a:moveTo>
                      <a:pt x="0" y="3"/>
                    </a:moveTo>
                    <a:lnTo>
                      <a:pt x="0" y="10"/>
                    </a:lnTo>
                    <a:lnTo>
                      <a:pt x="85" y="10"/>
                    </a:lnTo>
                    <a:lnTo>
                      <a:pt x="85" y="2"/>
                    </a:lnTo>
                    <a:lnTo>
                      <a:pt x="66" y="0"/>
                    </a:lnTo>
                    <a:lnTo>
                      <a:pt x="66" y="3"/>
                    </a:lnTo>
                    <a:lnTo>
                      <a:pt x="0" y="3"/>
                    </a:lnTo>
                  </a:path>
                </a:pathLst>
              </a:custGeom>
              <a:solidFill>
                <a:srgbClr val="FFFF66"/>
              </a:solidFill>
              <a:ln w="12700" cap="rnd" cmpd="sng">
                <a:solidFill>
                  <a:srgbClr val="77265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89" name="Rectangle 3161">
            <a:extLst>
              <a:ext uri="{FF2B5EF4-FFF2-40B4-BE49-F238E27FC236}">
                <a16:creationId xmlns:a16="http://schemas.microsoft.com/office/drawing/2014/main" id="{B4AEB116-139B-4C69-AEA4-3B181779DED1}"/>
              </a:ext>
            </a:extLst>
          </p:cNvPr>
          <p:cNvSpPr>
            <a:spLocks noChangeArrowheads="1"/>
          </p:cNvSpPr>
          <p:nvPr/>
        </p:nvSpPr>
        <p:spPr bwMode="auto">
          <a:xfrm>
            <a:off x="7510414" y="5672429"/>
            <a:ext cx="168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solidFill>
                  <a:srgbClr val="002060"/>
                </a:solidFill>
              </a:rPr>
              <a:t>Impossible</a:t>
            </a:r>
          </a:p>
        </p:txBody>
      </p:sp>
      <p:sp>
        <p:nvSpPr>
          <p:cNvPr id="90" name="Rectangle 3160">
            <a:extLst>
              <a:ext uri="{FF2B5EF4-FFF2-40B4-BE49-F238E27FC236}">
                <a16:creationId xmlns:a16="http://schemas.microsoft.com/office/drawing/2014/main" id="{BDB644AB-0E0B-466E-A9EE-A7D0BB9350CE}"/>
              </a:ext>
            </a:extLst>
          </p:cNvPr>
          <p:cNvSpPr>
            <a:spLocks noChangeArrowheads="1"/>
          </p:cNvSpPr>
          <p:nvPr/>
        </p:nvSpPr>
        <p:spPr bwMode="auto">
          <a:xfrm>
            <a:off x="7610475" y="1163134"/>
            <a:ext cx="15335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solidFill>
                  <a:srgbClr val="002060"/>
                </a:solidFill>
              </a:rPr>
              <a:t>Certain</a:t>
            </a:r>
          </a:p>
        </p:txBody>
      </p:sp>
    </p:spTree>
    <p:extLst>
      <p:ext uri="{BB962C8B-B14F-4D97-AF65-F5344CB8AC3E}">
        <p14:creationId xmlns:p14="http://schemas.microsoft.com/office/powerpoint/2010/main" val="89352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33400" y="1371600"/>
            <a:ext cx="8229600" cy="5105400"/>
          </a:xfrm>
        </p:spPr>
        <p:txBody>
          <a:bodyPr/>
          <a:lstStyle/>
          <a:p>
            <a:pPr algn="just" fontAlgn="auto">
              <a:lnSpc>
                <a:spcPct val="90000"/>
              </a:lnSpc>
              <a:spcBef>
                <a:spcPct val="0"/>
              </a:spcBef>
              <a:spcAft>
                <a:spcPts val="0"/>
              </a:spcAft>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Random Experiment- Outcome is not known with certainty</a:t>
            </a:r>
          </a:p>
          <a:p>
            <a:pPr algn="just" fontAlgn="auto">
              <a:lnSpc>
                <a:spcPct val="90000"/>
              </a:lnSpc>
              <a:spcBef>
                <a:spcPct val="0"/>
              </a:spcBef>
              <a:spcAft>
                <a:spcPts val="0"/>
              </a:spcAft>
              <a:buFont typeface="Wingdings" panose="05000000000000000000" pitchFamily="2" charset="2"/>
              <a:buChar char="v"/>
              <a:defRPr/>
            </a:pPr>
            <a:endParaRPr lang="en-US" altLang="en-US" dirty="0">
              <a:solidFill>
                <a:schemeClr val="accent5">
                  <a:lumMod val="75000"/>
                </a:schemeClr>
              </a:solidFill>
              <a:cs typeface="Arial" panose="020B0604020202020204" pitchFamily="34" charset="0"/>
            </a:endParaRPr>
          </a:p>
          <a:p>
            <a:pPr marL="0" indent="0" algn="just" fontAlgn="auto">
              <a:lnSpc>
                <a:spcPct val="90000"/>
              </a:lnSpc>
              <a:spcBef>
                <a:spcPct val="0"/>
              </a:spcBef>
              <a:spcAft>
                <a:spcPts val="0"/>
              </a:spcAft>
              <a:buNone/>
              <a:defRPr/>
            </a:pPr>
            <a:endParaRPr lang="en-US" altLang="en-US" dirty="0">
              <a:solidFill>
                <a:schemeClr val="accent5">
                  <a:lumMod val="75000"/>
                </a:schemeClr>
              </a:solidFill>
              <a:cs typeface="Arial" panose="020B0604020202020204" pitchFamily="34" charset="0"/>
            </a:endParaRPr>
          </a:p>
          <a:p>
            <a:pPr algn="just" fontAlgn="auto">
              <a:lnSpc>
                <a:spcPct val="90000"/>
              </a:lnSpc>
              <a:spcBef>
                <a:spcPct val="0"/>
              </a:spcBef>
              <a:spcAft>
                <a:spcPts val="0"/>
              </a:spcAft>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Sample space : Set of all possible outcome of an experiment; 	</a:t>
            </a:r>
          </a:p>
          <a:p>
            <a:pPr algn="just" fontAlgn="auto">
              <a:lnSpc>
                <a:spcPct val="90000"/>
              </a:lnSpc>
              <a:spcBef>
                <a:spcPct val="0"/>
              </a:spcBef>
              <a:spcAft>
                <a:spcPts val="0"/>
              </a:spcAft>
              <a:buFont typeface="Wingdings" panose="05000000000000000000" pitchFamily="2" charset="2"/>
              <a:buChar char="v"/>
              <a:defRPr/>
            </a:pPr>
            <a:endParaRPr lang="en-US" altLang="en-US" dirty="0">
              <a:solidFill>
                <a:schemeClr val="accent5">
                  <a:lumMod val="75000"/>
                </a:schemeClr>
              </a:solidFill>
              <a:cs typeface="Arial" panose="020B0604020202020204" pitchFamily="34" charset="0"/>
            </a:endParaRPr>
          </a:p>
          <a:p>
            <a:pPr marL="400050" lvl="1"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Eg: Tossing of two coins</a:t>
            </a:r>
          </a:p>
          <a:p>
            <a:pPr marL="457200" indent="-457200" algn="just" fontAlgn="auto">
              <a:lnSpc>
                <a:spcPct val="90000"/>
              </a:lnSpc>
              <a:spcBef>
                <a:spcPct val="0"/>
              </a:spcBef>
              <a:spcAft>
                <a:spcPts val="0"/>
              </a:spcAft>
              <a:buFont typeface="+mj-lt"/>
              <a:buAutoNum type="arabicPeriod"/>
              <a:defRPr/>
            </a:pPr>
            <a:endParaRPr lang="en-US" altLang="en-US" dirty="0">
              <a:solidFill>
                <a:schemeClr val="accent5">
                  <a:lumMod val="75000"/>
                </a:schemeClr>
              </a:solidFill>
              <a:cs typeface="Arial" panose="020B0604020202020204" pitchFamily="34" charset="0"/>
            </a:endParaRPr>
          </a:p>
          <a:p>
            <a:pPr marL="400050" lvl="1"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a:p>
            <a:pPr marL="400050" lvl="1"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Eg: Television rating for a program                   s={</a:t>
            </a:r>
            <a:r>
              <a:rPr lang="en-US" altLang="en-US" dirty="0" err="1">
                <a:solidFill>
                  <a:schemeClr val="accent5">
                    <a:lumMod val="75000"/>
                  </a:schemeClr>
                </a:solidFill>
                <a:cs typeface="Arial" panose="020B0604020202020204" pitchFamily="34" charset="0"/>
              </a:rPr>
              <a:t>x|X€R</a:t>
            </a:r>
            <a:r>
              <a:rPr lang="en-US" altLang="en-US" dirty="0">
                <a:solidFill>
                  <a:schemeClr val="accent5">
                    <a:lumMod val="75000"/>
                  </a:schemeClr>
                </a:solidFill>
                <a:cs typeface="Arial" panose="020B0604020202020204" pitchFamily="34" charset="0"/>
              </a:rPr>
              <a:t>, 0≤X ≤100}</a:t>
            </a:r>
          </a:p>
          <a:p>
            <a:pPr marL="400050" lvl="1"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a:p>
            <a:pPr marL="0" indent="0" algn="just" fontAlgn="auto">
              <a:lnSpc>
                <a:spcPct val="90000"/>
              </a:lnSpc>
              <a:spcBef>
                <a:spcPct val="0"/>
              </a:spcBef>
              <a:spcAft>
                <a:spcPts val="0"/>
              </a:spcAft>
              <a:buNone/>
              <a:defRPr/>
            </a:pPr>
            <a:endParaRPr lang="en-US" altLang="en-US" dirty="0">
              <a:solidFill>
                <a:schemeClr val="accent5">
                  <a:lumMod val="75000"/>
                </a:schemeClr>
              </a:solidFill>
              <a:cs typeface="Arial" panose="020B0604020202020204" pitchFamily="34" charset="0"/>
            </a:endParaRP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Event: Subset of a sample space </a:t>
            </a:r>
          </a:p>
          <a:p>
            <a:pPr marL="0"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a:p>
            <a:pPr marL="457200" lvl="1"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	Eg: Life of a capital equipment being less than one year</a:t>
            </a:r>
          </a:p>
          <a:p>
            <a:pPr algn="just" fontAlgn="auto">
              <a:lnSpc>
                <a:spcPct val="90000"/>
              </a:lnSpc>
              <a:spcBef>
                <a:spcPct val="0"/>
              </a:spcBef>
              <a:spcAft>
                <a:spcPts val="0"/>
              </a:spcAft>
              <a:defRPr/>
            </a:pPr>
            <a:endParaRPr lang="en-US" altLang="en-US" dirty="0">
              <a:solidFill>
                <a:schemeClr val="accent5">
                  <a:lumMod val="75000"/>
                </a:schemeClr>
              </a:solidFill>
              <a:cs typeface="Arial" panose="020B0604020202020204" pitchFamily="34" charset="0"/>
            </a:endParaRPr>
          </a:p>
          <a:p>
            <a:pPr>
              <a:spcBef>
                <a:spcPct val="0"/>
              </a:spcBef>
            </a:pPr>
            <a:endParaRPr lang="en-US" dirty="0">
              <a:solidFill>
                <a:schemeClr val="accent5">
                  <a:lumMod val="75000"/>
                </a:schemeClr>
              </a:solidFill>
              <a:cs typeface="Arial" panose="020B0604020202020204" pitchFamily="34" charset="0"/>
            </a:endParaRPr>
          </a:p>
          <a:p>
            <a:pPr>
              <a:spcBef>
                <a:spcPct val="0"/>
              </a:spcBef>
            </a:pPr>
            <a:endParaRPr 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Probability terminology</a:t>
            </a:r>
          </a:p>
        </p:txBody>
      </p:sp>
      <p:pic>
        <p:nvPicPr>
          <p:cNvPr id="2" name="Picture 1">
            <a:extLst>
              <a:ext uri="{FF2B5EF4-FFF2-40B4-BE49-F238E27FC236}">
                <a16:creationId xmlns:a16="http://schemas.microsoft.com/office/drawing/2014/main" id="{0013E3FC-765D-4129-8756-947BE1C667F6}"/>
              </a:ext>
            </a:extLst>
          </p:cNvPr>
          <p:cNvPicPr>
            <a:picLocks noChangeAspect="1"/>
          </p:cNvPicPr>
          <p:nvPr/>
        </p:nvPicPr>
        <p:blipFill>
          <a:blip r:embed="rId3"/>
          <a:stretch>
            <a:fillRect/>
          </a:stretch>
        </p:blipFill>
        <p:spPr>
          <a:xfrm>
            <a:off x="4602480" y="3335655"/>
            <a:ext cx="1695450" cy="542925"/>
          </a:xfrm>
          <a:prstGeom prst="rect">
            <a:avLst/>
          </a:prstGeom>
        </p:spPr>
      </p:pic>
    </p:spTree>
    <p:extLst>
      <p:ext uri="{BB962C8B-B14F-4D97-AF65-F5344CB8AC3E}">
        <p14:creationId xmlns:p14="http://schemas.microsoft.com/office/powerpoint/2010/main" val="290529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457200" y="1066800"/>
            <a:ext cx="8458200" cy="5410200"/>
          </a:xfrm>
        </p:spPr>
        <p:txBody>
          <a:bodyPr/>
          <a:lstStyle/>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 It is a function that maps every outcome in the sample space to a real number</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Random variable can be classified in to discrete and continuous depends on the value it can take</a:t>
            </a:r>
          </a:p>
          <a:p>
            <a:pPr marL="0"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a:p>
            <a:pPr marL="0" indent="0" algn="just">
              <a:lnSpc>
                <a:spcPct val="90000"/>
              </a:lnSpc>
              <a:spcBef>
                <a:spcPct val="0"/>
              </a:spcBef>
              <a:buNone/>
              <a:defRPr/>
            </a:pPr>
            <a:r>
              <a:rPr lang="en-US" altLang="en-US" u="sng" dirty="0">
                <a:solidFill>
                  <a:schemeClr val="accent5">
                    <a:lumMod val="75000"/>
                  </a:schemeClr>
                </a:solidFill>
                <a:cs typeface="Arial" panose="020B0604020202020204" pitchFamily="34" charset="0"/>
              </a:rPr>
              <a:t>Discrete Random variable</a:t>
            </a:r>
          </a:p>
          <a:p>
            <a:pPr marL="0" indent="0" algn="just">
              <a:lnSpc>
                <a:spcPct val="90000"/>
              </a:lnSpc>
              <a:spcBef>
                <a:spcPct val="0"/>
              </a:spcBef>
              <a:buNone/>
              <a:defRPr/>
            </a:pPr>
            <a:endParaRPr lang="en-US" altLang="en-US" u="sng" dirty="0">
              <a:solidFill>
                <a:schemeClr val="accent5">
                  <a:lumMod val="75000"/>
                </a:schemeClr>
              </a:solidFill>
              <a:cs typeface="Arial" panose="020B0604020202020204" pitchFamily="34" charset="0"/>
            </a:endParaRP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RV X can assume only a finite or countably infinite set of values</a:t>
            </a:r>
          </a:p>
          <a:p>
            <a:pPr lvl="1" algn="just">
              <a:lnSpc>
                <a:spcPct val="90000"/>
              </a:lnSpc>
              <a:spcBef>
                <a:spcPct val="0"/>
              </a:spcBef>
              <a:buFont typeface="Wingdings" panose="05000000000000000000" pitchFamily="2" charset="2"/>
              <a:buChar char="q"/>
              <a:defRPr/>
            </a:pPr>
            <a:r>
              <a:rPr lang="en-US" altLang="en-US" dirty="0">
                <a:solidFill>
                  <a:schemeClr val="accent5">
                    <a:lumMod val="75000"/>
                  </a:schemeClr>
                </a:solidFill>
                <a:cs typeface="Arial" panose="020B0604020202020204" pitchFamily="34" charset="0"/>
              </a:rPr>
              <a:t>Customer churn : X can take binary values </a:t>
            </a:r>
            <a:r>
              <a:rPr lang="en-US" altLang="en-US" i="1" dirty="0">
                <a:solidFill>
                  <a:schemeClr val="accent5">
                    <a:lumMod val="75000"/>
                  </a:schemeClr>
                </a:solidFill>
                <a:cs typeface="Arial" panose="020B0604020202020204" pitchFamily="34" charset="0"/>
              </a:rPr>
              <a:t>churn and no churn</a:t>
            </a:r>
          </a:p>
          <a:p>
            <a:pPr lvl="1" algn="just">
              <a:lnSpc>
                <a:spcPct val="90000"/>
              </a:lnSpc>
              <a:spcBef>
                <a:spcPct val="0"/>
              </a:spcBef>
              <a:buFont typeface="Wingdings" panose="05000000000000000000" pitchFamily="2" charset="2"/>
              <a:buChar char="q"/>
              <a:defRPr/>
            </a:pPr>
            <a:r>
              <a:rPr lang="en-US" altLang="en-US" dirty="0">
                <a:solidFill>
                  <a:schemeClr val="accent5">
                    <a:lumMod val="75000"/>
                  </a:schemeClr>
                </a:solidFill>
                <a:cs typeface="Arial" panose="020B0604020202020204" pitchFamily="34" charset="0"/>
              </a:rPr>
              <a:t>Credit rating </a:t>
            </a:r>
            <a:r>
              <a:rPr lang="en-US" altLang="en-US" i="1" dirty="0">
                <a:solidFill>
                  <a:schemeClr val="accent5">
                    <a:lumMod val="75000"/>
                  </a:schemeClr>
                </a:solidFill>
                <a:cs typeface="Arial" panose="020B0604020202020204" pitchFamily="34" charset="0"/>
              </a:rPr>
              <a:t>(Category ): X can be Low, medium and High </a:t>
            </a:r>
          </a:p>
          <a:p>
            <a:pPr lvl="1" algn="just">
              <a:lnSpc>
                <a:spcPct val="90000"/>
              </a:lnSpc>
              <a:spcBef>
                <a:spcPct val="0"/>
              </a:spcBef>
              <a:buFont typeface="Wingdings" panose="05000000000000000000" pitchFamily="2" charset="2"/>
              <a:buChar char="q"/>
              <a:defRPr/>
            </a:pPr>
            <a:r>
              <a:rPr lang="en-US" altLang="en-US" dirty="0">
                <a:solidFill>
                  <a:schemeClr val="accent5">
                    <a:lumMod val="75000"/>
                  </a:schemeClr>
                </a:solidFill>
                <a:cs typeface="Arial" panose="020B0604020202020204" pitchFamily="34" charset="0"/>
              </a:rPr>
              <a:t>No of orders </a:t>
            </a:r>
            <a:r>
              <a:rPr lang="en-US" altLang="en-US" i="1" dirty="0">
                <a:solidFill>
                  <a:schemeClr val="accent5">
                    <a:lumMod val="75000"/>
                  </a:schemeClr>
                </a:solidFill>
                <a:cs typeface="Arial" panose="020B0604020202020204" pitchFamily="34" charset="0"/>
              </a:rPr>
              <a:t>received at a e-commerce retailer which can be countably infinite</a:t>
            </a:r>
          </a:p>
          <a:p>
            <a:pPr marL="457200" lvl="1"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a:p>
            <a:pPr marL="0" indent="0" algn="just">
              <a:lnSpc>
                <a:spcPct val="90000"/>
              </a:lnSpc>
              <a:spcBef>
                <a:spcPct val="0"/>
              </a:spcBef>
              <a:buNone/>
              <a:defRPr/>
            </a:pPr>
            <a:r>
              <a:rPr lang="en-US" altLang="en-US" u="sng" dirty="0">
                <a:solidFill>
                  <a:schemeClr val="accent5">
                    <a:lumMod val="75000"/>
                  </a:schemeClr>
                </a:solidFill>
                <a:cs typeface="Arial" panose="020B0604020202020204" pitchFamily="34" charset="0"/>
              </a:rPr>
              <a:t>Continuous Random variable</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RV X can take value from an infinite set of values</a:t>
            </a:r>
          </a:p>
          <a:p>
            <a:pPr lvl="1" algn="just">
              <a:lnSpc>
                <a:spcPct val="90000"/>
              </a:lnSpc>
              <a:spcBef>
                <a:spcPct val="0"/>
              </a:spcBef>
              <a:buFont typeface="Wingdings" panose="05000000000000000000" pitchFamily="2" charset="2"/>
              <a:buChar char="q"/>
              <a:defRPr/>
            </a:pPr>
            <a:r>
              <a:rPr lang="en-US" altLang="en-US" dirty="0">
                <a:solidFill>
                  <a:schemeClr val="accent5">
                    <a:lumMod val="75000"/>
                  </a:schemeClr>
                </a:solidFill>
                <a:cs typeface="Arial" panose="020B0604020202020204" pitchFamily="34" charset="0"/>
              </a:rPr>
              <a:t>Time to failure of an engineering system</a:t>
            </a:r>
          </a:p>
          <a:p>
            <a:pPr lvl="1" algn="just">
              <a:lnSpc>
                <a:spcPct val="90000"/>
              </a:lnSpc>
              <a:spcBef>
                <a:spcPct val="0"/>
              </a:spcBef>
              <a:buFont typeface="Wingdings" panose="05000000000000000000" pitchFamily="2" charset="2"/>
              <a:buChar char="q"/>
              <a:defRPr/>
            </a:pPr>
            <a:r>
              <a:rPr lang="en-US" altLang="en-US" dirty="0">
                <a:solidFill>
                  <a:schemeClr val="accent5">
                    <a:lumMod val="75000"/>
                  </a:schemeClr>
                </a:solidFill>
                <a:cs typeface="Arial" panose="020B0604020202020204" pitchFamily="34" charset="0"/>
              </a:rPr>
              <a:t>% of attrition of employees of an organization</a:t>
            </a:r>
            <a:endParaRPr lang="en-US" dirty="0">
              <a:solidFill>
                <a:schemeClr val="accent5">
                  <a:lumMod val="75000"/>
                </a:schemeClr>
              </a:solidFill>
              <a:cs typeface="Arial" panose="020B0604020202020204" pitchFamily="34" charset="0"/>
            </a:endParaRPr>
          </a:p>
          <a:p>
            <a:pPr>
              <a:spcBef>
                <a:spcPct val="0"/>
              </a:spcBef>
            </a:pPr>
            <a:endParaRPr 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Random Variables</a:t>
            </a:r>
          </a:p>
        </p:txBody>
      </p:sp>
    </p:spTree>
    <p:extLst>
      <p:ext uri="{BB962C8B-B14F-4D97-AF65-F5344CB8AC3E}">
        <p14:creationId xmlns:p14="http://schemas.microsoft.com/office/powerpoint/2010/main" val="314070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457200" y="1066800"/>
            <a:ext cx="8458200" cy="5410200"/>
          </a:xfrm>
        </p:spPr>
        <p:txBody>
          <a:bodyPr/>
          <a:lstStyle/>
          <a:p>
            <a:pPr marL="0" indent="0" algn="just">
              <a:lnSpc>
                <a:spcPct val="90000"/>
              </a:lnSpc>
              <a:spcBef>
                <a:spcPct val="0"/>
              </a:spcBef>
              <a:buNone/>
              <a:defRPr/>
            </a:pPr>
            <a:r>
              <a:rPr lang="en-US" altLang="en-US" u="sng" dirty="0">
                <a:solidFill>
                  <a:schemeClr val="accent5">
                    <a:lumMod val="75000"/>
                  </a:schemeClr>
                </a:solidFill>
                <a:cs typeface="Arial" panose="020B0604020202020204" pitchFamily="34" charset="0"/>
              </a:rPr>
              <a:t>For Discrete RV</a:t>
            </a:r>
          </a:p>
          <a:p>
            <a:pPr marL="0"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Discrete RV are described through probability mass function (PMF) and cumulative distribution function(CDF)</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 </a:t>
            </a:r>
          </a:p>
          <a:p>
            <a:pPr marL="914400" lvl="2"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P(X=10)   PMF    Point function</a:t>
            </a:r>
          </a:p>
          <a:p>
            <a:pPr marL="914400" lvl="2"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a:p>
            <a:pPr marL="914400" lvl="2"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P(X≤10)   CDF     Cumulative Function</a:t>
            </a:r>
          </a:p>
          <a:p>
            <a:pPr marL="0"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a:p>
            <a:pPr marL="0" indent="0">
              <a:spcBef>
                <a:spcPct val="0"/>
              </a:spcBef>
              <a:buNone/>
            </a:pPr>
            <a:r>
              <a:rPr lang="en-US" altLang="en-US" u="sng" dirty="0">
                <a:solidFill>
                  <a:schemeClr val="accent5">
                    <a:lumMod val="75000"/>
                  </a:schemeClr>
                </a:solidFill>
                <a:cs typeface="Arial" panose="020B0604020202020204" pitchFamily="34" charset="0"/>
              </a:rPr>
              <a:t>For Continuous RV</a:t>
            </a:r>
          </a:p>
          <a:p>
            <a:pPr>
              <a:spcBef>
                <a:spcPct val="0"/>
              </a:spcBef>
              <a:buFont typeface="Wingdings" panose="05000000000000000000" pitchFamily="2" charset="2"/>
              <a:buChar char="v"/>
            </a:pPr>
            <a:r>
              <a:rPr lang="en-US" altLang="en-US" dirty="0">
                <a:solidFill>
                  <a:schemeClr val="accent5">
                    <a:lumMod val="75000"/>
                  </a:schemeClr>
                </a:solidFill>
                <a:cs typeface="Arial" panose="020B0604020202020204" pitchFamily="34" charset="0"/>
              </a:rPr>
              <a:t>Described through Probability distribution function (PDF) and cumulative distribution function(CDF)</a:t>
            </a:r>
          </a:p>
          <a:p>
            <a:pPr>
              <a:spcBef>
                <a:spcPct val="0"/>
              </a:spcBef>
            </a:pPr>
            <a:endParaRPr 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PMF , CDF &amp; PDF </a:t>
            </a:r>
          </a:p>
        </p:txBody>
      </p:sp>
      <p:pic>
        <p:nvPicPr>
          <p:cNvPr id="2" name="Picture 1">
            <a:extLst>
              <a:ext uri="{FF2B5EF4-FFF2-40B4-BE49-F238E27FC236}">
                <a16:creationId xmlns:a16="http://schemas.microsoft.com/office/drawing/2014/main" id="{76A680F2-C058-4BD4-970E-88CD12505C74}"/>
              </a:ext>
            </a:extLst>
          </p:cNvPr>
          <p:cNvPicPr>
            <a:picLocks noChangeAspect="1"/>
          </p:cNvPicPr>
          <p:nvPr/>
        </p:nvPicPr>
        <p:blipFill>
          <a:blip r:embed="rId3"/>
          <a:stretch>
            <a:fillRect/>
          </a:stretch>
        </p:blipFill>
        <p:spPr>
          <a:xfrm>
            <a:off x="5943600" y="4903549"/>
            <a:ext cx="1981200" cy="1775301"/>
          </a:xfrm>
          <a:prstGeom prst="rect">
            <a:avLst/>
          </a:prstGeom>
        </p:spPr>
      </p:pic>
    </p:spTree>
    <p:extLst>
      <p:ext uri="{BB962C8B-B14F-4D97-AF65-F5344CB8AC3E}">
        <p14:creationId xmlns:p14="http://schemas.microsoft.com/office/powerpoint/2010/main" val="3881232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76200" y="1066800"/>
            <a:ext cx="8991600" cy="5410200"/>
          </a:xfrm>
        </p:spPr>
        <p:txBody>
          <a:bodyPr/>
          <a:lstStyle/>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Fixed number n independent  observations</a:t>
            </a:r>
          </a:p>
          <a:p>
            <a:pPr>
              <a:buFont typeface="Wingdings" panose="05000000000000000000" pitchFamily="2" charset="2"/>
              <a:buChar char="v"/>
            </a:pPr>
            <a:r>
              <a:rPr lang="en-US" altLang="en-US" dirty="0">
                <a:solidFill>
                  <a:schemeClr val="accent5">
                    <a:lumMod val="75000"/>
                  </a:schemeClr>
                </a:solidFill>
                <a:cs typeface="Arial" panose="020B0604020202020204" pitchFamily="34" charset="0"/>
              </a:rPr>
              <a:t>Each observation falls into one of just two categories</a:t>
            </a:r>
          </a:p>
          <a:p>
            <a:pPr marL="508000" lvl="1" indent="0">
              <a:buNone/>
            </a:pPr>
            <a:r>
              <a:rPr lang="en-US" altLang="en-US" sz="2400" dirty="0">
                <a:solidFill>
                  <a:schemeClr val="accent5">
                    <a:lumMod val="75000"/>
                  </a:schemeClr>
                </a:solidFill>
                <a:cs typeface="Arial" panose="020B0604020202020204" pitchFamily="34" charset="0"/>
              </a:rPr>
              <a:t>	may be labeled “success” and “failure”</a:t>
            </a:r>
          </a:p>
          <a:p>
            <a:pPr>
              <a:buFont typeface="Wingdings" panose="05000000000000000000" pitchFamily="2" charset="2"/>
              <a:buChar char="v"/>
            </a:pPr>
            <a:r>
              <a:rPr lang="en-US" altLang="en-US" dirty="0">
                <a:solidFill>
                  <a:schemeClr val="accent5">
                    <a:lumMod val="75000"/>
                  </a:schemeClr>
                </a:solidFill>
                <a:cs typeface="Arial" panose="020B0604020202020204" pitchFamily="34" charset="0"/>
              </a:rPr>
              <a:t>The probability of success, p, is the same for each observation</a:t>
            </a:r>
          </a:p>
          <a:p>
            <a:pPr algn="just">
              <a:buFont typeface="Wingdings" panose="05000000000000000000" pitchFamily="2" charset="2"/>
              <a:buChar char="v"/>
            </a:pPr>
            <a:r>
              <a:rPr lang="en-US" altLang="en-US" dirty="0">
                <a:solidFill>
                  <a:schemeClr val="accent5">
                    <a:lumMod val="75000"/>
                  </a:schemeClr>
                </a:solidFill>
                <a:cs typeface="Arial" panose="020B0604020202020204" pitchFamily="34" charset="0"/>
              </a:rPr>
              <a:t>If X has the binomial distribution with n observations and probability p of success on each observation, the possible values of X are 0, 1, 2, …, n.  If k is any one of these values, then</a:t>
            </a:r>
          </a:p>
          <a:p>
            <a:pPr algn="just">
              <a:buFont typeface="Wingdings" panose="05000000000000000000" pitchFamily="2" charset="2"/>
              <a:buChar char="v"/>
            </a:pPr>
            <a:endParaRPr lang="en-US" altLang="en-US" dirty="0">
              <a:solidFill>
                <a:schemeClr val="accent5">
                  <a:lumMod val="75000"/>
                </a:schemeClr>
              </a:solidFill>
              <a:cs typeface="Arial" panose="020B0604020202020204" pitchFamily="34" charset="0"/>
            </a:endParaRPr>
          </a:p>
          <a:p>
            <a:pPr algn="just">
              <a:buFont typeface="Wingdings" panose="05000000000000000000" pitchFamily="2" charset="2"/>
              <a:buChar char="v"/>
            </a:pPr>
            <a:endParaRPr lang="en-US" altLang="en-US" dirty="0">
              <a:solidFill>
                <a:schemeClr val="accent5">
                  <a:lumMod val="75000"/>
                </a:schemeClr>
              </a:solidFill>
              <a:cs typeface="Arial" panose="020B0604020202020204" pitchFamily="34" charset="0"/>
            </a:endParaRPr>
          </a:p>
          <a:p>
            <a:pPr algn="just">
              <a:buFont typeface="Wingdings" panose="05000000000000000000" pitchFamily="2" charset="2"/>
              <a:buChar char="v"/>
            </a:pPr>
            <a:r>
              <a:rPr lang="en-US" altLang="en-US" dirty="0">
                <a:solidFill>
                  <a:schemeClr val="accent5">
                    <a:lumMod val="75000"/>
                  </a:schemeClr>
                </a:solidFill>
                <a:cs typeface="Arial" panose="020B0604020202020204" pitchFamily="34" charset="0"/>
              </a:rPr>
              <a:t>If X has the binomial distribution with n observations and probability p of success on each observation, then the mean and standard deviation of X are  </a:t>
            </a:r>
          </a:p>
          <a:p>
            <a:pPr marL="0" indent="0" algn="just">
              <a:buNone/>
            </a:pPr>
            <a:endParaRPr lang="en-US" altLang="en-US" dirty="0">
              <a:solidFill>
                <a:schemeClr val="accent5">
                  <a:lumMod val="75000"/>
                </a:schemeClr>
              </a:solidFill>
              <a:cs typeface="Arial" panose="020B0604020202020204" pitchFamily="34" charset="0"/>
            </a:endParaRPr>
          </a:p>
          <a:p>
            <a:pPr marL="0" indent="0">
              <a:buNone/>
            </a:pPr>
            <a:endParaRPr lang="en-US" altLang="en-US" dirty="0">
              <a:solidFill>
                <a:schemeClr val="accent5">
                  <a:lumMod val="75000"/>
                </a:schemeClr>
              </a:solidFill>
              <a:cs typeface="Arial" panose="020B0604020202020204" pitchFamily="34" charset="0"/>
            </a:endParaRPr>
          </a:p>
          <a:p>
            <a:pPr algn="just">
              <a:lnSpc>
                <a:spcPct val="90000"/>
              </a:lnSpc>
              <a:spcBef>
                <a:spcPct val="0"/>
              </a:spcBef>
              <a:buFont typeface="Wingdings" panose="05000000000000000000" pitchFamily="2" charset="2"/>
              <a:buChar char="v"/>
              <a:defRPr/>
            </a:pPr>
            <a:endParaRPr lang="en-US" altLang="en-US" dirty="0">
              <a:solidFill>
                <a:schemeClr val="accent5">
                  <a:lumMod val="75000"/>
                </a:schemeClr>
              </a:solidFill>
              <a:cs typeface="Arial" panose="020B0604020202020204" pitchFamily="34" charset="0"/>
            </a:endParaRPr>
          </a:p>
          <a:p>
            <a:pPr>
              <a:spcBef>
                <a:spcPct val="0"/>
              </a:spcBef>
            </a:pPr>
            <a:endParaRPr 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Binomial Distribution </a:t>
            </a:r>
          </a:p>
        </p:txBody>
      </p:sp>
      <p:graphicFrame>
        <p:nvGraphicFramePr>
          <p:cNvPr id="5" name="Object 5">
            <a:extLst>
              <a:ext uri="{FF2B5EF4-FFF2-40B4-BE49-F238E27FC236}">
                <a16:creationId xmlns:a16="http://schemas.microsoft.com/office/drawing/2014/main" id="{7F04B5E0-7794-446A-9C35-DBA5D959C70A}"/>
              </a:ext>
            </a:extLst>
          </p:cNvPr>
          <p:cNvGraphicFramePr>
            <a:graphicFrameLocks noChangeAspect="1"/>
          </p:cNvGraphicFramePr>
          <p:nvPr>
            <p:extLst>
              <p:ext uri="{D42A27DB-BD31-4B8C-83A1-F6EECF244321}">
                <p14:modId xmlns:p14="http://schemas.microsoft.com/office/powerpoint/2010/main" val="3012825694"/>
              </p:ext>
            </p:extLst>
          </p:nvPr>
        </p:nvGraphicFramePr>
        <p:xfrm>
          <a:off x="3101843" y="3962400"/>
          <a:ext cx="3200400" cy="822470"/>
        </p:xfrm>
        <a:graphic>
          <a:graphicData uri="http://schemas.openxmlformats.org/presentationml/2006/ole">
            <mc:AlternateContent xmlns:mc="http://schemas.openxmlformats.org/markup-compatibility/2006">
              <mc:Choice xmlns:v="urn:schemas-microsoft-com:vml" Requires="v">
                <p:oleObj spid="_x0000_s11322" name="Equation" r:id="rId4" imgW="1777680" imgH="457200" progId="Equation.3">
                  <p:embed/>
                </p:oleObj>
              </mc:Choice>
              <mc:Fallback>
                <p:oleObj name="Equation" r:id="rId4" imgW="1777680" imgH="457200" progId="Equation.3">
                  <p:embed/>
                  <p:pic>
                    <p:nvPicPr>
                      <p:cNvPr id="761861" name="Object 5">
                        <a:extLst>
                          <a:ext uri="{FF2B5EF4-FFF2-40B4-BE49-F238E27FC236}">
                            <a16:creationId xmlns:a16="http://schemas.microsoft.com/office/drawing/2014/main" id="{CD5B538A-2CF5-4E83-91C1-DC0F06B4DA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3101843" y="3962400"/>
                        <a:ext cx="3200400" cy="822470"/>
                      </a:xfrm>
                      <a:prstGeom prst="rect">
                        <a:avLst/>
                      </a:prstGeom>
                      <a:noFill/>
                      <a:ln>
                        <a:noFill/>
                      </a:ln>
                      <a:effectLst/>
                    </p:spPr>
                  </p:pic>
                </p:oleObj>
              </mc:Fallback>
            </mc:AlternateContent>
          </a:graphicData>
        </a:graphic>
      </p:graphicFrame>
      <p:graphicFrame>
        <p:nvGraphicFramePr>
          <p:cNvPr id="6" name="Object 4">
            <a:extLst>
              <a:ext uri="{FF2B5EF4-FFF2-40B4-BE49-F238E27FC236}">
                <a16:creationId xmlns:a16="http://schemas.microsoft.com/office/drawing/2014/main" id="{E83B8F7E-0CA7-4D29-BB4A-F38C5DE0EFB0}"/>
              </a:ext>
            </a:extLst>
          </p:cNvPr>
          <p:cNvGraphicFramePr>
            <a:graphicFrameLocks noChangeAspect="1"/>
          </p:cNvGraphicFramePr>
          <p:nvPr>
            <p:extLst>
              <p:ext uri="{D42A27DB-BD31-4B8C-83A1-F6EECF244321}">
                <p14:modId xmlns:p14="http://schemas.microsoft.com/office/powerpoint/2010/main" val="557830895"/>
              </p:ext>
            </p:extLst>
          </p:nvPr>
        </p:nvGraphicFramePr>
        <p:xfrm>
          <a:off x="4191000" y="5730730"/>
          <a:ext cx="2133771" cy="1010180"/>
        </p:xfrm>
        <a:graphic>
          <a:graphicData uri="http://schemas.openxmlformats.org/presentationml/2006/ole">
            <mc:AlternateContent xmlns:mc="http://schemas.openxmlformats.org/markup-compatibility/2006">
              <mc:Choice xmlns:v="urn:schemas-microsoft-com:vml" Requires="v">
                <p:oleObj spid="_x0000_s11323" name="Equation" r:id="rId6" imgW="965160" imgH="457200" progId="Equation.3">
                  <p:embed/>
                </p:oleObj>
              </mc:Choice>
              <mc:Fallback>
                <p:oleObj name="Equation" r:id="rId6" imgW="965160" imgH="457200" progId="Equation.3">
                  <p:embed/>
                  <p:pic>
                    <p:nvPicPr>
                      <p:cNvPr id="763908" name="Object 4">
                        <a:extLst>
                          <a:ext uri="{FF2B5EF4-FFF2-40B4-BE49-F238E27FC236}">
                            <a16:creationId xmlns:a16="http://schemas.microsoft.com/office/drawing/2014/main" id="{6CEC35DB-C57E-4359-8D6D-FE4C370BAA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4191000" y="5730730"/>
                        <a:ext cx="2133771" cy="1010180"/>
                      </a:xfrm>
                      <a:prstGeom prst="rect">
                        <a:avLst/>
                      </a:prstGeom>
                      <a:gradFill>
                        <a:gsLst>
                          <a:gs pos="41588">
                            <a:srgbClr val="CFDCE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p:spPr>
                  </p:pic>
                </p:oleObj>
              </mc:Fallback>
            </mc:AlternateContent>
          </a:graphicData>
        </a:graphic>
      </p:graphicFrame>
    </p:spTree>
    <p:extLst>
      <p:ext uri="{BB962C8B-B14F-4D97-AF65-F5344CB8AC3E}">
        <p14:creationId xmlns:p14="http://schemas.microsoft.com/office/powerpoint/2010/main" val="281746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2400" y="1143000"/>
            <a:ext cx="8686800" cy="5410200"/>
          </a:xfrm>
        </p:spPr>
        <p:txBody>
          <a:bodyPr/>
          <a:lstStyle/>
          <a:p>
            <a:pPr marL="0"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Statement:</a:t>
            </a:r>
          </a:p>
          <a:p>
            <a:pPr marL="0"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a:p>
            <a:pPr marL="0"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Fashion Trend outline (FTO) is an ecommerce company that sells women apparel. It is observed that 10 % of their customers return the item purchased  by them for many reasons (Size, color and material mismatch) . On a specific day, 20 customers purchased item from FTO.  Calculate</a:t>
            </a:r>
          </a:p>
          <a:p>
            <a:pPr marL="457200" indent="-457200" algn="just">
              <a:lnSpc>
                <a:spcPct val="90000"/>
              </a:lnSpc>
              <a:spcBef>
                <a:spcPct val="0"/>
              </a:spcBef>
              <a:buFont typeface="+mj-lt"/>
              <a:buAutoNum type="arabicPeriod"/>
              <a:defRPr/>
            </a:pPr>
            <a:r>
              <a:rPr lang="en-US" altLang="en-US" dirty="0">
                <a:solidFill>
                  <a:schemeClr val="accent5">
                    <a:lumMod val="75000"/>
                  </a:schemeClr>
                </a:solidFill>
                <a:cs typeface="Arial" panose="020B0604020202020204" pitchFamily="34" charset="0"/>
              </a:rPr>
              <a:t>Probability that exactly 5 customers will return the items</a:t>
            </a:r>
          </a:p>
          <a:p>
            <a:pPr marL="457200" indent="-457200" algn="just">
              <a:lnSpc>
                <a:spcPct val="90000"/>
              </a:lnSpc>
              <a:spcBef>
                <a:spcPct val="0"/>
              </a:spcBef>
              <a:buFont typeface="+mj-lt"/>
              <a:buAutoNum type="arabicPeriod"/>
              <a:defRPr/>
            </a:pPr>
            <a:r>
              <a:rPr lang="en-US" altLang="en-US" dirty="0">
                <a:solidFill>
                  <a:schemeClr val="accent5">
                    <a:lumMod val="75000"/>
                  </a:schemeClr>
                </a:solidFill>
                <a:cs typeface="Arial" panose="020B0604020202020204" pitchFamily="34" charset="0"/>
              </a:rPr>
              <a:t>Probability that a maximum of 5 customers will return the items</a:t>
            </a:r>
          </a:p>
          <a:p>
            <a:pPr marL="457200" indent="-457200" algn="just">
              <a:lnSpc>
                <a:spcPct val="90000"/>
              </a:lnSpc>
              <a:spcBef>
                <a:spcPct val="0"/>
              </a:spcBef>
              <a:buFont typeface="+mj-lt"/>
              <a:buAutoNum type="arabicPeriod"/>
              <a:defRPr/>
            </a:pPr>
            <a:r>
              <a:rPr lang="en-US" altLang="en-US" dirty="0">
                <a:solidFill>
                  <a:schemeClr val="accent5">
                    <a:lumMod val="75000"/>
                  </a:schemeClr>
                </a:solidFill>
                <a:cs typeface="Arial" panose="020B0604020202020204" pitchFamily="34" charset="0"/>
              </a:rPr>
              <a:t>Probability that more than 5 customers will return the purchased items by them</a:t>
            </a:r>
          </a:p>
          <a:p>
            <a:pPr marL="457200" indent="-457200" algn="just">
              <a:lnSpc>
                <a:spcPct val="90000"/>
              </a:lnSpc>
              <a:spcBef>
                <a:spcPct val="0"/>
              </a:spcBef>
              <a:buFont typeface="+mj-lt"/>
              <a:buAutoNum type="arabicPeriod"/>
              <a:defRPr/>
            </a:pPr>
            <a:r>
              <a:rPr lang="en-US" altLang="en-US" dirty="0">
                <a:solidFill>
                  <a:schemeClr val="accent5">
                    <a:lumMod val="75000"/>
                  </a:schemeClr>
                </a:solidFill>
                <a:cs typeface="Arial" panose="020B0604020202020204" pitchFamily="34" charset="0"/>
              </a:rPr>
              <a:t>Average number of customers who are likely to return the items and the variance and standard deviation of the number of returns.</a:t>
            </a:r>
          </a:p>
          <a:p>
            <a:pPr marL="0"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a:p>
            <a:pPr marL="0" indent="0" algn="just">
              <a:lnSpc>
                <a:spcPct val="90000"/>
              </a:lnSpc>
              <a:spcBef>
                <a:spcPct val="0"/>
              </a:spcBef>
              <a:buNone/>
              <a:defRPr/>
            </a:pPr>
            <a:r>
              <a:rPr lang="en-US" altLang="en-US" dirty="0">
                <a:solidFill>
                  <a:schemeClr val="accent5">
                    <a:lumMod val="75000"/>
                  </a:schemeClr>
                </a:solidFill>
                <a:cs typeface="Arial" panose="020B0604020202020204" pitchFamily="34" charset="0"/>
              </a:rPr>
              <a:t>Solution : Probability and </a:t>
            </a:r>
            <a:r>
              <a:rPr lang="en-US" altLang="en-US" dirty="0" err="1">
                <a:solidFill>
                  <a:schemeClr val="accent5">
                    <a:lumMod val="75000"/>
                  </a:schemeClr>
                </a:solidFill>
                <a:cs typeface="Arial" panose="020B0604020202020204" pitchFamily="34" charset="0"/>
              </a:rPr>
              <a:t>Distributions.ipynb</a:t>
            </a:r>
            <a:r>
              <a:rPr lang="en-US" altLang="en-US" dirty="0">
                <a:solidFill>
                  <a:schemeClr val="accent5">
                    <a:lumMod val="75000"/>
                  </a:schemeClr>
                </a:solidFill>
                <a:cs typeface="Arial" panose="020B0604020202020204" pitchFamily="34" charset="0"/>
              </a:rPr>
              <a:t> </a:t>
            </a:r>
          </a:p>
          <a:p>
            <a:pPr>
              <a:spcBef>
                <a:spcPct val="0"/>
              </a:spcBef>
            </a:pPr>
            <a:endParaRPr 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Example of Binomial Distribution </a:t>
            </a:r>
          </a:p>
        </p:txBody>
      </p:sp>
    </p:spTree>
    <p:extLst>
      <p:ext uri="{BB962C8B-B14F-4D97-AF65-F5344CB8AC3E}">
        <p14:creationId xmlns:p14="http://schemas.microsoft.com/office/powerpoint/2010/main" val="2794275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76200" y="1066800"/>
            <a:ext cx="8991600" cy="5410200"/>
          </a:xfrm>
        </p:spPr>
        <p:txBody>
          <a:bodyPr/>
          <a:lstStyle/>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Poisson distribution is for counts—if events happen at a constant rate over time, the Poisson distribution gives the probability of X number of events occurring in time T or Space</a:t>
            </a:r>
          </a:p>
          <a:p>
            <a:pPr lvl="1"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Eg: Number of cash withdrawals at an ATM, No of Potholes on Bangalore road</a:t>
            </a:r>
          </a:p>
          <a:p>
            <a:pPr algn="just">
              <a:buFont typeface="Wingdings" panose="05000000000000000000" pitchFamily="2" charset="2"/>
              <a:buChar char="v"/>
            </a:pPr>
            <a:r>
              <a:rPr lang="en-US" altLang="en-US" dirty="0">
                <a:solidFill>
                  <a:schemeClr val="accent5">
                    <a:lumMod val="75000"/>
                  </a:schemeClr>
                </a:solidFill>
                <a:cs typeface="Arial" panose="020B0604020202020204" pitchFamily="34" charset="0"/>
              </a:rPr>
              <a:t>If X has the poison distribution with </a:t>
            </a:r>
            <a:r>
              <a:rPr lang="el-GR" altLang="en-US" dirty="0">
                <a:solidFill>
                  <a:schemeClr val="accent5">
                    <a:lumMod val="75000"/>
                  </a:schemeClr>
                </a:solidFill>
                <a:cs typeface="Arial" panose="020B0604020202020204" pitchFamily="34" charset="0"/>
              </a:rPr>
              <a:t>λ</a:t>
            </a:r>
            <a:r>
              <a:rPr lang="en-IN" altLang="en-US" dirty="0">
                <a:solidFill>
                  <a:schemeClr val="accent5">
                    <a:lumMod val="75000"/>
                  </a:schemeClr>
                </a:solidFill>
                <a:cs typeface="Arial" panose="020B0604020202020204" pitchFamily="34" charset="0"/>
              </a:rPr>
              <a:t> is the rate of occurrence of the event, </a:t>
            </a:r>
            <a:r>
              <a:rPr lang="en-US" altLang="en-US" dirty="0">
                <a:solidFill>
                  <a:schemeClr val="accent5">
                    <a:lumMod val="75000"/>
                  </a:schemeClr>
                </a:solidFill>
                <a:cs typeface="Arial" panose="020B0604020202020204" pitchFamily="34" charset="0"/>
              </a:rPr>
              <a:t>then the probability that X=k (a particular count) is</a:t>
            </a:r>
          </a:p>
          <a:p>
            <a:pPr algn="just">
              <a:buFont typeface="Wingdings" panose="05000000000000000000" pitchFamily="2" charset="2"/>
              <a:buChar char="v"/>
            </a:pPr>
            <a:endParaRPr lang="en-US" altLang="en-US" dirty="0">
              <a:solidFill>
                <a:schemeClr val="accent5">
                  <a:lumMod val="75000"/>
                </a:schemeClr>
              </a:solidFill>
              <a:cs typeface="Arial" panose="020B0604020202020204" pitchFamily="34" charset="0"/>
            </a:endParaRPr>
          </a:p>
          <a:p>
            <a:pPr algn="just">
              <a:buFont typeface="Wingdings" panose="05000000000000000000" pitchFamily="2" charset="2"/>
              <a:buChar char="v"/>
            </a:pPr>
            <a:endParaRPr lang="en-US" altLang="en-US" dirty="0">
              <a:solidFill>
                <a:schemeClr val="accent5">
                  <a:lumMod val="75000"/>
                </a:schemeClr>
              </a:solidFill>
              <a:cs typeface="Arial" panose="020B0604020202020204" pitchFamily="34" charset="0"/>
            </a:endParaRPr>
          </a:p>
          <a:p>
            <a:pPr algn="just">
              <a:buFont typeface="Wingdings" panose="05000000000000000000" pitchFamily="2" charset="2"/>
              <a:buChar char="v"/>
            </a:pPr>
            <a:endParaRPr lang="en-US" altLang="en-US" dirty="0">
              <a:solidFill>
                <a:schemeClr val="accent5">
                  <a:lumMod val="75000"/>
                </a:schemeClr>
              </a:solidFill>
              <a:cs typeface="Arial" panose="020B0604020202020204" pitchFamily="34" charset="0"/>
            </a:endParaRPr>
          </a:p>
          <a:p>
            <a:pPr algn="just">
              <a:buFont typeface="Wingdings" panose="05000000000000000000" pitchFamily="2" charset="2"/>
              <a:buChar char="v"/>
            </a:pPr>
            <a:r>
              <a:rPr lang="en-US" altLang="en-US" dirty="0">
                <a:solidFill>
                  <a:schemeClr val="accent5">
                    <a:lumMod val="75000"/>
                  </a:schemeClr>
                </a:solidFill>
                <a:cs typeface="Arial" panose="020B0604020202020204" pitchFamily="34" charset="0"/>
              </a:rPr>
              <a:t>Poison mean: </a:t>
            </a:r>
          </a:p>
          <a:p>
            <a:pPr marL="0" indent="0" algn="just">
              <a:buNone/>
            </a:pPr>
            <a:endParaRPr lang="en-US" altLang="en-US" dirty="0">
              <a:solidFill>
                <a:schemeClr val="accent5">
                  <a:lumMod val="75000"/>
                </a:schemeClr>
              </a:solidFill>
              <a:cs typeface="Arial" panose="020B0604020202020204" pitchFamily="34" charset="0"/>
            </a:endParaRPr>
          </a:p>
          <a:p>
            <a:pPr algn="just">
              <a:buFont typeface="Wingdings" panose="05000000000000000000" pitchFamily="2" charset="2"/>
              <a:buChar char="v"/>
            </a:pPr>
            <a:r>
              <a:rPr lang="en-US" altLang="en-US" dirty="0">
                <a:solidFill>
                  <a:schemeClr val="accent5">
                    <a:lumMod val="75000"/>
                  </a:schemeClr>
                </a:solidFill>
                <a:cs typeface="Arial" panose="020B0604020202020204" pitchFamily="34" charset="0"/>
              </a:rPr>
              <a:t>Variance: </a:t>
            </a:r>
          </a:p>
          <a:p>
            <a:pPr algn="just">
              <a:lnSpc>
                <a:spcPct val="90000"/>
              </a:lnSpc>
              <a:spcBef>
                <a:spcPct val="0"/>
              </a:spcBef>
              <a:buFont typeface="Wingdings" panose="05000000000000000000" pitchFamily="2" charset="2"/>
              <a:buChar char="v"/>
              <a:defRPr/>
            </a:pPr>
            <a:endParaRPr lang="en-US" altLang="en-US" dirty="0">
              <a:solidFill>
                <a:schemeClr val="accent5">
                  <a:lumMod val="75000"/>
                </a:schemeClr>
              </a:solidFill>
              <a:cs typeface="Arial" panose="020B0604020202020204" pitchFamily="34" charset="0"/>
            </a:endParaRPr>
          </a:p>
          <a:p>
            <a:pPr>
              <a:spcBef>
                <a:spcPct val="0"/>
              </a:spcBef>
            </a:pPr>
            <a:endParaRPr 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Poison Distribution </a:t>
            </a:r>
          </a:p>
        </p:txBody>
      </p:sp>
      <p:graphicFrame>
        <p:nvGraphicFramePr>
          <p:cNvPr id="7" name="Object 4">
            <a:extLst>
              <a:ext uri="{FF2B5EF4-FFF2-40B4-BE49-F238E27FC236}">
                <a16:creationId xmlns:a16="http://schemas.microsoft.com/office/drawing/2014/main" id="{D7BD8F4A-9679-4949-8057-662ACCDB9705}"/>
              </a:ext>
            </a:extLst>
          </p:cNvPr>
          <p:cNvGraphicFramePr>
            <a:graphicFrameLocks noChangeAspect="1"/>
          </p:cNvGraphicFramePr>
          <p:nvPr>
            <p:extLst>
              <p:ext uri="{D42A27DB-BD31-4B8C-83A1-F6EECF244321}">
                <p14:modId xmlns:p14="http://schemas.microsoft.com/office/powerpoint/2010/main" val="364512998"/>
              </p:ext>
            </p:extLst>
          </p:nvPr>
        </p:nvGraphicFramePr>
        <p:xfrm>
          <a:off x="3124200" y="3403600"/>
          <a:ext cx="2209800" cy="818604"/>
        </p:xfrm>
        <a:graphic>
          <a:graphicData uri="http://schemas.openxmlformats.org/presentationml/2006/ole">
            <mc:AlternateContent xmlns:mc="http://schemas.openxmlformats.org/markup-compatibility/2006">
              <mc:Choice xmlns:v="urn:schemas-microsoft-com:vml" Requires="v">
                <p:oleObj spid="_x0000_s13401" name="Equation" r:id="rId4" imgW="1054080" imgH="393480" progId="Equation.3">
                  <p:embed/>
                </p:oleObj>
              </mc:Choice>
              <mc:Fallback>
                <p:oleObj name="Equation" r:id="rId4" imgW="1054080" imgH="393480" progId="Equation.3">
                  <p:embed/>
                  <p:pic>
                    <p:nvPicPr>
                      <p:cNvPr id="206852" name="Object 4">
                        <a:extLst>
                          <a:ext uri="{FF2B5EF4-FFF2-40B4-BE49-F238E27FC236}">
                            <a16:creationId xmlns:a16="http://schemas.microsoft.com/office/drawing/2014/main" id="{6872DFEE-52D5-4AF1-98FA-AEE492CC2D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403600"/>
                        <a:ext cx="2209800" cy="818604"/>
                      </a:xfrm>
                      <a:prstGeom prst="rect">
                        <a:avLst/>
                      </a:prstGeom>
                      <a:solidFill>
                        <a:srgbClr val="CCFFCC"/>
                      </a:solidFill>
                      <a:ln w="9525">
                        <a:solidFill>
                          <a:schemeClr val="tx1"/>
                        </a:solidFill>
                        <a:miter lim="800000"/>
                        <a:headEnd/>
                        <a:tailEnd/>
                      </a:ln>
                    </p:spPr>
                  </p:pic>
                </p:oleObj>
              </mc:Fallback>
            </mc:AlternateContent>
          </a:graphicData>
        </a:graphic>
      </p:graphicFrame>
      <p:graphicFrame>
        <p:nvGraphicFramePr>
          <p:cNvPr id="9" name="Object 5">
            <a:extLst>
              <a:ext uri="{FF2B5EF4-FFF2-40B4-BE49-F238E27FC236}">
                <a16:creationId xmlns:a16="http://schemas.microsoft.com/office/drawing/2014/main" id="{009178EA-D8F3-4655-A2BF-8B1C03C9251B}"/>
              </a:ext>
            </a:extLst>
          </p:cNvPr>
          <p:cNvGraphicFramePr>
            <a:graphicFrameLocks noChangeAspect="1"/>
          </p:cNvGraphicFramePr>
          <p:nvPr>
            <p:extLst>
              <p:ext uri="{D42A27DB-BD31-4B8C-83A1-F6EECF244321}">
                <p14:modId xmlns:p14="http://schemas.microsoft.com/office/powerpoint/2010/main" val="2141673509"/>
              </p:ext>
            </p:extLst>
          </p:nvPr>
        </p:nvGraphicFramePr>
        <p:xfrm>
          <a:off x="3690280" y="4397102"/>
          <a:ext cx="1001311" cy="516140"/>
        </p:xfrm>
        <a:graphic>
          <a:graphicData uri="http://schemas.openxmlformats.org/presentationml/2006/ole">
            <mc:AlternateContent xmlns:mc="http://schemas.openxmlformats.org/markup-compatibility/2006">
              <mc:Choice xmlns:v="urn:schemas-microsoft-com:vml" Requires="v">
                <p:oleObj spid="_x0000_s13402" name="Equation" r:id="rId6" imgW="393480" imgH="203040" progId="Equation.3">
                  <p:embed/>
                </p:oleObj>
              </mc:Choice>
              <mc:Fallback>
                <p:oleObj name="Equation" r:id="rId6" imgW="393480" imgH="203040" progId="Equation.3">
                  <p:embed/>
                  <p:pic>
                    <p:nvPicPr>
                      <p:cNvPr id="258053" name="Object 5">
                        <a:extLst>
                          <a:ext uri="{FF2B5EF4-FFF2-40B4-BE49-F238E27FC236}">
                            <a16:creationId xmlns:a16="http://schemas.microsoft.com/office/drawing/2014/main" id="{9BB3F016-C023-4BD7-BB35-BFDB9C8162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0280" y="4397102"/>
                        <a:ext cx="1001311" cy="516140"/>
                      </a:xfrm>
                      <a:prstGeom prst="rect">
                        <a:avLst/>
                      </a:prstGeom>
                      <a:solidFill>
                        <a:srgbClr val="CCFFFF"/>
                      </a:solidFill>
                      <a:ln w="9525">
                        <a:solidFill>
                          <a:schemeClr val="tx1"/>
                        </a:solidFill>
                        <a:miter lim="800000"/>
                        <a:headEnd/>
                        <a:tailEnd/>
                      </a:ln>
                      <a:effectLst/>
                    </p:spPr>
                  </p:pic>
                </p:oleObj>
              </mc:Fallback>
            </mc:AlternateContent>
          </a:graphicData>
        </a:graphic>
      </p:graphicFrame>
      <p:graphicFrame>
        <p:nvGraphicFramePr>
          <p:cNvPr id="10" name="Object 6">
            <a:extLst>
              <a:ext uri="{FF2B5EF4-FFF2-40B4-BE49-F238E27FC236}">
                <a16:creationId xmlns:a16="http://schemas.microsoft.com/office/drawing/2014/main" id="{611353E5-413C-4D40-9FD3-D0497E7581FC}"/>
              </a:ext>
            </a:extLst>
          </p:cNvPr>
          <p:cNvGraphicFramePr>
            <a:graphicFrameLocks noChangeAspect="1"/>
          </p:cNvGraphicFramePr>
          <p:nvPr>
            <p:extLst>
              <p:ext uri="{D42A27DB-BD31-4B8C-83A1-F6EECF244321}">
                <p14:modId xmlns:p14="http://schemas.microsoft.com/office/powerpoint/2010/main" val="1209591140"/>
              </p:ext>
            </p:extLst>
          </p:nvPr>
        </p:nvGraphicFramePr>
        <p:xfrm>
          <a:off x="3613150" y="5291253"/>
          <a:ext cx="1195652" cy="516140"/>
        </p:xfrm>
        <a:graphic>
          <a:graphicData uri="http://schemas.openxmlformats.org/presentationml/2006/ole">
            <mc:AlternateContent xmlns:mc="http://schemas.openxmlformats.org/markup-compatibility/2006">
              <mc:Choice xmlns:v="urn:schemas-microsoft-com:vml" Requires="v">
                <p:oleObj spid="_x0000_s13403" name="Equation" r:id="rId8" imgW="469800" imgH="203040" progId="Equation.3">
                  <p:embed/>
                </p:oleObj>
              </mc:Choice>
              <mc:Fallback>
                <p:oleObj name="Equation" r:id="rId8" imgW="469800" imgH="203040" progId="Equation.3">
                  <p:embed/>
                  <p:pic>
                    <p:nvPicPr>
                      <p:cNvPr id="258054" name="Object 6">
                        <a:extLst>
                          <a:ext uri="{FF2B5EF4-FFF2-40B4-BE49-F238E27FC236}">
                            <a16:creationId xmlns:a16="http://schemas.microsoft.com/office/drawing/2014/main" id="{20BA97D2-596F-4AEF-8446-4332EF1ED00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13150" y="5291253"/>
                        <a:ext cx="1195652" cy="516140"/>
                      </a:xfrm>
                      <a:prstGeom prst="rect">
                        <a:avLst/>
                      </a:prstGeom>
                      <a:solidFill>
                        <a:srgbClr val="CCFFFF"/>
                      </a:solidFill>
                      <a:ln w="9525">
                        <a:solidFill>
                          <a:schemeClr val="tx1"/>
                        </a:solidFill>
                        <a:miter lim="800000"/>
                        <a:headEnd/>
                        <a:tailEnd/>
                      </a:ln>
                      <a:effectLst/>
                    </p:spPr>
                  </p:pic>
                </p:oleObj>
              </mc:Fallback>
            </mc:AlternateContent>
          </a:graphicData>
        </a:graphic>
      </p:graphicFrame>
    </p:spTree>
    <p:extLst>
      <p:ext uri="{BB962C8B-B14F-4D97-AF65-F5344CB8AC3E}">
        <p14:creationId xmlns:p14="http://schemas.microsoft.com/office/powerpoint/2010/main" val="5502439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8"/>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11316</TotalTime>
  <Words>2518</Words>
  <Application>Microsoft Office PowerPoint</Application>
  <PresentationFormat>On-screen Show (4:3)</PresentationFormat>
  <Paragraphs>286</Paragraphs>
  <Slides>28</Slides>
  <Notes>28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Cambria Math</vt:lpstr>
      <vt:lpstr>Times New Roman</vt:lpstr>
      <vt:lpstr>Wingdings</vt:lpstr>
      <vt:lpstr>Office Theme</vt:lpstr>
      <vt:lpstr>Equation</vt:lpstr>
      <vt:lpstr>PowerPoint Presentation</vt:lpstr>
      <vt:lpstr> CONTENTS </vt:lpstr>
      <vt:lpstr>Overview to Probability</vt:lpstr>
      <vt:lpstr>Probability terminology</vt:lpstr>
      <vt:lpstr>Random Variables</vt:lpstr>
      <vt:lpstr>PMF , CDF &amp; PDF </vt:lpstr>
      <vt:lpstr>Binomial Distribution </vt:lpstr>
      <vt:lpstr>Example of Binomial Distribution </vt:lpstr>
      <vt:lpstr>Poison Distribution </vt:lpstr>
      <vt:lpstr>Example of Poison Distribution </vt:lpstr>
      <vt:lpstr>Exponential  Distribution </vt:lpstr>
      <vt:lpstr>Example of Exponetail Distribution </vt:lpstr>
      <vt:lpstr>Normal Distribution</vt:lpstr>
      <vt:lpstr>Example of Normal Distribution </vt:lpstr>
      <vt:lpstr>Confidence Interval</vt:lpstr>
      <vt:lpstr>Other Important distributions</vt:lpstr>
      <vt:lpstr>Central Limit theorem</vt:lpstr>
      <vt:lpstr>Hypothesis Test</vt:lpstr>
      <vt:lpstr>Steps of Hypothesis Test</vt:lpstr>
      <vt:lpstr>Z-Test &amp; Example</vt:lpstr>
      <vt:lpstr>Z-Test &amp; Example</vt:lpstr>
      <vt:lpstr>One sample t-Test</vt:lpstr>
      <vt:lpstr>Two sample t- Test</vt:lpstr>
      <vt:lpstr>Paired sample t-test</vt:lpstr>
      <vt:lpstr>Chi-Square Goodness of Fit test</vt:lpstr>
      <vt:lpstr>Chi-Square Goodness of Fit test</vt:lpstr>
      <vt:lpstr>Analysis of Variance</vt:lpstr>
      <vt:lpstr>One way ANOVA-Example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Nilambari</dc:creator>
  <cp:lastModifiedBy>Jayesh P</cp:lastModifiedBy>
  <cp:revision>657</cp:revision>
  <dcterms:created xsi:type="dcterms:W3CDTF">2015-02-13T09:47:46Z</dcterms:created>
  <dcterms:modified xsi:type="dcterms:W3CDTF">2020-02-26T05:04:23Z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AE434CAE-DC99-490E-8CCA-641B5CFE1A50</vt:lpwstr>
  </property>
  <property fmtid="{D5CDD505-2E9C-101B-9397-08002B2CF9AE}" pid="3" name="ArticulatePath">
    <vt:lpwstr>TO_BA_Overview of Business Analytics_M1_ST1_ST2_PPT_V1.0</vt:lpwstr>
  </property>
</Properties>
</file>