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19" autoAdjust="0"/>
  </p:normalViewPr>
  <p:slideViewPr>
    <p:cSldViewPr snapToGrid="0">
      <p:cViewPr varScale="1">
        <p:scale>
          <a:sx n="116" d="100"/>
          <a:sy n="116" d="100"/>
        </p:scale>
        <p:origin x="2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61520" cy="6841216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solidFill>
                  <a:schemeClr val="accent5"/>
                </a:solidFill>
              </a:rPr>
              <a:t>D</a:t>
            </a:r>
            <a:r>
              <a:rPr lang="en-US" sz="4000" b="1" dirty="0"/>
              <a:t>ata </a:t>
            </a:r>
            <a:r>
              <a:rPr lang="en-US" sz="4000" b="1" dirty="0">
                <a:solidFill>
                  <a:schemeClr val="accent5"/>
                </a:solidFill>
              </a:rPr>
              <a:t>V</a:t>
            </a:r>
            <a:r>
              <a:rPr lang="en-US" sz="4000" b="1" dirty="0"/>
              <a:t>isualization – </a:t>
            </a:r>
            <a:r>
              <a:rPr lang="en-US" sz="4000" b="1" dirty="0">
                <a:solidFill>
                  <a:schemeClr val="accent5"/>
                </a:solidFill>
              </a:rPr>
              <a:t>S</a:t>
            </a:r>
            <a:r>
              <a:rPr lang="en-US" sz="4000" b="1" dirty="0"/>
              <a:t>tarbucks vs </a:t>
            </a:r>
            <a:r>
              <a:rPr lang="en-US" sz="4000" b="1" dirty="0">
                <a:solidFill>
                  <a:schemeClr val="accent5"/>
                </a:solidFill>
              </a:rPr>
              <a:t>D</a:t>
            </a:r>
            <a:r>
              <a:rPr lang="en-US" sz="4000" b="1" dirty="0"/>
              <a:t>unkin Donuts </a:t>
            </a:r>
            <a:r>
              <a:rPr lang="en-US" sz="4000" b="1" dirty="0">
                <a:solidFill>
                  <a:schemeClr val="accent5"/>
                </a:solidFill>
              </a:rPr>
              <a:t>A</a:t>
            </a:r>
            <a:r>
              <a:rPr lang="en-US" sz="4000" b="1" dirty="0"/>
              <a:t>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070844"/>
            <a:ext cx="3485072" cy="1742125"/>
          </a:xfrm>
        </p:spPr>
        <p:txBody>
          <a:bodyPr>
            <a:noAutofit/>
          </a:bodyPr>
          <a:lstStyle/>
          <a:p>
            <a:pPr algn="l"/>
            <a:r>
              <a:rPr lang="en-GB" sz="1400" b="1" dirty="0">
                <a:solidFill>
                  <a:srgbClr val="5792BA"/>
                </a:solidFill>
              </a:rPr>
              <a:t>Presenters:  N</a:t>
            </a:r>
            <a:r>
              <a:rPr lang="en-US" sz="1400" b="1" dirty="0">
                <a:solidFill>
                  <a:srgbClr val="5792BA"/>
                </a:solidFill>
              </a:rPr>
              <a:t>ella Granback </a:t>
            </a:r>
          </a:p>
          <a:p>
            <a:pPr algn="l"/>
            <a:r>
              <a:rPr lang="en-US" sz="1400" b="1" dirty="0">
                <a:solidFill>
                  <a:srgbClr val="5792BA"/>
                </a:solidFill>
              </a:rPr>
              <a:t>		   Belinda Marshall</a:t>
            </a:r>
          </a:p>
          <a:p>
            <a:pPr algn="l"/>
            <a:r>
              <a:rPr lang="en-US" sz="1400" b="1" dirty="0">
                <a:solidFill>
                  <a:srgbClr val="5792BA"/>
                </a:solidFill>
              </a:rPr>
              <a:t>	             Ang Li</a:t>
            </a:r>
          </a:p>
          <a:p>
            <a:pPr algn="l"/>
            <a:r>
              <a:rPr lang="en-US" sz="1400" b="1" dirty="0">
                <a:solidFill>
                  <a:srgbClr val="5792BA"/>
                </a:solidFill>
              </a:rPr>
              <a:t>		   Pete Chan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6C83-3EC2-4254-B957-0B81A8D4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ata </a:t>
            </a:r>
            <a:r>
              <a:rPr lang="en-US" sz="3200" b="1" dirty="0">
                <a:solidFill>
                  <a:schemeClr val="accent5"/>
                </a:solidFill>
              </a:rPr>
              <a:t>V</a:t>
            </a:r>
            <a:r>
              <a:rPr lang="en-US" sz="3200" b="1" dirty="0"/>
              <a:t>isualization – </a:t>
            </a:r>
            <a:r>
              <a:rPr lang="en-US" sz="3200" b="1" dirty="0">
                <a:solidFill>
                  <a:schemeClr val="accent5"/>
                </a:solidFill>
              </a:rPr>
              <a:t>S</a:t>
            </a:r>
            <a:r>
              <a:rPr lang="en-US" sz="3200" b="1" dirty="0"/>
              <a:t>tarbucks vs </a:t>
            </a:r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unkin Donuts </a:t>
            </a:r>
            <a:r>
              <a:rPr lang="en-US" sz="3200" b="1" dirty="0">
                <a:solidFill>
                  <a:schemeClr val="accent5"/>
                </a:solidFill>
              </a:rPr>
              <a:t>A</a:t>
            </a:r>
            <a:r>
              <a:rPr lang="en-US" sz="3200" b="1" dirty="0"/>
              <a:t>nalysis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213B-DE68-4775-A7D4-7A1553AE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444"/>
            <a:ext cx="10353762" cy="3714749"/>
          </a:xfrm>
        </p:spPr>
        <p:txBody>
          <a:bodyPr/>
          <a:lstStyle/>
          <a:p>
            <a:r>
              <a:rPr lang="en-GB" sz="2000" dirty="0"/>
              <a:t>Bar – Average Number of Dunkin Donuts Stores per person vs Population Bracket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45A597A0-866A-4617-A0A2-2255B381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686" y="1736048"/>
            <a:ext cx="8668628" cy="54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4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6C83-3EC2-4254-B957-0B81A8D4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ata </a:t>
            </a:r>
            <a:r>
              <a:rPr lang="en-US" sz="3200" b="1" dirty="0">
                <a:solidFill>
                  <a:schemeClr val="accent5"/>
                </a:solidFill>
              </a:rPr>
              <a:t>V</a:t>
            </a:r>
            <a:r>
              <a:rPr lang="en-US" sz="3200" b="1" dirty="0"/>
              <a:t>isualization – </a:t>
            </a:r>
            <a:r>
              <a:rPr lang="en-US" sz="3200" b="1" dirty="0">
                <a:solidFill>
                  <a:schemeClr val="accent5"/>
                </a:solidFill>
              </a:rPr>
              <a:t>S</a:t>
            </a:r>
            <a:r>
              <a:rPr lang="en-US" sz="3200" b="1" dirty="0"/>
              <a:t>tarbucks vs </a:t>
            </a:r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unkin Donuts </a:t>
            </a:r>
            <a:r>
              <a:rPr lang="en-US" sz="3200" b="1" dirty="0">
                <a:solidFill>
                  <a:schemeClr val="accent5"/>
                </a:solidFill>
              </a:rPr>
              <a:t>A</a:t>
            </a:r>
            <a:r>
              <a:rPr lang="en-US" sz="3200" b="1" dirty="0"/>
              <a:t>nalysis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213B-DE68-4775-A7D4-7A1553AE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444"/>
            <a:ext cx="10353762" cy="3714749"/>
          </a:xfrm>
        </p:spPr>
        <p:txBody>
          <a:bodyPr/>
          <a:lstStyle/>
          <a:p>
            <a:r>
              <a:rPr lang="en-GB" dirty="0"/>
              <a:t>Bar – Income Bracket vs Percent of Dunkin Donuts Stores with Almond Milk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1064A4C-FAE4-49EB-ADD1-2FFF6A565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42" y="1866900"/>
            <a:ext cx="8650840" cy="504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79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6C83-3EC2-4254-B957-0B81A8D4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ata </a:t>
            </a:r>
            <a:r>
              <a:rPr lang="en-US" sz="3200" b="1" dirty="0">
                <a:solidFill>
                  <a:schemeClr val="accent5"/>
                </a:solidFill>
              </a:rPr>
              <a:t>V</a:t>
            </a:r>
            <a:r>
              <a:rPr lang="en-US" sz="3200" b="1" dirty="0"/>
              <a:t>isualization – </a:t>
            </a:r>
            <a:r>
              <a:rPr lang="en-US" sz="3200" b="1" dirty="0">
                <a:solidFill>
                  <a:schemeClr val="accent5"/>
                </a:solidFill>
              </a:rPr>
              <a:t>S</a:t>
            </a:r>
            <a:r>
              <a:rPr lang="en-US" sz="3200" b="1" dirty="0"/>
              <a:t>tarbucks vs </a:t>
            </a:r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unkin Donuts </a:t>
            </a:r>
            <a:r>
              <a:rPr lang="en-US" sz="3200" b="1" dirty="0">
                <a:solidFill>
                  <a:schemeClr val="accent5"/>
                </a:solidFill>
              </a:rPr>
              <a:t>A</a:t>
            </a:r>
            <a:r>
              <a:rPr lang="en-US" sz="3200" b="1" dirty="0"/>
              <a:t>nalysis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213B-DE68-4775-A7D4-7A1553AE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444"/>
            <a:ext cx="11004226" cy="3714749"/>
          </a:xfrm>
        </p:spPr>
        <p:txBody>
          <a:bodyPr/>
          <a:lstStyle/>
          <a:p>
            <a:r>
              <a:rPr lang="en-GB" sz="2000" dirty="0"/>
              <a:t>Scatterplot w/ Line – Income Bracket vs Percent of Dunkin Donuts Stores with Almond Milk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32513824-9A57-4A99-BB00-55F370E0E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767904"/>
            <a:ext cx="8724899" cy="537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25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6C83-3EC2-4254-B957-0B81A8D4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ata </a:t>
            </a:r>
            <a:r>
              <a:rPr lang="en-US" sz="3200" b="1" dirty="0">
                <a:solidFill>
                  <a:schemeClr val="accent5"/>
                </a:solidFill>
              </a:rPr>
              <a:t>V</a:t>
            </a:r>
            <a:r>
              <a:rPr lang="en-US" sz="3200" b="1" dirty="0"/>
              <a:t>isualization – </a:t>
            </a:r>
            <a:r>
              <a:rPr lang="en-US" sz="3200" b="1" dirty="0">
                <a:solidFill>
                  <a:schemeClr val="accent5"/>
                </a:solidFill>
              </a:rPr>
              <a:t>S</a:t>
            </a:r>
            <a:r>
              <a:rPr lang="en-US" sz="3200" b="1" dirty="0"/>
              <a:t>tarbucks vs </a:t>
            </a:r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unkin Donuts </a:t>
            </a:r>
            <a:r>
              <a:rPr lang="en-US" sz="3200" b="1" dirty="0">
                <a:solidFill>
                  <a:schemeClr val="accent5"/>
                </a:solidFill>
              </a:rPr>
              <a:t>A</a:t>
            </a:r>
            <a:r>
              <a:rPr lang="en-US" sz="3200" b="1" dirty="0"/>
              <a:t>nalysis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213B-DE68-4775-A7D4-7A1553AE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444"/>
            <a:ext cx="11004226" cy="3714749"/>
          </a:xfrm>
        </p:spPr>
        <p:txBody>
          <a:bodyPr/>
          <a:lstStyle/>
          <a:p>
            <a:r>
              <a:rPr lang="en-GB" sz="2000" dirty="0"/>
              <a:t>Questions?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6C83-3EC2-4254-B957-0B81A8D4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ata </a:t>
            </a:r>
            <a:r>
              <a:rPr lang="en-US" sz="3200" b="1" dirty="0">
                <a:solidFill>
                  <a:schemeClr val="accent5"/>
                </a:solidFill>
              </a:rPr>
              <a:t>V</a:t>
            </a:r>
            <a:r>
              <a:rPr lang="en-US" sz="3200" b="1" dirty="0"/>
              <a:t>isualization – </a:t>
            </a:r>
            <a:r>
              <a:rPr lang="en-US" sz="3200" b="1" dirty="0">
                <a:solidFill>
                  <a:schemeClr val="accent5"/>
                </a:solidFill>
              </a:rPr>
              <a:t>S</a:t>
            </a:r>
            <a:r>
              <a:rPr lang="en-US" sz="3200" b="1" dirty="0"/>
              <a:t>tarbucks vs </a:t>
            </a:r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unkin Donuts </a:t>
            </a:r>
            <a:r>
              <a:rPr lang="en-US" sz="3200" b="1" dirty="0">
                <a:solidFill>
                  <a:schemeClr val="accent5"/>
                </a:solidFill>
              </a:rPr>
              <a:t>A</a:t>
            </a:r>
            <a:r>
              <a:rPr lang="en-US" sz="3200" b="1" dirty="0"/>
              <a:t>nalysis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213B-DE68-4775-A7D4-7A1553AE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6312"/>
            <a:ext cx="10353762" cy="3714749"/>
          </a:xfrm>
        </p:spPr>
        <p:txBody>
          <a:bodyPr/>
          <a:lstStyle/>
          <a:p>
            <a:r>
              <a:rPr lang="en-GB" sz="2800" dirty="0">
                <a:solidFill>
                  <a:schemeClr val="accent5"/>
                </a:solidFill>
              </a:rPr>
              <a:t>I</a:t>
            </a:r>
            <a:r>
              <a:rPr lang="en-GB" sz="2800" dirty="0"/>
              <a:t>ntroduction</a:t>
            </a:r>
          </a:p>
          <a:p>
            <a:r>
              <a:rPr lang="en-GB" sz="2800" dirty="0">
                <a:solidFill>
                  <a:schemeClr val="accent5"/>
                </a:solidFill>
              </a:rPr>
              <a:t>D</a:t>
            </a:r>
            <a:r>
              <a:rPr lang="en-GB" sz="2800" dirty="0"/>
              <a:t>ata</a:t>
            </a:r>
          </a:p>
          <a:p>
            <a:r>
              <a:rPr lang="en-GB" sz="2800" dirty="0">
                <a:solidFill>
                  <a:schemeClr val="accent5"/>
                </a:solidFill>
              </a:rPr>
              <a:t>V</a:t>
            </a:r>
            <a:r>
              <a:rPr lang="en-GB" sz="2800" dirty="0"/>
              <a:t>isualization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878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6C83-3EC2-4254-B957-0B81A8D4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ata </a:t>
            </a:r>
            <a:r>
              <a:rPr lang="en-US" sz="3200" b="1" dirty="0">
                <a:solidFill>
                  <a:schemeClr val="accent5"/>
                </a:solidFill>
              </a:rPr>
              <a:t>V</a:t>
            </a:r>
            <a:r>
              <a:rPr lang="en-US" sz="3200" b="1" dirty="0"/>
              <a:t>isualization – </a:t>
            </a:r>
            <a:r>
              <a:rPr lang="en-US" sz="3200" b="1" dirty="0">
                <a:solidFill>
                  <a:schemeClr val="accent5"/>
                </a:solidFill>
              </a:rPr>
              <a:t>S</a:t>
            </a:r>
            <a:r>
              <a:rPr lang="en-US" sz="3200" b="1" dirty="0"/>
              <a:t>tarbucks vs </a:t>
            </a:r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unkin Donuts </a:t>
            </a:r>
            <a:r>
              <a:rPr lang="en-US" sz="3200" b="1" dirty="0">
                <a:solidFill>
                  <a:schemeClr val="accent5"/>
                </a:solidFill>
              </a:rPr>
              <a:t>A</a:t>
            </a:r>
            <a:r>
              <a:rPr lang="en-US" sz="3200" b="1" dirty="0"/>
              <a:t>nalysis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213B-DE68-4775-A7D4-7A1553AE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06330"/>
            <a:ext cx="10353762" cy="3714749"/>
          </a:xfrm>
        </p:spPr>
        <p:txBody>
          <a:bodyPr/>
          <a:lstStyle/>
          <a:p>
            <a:r>
              <a:rPr lang="en-GB" dirty="0"/>
              <a:t>Histogram of Income vs Store Count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89F68C0-F107-4940-A6FC-A993AF3C5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828" y="1866900"/>
            <a:ext cx="8371115" cy="523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1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6C83-3EC2-4254-B957-0B81A8D4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ata </a:t>
            </a:r>
            <a:r>
              <a:rPr lang="en-US" sz="3200" b="1" dirty="0">
                <a:solidFill>
                  <a:schemeClr val="accent5"/>
                </a:solidFill>
              </a:rPr>
              <a:t>V</a:t>
            </a:r>
            <a:r>
              <a:rPr lang="en-US" sz="3200" b="1" dirty="0"/>
              <a:t>isualization – </a:t>
            </a:r>
            <a:r>
              <a:rPr lang="en-US" sz="3200" b="1" dirty="0">
                <a:solidFill>
                  <a:schemeClr val="accent5"/>
                </a:solidFill>
              </a:rPr>
              <a:t>S</a:t>
            </a:r>
            <a:r>
              <a:rPr lang="en-US" sz="3200" b="1" dirty="0"/>
              <a:t>tarbucks vs </a:t>
            </a:r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unkin Donuts </a:t>
            </a:r>
            <a:r>
              <a:rPr lang="en-US" sz="3200" b="1" dirty="0">
                <a:solidFill>
                  <a:schemeClr val="accent5"/>
                </a:solidFill>
              </a:rPr>
              <a:t>A</a:t>
            </a:r>
            <a:r>
              <a:rPr lang="en-US" sz="3200" b="1" dirty="0"/>
              <a:t>nalysis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213B-DE68-4775-A7D4-7A1553AE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454"/>
            <a:ext cx="10353762" cy="3714749"/>
          </a:xfrm>
        </p:spPr>
        <p:txBody>
          <a:bodyPr/>
          <a:lstStyle/>
          <a:p>
            <a:r>
              <a:rPr lang="en-GB" dirty="0"/>
              <a:t>Combined Bar - Store Count vs Income Bracket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90F9F33-30D1-46C8-9760-13ED66CA8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866901"/>
            <a:ext cx="8134349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0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6C83-3EC2-4254-B957-0B81A8D4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ata </a:t>
            </a:r>
            <a:r>
              <a:rPr lang="en-US" sz="3200" b="1" dirty="0">
                <a:solidFill>
                  <a:schemeClr val="accent5"/>
                </a:solidFill>
              </a:rPr>
              <a:t>V</a:t>
            </a:r>
            <a:r>
              <a:rPr lang="en-US" sz="3200" b="1" dirty="0"/>
              <a:t>isualization – </a:t>
            </a:r>
            <a:r>
              <a:rPr lang="en-US" sz="3200" b="1" dirty="0">
                <a:solidFill>
                  <a:schemeClr val="accent5"/>
                </a:solidFill>
              </a:rPr>
              <a:t>S</a:t>
            </a:r>
            <a:r>
              <a:rPr lang="en-US" sz="3200" b="1" dirty="0"/>
              <a:t>tarbucks vs </a:t>
            </a:r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unkin Donuts </a:t>
            </a:r>
            <a:r>
              <a:rPr lang="en-US" sz="3200" b="1" dirty="0">
                <a:solidFill>
                  <a:schemeClr val="accent5"/>
                </a:solidFill>
              </a:rPr>
              <a:t>A</a:t>
            </a:r>
            <a:r>
              <a:rPr lang="en-US" sz="3200" b="1" dirty="0"/>
              <a:t>nalysis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213B-DE68-4775-A7D4-7A1553AE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450"/>
            <a:ext cx="10353762" cy="3714749"/>
          </a:xfrm>
        </p:spPr>
        <p:txBody>
          <a:bodyPr/>
          <a:lstStyle/>
          <a:p>
            <a:r>
              <a:rPr lang="en-GB" dirty="0"/>
              <a:t>Combined Bar - Store Count vs Population Bracket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1618A21-3CFF-4174-A1DB-E90052634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866900"/>
            <a:ext cx="8001000" cy="508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1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6C83-3EC2-4254-B957-0B81A8D4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ata </a:t>
            </a:r>
            <a:r>
              <a:rPr lang="en-US" sz="3200" b="1" dirty="0">
                <a:solidFill>
                  <a:schemeClr val="accent5"/>
                </a:solidFill>
              </a:rPr>
              <a:t>V</a:t>
            </a:r>
            <a:r>
              <a:rPr lang="en-US" sz="3200" b="1" dirty="0"/>
              <a:t>isualization – </a:t>
            </a:r>
            <a:r>
              <a:rPr lang="en-US" sz="3200" b="1" dirty="0">
                <a:solidFill>
                  <a:schemeClr val="accent5"/>
                </a:solidFill>
              </a:rPr>
              <a:t>S</a:t>
            </a:r>
            <a:r>
              <a:rPr lang="en-US" sz="3200" b="1" dirty="0"/>
              <a:t>tarbucks vs </a:t>
            </a:r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unkin Donuts </a:t>
            </a:r>
            <a:r>
              <a:rPr lang="en-US" sz="3200" b="1" dirty="0">
                <a:solidFill>
                  <a:schemeClr val="accent5"/>
                </a:solidFill>
              </a:rPr>
              <a:t>A</a:t>
            </a:r>
            <a:r>
              <a:rPr lang="en-US" sz="3200" b="1" dirty="0"/>
              <a:t>nalysis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213B-DE68-4775-A7D4-7A1553AE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444"/>
            <a:ext cx="10353762" cy="3714749"/>
          </a:xfrm>
        </p:spPr>
        <p:txBody>
          <a:bodyPr/>
          <a:lstStyle/>
          <a:p>
            <a:r>
              <a:rPr lang="en-GB" dirty="0"/>
              <a:t>Scatterplot – Starbucks Stores vs Longitude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00ABAE2E-5A83-46DE-A639-2B91D801C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4" y="1782532"/>
            <a:ext cx="7935685" cy="531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6C83-3EC2-4254-B957-0B81A8D4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ata </a:t>
            </a:r>
            <a:r>
              <a:rPr lang="en-US" sz="3200" b="1" dirty="0">
                <a:solidFill>
                  <a:schemeClr val="accent5"/>
                </a:solidFill>
              </a:rPr>
              <a:t>V</a:t>
            </a:r>
            <a:r>
              <a:rPr lang="en-US" sz="3200" b="1" dirty="0"/>
              <a:t>isualization – </a:t>
            </a:r>
            <a:r>
              <a:rPr lang="en-US" sz="3200" b="1" dirty="0">
                <a:solidFill>
                  <a:schemeClr val="accent5"/>
                </a:solidFill>
              </a:rPr>
              <a:t>S</a:t>
            </a:r>
            <a:r>
              <a:rPr lang="en-US" sz="3200" b="1" dirty="0"/>
              <a:t>tarbucks vs </a:t>
            </a:r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unkin Donuts </a:t>
            </a:r>
            <a:r>
              <a:rPr lang="en-US" sz="3200" b="1" dirty="0">
                <a:solidFill>
                  <a:schemeClr val="accent5"/>
                </a:solidFill>
              </a:rPr>
              <a:t>A</a:t>
            </a:r>
            <a:r>
              <a:rPr lang="en-US" sz="3200" b="1" dirty="0"/>
              <a:t>nalysis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213B-DE68-4775-A7D4-7A1553AE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444"/>
            <a:ext cx="10353762" cy="3714749"/>
          </a:xfrm>
        </p:spPr>
        <p:txBody>
          <a:bodyPr/>
          <a:lstStyle/>
          <a:p>
            <a:r>
              <a:rPr lang="en-GB" dirty="0"/>
              <a:t>Scatterplot – Dunkin Donuts Stores vs Longitude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233D1ADB-9D4D-4104-8525-70B3CEE18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785257"/>
            <a:ext cx="7913913" cy="53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6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6C83-3EC2-4254-B957-0B81A8D4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ata </a:t>
            </a:r>
            <a:r>
              <a:rPr lang="en-US" sz="3200" b="1" dirty="0">
                <a:solidFill>
                  <a:schemeClr val="accent5"/>
                </a:solidFill>
              </a:rPr>
              <a:t>V</a:t>
            </a:r>
            <a:r>
              <a:rPr lang="en-US" sz="3200" b="1" dirty="0"/>
              <a:t>isualization – </a:t>
            </a:r>
            <a:r>
              <a:rPr lang="en-US" sz="3200" b="1" dirty="0">
                <a:solidFill>
                  <a:schemeClr val="accent5"/>
                </a:solidFill>
              </a:rPr>
              <a:t>S</a:t>
            </a:r>
            <a:r>
              <a:rPr lang="en-US" sz="3200" b="1" dirty="0"/>
              <a:t>tarbucks vs </a:t>
            </a:r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unkin Donuts </a:t>
            </a:r>
            <a:r>
              <a:rPr lang="en-US" sz="3200" b="1" dirty="0">
                <a:solidFill>
                  <a:schemeClr val="accent5"/>
                </a:solidFill>
              </a:rPr>
              <a:t>A</a:t>
            </a:r>
            <a:r>
              <a:rPr lang="en-US" sz="3200" b="1" dirty="0"/>
              <a:t>nalysis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213B-DE68-4775-A7D4-7A1553AE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444"/>
            <a:ext cx="10353762" cy="3714749"/>
          </a:xfrm>
        </p:spPr>
        <p:txBody>
          <a:bodyPr/>
          <a:lstStyle/>
          <a:p>
            <a:r>
              <a:rPr lang="en-GB" dirty="0"/>
              <a:t>Scatterplot – Combined Store Count vs Longitude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08C70E6-365A-41CC-BBF6-0CCADBFA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48" y="1787700"/>
            <a:ext cx="8034391" cy="52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3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6C83-3EC2-4254-B957-0B81A8D4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ata </a:t>
            </a:r>
            <a:r>
              <a:rPr lang="en-US" sz="3200" b="1" dirty="0">
                <a:solidFill>
                  <a:schemeClr val="accent5"/>
                </a:solidFill>
              </a:rPr>
              <a:t>V</a:t>
            </a:r>
            <a:r>
              <a:rPr lang="en-US" sz="3200" b="1" dirty="0"/>
              <a:t>isualization – </a:t>
            </a:r>
            <a:r>
              <a:rPr lang="en-US" sz="3200" b="1" dirty="0">
                <a:solidFill>
                  <a:schemeClr val="accent5"/>
                </a:solidFill>
              </a:rPr>
              <a:t>S</a:t>
            </a:r>
            <a:r>
              <a:rPr lang="en-US" sz="3200" b="1" dirty="0"/>
              <a:t>tarbucks vs </a:t>
            </a:r>
            <a:r>
              <a:rPr lang="en-US" sz="3200" b="1" dirty="0">
                <a:solidFill>
                  <a:schemeClr val="accent5"/>
                </a:solidFill>
              </a:rPr>
              <a:t>D</a:t>
            </a:r>
            <a:r>
              <a:rPr lang="en-US" sz="3200" b="1" dirty="0"/>
              <a:t>unkin Donuts </a:t>
            </a:r>
            <a:r>
              <a:rPr lang="en-US" sz="3200" b="1" dirty="0">
                <a:solidFill>
                  <a:schemeClr val="accent5"/>
                </a:solidFill>
              </a:rPr>
              <a:t>A</a:t>
            </a:r>
            <a:r>
              <a:rPr lang="en-US" sz="3200" b="1" dirty="0"/>
              <a:t>nalysis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213B-DE68-4775-A7D4-7A1553AE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444"/>
            <a:ext cx="10353762" cy="3714749"/>
          </a:xfrm>
        </p:spPr>
        <p:txBody>
          <a:bodyPr/>
          <a:lstStyle/>
          <a:p>
            <a:r>
              <a:rPr lang="en-GB" sz="2000" dirty="0"/>
              <a:t>Bar – Average Number of Starbucks Stores per person vs Income Bracket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9E88A5E-643D-4DF0-9161-C8E7F0530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951" y="1736799"/>
            <a:ext cx="8633958" cy="540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16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71af3243-3dd4-4a8d-8c0d-dd76da1f02a5"/>
    <ds:schemaRef ds:uri="http://purl.org/dc/terms/"/>
    <ds:schemaRef ds:uri="http://www.w3.org/XML/1998/namespace"/>
    <ds:schemaRef ds:uri="16c05727-aa75-4e4a-9b5f-8a80a1165891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Integer pillars</Template>
  <TotalTime>1958</TotalTime>
  <Words>224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 Nova</vt:lpstr>
      <vt:lpstr>Arial Nova Light</vt:lpstr>
      <vt:lpstr>Wingdings 2</vt:lpstr>
      <vt:lpstr>SlateVTI</vt:lpstr>
      <vt:lpstr>Data Visualization – Starbucks vs Dunkin Donuts Analysis</vt:lpstr>
      <vt:lpstr>Data Visualization – Starbucks vs Dunkin Donuts Analysis</vt:lpstr>
      <vt:lpstr>Data Visualization – Starbucks vs Dunkin Donuts Analysis</vt:lpstr>
      <vt:lpstr>Data Visualization – Starbucks vs Dunkin Donuts Analysis</vt:lpstr>
      <vt:lpstr>Data Visualization – Starbucks vs Dunkin Donuts Analysis</vt:lpstr>
      <vt:lpstr>Data Visualization – Starbucks vs Dunkin Donuts Analysis</vt:lpstr>
      <vt:lpstr>Data Visualization – Starbucks vs Dunkin Donuts Analysis</vt:lpstr>
      <vt:lpstr>Data Visualization – Starbucks vs Dunkin Donuts Analysis</vt:lpstr>
      <vt:lpstr>Data Visualization – Starbucks vs Dunkin Donuts Analysis</vt:lpstr>
      <vt:lpstr>Data Visualization – Starbucks vs Dunkin Donuts Analysis</vt:lpstr>
      <vt:lpstr>Data Visualization – Starbucks vs Dunkin Donuts Analysis</vt:lpstr>
      <vt:lpstr>Data Visualization – Starbucks vs Dunkin Donuts Analysis</vt:lpstr>
      <vt:lpstr>Data Visualization – Starbucks vs Dunkin Donuts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– Starbucks vs Dunkin Donuts Analysis</dc:title>
  <dc:creator>Pete Chan</dc:creator>
  <cp:lastModifiedBy>Pete Chan</cp:lastModifiedBy>
  <cp:revision>26</cp:revision>
  <cp:lastPrinted>2021-06-06T04:23:28Z</cp:lastPrinted>
  <dcterms:created xsi:type="dcterms:W3CDTF">2021-06-05T17:05:54Z</dcterms:created>
  <dcterms:modified xsi:type="dcterms:W3CDTF">2021-06-07T01:44:31Z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