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c2bef01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c2bef01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lavaan 0.6-10 ended normally after 45 iterations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Estimator                                         ML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Optimization method                           NLMINB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model parameters                        27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Used       Total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observations                          1746        1856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clusters [comuna2016]                  118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missing patterns                        19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User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Standard      Robust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  83.005      69.503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 18          18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(Chi-square)                            0.000       0.000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 1.194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Yuan-Bentler correction (Mplus variant)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460.889     379.876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33          33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                                       0.000       0.000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1.213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User Model versus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Comparative Fit Index (CFI)                    0.848       0.852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Tucker-Lewis Index (TLI)                       0.721       0.728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Comparative Fit Index (CFI)                         0.854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Tucker-Lewis Index (TLI)                            0.732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Loglikelihood and Information Criteria: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user model (H0)              -9773.884   -9773.884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2.679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unrestricted model (H1)      -9732.382   -9732.382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2.085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Akaike (AIC)                               19601.768   19601.768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Bayesian (BIC)                             19749.326   19749.326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Sample-size adjusted Bayesian (BIC)        19663.549   19663.549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Root Mean Square Error of Approximation: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RMSEA                                          0.045       0.040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0.036       0.031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0.056       0.050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RMSEA &lt;= 0.05                          0.758       0.952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RMSEA                                               0.044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            0.034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            0.055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Standardized Root Mean Square Residual: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SRMR                                           0.033       0.033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Parameter Estimates: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Standard errors                        Robust.cluster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Information                                  Observed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Observed information based on                 Hessian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Regressions: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xdepression2021 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xscspp2018        -0.002    0.027   -0.089    0.929   -0.002   -0.003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xprcds2018 (c)     0.058    0.025    2.342    0.019    0.058    0.077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xdprss2016 (a)     0.164    0.042    3.890    0.000    0.164    0.164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(d)    -0.007    0.016   -0.447    0.655   -0.007   -0.020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g22016             0.106    0.046    2.291    0.022    0.106    0.089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g182016            0.004    0.002    2.714    0.007    0.004    0.129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xsocsupp2018 ~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0.081    0.038    2.140    0.032    0.081    0.064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xacccn2016         0.053    0.041    1.302    0.193    0.053    0.039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xdprss2016        -0.093    0.042   -2.238    0.025   -0.093   -0.070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xpercdiscr2018 ~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(f)     0.033    0.013    2.565    0.010    0.033    0.071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xdprss2016 (b)     0.158    0.039    4.103    0.000    0.158    0.120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Covariances: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xaccma2016 ~~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   0.129    0.017    7.713    0.000    0.129    0.377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pigmentation2016 ~~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  0.010    0.032    0.298    0.765    0.010    0.010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  -0.073    0.031   -2.347    0.019   -0.073   -0.081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.xsocsupp2018 ~~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.xpercdiscr2018      -0.052    0.021   -2.481    0.013   -0.052   -0.093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Intercepts: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.xdepressin2021    0.865    0.199    4.347    0.000    0.865    1.521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.xsocsupp2018      3.588    0.182   19.692    0.000    3.588    4.729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.xpercdiscr2018    1.174    0.079   14.767    0.000    1.174    1.566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4.168    0.133   31.292    0.000    4.168    2.605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4.190    0.029  146.737    0.000    4.190    6.932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3.958    0.025  157.433    0.000    3.958    6.997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.xdepressin2021    0.302    0.026   11.457    0.000    0.302    0.934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.xsocsupp2018      0.568    0.040   14.366    0.000    0.568    0.987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.xpercdiscr2018    0.551    0.044   12.540    0.000    0.551    0.981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2.560    0.322    7.948    0.000    2.560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0.365    0.020   18.688    0.000    0.365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0.320    0.021   15.421    0.000    0.320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Defined Parameters: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xzy.i1            0.009    0.005    2.007    0.045    0.009    0.009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xzy.d1            0.164    0.042    3.890    0.000    0.164    0.164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xzy.i2            0.002    0.001    1.885    0.059    0.002    0.005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xzy.d2           -0.007    0.016   -0.447    0.655   -0.007   -0.020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c2bef01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c2bef01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lavaan 0.6-10 ended normally after 49 iterations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Estimator                                         ML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Optimization method                           NLMINB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model parameters                        25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Used       Total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observations                          1746        1856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clusters [comuna2016]                  118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missing patterns                        19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User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Standard      Robust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  30.408      20.315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  8           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(Chi-square)                            0.000       0.009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 1.497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Yuan-Bentler correction (Mplus variant)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395.008     292.146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21          21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                                       0.000       0.000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1.352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User Model versus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Comparative Fit Index (CFI)                    0.940       0.955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Tucker-Lewis Index (TLI)                       0.843       0.881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Comparative Fit Index (CFI)                         0.950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Tucker-Lewis Index (TLI)                            0.868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Loglikelihood and Information Criteria: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user model (H0)              -9780.526   -9780.526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2.809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unrestricted model (H1)      -9765.322   -9765.322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2.491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Akaike (AIC)                               19611.052   19611.052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Bayesian (BIC)                             19747.679   19747.679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Sample-size adjusted Bayesian (BIC)        19668.257   19668.257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Root Mean Square Error of Approximation: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RMSEA                                          0.040       0.030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0.026       0.017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0.056       0.043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RMSEA &lt;= 0.05                          0.844       0.995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RMSEA                                               0.036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            0.017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            0.056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Standardized Root Mean Square Residual: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SRMR                                           0.027       0.027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Parameter Estimates: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Standard errors                        Robust.cluster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Information                                  Observed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Observed information based on                 Hessian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Regressions: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xdepression2021 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xscspp2018        -0.009    0.025   -0.375    0.708   -0.009   -0.012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xprcds2018 (c)     0.052    0.026    2.039    0.041    0.052    0.069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xdprss2016 (a)     0.180    0.044    4.088    0.000    0.180    0.180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(d)    -0.010    0.017   -0.585    0.558   -0.010   -0.028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xsocsupp2018 ~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0.080    0.038    2.136    0.033    0.080    0.064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xacccn2016         0.053    0.041    1.309    0.190    0.053    0.040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xdprss2016        -0.094    0.042   -2.241    0.025   -0.094   -0.070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xpercdiscr2018 ~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(f)     0.033    0.013    2.568    0.010    0.033    0.071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xdprss2016 (b)     0.158    0.039    4.100    0.000    0.158    0.120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Covariances: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xaccma2016 ~~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   0.129    0.017    7.713    0.000    0.129    0.377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pigmentation2016 ~~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  0.010    0.032    0.298    0.765    0.010    0.010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  -0.073    0.031   -2.347    0.019   -0.073   -0.081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.xsocsupp2018 ~~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.xpercdiscr2018      -0.052    0.021   -2.487    0.013   -0.052   -0.093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Intercepts: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.xdepressin2021    1.266    0.142    8.931    0.000    1.266    2.228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.xsocsupp2018      3.587    0.182   19.713    0.000    3.587    4.728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.xpercdiscr2018    1.174    0.080   14.760    0.000    1.174    1.566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4.168    0.133   31.292    0.000    4.168    2.605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4.190    0.029  146.737    0.000    4.190    6.932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3.958    0.025  157.434    0.000    3.958    6.997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.xdepressin2021    0.309    0.027   11.585    0.000    0.309    0.959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.xsocsupp2018      0.568    0.040   14.369    0.000    0.568    0.987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.xpercdiscr2018    0.551    0.044   12.542    0.000    0.551    0.981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2.560    0.322    7.948    0.000    2.560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0.365    0.020   18.688    0.000    0.365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0.320    0.021   15.421    0.000    0.320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Defined Parameters: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xzy.i1            0.008    0.005    1.788    0.074    0.008    0.008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xzy.d1            0.180    0.044    4.088    0.000    0.180    0.180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xzy.i2            0.002    0.001    1.792    0.073    0.002    0.005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xzy.d2           -0.010    0.017   -0.585    0.558   -0.010   -0.028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c2bef011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c2bef011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avaan 0.6-10 ended normally after 47 iterations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Estimator                                         ML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Optimization method                           NLMINB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model parameters                        25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observations                          1856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clusters [comuna2016]                  118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missing patterns                        17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User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Standard      Robust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  65.267      59.912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 14          14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(Chi-square)                            0.000       0.000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 1.089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Yuan-Bentler correction (Mplus variant)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656.258     449.298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27          27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                                       0.000       0.000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1.461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User Model versus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Comparative Fit Index (CFI)                    0.919       0.891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Tucker-Lewis Index (TLI)                       0.843       0.790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Comparative Fit Index (CFI)                         0.919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Tucker-Lewis Index (TLI)                            0.844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Loglikelihood and Information Criteria: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user model (H0)             -12345.240  -12345.240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3.840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unrestricted model (H1)     -12312.606  -12312.606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2.852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Akaike (AIC)                               24740.480   24740.480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Bayesian (BIC)                             24878.634   24878.634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Sample-size adjusted Bayesian (BIC)        24799.210   24799.210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Root Mean Square Error of Approximation: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RMSEA                                          0.044       0.042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0.034       0.032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0.056       0.053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RMSEA &lt;= 0.05                          0.785       0.885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RMSEA                                               0.044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            0.033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            0.056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Standardized Root Mean Square Residual: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SRMR                                           0.029       0.029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Parameter Estimates: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Standard errors                        Robust.cluster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Information                                  Observed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Observed information based on                 Hessian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Regressions: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xdepression2016 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xscspp2016 (f)    -0.047    0.024   -1.938    0.053   -0.047   -0.061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xprcds2016 (c)     0.167    0.040    4.122    0.000    0.167    0.267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(a)     0.017    0.013    1.273    0.203    0.017    0.048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xacccn2016 (d)    -0.011    0.026   -0.428    0.669   -0.011   -0.011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g22016             0.146    0.031    4.704    0.000    0.146    0.122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g182016            0.002    0.001    2.398    0.016    0.002    0.057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xsocsupp2016 ~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0.150    0.035    4.261    0.000    0.150    0.121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xacccn2016 (e)     0.100    0.036    2.774    0.006    0.100    0.075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xpercdiscr2016 ~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(b)     0.115    0.026    4.369    0.000    0.115    0.200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Covariances: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xacccon2016 ~~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  0.126    0.016    7.741    0.000    0.126    0.369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pigmentation2016 ~~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  0.002    0.032    0.059    0.953    0.002    0.002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  -0.070    0.030   -2.338    0.019   -0.070   -0.078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.xsocsupp2016 ~~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.xpercdiscr2016      -0.048    0.019   -2.481    0.013   -0.048   -0.073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Intercepts: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.xdepressin2016    1.052    0.213    4.937    0.000    1.052    1.841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.xsocsupp2016      2.889    0.172   16.822    0.000    2.889    3.857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.xpercdiscr2016    1.239    0.102   12.142    0.000    1.239    1.350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4.170    0.130   31.959    0.000    4.170    2.613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3.964    0.024  165.305    0.000    3.964    7.020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4.192    0.028  148.971    0.000    4.192    6.931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.xdepressin2016    0.293    0.020   14.479    0.000    0.293    0.896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.xsocsupp2016      0.546    0.040   13.517    0.000    0.546    0.973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.xpercdiscr2016    0.808    0.072   11.216    0.000    0.808    0.960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2.547    0.320    7.963    0.000    2.547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0.319    0.021   15.244    0.000    0.319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0.366    0.019   19.013    0.000    0.366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Defined Parameters: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xzy.i1            0.019    0.008    2.267    0.023    0.019    0.053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xzy.d1            0.017    0.013    1.273    0.203    0.017    0.048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xzy.i2           -0.005    0.002   -1.903    0.057   -0.005   -0.005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xzy.d2           -0.011    0.026   -0.428    0.669   -0.011   -0.011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c2bef01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c2bef01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lavaan 0.6-10 ended normally after 47 iterations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Estimator                                         ML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Optimization method                           NLMINB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model parameters                        23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observations                          1856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clusters [comuna2016]                  118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Number of missing patterns                        17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User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Standard      Robust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  12.458       9.809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  4           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(Chi-square)                            0.014       0.044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 1.270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Yuan-Bentler correction (Mplus variant)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Model Test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Test statistic                               569.362     312.785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Degrees of freedom                                15          15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                                       0.000       0.000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1.820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User Model versus Baseline Model: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Comparative Fit Index (CFI)                    0.985       0.980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Tucker-Lewis Index (TLI)                       0.943       0.927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Comparative Fit Index (CFI)                         0.986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Tucker-Lewis Index (TLI)                            0.949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Loglikelihood and Information Criteria: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user model (H0)             -12362.284  -12362.284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4.088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Loglikelihood unrestricted model (H1)     -12356.054  -12356.054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Scaling correction factor                                  3.671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for the MLR correction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Akaike (AIC)                               24770.567   24770.567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Bayesian (BIC)                             24897.669   24897.669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Sample-size adjusted Bayesian (BIC)        24824.599   24824.599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Root Mean Square Error of Approximation: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RMSEA                                          0.034       0.028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0.014       0.008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0.056       0.048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P-value RMSEA &lt;= 0.05                          0.878       0.966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Robust RMSEA                                               0.032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lower                     0.005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90 Percent confidence interval - upper                     0.057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Standardized Root Mean Square Residual: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SRMR                                           0.017       0.017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Parameter Estimates: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Standard errors                        Robust.cluster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Information                                  Observed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Observed information based on                 Hessian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Regressions: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xdepression2016 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xscspp2016 (f)    -0.051    0.025   -2.078    0.038   -0.051   -0.067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xprcds2016 (c)     0.163    0.041    3.970    0.000    0.163    0.263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(a)     0.015    0.014    1.062    0.288    0.015    0.041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xacccn2016 (d)    -0.009    0.026   -0.350    0.726   -0.009   -0.009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xsocsupp2016 ~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0.150    0.035    4.262    0.000    0.150    0.121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xacccn2016 (e)     0.100    0.036    2.776    0.006    0.100    0.075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xpercdiscr2016 ~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pgmntt2016 (b)     0.115    0.026    4.369    0.000    0.115    0.200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Covariances: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xacccon2016 ~~ 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  0.126    0.016    7.741    0.000    0.126    0.369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pigmentation2016 ~~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   0.002    0.032    0.059    0.953    0.002    0.002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  -0.070    0.030   -2.337    0.019   -0.070   -0.078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.xsocsupp2016 ~~                                                          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.xpercdiscr2016      -0.048    0.019   -2.487    0.013   -0.048   -0.073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Intercepts: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.xdepressin2016    1.407    0.209    6.729    0.000    1.407    2.467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.xsocsupp2016      2.889    0.172   16.820    0.000    2.889    3.857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.xpercdiscr2016    1.239    0.102   12.156    0.000    1.239    1.351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4.170    0.130   31.959    0.000    4.170    2.613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3.964    0.024  165.312    0.000    3.964    7.020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4.192    0.028  148.970    0.000    4.192    6.931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Variances: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.xdepressin2016    0.298    0.021   14.357    0.000    0.298    0.918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.xsocsupp2016      0.546    0.040   13.517    0.000    0.546    0.973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.xpercdiscr2016    0.808    0.072   11.218    0.000    0.808    0.960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pigmentatn2016    2.547    0.320    7.963    0.000    2.547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xacccon2016       0.319    0.021   15.243    0.000    0.319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xaccma2016        0.366    0.019   19.013    0.000    0.366    1.000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Defined Parameters: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               Estimate  Std.Err  z-value  P(&gt;|z|)   Std.lv  Std.all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xzy.i1            0.019    0.008    2.225    0.026    0.019    0.052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xzy.d1            0.015    0.014    1.062    0.288    0.015    0.041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xzy.i2           -0.005    0.003   -2.001    0.045   -0.005   -0.005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6E1DC"/>
                </a:solidFill>
                <a:highlight>
                  <a:srgbClr val="161616"/>
                </a:highlight>
                <a:latin typeface="Consolas"/>
                <a:ea typeface="Consolas"/>
                <a:cs typeface="Consolas"/>
                <a:sym typeface="Consolas"/>
              </a:rPr>
              <a:t>    xzy.d2           -0.009    0.026   -0.350    0.726   -0.009   -0.009</a:t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6E1DC"/>
              </a:solidFill>
              <a:highlight>
                <a:srgbClr val="16161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34600" y="3632775"/>
            <a:ext cx="290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depression16-percdiscr18-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depression21: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 0.009; p=0.045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 0.164; p&lt;0.001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pigment16-percdiscr18-depression21: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 0.002; p=0.059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b=-0.007; p=0.655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3675" y="119925"/>
            <a:ext cx="27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LONG</a:t>
            </a:r>
            <a:endParaRPr b="1"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121500" y="4818975"/>
            <a:ext cx="89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*p&lt;.05;**p&lt;.01;***p&lt;.001. X2(18)=</a:t>
            </a:r>
            <a:r>
              <a:rPr lang="en" sz="1200"/>
              <a:t>69.503</a:t>
            </a:r>
            <a:r>
              <a:rPr lang="en" sz="1200"/>
              <a:t>, p-value&lt;.001; CFI=</a:t>
            </a:r>
            <a:r>
              <a:rPr lang="en" sz="1200"/>
              <a:t>0.852</a:t>
            </a:r>
            <a:r>
              <a:rPr lang="en" sz="1200"/>
              <a:t>: TLI=</a:t>
            </a:r>
            <a:r>
              <a:rPr lang="en" sz="1200"/>
              <a:t>0.728</a:t>
            </a:r>
            <a:r>
              <a:rPr lang="en" sz="1200"/>
              <a:t>; RMSEA=0.040</a:t>
            </a:r>
            <a:endParaRPr sz="12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998713" y="119925"/>
            <a:ext cx="7188446" cy="4444668"/>
            <a:chOff x="998713" y="119925"/>
            <a:chExt cx="7188446" cy="4444668"/>
          </a:xfrm>
        </p:grpSpPr>
        <p:sp>
          <p:nvSpPr>
            <p:cNvPr id="58" name="Google Shape;58;p13"/>
            <p:cNvSpPr/>
            <p:nvPr/>
          </p:nvSpPr>
          <p:spPr>
            <a:xfrm>
              <a:off x="4025553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PERCDISCR18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799958" y="119646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DEPRESSION21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251147" y="11992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ACCMA16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251147" y="95192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ACCON16</a:t>
              </a:r>
              <a:endParaRPr sz="12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251122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PIGMENT16</a:t>
              </a:r>
              <a:endParaRPr sz="12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025565" y="535880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SOCSUPP18</a:t>
              </a:r>
              <a:endParaRPr sz="12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251147" y="270079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DEPRESSION16</a:t>
              </a:r>
              <a:endParaRPr sz="1200"/>
            </a:p>
          </p:txBody>
        </p:sp>
        <p:cxnSp>
          <p:nvCxnSpPr>
            <p:cNvPr id="65" name="Google Shape;65;p13"/>
            <p:cNvCxnSpPr>
              <a:stCxn id="60" idx="3"/>
              <a:endCxn id="63" idx="1"/>
            </p:cNvCxnSpPr>
            <p:nvPr/>
          </p:nvCxnSpPr>
          <p:spPr>
            <a:xfrm>
              <a:off x="2638347" y="381825"/>
              <a:ext cx="1387200" cy="416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" name="Google Shape;66;p13"/>
            <p:cNvCxnSpPr>
              <a:stCxn id="61" idx="3"/>
              <a:endCxn id="63" idx="1"/>
            </p:cNvCxnSpPr>
            <p:nvPr/>
          </p:nvCxnSpPr>
          <p:spPr>
            <a:xfrm flipH="1" rot="10800000">
              <a:off x="2638347" y="797723"/>
              <a:ext cx="1387200" cy="416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>
              <a:stCxn id="63" idx="3"/>
              <a:endCxn id="59" idx="1"/>
            </p:cNvCxnSpPr>
            <p:nvPr/>
          </p:nvCxnSpPr>
          <p:spPr>
            <a:xfrm>
              <a:off x="5412765" y="797780"/>
              <a:ext cx="1387200" cy="660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>
              <a:stCxn id="58" idx="3"/>
              <a:endCxn id="59" idx="1"/>
            </p:cNvCxnSpPr>
            <p:nvPr/>
          </p:nvCxnSpPr>
          <p:spPr>
            <a:xfrm flipH="1" rot="10800000">
              <a:off x="5412753" y="1458395"/>
              <a:ext cx="1387200" cy="660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3"/>
            <p:cNvCxnSpPr>
              <a:stCxn id="62" idx="3"/>
              <a:endCxn id="58" idx="1"/>
            </p:cNvCxnSpPr>
            <p:nvPr/>
          </p:nvCxnSpPr>
          <p:spPr>
            <a:xfrm>
              <a:off x="2638322" y="2118995"/>
              <a:ext cx="13872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" name="Google Shape;70;p13"/>
            <p:cNvCxnSpPr>
              <a:stCxn id="60" idx="1"/>
              <a:endCxn id="61" idx="1"/>
            </p:cNvCxnSpPr>
            <p:nvPr/>
          </p:nvCxnSpPr>
          <p:spPr>
            <a:xfrm>
              <a:off x="1251147" y="381825"/>
              <a:ext cx="600" cy="831900"/>
            </a:xfrm>
            <a:prstGeom prst="curvedConnector3">
              <a:avLst>
                <a:gd fmla="val -396875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>
              <a:stCxn id="60" idx="1"/>
              <a:endCxn id="62" idx="1"/>
            </p:cNvCxnSpPr>
            <p:nvPr/>
          </p:nvCxnSpPr>
          <p:spPr>
            <a:xfrm>
              <a:off x="1251147" y="381825"/>
              <a:ext cx="600" cy="1737300"/>
            </a:xfrm>
            <a:prstGeom prst="curvedConnector3">
              <a:avLst>
                <a:gd fmla="val -80366152" name="adj1"/>
              </a:avLst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>
              <a:stCxn id="61" idx="1"/>
              <a:endCxn id="62" idx="1"/>
            </p:cNvCxnSpPr>
            <p:nvPr/>
          </p:nvCxnSpPr>
          <p:spPr>
            <a:xfrm>
              <a:off x="1251147" y="1213823"/>
              <a:ext cx="600" cy="905100"/>
            </a:xfrm>
            <a:prstGeom prst="curvedConnector3">
              <a:avLst>
                <a:gd fmla="val -39691667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>
              <a:stCxn id="63" idx="1"/>
              <a:endCxn id="58" idx="1"/>
            </p:cNvCxnSpPr>
            <p:nvPr/>
          </p:nvCxnSpPr>
          <p:spPr>
            <a:xfrm>
              <a:off x="4025565" y="797780"/>
              <a:ext cx="600" cy="1321200"/>
            </a:xfrm>
            <a:prstGeom prst="curvedConnector3">
              <a:avLst>
                <a:gd fmla="val -39689583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3"/>
            <p:cNvSpPr txBox="1"/>
            <p:nvPr/>
          </p:nvSpPr>
          <p:spPr>
            <a:xfrm>
              <a:off x="4225213" y="3430575"/>
              <a:ext cx="84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0.004**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3136863" y="26130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0.081*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2957875" y="12977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0.093*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998713" y="628425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998713" y="14970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3787413" y="12977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0" name="Google Shape;80;p13"/>
            <p:cNvCxnSpPr>
              <a:stCxn id="64" idx="3"/>
              <a:endCxn id="59" idx="2"/>
            </p:cNvCxnSpPr>
            <p:nvPr/>
          </p:nvCxnSpPr>
          <p:spPr>
            <a:xfrm flipH="1" rot="10800000">
              <a:off x="2638347" y="1720393"/>
              <a:ext cx="4855200" cy="1242300"/>
            </a:xfrm>
            <a:prstGeom prst="curved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3"/>
            <p:cNvCxnSpPr>
              <a:stCxn id="64" idx="3"/>
              <a:endCxn id="58" idx="1"/>
            </p:cNvCxnSpPr>
            <p:nvPr/>
          </p:nvCxnSpPr>
          <p:spPr>
            <a:xfrm flipH="1" rot="10800000">
              <a:off x="2638347" y="2119093"/>
              <a:ext cx="1387200" cy="843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" name="Google Shape;82;p13"/>
            <p:cNvSpPr txBox="1"/>
            <p:nvPr/>
          </p:nvSpPr>
          <p:spPr>
            <a:xfrm>
              <a:off x="4225163" y="28251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0.164***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251147" y="337079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AGE</a:t>
              </a:r>
              <a:r>
                <a:rPr lang="en" sz="1200"/>
                <a:t>16</a:t>
              </a:r>
              <a:endParaRPr sz="12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251122" y="404079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GENDER</a:t>
              </a:r>
              <a:r>
                <a:rPr lang="en" sz="1200"/>
                <a:t>16</a:t>
              </a:r>
              <a:endParaRPr sz="1200"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5979363" y="17202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0.058**</a:t>
              </a:r>
              <a:endParaRPr baseline="30000"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6" name="Google Shape;86;p13"/>
            <p:cNvCxnSpPr>
              <a:stCxn id="62" idx="2"/>
              <a:endCxn id="59" idx="2"/>
            </p:cNvCxnSpPr>
            <p:nvPr/>
          </p:nvCxnSpPr>
          <p:spPr>
            <a:xfrm rot="-5400000">
              <a:off x="4388822" y="-723805"/>
              <a:ext cx="660600" cy="5548800"/>
            </a:xfrm>
            <a:prstGeom prst="curvedConnector3">
              <a:avLst>
                <a:gd fmla="val -23385" name="adj1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>
              <a:endCxn id="59" idx="2"/>
            </p:cNvCxnSpPr>
            <p:nvPr/>
          </p:nvCxnSpPr>
          <p:spPr>
            <a:xfrm flipH="1" rot="10800000">
              <a:off x="2638358" y="1720265"/>
              <a:ext cx="4855200" cy="19125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3"/>
            <p:cNvCxnSpPr>
              <a:stCxn id="84" idx="3"/>
              <a:endCxn id="59" idx="2"/>
            </p:cNvCxnSpPr>
            <p:nvPr/>
          </p:nvCxnSpPr>
          <p:spPr>
            <a:xfrm flipH="1" rot="10800000">
              <a:off x="2638322" y="1720293"/>
              <a:ext cx="4855200" cy="25824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3"/>
            <p:cNvSpPr txBox="1"/>
            <p:nvPr/>
          </p:nvSpPr>
          <p:spPr>
            <a:xfrm>
              <a:off x="4225163" y="405651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0.106*</a:t>
              </a:r>
              <a:endParaRPr baseline="30000"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0" name="Google Shape;90;p13"/>
            <p:cNvCxnSpPr>
              <a:stCxn id="64" idx="3"/>
              <a:endCxn id="63" idx="1"/>
            </p:cNvCxnSpPr>
            <p:nvPr/>
          </p:nvCxnSpPr>
          <p:spPr>
            <a:xfrm flipH="1" rot="10800000">
              <a:off x="2638347" y="797893"/>
              <a:ext cx="1387200" cy="216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3"/>
            <p:cNvSpPr txBox="1"/>
            <p:nvPr/>
          </p:nvSpPr>
          <p:spPr>
            <a:xfrm>
              <a:off x="2646150" y="18641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0.033*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3103350" y="25499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0.158***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234600" y="3632775"/>
            <a:ext cx="290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depression16-percdiscr18-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depression21: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 0.008; p=0.074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 0.180; p&lt;0.001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pigment16-percdiscr18-depression21: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 0.002; p=0.073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b=-0.010; p=0.558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03675" y="119925"/>
            <a:ext cx="27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LONG</a:t>
            </a:r>
            <a:endParaRPr b="1" sz="1200"/>
          </a:p>
        </p:txBody>
      </p:sp>
      <p:sp>
        <p:nvSpPr>
          <p:cNvPr id="99" name="Google Shape;99;p14"/>
          <p:cNvSpPr txBox="1"/>
          <p:nvPr/>
        </p:nvSpPr>
        <p:spPr>
          <a:xfrm>
            <a:off x="121500" y="4818975"/>
            <a:ext cx="89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*p&lt;.05;**p&lt;.01;***p&lt;.001. X2(</a:t>
            </a:r>
            <a:r>
              <a:rPr lang="en" sz="1200"/>
              <a:t>8</a:t>
            </a:r>
            <a:r>
              <a:rPr lang="en" sz="1200"/>
              <a:t>)=20.315, p-value=.009; CFI=</a:t>
            </a:r>
            <a:r>
              <a:rPr lang="en" sz="1200"/>
              <a:t>0.955</a:t>
            </a:r>
            <a:r>
              <a:rPr lang="en" sz="1200"/>
              <a:t>: TLI=0.881; RMSEA=0.030</a:t>
            </a:r>
            <a:endParaRPr sz="12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092663" y="508663"/>
            <a:ext cx="7188446" cy="3104668"/>
            <a:chOff x="998713" y="119925"/>
            <a:chExt cx="7188446" cy="3104668"/>
          </a:xfrm>
        </p:grpSpPr>
        <p:sp>
          <p:nvSpPr>
            <p:cNvPr id="101" name="Google Shape;101;p14"/>
            <p:cNvSpPr/>
            <p:nvPr/>
          </p:nvSpPr>
          <p:spPr>
            <a:xfrm>
              <a:off x="4025553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PERCDISCR18</a:t>
              </a:r>
              <a:endParaRPr sz="1200"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799958" y="119646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DEPRESSION21</a:t>
              </a:r>
              <a:endParaRPr sz="120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251147" y="11992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ACCMA16</a:t>
              </a:r>
              <a:endParaRPr sz="12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251147" y="95192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ACCON16</a:t>
              </a:r>
              <a:endParaRPr sz="12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51122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PIGMENT16</a:t>
              </a:r>
              <a:endParaRPr sz="1200"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025565" y="535880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SOCSUPP18</a:t>
              </a:r>
              <a:endParaRPr sz="1200"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251147" y="270079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DEPRESSION16</a:t>
              </a:r>
              <a:endParaRPr sz="1200"/>
            </a:p>
          </p:txBody>
        </p:sp>
        <p:cxnSp>
          <p:nvCxnSpPr>
            <p:cNvPr id="108" name="Google Shape;108;p14"/>
            <p:cNvCxnSpPr>
              <a:stCxn id="103" idx="3"/>
              <a:endCxn id="106" idx="1"/>
            </p:cNvCxnSpPr>
            <p:nvPr/>
          </p:nvCxnSpPr>
          <p:spPr>
            <a:xfrm>
              <a:off x="2638347" y="381825"/>
              <a:ext cx="1387200" cy="416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4"/>
            <p:cNvCxnSpPr>
              <a:stCxn id="104" idx="3"/>
              <a:endCxn id="106" idx="1"/>
            </p:cNvCxnSpPr>
            <p:nvPr/>
          </p:nvCxnSpPr>
          <p:spPr>
            <a:xfrm flipH="1" rot="10800000">
              <a:off x="2638347" y="797723"/>
              <a:ext cx="1387200" cy="416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>
              <a:stCxn id="106" idx="3"/>
              <a:endCxn id="102" idx="1"/>
            </p:cNvCxnSpPr>
            <p:nvPr/>
          </p:nvCxnSpPr>
          <p:spPr>
            <a:xfrm>
              <a:off x="5412765" y="797780"/>
              <a:ext cx="1387200" cy="660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>
              <a:stCxn id="101" idx="3"/>
              <a:endCxn id="102" idx="1"/>
            </p:cNvCxnSpPr>
            <p:nvPr/>
          </p:nvCxnSpPr>
          <p:spPr>
            <a:xfrm flipH="1" rot="10800000">
              <a:off x="5412753" y="1458395"/>
              <a:ext cx="1387200" cy="660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4"/>
            <p:cNvCxnSpPr>
              <a:stCxn id="105" idx="3"/>
              <a:endCxn id="101" idx="1"/>
            </p:cNvCxnSpPr>
            <p:nvPr/>
          </p:nvCxnSpPr>
          <p:spPr>
            <a:xfrm>
              <a:off x="2638322" y="2118995"/>
              <a:ext cx="13872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4"/>
            <p:cNvCxnSpPr>
              <a:stCxn id="103" idx="1"/>
              <a:endCxn id="104" idx="1"/>
            </p:cNvCxnSpPr>
            <p:nvPr/>
          </p:nvCxnSpPr>
          <p:spPr>
            <a:xfrm>
              <a:off x="1251147" y="381825"/>
              <a:ext cx="600" cy="831900"/>
            </a:xfrm>
            <a:prstGeom prst="curvedConnector3">
              <a:avLst>
                <a:gd fmla="val -396875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>
              <a:stCxn id="103" idx="1"/>
              <a:endCxn id="105" idx="1"/>
            </p:cNvCxnSpPr>
            <p:nvPr/>
          </p:nvCxnSpPr>
          <p:spPr>
            <a:xfrm>
              <a:off x="1251147" y="381825"/>
              <a:ext cx="600" cy="1737300"/>
            </a:xfrm>
            <a:prstGeom prst="curvedConnector3">
              <a:avLst>
                <a:gd fmla="val -80366152" name="adj1"/>
              </a:avLst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>
              <a:stCxn id="104" idx="1"/>
              <a:endCxn id="105" idx="1"/>
            </p:cNvCxnSpPr>
            <p:nvPr/>
          </p:nvCxnSpPr>
          <p:spPr>
            <a:xfrm>
              <a:off x="1251147" y="1213823"/>
              <a:ext cx="600" cy="905100"/>
            </a:xfrm>
            <a:prstGeom prst="curvedConnector3">
              <a:avLst>
                <a:gd fmla="val -39691667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>
              <a:stCxn id="106" idx="1"/>
              <a:endCxn id="101" idx="1"/>
            </p:cNvCxnSpPr>
            <p:nvPr/>
          </p:nvCxnSpPr>
          <p:spPr>
            <a:xfrm>
              <a:off x="4025565" y="797780"/>
              <a:ext cx="600" cy="1321200"/>
            </a:xfrm>
            <a:prstGeom prst="curvedConnector3">
              <a:avLst>
                <a:gd fmla="val -39689583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4"/>
            <p:cNvSpPr txBox="1"/>
            <p:nvPr/>
          </p:nvSpPr>
          <p:spPr>
            <a:xfrm>
              <a:off x="3136863" y="26130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0.080*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2957875" y="12977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-0.094*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998713" y="628425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998713" y="14970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3787413" y="12977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14"/>
            <p:cNvCxnSpPr>
              <a:stCxn id="107" idx="3"/>
              <a:endCxn id="102" idx="2"/>
            </p:cNvCxnSpPr>
            <p:nvPr/>
          </p:nvCxnSpPr>
          <p:spPr>
            <a:xfrm flipH="1" rot="10800000">
              <a:off x="2638347" y="1720393"/>
              <a:ext cx="4855200" cy="1242300"/>
            </a:xfrm>
            <a:prstGeom prst="curved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14"/>
            <p:cNvCxnSpPr>
              <a:stCxn id="107" idx="3"/>
              <a:endCxn id="101" idx="1"/>
            </p:cNvCxnSpPr>
            <p:nvPr/>
          </p:nvCxnSpPr>
          <p:spPr>
            <a:xfrm flipH="1" rot="10800000">
              <a:off x="2638347" y="2119093"/>
              <a:ext cx="1387200" cy="843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" name="Google Shape;124;p14"/>
            <p:cNvSpPr txBox="1"/>
            <p:nvPr/>
          </p:nvSpPr>
          <p:spPr>
            <a:xfrm>
              <a:off x="4225163" y="28251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0.180***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5979363" y="17202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0.052*</a:t>
              </a:r>
              <a:endParaRPr baseline="30000"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6" name="Google Shape;126;p14"/>
            <p:cNvCxnSpPr>
              <a:stCxn id="105" idx="2"/>
              <a:endCxn id="102" idx="2"/>
            </p:cNvCxnSpPr>
            <p:nvPr/>
          </p:nvCxnSpPr>
          <p:spPr>
            <a:xfrm rot="-5400000">
              <a:off x="4388822" y="-723805"/>
              <a:ext cx="660600" cy="5548800"/>
            </a:xfrm>
            <a:prstGeom prst="curvedConnector3">
              <a:avLst>
                <a:gd fmla="val -23385" name="adj1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4"/>
            <p:cNvCxnSpPr>
              <a:stCxn id="107" idx="3"/>
              <a:endCxn id="106" idx="1"/>
            </p:cNvCxnSpPr>
            <p:nvPr/>
          </p:nvCxnSpPr>
          <p:spPr>
            <a:xfrm flipH="1" rot="10800000">
              <a:off x="2638347" y="797893"/>
              <a:ext cx="1387200" cy="216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4"/>
            <p:cNvSpPr txBox="1"/>
            <p:nvPr/>
          </p:nvSpPr>
          <p:spPr>
            <a:xfrm>
              <a:off x="2646150" y="18641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0.033*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3103350" y="25499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0.158***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6234600" y="3632775"/>
            <a:ext cx="290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acccon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16-socsupp16-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depression16: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b=-0.0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p=0.057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b=-0.011; p=0.669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pigment16-percdiscr16-depression16: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 0.019; p=0.023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 0.017; p=0.203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03675" y="119925"/>
            <a:ext cx="27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CROSS</a:t>
            </a:r>
            <a:endParaRPr b="1" sz="1200"/>
          </a:p>
        </p:txBody>
      </p:sp>
      <p:sp>
        <p:nvSpPr>
          <p:cNvPr id="136" name="Google Shape;136;p15"/>
          <p:cNvSpPr txBox="1"/>
          <p:nvPr/>
        </p:nvSpPr>
        <p:spPr>
          <a:xfrm>
            <a:off x="121500" y="4818975"/>
            <a:ext cx="89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/>
              <a:t>o</a:t>
            </a:r>
            <a:r>
              <a:rPr lang="en" sz="1200"/>
              <a:t>p&lt;.07;</a:t>
            </a:r>
            <a:r>
              <a:rPr lang="en" sz="1200"/>
              <a:t>*p&lt;.05;**p&lt;.01;***p&lt;.001. X2(14)=</a:t>
            </a:r>
            <a:r>
              <a:rPr lang="en" sz="1200"/>
              <a:t>59.912</a:t>
            </a:r>
            <a:r>
              <a:rPr lang="en" sz="1200"/>
              <a:t>, p-value&lt;.001; CFI=</a:t>
            </a:r>
            <a:r>
              <a:rPr lang="en" sz="1200"/>
              <a:t>0.891</a:t>
            </a:r>
            <a:r>
              <a:rPr lang="en" sz="1200"/>
              <a:t>: TLI=</a:t>
            </a:r>
            <a:r>
              <a:rPr lang="en" sz="1200"/>
              <a:t>0.790</a:t>
            </a:r>
            <a:r>
              <a:rPr lang="en" sz="1200"/>
              <a:t>; RMSEA=0.042</a:t>
            </a:r>
            <a:endParaRPr sz="1200"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998713" y="500925"/>
            <a:ext cx="7188446" cy="3945918"/>
            <a:chOff x="998713" y="119925"/>
            <a:chExt cx="7188446" cy="3945918"/>
          </a:xfrm>
        </p:grpSpPr>
        <p:sp>
          <p:nvSpPr>
            <p:cNvPr id="138" name="Google Shape;138;p15"/>
            <p:cNvSpPr/>
            <p:nvPr/>
          </p:nvSpPr>
          <p:spPr>
            <a:xfrm>
              <a:off x="4025553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PERCDISCR16</a:t>
              </a:r>
              <a:endParaRPr sz="120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799958" y="119646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DEPRESSION16</a:t>
              </a:r>
              <a:endParaRPr sz="12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251147" y="11992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ACCMA16</a:t>
              </a:r>
              <a:endParaRPr sz="12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251147" y="95192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ACCON16</a:t>
              </a:r>
              <a:endParaRPr sz="12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251122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PIGMENT16</a:t>
              </a:r>
              <a:endParaRPr sz="12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025565" y="535880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SOCSUPP16</a:t>
              </a:r>
              <a:endParaRPr sz="1200"/>
            </a:p>
          </p:txBody>
        </p:sp>
        <p:cxnSp>
          <p:nvCxnSpPr>
            <p:cNvPr id="144" name="Google Shape;144;p15"/>
            <p:cNvCxnSpPr>
              <a:stCxn id="140" idx="3"/>
              <a:endCxn id="143" idx="1"/>
            </p:cNvCxnSpPr>
            <p:nvPr/>
          </p:nvCxnSpPr>
          <p:spPr>
            <a:xfrm>
              <a:off x="2638347" y="381825"/>
              <a:ext cx="1387200" cy="416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15"/>
            <p:cNvCxnSpPr>
              <a:stCxn id="141" idx="3"/>
              <a:endCxn id="143" idx="1"/>
            </p:cNvCxnSpPr>
            <p:nvPr/>
          </p:nvCxnSpPr>
          <p:spPr>
            <a:xfrm flipH="1" rot="10800000">
              <a:off x="2638347" y="797723"/>
              <a:ext cx="1387200" cy="416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15"/>
            <p:cNvCxnSpPr>
              <a:stCxn id="143" idx="3"/>
              <a:endCxn id="139" idx="1"/>
            </p:cNvCxnSpPr>
            <p:nvPr/>
          </p:nvCxnSpPr>
          <p:spPr>
            <a:xfrm>
              <a:off x="5412765" y="797780"/>
              <a:ext cx="1387200" cy="660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15"/>
            <p:cNvCxnSpPr>
              <a:stCxn id="138" idx="3"/>
              <a:endCxn id="139" idx="1"/>
            </p:cNvCxnSpPr>
            <p:nvPr/>
          </p:nvCxnSpPr>
          <p:spPr>
            <a:xfrm flipH="1" rot="10800000">
              <a:off x="5412753" y="1458395"/>
              <a:ext cx="1387200" cy="660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5"/>
            <p:cNvCxnSpPr>
              <a:stCxn id="142" idx="3"/>
              <a:endCxn id="138" idx="1"/>
            </p:cNvCxnSpPr>
            <p:nvPr/>
          </p:nvCxnSpPr>
          <p:spPr>
            <a:xfrm>
              <a:off x="2638322" y="2118995"/>
              <a:ext cx="13872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5"/>
            <p:cNvCxnSpPr>
              <a:stCxn id="140" idx="1"/>
              <a:endCxn id="141" idx="1"/>
            </p:cNvCxnSpPr>
            <p:nvPr/>
          </p:nvCxnSpPr>
          <p:spPr>
            <a:xfrm>
              <a:off x="1251147" y="381825"/>
              <a:ext cx="600" cy="831900"/>
            </a:xfrm>
            <a:prstGeom prst="curvedConnector3">
              <a:avLst>
                <a:gd fmla="val -396875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5"/>
            <p:cNvCxnSpPr>
              <a:stCxn id="140" idx="1"/>
              <a:endCxn id="142" idx="1"/>
            </p:cNvCxnSpPr>
            <p:nvPr/>
          </p:nvCxnSpPr>
          <p:spPr>
            <a:xfrm>
              <a:off x="1251147" y="381825"/>
              <a:ext cx="600" cy="1737300"/>
            </a:xfrm>
            <a:prstGeom prst="curvedConnector3">
              <a:avLst>
                <a:gd fmla="val -80366152" name="adj1"/>
              </a:avLst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5"/>
            <p:cNvCxnSpPr>
              <a:stCxn id="141" idx="1"/>
              <a:endCxn id="142" idx="1"/>
            </p:cNvCxnSpPr>
            <p:nvPr/>
          </p:nvCxnSpPr>
          <p:spPr>
            <a:xfrm>
              <a:off x="1251147" y="1213823"/>
              <a:ext cx="600" cy="905100"/>
            </a:xfrm>
            <a:prstGeom prst="curvedConnector3">
              <a:avLst>
                <a:gd fmla="val -39691667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5"/>
            <p:cNvCxnSpPr>
              <a:stCxn id="143" idx="1"/>
              <a:endCxn id="138" idx="1"/>
            </p:cNvCxnSpPr>
            <p:nvPr/>
          </p:nvCxnSpPr>
          <p:spPr>
            <a:xfrm>
              <a:off x="4025565" y="797780"/>
              <a:ext cx="600" cy="1321200"/>
            </a:xfrm>
            <a:prstGeom prst="curvedConnector3">
              <a:avLst>
                <a:gd fmla="val -39689583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15"/>
            <p:cNvSpPr txBox="1"/>
            <p:nvPr/>
          </p:nvSpPr>
          <p:spPr>
            <a:xfrm>
              <a:off x="4225213" y="2668575"/>
              <a:ext cx="84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0.002*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3136863" y="26130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0.150***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2732825" y="7375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0.100**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998713" y="628425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998713" y="14970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3787413" y="12977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1134" y="287204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AGE16</a:t>
              </a:r>
              <a:endParaRPr sz="1200"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251109" y="354204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GENDER16</a:t>
              </a:r>
              <a:endParaRPr sz="1200"/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5979363" y="17202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0.164***</a:t>
              </a:r>
              <a:endParaRPr baseline="30000"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2" name="Google Shape;162;p15"/>
            <p:cNvCxnSpPr>
              <a:stCxn id="142" idx="2"/>
              <a:endCxn id="139" idx="2"/>
            </p:cNvCxnSpPr>
            <p:nvPr/>
          </p:nvCxnSpPr>
          <p:spPr>
            <a:xfrm rot="-5400000">
              <a:off x="4388822" y="-723805"/>
              <a:ext cx="660600" cy="5548800"/>
            </a:xfrm>
            <a:prstGeom prst="curvedConnector3">
              <a:avLst>
                <a:gd fmla="val -23385" name="adj1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5"/>
            <p:cNvCxnSpPr>
              <a:stCxn id="159" idx="3"/>
              <a:endCxn id="139" idx="2"/>
            </p:cNvCxnSpPr>
            <p:nvPr/>
          </p:nvCxnSpPr>
          <p:spPr>
            <a:xfrm flipH="1" rot="10800000">
              <a:off x="2638334" y="1720343"/>
              <a:ext cx="4855200" cy="14136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15"/>
            <p:cNvCxnSpPr>
              <a:stCxn id="160" idx="3"/>
              <a:endCxn id="139" idx="2"/>
            </p:cNvCxnSpPr>
            <p:nvPr/>
          </p:nvCxnSpPr>
          <p:spPr>
            <a:xfrm flipH="1" rot="10800000">
              <a:off x="2638309" y="1720143"/>
              <a:ext cx="4855200" cy="20838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15"/>
            <p:cNvSpPr txBox="1"/>
            <p:nvPr/>
          </p:nvSpPr>
          <p:spPr>
            <a:xfrm>
              <a:off x="4225163" y="329451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0.146***</a:t>
              </a:r>
              <a:endParaRPr baseline="30000"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3135450" y="185350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0.115***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7" name="Google Shape;167;p15"/>
          <p:cNvSpPr txBox="1"/>
          <p:nvPr/>
        </p:nvSpPr>
        <p:spPr>
          <a:xfrm>
            <a:off x="6014013" y="1242288"/>
            <a:ext cx="9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0.047</a:t>
            </a:r>
            <a:r>
              <a:rPr baseline="30000" lang="en" sz="10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baseline="30000"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" name="Google Shape;168;p15"/>
          <p:cNvCxnSpPr>
            <a:stCxn id="141" idx="3"/>
            <a:endCxn id="139" idx="1"/>
          </p:cNvCxnSpPr>
          <p:nvPr/>
        </p:nvCxnSpPr>
        <p:spPr>
          <a:xfrm>
            <a:off x="2638347" y="1594823"/>
            <a:ext cx="41616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121500" y="4818975"/>
            <a:ext cx="89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*p&lt;.05;**p&lt;.01;***p&lt;.001. X2(4)=</a:t>
            </a:r>
            <a:r>
              <a:rPr lang="en" sz="1200"/>
              <a:t>9.809</a:t>
            </a:r>
            <a:r>
              <a:rPr lang="en" sz="1200"/>
              <a:t>, p-value=</a:t>
            </a:r>
            <a:r>
              <a:rPr lang="en" sz="1200"/>
              <a:t>.044</a:t>
            </a:r>
            <a:r>
              <a:rPr lang="en" sz="1200"/>
              <a:t>; CFI=</a:t>
            </a:r>
            <a:r>
              <a:rPr lang="en" sz="1200"/>
              <a:t>0.980</a:t>
            </a:r>
            <a:r>
              <a:rPr lang="en" sz="1200"/>
              <a:t>: TLI=</a:t>
            </a:r>
            <a:r>
              <a:rPr lang="en" sz="1200"/>
              <a:t>0.927</a:t>
            </a:r>
            <a:r>
              <a:rPr lang="en" sz="1200"/>
              <a:t>; RMSEA=0.028</a:t>
            </a:r>
            <a:endParaRPr sz="1200"/>
          </a:p>
        </p:txBody>
      </p:sp>
      <p:sp>
        <p:nvSpPr>
          <p:cNvPr id="174" name="Google Shape;174;p16"/>
          <p:cNvSpPr txBox="1"/>
          <p:nvPr/>
        </p:nvSpPr>
        <p:spPr>
          <a:xfrm>
            <a:off x="6234600" y="3632775"/>
            <a:ext cx="290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acccon16-socsupp16-depression16: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b=-0.005; p=0.045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b=-0.009; p=0.726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pigment16-percdiscr16-depression16:</a:t>
            </a:r>
            <a:endParaRPr b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Indirect : b= 0.019; p=0.026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   : b= 0.015; p=0.288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03675" y="119925"/>
            <a:ext cx="277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CROSS</a:t>
            </a:r>
            <a:endParaRPr b="1" sz="1200"/>
          </a:p>
        </p:txBody>
      </p:sp>
      <p:grpSp>
        <p:nvGrpSpPr>
          <p:cNvPr id="176" name="Google Shape;176;p16"/>
          <p:cNvGrpSpPr/>
          <p:nvPr/>
        </p:nvGrpSpPr>
        <p:grpSpPr>
          <a:xfrm>
            <a:off x="1092663" y="889663"/>
            <a:ext cx="7188446" cy="2260970"/>
            <a:chOff x="998713" y="119925"/>
            <a:chExt cx="7188446" cy="2260970"/>
          </a:xfrm>
        </p:grpSpPr>
        <p:sp>
          <p:nvSpPr>
            <p:cNvPr id="177" name="Google Shape;177;p16"/>
            <p:cNvSpPr/>
            <p:nvPr/>
          </p:nvSpPr>
          <p:spPr>
            <a:xfrm>
              <a:off x="4025553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PERCDISCR16</a:t>
              </a:r>
              <a:endParaRPr sz="12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799958" y="119646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DEPRESSION16</a:t>
              </a:r>
              <a:endParaRPr sz="12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1147" y="11992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ACCMA16</a:t>
              </a:r>
              <a:endParaRPr sz="12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251147" y="951923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ACCON16</a:t>
              </a:r>
              <a:endParaRPr sz="12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251122" y="1857095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PIGMENT16</a:t>
              </a:r>
              <a:endParaRPr sz="12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025565" y="535880"/>
              <a:ext cx="1387200" cy="52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SOCSUPP16</a:t>
              </a:r>
              <a:endParaRPr sz="1200"/>
            </a:p>
          </p:txBody>
        </p:sp>
        <p:cxnSp>
          <p:nvCxnSpPr>
            <p:cNvPr id="183" name="Google Shape;183;p16"/>
            <p:cNvCxnSpPr>
              <a:stCxn id="179" idx="3"/>
              <a:endCxn id="182" idx="1"/>
            </p:cNvCxnSpPr>
            <p:nvPr/>
          </p:nvCxnSpPr>
          <p:spPr>
            <a:xfrm>
              <a:off x="2638347" y="381825"/>
              <a:ext cx="1387200" cy="416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16"/>
            <p:cNvCxnSpPr>
              <a:stCxn id="180" idx="3"/>
              <a:endCxn id="182" idx="1"/>
            </p:cNvCxnSpPr>
            <p:nvPr/>
          </p:nvCxnSpPr>
          <p:spPr>
            <a:xfrm flipH="1" rot="10800000">
              <a:off x="2638347" y="797723"/>
              <a:ext cx="1387200" cy="4161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16"/>
            <p:cNvCxnSpPr>
              <a:stCxn id="182" idx="3"/>
              <a:endCxn id="178" idx="1"/>
            </p:cNvCxnSpPr>
            <p:nvPr/>
          </p:nvCxnSpPr>
          <p:spPr>
            <a:xfrm>
              <a:off x="5412765" y="797780"/>
              <a:ext cx="1387200" cy="660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16"/>
            <p:cNvCxnSpPr>
              <a:stCxn id="177" idx="3"/>
              <a:endCxn id="178" idx="1"/>
            </p:cNvCxnSpPr>
            <p:nvPr/>
          </p:nvCxnSpPr>
          <p:spPr>
            <a:xfrm flipH="1" rot="10800000">
              <a:off x="5412753" y="1458395"/>
              <a:ext cx="1387200" cy="660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16"/>
            <p:cNvCxnSpPr>
              <a:stCxn id="181" idx="3"/>
              <a:endCxn id="177" idx="1"/>
            </p:cNvCxnSpPr>
            <p:nvPr/>
          </p:nvCxnSpPr>
          <p:spPr>
            <a:xfrm>
              <a:off x="2638322" y="2118995"/>
              <a:ext cx="13872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16"/>
            <p:cNvCxnSpPr>
              <a:stCxn id="179" idx="1"/>
              <a:endCxn id="180" idx="1"/>
            </p:cNvCxnSpPr>
            <p:nvPr/>
          </p:nvCxnSpPr>
          <p:spPr>
            <a:xfrm>
              <a:off x="1251147" y="381825"/>
              <a:ext cx="600" cy="831900"/>
            </a:xfrm>
            <a:prstGeom prst="curvedConnector3">
              <a:avLst>
                <a:gd fmla="val -39687500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6"/>
            <p:cNvCxnSpPr>
              <a:stCxn id="179" idx="1"/>
              <a:endCxn id="181" idx="1"/>
            </p:cNvCxnSpPr>
            <p:nvPr/>
          </p:nvCxnSpPr>
          <p:spPr>
            <a:xfrm>
              <a:off x="1251147" y="381825"/>
              <a:ext cx="600" cy="1737300"/>
            </a:xfrm>
            <a:prstGeom prst="curvedConnector3">
              <a:avLst>
                <a:gd fmla="val -80366152" name="adj1"/>
              </a:avLst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6"/>
            <p:cNvCxnSpPr>
              <a:stCxn id="180" idx="1"/>
              <a:endCxn id="181" idx="1"/>
            </p:cNvCxnSpPr>
            <p:nvPr/>
          </p:nvCxnSpPr>
          <p:spPr>
            <a:xfrm>
              <a:off x="1251147" y="1213823"/>
              <a:ext cx="600" cy="905100"/>
            </a:xfrm>
            <a:prstGeom prst="curvedConnector3">
              <a:avLst>
                <a:gd fmla="val -39691667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6"/>
            <p:cNvCxnSpPr>
              <a:stCxn id="182" idx="1"/>
              <a:endCxn id="177" idx="1"/>
            </p:cNvCxnSpPr>
            <p:nvPr/>
          </p:nvCxnSpPr>
          <p:spPr>
            <a:xfrm>
              <a:off x="4025565" y="797780"/>
              <a:ext cx="600" cy="1321200"/>
            </a:xfrm>
            <a:prstGeom prst="curvedConnector3">
              <a:avLst>
                <a:gd fmla="val -39689583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16"/>
            <p:cNvSpPr txBox="1"/>
            <p:nvPr/>
          </p:nvSpPr>
          <p:spPr>
            <a:xfrm>
              <a:off x="3136863" y="26130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0.150***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2871338" y="741025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0.100**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998713" y="628425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998713" y="14970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3787413" y="1297750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5979363" y="1720263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0.163***</a:t>
              </a:r>
              <a:endParaRPr baseline="30000"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8" name="Google Shape;198;p16"/>
            <p:cNvCxnSpPr>
              <a:stCxn id="181" idx="2"/>
              <a:endCxn id="178" idx="2"/>
            </p:cNvCxnSpPr>
            <p:nvPr/>
          </p:nvCxnSpPr>
          <p:spPr>
            <a:xfrm rot="-5400000">
              <a:off x="4388822" y="-723805"/>
              <a:ext cx="660600" cy="5548800"/>
            </a:xfrm>
            <a:prstGeom prst="curvedConnector3">
              <a:avLst>
                <a:gd fmla="val -23385" name="adj1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6"/>
            <p:cNvSpPr txBox="1"/>
            <p:nvPr/>
          </p:nvSpPr>
          <p:spPr>
            <a:xfrm>
              <a:off x="2837988" y="1854488"/>
              <a:ext cx="987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nsolas"/>
                  <a:ea typeface="Consolas"/>
                  <a:cs typeface="Consolas"/>
                  <a:sym typeface="Consolas"/>
                </a:rPr>
                <a:t>0.115***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00" name="Google Shape;200;p16"/>
          <p:cNvCxnSpPr>
            <a:stCxn id="180" idx="3"/>
            <a:endCxn id="178" idx="1"/>
          </p:cNvCxnSpPr>
          <p:nvPr/>
        </p:nvCxnSpPr>
        <p:spPr>
          <a:xfrm>
            <a:off x="2732297" y="1983560"/>
            <a:ext cx="41616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1" name="Google Shape;201;p16"/>
          <p:cNvSpPr txBox="1"/>
          <p:nvPr/>
        </p:nvSpPr>
        <p:spPr>
          <a:xfrm>
            <a:off x="6114863" y="1596375"/>
            <a:ext cx="9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0.051*</a:t>
            </a:r>
            <a:endParaRPr baseline="30000"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