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3"/>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3CC7D-D8EB-D385-B976-F5966042741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AAB3B1C4-CCBA-993C-B415-8BFF54FA2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88F1C63C-172C-4971-03FC-ED0CF0CF0F68}"/>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707691E8-ED54-9F23-6394-1EC8FC60120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E0F1C2-B8D0-F6CC-4A15-4BEA57E0A56F}"/>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369910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ADB8D-A887-9AF9-5BC9-61DD7A7C0A19}"/>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57C22AC0-EC82-86B1-4B5C-201523D8B546}"/>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B4C9790-46D7-6CA4-F7CA-EB1FDEC880CD}"/>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120B104E-BE8F-F833-1AF4-AF5514AAA9C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44AED23-C780-FB04-9BDC-037859223D75}"/>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93452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B8AD85C-86ED-7945-5DF4-5534B1E9EB2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200448A4-7D1F-A24B-C663-ED2D05E1E74E}"/>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4A64C929-3882-EC88-CB5D-20A81AA026AF}"/>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9C054B68-F98A-AA73-6493-0ADC5CA652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0CEE2F9-C6EF-DC9F-F972-6506CBF1033C}"/>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75440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4EFE9-E816-36F8-D615-EF52E00A1D3D}"/>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1E5A313-6EC4-646F-4B85-C5306236634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1487046-1239-1650-C73E-4B37CB56C80B}"/>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6B2C0FD6-A32F-D6B2-9D39-92B081CAE48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2D63B17-CD87-DA34-F222-8553B15C7DF4}"/>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51132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4C07B-2732-37C2-C944-2B4FD6A4DE1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424F6BC5-FD75-EE67-E2FD-0EBD384A0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C900768-2F60-F9E2-4168-0694EED7F897}"/>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D8AC59FD-201F-8929-8C32-5C7A4A3B584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CF427D1-AD34-BD72-2461-58F2198AED89}"/>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5334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02D15-3130-4034-AC22-C684B05F20B5}"/>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1A800ED4-E4EF-50B1-C227-78FA3C1C1310}"/>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0EB43611-F2F0-EC95-D70F-03F2D385A8DE}"/>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127B51AD-27AE-46D6-A538-090BB3686DCB}"/>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6" name="Marcador de pie de página 5">
            <a:extLst>
              <a:ext uri="{FF2B5EF4-FFF2-40B4-BE49-F238E27FC236}">
                <a16:creationId xmlns:a16="http://schemas.microsoft.com/office/drawing/2014/main" id="{FF7368F0-7711-C968-069A-15414D62941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A3FC27B-2963-DD7D-A469-E4C6F5D0A5BD}"/>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39797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7D08E-A91A-2364-C39C-312D2153455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AC686E7F-544F-4F6A-6899-3B7B00245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49298A3D-BC3E-D70C-CF51-2D25B53FB51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84A2521D-AA2E-B28F-5428-A89972BC4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907EE63-D353-B5D9-276E-35699B1B789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5C12A702-FF67-2E2E-6261-4BCE4CCDA260}"/>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8" name="Marcador de pie de página 7">
            <a:extLst>
              <a:ext uri="{FF2B5EF4-FFF2-40B4-BE49-F238E27FC236}">
                <a16:creationId xmlns:a16="http://schemas.microsoft.com/office/drawing/2014/main" id="{A860FC2E-F892-475B-FA46-A1B699CFCED5}"/>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A3FB9AFD-F655-B12F-0AB2-C5B0ECD23516}"/>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5826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A62B3-B00A-79B5-AAB8-62A1A5EE1C3A}"/>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80BED784-BB03-A3FF-3C02-620E5811C07B}"/>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4" name="Marcador de pie de página 3">
            <a:extLst>
              <a:ext uri="{FF2B5EF4-FFF2-40B4-BE49-F238E27FC236}">
                <a16:creationId xmlns:a16="http://schemas.microsoft.com/office/drawing/2014/main" id="{7C100532-FE3F-ED15-3DC3-A683882B41CF}"/>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7588CD9-DCD2-A4CF-1F63-61A4567AC645}"/>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13082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CEAE96-962D-80F6-82F7-807923F442ED}"/>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3" name="Marcador de pie de página 2">
            <a:extLst>
              <a:ext uri="{FF2B5EF4-FFF2-40B4-BE49-F238E27FC236}">
                <a16:creationId xmlns:a16="http://schemas.microsoft.com/office/drawing/2014/main" id="{F5DDA8D4-C67D-B10E-5610-33A4F9745F6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7A9922B-3FF8-92A2-5DCD-D9C6EB4BE3B9}"/>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20641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FC9FD-527C-C07A-4B68-7F330E4B1B2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8B634986-AFD6-5FC1-AA15-8DC1874C5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BFD47E3B-8910-FA78-1763-0A156FF3D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C23B09D-9E7D-F85A-4513-6E1D21B9919D}"/>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6" name="Marcador de pie de página 5">
            <a:extLst>
              <a:ext uri="{FF2B5EF4-FFF2-40B4-BE49-F238E27FC236}">
                <a16:creationId xmlns:a16="http://schemas.microsoft.com/office/drawing/2014/main" id="{EC29F57C-8E82-80FF-8537-E2C2E30A102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A5D8295-0CDC-D124-3171-1CE8EA889C3A}"/>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04131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B7893-C745-2EDB-BE4F-54BE691C9CF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5A0CB90F-D42E-3231-4B24-290E055A1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33B04658-B384-528B-F5D5-E7E958C63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190FD63-296B-C7D3-90DC-63DA01ADA422}"/>
              </a:ext>
            </a:extLst>
          </p:cNvPr>
          <p:cNvSpPr>
            <a:spLocks noGrp="1"/>
          </p:cNvSpPr>
          <p:nvPr>
            <p:ph type="dt" sz="half" idx="10"/>
          </p:nvPr>
        </p:nvSpPr>
        <p:spPr/>
        <p:txBody>
          <a:bodyPr/>
          <a:lstStyle/>
          <a:p>
            <a:fld id="{2ED012CA-E4EA-0542-A4D8-AD5F777CE3EE}" type="datetimeFigureOut">
              <a:rPr lang="es-CL" smtClean="0"/>
              <a:t>10-03-23</a:t>
            </a:fld>
            <a:endParaRPr lang="es-CL"/>
          </a:p>
        </p:txBody>
      </p:sp>
      <p:sp>
        <p:nvSpPr>
          <p:cNvPr id="6" name="Marcador de pie de página 5">
            <a:extLst>
              <a:ext uri="{FF2B5EF4-FFF2-40B4-BE49-F238E27FC236}">
                <a16:creationId xmlns:a16="http://schemas.microsoft.com/office/drawing/2014/main" id="{BF6EAA37-6389-EB2E-217B-EF97CF88783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4782DC2-1B4D-58B4-5540-70953840A28C}"/>
              </a:ext>
            </a:extLst>
          </p:cNvPr>
          <p:cNvSpPr>
            <a:spLocks noGrp="1"/>
          </p:cNvSpPr>
          <p:nvPr>
            <p:ph type="sldNum" sz="quarter" idx="12"/>
          </p:nvPr>
        </p:nvSpPr>
        <p:spPr/>
        <p:txBody>
          <a:bodyPr/>
          <a:lstStyle/>
          <a:p>
            <a:fld id="{B00843DA-B96A-CB41-A36A-77AE9C969343}" type="slidenum">
              <a:rPr lang="es-CL" smtClean="0"/>
              <a:t>‹Nº›</a:t>
            </a:fld>
            <a:endParaRPr lang="es-CL"/>
          </a:p>
        </p:txBody>
      </p:sp>
    </p:spTree>
    <p:extLst>
      <p:ext uri="{BB962C8B-B14F-4D97-AF65-F5344CB8AC3E}">
        <p14:creationId xmlns:p14="http://schemas.microsoft.com/office/powerpoint/2010/main" val="414990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B199C3-7A65-4684-87E6-C89B8A815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AA8C85BB-98A0-8D95-6AC8-F4246464B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B95FC4DC-33F0-AF17-FD24-FD9B7C1C7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012CA-E4EA-0542-A4D8-AD5F777CE3EE}" type="datetimeFigureOut">
              <a:rPr lang="es-CL" smtClean="0"/>
              <a:t>10-03-23</a:t>
            </a:fld>
            <a:endParaRPr lang="es-CL"/>
          </a:p>
        </p:txBody>
      </p:sp>
      <p:sp>
        <p:nvSpPr>
          <p:cNvPr id="5" name="Marcador de pie de página 4">
            <a:extLst>
              <a:ext uri="{FF2B5EF4-FFF2-40B4-BE49-F238E27FC236}">
                <a16:creationId xmlns:a16="http://schemas.microsoft.com/office/drawing/2014/main" id="{1CA898EA-D79F-376A-F02B-50A072679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4E5B6D7-0557-2316-4EDB-16FE57E4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843DA-B96A-CB41-A36A-77AE9C969343}" type="slidenum">
              <a:rPr lang="es-CL" smtClean="0"/>
              <a:t>‹Nº›</a:t>
            </a:fld>
            <a:endParaRPr lang="es-CL"/>
          </a:p>
        </p:txBody>
      </p:sp>
    </p:spTree>
    <p:extLst>
      <p:ext uri="{BB962C8B-B14F-4D97-AF65-F5344CB8AC3E}">
        <p14:creationId xmlns:p14="http://schemas.microsoft.com/office/powerpoint/2010/main" val="77164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lipse 50">
            <a:extLst>
              <a:ext uri="{FF2B5EF4-FFF2-40B4-BE49-F238E27FC236}">
                <a16:creationId xmlns:a16="http://schemas.microsoft.com/office/drawing/2014/main" id="{B226F6CB-9139-0E7A-53AA-1C86B9E4312C}"/>
              </a:ext>
            </a:extLst>
          </p:cNvPr>
          <p:cNvSpPr/>
          <p:nvPr/>
        </p:nvSpPr>
        <p:spPr>
          <a:xfrm>
            <a:off x="4138516"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2" name="CuadroTexto 51">
            <a:extLst>
              <a:ext uri="{FF2B5EF4-FFF2-40B4-BE49-F238E27FC236}">
                <a16:creationId xmlns:a16="http://schemas.microsoft.com/office/drawing/2014/main" id="{0649CE7E-23D9-859F-DEAB-3E4F96798B37}"/>
              </a:ext>
            </a:extLst>
          </p:cNvPr>
          <p:cNvSpPr txBox="1"/>
          <p:nvPr/>
        </p:nvSpPr>
        <p:spPr>
          <a:xfrm>
            <a:off x="4325706"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3" name="Elipse 52">
            <a:extLst>
              <a:ext uri="{FF2B5EF4-FFF2-40B4-BE49-F238E27FC236}">
                <a16:creationId xmlns:a16="http://schemas.microsoft.com/office/drawing/2014/main" id="{E434A601-811B-6982-FF0E-1214C12FF74A}"/>
              </a:ext>
            </a:extLst>
          </p:cNvPr>
          <p:cNvSpPr/>
          <p:nvPr/>
        </p:nvSpPr>
        <p:spPr>
          <a:xfrm>
            <a:off x="7120743"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4" name="CuadroTexto 53">
            <a:extLst>
              <a:ext uri="{FF2B5EF4-FFF2-40B4-BE49-F238E27FC236}">
                <a16:creationId xmlns:a16="http://schemas.microsoft.com/office/drawing/2014/main" id="{BD8C1EAD-9FF5-4BA9-FFE4-F1AEC58912F7}"/>
              </a:ext>
            </a:extLst>
          </p:cNvPr>
          <p:cNvSpPr txBox="1"/>
          <p:nvPr/>
        </p:nvSpPr>
        <p:spPr>
          <a:xfrm>
            <a:off x="7307933"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a:t>
            </a:r>
          </a:p>
        </p:txBody>
      </p:sp>
      <p:sp>
        <p:nvSpPr>
          <p:cNvPr id="55" name="Elipse 54">
            <a:extLst>
              <a:ext uri="{FF2B5EF4-FFF2-40B4-BE49-F238E27FC236}">
                <a16:creationId xmlns:a16="http://schemas.microsoft.com/office/drawing/2014/main" id="{D68F5345-BA0C-5EB2-D514-AEFFFDA16A44}"/>
              </a:ext>
            </a:extLst>
          </p:cNvPr>
          <p:cNvSpPr/>
          <p:nvPr/>
        </p:nvSpPr>
        <p:spPr>
          <a:xfrm>
            <a:off x="10108034"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6" name="CuadroTexto 55">
            <a:extLst>
              <a:ext uri="{FF2B5EF4-FFF2-40B4-BE49-F238E27FC236}">
                <a16:creationId xmlns:a16="http://schemas.microsoft.com/office/drawing/2014/main" id="{DB188656-6B00-0B1E-0CDD-FBC95947E5EF}"/>
              </a:ext>
            </a:extLst>
          </p:cNvPr>
          <p:cNvSpPr txBox="1"/>
          <p:nvPr/>
        </p:nvSpPr>
        <p:spPr>
          <a:xfrm>
            <a:off x="10295224"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7" name="Elipse 56">
            <a:extLst>
              <a:ext uri="{FF2B5EF4-FFF2-40B4-BE49-F238E27FC236}">
                <a16:creationId xmlns:a16="http://schemas.microsoft.com/office/drawing/2014/main" id="{37F50F82-416B-BB24-09C4-0BC45CEB104C}"/>
              </a:ext>
            </a:extLst>
          </p:cNvPr>
          <p:cNvSpPr/>
          <p:nvPr/>
        </p:nvSpPr>
        <p:spPr>
          <a:xfrm>
            <a:off x="4138516"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8" name="CuadroTexto 57">
            <a:extLst>
              <a:ext uri="{FF2B5EF4-FFF2-40B4-BE49-F238E27FC236}">
                <a16:creationId xmlns:a16="http://schemas.microsoft.com/office/drawing/2014/main" id="{A0DFBACC-1075-67AD-AA59-FB88AFD63669}"/>
              </a:ext>
            </a:extLst>
          </p:cNvPr>
          <p:cNvSpPr txBox="1"/>
          <p:nvPr/>
        </p:nvSpPr>
        <p:spPr>
          <a:xfrm>
            <a:off x="4313428"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59" name="Elipse 58">
            <a:extLst>
              <a:ext uri="{FF2B5EF4-FFF2-40B4-BE49-F238E27FC236}">
                <a16:creationId xmlns:a16="http://schemas.microsoft.com/office/drawing/2014/main" id="{A82252EE-8D14-DD08-BC99-0391FEB28D93}"/>
              </a:ext>
            </a:extLst>
          </p:cNvPr>
          <p:cNvSpPr/>
          <p:nvPr/>
        </p:nvSpPr>
        <p:spPr>
          <a:xfrm>
            <a:off x="7120743"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0" name="CuadroTexto 59">
            <a:extLst>
              <a:ext uri="{FF2B5EF4-FFF2-40B4-BE49-F238E27FC236}">
                <a16:creationId xmlns:a16="http://schemas.microsoft.com/office/drawing/2014/main" id="{094F82F9-901B-F7EE-3B9D-283E0A8D061F}"/>
              </a:ext>
            </a:extLst>
          </p:cNvPr>
          <p:cNvSpPr txBox="1"/>
          <p:nvPr/>
        </p:nvSpPr>
        <p:spPr>
          <a:xfrm>
            <a:off x="7295653"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a:t>
            </a:r>
          </a:p>
        </p:txBody>
      </p:sp>
      <p:sp>
        <p:nvSpPr>
          <p:cNvPr id="61" name="Elipse 60">
            <a:extLst>
              <a:ext uri="{FF2B5EF4-FFF2-40B4-BE49-F238E27FC236}">
                <a16:creationId xmlns:a16="http://schemas.microsoft.com/office/drawing/2014/main" id="{F8522C4B-9F74-AE49-51ED-4DCF56C051DA}"/>
              </a:ext>
            </a:extLst>
          </p:cNvPr>
          <p:cNvSpPr/>
          <p:nvPr/>
        </p:nvSpPr>
        <p:spPr>
          <a:xfrm>
            <a:off x="10108034"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2" name="CuadroTexto 61">
            <a:extLst>
              <a:ext uri="{FF2B5EF4-FFF2-40B4-BE49-F238E27FC236}">
                <a16:creationId xmlns:a16="http://schemas.microsoft.com/office/drawing/2014/main" id="{6612253E-3E9A-79F3-33A3-264A0D4BE9C9}"/>
              </a:ext>
            </a:extLst>
          </p:cNvPr>
          <p:cNvSpPr txBox="1"/>
          <p:nvPr/>
        </p:nvSpPr>
        <p:spPr>
          <a:xfrm>
            <a:off x="10282945"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63" name="Elipse 62">
            <a:extLst>
              <a:ext uri="{FF2B5EF4-FFF2-40B4-BE49-F238E27FC236}">
                <a16:creationId xmlns:a16="http://schemas.microsoft.com/office/drawing/2014/main" id="{191BE3BC-930D-65EA-73DC-D2FD687B7D12}"/>
              </a:ext>
            </a:extLst>
          </p:cNvPr>
          <p:cNvSpPr/>
          <p:nvPr/>
        </p:nvSpPr>
        <p:spPr>
          <a:xfrm>
            <a:off x="4138516"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4" name="CuadroTexto 63">
            <a:extLst>
              <a:ext uri="{FF2B5EF4-FFF2-40B4-BE49-F238E27FC236}">
                <a16:creationId xmlns:a16="http://schemas.microsoft.com/office/drawing/2014/main" id="{C6682292-3028-F9FD-A3EA-2AE61F8B87B3}"/>
              </a:ext>
            </a:extLst>
          </p:cNvPr>
          <p:cNvSpPr txBox="1"/>
          <p:nvPr/>
        </p:nvSpPr>
        <p:spPr>
          <a:xfrm>
            <a:off x="4295153"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5" name="Elipse 64">
            <a:extLst>
              <a:ext uri="{FF2B5EF4-FFF2-40B4-BE49-F238E27FC236}">
                <a16:creationId xmlns:a16="http://schemas.microsoft.com/office/drawing/2014/main" id="{B94E58A3-3BEE-9A59-F194-666334799E5B}"/>
              </a:ext>
            </a:extLst>
          </p:cNvPr>
          <p:cNvSpPr/>
          <p:nvPr/>
        </p:nvSpPr>
        <p:spPr>
          <a:xfrm>
            <a:off x="7120743"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6" name="CuadroTexto 65">
            <a:extLst>
              <a:ext uri="{FF2B5EF4-FFF2-40B4-BE49-F238E27FC236}">
                <a16:creationId xmlns:a16="http://schemas.microsoft.com/office/drawing/2014/main" id="{9E6D15FE-CF3D-E2DC-A78A-5687933DB5E3}"/>
              </a:ext>
            </a:extLst>
          </p:cNvPr>
          <p:cNvSpPr txBox="1"/>
          <p:nvPr/>
        </p:nvSpPr>
        <p:spPr>
          <a:xfrm>
            <a:off x="7277379"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a:t>
            </a:r>
          </a:p>
        </p:txBody>
      </p:sp>
      <p:sp>
        <p:nvSpPr>
          <p:cNvPr id="67" name="Elipse 66">
            <a:extLst>
              <a:ext uri="{FF2B5EF4-FFF2-40B4-BE49-F238E27FC236}">
                <a16:creationId xmlns:a16="http://schemas.microsoft.com/office/drawing/2014/main" id="{CF4CB687-83C6-8E1C-820E-E4C2AA7D971D}"/>
              </a:ext>
            </a:extLst>
          </p:cNvPr>
          <p:cNvSpPr/>
          <p:nvPr/>
        </p:nvSpPr>
        <p:spPr>
          <a:xfrm>
            <a:off x="10108034"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8" name="CuadroTexto 67">
            <a:extLst>
              <a:ext uri="{FF2B5EF4-FFF2-40B4-BE49-F238E27FC236}">
                <a16:creationId xmlns:a16="http://schemas.microsoft.com/office/drawing/2014/main" id="{F2F65F2C-BDD4-CCB1-86FD-61444987ED69}"/>
              </a:ext>
            </a:extLst>
          </p:cNvPr>
          <p:cNvSpPr txBox="1"/>
          <p:nvPr/>
        </p:nvSpPr>
        <p:spPr>
          <a:xfrm>
            <a:off x="10264671"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9" name="TextBox 68">
            <a:extLst>
              <a:ext uri="{FF2B5EF4-FFF2-40B4-BE49-F238E27FC236}">
                <a16:creationId xmlns:a16="http://schemas.microsoft.com/office/drawing/2014/main" id="{EE60A01F-DE78-550B-4FD8-7148919FB159}"/>
              </a:ext>
            </a:extLst>
          </p:cNvPr>
          <p:cNvSpPr txBox="1"/>
          <p:nvPr/>
        </p:nvSpPr>
        <p:spPr>
          <a:xfrm>
            <a:off x="980501" y="5962674"/>
            <a:ext cx="10230998" cy="707886"/>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Note: Constrained random intercept cross-lagged panel model (RI-CLPM) of the relationships between Attitudes Toward Democracy (ATD), Participation in Collective Action (PCA) and Right-Wing Authoritarianism (RWA). The model comprises five waves; since it is constrained, three waves are illustrated to optimize space. Coefficients are unstandardized. Grey dotted lines reflect nonsignificant paths. To ease intelligibility, manifest indicators and contemporaneous residual covariances were excluded from the figure. *p&lt;.05; **p&lt;.01, ***p&lt;.001.</a:t>
            </a:r>
          </a:p>
        </p:txBody>
      </p:sp>
      <p:sp>
        <p:nvSpPr>
          <p:cNvPr id="70" name="Rectángulo redondeado 69">
            <a:extLst>
              <a:ext uri="{FF2B5EF4-FFF2-40B4-BE49-F238E27FC236}">
                <a16:creationId xmlns:a16="http://schemas.microsoft.com/office/drawing/2014/main" id="{F1A12370-F4FD-48BF-C1C3-60FE20A247A8}"/>
              </a:ext>
            </a:extLst>
          </p:cNvPr>
          <p:cNvSpPr/>
          <p:nvPr/>
        </p:nvSpPr>
        <p:spPr>
          <a:xfrm>
            <a:off x="3967035" y="875960"/>
            <a:ext cx="7244465"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1" name="CuadroTexto 70">
            <a:extLst>
              <a:ext uri="{FF2B5EF4-FFF2-40B4-BE49-F238E27FC236}">
                <a16:creationId xmlns:a16="http://schemas.microsoft.com/office/drawing/2014/main" id="{C72ECC54-187D-0A43-5065-99C9CC28378F}"/>
              </a:ext>
            </a:extLst>
          </p:cNvPr>
          <p:cNvSpPr txBox="1"/>
          <p:nvPr/>
        </p:nvSpPr>
        <p:spPr>
          <a:xfrm>
            <a:off x="7141640" y="567068"/>
            <a:ext cx="1385316" cy="307777"/>
          </a:xfrm>
          <a:prstGeom prst="rect">
            <a:avLst/>
          </a:prstGeom>
          <a:noFill/>
        </p:spPr>
        <p:txBody>
          <a:bodyPr wrap="none" rtlCol="0">
            <a:spAutoFit/>
          </a:bodyPr>
          <a:lstStyle/>
          <a:p>
            <a:r>
              <a:rPr lang="es-CL" sz="1400" b="1" dirty="0" err="1">
                <a:latin typeface="Arial" panose="020B0604020202020204" pitchFamily="34" charset="0"/>
                <a:cs typeface="Arial" panose="020B0604020202020204" pitchFamily="34" charset="0"/>
              </a:rPr>
              <a:t>Within-person</a:t>
            </a:r>
            <a:endParaRPr lang="es-CL" sz="1400" b="1" dirty="0">
              <a:latin typeface="Arial" panose="020B0604020202020204" pitchFamily="34" charset="0"/>
              <a:cs typeface="Arial" panose="020B0604020202020204" pitchFamily="34" charset="0"/>
            </a:endParaRPr>
          </a:p>
        </p:txBody>
      </p:sp>
      <p:sp>
        <p:nvSpPr>
          <p:cNvPr id="72" name="Elipse 71">
            <a:extLst>
              <a:ext uri="{FF2B5EF4-FFF2-40B4-BE49-F238E27FC236}">
                <a16:creationId xmlns:a16="http://schemas.microsoft.com/office/drawing/2014/main" id="{42225EBA-D06E-FF0E-DE5A-4EA444AC9EE6}"/>
              </a:ext>
            </a:extLst>
          </p:cNvPr>
          <p:cNvSpPr/>
          <p:nvPr/>
        </p:nvSpPr>
        <p:spPr>
          <a:xfrm>
            <a:off x="1940933" y="117190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3" name="CuadroTexto 72">
            <a:extLst>
              <a:ext uri="{FF2B5EF4-FFF2-40B4-BE49-F238E27FC236}">
                <a16:creationId xmlns:a16="http://schemas.microsoft.com/office/drawing/2014/main" id="{E85548BC-9BB3-101E-D75C-706C9CF8ECDE}"/>
              </a:ext>
            </a:extLst>
          </p:cNvPr>
          <p:cNvSpPr txBox="1"/>
          <p:nvPr/>
        </p:nvSpPr>
        <p:spPr>
          <a:xfrm>
            <a:off x="2082277" y="1396364"/>
            <a:ext cx="631711"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ATD</a:t>
            </a:r>
            <a:endParaRPr lang="es-CL" b="1" dirty="0">
              <a:latin typeface="Arial" panose="020B0604020202020204" pitchFamily="34" charset="0"/>
              <a:cs typeface="Arial" panose="020B0604020202020204" pitchFamily="34" charset="0"/>
            </a:endParaRPr>
          </a:p>
        </p:txBody>
      </p:sp>
      <p:sp>
        <p:nvSpPr>
          <p:cNvPr id="74" name="Elipse 73">
            <a:extLst>
              <a:ext uri="{FF2B5EF4-FFF2-40B4-BE49-F238E27FC236}">
                <a16:creationId xmlns:a16="http://schemas.microsoft.com/office/drawing/2014/main" id="{91C9464E-0BD3-0E2A-9AE6-BD3DF562D218}"/>
              </a:ext>
            </a:extLst>
          </p:cNvPr>
          <p:cNvSpPr/>
          <p:nvPr/>
        </p:nvSpPr>
        <p:spPr>
          <a:xfrm>
            <a:off x="1940933" y="2904750"/>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6" name="Elipse 75">
            <a:extLst>
              <a:ext uri="{FF2B5EF4-FFF2-40B4-BE49-F238E27FC236}">
                <a16:creationId xmlns:a16="http://schemas.microsoft.com/office/drawing/2014/main" id="{FDEED837-D47D-D946-0AA9-E599D189D265}"/>
              </a:ext>
            </a:extLst>
          </p:cNvPr>
          <p:cNvSpPr/>
          <p:nvPr/>
        </p:nvSpPr>
        <p:spPr>
          <a:xfrm>
            <a:off x="1940933" y="463759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8" name="CuadroTexto 77">
            <a:extLst>
              <a:ext uri="{FF2B5EF4-FFF2-40B4-BE49-F238E27FC236}">
                <a16:creationId xmlns:a16="http://schemas.microsoft.com/office/drawing/2014/main" id="{09C5770E-B770-6571-A056-6838E93132FF}"/>
              </a:ext>
            </a:extLst>
          </p:cNvPr>
          <p:cNvSpPr txBox="1"/>
          <p:nvPr/>
        </p:nvSpPr>
        <p:spPr>
          <a:xfrm>
            <a:off x="2059485" y="3119419"/>
            <a:ext cx="65114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PCA</a:t>
            </a:r>
            <a:endParaRPr lang="es-CL" b="1" dirty="0">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9AE6A019-3E3B-AC5D-EAA1-C37C19FCD0BE}"/>
              </a:ext>
            </a:extLst>
          </p:cNvPr>
          <p:cNvSpPr txBox="1"/>
          <p:nvPr/>
        </p:nvSpPr>
        <p:spPr>
          <a:xfrm>
            <a:off x="2043455" y="4862054"/>
            <a:ext cx="68320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RWA</a:t>
            </a:r>
            <a:endParaRPr lang="es-CL" b="1" dirty="0">
              <a:latin typeface="Arial" panose="020B0604020202020204" pitchFamily="34" charset="0"/>
              <a:cs typeface="Arial" panose="020B0604020202020204" pitchFamily="34" charset="0"/>
            </a:endParaRPr>
          </a:p>
        </p:txBody>
      </p:sp>
      <p:sp>
        <p:nvSpPr>
          <p:cNvPr id="80" name="Rectángulo redondeado 79">
            <a:extLst>
              <a:ext uri="{FF2B5EF4-FFF2-40B4-BE49-F238E27FC236}">
                <a16:creationId xmlns:a16="http://schemas.microsoft.com/office/drawing/2014/main" id="{8A29E48D-7BE6-C338-67F7-5DEB4459445F}"/>
              </a:ext>
            </a:extLst>
          </p:cNvPr>
          <p:cNvSpPr/>
          <p:nvPr/>
        </p:nvSpPr>
        <p:spPr>
          <a:xfrm>
            <a:off x="1029985" y="897467"/>
            <a:ext cx="2795706"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1" name="CuadroTexto 80">
            <a:extLst>
              <a:ext uri="{FF2B5EF4-FFF2-40B4-BE49-F238E27FC236}">
                <a16:creationId xmlns:a16="http://schemas.microsoft.com/office/drawing/2014/main" id="{2CDCA99D-CA87-8D22-2351-2166A756C40D}"/>
              </a:ext>
            </a:extLst>
          </p:cNvPr>
          <p:cNvSpPr txBox="1"/>
          <p:nvPr/>
        </p:nvSpPr>
        <p:spPr>
          <a:xfrm>
            <a:off x="1876415" y="567068"/>
            <a:ext cx="1576072" cy="307777"/>
          </a:xfrm>
          <a:prstGeom prst="rect">
            <a:avLst/>
          </a:prstGeom>
          <a:noFill/>
        </p:spPr>
        <p:txBody>
          <a:bodyPr wrap="none" rtlCol="0">
            <a:spAutoFit/>
          </a:bodyPr>
          <a:lstStyle/>
          <a:p>
            <a:r>
              <a:rPr lang="es-CL" sz="1400" b="1" dirty="0">
                <a:latin typeface="Arial" panose="020B0604020202020204" pitchFamily="34" charset="0"/>
                <a:cs typeface="Arial" panose="020B0604020202020204" pitchFamily="34" charset="0"/>
              </a:rPr>
              <a:t>Between-</a:t>
            </a:r>
            <a:r>
              <a:rPr lang="es-CL" sz="1400" b="1" dirty="0" err="1">
                <a:latin typeface="Arial" panose="020B0604020202020204" pitchFamily="34" charset="0"/>
                <a:cs typeface="Arial" panose="020B0604020202020204" pitchFamily="34" charset="0"/>
              </a:rPr>
              <a:t>person</a:t>
            </a:r>
            <a:endParaRPr lang="es-CL" sz="1400" b="1" dirty="0">
              <a:latin typeface="Arial" panose="020B0604020202020204" pitchFamily="34" charset="0"/>
              <a:cs typeface="Arial" panose="020B0604020202020204" pitchFamily="34" charset="0"/>
            </a:endParaRPr>
          </a:p>
        </p:txBody>
      </p:sp>
      <p:cxnSp>
        <p:nvCxnSpPr>
          <p:cNvPr id="83" name="Conector curvado 82">
            <a:extLst>
              <a:ext uri="{FF2B5EF4-FFF2-40B4-BE49-F238E27FC236}">
                <a16:creationId xmlns:a16="http://schemas.microsoft.com/office/drawing/2014/main" id="{4973A28D-B68F-0E1D-DB03-8B5BF5807A20}"/>
              </a:ext>
            </a:extLst>
          </p:cNvPr>
          <p:cNvCxnSpPr>
            <a:stCxn id="72" idx="2"/>
            <a:endCxn id="76" idx="2"/>
          </p:cNvCxnSpPr>
          <p:nvPr/>
        </p:nvCxnSpPr>
        <p:spPr>
          <a:xfrm rot="10800000" flipV="1">
            <a:off x="1940933" y="1629105"/>
            <a:ext cx="12700" cy="3465690"/>
          </a:xfrm>
          <a:prstGeom prst="curvedConnector3">
            <a:avLst>
              <a:gd name="adj1" fmla="val 508889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ector curvado 85">
            <a:extLst>
              <a:ext uri="{FF2B5EF4-FFF2-40B4-BE49-F238E27FC236}">
                <a16:creationId xmlns:a16="http://schemas.microsoft.com/office/drawing/2014/main" id="{127F2C13-B54F-C060-1623-B1E46756D658}"/>
              </a:ext>
            </a:extLst>
          </p:cNvPr>
          <p:cNvCxnSpPr>
            <a:cxnSpLocks/>
            <a:stCxn id="74" idx="6"/>
            <a:endCxn id="76" idx="6"/>
          </p:cNvCxnSpPr>
          <p:nvPr/>
        </p:nvCxnSpPr>
        <p:spPr>
          <a:xfrm>
            <a:off x="2855333" y="3361950"/>
            <a:ext cx="12700" cy="1732845"/>
          </a:xfrm>
          <a:prstGeom prst="curvedConnector3">
            <a:avLst>
              <a:gd name="adj1" fmla="val 437778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ector curvado 89">
            <a:extLst>
              <a:ext uri="{FF2B5EF4-FFF2-40B4-BE49-F238E27FC236}">
                <a16:creationId xmlns:a16="http://schemas.microsoft.com/office/drawing/2014/main" id="{C31FF744-B092-75A9-2C9B-B5430ACFAE28}"/>
              </a:ext>
            </a:extLst>
          </p:cNvPr>
          <p:cNvCxnSpPr>
            <a:cxnSpLocks/>
            <a:stCxn id="72" idx="6"/>
            <a:endCxn id="74" idx="6"/>
          </p:cNvCxnSpPr>
          <p:nvPr/>
        </p:nvCxnSpPr>
        <p:spPr>
          <a:xfrm>
            <a:off x="2855333" y="1629105"/>
            <a:ext cx="12700" cy="1732845"/>
          </a:xfrm>
          <a:prstGeom prst="curvedConnector3">
            <a:avLst>
              <a:gd name="adj1" fmla="val 3844449"/>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EFE554A9-B35B-D009-8A24-58118D0B749A}"/>
              </a:ext>
            </a:extLst>
          </p:cNvPr>
          <p:cNvCxnSpPr>
            <a:stCxn id="51" idx="6"/>
            <a:endCxn id="53" idx="2"/>
          </p:cNvCxnSpPr>
          <p:nvPr/>
        </p:nvCxnSpPr>
        <p:spPr>
          <a:xfrm>
            <a:off x="5052916" y="157372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3308364A-568E-FA03-FC2A-DEDD25F3FC8A}"/>
              </a:ext>
            </a:extLst>
          </p:cNvPr>
          <p:cNvCxnSpPr>
            <a:cxnSpLocks/>
            <a:stCxn id="53" idx="6"/>
            <a:endCxn id="55" idx="2"/>
          </p:cNvCxnSpPr>
          <p:nvPr/>
        </p:nvCxnSpPr>
        <p:spPr>
          <a:xfrm>
            <a:off x="8035143" y="157372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D162220B-904B-C3A2-2156-AD5E1CA2776F}"/>
              </a:ext>
            </a:extLst>
          </p:cNvPr>
          <p:cNvCxnSpPr>
            <a:cxnSpLocks/>
            <a:stCxn id="57" idx="6"/>
            <a:endCxn id="59" idx="2"/>
          </p:cNvCxnSpPr>
          <p:nvPr/>
        </p:nvCxnSpPr>
        <p:spPr>
          <a:xfrm>
            <a:off x="5052916" y="3306574"/>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FBDEE12B-F17A-32CD-BA92-DD267940F76F}"/>
              </a:ext>
            </a:extLst>
          </p:cNvPr>
          <p:cNvCxnSpPr>
            <a:cxnSpLocks/>
            <a:stCxn id="59" idx="6"/>
            <a:endCxn id="61" idx="2"/>
          </p:cNvCxnSpPr>
          <p:nvPr/>
        </p:nvCxnSpPr>
        <p:spPr>
          <a:xfrm>
            <a:off x="8035143" y="3306574"/>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096E1214-B969-BC61-5B1E-DBD98CA172A1}"/>
              </a:ext>
            </a:extLst>
          </p:cNvPr>
          <p:cNvCxnSpPr>
            <a:cxnSpLocks/>
            <a:stCxn id="63" idx="6"/>
            <a:endCxn id="65" idx="2"/>
          </p:cNvCxnSpPr>
          <p:nvPr/>
        </p:nvCxnSpPr>
        <p:spPr>
          <a:xfrm>
            <a:off x="5052916" y="503941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9A453C24-8C81-EABC-93D0-ABECCE65CE4F}"/>
              </a:ext>
            </a:extLst>
          </p:cNvPr>
          <p:cNvCxnSpPr>
            <a:cxnSpLocks/>
            <a:stCxn id="65" idx="6"/>
            <a:endCxn id="67" idx="2"/>
          </p:cNvCxnSpPr>
          <p:nvPr/>
        </p:nvCxnSpPr>
        <p:spPr>
          <a:xfrm>
            <a:off x="8035143" y="503941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571F7229-33C8-6C5C-C897-75AA2C4C0275}"/>
              </a:ext>
            </a:extLst>
          </p:cNvPr>
          <p:cNvCxnSpPr>
            <a:cxnSpLocks/>
            <a:stCxn id="51" idx="6"/>
            <a:endCxn id="59" idx="2"/>
          </p:cNvCxnSpPr>
          <p:nvPr/>
        </p:nvCxnSpPr>
        <p:spPr>
          <a:xfrm>
            <a:off x="5052916" y="1573729"/>
            <a:ext cx="2067827"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9FB6A62-D609-B9A5-8412-45BED2C6E7E6}"/>
              </a:ext>
            </a:extLst>
          </p:cNvPr>
          <p:cNvCxnSpPr>
            <a:cxnSpLocks/>
            <a:stCxn id="57" idx="6"/>
            <a:endCxn id="65" idx="2"/>
          </p:cNvCxnSpPr>
          <p:nvPr/>
        </p:nvCxnSpPr>
        <p:spPr>
          <a:xfrm>
            <a:off x="5052916" y="3306574"/>
            <a:ext cx="2067827"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a:extLst>
              <a:ext uri="{FF2B5EF4-FFF2-40B4-BE49-F238E27FC236}">
                <a16:creationId xmlns:a16="http://schemas.microsoft.com/office/drawing/2014/main" id="{016CA5E1-3A2F-55BA-85AB-C15E9F19135D}"/>
              </a:ext>
            </a:extLst>
          </p:cNvPr>
          <p:cNvCxnSpPr>
            <a:cxnSpLocks/>
            <a:stCxn id="53" idx="6"/>
            <a:endCxn id="61" idx="2"/>
          </p:cNvCxnSpPr>
          <p:nvPr/>
        </p:nvCxnSpPr>
        <p:spPr>
          <a:xfrm>
            <a:off x="8035143" y="1573729"/>
            <a:ext cx="2072891"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FB59456A-B768-4D61-0ADE-4687672C6DDE}"/>
              </a:ext>
            </a:extLst>
          </p:cNvPr>
          <p:cNvCxnSpPr>
            <a:cxnSpLocks/>
            <a:stCxn id="59" idx="6"/>
            <a:endCxn id="67" idx="2"/>
          </p:cNvCxnSpPr>
          <p:nvPr/>
        </p:nvCxnSpPr>
        <p:spPr>
          <a:xfrm>
            <a:off x="8035143" y="3306574"/>
            <a:ext cx="2072891"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70E6090A-17B1-431D-154D-3ED84815051C}"/>
              </a:ext>
            </a:extLst>
          </p:cNvPr>
          <p:cNvCxnSpPr>
            <a:cxnSpLocks/>
            <a:stCxn id="51" idx="6"/>
            <a:endCxn id="65" idx="2"/>
          </p:cNvCxnSpPr>
          <p:nvPr/>
        </p:nvCxnSpPr>
        <p:spPr>
          <a:xfrm>
            <a:off x="5052916" y="1573729"/>
            <a:ext cx="2067827"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68503EC8-689B-B0B4-925E-6387C08195E5}"/>
              </a:ext>
            </a:extLst>
          </p:cNvPr>
          <p:cNvCxnSpPr>
            <a:cxnSpLocks/>
            <a:stCxn id="53" idx="6"/>
            <a:endCxn id="67" idx="2"/>
          </p:cNvCxnSpPr>
          <p:nvPr/>
        </p:nvCxnSpPr>
        <p:spPr>
          <a:xfrm>
            <a:off x="8035143" y="1573729"/>
            <a:ext cx="2072891"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00F7163C-7C52-928F-BCD3-6FF441F86061}"/>
              </a:ext>
            </a:extLst>
          </p:cNvPr>
          <p:cNvCxnSpPr>
            <a:cxnSpLocks/>
            <a:stCxn id="57" idx="6"/>
            <a:endCxn id="53" idx="2"/>
          </p:cNvCxnSpPr>
          <p:nvPr/>
        </p:nvCxnSpPr>
        <p:spPr>
          <a:xfrm flipV="1">
            <a:off x="5052916" y="1573729"/>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8A158F30-D642-384C-9472-B346215B6FC4}"/>
              </a:ext>
            </a:extLst>
          </p:cNvPr>
          <p:cNvCxnSpPr>
            <a:cxnSpLocks/>
            <a:stCxn id="63" idx="6"/>
            <a:endCxn id="59" idx="2"/>
          </p:cNvCxnSpPr>
          <p:nvPr/>
        </p:nvCxnSpPr>
        <p:spPr>
          <a:xfrm flipV="1">
            <a:off x="5052916" y="3306574"/>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F2F89DA-0AD5-AB44-5BC0-7B165B4AD3F5}"/>
              </a:ext>
            </a:extLst>
          </p:cNvPr>
          <p:cNvCxnSpPr>
            <a:cxnSpLocks/>
            <a:stCxn id="59" idx="6"/>
            <a:endCxn id="55" idx="2"/>
          </p:cNvCxnSpPr>
          <p:nvPr/>
        </p:nvCxnSpPr>
        <p:spPr>
          <a:xfrm flipV="1">
            <a:off x="8035143" y="1573729"/>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BBD4401D-069A-D96A-D1E0-551C8AEB59F8}"/>
              </a:ext>
            </a:extLst>
          </p:cNvPr>
          <p:cNvCxnSpPr>
            <a:cxnSpLocks/>
            <a:stCxn id="65" idx="6"/>
            <a:endCxn id="61" idx="2"/>
          </p:cNvCxnSpPr>
          <p:nvPr/>
        </p:nvCxnSpPr>
        <p:spPr>
          <a:xfrm flipV="1">
            <a:off x="8035143" y="3306574"/>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Conector recto de flecha 144">
            <a:extLst>
              <a:ext uri="{FF2B5EF4-FFF2-40B4-BE49-F238E27FC236}">
                <a16:creationId xmlns:a16="http://schemas.microsoft.com/office/drawing/2014/main" id="{49A10E5D-0C9A-DE9B-B9C9-88BC50D71AFD}"/>
              </a:ext>
            </a:extLst>
          </p:cNvPr>
          <p:cNvCxnSpPr>
            <a:cxnSpLocks/>
            <a:stCxn id="63" idx="6"/>
            <a:endCxn id="53" idx="2"/>
          </p:cNvCxnSpPr>
          <p:nvPr/>
        </p:nvCxnSpPr>
        <p:spPr>
          <a:xfrm flipV="1">
            <a:off x="5052916" y="1573729"/>
            <a:ext cx="2067827"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02BBC951-C80F-D8AD-70CA-BE710A6D8493}"/>
              </a:ext>
            </a:extLst>
          </p:cNvPr>
          <p:cNvCxnSpPr>
            <a:cxnSpLocks/>
            <a:stCxn id="65" idx="6"/>
            <a:endCxn id="55" idx="2"/>
          </p:cNvCxnSpPr>
          <p:nvPr/>
        </p:nvCxnSpPr>
        <p:spPr>
          <a:xfrm flipV="1">
            <a:off x="8035143" y="1573729"/>
            <a:ext cx="2072891"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5" name="CuadroTexto 234">
            <a:extLst>
              <a:ext uri="{FF2B5EF4-FFF2-40B4-BE49-F238E27FC236}">
                <a16:creationId xmlns:a16="http://schemas.microsoft.com/office/drawing/2014/main" id="{B0C05C64-C9A7-E21B-89F3-A08B1013ABF2}"/>
              </a:ext>
            </a:extLst>
          </p:cNvPr>
          <p:cNvSpPr txBox="1"/>
          <p:nvPr/>
        </p:nvSpPr>
        <p:spPr>
          <a:xfrm>
            <a:off x="5692865" y="1434672"/>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6" name="CuadroTexto 5">
            <a:extLst>
              <a:ext uri="{FF2B5EF4-FFF2-40B4-BE49-F238E27FC236}">
                <a16:creationId xmlns:a16="http://schemas.microsoft.com/office/drawing/2014/main" id="{CD2889BA-F1F5-5102-C4E9-F31DA719F925}"/>
              </a:ext>
            </a:extLst>
          </p:cNvPr>
          <p:cNvSpPr txBox="1"/>
          <p:nvPr/>
        </p:nvSpPr>
        <p:spPr>
          <a:xfrm>
            <a:off x="8668454" y="1442530"/>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7" name="CuadroTexto 6">
            <a:extLst>
              <a:ext uri="{FF2B5EF4-FFF2-40B4-BE49-F238E27FC236}">
                <a16:creationId xmlns:a16="http://schemas.microsoft.com/office/drawing/2014/main" id="{D2D93BC0-B62E-78BF-7790-7937062FDB21}"/>
              </a:ext>
            </a:extLst>
          </p:cNvPr>
          <p:cNvSpPr txBox="1"/>
          <p:nvPr/>
        </p:nvSpPr>
        <p:spPr>
          <a:xfrm rot="2347904">
            <a:off x="5237089" y="179905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0.067*</a:t>
            </a:r>
          </a:p>
        </p:txBody>
      </p:sp>
      <p:sp>
        <p:nvSpPr>
          <p:cNvPr id="9" name="CuadroTexto 8">
            <a:extLst>
              <a:ext uri="{FF2B5EF4-FFF2-40B4-BE49-F238E27FC236}">
                <a16:creationId xmlns:a16="http://schemas.microsoft.com/office/drawing/2014/main" id="{71FD01ED-B972-90D2-2027-68589BACAA9D}"/>
              </a:ext>
            </a:extLst>
          </p:cNvPr>
          <p:cNvSpPr txBox="1"/>
          <p:nvPr/>
        </p:nvSpPr>
        <p:spPr>
          <a:xfrm>
            <a:off x="5240106" y="3171549"/>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0.311***</a:t>
            </a:r>
          </a:p>
        </p:txBody>
      </p:sp>
      <p:sp>
        <p:nvSpPr>
          <p:cNvPr id="85" name="CuadroTexto 84">
            <a:extLst>
              <a:ext uri="{FF2B5EF4-FFF2-40B4-BE49-F238E27FC236}">
                <a16:creationId xmlns:a16="http://schemas.microsoft.com/office/drawing/2014/main" id="{FB88E0D3-30A8-8C56-D0A8-FE19D944D058}"/>
              </a:ext>
            </a:extLst>
          </p:cNvPr>
          <p:cNvSpPr txBox="1"/>
          <p:nvPr/>
        </p:nvSpPr>
        <p:spPr>
          <a:xfrm rot="2347904">
            <a:off x="8253618" y="1826375"/>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0.067*</a:t>
            </a:r>
          </a:p>
        </p:txBody>
      </p:sp>
      <p:sp>
        <p:nvSpPr>
          <p:cNvPr id="87" name="CuadroTexto 86">
            <a:extLst>
              <a:ext uri="{FF2B5EF4-FFF2-40B4-BE49-F238E27FC236}">
                <a16:creationId xmlns:a16="http://schemas.microsoft.com/office/drawing/2014/main" id="{689F0E2A-BCB3-45EA-3BEF-714498CA5E87}"/>
              </a:ext>
            </a:extLst>
          </p:cNvPr>
          <p:cNvSpPr txBox="1"/>
          <p:nvPr/>
        </p:nvSpPr>
        <p:spPr>
          <a:xfrm>
            <a:off x="8225687" y="3177735"/>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0.311***</a:t>
            </a:r>
          </a:p>
        </p:txBody>
      </p:sp>
      <p:sp>
        <p:nvSpPr>
          <p:cNvPr id="88" name="CuadroTexto 87">
            <a:extLst>
              <a:ext uri="{FF2B5EF4-FFF2-40B4-BE49-F238E27FC236}">
                <a16:creationId xmlns:a16="http://schemas.microsoft.com/office/drawing/2014/main" id="{B35D5A20-5B40-11ED-7538-772DD5635ECC}"/>
              </a:ext>
            </a:extLst>
          </p:cNvPr>
          <p:cNvSpPr txBox="1"/>
          <p:nvPr/>
        </p:nvSpPr>
        <p:spPr>
          <a:xfrm rot="3580764">
            <a:off x="6376502" y="4175699"/>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-0.101**</a:t>
            </a:r>
          </a:p>
        </p:txBody>
      </p:sp>
      <p:sp>
        <p:nvSpPr>
          <p:cNvPr id="89" name="CuadroTexto 88">
            <a:extLst>
              <a:ext uri="{FF2B5EF4-FFF2-40B4-BE49-F238E27FC236}">
                <a16:creationId xmlns:a16="http://schemas.microsoft.com/office/drawing/2014/main" id="{03A4A394-7185-CD8A-973C-40B8ABCB6A34}"/>
              </a:ext>
            </a:extLst>
          </p:cNvPr>
          <p:cNvSpPr txBox="1"/>
          <p:nvPr/>
        </p:nvSpPr>
        <p:spPr>
          <a:xfrm rot="3580764">
            <a:off x="9376763" y="417569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-0.101**</a:t>
            </a:r>
          </a:p>
        </p:txBody>
      </p:sp>
      <p:sp>
        <p:nvSpPr>
          <p:cNvPr id="91" name="CuadroTexto 90">
            <a:extLst>
              <a:ext uri="{FF2B5EF4-FFF2-40B4-BE49-F238E27FC236}">
                <a16:creationId xmlns:a16="http://schemas.microsoft.com/office/drawing/2014/main" id="{BDAAF20A-A348-DC9E-C70D-97B738477C53}"/>
              </a:ext>
            </a:extLst>
          </p:cNvPr>
          <p:cNvSpPr txBox="1"/>
          <p:nvPr/>
        </p:nvSpPr>
        <p:spPr>
          <a:xfrm rot="2297956">
            <a:off x="510698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92" name="CuadroTexto 91">
            <a:extLst>
              <a:ext uri="{FF2B5EF4-FFF2-40B4-BE49-F238E27FC236}">
                <a16:creationId xmlns:a16="http://schemas.microsoft.com/office/drawing/2014/main" id="{960044D5-95A2-7CB7-A229-B0E652ABA6EF}"/>
              </a:ext>
            </a:extLst>
          </p:cNvPr>
          <p:cNvSpPr txBox="1"/>
          <p:nvPr/>
        </p:nvSpPr>
        <p:spPr>
          <a:xfrm rot="2297956">
            <a:off x="810322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93" name="CuadroTexto 92">
            <a:extLst>
              <a:ext uri="{FF2B5EF4-FFF2-40B4-BE49-F238E27FC236}">
                <a16:creationId xmlns:a16="http://schemas.microsoft.com/office/drawing/2014/main" id="{055ECF23-4843-7E73-89FD-769E5DCDB599}"/>
              </a:ext>
            </a:extLst>
          </p:cNvPr>
          <p:cNvSpPr txBox="1"/>
          <p:nvPr/>
        </p:nvSpPr>
        <p:spPr>
          <a:xfrm>
            <a:off x="5709407" y="4914243"/>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0.143***</a:t>
            </a:r>
          </a:p>
        </p:txBody>
      </p:sp>
      <p:sp>
        <p:nvSpPr>
          <p:cNvPr id="94" name="CuadroTexto 93">
            <a:extLst>
              <a:ext uri="{FF2B5EF4-FFF2-40B4-BE49-F238E27FC236}">
                <a16:creationId xmlns:a16="http://schemas.microsoft.com/office/drawing/2014/main" id="{43484EBC-18C6-CED3-0311-9804B7C22831}"/>
              </a:ext>
            </a:extLst>
          </p:cNvPr>
          <p:cNvSpPr txBox="1"/>
          <p:nvPr/>
        </p:nvSpPr>
        <p:spPr>
          <a:xfrm>
            <a:off x="8696697" y="4908220"/>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0.143***</a:t>
            </a:r>
          </a:p>
        </p:txBody>
      </p:sp>
      <p:sp>
        <p:nvSpPr>
          <p:cNvPr id="95" name="CuadroTexto 94">
            <a:extLst>
              <a:ext uri="{FF2B5EF4-FFF2-40B4-BE49-F238E27FC236}">
                <a16:creationId xmlns:a16="http://schemas.microsoft.com/office/drawing/2014/main" id="{D2D58D7D-6E2F-666B-45E2-A1E158C1D126}"/>
              </a:ext>
            </a:extLst>
          </p:cNvPr>
          <p:cNvSpPr txBox="1"/>
          <p:nvPr/>
        </p:nvSpPr>
        <p:spPr>
          <a:xfrm>
            <a:off x="2971971" y="2357027"/>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0.106***</a:t>
            </a:r>
          </a:p>
        </p:txBody>
      </p:sp>
      <p:sp>
        <p:nvSpPr>
          <p:cNvPr id="96" name="CuadroTexto 95">
            <a:extLst>
              <a:ext uri="{FF2B5EF4-FFF2-40B4-BE49-F238E27FC236}">
                <a16:creationId xmlns:a16="http://schemas.microsoft.com/office/drawing/2014/main" id="{EF8126BC-6E74-2C8D-3080-18F83D995809}"/>
              </a:ext>
            </a:extLst>
          </p:cNvPr>
          <p:cNvSpPr txBox="1"/>
          <p:nvPr/>
        </p:nvSpPr>
        <p:spPr>
          <a:xfrm>
            <a:off x="1044847" y="3177734"/>
            <a:ext cx="804186"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-0.233***</a:t>
            </a:r>
          </a:p>
        </p:txBody>
      </p:sp>
      <p:sp>
        <p:nvSpPr>
          <p:cNvPr id="97" name="CuadroTexto 96">
            <a:extLst>
              <a:ext uri="{FF2B5EF4-FFF2-40B4-BE49-F238E27FC236}">
                <a16:creationId xmlns:a16="http://schemas.microsoft.com/office/drawing/2014/main" id="{DA613165-2977-E213-7878-F54660B95915}"/>
              </a:ext>
            </a:extLst>
          </p:cNvPr>
          <p:cNvSpPr txBox="1"/>
          <p:nvPr/>
        </p:nvSpPr>
        <p:spPr>
          <a:xfrm>
            <a:off x="2855993" y="4089873"/>
            <a:ext cx="86575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-0.259***</a:t>
            </a:r>
          </a:p>
        </p:txBody>
      </p:sp>
      <p:sp>
        <p:nvSpPr>
          <p:cNvPr id="101" name="Título 100">
            <a:extLst>
              <a:ext uri="{FF2B5EF4-FFF2-40B4-BE49-F238E27FC236}">
                <a16:creationId xmlns:a16="http://schemas.microsoft.com/office/drawing/2014/main" id="{2C3D7774-2624-BD3E-AEC0-BA14A6184925}"/>
              </a:ext>
            </a:extLst>
          </p:cNvPr>
          <p:cNvSpPr>
            <a:spLocks noGrp="1"/>
          </p:cNvSpPr>
          <p:nvPr>
            <p:ph type="title"/>
          </p:nvPr>
        </p:nvSpPr>
        <p:spPr>
          <a:xfrm>
            <a:off x="838200" y="133396"/>
            <a:ext cx="10515600" cy="401364"/>
          </a:xfrm>
        </p:spPr>
        <p:txBody>
          <a:bodyPr>
            <a:noAutofit/>
          </a:bodyPr>
          <a:lstStyle/>
          <a:p>
            <a:r>
              <a:rPr lang="es-CL" sz="3200" dirty="0" err="1">
                <a:latin typeface="Arial" panose="020B0604020202020204" pitchFamily="34" charset="0"/>
                <a:cs typeface="Arial" panose="020B0604020202020204" pitchFamily="34" charset="0"/>
              </a:rPr>
              <a:t>Three</a:t>
            </a:r>
            <a:r>
              <a:rPr lang="es-CL" sz="3200" dirty="0">
                <a:latin typeface="Arial" panose="020B0604020202020204" pitchFamily="34" charset="0"/>
                <a:cs typeface="Arial" panose="020B0604020202020204" pitchFamily="34" charset="0"/>
              </a:rPr>
              <a:t> </a:t>
            </a:r>
            <a:r>
              <a:rPr lang="es-CL" sz="3200" dirty="0" err="1">
                <a:latin typeface="Arial" panose="020B0604020202020204" pitchFamily="34" charset="0"/>
                <a:cs typeface="Arial" panose="020B0604020202020204" pitchFamily="34" charset="0"/>
              </a:rPr>
              <a:t>items</a:t>
            </a:r>
            <a:r>
              <a:rPr lang="es-CL" sz="3200" dirty="0">
                <a:latin typeface="Arial" panose="020B0604020202020204" pitchFamily="34" charset="0"/>
                <a:cs typeface="Arial" panose="020B0604020202020204" pitchFamily="34" charset="0"/>
              </a:rPr>
              <a:t> ATD</a:t>
            </a:r>
          </a:p>
        </p:txBody>
      </p:sp>
    </p:spTree>
    <p:extLst>
      <p:ext uri="{BB962C8B-B14F-4D97-AF65-F5344CB8AC3E}">
        <p14:creationId xmlns:p14="http://schemas.microsoft.com/office/powerpoint/2010/main" val="298230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lipse 50">
            <a:extLst>
              <a:ext uri="{FF2B5EF4-FFF2-40B4-BE49-F238E27FC236}">
                <a16:creationId xmlns:a16="http://schemas.microsoft.com/office/drawing/2014/main" id="{B226F6CB-9139-0E7A-53AA-1C86B9E4312C}"/>
              </a:ext>
            </a:extLst>
          </p:cNvPr>
          <p:cNvSpPr/>
          <p:nvPr/>
        </p:nvSpPr>
        <p:spPr>
          <a:xfrm>
            <a:off x="4138516"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2" name="CuadroTexto 51">
            <a:extLst>
              <a:ext uri="{FF2B5EF4-FFF2-40B4-BE49-F238E27FC236}">
                <a16:creationId xmlns:a16="http://schemas.microsoft.com/office/drawing/2014/main" id="{0649CE7E-23D9-859F-DEAB-3E4F96798B37}"/>
              </a:ext>
            </a:extLst>
          </p:cNvPr>
          <p:cNvSpPr txBox="1"/>
          <p:nvPr/>
        </p:nvSpPr>
        <p:spPr>
          <a:xfrm>
            <a:off x="4325706"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3" name="Elipse 52">
            <a:extLst>
              <a:ext uri="{FF2B5EF4-FFF2-40B4-BE49-F238E27FC236}">
                <a16:creationId xmlns:a16="http://schemas.microsoft.com/office/drawing/2014/main" id="{E434A601-811B-6982-FF0E-1214C12FF74A}"/>
              </a:ext>
            </a:extLst>
          </p:cNvPr>
          <p:cNvSpPr/>
          <p:nvPr/>
        </p:nvSpPr>
        <p:spPr>
          <a:xfrm>
            <a:off x="7120743"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4" name="CuadroTexto 53">
            <a:extLst>
              <a:ext uri="{FF2B5EF4-FFF2-40B4-BE49-F238E27FC236}">
                <a16:creationId xmlns:a16="http://schemas.microsoft.com/office/drawing/2014/main" id="{BD8C1EAD-9FF5-4BA9-FFE4-F1AEC58912F7}"/>
              </a:ext>
            </a:extLst>
          </p:cNvPr>
          <p:cNvSpPr txBox="1"/>
          <p:nvPr/>
        </p:nvSpPr>
        <p:spPr>
          <a:xfrm>
            <a:off x="7307933"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a:t>
            </a:r>
          </a:p>
        </p:txBody>
      </p:sp>
      <p:sp>
        <p:nvSpPr>
          <p:cNvPr id="55" name="Elipse 54">
            <a:extLst>
              <a:ext uri="{FF2B5EF4-FFF2-40B4-BE49-F238E27FC236}">
                <a16:creationId xmlns:a16="http://schemas.microsoft.com/office/drawing/2014/main" id="{D68F5345-BA0C-5EB2-D514-AEFFFDA16A44}"/>
              </a:ext>
            </a:extLst>
          </p:cNvPr>
          <p:cNvSpPr/>
          <p:nvPr/>
        </p:nvSpPr>
        <p:spPr>
          <a:xfrm>
            <a:off x="10108034" y="111652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6" name="CuadroTexto 55">
            <a:extLst>
              <a:ext uri="{FF2B5EF4-FFF2-40B4-BE49-F238E27FC236}">
                <a16:creationId xmlns:a16="http://schemas.microsoft.com/office/drawing/2014/main" id="{DB188656-6B00-0B1E-0CDD-FBC95947E5EF}"/>
              </a:ext>
            </a:extLst>
          </p:cNvPr>
          <p:cNvSpPr txBox="1"/>
          <p:nvPr/>
        </p:nvSpPr>
        <p:spPr>
          <a:xfrm>
            <a:off x="10295224" y="1335202"/>
            <a:ext cx="540020"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ATD</a:t>
            </a:r>
          </a:p>
          <a:p>
            <a:pPr algn="ctr"/>
            <a:r>
              <a:rPr lang="es-CL" sz="1100" b="1" dirty="0">
                <a:latin typeface="Arial" panose="020B0604020202020204" pitchFamily="34" charset="0"/>
                <a:cs typeface="Arial" panose="020B0604020202020204" pitchFamily="34" charset="0"/>
              </a:rPr>
              <a:t>T+1</a:t>
            </a:r>
          </a:p>
        </p:txBody>
      </p:sp>
      <p:sp>
        <p:nvSpPr>
          <p:cNvPr id="57" name="Elipse 56">
            <a:extLst>
              <a:ext uri="{FF2B5EF4-FFF2-40B4-BE49-F238E27FC236}">
                <a16:creationId xmlns:a16="http://schemas.microsoft.com/office/drawing/2014/main" id="{37F50F82-416B-BB24-09C4-0BC45CEB104C}"/>
              </a:ext>
            </a:extLst>
          </p:cNvPr>
          <p:cNvSpPr/>
          <p:nvPr/>
        </p:nvSpPr>
        <p:spPr>
          <a:xfrm>
            <a:off x="4138516"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58" name="CuadroTexto 57">
            <a:extLst>
              <a:ext uri="{FF2B5EF4-FFF2-40B4-BE49-F238E27FC236}">
                <a16:creationId xmlns:a16="http://schemas.microsoft.com/office/drawing/2014/main" id="{A0DFBACC-1075-67AD-AA59-FB88AFD63669}"/>
              </a:ext>
            </a:extLst>
          </p:cNvPr>
          <p:cNvSpPr txBox="1"/>
          <p:nvPr/>
        </p:nvSpPr>
        <p:spPr>
          <a:xfrm>
            <a:off x="4313428"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59" name="Elipse 58">
            <a:extLst>
              <a:ext uri="{FF2B5EF4-FFF2-40B4-BE49-F238E27FC236}">
                <a16:creationId xmlns:a16="http://schemas.microsoft.com/office/drawing/2014/main" id="{A82252EE-8D14-DD08-BC99-0391FEB28D93}"/>
              </a:ext>
            </a:extLst>
          </p:cNvPr>
          <p:cNvSpPr/>
          <p:nvPr/>
        </p:nvSpPr>
        <p:spPr>
          <a:xfrm>
            <a:off x="7120743"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0" name="CuadroTexto 59">
            <a:extLst>
              <a:ext uri="{FF2B5EF4-FFF2-40B4-BE49-F238E27FC236}">
                <a16:creationId xmlns:a16="http://schemas.microsoft.com/office/drawing/2014/main" id="{094F82F9-901B-F7EE-3B9D-283E0A8D061F}"/>
              </a:ext>
            </a:extLst>
          </p:cNvPr>
          <p:cNvSpPr txBox="1"/>
          <p:nvPr/>
        </p:nvSpPr>
        <p:spPr>
          <a:xfrm>
            <a:off x="7295653"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a:t>
            </a:r>
          </a:p>
        </p:txBody>
      </p:sp>
      <p:sp>
        <p:nvSpPr>
          <p:cNvPr id="61" name="Elipse 60">
            <a:extLst>
              <a:ext uri="{FF2B5EF4-FFF2-40B4-BE49-F238E27FC236}">
                <a16:creationId xmlns:a16="http://schemas.microsoft.com/office/drawing/2014/main" id="{F8522C4B-9F74-AE49-51ED-4DCF56C051DA}"/>
              </a:ext>
            </a:extLst>
          </p:cNvPr>
          <p:cNvSpPr/>
          <p:nvPr/>
        </p:nvSpPr>
        <p:spPr>
          <a:xfrm>
            <a:off x="10108034" y="2849374"/>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2" name="CuadroTexto 61">
            <a:extLst>
              <a:ext uri="{FF2B5EF4-FFF2-40B4-BE49-F238E27FC236}">
                <a16:creationId xmlns:a16="http://schemas.microsoft.com/office/drawing/2014/main" id="{6612253E-3E9A-79F3-33A3-264A0D4BE9C9}"/>
              </a:ext>
            </a:extLst>
          </p:cNvPr>
          <p:cNvSpPr txBox="1"/>
          <p:nvPr/>
        </p:nvSpPr>
        <p:spPr>
          <a:xfrm>
            <a:off x="10282945" y="3068047"/>
            <a:ext cx="564578"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PCA</a:t>
            </a:r>
          </a:p>
          <a:p>
            <a:pPr algn="ctr"/>
            <a:r>
              <a:rPr lang="es-CL" sz="1100" b="1" dirty="0">
                <a:latin typeface="Arial" panose="020B0604020202020204" pitchFamily="34" charset="0"/>
                <a:cs typeface="Arial" panose="020B0604020202020204" pitchFamily="34" charset="0"/>
              </a:rPr>
              <a:t>T+1</a:t>
            </a:r>
          </a:p>
        </p:txBody>
      </p:sp>
      <p:sp>
        <p:nvSpPr>
          <p:cNvPr id="63" name="Elipse 62">
            <a:extLst>
              <a:ext uri="{FF2B5EF4-FFF2-40B4-BE49-F238E27FC236}">
                <a16:creationId xmlns:a16="http://schemas.microsoft.com/office/drawing/2014/main" id="{191BE3BC-930D-65EA-73DC-D2FD687B7D12}"/>
              </a:ext>
            </a:extLst>
          </p:cNvPr>
          <p:cNvSpPr/>
          <p:nvPr/>
        </p:nvSpPr>
        <p:spPr>
          <a:xfrm>
            <a:off x="4138516"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4" name="CuadroTexto 63">
            <a:extLst>
              <a:ext uri="{FF2B5EF4-FFF2-40B4-BE49-F238E27FC236}">
                <a16:creationId xmlns:a16="http://schemas.microsoft.com/office/drawing/2014/main" id="{C6682292-3028-F9FD-A3EA-2AE61F8B87B3}"/>
              </a:ext>
            </a:extLst>
          </p:cNvPr>
          <p:cNvSpPr txBox="1"/>
          <p:nvPr/>
        </p:nvSpPr>
        <p:spPr>
          <a:xfrm>
            <a:off x="4295153"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5" name="Elipse 64">
            <a:extLst>
              <a:ext uri="{FF2B5EF4-FFF2-40B4-BE49-F238E27FC236}">
                <a16:creationId xmlns:a16="http://schemas.microsoft.com/office/drawing/2014/main" id="{B94E58A3-3BEE-9A59-F194-666334799E5B}"/>
              </a:ext>
            </a:extLst>
          </p:cNvPr>
          <p:cNvSpPr/>
          <p:nvPr/>
        </p:nvSpPr>
        <p:spPr>
          <a:xfrm>
            <a:off x="7120743"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6" name="CuadroTexto 65">
            <a:extLst>
              <a:ext uri="{FF2B5EF4-FFF2-40B4-BE49-F238E27FC236}">
                <a16:creationId xmlns:a16="http://schemas.microsoft.com/office/drawing/2014/main" id="{9E6D15FE-CF3D-E2DC-A78A-5687933DB5E3}"/>
              </a:ext>
            </a:extLst>
          </p:cNvPr>
          <p:cNvSpPr txBox="1"/>
          <p:nvPr/>
        </p:nvSpPr>
        <p:spPr>
          <a:xfrm>
            <a:off x="7277379"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a:t>
            </a:r>
          </a:p>
        </p:txBody>
      </p:sp>
      <p:sp>
        <p:nvSpPr>
          <p:cNvPr id="67" name="Elipse 66">
            <a:extLst>
              <a:ext uri="{FF2B5EF4-FFF2-40B4-BE49-F238E27FC236}">
                <a16:creationId xmlns:a16="http://schemas.microsoft.com/office/drawing/2014/main" id="{CF4CB687-83C6-8E1C-820E-E4C2AA7D971D}"/>
              </a:ext>
            </a:extLst>
          </p:cNvPr>
          <p:cNvSpPr/>
          <p:nvPr/>
        </p:nvSpPr>
        <p:spPr>
          <a:xfrm>
            <a:off x="10108034" y="4582219"/>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68" name="CuadroTexto 67">
            <a:extLst>
              <a:ext uri="{FF2B5EF4-FFF2-40B4-BE49-F238E27FC236}">
                <a16:creationId xmlns:a16="http://schemas.microsoft.com/office/drawing/2014/main" id="{F2F65F2C-BDD4-CCB1-86FD-61444987ED69}"/>
              </a:ext>
            </a:extLst>
          </p:cNvPr>
          <p:cNvSpPr txBox="1"/>
          <p:nvPr/>
        </p:nvSpPr>
        <p:spPr>
          <a:xfrm>
            <a:off x="10264671" y="4800892"/>
            <a:ext cx="601127" cy="477054"/>
          </a:xfrm>
          <a:prstGeom prst="rect">
            <a:avLst/>
          </a:prstGeom>
          <a:noFill/>
        </p:spPr>
        <p:txBody>
          <a:bodyPr wrap="none" rtlCol="0">
            <a:spAutoFit/>
          </a:bodyPr>
          <a:lstStyle/>
          <a:p>
            <a:pPr algn="ctr"/>
            <a:r>
              <a:rPr lang="es-CL" sz="1400" b="1" dirty="0">
                <a:latin typeface="Arial" panose="020B0604020202020204" pitchFamily="34" charset="0"/>
                <a:cs typeface="Arial" panose="020B0604020202020204" pitchFamily="34" charset="0"/>
              </a:rPr>
              <a:t>RWA</a:t>
            </a:r>
          </a:p>
          <a:p>
            <a:pPr algn="ctr"/>
            <a:r>
              <a:rPr lang="es-CL" sz="1100" b="1" dirty="0">
                <a:latin typeface="Arial" panose="020B0604020202020204" pitchFamily="34" charset="0"/>
                <a:cs typeface="Arial" panose="020B0604020202020204" pitchFamily="34" charset="0"/>
              </a:rPr>
              <a:t>T+1</a:t>
            </a:r>
          </a:p>
        </p:txBody>
      </p:sp>
      <p:sp>
        <p:nvSpPr>
          <p:cNvPr id="69" name="TextBox 68">
            <a:extLst>
              <a:ext uri="{FF2B5EF4-FFF2-40B4-BE49-F238E27FC236}">
                <a16:creationId xmlns:a16="http://schemas.microsoft.com/office/drawing/2014/main" id="{EE60A01F-DE78-550B-4FD8-7148919FB159}"/>
              </a:ext>
            </a:extLst>
          </p:cNvPr>
          <p:cNvSpPr txBox="1"/>
          <p:nvPr/>
        </p:nvSpPr>
        <p:spPr>
          <a:xfrm>
            <a:off x="980501" y="5962674"/>
            <a:ext cx="10230998" cy="707886"/>
          </a:xfrm>
          <a:prstGeom prst="rect">
            <a:avLst/>
          </a:prstGeom>
          <a:noFill/>
        </p:spPr>
        <p:txBody>
          <a:bodyPr wrap="square" rtlCol="0">
            <a:spAutoFit/>
          </a:bodyPr>
          <a:lstStyle/>
          <a:p>
            <a:pPr algn="just"/>
            <a:r>
              <a:rPr lang="en-US" sz="1000" dirty="0">
                <a:latin typeface="Arial" panose="020B0604020202020204" pitchFamily="34" charset="0"/>
                <a:cs typeface="Arial" panose="020B0604020202020204" pitchFamily="34" charset="0"/>
              </a:rPr>
              <a:t>Note: Constrained random intercept cross-lagged panel model (RI-CLPM) of the relationships between Attitudes Toward Democracy (ATD), Participation in Collective Action (PCA) and Right-Wing Authoritarianism (RWA). The model comprises five waves; since it is constrained, three waves are illustrated to optimize space. Coefficients are unstandardized. Grey dotted lines reflect nonsignificant paths. To ease intelligibility, manifest indicators and contemporaneous residual covariances were excluded from the figure. *p&lt;05; **p&lt;.01, ***p&lt;.001.</a:t>
            </a:r>
          </a:p>
        </p:txBody>
      </p:sp>
      <p:sp>
        <p:nvSpPr>
          <p:cNvPr id="70" name="Rectángulo redondeado 69">
            <a:extLst>
              <a:ext uri="{FF2B5EF4-FFF2-40B4-BE49-F238E27FC236}">
                <a16:creationId xmlns:a16="http://schemas.microsoft.com/office/drawing/2014/main" id="{F1A12370-F4FD-48BF-C1C3-60FE20A247A8}"/>
              </a:ext>
            </a:extLst>
          </p:cNvPr>
          <p:cNvSpPr/>
          <p:nvPr/>
        </p:nvSpPr>
        <p:spPr>
          <a:xfrm>
            <a:off x="3967035" y="875960"/>
            <a:ext cx="7244465"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1" name="CuadroTexto 70">
            <a:extLst>
              <a:ext uri="{FF2B5EF4-FFF2-40B4-BE49-F238E27FC236}">
                <a16:creationId xmlns:a16="http://schemas.microsoft.com/office/drawing/2014/main" id="{C72ECC54-187D-0A43-5065-99C9CC28378F}"/>
              </a:ext>
            </a:extLst>
          </p:cNvPr>
          <p:cNvSpPr txBox="1"/>
          <p:nvPr/>
        </p:nvSpPr>
        <p:spPr>
          <a:xfrm>
            <a:off x="7141640" y="567068"/>
            <a:ext cx="1385316" cy="307777"/>
          </a:xfrm>
          <a:prstGeom prst="rect">
            <a:avLst/>
          </a:prstGeom>
          <a:noFill/>
        </p:spPr>
        <p:txBody>
          <a:bodyPr wrap="none" rtlCol="0">
            <a:spAutoFit/>
          </a:bodyPr>
          <a:lstStyle/>
          <a:p>
            <a:r>
              <a:rPr lang="es-CL" sz="1400" b="1" dirty="0" err="1">
                <a:latin typeface="Arial" panose="020B0604020202020204" pitchFamily="34" charset="0"/>
                <a:cs typeface="Arial" panose="020B0604020202020204" pitchFamily="34" charset="0"/>
              </a:rPr>
              <a:t>Within-person</a:t>
            </a:r>
            <a:endParaRPr lang="es-CL" sz="1400" b="1" dirty="0">
              <a:latin typeface="Arial" panose="020B0604020202020204" pitchFamily="34" charset="0"/>
              <a:cs typeface="Arial" panose="020B0604020202020204" pitchFamily="34" charset="0"/>
            </a:endParaRPr>
          </a:p>
        </p:txBody>
      </p:sp>
      <p:sp>
        <p:nvSpPr>
          <p:cNvPr id="72" name="Elipse 71">
            <a:extLst>
              <a:ext uri="{FF2B5EF4-FFF2-40B4-BE49-F238E27FC236}">
                <a16:creationId xmlns:a16="http://schemas.microsoft.com/office/drawing/2014/main" id="{42225EBA-D06E-FF0E-DE5A-4EA444AC9EE6}"/>
              </a:ext>
            </a:extLst>
          </p:cNvPr>
          <p:cNvSpPr/>
          <p:nvPr/>
        </p:nvSpPr>
        <p:spPr>
          <a:xfrm>
            <a:off x="1940933" y="117190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3" name="CuadroTexto 72">
            <a:extLst>
              <a:ext uri="{FF2B5EF4-FFF2-40B4-BE49-F238E27FC236}">
                <a16:creationId xmlns:a16="http://schemas.microsoft.com/office/drawing/2014/main" id="{E85548BC-9BB3-101E-D75C-706C9CF8ECDE}"/>
              </a:ext>
            </a:extLst>
          </p:cNvPr>
          <p:cNvSpPr txBox="1"/>
          <p:nvPr/>
        </p:nvSpPr>
        <p:spPr>
          <a:xfrm>
            <a:off x="2082277" y="1396364"/>
            <a:ext cx="631711"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ATD</a:t>
            </a:r>
            <a:endParaRPr lang="es-CL" b="1" dirty="0">
              <a:latin typeface="Arial" panose="020B0604020202020204" pitchFamily="34" charset="0"/>
              <a:cs typeface="Arial" panose="020B0604020202020204" pitchFamily="34" charset="0"/>
            </a:endParaRPr>
          </a:p>
        </p:txBody>
      </p:sp>
      <p:sp>
        <p:nvSpPr>
          <p:cNvPr id="74" name="Elipse 73">
            <a:extLst>
              <a:ext uri="{FF2B5EF4-FFF2-40B4-BE49-F238E27FC236}">
                <a16:creationId xmlns:a16="http://schemas.microsoft.com/office/drawing/2014/main" id="{91C9464E-0BD3-0E2A-9AE6-BD3DF562D218}"/>
              </a:ext>
            </a:extLst>
          </p:cNvPr>
          <p:cNvSpPr/>
          <p:nvPr/>
        </p:nvSpPr>
        <p:spPr>
          <a:xfrm>
            <a:off x="1940933" y="2904750"/>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6" name="Elipse 75">
            <a:extLst>
              <a:ext uri="{FF2B5EF4-FFF2-40B4-BE49-F238E27FC236}">
                <a16:creationId xmlns:a16="http://schemas.microsoft.com/office/drawing/2014/main" id="{FDEED837-D47D-D946-0AA9-E599D189D265}"/>
              </a:ext>
            </a:extLst>
          </p:cNvPr>
          <p:cNvSpPr/>
          <p:nvPr/>
        </p:nvSpPr>
        <p:spPr>
          <a:xfrm>
            <a:off x="1940933" y="4637595"/>
            <a:ext cx="914400" cy="914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b="1"/>
          </a:p>
        </p:txBody>
      </p:sp>
      <p:sp>
        <p:nvSpPr>
          <p:cNvPr id="78" name="CuadroTexto 77">
            <a:extLst>
              <a:ext uri="{FF2B5EF4-FFF2-40B4-BE49-F238E27FC236}">
                <a16:creationId xmlns:a16="http://schemas.microsoft.com/office/drawing/2014/main" id="{09C5770E-B770-6571-A056-6838E93132FF}"/>
              </a:ext>
            </a:extLst>
          </p:cNvPr>
          <p:cNvSpPr txBox="1"/>
          <p:nvPr/>
        </p:nvSpPr>
        <p:spPr>
          <a:xfrm>
            <a:off x="2059485" y="3119419"/>
            <a:ext cx="65114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PCA</a:t>
            </a:r>
            <a:endParaRPr lang="es-CL" b="1" dirty="0">
              <a:latin typeface="Arial" panose="020B0604020202020204" pitchFamily="34" charset="0"/>
              <a:cs typeface="Arial" panose="020B0604020202020204" pitchFamily="34" charset="0"/>
            </a:endParaRPr>
          </a:p>
        </p:txBody>
      </p:sp>
      <p:sp>
        <p:nvSpPr>
          <p:cNvPr id="79" name="CuadroTexto 78">
            <a:extLst>
              <a:ext uri="{FF2B5EF4-FFF2-40B4-BE49-F238E27FC236}">
                <a16:creationId xmlns:a16="http://schemas.microsoft.com/office/drawing/2014/main" id="{9AE6A019-3E3B-AC5D-EAA1-C37C19FCD0BE}"/>
              </a:ext>
            </a:extLst>
          </p:cNvPr>
          <p:cNvSpPr txBox="1"/>
          <p:nvPr/>
        </p:nvSpPr>
        <p:spPr>
          <a:xfrm>
            <a:off x="2043455" y="4862054"/>
            <a:ext cx="683200" cy="369332"/>
          </a:xfrm>
          <a:prstGeom prst="rect">
            <a:avLst/>
          </a:prstGeom>
          <a:noFill/>
        </p:spPr>
        <p:txBody>
          <a:bodyPr wrap="none" rtlCol="0">
            <a:spAutoFit/>
          </a:bodyPr>
          <a:lstStyle/>
          <a:p>
            <a:pPr algn="ctr"/>
            <a:r>
              <a:rPr lang="el-GR" b="1" dirty="0">
                <a:latin typeface="Arial" panose="020B0604020202020204" pitchFamily="34" charset="0"/>
                <a:cs typeface="Arial" panose="020B0604020202020204" pitchFamily="34" charset="0"/>
              </a:rPr>
              <a:t>α</a:t>
            </a:r>
            <a:r>
              <a:rPr lang="es-ES" b="1" baseline="-25000" dirty="0">
                <a:latin typeface="Arial" panose="020B0604020202020204" pitchFamily="34" charset="0"/>
                <a:cs typeface="Arial" panose="020B0604020202020204" pitchFamily="34" charset="0"/>
              </a:rPr>
              <a:t>RWA</a:t>
            </a:r>
            <a:endParaRPr lang="es-CL" b="1" dirty="0">
              <a:latin typeface="Arial" panose="020B0604020202020204" pitchFamily="34" charset="0"/>
              <a:cs typeface="Arial" panose="020B0604020202020204" pitchFamily="34" charset="0"/>
            </a:endParaRPr>
          </a:p>
        </p:txBody>
      </p:sp>
      <p:sp>
        <p:nvSpPr>
          <p:cNvPr id="80" name="Rectángulo redondeado 79">
            <a:extLst>
              <a:ext uri="{FF2B5EF4-FFF2-40B4-BE49-F238E27FC236}">
                <a16:creationId xmlns:a16="http://schemas.microsoft.com/office/drawing/2014/main" id="{8A29E48D-7BE6-C338-67F7-5DEB4459445F}"/>
              </a:ext>
            </a:extLst>
          </p:cNvPr>
          <p:cNvSpPr/>
          <p:nvPr/>
        </p:nvSpPr>
        <p:spPr>
          <a:xfrm>
            <a:off x="1029985" y="897467"/>
            <a:ext cx="2795706" cy="48655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1" name="CuadroTexto 80">
            <a:extLst>
              <a:ext uri="{FF2B5EF4-FFF2-40B4-BE49-F238E27FC236}">
                <a16:creationId xmlns:a16="http://schemas.microsoft.com/office/drawing/2014/main" id="{2CDCA99D-CA87-8D22-2351-2166A756C40D}"/>
              </a:ext>
            </a:extLst>
          </p:cNvPr>
          <p:cNvSpPr txBox="1"/>
          <p:nvPr/>
        </p:nvSpPr>
        <p:spPr>
          <a:xfrm>
            <a:off x="1876415" y="567068"/>
            <a:ext cx="1576072" cy="307777"/>
          </a:xfrm>
          <a:prstGeom prst="rect">
            <a:avLst/>
          </a:prstGeom>
          <a:noFill/>
        </p:spPr>
        <p:txBody>
          <a:bodyPr wrap="none" rtlCol="0">
            <a:spAutoFit/>
          </a:bodyPr>
          <a:lstStyle/>
          <a:p>
            <a:r>
              <a:rPr lang="es-CL" sz="1400" b="1" dirty="0">
                <a:latin typeface="Arial" panose="020B0604020202020204" pitchFamily="34" charset="0"/>
                <a:cs typeface="Arial" panose="020B0604020202020204" pitchFamily="34" charset="0"/>
              </a:rPr>
              <a:t>Between-</a:t>
            </a:r>
            <a:r>
              <a:rPr lang="es-CL" sz="1400" b="1" dirty="0" err="1">
                <a:latin typeface="Arial" panose="020B0604020202020204" pitchFamily="34" charset="0"/>
                <a:cs typeface="Arial" panose="020B0604020202020204" pitchFamily="34" charset="0"/>
              </a:rPr>
              <a:t>person</a:t>
            </a:r>
            <a:endParaRPr lang="es-CL" sz="1400" b="1" dirty="0">
              <a:latin typeface="Arial" panose="020B0604020202020204" pitchFamily="34" charset="0"/>
              <a:cs typeface="Arial" panose="020B0604020202020204" pitchFamily="34" charset="0"/>
            </a:endParaRPr>
          </a:p>
        </p:txBody>
      </p:sp>
      <p:cxnSp>
        <p:nvCxnSpPr>
          <p:cNvPr id="83" name="Conector curvado 82">
            <a:extLst>
              <a:ext uri="{FF2B5EF4-FFF2-40B4-BE49-F238E27FC236}">
                <a16:creationId xmlns:a16="http://schemas.microsoft.com/office/drawing/2014/main" id="{4973A28D-B68F-0E1D-DB03-8B5BF5807A20}"/>
              </a:ext>
            </a:extLst>
          </p:cNvPr>
          <p:cNvCxnSpPr>
            <a:stCxn id="72" idx="2"/>
            <a:endCxn id="76" idx="2"/>
          </p:cNvCxnSpPr>
          <p:nvPr/>
        </p:nvCxnSpPr>
        <p:spPr>
          <a:xfrm rot="10800000" flipV="1">
            <a:off x="1940933" y="1629105"/>
            <a:ext cx="12700" cy="3465690"/>
          </a:xfrm>
          <a:prstGeom prst="curvedConnector3">
            <a:avLst>
              <a:gd name="adj1" fmla="val 508889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ector curvado 85">
            <a:extLst>
              <a:ext uri="{FF2B5EF4-FFF2-40B4-BE49-F238E27FC236}">
                <a16:creationId xmlns:a16="http://schemas.microsoft.com/office/drawing/2014/main" id="{127F2C13-B54F-C060-1623-B1E46756D658}"/>
              </a:ext>
            </a:extLst>
          </p:cNvPr>
          <p:cNvCxnSpPr>
            <a:cxnSpLocks/>
            <a:stCxn id="74" idx="6"/>
            <a:endCxn id="76" idx="6"/>
          </p:cNvCxnSpPr>
          <p:nvPr/>
        </p:nvCxnSpPr>
        <p:spPr>
          <a:xfrm>
            <a:off x="2855333" y="3361950"/>
            <a:ext cx="12700" cy="1732845"/>
          </a:xfrm>
          <a:prstGeom prst="curvedConnector3">
            <a:avLst>
              <a:gd name="adj1" fmla="val 4377780"/>
            </a:avLst>
          </a:prstGeom>
          <a:ln w="1905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ector curvado 89">
            <a:extLst>
              <a:ext uri="{FF2B5EF4-FFF2-40B4-BE49-F238E27FC236}">
                <a16:creationId xmlns:a16="http://schemas.microsoft.com/office/drawing/2014/main" id="{C31FF744-B092-75A9-2C9B-B5430ACFAE28}"/>
              </a:ext>
            </a:extLst>
          </p:cNvPr>
          <p:cNvCxnSpPr>
            <a:cxnSpLocks/>
            <a:stCxn id="72" idx="6"/>
            <a:endCxn id="74" idx="6"/>
          </p:cNvCxnSpPr>
          <p:nvPr/>
        </p:nvCxnSpPr>
        <p:spPr>
          <a:xfrm>
            <a:off x="2855333" y="1629105"/>
            <a:ext cx="12700" cy="1732845"/>
          </a:xfrm>
          <a:prstGeom prst="curvedConnector3">
            <a:avLst>
              <a:gd name="adj1" fmla="val 3844449"/>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EFE554A9-B35B-D009-8A24-58118D0B749A}"/>
              </a:ext>
            </a:extLst>
          </p:cNvPr>
          <p:cNvCxnSpPr>
            <a:stCxn id="51" idx="6"/>
            <a:endCxn id="53" idx="2"/>
          </p:cNvCxnSpPr>
          <p:nvPr/>
        </p:nvCxnSpPr>
        <p:spPr>
          <a:xfrm>
            <a:off x="5052916" y="157372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3308364A-568E-FA03-FC2A-DEDD25F3FC8A}"/>
              </a:ext>
            </a:extLst>
          </p:cNvPr>
          <p:cNvCxnSpPr>
            <a:cxnSpLocks/>
            <a:stCxn id="53" idx="6"/>
            <a:endCxn id="55" idx="2"/>
          </p:cNvCxnSpPr>
          <p:nvPr/>
        </p:nvCxnSpPr>
        <p:spPr>
          <a:xfrm>
            <a:off x="8035143" y="157372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ector recto de flecha 102">
            <a:extLst>
              <a:ext uri="{FF2B5EF4-FFF2-40B4-BE49-F238E27FC236}">
                <a16:creationId xmlns:a16="http://schemas.microsoft.com/office/drawing/2014/main" id="{D162220B-904B-C3A2-2156-AD5E1CA2776F}"/>
              </a:ext>
            </a:extLst>
          </p:cNvPr>
          <p:cNvCxnSpPr>
            <a:cxnSpLocks/>
            <a:stCxn id="57" idx="6"/>
            <a:endCxn id="59" idx="2"/>
          </p:cNvCxnSpPr>
          <p:nvPr/>
        </p:nvCxnSpPr>
        <p:spPr>
          <a:xfrm>
            <a:off x="5052916" y="3306574"/>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FBDEE12B-F17A-32CD-BA92-DD267940F76F}"/>
              </a:ext>
            </a:extLst>
          </p:cNvPr>
          <p:cNvCxnSpPr>
            <a:cxnSpLocks/>
            <a:stCxn id="59" idx="6"/>
            <a:endCxn id="61" idx="2"/>
          </p:cNvCxnSpPr>
          <p:nvPr/>
        </p:nvCxnSpPr>
        <p:spPr>
          <a:xfrm>
            <a:off x="8035143" y="3306574"/>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096E1214-B969-BC61-5B1E-DBD98CA172A1}"/>
              </a:ext>
            </a:extLst>
          </p:cNvPr>
          <p:cNvCxnSpPr>
            <a:cxnSpLocks/>
            <a:stCxn id="63" idx="6"/>
            <a:endCxn id="65" idx="2"/>
          </p:cNvCxnSpPr>
          <p:nvPr/>
        </p:nvCxnSpPr>
        <p:spPr>
          <a:xfrm>
            <a:off x="5052916" y="5039419"/>
            <a:ext cx="206782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ector recto de flecha 111">
            <a:extLst>
              <a:ext uri="{FF2B5EF4-FFF2-40B4-BE49-F238E27FC236}">
                <a16:creationId xmlns:a16="http://schemas.microsoft.com/office/drawing/2014/main" id="{9A453C24-8C81-EABC-93D0-ABECCE65CE4F}"/>
              </a:ext>
            </a:extLst>
          </p:cNvPr>
          <p:cNvCxnSpPr>
            <a:cxnSpLocks/>
            <a:stCxn id="65" idx="6"/>
            <a:endCxn id="67" idx="2"/>
          </p:cNvCxnSpPr>
          <p:nvPr/>
        </p:nvCxnSpPr>
        <p:spPr>
          <a:xfrm>
            <a:off x="8035143" y="5039419"/>
            <a:ext cx="207289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ector recto de flecha 114">
            <a:extLst>
              <a:ext uri="{FF2B5EF4-FFF2-40B4-BE49-F238E27FC236}">
                <a16:creationId xmlns:a16="http://schemas.microsoft.com/office/drawing/2014/main" id="{571F7229-33C8-6C5C-C897-75AA2C4C0275}"/>
              </a:ext>
            </a:extLst>
          </p:cNvPr>
          <p:cNvCxnSpPr>
            <a:cxnSpLocks/>
            <a:stCxn id="51" idx="6"/>
            <a:endCxn id="59" idx="2"/>
          </p:cNvCxnSpPr>
          <p:nvPr/>
        </p:nvCxnSpPr>
        <p:spPr>
          <a:xfrm>
            <a:off x="5052916" y="1573729"/>
            <a:ext cx="2067827"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9FB6A62-D609-B9A5-8412-45BED2C6E7E6}"/>
              </a:ext>
            </a:extLst>
          </p:cNvPr>
          <p:cNvCxnSpPr>
            <a:cxnSpLocks/>
            <a:stCxn id="57" idx="6"/>
            <a:endCxn id="65" idx="2"/>
          </p:cNvCxnSpPr>
          <p:nvPr/>
        </p:nvCxnSpPr>
        <p:spPr>
          <a:xfrm>
            <a:off x="5052916" y="3306574"/>
            <a:ext cx="2067827"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ector recto de flecha 120">
            <a:extLst>
              <a:ext uri="{FF2B5EF4-FFF2-40B4-BE49-F238E27FC236}">
                <a16:creationId xmlns:a16="http://schemas.microsoft.com/office/drawing/2014/main" id="{016CA5E1-3A2F-55BA-85AB-C15E9F19135D}"/>
              </a:ext>
            </a:extLst>
          </p:cNvPr>
          <p:cNvCxnSpPr>
            <a:cxnSpLocks/>
            <a:stCxn id="53" idx="6"/>
            <a:endCxn id="61" idx="2"/>
          </p:cNvCxnSpPr>
          <p:nvPr/>
        </p:nvCxnSpPr>
        <p:spPr>
          <a:xfrm>
            <a:off x="8035143" y="1573729"/>
            <a:ext cx="2072891" cy="17328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a:extLst>
              <a:ext uri="{FF2B5EF4-FFF2-40B4-BE49-F238E27FC236}">
                <a16:creationId xmlns:a16="http://schemas.microsoft.com/office/drawing/2014/main" id="{FB59456A-B768-4D61-0ADE-4687672C6DDE}"/>
              </a:ext>
            </a:extLst>
          </p:cNvPr>
          <p:cNvCxnSpPr>
            <a:cxnSpLocks/>
            <a:stCxn id="59" idx="6"/>
            <a:endCxn id="67" idx="2"/>
          </p:cNvCxnSpPr>
          <p:nvPr/>
        </p:nvCxnSpPr>
        <p:spPr>
          <a:xfrm>
            <a:off x="8035143" y="3306574"/>
            <a:ext cx="2072891" cy="17328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70E6090A-17B1-431D-154D-3ED84815051C}"/>
              </a:ext>
            </a:extLst>
          </p:cNvPr>
          <p:cNvCxnSpPr>
            <a:cxnSpLocks/>
            <a:stCxn id="51" idx="6"/>
            <a:endCxn id="65" idx="2"/>
          </p:cNvCxnSpPr>
          <p:nvPr/>
        </p:nvCxnSpPr>
        <p:spPr>
          <a:xfrm>
            <a:off x="5052916" y="1573729"/>
            <a:ext cx="2067827"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ector recto de flecha 129">
            <a:extLst>
              <a:ext uri="{FF2B5EF4-FFF2-40B4-BE49-F238E27FC236}">
                <a16:creationId xmlns:a16="http://schemas.microsoft.com/office/drawing/2014/main" id="{68503EC8-689B-B0B4-925E-6387C08195E5}"/>
              </a:ext>
            </a:extLst>
          </p:cNvPr>
          <p:cNvCxnSpPr>
            <a:cxnSpLocks/>
            <a:stCxn id="53" idx="6"/>
            <a:endCxn id="67" idx="2"/>
          </p:cNvCxnSpPr>
          <p:nvPr/>
        </p:nvCxnSpPr>
        <p:spPr>
          <a:xfrm>
            <a:off x="8035143" y="1573729"/>
            <a:ext cx="2072891" cy="3465690"/>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a:extLst>
              <a:ext uri="{FF2B5EF4-FFF2-40B4-BE49-F238E27FC236}">
                <a16:creationId xmlns:a16="http://schemas.microsoft.com/office/drawing/2014/main" id="{00F7163C-7C52-928F-BCD3-6FF441F86061}"/>
              </a:ext>
            </a:extLst>
          </p:cNvPr>
          <p:cNvCxnSpPr>
            <a:cxnSpLocks/>
            <a:stCxn id="57" idx="6"/>
            <a:endCxn id="53" idx="2"/>
          </p:cNvCxnSpPr>
          <p:nvPr/>
        </p:nvCxnSpPr>
        <p:spPr>
          <a:xfrm flipV="1">
            <a:off x="5052916" y="1573729"/>
            <a:ext cx="2067827" cy="1732845"/>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8A158F30-D642-384C-9472-B346215B6FC4}"/>
              </a:ext>
            </a:extLst>
          </p:cNvPr>
          <p:cNvCxnSpPr>
            <a:cxnSpLocks/>
            <a:stCxn id="63" idx="6"/>
            <a:endCxn id="59" idx="2"/>
          </p:cNvCxnSpPr>
          <p:nvPr/>
        </p:nvCxnSpPr>
        <p:spPr>
          <a:xfrm flipV="1">
            <a:off x="5052916" y="3306574"/>
            <a:ext cx="2067827"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F2F89DA-0AD5-AB44-5BC0-7B165B4AD3F5}"/>
              </a:ext>
            </a:extLst>
          </p:cNvPr>
          <p:cNvCxnSpPr>
            <a:cxnSpLocks/>
            <a:stCxn id="59" idx="6"/>
            <a:endCxn id="55" idx="2"/>
          </p:cNvCxnSpPr>
          <p:nvPr/>
        </p:nvCxnSpPr>
        <p:spPr>
          <a:xfrm flipV="1">
            <a:off x="8035143" y="1573729"/>
            <a:ext cx="2072891" cy="1732845"/>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BBD4401D-069A-D96A-D1E0-551C8AEB59F8}"/>
              </a:ext>
            </a:extLst>
          </p:cNvPr>
          <p:cNvCxnSpPr>
            <a:cxnSpLocks/>
            <a:stCxn id="65" idx="6"/>
            <a:endCxn id="61" idx="2"/>
          </p:cNvCxnSpPr>
          <p:nvPr/>
        </p:nvCxnSpPr>
        <p:spPr>
          <a:xfrm flipV="1">
            <a:off x="8035143" y="3306574"/>
            <a:ext cx="2072891" cy="1732845"/>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Conector recto de flecha 144">
            <a:extLst>
              <a:ext uri="{FF2B5EF4-FFF2-40B4-BE49-F238E27FC236}">
                <a16:creationId xmlns:a16="http://schemas.microsoft.com/office/drawing/2014/main" id="{49A10E5D-0C9A-DE9B-B9C9-88BC50D71AFD}"/>
              </a:ext>
            </a:extLst>
          </p:cNvPr>
          <p:cNvCxnSpPr>
            <a:cxnSpLocks/>
            <a:stCxn id="63" idx="6"/>
            <a:endCxn id="53" idx="2"/>
          </p:cNvCxnSpPr>
          <p:nvPr/>
        </p:nvCxnSpPr>
        <p:spPr>
          <a:xfrm flipV="1">
            <a:off x="5052916" y="1573729"/>
            <a:ext cx="2067827"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8" name="Conector recto de flecha 147">
            <a:extLst>
              <a:ext uri="{FF2B5EF4-FFF2-40B4-BE49-F238E27FC236}">
                <a16:creationId xmlns:a16="http://schemas.microsoft.com/office/drawing/2014/main" id="{02BBC951-C80F-D8AD-70CA-BE710A6D8493}"/>
              </a:ext>
            </a:extLst>
          </p:cNvPr>
          <p:cNvCxnSpPr>
            <a:cxnSpLocks/>
            <a:stCxn id="65" idx="6"/>
            <a:endCxn id="55" idx="2"/>
          </p:cNvCxnSpPr>
          <p:nvPr/>
        </p:nvCxnSpPr>
        <p:spPr>
          <a:xfrm flipV="1">
            <a:off x="8035143" y="1573729"/>
            <a:ext cx="2072891" cy="3465690"/>
          </a:xfrm>
          <a:prstGeom prst="straightConnector1">
            <a:avLst/>
          </a:prstGeom>
          <a:ln w="19050">
            <a:solidFill>
              <a:schemeClr val="bg2">
                <a:lumMod val="9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5" name="CuadroTexto 234">
            <a:extLst>
              <a:ext uri="{FF2B5EF4-FFF2-40B4-BE49-F238E27FC236}">
                <a16:creationId xmlns:a16="http://schemas.microsoft.com/office/drawing/2014/main" id="{B0C05C64-C9A7-E21B-89F3-A08B1013ABF2}"/>
              </a:ext>
            </a:extLst>
          </p:cNvPr>
          <p:cNvSpPr txBox="1"/>
          <p:nvPr/>
        </p:nvSpPr>
        <p:spPr>
          <a:xfrm>
            <a:off x="5692865" y="1434672"/>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0.089*</a:t>
            </a:r>
          </a:p>
        </p:txBody>
      </p:sp>
      <p:sp>
        <p:nvSpPr>
          <p:cNvPr id="6" name="CuadroTexto 5">
            <a:extLst>
              <a:ext uri="{FF2B5EF4-FFF2-40B4-BE49-F238E27FC236}">
                <a16:creationId xmlns:a16="http://schemas.microsoft.com/office/drawing/2014/main" id="{CD2889BA-F1F5-5102-C4E9-F31DA719F925}"/>
              </a:ext>
            </a:extLst>
          </p:cNvPr>
          <p:cNvSpPr txBox="1"/>
          <p:nvPr/>
        </p:nvSpPr>
        <p:spPr>
          <a:xfrm>
            <a:off x="8668454" y="1442530"/>
            <a:ext cx="80626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0.089*</a:t>
            </a:r>
          </a:p>
        </p:txBody>
      </p:sp>
      <p:sp>
        <p:nvSpPr>
          <p:cNvPr id="9" name="CuadroTexto 8">
            <a:extLst>
              <a:ext uri="{FF2B5EF4-FFF2-40B4-BE49-F238E27FC236}">
                <a16:creationId xmlns:a16="http://schemas.microsoft.com/office/drawing/2014/main" id="{71FD01ED-B972-90D2-2027-68589BACAA9D}"/>
              </a:ext>
            </a:extLst>
          </p:cNvPr>
          <p:cNvSpPr txBox="1"/>
          <p:nvPr/>
        </p:nvSpPr>
        <p:spPr>
          <a:xfrm>
            <a:off x="5240106" y="3171549"/>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0.312***</a:t>
            </a:r>
          </a:p>
        </p:txBody>
      </p:sp>
      <p:sp>
        <p:nvSpPr>
          <p:cNvPr id="87" name="CuadroTexto 86">
            <a:extLst>
              <a:ext uri="{FF2B5EF4-FFF2-40B4-BE49-F238E27FC236}">
                <a16:creationId xmlns:a16="http://schemas.microsoft.com/office/drawing/2014/main" id="{689F0E2A-BCB3-45EA-3BEF-714498CA5E87}"/>
              </a:ext>
            </a:extLst>
          </p:cNvPr>
          <p:cNvSpPr txBox="1"/>
          <p:nvPr/>
        </p:nvSpPr>
        <p:spPr>
          <a:xfrm>
            <a:off x="8225687" y="3177735"/>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0.312***</a:t>
            </a:r>
          </a:p>
        </p:txBody>
      </p:sp>
      <p:sp>
        <p:nvSpPr>
          <p:cNvPr id="93" name="CuadroTexto 92">
            <a:extLst>
              <a:ext uri="{FF2B5EF4-FFF2-40B4-BE49-F238E27FC236}">
                <a16:creationId xmlns:a16="http://schemas.microsoft.com/office/drawing/2014/main" id="{055ECF23-4843-7E73-89FD-769E5DCDB599}"/>
              </a:ext>
            </a:extLst>
          </p:cNvPr>
          <p:cNvSpPr txBox="1"/>
          <p:nvPr/>
        </p:nvSpPr>
        <p:spPr>
          <a:xfrm>
            <a:off x="5709407" y="4914243"/>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94" name="CuadroTexto 93">
            <a:extLst>
              <a:ext uri="{FF2B5EF4-FFF2-40B4-BE49-F238E27FC236}">
                <a16:creationId xmlns:a16="http://schemas.microsoft.com/office/drawing/2014/main" id="{43484EBC-18C6-CED3-0311-9804B7C22831}"/>
              </a:ext>
            </a:extLst>
          </p:cNvPr>
          <p:cNvSpPr txBox="1"/>
          <p:nvPr/>
        </p:nvSpPr>
        <p:spPr>
          <a:xfrm>
            <a:off x="8696697" y="4908220"/>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0.139***</a:t>
            </a:r>
          </a:p>
        </p:txBody>
      </p:sp>
      <p:sp>
        <p:nvSpPr>
          <p:cNvPr id="95" name="CuadroTexto 94">
            <a:extLst>
              <a:ext uri="{FF2B5EF4-FFF2-40B4-BE49-F238E27FC236}">
                <a16:creationId xmlns:a16="http://schemas.microsoft.com/office/drawing/2014/main" id="{D2D58D7D-6E2F-666B-45E2-A1E158C1D126}"/>
              </a:ext>
            </a:extLst>
          </p:cNvPr>
          <p:cNvSpPr txBox="1"/>
          <p:nvPr/>
        </p:nvSpPr>
        <p:spPr>
          <a:xfrm>
            <a:off x="2971971" y="2357027"/>
            <a:ext cx="749781"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0.15***</a:t>
            </a:r>
          </a:p>
        </p:txBody>
      </p:sp>
      <p:sp>
        <p:nvSpPr>
          <p:cNvPr id="96" name="CuadroTexto 95">
            <a:extLst>
              <a:ext uri="{FF2B5EF4-FFF2-40B4-BE49-F238E27FC236}">
                <a16:creationId xmlns:a16="http://schemas.microsoft.com/office/drawing/2014/main" id="{EF8126BC-6E74-2C8D-3080-18F83D995809}"/>
              </a:ext>
            </a:extLst>
          </p:cNvPr>
          <p:cNvSpPr txBox="1"/>
          <p:nvPr/>
        </p:nvSpPr>
        <p:spPr>
          <a:xfrm>
            <a:off x="1044847" y="3177734"/>
            <a:ext cx="804186"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-0.326***</a:t>
            </a:r>
          </a:p>
        </p:txBody>
      </p:sp>
      <p:sp>
        <p:nvSpPr>
          <p:cNvPr id="97" name="CuadroTexto 96">
            <a:extLst>
              <a:ext uri="{FF2B5EF4-FFF2-40B4-BE49-F238E27FC236}">
                <a16:creationId xmlns:a16="http://schemas.microsoft.com/office/drawing/2014/main" id="{DA613165-2977-E213-7878-F54660B95915}"/>
              </a:ext>
            </a:extLst>
          </p:cNvPr>
          <p:cNvSpPr txBox="1"/>
          <p:nvPr/>
        </p:nvSpPr>
        <p:spPr>
          <a:xfrm>
            <a:off x="2855993" y="4089873"/>
            <a:ext cx="865759" cy="276999"/>
          </a:xfrm>
          <a:prstGeom prst="rect">
            <a:avLst/>
          </a:prstGeom>
          <a:solidFill>
            <a:schemeClr val="bg1"/>
          </a:solidFill>
        </p:spPr>
        <p:txBody>
          <a:bodyPr wrap="square" rtlCol="0">
            <a:spAutoFit/>
          </a:bodyPr>
          <a:lstStyle/>
          <a:p>
            <a:pPr algn="ctr"/>
            <a:r>
              <a:rPr lang="es-CL" sz="1200" dirty="0">
                <a:latin typeface="Arial" panose="020B0604020202020204" pitchFamily="34" charset="0"/>
                <a:cs typeface="Arial" panose="020B0604020202020204" pitchFamily="34" charset="0"/>
              </a:rPr>
              <a:t>-0.258***</a:t>
            </a:r>
          </a:p>
        </p:txBody>
      </p:sp>
      <p:sp>
        <p:nvSpPr>
          <p:cNvPr id="101" name="Título 100">
            <a:extLst>
              <a:ext uri="{FF2B5EF4-FFF2-40B4-BE49-F238E27FC236}">
                <a16:creationId xmlns:a16="http://schemas.microsoft.com/office/drawing/2014/main" id="{2C3D7774-2624-BD3E-AEC0-BA14A6184925}"/>
              </a:ext>
            </a:extLst>
          </p:cNvPr>
          <p:cNvSpPr>
            <a:spLocks noGrp="1"/>
          </p:cNvSpPr>
          <p:nvPr>
            <p:ph type="title"/>
          </p:nvPr>
        </p:nvSpPr>
        <p:spPr>
          <a:xfrm>
            <a:off x="838200" y="133396"/>
            <a:ext cx="10515600" cy="401364"/>
          </a:xfrm>
        </p:spPr>
        <p:txBody>
          <a:bodyPr>
            <a:noAutofit/>
          </a:bodyPr>
          <a:lstStyle/>
          <a:p>
            <a:r>
              <a:rPr lang="es-CL" sz="3200" dirty="0" err="1">
                <a:latin typeface="Arial" panose="020B0604020202020204" pitchFamily="34" charset="0"/>
                <a:cs typeface="Arial" panose="020B0604020202020204" pitchFamily="34" charset="0"/>
              </a:rPr>
              <a:t>Two</a:t>
            </a:r>
            <a:r>
              <a:rPr lang="es-CL" sz="3200" dirty="0">
                <a:latin typeface="Arial" panose="020B0604020202020204" pitchFamily="34" charset="0"/>
                <a:cs typeface="Arial" panose="020B0604020202020204" pitchFamily="34" charset="0"/>
              </a:rPr>
              <a:t> </a:t>
            </a:r>
            <a:r>
              <a:rPr lang="es-CL" sz="3200" dirty="0" err="1">
                <a:latin typeface="Arial" panose="020B0604020202020204" pitchFamily="34" charset="0"/>
                <a:cs typeface="Arial" panose="020B0604020202020204" pitchFamily="34" charset="0"/>
              </a:rPr>
              <a:t>items</a:t>
            </a:r>
            <a:r>
              <a:rPr lang="es-CL" sz="3200" dirty="0">
                <a:latin typeface="Arial" panose="020B0604020202020204" pitchFamily="34" charset="0"/>
                <a:cs typeface="Arial" panose="020B0604020202020204" pitchFamily="34" charset="0"/>
              </a:rPr>
              <a:t> ATD</a:t>
            </a:r>
          </a:p>
        </p:txBody>
      </p:sp>
      <p:sp>
        <p:nvSpPr>
          <p:cNvPr id="2" name="CuadroTexto 1">
            <a:extLst>
              <a:ext uri="{FF2B5EF4-FFF2-40B4-BE49-F238E27FC236}">
                <a16:creationId xmlns:a16="http://schemas.microsoft.com/office/drawing/2014/main" id="{F55B0A5D-41B6-F24A-EB63-AC4DD5FF20D3}"/>
              </a:ext>
            </a:extLst>
          </p:cNvPr>
          <p:cNvSpPr txBox="1"/>
          <p:nvPr/>
        </p:nvSpPr>
        <p:spPr>
          <a:xfrm rot="19144151">
            <a:off x="6065029" y="185382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0.083**</a:t>
            </a:r>
          </a:p>
        </p:txBody>
      </p:sp>
      <p:sp>
        <p:nvSpPr>
          <p:cNvPr id="3" name="CuadroTexto 2">
            <a:extLst>
              <a:ext uri="{FF2B5EF4-FFF2-40B4-BE49-F238E27FC236}">
                <a16:creationId xmlns:a16="http://schemas.microsoft.com/office/drawing/2014/main" id="{A06E67B8-486F-CF30-F77E-F69B13E7E7D8}"/>
              </a:ext>
            </a:extLst>
          </p:cNvPr>
          <p:cNvSpPr txBox="1"/>
          <p:nvPr/>
        </p:nvSpPr>
        <p:spPr>
          <a:xfrm rot="19144151">
            <a:off x="9043344" y="1853822"/>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0.083**</a:t>
            </a:r>
          </a:p>
        </p:txBody>
      </p:sp>
      <p:sp>
        <p:nvSpPr>
          <p:cNvPr id="4" name="CuadroTexto 3">
            <a:extLst>
              <a:ext uri="{FF2B5EF4-FFF2-40B4-BE49-F238E27FC236}">
                <a16:creationId xmlns:a16="http://schemas.microsoft.com/office/drawing/2014/main" id="{3416A3B0-F603-09B2-6F37-6404F3BC0DD5}"/>
              </a:ext>
            </a:extLst>
          </p:cNvPr>
          <p:cNvSpPr txBox="1"/>
          <p:nvPr/>
        </p:nvSpPr>
        <p:spPr>
          <a:xfrm rot="2347904">
            <a:off x="5237089" y="1799053"/>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0.053*</a:t>
            </a:r>
          </a:p>
        </p:txBody>
      </p:sp>
      <p:sp>
        <p:nvSpPr>
          <p:cNvPr id="5" name="CuadroTexto 4">
            <a:extLst>
              <a:ext uri="{FF2B5EF4-FFF2-40B4-BE49-F238E27FC236}">
                <a16:creationId xmlns:a16="http://schemas.microsoft.com/office/drawing/2014/main" id="{A2EF69A3-CC2F-2194-E69D-12FF2ACEE21E}"/>
              </a:ext>
            </a:extLst>
          </p:cNvPr>
          <p:cNvSpPr txBox="1"/>
          <p:nvPr/>
        </p:nvSpPr>
        <p:spPr>
          <a:xfrm rot="2347904">
            <a:off x="8217674" y="1780725"/>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0.053*</a:t>
            </a:r>
          </a:p>
        </p:txBody>
      </p:sp>
      <p:sp>
        <p:nvSpPr>
          <p:cNvPr id="8" name="CuadroTexto 7">
            <a:extLst>
              <a:ext uri="{FF2B5EF4-FFF2-40B4-BE49-F238E27FC236}">
                <a16:creationId xmlns:a16="http://schemas.microsoft.com/office/drawing/2014/main" id="{58C704C9-094B-5F4F-6081-19716E8E6417}"/>
              </a:ext>
            </a:extLst>
          </p:cNvPr>
          <p:cNvSpPr txBox="1"/>
          <p:nvPr/>
        </p:nvSpPr>
        <p:spPr>
          <a:xfrm rot="3580764">
            <a:off x="6376502" y="4175699"/>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-0.081**</a:t>
            </a:r>
          </a:p>
        </p:txBody>
      </p:sp>
      <p:sp>
        <p:nvSpPr>
          <p:cNvPr id="10" name="CuadroTexto 9">
            <a:extLst>
              <a:ext uri="{FF2B5EF4-FFF2-40B4-BE49-F238E27FC236}">
                <a16:creationId xmlns:a16="http://schemas.microsoft.com/office/drawing/2014/main" id="{2F72863C-3B99-4BAB-A066-D19C7F35E697}"/>
              </a:ext>
            </a:extLst>
          </p:cNvPr>
          <p:cNvSpPr txBox="1"/>
          <p:nvPr/>
        </p:nvSpPr>
        <p:spPr>
          <a:xfrm rot="3580764">
            <a:off x="9394660" y="422516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-0.081**</a:t>
            </a:r>
          </a:p>
        </p:txBody>
      </p:sp>
      <p:sp>
        <p:nvSpPr>
          <p:cNvPr id="11" name="CuadroTexto 10">
            <a:extLst>
              <a:ext uri="{FF2B5EF4-FFF2-40B4-BE49-F238E27FC236}">
                <a16:creationId xmlns:a16="http://schemas.microsoft.com/office/drawing/2014/main" id="{76D4B2D6-51A6-0D2C-CCBC-156E47A29F8F}"/>
              </a:ext>
            </a:extLst>
          </p:cNvPr>
          <p:cNvSpPr txBox="1"/>
          <p:nvPr/>
        </p:nvSpPr>
        <p:spPr>
          <a:xfrm rot="2297956">
            <a:off x="5106982" y="3436876"/>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
        <p:nvSpPr>
          <p:cNvPr id="12" name="CuadroTexto 11">
            <a:extLst>
              <a:ext uri="{FF2B5EF4-FFF2-40B4-BE49-F238E27FC236}">
                <a16:creationId xmlns:a16="http://schemas.microsoft.com/office/drawing/2014/main" id="{DFCA5C3E-9667-033B-686C-5BB75A7DBC41}"/>
              </a:ext>
            </a:extLst>
          </p:cNvPr>
          <p:cNvSpPr txBox="1"/>
          <p:nvPr/>
        </p:nvSpPr>
        <p:spPr>
          <a:xfrm rot="2297956">
            <a:off x="8118713" y="3438878"/>
            <a:ext cx="806269" cy="276999"/>
          </a:xfrm>
          <a:prstGeom prst="rect">
            <a:avLst/>
          </a:prstGeom>
          <a:noFill/>
        </p:spPr>
        <p:txBody>
          <a:bodyPr wrap="square" rtlCol="0">
            <a:spAutoFit/>
          </a:bodyPr>
          <a:lstStyle/>
          <a:p>
            <a:pPr algn="ctr"/>
            <a:r>
              <a:rPr lang="es-CL" sz="1200" dirty="0">
                <a:latin typeface="Arial" panose="020B0604020202020204" pitchFamily="34" charset="0"/>
                <a:cs typeface="Arial" panose="020B0604020202020204" pitchFamily="34" charset="0"/>
              </a:rPr>
              <a:t>-0.06**</a:t>
            </a:r>
          </a:p>
        </p:txBody>
      </p:sp>
    </p:spTree>
    <p:extLst>
      <p:ext uri="{BB962C8B-B14F-4D97-AF65-F5344CB8AC3E}">
        <p14:creationId xmlns:p14="http://schemas.microsoft.com/office/powerpoint/2010/main" val="2489956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4401</TotalTime>
  <Words>336</Words>
  <Application>Microsoft Macintosh PowerPoint</Application>
  <PresentationFormat>Panorámica</PresentationFormat>
  <Paragraphs>82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Three items ATD</vt:lpstr>
      <vt:lpstr>Two items ATD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Salas Lewin</dc:creator>
  <cp:lastModifiedBy>Rocio Salas Lewin</cp:lastModifiedBy>
  <cp:revision>10</cp:revision>
  <dcterms:created xsi:type="dcterms:W3CDTF">2023-03-06T13:17:19Z</dcterms:created>
  <dcterms:modified xsi:type="dcterms:W3CDTF">2023-03-10T14:13:01Z</dcterms:modified>
</cp:coreProperties>
</file>