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0"/>
  </p:notesMasterIdLst>
  <p:handoutMasterIdLst>
    <p:handoutMasterId r:id="rId21"/>
  </p:handoutMasterIdLst>
  <p:sldIdLst>
    <p:sldId id="256" r:id="rId2"/>
    <p:sldId id="279" r:id="rId3"/>
    <p:sldId id="275" r:id="rId4"/>
    <p:sldId id="277" r:id="rId5"/>
    <p:sldId id="278" r:id="rId6"/>
    <p:sldId id="257" r:id="rId7"/>
    <p:sldId id="269" r:id="rId8"/>
    <p:sldId id="291" r:id="rId9"/>
    <p:sldId id="268" r:id="rId10"/>
    <p:sldId id="270" r:id="rId11"/>
    <p:sldId id="286" r:id="rId12"/>
    <p:sldId id="288" r:id="rId13"/>
    <p:sldId id="280" r:id="rId14"/>
    <p:sldId id="285" r:id="rId15"/>
    <p:sldId id="290" r:id="rId16"/>
    <p:sldId id="271" r:id="rId17"/>
    <p:sldId id="292"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due, Megan A. (Grant Thornton)" initials="PMA(T" lastIdx="5" clrIdx="0">
    <p:extLst>
      <p:ext uri="{19B8F6BF-5375-455C-9EA6-DF929625EA0E}">
        <p15:presenceInfo xmlns:p15="http://schemas.microsoft.com/office/powerpoint/2012/main" userId="S-1-5-21-1814438218-152777602-930774774-528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9E7"/>
    <a:srgbClr val="1F1F1F"/>
    <a:srgbClr val="1F5493"/>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3737" autoAdjust="0"/>
  </p:normalViewPr>
  <p:slideViewPr>
    <p:cSldViewPr snapToGrid="0" snapToObjects="1">
      <p:cViewPr varScale="1">
        <p:scale>
          <a:sx n="72" d="100"/>
          <a:sy n="72" d="100"/>
        </p:scale>
        <p:origin x="122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5" d="100"/>
          <a:sy n="95" d="100"/>
        </p:scale>
        <p:origin x="251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EA599-9803-B04C-B3FB-2B0E7F023161}" type="datetimeFigureOut">
              <a:rPr lang="en-US" smtClean="0"/>
              <a:t>10/29/2019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1DA192-9301-2E4C-82C0-B2B1A3F60873}" type="slidenum">
              <a:rPr lang="en-US" smtClean="0"/>
              <a:t>‹#›</a:t>
            </a:fld>
            <a:endParaRPr lang="en-US" dirty="0"/>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FAF83-101F-2B48-87AB-16089F66384F}" type="datetimeFigureOut">
              <a:rPr lang="en-US" smtClean="0"/>
              <a:t>10/29/2019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1FA43-6C0E-6047-B106-ADAB81A86D51}" type="slidenum">
              <a:rPr lang="en-US" smtClean="0"/>
              <a:t>‹#›</a:t>
            </a:fld>
            <a:endParaRPr lang="en-US" dirty="0"/>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10 Metrics come from VIP</a:t>
            </a:r>
          </a:p>
          <a:p>
            <a:pPr marL="285750" indent="-285750">
              <a:buFont typeface="Arial" panose="020B0604020202020204" pitchFamily="34" charset="0"/>
              <a:buChar char="•"/>
            </a:pPr>
            <a:r>
              <a:rPr lang="en-US" sz="1200" dirty="0"/>
              <a:t>Number of Projects per Project Manager</a:t>
            </a:r>
          </a:p>
          <a:p>
            <a:pPr marL="285750" indent="-285750">
              <a:buFont typeface="Arial" panose="020B0604020202020204" pitchFamily="34" charset="0"/>
              <a:buChar char="•"/>
            </a:pPr>
            <a:r>
              <a:rPr lang="en-US" sz="1200" dirty="0"/>
              <a:t>Major IT Investments Meeting 90% or More of Perf. Targets</a:t>
            </a:r>
          </a:p>
          <a:p>
            <a:pPr marL="285750" indent="-285750">
              <a:buFont typeface="Arial" panose="020B0604020202020204" pitchFamily="34" charset="0"/>
              <a:buChar char="•"/>
            </a:pPr>
            <a:r>
              <a:rPr lang="en-US" sz="1200" dirty="0"/>
              <a:t>Progress toward meeting strategic objectives</a:t>
            </a:r>
          </a:p>
          <a:p>
            <a:pPr marL="285750" indent="-285750">
              <a:buFont typeface="Arial" panose="020B0604020202020204" pitchFamily="34" charset="0"/>
              <a:buChar char="•"/>
            </a:pPr>
            <a:r>
              <a:rPr lang="en-US" sz="1200" dirty="0"/>
              <a:t>Product Releases by Month</a:t>
            </a:r>
          </a:p>
          <a:p>
            <a:pPr marL="285750" indent="-285750">
              <a:buFont typeface="Arial" panose="020B0604020202020204" pitchFamily="34" charset="0"/>
              <a:buChar char="•"/>
            </a:pPr>
            <a:r>
              <a:rPr lang="en-US" sz="1200" dirty="0"/>
              <a:t>Projects within +/- 10% of Budget</a:t>
            </a:r>
          </a:p>
          <a:p>
            <a:pPr marL="285750" indent="-285750">
              <a:buFont typeface="Arial" panose="020B0604020202020204" pitchFamily="34" charset="0"/>
              <a:buChar char="•"/>
            </a:pPr>
            <a:r>
              <a:rPr lang="en-US" sz="1200" dirty="0"/>
              <a:t>Projects Within +/- 10% of Schedule</a:t>
            </a:r>
          </a:p>
          <a:p>
            <a:pPr marL="285750" indent="-285750">
              <a:buFont typeface="Arial" panose="020B0604020202020204" pitchFamily="34" charset="0"/>
              <a:buChar char="•"/>
            </a:pPr>
            <a:r>
              <a:rPr lang="en-US" sz="1200" dirty="0"/>
              <a:t>% of OMB Investments with Innovation Measure</a:t>
            </a:r>
          </a:p>
          <a:p>
            <a:pPr marL="285750" indent="-285750">
              <a:buFont typeface="Arial" panose="020B0604020202020204" pitchFamily="34" charset="0"/>
              <a:buChar char="•"/>
            </a:pPr>
            <a:r>
              <a:rPr lang="en-US" sz="1200" dirty="0"/>
              <a:t>% of Investments with Innovation Measure being Met</a:t>
            </a:r>
          </a:p>
          <a:p>
            <a:pPr marL="285750" indent="-285750">
              <a:buFont typeface="Arial" panose="020B0604020202020204" pitchFamily="34" charset="0"/>
              <a:buChar char="•"/>
            </a:pPr>
            <a:r>
              <a:rPr lang="en-US" sz="1200" dirty="0"/>
              <a:t>% of OIT Projects that are Vet-Facing</a:t>
            </a:r>
          </a:p>
          <a:p>
            <a:pPr marL="285750" indent="-285750">
              <a:buFont typeface="Arial" panose="020B0604020202020204" pitchFamily="34" charset="0"/>
              <a:buChar char="•"/>
            </a:pPr>
            <a:r>
              <a:rPr lang="en-US" sz="1200" dirty="0"/>
              <a:t>Number of Investments by Risk Level </a:t>
            </a:r>
          </a:p>
        </p:txBody>
      </p:sp>
      <p:sp>
        <p:nvSpPr>
          <p:cNvPr id="4" name="Slide Number Placeholder 3"/>
          <p:cNvSpPr>
            <a:spLocks noGrp="1"/>
          </p:cNvSpPr>
          <p:nvPr>
            <p:ph type="sldNum" sz="quarter" idx="5"/>
          </p:nvPr>
        </p:nvSpPr>
        <p:spPr/>
        <p:txBody>
          <a:bodyPr/>
          <a:lstStyle/>
          <a:p>
            <a:fld id="{0B31FA43-6C0E-6047-B106-ADAB81A86D51}" type="slidenum">
              <a:rPr lang="en-US" smtClean="0"/>
              <a:t>4</a:t>
            </a:fld>
            <a:endParaRPr lang="en-US" dirty="0"/>
          </a:p>
        </p:txBody>
      </p:sp>
    </p:spTree>
    <p:extLst>
      <p:ext uri="{BB962C8B-B14F-4D97-AF65-F5344CB8AC3E}">
        <p14:creationId xmlns:p14="http://schemas.microsoft.com/office/powerpoint/2010/main" val="354132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5</a:t>
            </a:fld>
            <a:endParaRPr lang="en-US" dirty="0"/>
          </a:p>
        </p:txBody>
      </p:sp>
    </p:spTree>
    <p:extLst>
      <p:ext uri="{BB962C8B-B14F-4D97-AF65-F5344CB8AC3E}">
        <p14:creationId xmlns:p14="http://schemas.microsoft.com/office/powerpoint/2010/main" val="81270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1FA43-6C0E-6047-B106-ADAB81A86D51}" type="slidenum">
              <a:rPr lang="en-US" smtClean="0"/>
              <a:t>6</a:t>
            </a:fld>
            <a:endParaRPr lang="en-US" dirty="0"/>
          </a:p>
        </p:txBody>
      </p:sp>
    </p:spTree>
    <p:extLst>
      <p:ext uri="{BB962C8B-B14F-4D97-AF65-F5344CB8AC3E}">
        <p14:creationId xmlns:p14="http://schemas.microsoft.com/office/powerpoint/2010/main" val="3430947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11</a:t>
            </a:fld>
            <a:endParaRPr lang="en-US" dirty="0"/>
          </a:p>
        </p:txBody>
      </p:sp>
    </p:spTree>
    <p:extLst>
      <p:ext uri="{BB962C8B-B14F-4D97-AF65-F5344CB8AC3E}">
        <p14:creationId xmlns:p14="http://schemas.microsoft.com/office/powerpoint/2010/main" val="2119777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2" name="Picture 1"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12" name="Picture 11" descr="Enterprise Program Management Office icon."/>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55375" y="836624"/>
            <a:ext cx="1106424" cy="1106424"/>
          </a:xfrm>
          <a:prstGeom prst="rect">
            <a:avLst/>
          </a:prstGeom>
        </p:spPr>
      </p:pic>
      <p:sp>
        <p:nvSpPr>
          <p:cNvPr id="23" name="Title 22"/>
          <p:cNvSpPr>
            <a:spLocks noGrp="1"/>
          </p:cNvSpPr>
          <p:nvPr>
            <p:ph type="title" hasCustomPrompt="1"/>
          </p:nvPr>
        </p:nvSpPr>
        <p:spPr>
          <a:xfrm>
            <a:off x="2297229" y="1084242"/>
            <a:ext cx="4355045" cy="858806"/>
          </a:xfrm>
        </p:spPr>
        <p:txBody>
          <a:bodyPr anchor="t">
            <a:normAutofit/>
          </a:bodyPr>
          <a:lstStyle>
            <a:lvl1pPr>
              <a:defRPr sz="3000" cap="all" baseline="0">
                <a:solidFill>
                  <a:srgbClr val="175594"/>
                </a:solidFill>
              </a:defRPr>
            </a:lvl1pPr>
          </a:lstStyle>
          <a:p>
            <a:r>
              <a:rPr lang="en-US" dirty="0"/>
              <a:t>Presentation Title</a:t>
            </a:r>
          </a:p>
        </p:txBody>
      </p:sp>
      <p:sp>
        <p:nvSpPr>
          <p:cNvPr id="19" name="Content Placeholder 18"/>
          <p:cNvSpPr>
            <a:spLocks noGrp="1"/>
          </p:cNvSpPr>
          <p:nvPr>
            <p:ph sz="quarter" idx="20" hasCustomPrompt="1"/>
          </p:nvPr>
        </p:nvSpPr>
        <p:spPr>
          <a:xfrm>
            <a:off x="2297229" y="1990379"/>
            <a:ext cx="4355401" cy="375663"/>
          </a:xfrm>
        </p:spPr>
        <p:txBody>
          <a:bodyPr>
            <a:normAutofit/>
          </a:bodyPr>
          <a:lstStyle>
            <a:lvl1pPr marL="0" indent="0">
              <a:buNone/>
              <a:defRPr sz="2200" b="1">
                <a:solidFill>
                  <a:srgbClr val="1F1F1F"/>
                </a:solidFill>
              </a:defRPr>
            </a:lvl1pPr>
          </a:lstStyle>
          <a:p>
            <a:pPr lvl="0"/>
            <a:r>
              <a:rPr lang="en-US" dirty="0"/>
              <a:t>Name of Presenter </a:t>
            </a:r>
          </a:p>
        </p:txBody>
      </p:sp>
      <p:sp>
        <p:nvSpPr>
          <p:cNvPr id="6" name="Content Placeholder 5"/>
          <p:cNvSpPr>
            <a:spLocks noGrp="1"/>
          </p:cNvSpPr>
          <p:nvPr>
            <p:ph sz="quarter" idx="16" hasCustomPrompt="1"/>
          </p:nvPr>
        </p:nvSpPr>
        <p:spPr>
          <a:xfrm>
            <a:off x="2297229" y="2411327"/>
            <a:ext cx="2387226" cy="396875"/>
          </a:xfrm>
        </p:spPr>
        <p:txBody>
          <a:bodyPr>
            <a:noAutofit/>
          </a:bodyPr>
          <a:lstStyle>
            <a:lvl1pPr marL="0" indent="0">
              <a:buNone/>
              <a:defRPr sz="2200" i="1">
                <a:solidFill>
                  <a:srgbClr val="1F1F1F"/>
                </a:solidFill>
              </a:defRPr>
            </a:lvl1pPr>
          </a:lstStyle>
          <a:p>
            <a:pPr lvl="0"/>
            <a:r>
              <a:rPr lang="en-US" dirty="0"/>
              <a:t>Title of Presenter</a:t>
            </a:r>
          </a:p>
        </p:txBody>
      </p:sp>
      <p:sp>
        <p:nvSpPr>
          <p:cNvPr id="11" name="Text Placeholder 10"/>
          <p:cNvSpPr>
            <a:spLocks noGrp="1"/>
          </p:cNvSpPr>
          <p:nvPr>
            <p:ph type="body" sz="quarter" idx="17" hasCustomPrompt="1"/>
          </p:nvPr>
        </p:nvSpPr>
        <p:spPr>
          <a:xfrm>
            <a:off x="2297229" y="2867054"/>
            <a:ext cx="3657974" cy="436006"/>
          </a:xfrm>
        </p:spPr>
        <p:txBody>
          <a:bodyPr>
            <a:normAutofit/>
          </a:bodyPr>
          <a:lstStyle>
            <a:lvl1pPr marL="0" indent="0">
              <a:buNone/>
              <a:defRPr sz="2200">
                <a:solidFill>
                  <a:srgbClr val="1F1F1F"/>
                </a:solidFill>
              </a:defRPr>
            </a:lvl1pPr>
          </a:lstStyle>
          <a:p>
            <a:pPr lvl="0"/>
            <a:r>
              <a:rPr lang="en-US" dirty="0"/>
              <a:t>Presenter’s Organization</a:t>
            </a:r>
          </a:p>
        </p:txBody>
      </p:sp>
      <p:sp>
        <p:nvSpPr>
          <p:cNvPr id="13" name="Text Placeholder 12"/>
          <p:cNvSpPr>
            <a:spLocks noGrp="1"/>
          </p:cNvSpPr>
          <p:nvPr>
            <p:ph type="body" sz="quarter" idx="18" hasCustomPrompt="1"/>
          </p:nvPr>
        </p:nvSpPr>
        <p:spPr>
          <a:xfrm>
            <a:off x="2297229" y="3431533"/>
            <a:ext cx="2984500" cy="244114"/>
          </a:xfrm>
        </p:spPr>
        <p:txBody>
          <a:bodyPr/>
          <a:lstStyle>
            <a:lvl1pPr marL="0" indent="0">
              <a:buNone/>
              <a:defRPr sz="1600">
                <a:solidFill>
                  <a:srgbClr val="175594"/>
                </a:solidFill>
              </a:defRPr>
            </a:lvl1pPr>
          </a:lstStyle>
          <a:p>
            <a:pPr lvl="0"/>
            <a:r>
              <a:rPr lang="en-US" dirty="0"/>
              <a:t>Audience Name</a:t>
            </a:r>
          </a:p>
        </p:txBody>
      </p:sp>
      <p:sp>
        <p:nvSpPr>
          <p:cNvPr id="15" name="Text Placeholder 14"/>
          <p:cNvSpPr>
            <a:spLocks noGrp="1"/>
          </p:cNvSpPr>
          <p:nvPr>
            <p:ph type="body" sz="quarter" idx="19" hasCustomPrompt="1"/>
          </p:nvPr>
        </p:nvSpPr>
        <p:spPr>
          <a:xfrm>
            <a:off x="2297229" y="3714941"/>
            <a:ext cx="2984500" cy="265506"/>
          </a:xfrm>
        </p:spPr>
        <p:txBody>
          <a:bodyPr>
            <a:normAutofit/>
          </a:bodyPr>
          <a:lstStyle>
            <a:lvl1pPr marL="0" indent="0">
              <a:buNone/>
              <a:defRPr sz="1600">
                <a:solidFill>
                  <a:srgbClr val="175594"/>
                </a:solidFill>
              </a:defRPr>
            </a:lvl1pPr>
          </a:lstStyle>
          <a:p>
            <a:pPr lvl="0"/>
            <a:r>
              <a:rPr lang="en-US" dirty="0"/>
              <a:t>Month Day</a:t>
            </a:r>
            <a:r>
              <a:rPr lang="en-US"/>
              <a:t>, YYYY</a:t>
            </a:r>
            <a:endParaRPr lang="en-US" dirty="0"/>
          </a:p>
        </p:txBody>
      </p:sp>
      <p:pic>
        <p:nvPicPr>
          <p:cNvPr id="3" name="Picture 2" descr="Logo and Seal for U.S. Department of Veterans Affairs, Office of Information and Technology, Enterprise Program Management Office."/>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465678" y="5625432"/>
            <a:ext cx="3374136" cy="790170"/>
          </a:xfrm>
          <a:prstGeom prst="rect">
            <a:avLst/>
          </a:prstGeom>
        </p:spPr>
      </p:pic>
    </p:spTree>
    <p:extLst>
      <p:ext uri="{BB962C8B-B14F-4D97-AF65-F5344CB8AC3E}">
        <p14:creationId xmlns:p14="http://schemas.microsoft.com/office/powerpoint/2010/main" val="29476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8" name="Picture 7"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a:xfrm>
            <a:off x="630935" y="378460"/>
            <a:ext cx="7891272" cy="685800"/>
          </a:xfrm>
        </p:spPr>
        <p:txBody>
          <a:bodyPr/>
          <a:lstStyle>
            <a:lvl1pPr>
              <a:defRPr baseline="0">
                <a:solidFill>
                  <a:srgbClr val="1F1F1F"/>
                </a:solidFill>
              </a:defRPr>
            </a:lvl1pPr>
          </a:lstStyle>
          <a:p>
            <a:r>
              <a:rPr lang="en-US" dirty="0"/>
              <a:t>Insert Title, 28pt Calibri Bold (Color: RGB 33, 33, 33)</a:t>
            </a:r>
          </a:p>
        </p:txBody>
      </p:sp>
      <p:sp>
        <p:nvSpPr>
          <p:cNvPr id="3" name="Content Placeholder 2"/>
          <p:cNvSpPr>
            <a:spLocks noGrp="1"/>
          </p:cNvSpPr>
          <p:nvPr>
            <p:ph idx="1" hasCustomPrompt="1"/>
          </p:nvPr>
        </p:nvSpPr>
        <p:spPr>
          <a:xfrm>
            <a:off x="630935" y="1417320"/>
            <a:ext cx="7891271" cy="4489704"/>
          </a:xfrm>
        </p:spPr>
        <p:txBody>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dirty="0"/>
          </a:p>
        </p:txBody>
      </p:sp>
      <p:sp>
        <p:nvSpPr>
          <p:cNvPr id="4" name="Footer Placeholder 3"/>
          <p:cNvSpPr>
            <a:spLocks noGrp="1"/>
          </p:cNvSpPr>
          <p:nvPr>
            <p:ph type="ftr" sz="quarter" idx="13"/>
          </p:nvPr>
        </p:nvSpPr>
        <p:spPr>
          <a:xfrm>
            <a:off x="3028950" y="6028289"/>
            <a:ext cx="3086100" cy="365125"/>
          </a:xfrm>
        </p:spPr>
        <p:txBody>
          <a:bodyPr/>
          <a:lstStyle/>
          <a:p>
            <a:r>
              <a:rPr lang="en-US" dirty="0"/>
              <a:t>Office of Information and Technology</a:t>
            </a:r>
          </a:p>
        </p:txBody>
      </p:sp>
      <p:pic>
        <p:nvPicPr>
          <p:cNvPr id="7" name="Picture 6"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30936" y="374904"/>
            <a:ext cx="7891272" cy="686924"/>
          </a:xfrm>
        </p:spPr>
        <p:txBody>
          <a:bodyPr/>
          <a:lstStyle>
            <a:lvl1pPr>
              <a:defRPr baseline="0">
                <a:solidFill>
                  <a:srgbClr val="1F1F1F"/>
                </a:solidFill>
              </a:defRPr>
            </a:lvl1pPr>
          </a:lstStyle>
          <a:p>
            <a:r>
              <a:rPr lang="en-US" dirty="0"/>
              <a:t>Insert Title, 28pt Calibri Bold (Color: RGB 33, 33, 33)</a:t>
            </a:r>
          </a:p>
        </p:txBody>
      </p:sp>
      <p:sp>
        <p:nvSpPr>
          <p:cNvPr id="8" name="Text Placeholder 16"/>
          <p:cNvSpPr>
            <a:spLocks noGrp="1"/>
          </p:cNvSpPr>
          <p:nvPr>
            <p:ph type="body" sz="quarter" idx="13" hasCustomPrompt="1"/>
          </p:nvPr>
        </p:nvSpPr>
        <p:spPr>
          <a:xfrm>
            <a:off x="628650" y="1199074"/>
            <a:ext cx="7886700" cy="414727"/>
          </a:xfrm>
        </p:spPr>
        <p:txBody>
          <a:bodyPr anchor="b">
            <a:normAutofit/>
          </a:bodyPr>
          <a:lstStyle>
            <a:lvl1pPr marL="0" indent="0">
              <a:buNone/>
              <a:defRPr sz="2200" b="1" baseline="0"/>
            </a:lvl1pPr>
          </a:lstStyle>
          <a:p>
            <a:r>
              <a:rPr lang="en-US" dirty="0"/>
              <a:t>Insert Heading, 22pt Calibri Bold (Color: RGB 33, 33, 33)</a:t>
            </a:r>
          </a:p>
        </p:txBody>
      </p:sp>
      <p:sp>
        <p:nvSpPr>
          <p:cNvPr id="9" name="Content Placeholder 2"/>
          <p:cNvSpPr>
            <a:spLocks noGrp="1"/>
          </p:cNvSpPr>
          <p:nvPr>
            <p:ph idx="12" hasCustomPrompt="1"/>
          </p:nvPr>
        </p:nvSpPr>
        <p:spPr>
          <a:xfrm>
            <a:off x="630936" y="1613801"/>
            <a:ext cx="7891272" cy="1993417"/>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0" name="Text Placeholder 16"/>
          <p:cNvSpPr>
            <a:spLocks noGrp="1"/>
          </p:cNvSpPr>
          <p:nvPr>
            <p:ph type="body" sz="quarter" idx="14" hasCustomPrompt="1"/>
          </p:nvPr>
        </p:nvSpPr>
        <p:spPr>
          <a:xfrm>
            <a:off x="628650" y="3612485"/>
            <a:ext cx="7886700" cy="414727"/>
          </a:xfrm>
        </p:spPr>
        <p:txBody>
          <a:bodyPr anchor="b">
            <a:normAutofit/>
          </a:bodyPr>
          <a:lstStyle>
            <a:lvl1pPr marL="0" indent="0">
              <a:buNone/>
              <a:defRPr sz="2200" b="1" baseline="0"/>
            </a:lvl1pPr>
          </a:lstStyle>
          <a:p>
            <a:r>
              <a:rPr lang="en-US" dirty="0"/>
              <a:t>Insert Heading, 22pt Calibri Bold (Color: RGB 33, 33, 33)</a:t>
            </a:r>
          </a:p>
        </p:txBody>
      </p:sp>
      <p:sp>
        <p:nvSpPr>
          <p:cNvPr id="11" name="Content Placeholder 2"/>
          <p:cNvSpPr>
            <a:spLocks noGrp="1"/>
          </p:cNvSpPr>
          <p:nvPr>
            <p:ph idx="1" hasCustomPrompt="1"/>
          </p:nvPr>
        </p:nvSpPr>
        <p:spPr>
          <a:xfrm>
            <a:off x="630936" y="4027212"/>
            <a:ext cx="7891272" cy="2008996"/>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4919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28650" y="374904"/>
            <a:ext cx="7886700" cy="685800"/>
          </a:xfrm>
        </p:spPr>
        <p:txBody>
          <a:bodyPr/>
          <a:lstStyle/>
          <a:p>
            <a:r>
              <a:rPr lang="en-US" dirty="0"/>
              <a:t>Insert Title, 28pt Calibri Bold (Color: RGB 33, 33, 33)</a:t>
            </a:r>
          </a:p>
        </p:txBody>
      </p:sp>
      <p:sp>
        <p:nvSpPr>
          <p:cNvPr id="8" name="Text Placeholder 16"/>
          <p:cNvSpPr>
            <a:spLocks noGrp="1"/>
          </p:cNvSpPr>
          <p:nvPr>
            <p:ph type="body" sz="quarter" idx="14" hasCustomPrompt="1"/>
          </p:nvPr>
        </p:nvSpPr>
        <p:spPr>
          <a:xfrm>
            <a:off x="628650" y="1199810"/>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Insert Heading</a:t>
            </a:r>
          </a:p>
        </p:txBody>
      </p:sp>
      <p:sp>
        <p:nvSpPr>
          <p:cNvPr id="9" name="Text Placeholder 7"/>
          <p:cNvSpPr>
            <a:spLocks noGrp="1"/>
          </p:cNvSpPr>
          <p:nvPr>
            <p:ph type="body" sz="quarter" idx="12" hasCustomPrompt="1"/>
          </p:nvPr>
        </p:nvSpPr>
        <p:spPr>
          <a:xfrm>
            <a:off x="628650" y="1843923"/>
            <a:ext cx="3778250" cy="4042867"/>
          </a:xfrm>
        </p:spPr>
        <p:txBody>
          <a:bodyPr>
            <a:normAutofit/>
          </a:bodyPr>
          <a:lstStyle>
            <a:lvl1pPr>
              <a:defRPr sz="2000"/>
            </a:lvl1pPr>
            <a:lvl2pPr>
              <a:defRPr sz="2000"/>
            </a:lvl2pPr>
            <a:lvl3pPr>
              <a:defRPr sz="2000"/>
            </a:lvl3pPr>
            <a:lvl4pPr>
              <a:defRPr sz="2000"/>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0" name="Text Placeholder 16"/>
          <p:cNvSpPr>
            <a:spLocks noGrp="1"/>
          </p:cNvSpPr>
          <p:nvPr>
            <p:ph type="body" sz="quarter" idx="15" hasCustomPrompt="1"/>
          </p:nvPr>
        </p:nvSpPr>
        <p:spPr>
          <a:xfrm>
            <a:off x="4734083" y="1199809"/>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Insert Heading</a:t>
            </a:r>
          </a:p>
        </p:txBody>
      </p:sp>
      <p:sp>
        <p:nvSpPr>
          <p:cNvPr id="11" name="Text Placeholder 7"/>
          <p:cNvSpPr>
            <a:spLocks noGrp="1"/>
          </p:cNvSpPr>
          <p:nvPr>
            <p:ph type="body" sz="quarter" idx="13" hasCustomPrompt="1"/>
          </p:nvPr>
        </p:nvSpPr>
        <p:spPr>
          <a:xfrm>
            <a:off x="4734083" y="1843922"/>
            <a:ext cx="3778250" cy="4042867"/>
          </a:xfrm>
        </p:spPr>
        <p:txBody>
          <a:bodyPr>
            <a:normAutofit/>
          </a:bodyPr>
          <a:lstStyle>
            <a:lvl1pPr>
              <a:defRPr sz="2000"/>
            </a:lvl1pPr>
            <a:lvl2pPr>
              <a:defRPr sz="2000"/>
            </a:lvl2pPr>
            <a:lvl3pPr>
              <a:defRPr sz="2000"/>
            </a:lvl3pPr>
            <a:lvl4pPr>
              <a:defRPr sz="2000"/>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9858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p:txBody>
          <a:bodyPr/>
          <a:lstStyle>
            <a:lvl1pPr>
              <a:defRPr baseline="0"/>
            </a:lvl1pPr>
          </a:lstStyle>
          <a:p>
            <a:r>
              <a:rPr lang="en-US" dirty="0"/>
              <a:t>Insert Title, 28pt Calibri Bold (Color: RGB 33, 33, 33)</a:t>
            </a:r>
          </a:p>
        </p:txBody>
      </p:sp>
      <p:sp>
        <p:nvSpPr>
          <p:cNvPr id="7"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dirty="0"/>
          </a:p>
        </p:txBody>
      </p:sp>
      <p:sp>
        <p:nvSpPr>
          <p:cNvPr id="3" name="Footer Placeholder 2"/>
          <p:cNvSpPr>
            <a:spLocks noGrp="1"/>
          </p:cNvSpPr>
          <p:nvPr>
            <p:ph type="ftr" sz="quarter" idx="13"/>
          </p:nvPr>
        </p:nvSpPr>
        <p:spPr>
          <a:xfrm>
            <a:off x="3028950" y="6028289"/>
            <a:ext cx="3086100" cy="365125"/>
          </a:xfrm>
        </p:spPr>
        <p:txBody>
          <a:bodyPr/>
          <a:lstStyle/>
          <a:p>
            <a:r>
              <a:rPr lang="en-US" dirty="0"/>
              <a:t>Office of Information and Technology</a:t>
            </a:r>
          </a:p>
        </p:txBody>
      </p:sp>
      <p:pic>
        <p:nvPicPr>
          <p:cNvPr id="8" name="Picture 7"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363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Title 1"/>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dirty="0"/>
              <a:t>Call out slide: Important Information</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Office of Information and Technology</a:t>
            </a:r>
          </a:p>
        </p:txBody>
      </p:sp>
      <p:pic>
        <p:nvPicPr>
          <p:cNvPr id="9" name="Picture 8"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3621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dirty="0"/>
              <a:t>Interstitial Slide Title Size 36pt,</a:t>
            </a:r>
            <a:br>
              <a:rPr lang="en-US" dirty="0"/>
            </a:br>
            <a:r>
              <a:rPr lang="en-US" dirty="0"/>
              <a:t>Calibri Bold (Color: RGB 33,33,33)</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4743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7" name="Slide Number Placeholder 2"/>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202857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7" name="Picture 6"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8650" y="1024604"/>
            <a:ext cx="7886700" cy="1325563"/>
          </a:xfrm>
        </p:spPr>
        <p:txBody>
          <a:bodyPr>
            <a:norm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8" name="Text Placeholder 2"/>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9643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74904"/>
            <a:ext cx="7886700" cy="685800"/>
          </a:xfrm>
          <a:prstGeom prst="rect">
            <a:avLst/>
          </a:prstGeom>
        </p:spPr>
        <p:txBody>
          <a:bodyPr vert="horz" lIns="91440" tIns="45720" rIns="91440" bIns="45720" rtlCol="0" anchor="ctr">
            <a:normAutofit/>
          </a:bodyPr>
          <a:lstStyle/>
          <a:p>
            <a:r>
              <a:rPr lang="en-US" dirty="0"/>
              <a:t>Title Size 28pt, Calibri Bold (Color: RGB 33,33,33)</a:t>
            </a:r>
          </a:p>
        </p:txBody>
      </p:sp>
      <p:sp>
        <p:nvSpPr>
          <p:cNvPr id="3" name="Text Placeholder 2"/>
          <p:cNvSpPr>
            <a:spLocks noGrp="1"/>
          </p:cNvSpPr>
          <p:nvPr>
            <p:ph type="body" idx="1"/>
          </p:nvPr>
        </p:nvSpPr>
        <p:spPr>
          <a:xfrm>
            <a:off x="630936" y="1416052"/>
            <a:ext cx="7886700" cy="4489766"/>
          </a:xfrm>
          <a:prstGeom prst="rect">
            <a:avLst/>
          </a:prstGeom>
        </p:spPr>
        <p:txBody>
          <a:bodyPr vert="horz" lIns="91440" tIns="45720" rIns="91440" bIns="45720" rtlCol="0">
            <a:normAutofit/>
          </a:body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dirty="0"/>
          </a:p>
        </p:txBody>
      </p:sp>
      <p:sp>
        <p:nvSpPr>
          <p:cNvPr id="4" name="Footer Placeholder 3"/>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Office of Information and Technology</a:t>
            </a:r>
          </a:p>
        </p:txBody>
      </p:sp>
      <p:pic>
        <p:nvPicPr>
          <p:cNvPr id="9" name="Picture 8"/>
          <p:cNvPicPr>
            <a:picLocks noChangeAspect="1"/>
          </p:cNvPicPr>
          <p:nvPr userDrawn="1"/>
        </p:nvPicPr>
        <p:blipFill>
          <a:blip r:embed="rId11" cstate="print">
            <a:alphaModFix amt="85000"/>
            <a:extLst>
              <a:ext uri="{28A0092B-C50C-407E-A947-70E740481C1C}">
                <a14:useLocalDpi xmlns:a14="http://schemas.microsoft.com/office/drawing/2010/main"/>
              </a:ext>
            </a:extLst>
          </a:blip>
          <a:stretch>
            <a:fillRect/>
          </a:stretch>
        </p:blipFill>
        <p:spPr>
          <a:xfrm>
            <a:off x="1922318" y="0"/>
            <a:ext cx="5299364" cy="6858000"/>
          </a:xfrm>
          <a:prstGeom prst="rect">
            <a:avLst/>
          </a:prstGeom>
        </p:spPr>
      </p:pic>
      <p:pic>
        <p:nvPicPr>
          <p:cNvPr id="13" name="Picture 12"/>
          <p:cNvPicPr>
            <a:picLocks noChangeAspect="1"/>
          </p:cNvPicPr>
          <p:nvPr userDrawn="1"/>
        </p:nvPicPr>
        <p:blipFill>
          <a:blip r:embed="rId12" cstate="print">
            <a:alphaModFix amt="85000"/>
            <a:extLst>
              <a:ext uri="{28A0092B-C50C-407E-A947-70E740481C1C}">
                <a14:useLocalDpi xmlns:a14="http://schemas.microsoft.com/office/drawing/2010/main"/>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884326421"/>
      </p:ext>
    </p:extLst>
  </p:cSld>
  <p:clrMap bg1="lt1" tx1="dk1" bg2="lt2" tx2="dk2" accent1="accent1" accent2="accent2" accent3="accent3" accent4="accent4" accent5="accent5" accent6="accent6" hlink="hlink" folHlink="folHlink"/>
  <p:sldLayoutIdLst>
    <p:sldLayoutId id="2147483695" r:id="rId1"/>
    <p:sldLayoutId id="2147483662" r:id="rId2"/>
    <p:sldLayoutId id="2147483703" r:id="rId3"/>
    <p:sldLayoutId id="2147483705" r:id="rId4"/>
    <p:sldLayoutId id="2147483699" r:id="rId5"/>
    <p:sldLayoutId id="2147483702" r:id="rId6"/>
    <p:sldLayoutId id="2147483700" r:id="rId7"/>
    <p:sldLayoutId id="2147483704" r:id="rId8"/>
    <p:sldLayoutId id="2147483701"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229" y="1084242"/>
            <a:ext cx="6576184" cy="1201758"/>
          </a:xfrm>
        </p:spPr>
        <p:txBody>
          <a:bodyPr>
            <a:normAutofit/>
          </a:bodyPr>
          <a:lstStyle/>
          <a:p>
            <a:r>
              <a:rPr lang="en-US" dirty="0"/>
              <a:t>VIP Dashboard – Product Roadmap</a:t>
            </a:r>
          </a:p>
        </p:txBody>
      </p:sp>
      <p:sp>
        <p:nvSpPr>
          <p:cNvPr id="7" name="Text Placeholder 6"/>
          <p:cNvSpPr>
            <a:spLocks noGrp="1"/>
          </p:cNvSpPr>
          <p:nvPr>
            <p:ph type="body" sz="quarter" idx="19"/>
          </p:nvPr>
        </p:nvSpPr>
        <p:spPr>
          <a:xfrm>
            <a:off x="2297229" y="1944085"/>
            <a:ext cx="2984500" cy="265506"/>
          </a:xfrm>
        </p:spPr>
        <p:txBody>
          <a:bodyPr>
            <a:normAutofit fontScale="92500" lnSpcReduction="20000"/>
          </a:bodyPr>
          <a:lstStyle/>
          <a:p>
            <a:pPr lvl="0"/>
            <a:r>
              <a:rPr lang="en-US" dirty="0"/>
              <a:t>October 30, 2019</a:t>
            </a:r>
          </a:p>
          <a:p>
            <a:endParaRPr lang="en-US" dirty="0"/>
          </a:p>
        </p:txBody>
      </p:sp>
    </p:spTree>
    <p:extLst>
      <p:ext uri="{BB962C8B-B14F-4D97-AF65-F5344CB8AC3E}">
        <p14:creationId xmlns:p14="http://schemas.microsoft.com/office/powerpoint/2010/main" val="71980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Term Plan</a:t>
            </a:r>
          </a:p>
        </p:txBody>
      </p:sp>
      <p:sp>
        <p:nvSpPr>
          <p:cNvPr id="3" name="Content Placeholder 2"/>
          <p:cNvSpPr>
            <a:spLocks noGrp="1"/>
          </p:cNvSpPr>
          <p:nvPr>
            <p:ph idx="1"/>
          </p:nvPr>
        </p:nvSpPr>
        <p:spPr>
          <a:xfrm>
            <a:off x="630937" y="1064259"/>
            <a:ext cx="4683186" cy="5081168"/>
          </a:xfrm>
        </p:spPr>
        <p:txBody>
          <a:bodyPr>
            <a:normAutofit/>
          </a:bodyPr>
          <a:lstStyle/>
          <a:p>
            <a:r>
              <a:rPr lang="en-US" sz="1800" dirty="0"/>
              <a:t>VIP Dashboard Technology Upgrade</a:t>
            </a:r>
          </a:p>
          <a:p>
            <a:pPr lvl="1"/>
            <a:r>
              <a:rPr lang="en-US" sz="1800" dirty="0"/>
              <a:t>Upgrade SharePoint 13 to Microsoft Office 365</a:t>
            </a:r>
          </a:p>
          <a:p>
            <a:pPr lvl="1"/>
            <a:r>
              <a:rPr lang="en-US" sz="1800" dirty="0"/>
              <a:t>Migrate to Cloud to support DevOps initiative </a:t>
            </a:r>
          </a:p>
          <a:p>
            <a:pPr lvl="1"/>
            <a:r>
              <a:rPr lang="en-US" sz="1800" dirty="0"/>
              <a:t>Implement CI/CD pipeline </a:t>
            </a:r>
          </a:p>
          <a:p>
            <a:pPr lvl="1"/>
            <a:r>
              <a:rPr lang="en-US" sz="1800" dirty="0"/>
              <a:t>Expose VIP Dashboard API for integration with other tools</a:t>
            </a:r>
          </a:p>
          <a:p>
            <a:endParaRPr lang="en-US" sz="1800" dirty="0"/>
          </a:p>
          <a:p>
            <a:pPr marL="457200" lvl="1" indent="0">
              <a:buNone/>
            </a:pPr>
            <a:endParaRPr lang="en-US" sz="1800" b="1" dirty="0"/>
          </a:p>
          <a:p>
            <a:endParaRPr lang="en-US" sz="1800" dirty="0"/>
          </a:p>
          <a:p>
            <a:pPr marL="0" indent="0">
              <a:buNone/>
            </a:pPr>
            <a:endParaRPr lang="en-US" sz="1800" dirty="0"/>
          </a:p>
          <a:p>
            <a:pPr lvl="1"/>
            <a:endParaRPr lang="en-US" sz="1600" dirty="0"/>
          </a:p>
          <a:p>
            <a:endParaRPr lang="en-US" sz="1600" dirty="0"/>
          </a:p>
          <a:p>
            <a:endParaRPr lang="en-US"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3346A-FCA4-684E-8D18-26E8324063E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Office of Information and Technology</a:t>
            </a:r>
          </a:p>
        </p:txBody>
      </p:sp>
      <p:cxnSp>
        <p:nvCxnSpPr>
          <p:cNvPr id="7" name="Straight Connector 6">
            <a:extLst>
              <a:ext uri="{FF2B5EF4-FFF2-40B4-BE49-F238E27FC236}">
                <a16:creationId xmlns:a16="http://schemas.microsoft.com/office/drawing/2014/main" id="{DBA973BC-09D4-42C4-8893-0113031ED134}"/>
              </a:ext>
            </a:extLst>
          </p:cNvPr>
          <p:cNvCxnSpPr/>
          <p:nvPr/>
        </p:nvCxnSpPr>
        <p:spPr>
          <a:xfrm>
            <a:off x="5499652" y="1064260"/>
            <a:ext cx="0" cy="377278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6667C63-0F07-4AE5-8566-027069ED3139}"/>
              </a:ext>
            </a:extLst>
          </p:cNvPr>
          <p:cNvSpPr txBox="1"/>
          <p:nvPr/>
        </p:nvSpPr>
        <p:spPr>
          <a:xfrm>
            <a:off x="5808111" y="1086442"/>
            <a:ext cx="3086097" cy="1200329"/>
          </a:xfrm>
          <a:prstGeom prst="rect">
            <a:avLst/>
          </a:prstGeom>
          <a:noFill/>
        </p:spPr>
        <p:txBody>
          <a:bodyPr wrap="square" rtlCol="0">
            <a:spAutoFit/>
          </a:bodyPr>
          <a:lstStyle/>
          <a:p>
            <a:r>
              <a:rPr lang="en-US" dirty="0"/>
              <a:t>Technology Upgrade depends on Discovery Findings </a:t>
            </a:r>
          </a:p>
          <a:p>
            <a:r>
              <a:rPr lang="en-US" dirty="0"/>
              <a:t>(Power BI, </a:t>
            </a:r>
            <a:r>
              <a:rPr lang="en-US" dirty="0" err="1"/>
              <a:t>SmartSheets</a:t>
            </a:r>
            <a:r>
              <a:rPr lang="en-US" dirty="0"/>
              <a:t>, Folio, </a:t>
            </a:r>
            <a:r>
              <a:rPr lang="en-US" dirty="0" err="1"/>
              <a:t>etc</a:t>
            </a:r>
            <a:r>
              <a:rPr lang="en-US" dirty="0"/>
              <a:t>)</a:t>
            </a:r>
          </a:p>
        </p:txBody>
      </p:sp>
    </p:spTree>
    <p:extLst>
      <p:ext uri="{BB962C8B-B14F-4D97-AF65-F5344CB8AC3E}">
        <p14:creationId xmlns:p14="http://schemas.microsoft.com/office/powerpoint/2010/main" val="68049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DDB7-6FE5-4A01-95E6-AD555F3DFEA3}"/>
              </a:ext>
            </a:extLst>
          </p:cNvPr>
          <p:cNvSpPr>
            <a:spLocks noGrp="1"/>
          </p:cNvSpPr>
          <p:nvPr>
            <p:ph type="title"/>
          </p:nvPr>
        </p:nvSpPr>
        <p:spPr>
          <a:xfrm>
            <a:off x="195516" y="278652"/>
            <a:ext cx="7886700" cy="685800"/>
          </a:xfrm>
        </p:spPr>
        <p:txBody>
          <a:bodyPr/>
          <a:lstStyle/>
          <a:p>
            <a:r>
              <a:rPr lang="en-US" dirty="0"/>
              <a:t>Integration Technology</a:t>
            </a:r>
          </a:p>
        </p:txBody>
      </p:sp>
      <p:sp>
        <p:nvSpPr>
          <p:cNvPr id="3" name="Slide Number Placeholder 2">
            <a:extLst>
              <a:ext uri="{FF2B5EF4-FFF2-40B4-BE49-F238E27FC236}">
                <a16:creationId xmlns:a16="http://schemas.microsoft.com/office/drawing/2014/main" id="{7ED0E8ED-8FE0-44C8-A730-9205DB90600C}"/>
              </a:ext>
            </a:extLst>
          </p:cNvPr>
          <p:cNvSpPr>
            <a:spLocks noGrp="1"/>
          </p:cNvSpPr>
          <p:nvPr>
            <p:ph type="sldNum" sz="quarter" idx="12"/>
          </p:nvPr>
        </p:nvSpPr>
        <p:spPr/>
        <p:txBody>
          <a:bodyPr/>
          <a:lstStyle/>
          <a:p>
            <a:fld id="{E573346A-FCA4-684E-8D18-26E8324063ED}" type="slidenum">
              <a:rPr lang="en-US" smtClean="0"/>
              <a:t>11</a:t>
            </a:fld>
            <a:endParaRPr lang="en-US" dirty="0"/>
          </a:p>
        </p:txBody>
      </p:sp>
      <p:sp>
        <p:nvSpPr>
          <p:cNvPr id="4" name="Footer Placeholder 3">
            <a:extLst>
              <a:ext uri="{FF2B5EF4-FFF2-40B4-BE49-F238E27FC236}">
                <a16:creationId xmlns:a16="http://schemas.microsoft.com/office/drawing/2014/main" id="{89380CC8-5186-4AF5-84FE-65A19D72FF16}"/>
              </a:ext>
            </a:extLst>
          </p:cNvPr>
          <p:cNvSpPr>
            <a:spLocks noGrp="1"/>
          </p:cNvSpPr>
          <p:nvPr>
            <p:ph type="ftr" sz="quarter" idx="13"/>
          </p:nvPr>
        </p:nvSpPr>
        <p:spPr/>
        <p:txBody>
          <a:bodyPr/>
          <a:lstStyle/>
          <a:p>
            <a:r>
              <a:rPr lang="en-US"/>
              <a:t>Office of Information and Technology</a:t>
            </a:r>
            <a:endParaRPr lang="en-US" dirty="0"/>
          </a:p>
        </p:txBody>
      </p:sp>
      <p:graphicFrame>
        <p:nvGraphicFramePr>
          <p:cNvPr id="5" name="Table 4">
            <a:extLst>
              <a:ext uri="{FF2B5EF4-FFF2-40B4-BE49-F238E27FC236}">
                <a16:creationId xmlns:a16="http://schemas.microsoft.com/office/drawing/2014/main" id="{1C0115D3-565B-4F1D-A651-71AE13665A46}"/>
              </a:ext>
            </a:extLst>
          </p:cNvPr>
          <p:cNvGraphicFramePr>
            <a:graphicFrameLocks noGrp="1"/>
          </p:cNvGraphicFramePr>
          <p:nvPr>
            <p:extLst>
              <p:ext uri="{D42A27DB-BD31-4B8C-83A1-F6EECF244321}">
                <p14:modId xmlns:p14="http://schemas.microsoft.com/office/powerpoint/2010/main" val="3577741642"/>
              </p:ext>
            </p:extLst>
          </p:nvPr>
        </p:nvGraphicFramePr>
        <p:xfrm>
          <a:off x="291548" y="899697"/>
          <a:ext cx="8656936" cy="5582920"/>
        </p:xfrm>
        <a:graphic>
          <a:graphicData uri="http://schemas.openxmlformats.org/drawingml/2006/table">
            <a:tbl>
              <a:tblPr firstRow="1" bandRow="1">
                <a:tableStyleId>{5C22544A-7EE6-4342-B048-85BDC9FD1C3A}</a:tableStyleId>
              </a:tblPr>
              <a:tblGrid>
                <a:gridCol w="1494234">
                  <a:extLst>
                    <a:ext uri="{9D8B030D-6E8A-4147-A177-3AD203B41FA5}">
                      <a16:colId xmlns:a16="http://schemas.microsoft.com/office/drawing/2014/main" val="3074969261"/>
                    </a:ext>
                  </a:extLst>
                </a:gridCol>
                <a:gridCol w="2929039">
                  <a:extLst>
                    <a:ext uri="{9D8B030D-6E8A-4147-A177-3AD203B41FA5}">
                      <a16:colId xmlns:a16="http://schemas.microsoft.com/office/drawing/2014/main" val="86528433"/>
                    </a:ext>
                  </a:extLst>
                </a:gridCol>
                <a:gridCol w="4233663">
                  <a:extLst>
                    <a:ext uri="{9D8B030D-6E8A-4147-A177-3AD203B41FA5}">
                      <a16:colId xmlns:a16="http://schemas.microsoft.com/office/drawing/2014/main" val="2263430484"/>
                    </a:ext>
                  </a:extLst>
                </a:gridCol>
              </a:tblGrid>
              <a:tr h="370840">
                <a:tc>
                  <a:txBody>
                    <a:bodyPr/>
                    <a:lstStyle/>
                    <a:p>
                      <a:r>
                        <a:rPr lang="en-US" dirty="0"/>
                        <a:t>Tool</a:t>
                      </a:r>
                    </a:p>
                  </a:txBody>
                  <a:tcPr/>
                </a:tc>
                <a:tc>
                  <a:txBody>
                    <a:bodyPr/>
                    <a:lstStyle/>
                    <a:p>
                      <a:r>
                        <a:rPr lang="en-US" dirty="0"/>
                        <a:t>Purpose</a:t>
                      </a:r>
                    </a:p>
                  </a:txBody>
                  <a:tcPr/>
                </a:tc>
                <a:tc>
                  <a:txBody>
                    <a:bodyPr/>
                    <a:lstStyle/>
                    <a:p>
                      <a:r>
                        <a:rPr lang="en-US" dirty="0"/>
                        <a:t>Notes</a:t>
                      </a:r>
                    </a:p>
                  </a:txBody>
                  <a:tcPr/>
                </a:tc>
                <a:extLst>
                  <a:ext uri="{0D108BD9-81ED-4DB2-BD59-A6C34878D82A}">
                    <a16:rowId xmlns:a16="http://schemas.microsoft.com/office/drawing/2014/main" val="2703173662"/>
                  </a:ext>
                </a:extLst>
              </a:tr>
              <a:tr h="370840">
                <a:tc>
                  <a:txBody>
                    <a:bodyPr/>
                    <a:lstStyle/>
                    <a:p>
                      <a:r>
                        <a:rPr lang="en-US" dirty="0" err="1"/>
                        <a:t>SmartSheet</a:t>
                      </a:r>
                      <a:endParaRPr lang="en-US" dirty="0"/>
                    </a:p>
                  </a:txBody>
                  <a:tcPr/>
                </a:tc>
                <a:tc>
                  <a:txBody>
                    <a:bodyPr/>
                    <a:lstStyle/>
                    <a:p>
                      <a:pPr marL="285750" indent="-285750">
                        <a:buFont typeface="Arial" panose="020B0604020202020204" pitchFamily="34" charset="0"/>
                        <a:buChar char="•"/>
                      </a:pPr>
                      <a:r>
                        <a:rPr lang="en-US" dirty="0"/>
                        <a:t>Process Enablement</a:t>
                      </a:r>
                    </a:p>
                    <a:p>
                      <a:pPr marL="285750" indent="-285750">
                        <a:buFont typeface="Arial" panose="020B0604020202020204" pitchFamily="34" charset="0"/>
                        <a:buChar char="•"/>
                      </a:pPr>
                      <a:r>
                        <a:rPr lang="en-US" dirty="0"/>
                        <a:t>Custom Dashboards</a:t>
                      </a:r>
                    </a:p>
                    <a:p>
                      <a:pPr marL="285750" indent="-285750">
                        <a:buFont typeface="Arial" panose="020B0604020202020204" pitchFamily="34" charset="0"/>
                        <a:buChar char="•"/>
                      </a:pPr>
                      <a:r>
                        <a:rPr lang="en-US" dirty="0"/>
                        <a:t>Project Management</a:t>
                      </a:r>
                    </a:p>
                  </a:txBody>
                  <a:tcPr/>
                </a:tc>
                <a:tc>
                  <a:txBody>
                    <a:bodyPr/>
                    <a:lstStyle/>
                    <a:p>
                      <a:pPr marL="285750" indent="-285750">
                        <a:buFont typeface="Arial" panose="020B0604020202020204" pitchFamily="34" charset="0"/>
                        <a:buChar char="•"/>
                      </a:pPr>
                      <a:r>
                        <a:rPr lang="en-US" dirty="0"/>
                        <a:t>Cannot replicate current dashboard functionality</a:t>
                      </a:r>
                    </a:p>
                    <a:p>
                      <a:pPr marL="285750" indent="-285750">
                        <a:buFont typeface="Arial" panose="020B0604020202020204" pitchFamily="34" charset="0"/>
                        <a:buChar char="•"/>
                      </a:pPr>
                      <a:r>
                        <a:rPr lang="en-US" dirty="0"/>
                        <a:t>Can provide/facilitate process framework</a:t>
                      </a:r>
                    </a:p>
                    <a:p>
                      <a:pPr marL="285750" indent="-285750">
                        <a:buFont typeface="Arial" panose="020B0604020202020204" pitchFamily="34" charset="0"/>
                        <a:buChar char="•"/>
                      </a:pPr>
                      <a:r>
                        <a:rPr lang="en-US" dirty="0"/>
                        <a:t>Dashboard from processes</a:t>
                      </a:r>
                    </a:p>
                    <a:p>
                      <a:r>
                        <a:rPr lang="en-US" dirty="0"/>
                        <a:t>Cost: $735 per admin per year</a:t>
                      </a:r>
                    </a:p>
                    <a:p>
                      <a:r>
                        <a:rPr lang="en-US" dirty="0"/>
                        <a:t>Integration: APIs to many existing tools</a:t>
                      </a:r>
                    </a:p>
                  </a:txBody>
                  <a:tcPr/>
                </a:tc>
                <a:extLst>
                  <a:ext uri="{0D108BD9-81ED-4DB2-BD59-A6C34878D82A}">
                    <a16:rowId xmlns:a16="http://schemas.microsoft.com/office/drawing/2014/main" val="4151815231"/>
                  </a:ext>
                </a:extLst>
              </a:tr>
              <a:tr h="370840">
                <a:tc>
                  <a:txBody>
                    <a:bodyPr/>
                    <a:lstStyle/>
                    <a:p>
                      <a:r>
                        <a:rPr lang="en-US" dirty="0"/>
                        <a:t>Power BI</a:t>
                      </a:r>
                    </a:p>
                  </a:txBody>
                  <a:tcPr/>
                </a:tc>
                <a:tc>
                  <a:txBody>
                    <a:bodyPr/>
                    <a:lstStyle/>
                    <a:p>
                      <a:r>
                        <a:rPr lang="en-US" dirty="0"/>
                        <a:t>Business Analytics Service </a:t>
                      </a:r>
                    </a:p>
                    <a:p>
                      <a:pPr marL="285750" indent="-285750">
                        <a:buFont typeface="Arial" panose="020B0604020202020204" pitchFamily="34" charset="0"/>
                        <a:buChar char="•"/>
                      </a:pPr>
                      <a:r>
                        <a:rPr lang="en-US" dirty="0"/>
                        <a:t>Custom Reports</a:t>
                      </a:r>
                    </a:p>
                    <a:p>
                      <a:pPr marL="285750" indent="-285750">
                        <a:buFont typeface="Arial" panose="020B0604020202020204" pitchFamily="34" charset="0"/>
                        <a:buChar char="•"/>
                      </a:pPr>
                      <a:r>
                        <a:rPr lang="en-US" dirty="0"/>
                        <a:t>Dashboards Views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QA/RA Dashboard Prototype in 2-3 Weeks</a:t>
                      </a:r>
                    </a:p>
                    <a:p>
                      <a:pPr marL="285750" indent="-285750">
                        <a:buFont typeface="Arial" panose="020B0604020202020204" pitchFamily="34" charset="0"/>
                        <a:buChar char="•"/>
                      </a:pPr>
                      <a:r>
                        <a:rPr lang="en-US" dirty="0"/>
                        <a:t>Already Purchased</a:t>
                      </a:r>
                    </a:p>
                  </a:txBody>
                  <a:tcPr/>
                </a:tc>
                <a:extLst>
                  <a:ext uri="{0D108BD9-81ED-4DB2-BD59-A6C34878D82A}">
                    <a16:rowId xmlns:a16="http://schemas.microsoft.com/office/drawing/2014/main" val="1916410044"/>
                  </a:ext>
                </a:extLst>
              </a:tr>
              <a:tr h="370840">
                <a:tc>
                  <a:txBody>
                    <a:bodyPr/>
                    <a:lstStyle/>
                    <a:p>
                      <a:r>
                        <a:rPr lang="en-US" dirty="0"/>
                        <a:t>Folio</a:t>
                      </a:r>
                    </a:p>
                  </a:txBody>
                  <a:tcPr/>
                </a:tc>
                <a:tc>
                  <a:txBody>
                    <a:bodyPr/>
                    <a:lstStyle/>
                    <a:p>
                      <a:r>
                        <a:rPr lang="en-US" dirty="0"/>
                        <a:t>OMB Reporting</a:t>
                      </a:r>
                    </a:p>
                  </a:txBody>
                  <a:tcPr/>
                </a:tc>
                <a:tc>
                  <a:txBody>
                    <a:bodyPr/>
                    <a:lstStyle/>
                    <a:p>
                      <a:pPr marL="285750" indent="-285750">
                        <a:buFont typeface="Arial" panose="020B0604020202020204" pitchFamily="34" charset="0"/>
                        <a:buChar char="•"/>
                      </a:pPr>
                      <a:r>
                        <a:rPr lang="en-US" dirty="0"/>
                        <a:t>Replaces </a:t>
                      </a:r>
                      <a:r>
                        <a:rPr lang="en-US" dirty="0" err="1"/>
                        <a:t>eCPIC</a:t>
                      </a:r>
                      <a:r>
                        <a:rPr lang="en-US" dirty="0"/>
                        <a:t> which is the Government wide tool for OMB 300A submissions</a:t>
                      </a:r>
                    </a:p>
                    <a:p>
                      <a:pPr marL="285750" indent="-285750">
                        <a:buFont typeface="Arial" panose="020B0604020202020204" pitchFamily="34" charset="0"/>
                        <a:buChar char="•"/>
                      </a:pPr>
                      <a:r>
                        <a:rPr lang="en-US" dirty="0"/>
                        <a:t>Begin Loading Data 5/2020</a:t>
                      </a:r>
                    </a:p>
                    <a:p>
                      <a:pPr marL="285750" indent="-285750">
                        <a:buFont typeface="Arial" panose="020B0604020202020204" pitchFamily="34" charset="0"/>
                        <a:buChar char="•"/>
                      </a:pPr>
                      <a:r>
                        <a:rPr lang="en-US" dirty="0"/>
                        <a:t>Actual use for 300A is 2/2021</a:t>
                      </a:r>
                    </a:p>
                    <a:p>
                      <a:pPr marL="285750" indent="-285750">
                        <a:buFont typeface="Arial" panose="020B0604020202020204" pitchFamily="34" charset="0"/>
                        <a:buChar char="•"/>
                      </a:pPr>
                      <a:r>
                        <a:rPr lang="en-US" dirty="0"/>
                        <a:t>Cost: 330K/</a:t>
                      </a:r>
                      <a:r>
                        <a:rPr lang="en-US" dirty="0" err="1"/>
                        <a:t>yr</a:t>
                      </a:r>
                      <a:r>
                        <a:rPr lang="en-US" dirty="0"/>
                        <a:t> (already covered by 300A) + Migration Cost TBD</a:t>
                      </a:r>
                    </a:p>
                    <a:p>
                      <a:pPr marL="285750" indent="-285750">
                        <a:buFont typeface="Arial" panose="020B0604020202020204" pitchFamily="34" charset="0"/>
                        <a:buChar char="•"/>
                      </a:pPr>
                      <a:r>
                        <a:rPr lang="en-US" dirty="0"/>
                        <a:t>300B Migration earliest date 2/2021</a:t>
                      </a:r>
                    </a:p>
                  </a:txBody>
                  <a:tcPr/>
                </a:tc>
                <a:extLst>
                  <a:ext uri="{0D108BD9-81ED-4DB2-BD59-A6C34878D82A}">
                    <a16:rowId xmlns:a16="http://schemas.microsoft.com/office/drawing/2014/main" val="1521938841"/>
                  </a:ext>
                </a:extLst>
              </a:tr>
            </a:tbl>
          </a:graphicData>
        </a:graphic>
      </p:graphicFrame>
    </p:spTree>
    <p:extLst>
      <p:ext uri="{BB962C8B-B14F-4D97-AF65-F5344CB8AC3E}">
        <p14:creationId xmlns:p14="http://schemas.microsoft.com/office/powerpoint/2010/main" val="233482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1769-7B39-47F4-8835-1EF13C0D9B6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796A407-4BB6-4D61-80C9-AE7B884D4733}"/>
              </a:ext>
            </a:extLst>
          </p:cNvPr>
          <p:cNvSpPr>
            <a:spLocks noGrp="1"/>
          </p:cNvSpPr>
          <p:nvPr>
            <p:ph idx="1"/>
          </p:nvPr>
        </p:nvSpPr>
        <p:spPr/>
        <p:txBody>
          <a:bodyPr/>
          <a:lstStyle/>
          <a:p>
            <a:r>
              <a:rPr lang="en-US" dirty="0"/>
              <a:t>Make VIP Dashboard authoritative data source</a:t>
            </a:r>
          </a:p>
          <a:p>
            <a:r>
              <a:rPr lang="en-US" dirty="0"/>
              <a:t>Leading Indicators</a:t>
            </a:r>
          </a:p>
          <a:p>
            <a:pPr lvl="1"/>
            <a:r>
              <a:rPr lang="en-US" dirty="0"/>
              <a:t>Bring back KPIs</a:t>
            </a:r>
          </a:p>
          <a:p>
            <a:pPr lvl="1"/>
            <a:r>
              <a:rPr lang="en-US" dirty="0"/>
              <a:t>Ability for PMs to flag issues in advance of problems</a:t>
            </a:r>
          </a:p>
          <a:p>
            <a:pPr lvl="1"/>
            <a:r>
              <a:rPr lang="en-US" dirty="0"/>
              <a:t>Make “Risks” more granular (</a:t>
            </a:r>
            <a:r>
              <a:rPr lang="en-US" dirty="0" err="1"/>
              <a:t>ie</a:t>
            </a:r>
            <a:r>
              <a:rPr lang="en-US" dirty="0"/>
              <a:t> increment level)</a:t>
            </a:r>
          </a:p>
          <a:p>
            <a:r>
              <a:rPr lang="en-US" dirty="0"/>
              <a:t>Implement already available tech (</a:t>
            </a:r>
            <a:r>
              <a:rPr lang="en-US" dirty="0" err="1"/>
              <a:t>ie</a:t>
            </a:r>
            <a:r>
              <a:rPr lang="en-US" dirty="0"/>
              <a:t> Power BI for custom reports)</a:t>
            </a:r>
          </a:p>
          <a:p>
            <a:r>
              <a:rPr lang="en-US" dirty="0"/>
              <a:t>Determine processes and metrics for DEVOPS/</a:t>
            </a:r>
            <a:r>
              <a:rPr lang="en-US" dirty="0" err="1"/>
              <a:t>SAFe</a:t>
            </a:r>
            <a:r>
              <a:rPr lang="en-US" dirty="0"/>
              <a:t>/PLM first then implement tooling to guide PMs through processes and harvest data along the way</a:t>
            </a:r>
          </a:p>
          <a:p>
            <a:endParaRPr lang="en-US" dirty="0"/>
          </a:p>
        </p:txBody>
      </p:sp>
      <p:sp>
        <p:nvSpPr>
          <p:cNvPr id="4" name="Slide Number Placeholder 3">
            <a:extLst>
              <a:ext uri="{FF2B5EF4-FFF2-40B4-BE49-F238E27FC236}">
                <a16:creationId xmlns:a16="http://schemas.microsoft.com/office/drawing/2014/main" id="{E79C2BF3-1C03-437B-9A96-424FE195C518}"/>
              </a:ext>
            </a:extLst>
          </p:cNvPr>
          <p:cNvSpPr>
            <a:spLocks noGrp="1"/>
          </p:cNvSpPr>
          <p:nvPr>
            <p:ph type="sldNum" sz="quarter" idx="12"/>
          </p:nvPr>
        </p:nvSpPr>
        <p:spPr/>
        <p:txBody>
          <a:bodyPr/>
          <a:lstStyle/>
          <a:p>
            <a:fld id="{E573346A-FCA4-684E-8D18-26E8324063ED}" type="slidenum">
              <a:rPr lang="en-US" smtClean="0"/>
              <a:t>12</a:t>
            </a:fld>
            <a:endParaRPr lang="en-US" dirty="0"/>
          </a:p>
        </p:txBody>
      </p:sp>
      <p:sp>
        <p:nvSpPr>
          <p:cNvPr id="5" name="Footer Placeholder 4">
            <a:extLst>
              <a:ext uri="{FF2B5EF4-FFF2-40B4-BE49-F238E27FC236}">
                <a16:creationId xmlns:a16="http://schemas.microsoft.com/office/drawing/2014/main" id="{3A35036D-307D-4895-B539-9D13A4937A67}"/>
              </a:ext>
            </a:extLst>
          </p:cNvPr>
          <p:cNvSpPr>
            <a:spLocks noGrp="1"/>
          </p:cNvSpPr>
          <p:nvPr>
            <p:ph type="ftr" sz="quarter" idx="13"/>
          </p:nvPr>
        </p:nvSpPr>
        <p:spPr/>
        <p:txBody>
          <a:bodyPr/>
          <a:lstStyle/>
          <a:p>
            <a:r>
              <a:rPr lang="en-US"/>
              <a:t>Office of Information and Technology</a:t>
            </a:r>
            <a:endParaRPr lang="en-US" dirty="0"/>
          </a:p>
        </p:txBody>
      </p:sp>
    </p:spTree>
    <p:extLst>
      <p:ext uri="{BB962C8B-B14F-4D97-AF65-F5344CB8AC3E}">
        <p14:creationId xmlns:p14="http://schemas.microsoft.com/office/powerpoint/2010/main" val="7014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484-D0D9-40FD-81C5-5ABFBC573C69}"/>
              </a:ext>
            </a:extLst>
          </p:cNvPr>
          <p:cNvSpPr>
            <a:spLocks noGrp="1"/>
          </p:cNvSpPr>
          <p:nvPr>
            <p:ph type="title"/>
          </p:nvPr>
        </p:nvSpPr>
        <p:spPr/>
        <p:txBody>
          <a:bodyPr/>
          <a:lstStyle/>
          <a:p>
            <a:r>
              <a:rPr lang="en-US" dirty="0"/>
              <a:t>Guidance?</a:t>
            </a:r>
          </a:p>
        </p:txBody>
      </p:sp>
      <p:sp>
        <p:nvSpPr>
          <p:cNvPr id="3" name="Content Placeholder 2">
            <a:extLst>
              <a:ext uri="{FF2B5EF4-FFF2-40B4-BE49-F238E27FC236}">
                <a16:creationId xmlns:a16="http://schemas.microsoft.com/office/drawing/2014/main" id="{49AA63D2-8810-4D25-B8D4-C3FBE0FEE5ED}"/>
              </a:ext>
            </a:extLst>
          </p:cNvPr>
          <p:cNvSpPr>
            <a:spLocks noGrp="1"/>
          </p:cNvSpPr>
          <p:nvPr>
            <p:ph idx="1"/>
          </p:nvPr>
        </p:nvSpPr>
        <p:spPr/>
        <p:txBody>
          <a:bodyPr/>
          <a:lstStyle/>
          <a:p>
            <a:r>
              <a:rPr lang="en-US" dirty="0"/>
              <a:t>Director’s desire/vision for the tool?</a:t>
            </a:r>
          </a:p>
        </p:txBody>
      </p:sp>
      <p:sp>
        <p:nvSpPr>
          <p:cNvPr id="4" name="Slide Number Placeholder 3">
            <a:extLst>
              <a:ext uri="{FF2B5EF4-FFF2-40B4-BE49-F238E27FC236}">
                <a16:creationId xmlns:a16="http://schemas.microsoft.com/office/drawing/2014/main" id="{BF3D0862-6EB0-431E-8B80-3491400E1AB8}"/>
              </a:ext>
            </a:extLst>
          </p:cNvPr>
          <p:cNvSpPr>
            <a:spLocks noGrp="1"/>
          </p:cNvSpPr>
          <p:nvPr>
            <p:ph type="sldNum" sz="quarter" idx="12"/>
          </p:nvPr>
        </p:nvSpPr>
        <p:spPr/>
        <p:txBody>
          <a:bodyPr/>
          <a:lstStyle/>
          <a:p>
            <a:fld id="{E573346A-FCA4-684E-8D18-26E8324063ED}" type="slidenum">
              <a:rPr lang="en-US" smtClean="0"/>
              <a:t>13</a:t>
            </a:fld>
            <a:endParaRPr lang="en-US" dirty="0"/>
          </a:p>
        </p:txBody>
      </p:sp>
      <p:sp>
        <p:nvSpPr>
          <p:cNvPr id="5" name="Footer Placeholder 4">
            <a:extLst>
              <a:ext uri="{FF2B5EF4-FFF2-40B4-BE49-F238E27FC236}">
                <a16:creationId xmlns:a16="http://schemas.microsoft.com/office/drawing/2014/main" id="{655B8473-3FFC-4CA6-8E5C-B5E6C1C8C1DC}"/>
              </a:ext>
            </a:extLst>
          </p:cNvPr>
          <p:cNvSpPr>
            <a:spLocks noGrp="1"/>
          </p:cNvSpPr>
          <p:nvPr>
            <p:ph type="ftr" sz="quarter" idx="13"/>
          </p:nvPr>
        </p:nvSpPr>
        <p:spPr/>
        <p:txBody>
          <a:bodyPr/>
          <a:lstStyle/>
          <a:p>
            <a:r>
              <a:rPr lang="en-US"/>
              <a:t>Office of Information and Technology</a:t>
            </a:r>
            <a:endParaRPr lang="en-US" dirty="0"/>
          </a:p>
        </p:txBody>
      </p:sp>
    </p:spTree>
    <p:extLst>
      <p:ext uri="{BB962C8B-B14F-4D97-AF65-F5344CB8AC3E}">
        <p14:creationId xmlns:p14="http://schemas.microsoft.com/office/powerpoint/2010/main" val="288367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258B-5D7F-4273-95DA-010A29A79E2D}"/>
              </a:ext>
            </a:extLst>
          </p:cNvPr>
          <p:cNvSpPr>
            <a:spLocks noGrp="1"/>
          </p:cNvSpPr>
          <p:nvPr>
            <p:ph type="title"/>
          </p:nvPr>
        </p:nvSpPr>
        <p:spPr/>
        <p:txBody>
          <a:bodyPr/>
          <a:lstStyle/>
          <a:p>
            <a:r>
              <a:rPr lang="en-US" dirty="0"/>
              <a:t>Back Up Slides</a:t>
            </a:r>
          </a:p>
        </p:txBody>
      </p:sp>
      <p:sp>
        <p:nvSpPr>
          <p:cNvPr id="3" name="Slide Number Placeholder 2">
            <a:extLst>
              <a:ext uri="{FF2B5EF4-FFF2-40B4-BE49-F238E27FC236}">
                <a16:creationId xmlns:a16="http://schemas.microsoft.com/office/drawing/2014/main" id="{F0185F6B-46AD-4B8D-B31B-1FA6D30886CD}"/>
              </a:ext>
            </a:extLst>
          </p:cNvPr>
          <p:cNvSpPr>
            <a:spLocks noGrp="1"/>
          </p:cNvSpPr>
          <p:nvPr>
            <p:ph type="sldNum" sz="quarter" idx="10"/>
          </p:nvPr>
        </p:nvSpPr>
        <p:spPr/>
        <p:txBody>
          <a:bodyPr/>
          <a:lstStyle/>
          <a:p>
            <a:fld id="{E573346A-FCA4-684E-8D18-26E8324063ED}" type="slidenum">
              <a:rPr lang="en-US" smtClean="0"/>
              <a:t>14</a:t>
            </a:fld>
            <a:endParaRPr lang="en-US" dirty="0"/>
          </a:p>
        </p:txBody>
      </p:sp>
    </p:spTree>
    <p:extLst>
      <p:ext uri="{BB962C8B-B14F-4D97-AF65-F5344CB8AC3E}">
        <p14:creationId xmlns:p14="http://schemas.microsoft.com/office/powerpoint/2010/main" val="219322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77D15F-0288-46D8-B456-234C1628EC1D}"/>
              </a:ext>
            </a:extLst>
          </p:cNvPr>
          <p:cNvPicPr>
            <a:picLocks noChangeAspect="1"/>
          </p:cNvPicPr>
          <p:nvPr/>
        </p:nvPicPr>
        <p:blipFill>
          <a:blip r:embed="rId2"/>
          <a:stretch>
            <a:fillRect/>
          </a:stretch>
        </p:blipFill>
        <p:spPr>
          <a:xfrm>
            <a:off x="0" y="1147883"/>
            <a:ext cx="9144000" cy="2501213"/>
          </a:xfrm>
          <a:prstGeom prst="rect">
            <a:avLst/>
          </a:prstGeom>
        </p:spPr>
      </p:pic>
      <p:sp>
        <p:nvSpPr>
          <p:cNvPr id="2" name="Title 1">
            <a:extLst>
              <a:ext uri="{FF2B5EF4-FFF2-40B4-BE49-F238E27FC236}">
                <a16:creationId xmlns:a16="http://schemas.microsoft.com/office/drawing/2014/main" id="{F82F7718-C1D8-44F5-A844-F2B0129C46C7}"/>
              </a:ext>
            </a:extLst>
          </p:cNvPr>
          <p:cNvSpPr>
            <a:spLocks noGrp="1"/>
          </p:cNvSpPr>
          <p:nvPr>
            <p:ph type="title"/>
          </p:nvPr>
        </p:nvSpPr>
        <p:spPr/>
        <p:txBody>
          <a:bodyPr/>
          <a:lstStyle/>
          <a:p>
            <a:r>
              <a:rPr lang="en-US" dirty="0"/>
              <a:t>Placemat Splash Page</a:t>
            </a:r>
          </a:p>
        </p:txBody>
      </p:sp>
      <p:sp>
        <p:nvSpPr>
          <p:cNvPr id="4" name="Slide Number Placeholder 3">
            <a:extLst>
              <a:ext uri="{FF2B5EF4-FFF2-40B4-BE49-F238E27FC236}">
                <a16:creationId xmlns:a16="http://schemas.microsoft.com/office/drawing/2014/main" id="{79C3ACEC-16E2-4577-A876-453ABC8B77F9}"/>
              </a:ext>
            </a:extLst>
          </p:cNvPr>
          <p:cNvSpPr>
            <a:spLocks noGrp="1"/>
          </p:cNvSpPr>
          <p:nvPr>
            <p:ph type="sldNum" sz="quarter" idx="12"/>
          </p:nvPr>
        </p:nvSpPr>
        <p:spPr/>
        <p:txBody>
          <a:bodyPr/>
          <a:lstStyle/>
          <a:p>
            <a:fld id="{E573346A-FCA4-684E-8D18-26E8324063ED}" type="slidenum">
              <a:rPr lang="en-US" smtClean="0"/>
              <a:t>15</a:t>
            </a:fld>
            <a:endParaRPr lang="en-US" dirty="0"/>
          </a:p>
        </p:txBody>
      </p:sp>
      <p:sp>
        <p:nvSpPr>
          <p:cNvPr id="5" name="Footer Placeholder 4">
            <a:extLst>
              <a:ext uri="{FF2B5EF4-FFF2-40B4-BE49-F238E27FC236}">
                <a16:creationId xmlns:a16="http://schemas.microsoft.com/office/drawing/2014/main" id="{8A8A778F-5184-4310-A26F-9069D9AC52F7}"/>
              </a:ext>
            </a:extLst>
          </p:cNvPr>
          <p:cNvSpPr>
            <a:spLocks noGrp="1"/>
          </p:cNvSpPr>
          <p:nvPr>
            <p:ph type="ftr" sz="quarter" idx="13"/>
          </p:nvPr>
        </p:nvSpPr>
        <p:spPr/>
        <p:txBody>
          <a:bodyPr/>
          <a:lstStyle/>
          <a:p>
            <a:r>
              <a:rPr lang="en-US"/>
              <a:t>Office of Information and Technology</a:t>
            </a:r>
            <a:endParaRPr lang="en-US" dirty="0"/>
          </a:p>
        </p:txBody>
      </p:sp>
      <p:graphicFrame>
        <p:nvGraphicFramePr>
          <p:cNvPr id="3" name="Table 2">
            <a:extLst>
              <a:ext uri="{FF2B5EF4-FFF2-40B4-BE49-F238E27FC236}">
                <a16:creationId xmlns:a16="http://schemas.microsoft.com/office/drawing/2014/main" id="{8CCEB7D2-858C-48A7-A38F-65817166A66E}"/>
              </a:ext>
            </a:extLst>
          </p:cNvPr>
          <p:cNvGraphicFramePr>
            <a:graphicFrameLocks noGrp="1"/>
          </p:cNvGraphicFramePr>
          <p:nvPr>
            <p:extLst>
              <p:ext uri="{D42A27DB-BD31-4B8C-83A1-F6EECF244321}">
                <p14:modId xmlns:p14="http://schemas.microsoft.com/office/powerpoint/2010/main" val="144005278"/>
              </p:ext>
            </p:extLst>
          </p:nvPr>
        </p:nvGraphicFramePr>
        <p:xfrm>
          <a:off x="3425372" y="2178393"/>
          <a:ext cx="5675079" cy="4011567"/>
        </p:xfrm>
        <a:graphic>
          <a:graphicData uri="http://schemas.openxmlformats.org/drawingml/2006/table">
            <a:tbl>
              <a:tblPr>
                <a:tableStyleId>{5C22544A-7EE6-4342-B048-85BDC9FD1C3A}</a:tableStyleId>
              </a:tblPr>
              <a:tblGrid>
                <a:gridCol w="2409372">
                  <a:extLst>
                    <a:ext uri="{9D8B030D-6E8A-4147-A177-3AD203B41FA5}">
                      <a16:colId xmlns:a16="http://schemas.microsoft.com/office/drawing/2014/main" val="3440489247"/>
                    </a:ext>
                  </a:extLst>
                </a:gridCol>
                <a:gridCol w="377371">
                  <a:extLst>
                    <a:ext uri="{9D8B030D-6E8A-4147-A177-3AD203B41FA5}">
                      <a16:colId xmlns:a16="http://schemas.microsoft.com/office/drawing/2014/main" val="4050756970"/>
                    </a:ext>
                  </a:extLst>
                </a:gridCol>
                <a:gridCol w="406400">
                  <a:extLst>
                    <a:ext uri="{9D8B030D-6E8A-4147-A177-3AD203B41FA5}">
                      <a16:colId xmlns:a16="http://schemas.microsoft.com/office/drawing/2014/main" val="1141595051"/>
                    </a:ext>
                  </a:extLst>
                </a:gridCol>
                <a:gridCol w="522514">
                  <a:extLst>
                    <a:ext uri="{9D8B030D-6E8A-4147-A177-3AD203B41FA5}">
                      <a16:colId xmlns:a16="http://schemas.microsoft.com/office/drawing/2014/main" val="3118726671"/>
                    </a:ext>
                  </a:extLst>
                </a:gridCol>
                <a:gridCol w="638629">
                  <a:extLst>
                    <a:ext uri="{9D8B030D-6E8A-4147-A177-3AD203B41FA5}">
                      <a16:colId xmlns:a16="http://schemas.microsoft.com/office/drawing/2014/main" val="3688607075"/>
                    </a:ext>
                  </a:extLst>
                </a:gridCol>
                <a:gridCol w="638629">
                  <a:extLst>
                    <a:ext uri="{9D8B030D-6E8A-4147-A177-3AD203B41FA5}">
                      <a16:colId xmlns:a16="http://schemas.microsoft.com/office/drawing/2014/main" val="2997182398"/>
                    </a:ext>
                  </a:extLst>
                </a:gridCol>
                <a:gridCol w="319314">
                  <a:extLst>
                    <a:ext uri="{9D8B030D-6E8A-4147-A177-3AD203B41FA5}">
                      <a16:colId xmlns:a16="http://schemas.microsoft.com/office/drawing/2014/main" val="2416434492"/>
                    </a:ext>
                  </a:extLst>
                </a:gridCol>
                <a:gridCol w="362850">
                  <a:extLst>
                    <a:ext uri="{9D8B030D-6E8A-4147-A177-3AD203B41FA5}">
                      <a16:colId xmlns:a16="http://schemas.microsoft.com/office/drawing/2014/main" val="3491189050"/>
                    </a:ext>
                  </a:extLst>
                </a:gridCol>
              </a:tblGrid>
              <a:tr h="472206">
                <a:tc>
                  <a:txBody>
                    <a:bodyPr/>
                    <a:lstStyle/>
                    <a:p>
                      <a:pPr algn="l" rtl="0" fontAlgn="b"/>
                      <a:r>
                        <a:rPr lang="en-US" sz="900" b="1" u="none" strike="noStrike" dirty="0">
                          <a:effectLst/>
                          <a:latin typeface="+mn-lt"/>
                        </a:rPr>
                        <a:t> </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EPMD</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Health Services</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Benefits and Memorial Services</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Technology and Platform Services</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Veteran Experience Services</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Corp </a:t>
                      </a:r>
                      <a:r>
                        <a:rPr lang="en-US" sz="900" b="1" u="none" strike="noStrike" dirty="0" err="1">
                          <a:effectLst/>
                          <a:latin typeface="+mn-lt"/>
                        </a:rPr>
                        <a:t>Svcs</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NPL</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extLst>
                  <a:ext uri="{0D108BD9-81ED-4DB2-BD59-A6C34878D82A}">
                    <a16:rowId xmlns:a16="http://schemas.microsoft.com/office/drawing/2014/main" val="963651935"/>
                  </a:ext>
                </a:extLst>
              </a:tr>
              <a:tr h="123342">
                <a:tc>
                  <a:txBody>
                    <a:bodyPr/>
                    <a:lstStyle/>
                    <a:p>
                      <a:pPr algn="l" rtl="0" fontAlgn="b"/>
                      <a:r>
                        <a:rPr lang="en-US" sz="900" b="1" u="none" strike="noStrike">
                          <a:effectLst/>
                          <a:latin typeface="+mn-lt"/>
                        </a:rPr>
                        <a:t>Projects in Product Phase</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dirty="0">
                          <a:effectLst/>
                          <a:latin typeface="+mn-lt"/>
                        </a:rPr>
                        <a:t>76</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34</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14</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6</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4134352214"/>
                  </a:ext>
                </a:extLst>
              </a:tr>
              <a:tr h="203515">
                <a:tc>
                  <a:txBody>
                    <a:bodyPr/>
                    <a:lstStyle/>
                    <a:p>
                      <a:pPr algn="l" rtl="0" fontAlgn="b"/>
                      <a:r>
                        <a:rPr lang="en-US" sz="900" b="1" u="none" strike="noStrike">
                          <a:effectLst/>
                          <a:latin typeface="+mn-lt"/>
                        </a:rPr>
                        <a:t>Number of Projects Releasing within 3 Months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45</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7</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375862881"/>
                  </a:ext>
                </a:extLst>
              </a:tr>
              <a:tr h="203515">
                <a:tc>
                  <a:txBody>
                    <a:bodyPr/>
                    <a:lstStyle/>
                    <a:p>
                      <a:pPr algn="l" rtl="0" fontAlgn="b"/>
                      <a:r>
                        <a:rPr lang="en-US" sz="900" b="1" u="none" strike="noStrike">
                          <a:effectLst/>
                          <a:latin typeface="+mn-lt"/>
                        </a:rPr>
                        <a:t>Releases to Production within 3 Months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dirty="0">
                          <a:effectLst/>
                          <a:latin typeface="+mn-lt"/>
                        </a:rPr>
                        <a:t>36</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18</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6</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9</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497501953"/>
                  </a:ext>
                </a:extLst>
              </a:tr>
              <a:tr h="203515">
                <a:tc>
                  <a:txBody>
                    <a:bodyPr/>
                    <a:lstStyle/>
                    <a:p>
                      <a:pPr algn="l" rtl="0" fontAlgn="b"/>
                      <a:r>
                        <a:rPr lang="en-US" sz="900" b="1" u="none" strike="noStrike">
                          <a:effectLst/>
                          <a:latin typeface="+mn-lt"/>
                        </a:rPr>
                        <a:t>Releases to IOC within 3 Months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4</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4</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0"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2836448884"/>
                  </a:ext>
                </a:extLst>
              </a:tr>
              <a:tr h="209682">
                <a:tc>
                  <a:txBody>
                    <a:bodyPr/>
                    <a:lstStyle/>
                    <a:p>
                      <a:pPr algn="l" rtl="0" fontAlgn="b"/>
                      <a:r>
                        <a:rPr lang="en-US" sz="900" b="1" u="none" strike="noStrike">
                          <a:effectLst/>
                          <a:latin typeface="+mn-lt"/>
                        </a:rPr>
                        <a:t>Within 3 Months of Product Phase Start</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5</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1</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0"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3497908173"/>
                  </a:ext>
                </a:extLst>
              </a:tr>
              <a:tr h="209682">
                <a:tc>
                  <a:txBody>
                    <a:bodyPr/>
                    <a:lstStyle/>
                    <a:p>
                      <a:pPr algn="l" rtl="0" fontAlgn="b"/>
                      <a:r>
                        <a:rPr lang="en-US" sz="900" b="1" u="none" strike="noStrike">
                          <a:effectLst/>
                          <a:latin typeface="+mn-lt"/>
                        </a:rPr>
                        <a:t>% of Projects Releasing in 3 Months or Less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59%</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68%</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70%</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18%</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79%</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33%</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1"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3686380125"/>
                  </a:ext>
                </a:extLst>
              </a:tr>
              <a:tr h="203515">
                <a:tc>
                  <a:txBody>
                    <a:bodyPr/>
                    <a:lstStyle/>
                    <a:p>
                      <a:pPr algn="l" rtl="0" fontAlgn="b"/>
                      <a:r>
                        <a:rPr lang="en-US" sz="900" b="1" u="none" strike="noStrike">
                          <a:effectLst/>
                          <a:latin typeface="+mn-lt"/>
                        </a:rPr>
                        <a:t>Number of Projects Not Releasing within 3 Months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23</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5</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3</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8</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1</a:t>
                      </a:r>
                      <a:endParaRPr lang="en-US" sz="900" b="0"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1217140588"/>
                  </a:ext>
                </a:extLst>
              </a:tr>
              <a:tr h="123342">
                <a:tc>
                  <a:txBody>
                    <a:bodyPr/>
                    <a:lstStyle/>
                    <a:p>
                      <a:pPr algn="l" rtl="0" fontAlgn="b"/>
                      <a:r>
                        <a:rPr lang="en-US" sz="900" b="1" u="none" strike="noStrike">
                          <a:effectLst/>
                          <a:latin typeface="+mn-lt"/>
                        </a:rPr>
                        <a:t>Release to Pre-Prod</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8</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6</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3865108293"/>
                  </a:ext>
                </a:extLst>
              </a:tr>
              <a:tr h="203515">
                <a:tc>
                  <a:txBody>
                    <a:bodyPr/>
                    <a:lstStyle/>
                    <a:p>
                      <a:pPr algn="l" rtl="0" fontAlgn="b"/>
                      <a:r>
                        <a:rPr lang="en-US" sz="900" b="1" u="none" strike="noStrike">
                          <a:effectLst/>
                          <a:latin typeface="+mn-lt"/>
                        </a:rPr>
                        <a:t>Releases to Test within 3 Months</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0</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2281988212"/>
                  </a:ext>
                </a:extLst>
              </a:tr>
              <a:tr h="203515">
                <a:tc>
                  <a:txBody>
                    <a:bodyPr/>
                    <a:lstStyle/>
                    <a:p>
                      <a:pPr algn="l" rtl="0" fontAlgn="b"/>
                      <a:r>
                        <a:rPr lang="en-US" sz="900" b="1" u="none" strike="noStrike">
                          <a:effectLst/>
                          <a:latin typeface="+mn-lt"/>
                        </a:rPr>
                        <a:t>More than 3 months since last Release</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23</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5</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8</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1345933140"/>
                  </a:ext>
                </a:extLst>
              </a:tr>
              <a:tr h="125291">
                <a:tc>
                  <a:txBody>
                    <a:bodyPr/>
                    <a:lstStyle/>
                    <a:p>
                      <a:pPr algn="l" fontAlgn="b"/>
                      <a:endParaRPr lang="en-US" sz="1000" b="1" i="0" u="none" strike="noStrike">
                        <a:solidFill>
                          <a:srgbClr val="000000"/>
                        </a:solidFill>
                        <a:effectLst/>
                        <a:latin typeface="+mn-lt"/>
                      </a:endParaRPr>
                    </a:p>
                  </a:txBody>
                  <a:tcPr marL="7059" marR="7059" marT="7059" marB="0" anchor="b"/>
                </a:tc>
                <a:tc>
                  <a:txBody>
                    <a:bodyPr/>
                    <a:lstStyle/>
                    <a:p>
                      <a:pPr algn="ctr" fontAlgn="b"/>
                      <a:endParaRPr lang="en-US" sz="1000" b="1" i="0" u="none" strike="noStrike">
                        <a:solidFill>
                          <a:srgbClr val="000000"/>
                        </a:solidFill>
                        <a:effectLst/>
                        <a:latin typeface="+mn-lt"/>
                      </a:endParaRPr>
                    </a:p>
                  </a:txBody>
                  <a:tcPr marL="7059" marR="7059" marT="7059" marB="0" anchor="b"/>
                </a:tc>
                <a:tc>
                  <a:txBody>
                    <a:bodyPr/>
                    <a:lstStyle/>
                    <a:p>
                      <a:pPr algn="ctr" fontAlgn="b"/>
                      <a:endParaRPr lang="en-US" sz="1000" b="0" i="0" u="none" strike="noStrike">
                        <a:solidFill>
                          <a:srgbClr val="000000"/>
                        </a:solidFill>
                        <a:effectLst/>
                        <a:latin typeface="+mn-lt"/>
                      </a:endParaRPr>
                    </a:p>
                  </a:txBody>
                  <a:tcPr marL="7059" marR="7059" marT="7059" marB="0" anchor="b"/>
                </a:tc>
                <a:tc>
                  <a:txBody>
                    <a:bodyPr/>
                    <a:lstStyle/>
                    <a:p>
                      <a:pPr algn="ctr" fontAlgn="b"/>
                      <a:endParaRPr lang="en-US" sz="1000" b="0" i="0" u="none" strike="noStrike">
                        <a:solidFill>
                          <a:srgbClr val="000000"/>
                        </a:solidFill>
                        <a:effectLst/>
                        <a:latin typeface="+mn-lt"/>
                      </a:endParaRPr>
                    </a:p>
                  </a:txBody>
                  <a:tcPr marL="7059" marR="7059" marT="7059" marB="0" anchor="b"/>
                </a:tc>
                <a:tc>
                  <a:txBody>
                    <a:bodyPr/>
                    <a:lstStyle/>
                    <a:p>
                      <a:pPr algn="ctr" fontAlgn="b"/>
                      <a:endParaRPr lang="en-US" sz="1000" b="0" i="0" u="none" strike="noStrike" dirty="0">
                        <a:solidFill>
                          <a:srgbClr val="000000"/>
                        </a:solidFill>
                        <a:effectLst/>
                        <a:latin typeface="+mn-lt"/>
                      </a:endParaRPr>
                    </a:p>
                  </a:txBody>
                  <a:tcPr marL="7059" marR="7059" marT="7059" marB="0" anchor="b"/>
                </a:tc>
                <a:tc>
                  <a:txBody>
                    <a:bodyPr/>
                    <a:lstStyle/>
                    <a:p>
                      <a:pPr algn="ctr" fontAlgn="b"/>
                      <a:endParaRPr lang="en-US" sz="1000" b="0" i="0" u="none" strike="noStrike" dirty="0">
                        <a:solidFill>
                          <a:srgbClr val="000000"/>
                        </a:solidFill>
                        <a:effectLst/>
                        <a:latin typeface="+mn-lt"/>
                      </a:endParaRPr>
                    </a:p>
                  </a:txBody>
                  <a:tcPr marL="7059" marR="7059" marT="7059" marB="0" anchor="b"/>
                </a:tc>
                <a:tc>
                  <a:txBody>
                    <a:bodyPr/>
                    <a:lstStyle/>
                    <a:p>
                      <a:pPr algn="ctr" fontAlgn="b"/>
                      <a:endParaRPr lang="en-US" sz="1000" b="0" i="0" u="none" strike="noStrike" dirty="0">
                        <a:solidFill>
                          <a:srgbClr val="000000"/>
                        </a:solidFill>
                        <a:effectLst/>
                        <a:latin typeface="+mn-lt"/>
                      </a:endParaRPr>
                    </a:p>
                  </a:txBody>
                  <a:tcPr marL="7059" marR="7059" marT="7059" marB="0" anchor="b"/>
                </a:tc>
                <a:tc>
                  <a:txBody>
                    <a:bodyPr/>
                    <a:lstStyle/>
                    <a:p>
                      <a:pPr algn="ctr" fontAlgn="b"/>
                      <a:endParaRPr lang="en-US" sz="1000" b="0"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2142224238"/>
                  </a:ext>
                </a:extLst>
              </a:tr>
              <a:tr h="519315">
                <a:tc>
                  <a:txBody>
                    <a:bodyPr/>
                    <a:lstStyle/>
                    <a:p>
                      <a:pPr algn="l" rtl="0" fontAlgn="b"/>
                      <a:r>
                        <a:rPr lang="en-US" sz="900" b="1" u="none" strike="noStrike" dirty="0">
                          <a:effectLst/>
                          <a:latin typeface="+mn-lt"/>
                        </a:rPr>
                        <a:t> </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EPMD</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Health Services</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Benefits and Memorial Services</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a:effectLst/>
                          <a:latin typeface="+mn-lt"/>
                        </a:rPr>
                        <a:t>Technology and Platform Services</a:t>
                      </a:r>
                      <a:endParaRPr lang="en-US" sz="900" b="1" i="0" u="none" strike="noStrike">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Veteran Experience Services</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Corporate Services</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tc>
                  <a:txBody>
                    <a:bodyPr/>
                    <a:lstStyle/>
                    <a:p>
                      <a:pPr algn="ctr" rtl="0" fontAlgn="b"/>
                      <a:r>
                        <a:rPr lang="en-US" sz="900" b="1" u="none" strike="noStrike" dirty="0">
                          <a:effectLst/>
                          <a:latin typeface="+mn-lt"/>
                        </a:rPr>
                        <a:t>NPL</a:t>
                      </a:r>
                      <a:endParaRPr lang="en-US" sz="900" b="1" i="0" u="none" strike="noStrike" dirty="0">
                        <a:solidFill>
                          <a:srgbClr val="000000"/>
                        </a:solidFill>
                        <a:effectLst/>
                        <a:latin typeface="+mn-lt"/>
                      </a:endParaRPr>
                    </a:p>
                  </a:txBody>
                  <a:tcPr marL="7059" marR="7059" marT="7059" marB="0" anchor="b">
                    <a:solidFill>
                      <a:schemeClr val="bg2">
                        <a:lumMod val="75000"/>
                      </a:schemeClr>
                    </a:solidFill>
                  </a:tcPr>
                </a:tc>
                <a:extLst>
                  <a:ext uri="{0D108BD9-81ED-4DB2-BD59-A6C34878D82A}">
                    <a16:rowId xmlns:a16="http://schemas.microsoft.com/office/drawing/2014/main" val="4059825960"/>
                  </a:ext>
                </a:extLst>
              </a:tr>
              <a:tr h="123342">
                <a:tc>
                  <a:txBody>
                    <a:bodyPr/>
                    <a:lstStyle/>
                    <a:p>
                      <a:pPr algn="l" rtl="0" fontAlgn="b"/>
                      <a:r>
                        <a:rPr lang="en-US" sz="900" b="1" u="none" strike="noStrike">
                          <a:effectLst/>
                          <a:latin typeface="+mn-lt"/>
                        </a:rPr>
                        <a:t>Projects in Product Phase</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76</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34</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10</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11</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14</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6</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3188805391"/>
                  </a:ext>
                </a:extLst>
              </a:tr>
              <a:tr h="209682">
                <a:tc>
                  <a:txBody>
                    <a:bodyPr/>
                    <a:lstStyle/>
                    <a:p>
                      <a:pPr algn="l" rtl="0" fontAlgn="b"/>
                      <a:r>
                        <a:rPr lang="en-US" sz="900" b="1" u="none" strike="noStrike">
                          <a:effectLst/>
                          <a:latin typeface="+mn-lt"/>
                        </a:rPr>
                        <a:t>Release to Pre-Prod, IOC, or Production in &lt; 1 Month</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b="1" u="none" strike="noStrike">
                          <a:effectLst/>
                          <a:latin typeface="+mn-lt"/>
                        </a:rPr>
                        <a:t>30</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17</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4</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2</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5</a:t>
                      </a:r>
                      <a:endParaRPr lang="en-US" sz="900" b="0"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2</a:t>
                      </a:r>
                      <a:endParaRPr lang="en-US" sz="900" b="0"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0</a:t>
                      </a:r>
                      <a:endParaRPr lang="en-US" sz="900" b="0" i="0" u="none" strike="noStrike">
                        <a:solidFill>
                          <a:srgbClr val="000000"/>
                        </a:solidFill>
                        <a:effectLst/>
                        <a:latin typeface="+mn-lt"/>
                      </a:endParaRPr>
                    </a:p>
                  </a:txBody>
                  <a:tcPr marL="7059" marR="7059" marT="7059" marB="0" anchor="b"/>
                </a:tc>
                <a:extLst>
                  <a:ext uri="{0D108BD9-81ED-4DB2-BD59-A6C34878D82A}">
                    <a16:rowId xmlns:a16="http://schemas.microsoft.com/office/drawing/2014/main" val="516380044"/>
                  </a:ext>
                </a:extLst>
              </a:tr>
              <a:tr h="308356">
                <a:tc>
                  <a:txBody>
                    <a:bodyPr/>
                    <a:lstStyle/>
                    <a:p>
                      <a:pPr algn="l" rtl="0" fontAlgn="b"/>
                      <a:r>
                        <a:rPr lang="en-US" sz="900" b="1" u="none" strike="noStrike" dirty="0">
                          <a:effectLst/>
                          <a:latin typeface="+mn-lt"/>
                        </a:rPr>
                        <a:t>% of Projects Releasing to Pre-Prod, IOC, or Production in 1 Month</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b="1" u="none" strike="noStrike" dirty="0">
                          <a:effectLst/>
                          <a:latin typeface="+mn-lt"/>
                        </a:rPr>
                        <a:t>39%</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50%</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40%</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18%</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a:effectLst/>
                          <a:latin typeface="+mn-lt"/>
                        </a:rPr>
                        <a:t>36%</a:t>
                      </a:r>
                      <a:endParaRPr lang="en-US" sz="900" b="1" i="0" u="none" strike="noStrike">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33%</a:t>
                      </a:r>
                      <a:endParaRPr lang="en-US" sz="900" b="1" i="0" u="none" strike="noStrike" dirty="0">
                        <a:solidFill>
                          <a:srgbClr val="000000"/>
                        </a:solidFill>
                        <a:effectLst/>
                        <a:latin typeface="+mn-lt"/>
                      </a:endParaRPr>
                    </a:p>
                  </a:txBody>
                  <a:tcPr marL="7059" marR="7059" marT="7059" marB="0" anchor="b"/>
                </a:tc>
                <a:tc>
                  <a:txBody>
                    <a:bodyPr/>
                    <a:lstStyle/>
                    <a:p>
                      <a:pPr algn="ctr" rtl="0" fontAlgn="b"/>
                      <a:r>
                        <a:rPr lang="en-US" sz="900" u="none" strike="noStrike" dirty="0">
                          <a:effectLst/>
                          <a:latin typeface="+mn-lt"/>
                        </a:rPr>
                        <a:t>0%</a:t>
                      </a:r>
                      <a:endParaRPr lang="en-US" sz="900" b="1" i="0" u="none" strike="noStrike" dirty="0">
                        <a:solidFill>
                          <a:srgbClr val="000000"/>
                        </a:solidFill>
                        <a:effectLst/>
                        <a:latin typeface="+mn-lt"/>
                      </a:endParaRPr>
                    </a:p>
                  </a:txBody>
                  <a:tcPr marL="7059" marR="7059" marT="7059" marB="0" anchor="b"/>
                </a:tc>
                <a:extLst>
                  <a:ext uri="{0D108BD9-81ED-4DB2-BD59-A6C34878D82A}">
                    <a16:rowId xmlns:a16="http://schemas.microsoft.com/office/drawing/2014/main" val="2278614035"/>
                  </a:ext>
                </a:extLst>
              </a:tr>
            </a:tbl>
          </a:graphicData>
        </a:graphic>
      </p:graphicFrame>
    </p:spTree>
    <p:extLst>
      <p:ext uri="{BB962C8B-B14F-4D97-AF65-F5344CB8AC3E}">
        <p14:creationId xmlns:p14="http://schemas.microsoft.com/office/powerpoint/2010/main" val="43643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Term Plan – Tool Consolidation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3346A-FCA4-684E-8D18-26E8324063E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3"/>
          </p:nvPr>
        </p:nvSpPr>
        <p:spPr>
          <a:xfrm>
            <a:off x="3028950" y="6134305"/>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Office of Information and Technology</a:t>
            </a:r>
          </a:p>
        </p:txBody>
      </p:sp>
      <p:pic>
        <p:nvPicPr>
          <p:cNvPr id="9" name="Picture 8">
            <a:extLst>
              <a:ext uri="{FF2B5EF4-FFF2-40B4-BE49-F238E27FC236}">
                <a16:creationId xmlns:a16="http://schemas.microsoft.com/office/drawing/2014/main" id="{20A39AA1-37CD-4F19-83C3-63AF13EC60FA}"/>
              </a:ext>
            </a:extLst>
          </p:cNvPr>
          <p:cNvPicPr>
            <a:picLocks noChangeAspect="1"/>
          </p:cNvPicPr>
          <p:nvPr/>
        </p:nvPicPr>
        <p:blipFill>
          <a:blip r:embed="rId2"/>
          <a:stretch>
            <a:fillRect/>
          </a:stretch>
        </p:blipFill>
        <p:spPr>
          <a:xfrm>
            <a:off x="277236" y="1408991"/>
            <a:ext cx="4572000" cy="2746988"/>
          </a:xfrm>
          <a:prstGeom prst="rect">
            <a:avLst/>
          </a:prstGeom>
        </p:spPr>
      </p:pic>
      <p:pic>
        <p:nvPicPr>
          <p:cNvPr id="11" name="Picture 10">
            <a:extLst>
              <a:ext uri="{FF2B5EF4-FFF2-40B4-BE49-F238E27FC236}">
                <a16:creationId xmlns:a16="http://schemas.microsoft.com/office/drawing/2014/main" id="{F644A0B4-0284-45AC-BC8F-A005F8C012C1}"/>
              </a:ext>
            </a:extLst>
          </p:cNvPr>
          <p:cNvPicPr>
            <a:picLocks noChangeAspect="1"/>
          </p:cNvPicPr>
          <p:nvPr/>
        </p:nvPicPr>
        <p:blipFill>
          <a:blip r:embed="rId3"/>
          <a:stretch>
            <a:fillRect/>
          </a:stretch>
        </p:blipFill>
        <p:spPr>
          <a:xfrm>
            <a:off x="5088835" y="1550104"/>
            <a:ext cx="3777929" cy="3597710"/>
          </a:xfrm>
          <a:prstGeom prst="rect">
            <a:avLst/>
          </a:prstGeom>
        </p:spPr>
      </p:pic>
      <p:pic>
        <p:nvPicPr>
          <p:cNvPr id="13" name="Picture 12">
            <a:extLst>
              <a:ext uri="{FF2B5EF4-FFF2-40B4-BE49-F238E27FC236}">
                <a16:creationId xmlns:a16="http://schemas.microsoft.com/office/drawing/2014/main" id="{EB92A88E-70F5-45A1-8989-CF2242F5CA50}"/>
              </a:ext>
            </a:extLst>
          </p:cNvPr>
          <p:cNvPicPr>
            <a:picLocks noChangeAspect="1"/>
          </p:cNvPicPr>
          <p:nvPr/>
        </p:nvPicPr>
        <p:blipFill rotWithShape="1">
          <a:blip r:embed="rId4"/>
          <a:srcRect b="56051"/>
          <a:stretch/>
        </p:blipFill>
        <p:spPr>
          <a:xfrm>
            <a:off x="277236" y="4193299"/>
            <a:ext cx="4120195" cy="1393627"/>
          </a:xfrm>
          <a:prstGeom prst="rect">
            <a:avLst/>
          </a:prstGeom>
        </p:spPr>
      </p:pic>
      <p:pic>
        <p:nvPicPr>
          <p:cNvPr id="12" name="Picture 11">
            <a:extLst>
              <a:ext uri="{FF2B5EF4-FFF2-40B4-BE49-F238E27FC236}">
                <a16:creationId xmlns:a16="http://schemas.microsoft.com/office/drawing/2014/main" id="{A808CBFE-3991-4DD8-80E4-340B2EE755EC}"/>
              </a:ext>
            </a:extLst>
          </p:cNvPr>
          <p:cNvPicPr>
            <a:picLocks noChangeAspect="1"/>
          </p:cNvPicPr>
          <p:nvPr/>
        </p:nvPicPr>
        <p:blipFill>
          <a:blip r:embed="rId5"/>
          <a:stretch>
            <a:fillRect/>
          </a:stretch>
        </p:blipFill>
        <p:spPr>
          <a:xfrm>
            <a:off x="172277" y="5600178"/>
            <a:ext cx="4225153" cy="609412"/>
          </a:xfrm>
          <a:prstGeom prst="rect">
            <a:avLst/>
          </a:prstGeom>
        </p:spPr>
      </p:pic>
      <p:sp>
        <p:nvSpPr>
          <p:cNvPr id="14" name="TextBox 13">
            <a:extLst>
              <a:ext uri="{FF2B5EF4-FFF2-40B4-BE49-F238E27FC236}">
                <a16:creationId xmlns:a16="http://schemas.microsoft.com/office/drawing/2014/main" id="{EB02B391-F0AB-40E8-9AB0-D001128DECF1}"/>
              </a:ext>
            </a:extLst>
          </p:cNvPr>
          <p:cNvSpPr txBox="1"/>
          <p:nvPr/>
        </p:nvSpPr>
        <p:spPr>
          <a:xfrm>
            <a:off x="1359067" y="1140550"/>
            <a:ext cx="1217898" cy="369332"/>
          </a:xfrm>
          <a:prstGeom prst="rect">
            <a:avLst/>
          </a:prstGeom>
          <a:noFill/>
        </p:spPr>
        <p:txBody>
          <a:bodyPr wrap="none" rtlCol="0">
            <a:spAutoFit/>
          </a:bodyPr>
          <a:lstStyle/>
          <a:p>
            <a:r>
              <a:rPr lang="en-US" b="1" dirty="0"/>
              <a:t>EPMD Tool</a:t>
            </a:r>
          </a:p>
        </p:txBody>
      </p:sp>
      <p:sp>
        <p:nvSpPr>
          <p:cNvPr id="15" name="TextBox 14">
            <a:extLst>
              <a:ext uri="{FF2B5EF4-FFF2-40B4-BE49-F238E27FC236}">
                <a16:creationId xmlns:a16="http://schemas.microsoft.com/office/drawing/2014/main" id="{BEF61145-5C22-46C1-947F-80AC368FB71C}"/>
              </a:ext>
            </a:extLst>
          </p:cNvPr>
          <p:cNvSpPr txBox="1"/>
          <p:nvPr/>
        </p:nvSpPr>
        <p:spPr>
          <a:xfrm>
            <a:off x="5506101" y="1132423"/>
            <a:ext cx="1595693" cy="369332"/>
          </a:xfrm>
          <a:prstGeom prst="rect">
            <a:avLst/>
          </a:prstGeom>
          <a:noFill/>
        </p:spPr>
        <p:txBody>
          <a:bodyPr wrap="none" rtlCol="0">
            <a:spAutoFit/>
          </a:bodyPr>
          <a:lstStyle/>
          <a:p>
            <a:r>
              <a:rPr lang="en-US" b="1" dirty="0"/>
              <a:t>VIP Dashboard</a:t>
            </a:r>
          </a:p>
        </p:txBody>
      </p:sp>
      <p:sp>
        <p:nvSpPr>
          <p:cNvPr id="16" name="Arrow: Right 15">
            <a:extLst>
              <a:ext uri="{FF2B5EF4-FFF2-40B4-BE49-F238E27FC236}">
                <a16:creationId xmlns:a16="http://schemas.microsoft.com/office/drawing/2014/main" id="{F2E109C1-880E-4A32-AD9A-A522C82B06C4}"/>
              </a:ext>
            </a:extLst>
          </p:cNvPr>
          <p:cNvSpPr/>
          <p:nvPr/>
        </p:nvSpPr>
        <p:spPr>
          <a:xfrm>
            <a:off x="4055166" y="4551220"/>
            <a:ext cx="870794" cy="65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A0327F0-3676-4054-B564-24CC32DD3886}"/>
              </a:ext>
            </a:extLst>
          </p:cNvPr>
          <p:cNvSpPr/>
          <p:nvPr/>
        </p:nvSpPr>
        <p:spPr>
          <a:xfrm>
            <a:off x="4171472" y="2181601"/>
            <a:ext cx="870794" cy="653716"/>
          </a:xfrm>
          <a:prstGeom prst="rightArrow">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8AC0B27-AABC-4729-83F2-0AE87D240781}"/>
              </a:ext>
            </a:extLst>
          </p:cNvPr>
          <p:cNvSpPr/>
          <p:nvPr/>
        </p:nvSpPr>
        <p:spPr>
          <a:xfrm>
            <a:off x="4055166" y="5591336"/>
            <a:ext cx="870794" cy="653716"/>
          </a:xfrm>
          <a:prstGeom prst="rightArrow">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22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Term Plan – Consolidation, Look, and Feel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3346A-FCA4-684E-8D18-26E8324063E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3"/>
          </p:nvPr>
        </p:nvSpPr>
        <p:spPr>
          <a:xfrm>
            <a:off x="3028950" y="6134305"/>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Office of Information and Technology</a:t>
            </a:r>
          </a:p>
        </p:txBody>
      </p:sp>
      <p:pic>
        <p:nvPicPr>
          <p:cNvPr id="11" name="Picture 10">
            <a:extLst>
              <a:ext uri="{FF2B5EF4-FFF2-40B4-BE49-F238E27FC236}">
                <a16:creationId xmlns:a16="http://schemas.microsoft.com/office/drawing/2014/main" id="{F644A0B4-0284-45AC-BC8F-A005F8C012C1}"/>
              </a:ext>
            </a:extLst>
          </p:cNvPr>
          <p:cNvPicPr>
            <a:picLocks noChangeAspect="1"/>
          </p:cNvPicPr>
          <p:nvPr/>
        </p:nvPicPr>
        <p:blipFill>
          <a:blip r:embed="rId2"/>
          <a:stretch>
            <a:fillRect/>
          </a:stretch>
        </p:blipFill>
        <p:spPr>
          <a:xfrm>
            <a:off x="1306609" y="1922581"/>
            <a:ext cx="4120829" cy="3924253"/>
          </a:xfrm>
          <a:prstGeom prst="rect">
            <a:avLst/>
          </a:prstGeom>
        </p:spPr>
      </p:pic>
      <p:sp>
        <p:nvSpPr>
          <p:cNvPr id="3" name="Rectangle: Rounded Corners 2">
            <a:extLst>
              <a:ext uri="{FF2B5EF4-FFF2-40B4-BE49-F238E27FC236}">
                <a16:creationId xmlns:a16="http://schemas.microsoft.com/office/drawing/2014/main" id="{A7D32503-443E-4A34-B653-67B3E033FDAE}"/>
              </a:ext>
            </a:extLst>
          </p:cNvPr>
          <p:cNvSpPr/>
          <p:nvPr/>
        </p:nvSpPr>
        <p:spPr>
          <a:xfrm>
            <a:off x="1335316" y="977176"/>
            <a:ext cx="7186891" cy="873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Convert applications supported under the VistA Maintenance sustainment contract from Username/Password entry to PIV compliancy.  </a:t>
            </a:r>
            <a:br>
              <a:rPr lang="en-US" sz="1050" dirty="0">
                <a:solidFill>
                  <a:schemeClr val="tx1"/>
                </a:solidFill>
              </a:rPr>
            </a:br>
            <a:br>
              <a:rPr lang="en-US" sz="1050" dirty="0">
                <a:solidFill>
                  <a:schemeClr val="tx1"/>
                </a:solidFill>
              </a:rPr>
            </a:br>
            <a:r>
              <a:rPr lang="en-US" sz="1050" dirty="0">
                <a:solidFill>
                  <a:schemeClr val="tx1"/>
                </a:solidFill>
              </a:rPr>
              <a:t>To conform with Homeland Security Presidential Directive 12 (HSPD-12) requirements which mandates enhanced standards for secure and reliable personal identification for all federal employees and contractors.</a:t>
            </a:r>
          </a:p>
        </p:txBody>
      </p:sp>
      <p:sp>
        <p:nvSpPr>
          <p:cNvPr id="6" name="Rectangle: Rounded Corners 5">
            <a:extLst>
              <a:ext uri="{FF2B5EF4-FFF2-40B4-BE49-F238E27FC236}">
                <a16:creationId xmlns:a16="http://schemas.microsoft.com/office/drawing/2014/main" id="{AD68719C-2E42-4429-A60A-582002162F7F}"/>
              </a:ext>
            </a:extLst>
          </p:cNvPr>
          <p:cNvSpPr/>
          <p:nvPr/>
        </p:nvSpPr>
        <p:spPr>
          <a:xfrm>
            <a:off x="5486404" y="1893553"/>
            <a:ext cx="3086100" cy="46058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chemeClr val="tx1"/>
                </a:solidFill>
              </a:rPr>
              <a:t>06/22/18 (Caulfield) </a:t>
            </a:r>
            <a:br>
              <a:rPr lang="en-US" sz="1050" dirty="0">
                <a:solidFill>
                  <a:schemeClr val="tx1"/>
                </a:solidFill>
              </a:rPr>
            </a:br>
            <a:r>
              <a:rPr lang="en-US" sz="1050" dirty="0">
                <a:solidFill>
                  <a:schemeClr val="tx1"/>
                </a:solidFill>
              </a:rPr>
              <a:t>Per Vanessa Davis, reporting has been stopped as of 6/22/18 as this is part of Health Product Support Sustainment defect remediation work and not project related.   Closing this item. </a:t>
            </a:r>
            <a:br>
              <a:rPr lang="en-US" sz="1050" dirty="0">
                <a:solidFill>
                  <a:schemeClr val="tx1"/>
                </a:solidFill>
              </a:rPr>
            </a:br>
            <a:r>
              <a:rPr lang="en-US" sz="1050" dirty="0">
                <a:solidFill>
                  <a:schemeClr val="tx1"/>
                </a:solidFill>
              </a:rPr>
              <a:t>@@@@ </a:t>
            </a:r>
            <a:br>
              <a:rPr lang="en-US" sz="1050" dirty="0">
                <a:solidFill>
                  <a:schemeClr val="tx1"/>
                </a:solidFill>
              </a:rPr>
            </a:br>
            <a:br>
              <a:rPr lang="en-US" sz="1050" dirty="0">
                <a:solidFill>
                  <a:schemeClr val="tx1"/>
                </a:solidFill>
              </a:rPr>
            </a:br>
            <a:r>
              <a:rPr lang="en-US" sz="1050" dirty="0">
                <a:solidFill>
                  <a:schemeClr val="tx1"/>
                </a:solidFill>
              </a:rPr>
              <a:t>06/15/18 (Caulfield) </a:t>
            </a:r>
            <a:br>
              <a:rPr lang="en-US" sz="1050" dirty="0">
                <a:solidFill>
                  <a:schemeClr val="tx1"/>
                </a:solidFill>
              </a:rPr>
            </a:br>
            <a:r>
              <a:rPr lang="en-US" sz="1050" dirty="0">
                <a:solidFill>
                  <a:schemeClr val="tx1"/>
                </a:solidFill>
              </a:rPr>
              <a:t>Upcoming Schedule Highlights: </a:t>
            </a:r>
            <a:br>
              <a:rPr lang="en-US" sz="1050" dirty="0">
                <a:solidFill>
                  <a:schemeClr val="tx1"/>
                </a:solidFill>
              </a:rPr>
            </a:br>
            <a:r>
              <a:rPr lang="en-US" sz="1050" dirty="0">
                <a:solidFill>
                  <a:schemeClr val="tx1"/>
                </a:solidFill>
              </a:rPr>
              <a:t>Application:  Anti-Coagulation Management Tool </a:t>
            </a:r>
            <a:br>
              <a:rPr lang="en-US" sz="1050" dirty="0">
                <a:solidFill>
                  <a:schemeClr val="tx1"/>
                </a:solidFill>
              </a:rPr>
            </a:br>
            <a:r>
              <a:rPr lang="en-US" sz="1050" dirty="0">
                <a:solidFill>
                  <a:schemeClr val="tx1"/>
                </a:solidFill>
              </a:rPr>
              <a:t>Patch: OR*3*447 </a:t>
            </a:r>
            <a:br>
              <a:rPr lang="en-US" sz="1050" dirty="0">
                <a:solidFill>
                  <a:schemeClr val="tx1"/>
                </a:solidFill>
              </a:rPr>
            </a:br>
            <a:r>
              <a:rPr lang="en-US" sz="1050" dirty="0">
                <a:solidFill>
                  <a:schemeClr val="tx1"/>
                </a:solidFill>
              </a:rPr>
              <a:t>Status:  Nationally released on February 20, 2018. </a:t>
            </a:r>
            <a:br>
              <a:rPr lang="en-US" sz="1050" dirty="0">
                <a:solidFill>
                  <a:schemeClr val="tx1"/>
                </a:solidFill>
              </a:rPr>
            </a:br>
            <a:r>
              <a:rPr lang="en-US" sz="1050" dirty="0">
                <a:solidFill>
                  <a:schemeClr val="tx1"/>
                </a:solidFill>
              </a:rPr>
              <a:t> ---                                              </a:t>
            </a:r>
            <a:br>
              <a:rPr lang="en-US" sz="1050" dirty="0">
                <a:solidFill>
                  <a:schemeClr val="tx1"/>
                </a:solidFill>
              </a:rPr>
            </a:br>
            <a:r>
              <a:rPr lang="en-US" sz="1050" dirty="0">
                <a:solidFill>
                  <a:schemeClr val="tx1"/>
                </a:solidFill>
              </a:rPr>
              <a:t>Application:  Automated Safety Incident Surveillance Tracking System (ASISTS) </a:t>
            </a:r>
            <a:br>
              <a:rPr lang="en-US" sz="1050" dirty="0">
                <a:solidFill>
                  <a:schemeClr val="tx1"/>
                </a:solidFill>
              </a:rPr>
            </a:br>
            <a:r>
              <a:rPr lang="en-US" sz="1050" dirty="0">
                <a:solidFill>
                  <a:schemeClr val="tx1"/>
                </a:solidFill>
              </a:rPr>
              <a:t>Patch: OOPS*2*29 </a:t>
            </a:r>
            <a:br>
              <a:rPr lang="en-US" sz="1050" dirty="0">
                <a:solidFill>
                  <a:schemeClr val="tx1"/>
                </a:solidFill>
              </a:rPr>
            </a:br>
            <a:r>
              <a:rPr lang="en-US" sz="1050" dirty="0">
                <a:solidFill>
                  <a:schemeClr val="tx1"/>
                </a:solidFill>
              </a:rPr>
              <a:t>Status: Nationally released on March 31, 2017. On August 11, 2017 the compliance date was changed from August 20, 2017 to September 30, 2017  to meet the System Center Configuration Manager (SCM) packaging timeframe for the Graphical User Interface (GUI) that accompanies this VistA patch which was released with a compliance date of October 26, 2017. </a:t>
            </a:r>
          </a:p>
        </p:txBody>
      </p:sp>
    </p:spTree>
    <p:extLst>
      <p:ext uri="{BB962C8B-B14F-4D97-AF65-F5344CB8AC3E}">
        <p14:creationId xmlns:p14="http://schemas.microsoft.com/office/powerpoint/2010/main" val="484129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7FA-FC14-4DA9-84FC-67C5A14F14CE}"/>
              </a:ext>
            </a:extLst>
          </p:cNvPr>
          <p:cNvSpPr>
            <a:spLocks noGrp="1"/>
          </p:cNvSpPr>
          <p:nvPr>
            <p:ph type="title"/>
          </p:nvPr>
        </p:nvSpPr>
        <p:spPr>
          <a:xfrm>
            <a:off x="193222" y="374904"/>
            <a:ext cx="7886700" cy="685800"/>
          </a:xfrm>
        </p:spPr>
        <p:txBody>
          <a:bodyPr/>
          <a:lstStyle/>
          <a:p>
            <a:r>
              <a:rPr lang="en-US" dirty="0"/>
              <a:t>Example Production Metrics</a:t>
            </a:r>
          </a:p>
        </p:txBody>
      </p:sp>
      <p:sp>
        <p:nvSpPr>
          <p:cNvPr id="3" name="Slide Number Placeholder 2">
            <a:extLst>
              <a:ext uri="{FF2B5EF4-FFF2-40B4-BE49-F238E27FC236}">
                <a16:creationId xmlns:a16="http://schemas.microsoft.com/office/drawing/2014/main" id="{3E9A3CF3-3C27-44CE-97CC-F7743B0C4DC2}"/>
              </a:ext>
            </a:extLst>
          </p:cNvPr>
          <p:cNvSpPr>
            <a:spLocks noGrp="1"/>
          </p:cNvSpPr>
          <p:nvPr>
            <p:ph type="sldNum" sz="quarter" idx="12"/>
          </p:nvPr>
        </p:nvSpPr>
        <p:spPr/>
        <p:txBody>
          <a:bodyPr/>
          <a:lstStyle/>
          <a:p>
            <a:fld id="{E573346A-FCA4-684E-8D18-26E8324063ED}" type="slidenum">
              <a:rPr lang="en-US" smtClean="0"/>
              <a:t>18</a:t>
            </a:fld>
            <a:endParaRPr lang="en-US" dirty="0"/>
          </a:p>
        </p:txBody>
      </p:sp>
      <p:sp>
        <p:nvSpPr>
          <p:cNvPr id="4" name="Footer Placeholder 3">
            <a:extLst>
              <a:ext uri="{FF2B5EF4-FFF2-40B4-BE49-F238E27FC236}">
                <a16:creationId xmlns:a16="http://schemas.microsoft.com/office/drawing/2014/main" id="{042EE9C0-B82B-4B96-B3A4-C09DFEEE7FE8}"/>
              </a:ext>
            </a:extLst>
          </p:cNvPr>
          <p:cNvSpPr>
            <a:spLocks noGrp="1"/>
          </p:cNvSpPr>
          <p:nvPr>
            <p:ph type="ftr" sz="quarter" idx="13"/>
          </p:nvPr>
        </p:nvSpPr>
        <p:spPr/>
        <p:txBody>
          <a:bodyPr/>
          <a:lstStyle/>
          <a:p>
            <a:r>
              <a:rPr lang="en-US"/>
              <a:t>Office of Information and Technology</a:t>
            </a:r>
            <a:endParaRPr lang="en-US" dirty="0"/>
          </a:p>
        </p:txBody>
      </p:sp>
      <p:graphicFrame>
        <p:nvGraphicFramePr>
          <p:cNvPr id="6" name="Table 5">
            <a:extLst>
              <a:ext uri="{FF2B5EF4-FFF2-40B4-BE49-F238E27FC236}">
                <a16:creationId xmlns:a16="http://schemas.microsoft.com/office/drawing/2014/main" id="{A7C1C10D-4EEC-4313-956C-DC8D40CC25BE}"/>
              </a:ext>
            </a:extLst>
          </p:cNvPr>
          <p:cNvGraphicFramePr>
            <a:graphicFrameLocks noGrp="1"/>
          </p:cNvGraphicFramePr>
          <p:nvPr>
            <p:extLst>
              <p:ext uri="{D42A27DB-BD31-4B8C-83A1-F6EECF244321}">
                <p14:modId xmlns:p14="http://schemas.microsoft.com/office/powerpoint/2010/main" val="2538313239"/>
              </p:ext>
            </p:extLst>
          </p:nvPr>
        </p:nvGraphicFramePr>
        <p:xfrm>
          <a:off x="176463" y="1156369"/>
          <a:ext cx="8614611" cy="3721882"/>
        </p:xfrm>
        <a:graphic>
          <a:graphicData uri="http://schemas.openxmlformats.org/drawingml/2006/table">
            <a:tbl>
              <a:tblPr firstRow="1" bandRow="1">
                <a:tableStyleId>{5C22544A-7EE6-4342-B048-85BDC9FD1C3A}</a:tableStyleId>
              </a:tblPr>
              <a:tblGrid>
                <a:gridCol w="1643851">
                  <a:extLst>
                    <a:ext uri="{9D8B030D-6E8A-4147-A177-3AD203B41FA5}">
                      <a16:colId xmlns:a16="http://schemas.microsoft.com/office/drawing/2014/main" val="2340024835"/>
                    </a:ext>
                  </a:extLst>
                </a:gridCol>
                <a:gridCol w="6970760">
                  <a:extLst>
                    <a:ext uri="{9D8B030D-6E8A-4147-A177-3AD203B41FA5}">
                      <a16:colId xmlns:a16="http://schemas.microsoft.com/office/drawing/2014/main" val="394826742"/>
                    </a:ext>
                  </a:extLst>
                </a:gridCol>
              </a:tblGrid>
              <a:tr h="338602">
                <a:tc>
                  <a:txBody>
                    <a:bodyPr/>
                    <a:lstStyle/>
                    <a:p>
                      <a:r>
                        <a:rPr lang="en-US" sz="1400" b="1" dirty="0"/>
                        <a:t>Metric</a:t>
                      </a:r>
                    </a:p>
                  </a:txBody>
                  <a:tcPr/>
                </a:tc>
                <a:tc>
                  <a:txBody>
                    <a:bodyPr/>
                    <a:lstStyle/>
                    <a:p>
                      <a:r>
                        <a:rPr lang="en-US" sz="1400" dirty="0"/>
                        <a:t>Description</a:t>
                      </a:r>
                    </a:p>
                  </a:txBody>
                  <a:tcPr/>
                </a:tc>
                <a:extLst>
                  <a:ext uri="{0D108BD9-81ED-4DB2-BD59-A6C34878D82A}">
                    <a16:rowId xmlns:a16="http://schemas.microsoft.com/office/drawing/2014/main" val="244748125"/>
                  </a:ext>
                </a:extLst>
              </a:tr>
              <a:tr h="926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Change failure rate</a:t>
                      </a:r>
                    </a:p>
                  </a:txBody>
                  <a:tcPr/>
                </a:tc>
                <a:tc>
                  <a:txBody>
                    <a:bodyPr/>
                    <a:lstStyle/>
                    <a:p>
                      <a:r>
                        <a:rPr lang="en-US" sz="1400" dirty="0"/>
                        <a:t>The change failure rate is a measure of how often deployment failures occur in production that require immediate remedy (particularity, rollbacks).</a:t>
                      </a:r>
                    </a:p>
                    <a:p>
                      <a:r>
                        <a:rPr lang="en-US" sz="1400" dirty="0"/>
                        <a:t>To obtain this information in an AWS-native manner, you track each deployment and indicate whether it was successful or not. Then, you track the ratio of successful to unsuccessful deployments to production over time.</a:t>
                      </a:r>
                    </a:p>
                    <a:p>
                      <a:r>
                        <a:rPr lang="en-US" sz="1400" dirty="0"/>
                        <a:t>According to the DORA 2018 Report, Elite performers have a change failure rate between 0-15% and Low performers have a rate from 46-60%. </a:t>
                      </a:r>
                    </a:p>
                  </a:txBody>
                  <a:tcPr/>
                </a:tc>
                <a:extLst>
                  <a:ext uri="{0D108BD9-81ED-4DB2-BD59-A6C34878D82A}">
                    <a16:rowId xmlns:a16="http://schemas.microsoft.com/office/drawing/2014/main" val="928793794"/>
                  </a:ext>
                </a:extLst>
              </a:tr>
              <a:tr h="834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Continuous Improvement</a:t>
                      </a:r>
                    </a:p>
                    <a:p>
                      <a:endParaRPr lang="en-US" sz="1400" b="1" dirty="0"/>
                    </a:p>
                  </a:txBody>
                  <a:tcPr/>
                </a:tc>
                <a:tc>
                  <a:txBody>
                    <a:bodyPr/>
                    <a:lstStyle/>
                    <a:p>
                      <a:r>
                        <a:rPr lang="en-US" sz="1400" dirty="0"/>
                        <a:t>Not widely/consistently used. We even open sourced a CloudWatch Dashboard for deployment pipelines that use </a:t>
                      </a:r>
                      <a:r>
                        <a:rPr lang="en-US" sz="1400" dirty="0" err="1"/>
                        <a:t>CodePipeline</a:t>
                      </a:r>
                      <a:r>
                        <a:rPr lang="en-US" sz="1400" dirty="0"/>
                        <a:t> that captures some of these metrics along with some others. It’s called pipeline-dashboard.</a:t>
                      </a:r>
                    </a:p>
                    <a:p>
                      <a:r>
                        <a:rPr lang="en-US" sz="1400" dirty="0"/>
                        <a:t>A way to obtain these metrics is through brief surveys and by instrumenting the deployment pipelines for certain applications/services. This way you can ensure teams are seeing improvements and, if they are not, identify ways to remedy this. Then, you might anonymize this data and make it available across an enterprise. This helps ensure you are accelerating the speed and confidence of feedback between end users and developers.</a:t>
                      </a:r>
                    </a:p>
                  </a:txBody>
                  <a:tcPr/>
                </a:tc>
                <a:extLst>
                  <a:ext uri="{0D108BD9-81ED-4DB2-BD59-A6C34878D82A}">
                    <a16:rowId xmlns:a16="http://schemas.microsoft.com/office/drawing/2014/main" val="2373275607"/>
                  </a:ext>
                </a:extLst>
              </a:tr>
            </a:tbl>
          </a:graphicData>
        </a:graphic>
      </p:graphicFrame>
    </p:spTree>
    <p:extLst>
      <p:ext uri="{BB962C8B-B14F-4D97-AF65-F5344CB8AC3E}">
        <p14:creationId xmlns:p14="http://schemas.microsoft.com/office/powerpoint/2010/main" val="29389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B0BA-444B-43CF-81E2-EB6D8DD87366}"/>
              </a:ext>
            </a:extLst>
          </p:cNvPr>
          <p:cNvSpPr>
            <a:spLocks noGrp="1"/>
          </p:cNvSpPr>
          <p:nvPr>
            <p:ph type="title"/>
          </p:nvPr>
        </p:nvSpPr>
        <p:spPr/>
        <p:txBody>
          <a:bodyPr/>
          <a:lstStyle/>
          <a:p>
            <a:r>
              <a:rPr lang="en-US" dirty="0"/>
              <a:t>Purpose and Agenda</a:t>
            </a:r>
          </a:p>
        </p:txBody>
      </p:sp>
      <p:sp>
        <p:nvSpPr>
          <p:cNvPr id="3" name="Content Placeholder 2">
            <a:extLst>
              <a:ext uri="{FF2B5EF4-FFF2-40B4-BE49-F238E27FC236}">
                <a16:creationId xmlns:a16="http://schemas.microsoft.com/office/drawing/2014/main" id="{3D422FB2-D98F-4F7E-BDF0-6A854DE4F0B1}"/>
              </a:ext>
            </a:extLst>
          </p:cNvPr>
          <p:cNvSpPr>
            <a:spLocks noGrp="1"/>
          </p:cNvSpPr>
          <p:nvPr>
            <p:ph idx="1"/>
          </p:nvPr>
        </p:nvSpPr>
        <p:spPr>
          <a:xfrm>
            <a:off x="630935" y="1256900"/>
            <a:ext cx="7891271" cy="4489704"/>
          </a:xfrm>
        </p:spPr>
        <p:txBody>
          <a:bodyPr>
            <a:normAutofit fontScale="92500" lnSpcReduction="10000"/>
          </a:bodyPr>
          <a:lstStyle/>
          <a:p>
            <a:pPr marL="0" indent="0">
              <a:buNone/>
            </a:pPr>
            <a:r>
              <a:rPr lang="en-US" b="1" dirty="0"/>
              <a:t>Purpose: </a:t>
            </a:r>
            <a:r>
              <a:rPr lang="en-US" dirty="0"/>
              <a:t>To describe the current planned “Roadmap” for the VIP Dashboard and solicit input from leadership on direction and the desired end-state for the VIP Dashboard</a:t>
            </a:r>
          </a:p>
          <a:p>
            <a:pPr marL="0" indent="0">
              <a:buNone/>
            </a:pPr>
            <a:r>
              <a:rPr lang="en-US" b="1" dirty="0"/>
              <a:t>Agenda:</a:t>
            </a:r>
          </a:p>
          <a:p>
            <a:pPr marL="0" indent="0">
              <a:buNone/>
            </a:pPr>
            <a:r>
              <a:rPr lang="en-US" dirty="0"/>
              <a:t>VIP Background </a:t>
            </a:r>
          </a:p>
          <a:p>
            <a:pPr marL="0" indent="0">
              <a:buNone/>
            </a:pPr>
            <a:r>
              <a:rPr lang="en-US" dirty="0"/>
              <a:t>Requirements: What We Think We Understand</a:t>
            </a:r>
          </a:p>
          <a:p>
            <a:pPr marL="0" indent="0">
              <a:buNone/>
            </a:pPr>
            <a:r>
              <a:rPr lang="en-US" dirty="0"/>
              <a:t>Current Roadmap</a:t>
            </a:r>
          </a:p>
          <a:p>
            <a:r>
              <a:rPr lang="en-US" dirty="0"/>
              <a:t>Short Term</a:t>
            </a:r>
          </a:p>
          <a:p>
            <a:r>
              <a:rPr lang="en-US" dirty="0"/>
              <a:t>Mid Term</a:t>
            </a:r>
          </a:p>
          <a:p>
            <a:r>
              <a:rPr lang="en-US" dirty="0"/>
              <a:t>Long Term</a:t>
            </a:r>
          </a:p>
          <a:p>
            <a:pPr marL="0" indent="0">
              <a:buNone/>
            </a:pPr>
            <a:r>
              <a:rPr lang="en-US" dirty="0"/>
              <a:t>Recommendation(s)</a:t>
            </a:r>
          </a:p>
          <a:p>
            <a:pPr marL="0" indent="0">
              <a:buNone/>
            </a:pPr>
            <a:r>
              <a:rPr lang="en-US" dirty="0"/>
              <a:t>Guidance?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24D9439-6A01-4606-B282-4C0548114DAD}"/>
              </a:ext>
            </a:extLst>
          </p:cNvPr>
          <p:cNvSpPr>
            <a:spLocks noGrp="1"/>
          </p:cNvSpPr>
          <p:nvPr>
            <p:ph type="sldNum" sz="quarter" idx="12"/>
          </p:nvPr>
        </p:nvSpPr>
        <p:spPr/>
        <p:txBody>
          <a:bodyPr/>
          <a:lstStyle/>
          <a:p>
            <a:fld id="{E573346A-FCA4-684E-8D18-26E8324063ED}" type="slidenum">
              <a:rPr lang="en-US" smtClean="0"/>
              <a:t>2</a:t>
            </a:fld>
            <a:endParaRPr lang="en-US" dirty="0"/>
          </a:p>
        </p:txBody>
      </p:sp>
      <p:sp>
        <p:nvSpPr>
          <p:cNvPr id="5" name="Footer Placeholder 4">
            <a:extLst>
              <a:ext uri="{FF2B5EF4-FFF2-40B4-BE49-F238E27FC236}">
                <a16:creationId xmlns:a16="http://schemas.microsoft.com/office/drawing/2014/main" id="{96BFDA4F-6A88-4895-8E8E-F4443095D9DC}"/>
              </a:ext>
            </a:extLst>
          </p:cNvPr>
          <p:cNvSpPr>
            <a:spLocks noGrp="1"/>
          </p:cNvSpPr>
          <p:nvPr>
            <p:ph type="ftr" sz="quarter" idx="13"/>
          </p:nvPr>
        </p:nvSpPr>
        <p:spPr/>
        <p:txBody>
          <a:bodyPr/>
          <a:lstStyle/>
          <a:p>
            <a:r>
              <a:rPr lang="en-US"/>
              <a:t>Office of Information and Technology</a:t>
            </a:r>
            <a:endParaRPr lang="en-US" dirty="0"/>
          </a:p>
        </p:txBody>
      </p:sp>
    </p:spTree>
    <p:extLst>
      <p:ext uri="{BB962C8B-B14F-4D97-AF65-F5344CB8AC3E}">
        <p14:creationId xmlns:p14="http://schemas.microsoft.com/office/powerpoint/2010/main" val="83708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C13B-7D76-491D-8DE6-0E2A4B3FF82F}"/>
              </a:ext>
            </a:extLst>
          </p:cNvPr>
          <p:cNvSpPr>
            <a:spLocks noGrp="1"/>
          </p:cNvSpPr>
          <p:nvPr>
            <p:ph type="title"/>
          </p:nvPr>
        </p:nvSpPr>
        <p:spPr/>
        <p:txBody>
          <a:bodyPr>
            <a:normAutofit/>
          </a:bodyPr>
          <a:lstStyle/>
          <a:p>
            <a:r>
              <a:rPr lang="en-US" dirty="0"/>
              <a:t>VIP Dashboard Overview</a:t>
            </a:r>
          </a:p>
        </p:txBody>
      </p:sp>
      <p:sp>
        <p:nvSpPr>
          <p:cNvPr id="4" name="Slide Number Placeholder 3">
            <a:extLst>
              <a:ext uri="{FF2B5EF4-FFF2-40B4-BE49-F238E27FC236}">
                <a16:creationId xmlns:a16="http://schemas.microsoft.com/office/drawing/2014/main" id="{2228CFFC-93A2-4F10-9823-2098DBC26F70}"/>
              </a:ext>
            </a:extLst>
          </p:cNvPr>
          <p:cNvSpPr>
            <a:spLocks noGrp="1"/>
          </p:cNvSpPr>
          <p:nvPr>
            <p:ph type="sldNum" sz="quarter" idx="12"/>
          </p:nvPr>
        </p:nvSpPr>
        <p:spPr/>
        <p:txBody>
          <a:bodyPr/>
          <a:lstStyle/>
          <a:p>
            <a:fld id="{E573346A-FCA4-684E-8D18-26E8324063ED}" type="slidenum">
              <a:rPr lang="en-US" smtClean="0"/>
              <a:t>3</a:t>
            </a:fld>
            <a:endParaRPr lang="en-US" dirty="0"/>
          </a:p>
        </p:txBody>
      </p:sp>
      <p:sp>
        <p:nvSpPr>
          <p:cNvPr id="5" name="Footer Placeholder 4">
            <a:extLst>
              <a:ext uri="{FF2B5EF4-FFF2-40B4-BE49-F238E27FC236}">
                <a16:creationId xmlns:a16="http://schemas.microsoft.com/office/drawing/2014/main" id="{2D36EDA4-A9F3-498D-85F9-79D4BABC4C27}"/>
              </a:ext>
            </a:extLst>
          </p:cNvPr>
          <p:cNvSpPr>
            <a:spLocks noGrp="1"/>
          </p:cNvSpPr>
          <p:nvPr>
            <p:ph type="ftr" sz="quarter" idx="13"/>
          </p:nvPr>
        </p:nvSpPr>
        <p:spPr/>
        <p:txBody>
          <a:bodyPr/>
          <a:lstStyle/>
          <a:p>
            <a:r>
              <a:rPr lang="en-US"/>
              <a:t>Office of Information and Technology</a:t>
            </a:r>
            <a:endParaRPr lang="en-US" dirty="0"/>
          </a:p>
        </p:txBody>
      </p:sp>
      <p:sp>
        <p:nvSpPr>
          <p:cNvPr id="8" name="Content Placeholder 1">
            <a:extLst>
              <a:ext uri="{FF2B5EF4-FFF2-40B4-BE49-F238E27FC236}">
                <a16:creationId xmlns:a16="http://schemas.microsoft.com/office/drawing/2014/main" id="{755BD52E-4AE9-4926-A760-7217C3038150}"/>
              </a:ext>
            </a:extLst>
          </p:cNvPr>
          <p:cNvSpPr>
            <a:spLocks noGrp="1"/>
          </p:cNvSpPr>
          <p:nvPr>
            <p:ph idx="1"/>
          </p:nvPr>
        </p:nvSpPr>
        <p:spPr>
          <a:xfrm>
            <a:off x="362857" y="1006815"/>
            <a:ext cx="8548913" cy="5217521"/>
          </a:xfrm>
        </p:spPr>
        <p:txBody>
          <a:bodyPr>
            <a:noAutofit/>
          </a:bodyPr>
          <a:lstStyle/>
          <a:p>
            <a:pPr marL="0" indent="0">
              <a:buNone/>
            </a:pPr>
            <a:r>
              <a:rPr lang="en-US" sz="2000" b="1" dirty="0"/>
              <a:t>Background </a:t>
            </a:r>
          </a:p>
          <a:p>
            <a:r>
              <a:rPr lang="en-US" sz="2000" dirty="0"/>
              <a:t>The VIP Dashboard was created for VA to:</a:t>
            </a:r>
          </a:p>
          <a:p>
            <a:pPr lvl="1"/>
            <a:r>
              <a:rPr lang="en-US" sz="2000" dirty="0"/>
              <a:t>Assist the </a:t>
            </a:r>
            <a:r>
              <a:rPr lang="en-US" sz="2000" i="1" dirty="0"/>
              <a:t>governance process of VA’s IT investments </a:t>
            </a:r>
            <a:r>
              <a:rPr lang="en-US" sz="2000" dirty="0"/>
              <a:t>in achieving their intended outcomes on time and within budget</a:t>
            </a:r>
          </a:p>
          <a:p>
            <a:pPr lvl="1"/>
            <a:r>
              <a:rPr lang="en-US" sz="2000" dirty="0"/>
              <a:t>Support VA’s mission and business objectives, and offer the appropriate security and privacy protections in accordance with OIG standards</a:t>
            </a:r>
          </a:p>
          <a:p>
            <a:pPr lvl="1"/>
            <a:r>
              <a:rPr lang="en-US" sz="2000" dirty="0"/>
              <a:t>Conform to legislative mandates and Office of Management and Budget (OMB) requirements for IT investment management (OMB Exhibit 300-B)</a:t>
            </a:r>
          </a:p>
          <a:p>
            <a:pPr marL="0" indent="0">
              <a:buNone/>
            </a:pPr>
            <a:r>
              <a:rPr lang="en-US" sz="2000" b="1" dirty="0"/>
              <a:t>Technology</a:t>
            </a:r>
          </a:p>
          <a:p>
            <a:r>
              <a:rPr lang="en-US" sz="2000" dirty="0"/>
              <a:t>.NET framework custom application  (C#, </a:t>
            </a:r>
            <a:r>
              <a:rPr lang="en-US" sz="2000" dirty="0" err="1"/>
              <a:t>JQuery</a:t>
            </a:r>
            <a:r>
              <a:rPr lang="en-US" sz="2000" dirty="0"/>
              <a:t>, SQL, </a:t>
            </a:r>
            <a:r>
              <a:rPr lang="en-US" sz="2000" dirty="0" err="1"/>
              <a:t>etc</a:t>
            </a:r>
            <a:r>
              <a:rPr lang="en-US" sz="2000" dirty="0"/>
              <a:t>) running on a windows server in the VA SharePoint environment.</a:t>
            </a:r>
          </a:p>
          <a:p>
            <a:pPr lvl="1"/>
            <a:r>
              <a:rPr lang="en-US" sz="2000" dirty="0"/>
              <a:t>Runs on SharePoint server to leverage Security Groups and Authentication. </a:t>
            </a:r>
          </a:p>
          <a:p>
            <a:pPr lvl="1"/>
            <a:r>
              <a:rPr lang="en-US" sz="2000" i="1" dirty="0"/>
              <a:t>Important to note that while it runs on SharePoint, it is not a SharePoint application.</a:t>
            </a:r>
          </a:p>
        </p:txBody>
      </p:sp>
    </p:spTree>
    <p:extLst>
      <p:ext uri="{BB962C8B-B14F-4D97-AF65-F5344CB8AC3E}">
        <p14:creationId xmlns:p14="http://schemas.microsoft.com/office/powerpoint/2010/main" val="145647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C13B-7D76-491D-8DE6-0E2A4B3FF82F}"/>
              </a:ext>
            </a:extLst>
          </p:cNvPr>
          <p:cNvSpPr>
            <a:spLocks noGrp="1"/>
          </p:cNvSpPr>
          <p:nvPr>
            <p:ph type="title"/>
          </p:nvPr>
        </p:nvSpPr>
        <p:spPr/>
        <p:txBody>
          <a:bodyPr>
            <a:normAutofit/>
          </a:bodyPr>
          <a:lstStyle/>
          <a:p>
            <a:r>
              <a:rPr lang="en-US" dirty="0"/>
              <a:t>VIP Dashboard Overview</a:t>
            </a:r>
          </a:p>
        </p:txBody>
      </p:sp>
      <p:sp>
        <p:nvSpPr>
          <p:cNvPr id="4" name="Slide Number Placeholder 3">
            <a:extLst>
              <a:ext uri="{FF2B5EF4-FFF2-40B4-BE49-F238E27FC236}">
                <a16:creationId xmlns:a16="http://schemas.microsoft.com/office/drawing/2014/main" id="{2228CFFC-93A2-4F10-9823-2098DBC26F70}"/>
              </a:ext>
            </a:extLst>
          </p:cNvPr>
          <p:cNvSpPr>
            <a:spLocks noGrp="1"/>
          </p:cNvSpPr>
          <p:nvPr>
            <p:ph type="sldNum" sz="quarter" idx="12"/>
          </p:nvPr>
        </p:nvSpPr>
        <p:spPr/>
        <p:txBody>
          <a:bodyPr/>
          <a:lstStyle/>
          <a:p>
            <a:fld id="{E573346A-FCA4-684E-8D18-26E8324063ED}" type="slidenum">
              <a:rPr lang="en-US" smtClean="0"/>
              <a:t>4</a:t>
            </a:fld>
            <a:endParaRPr lang="en-US" dirty="0"/>
          </a:p>
        </p:txBody>
      </p:sp>
      <p:sp>
        <p:nvSpPr>
          <p:cNvPr id="5" name="Footer Placeholder 4">
            <a:extLst>
              <a:ext uri="{FF2B5EF4-FFF2-40B4-BE49-F238E27FC236}">
                <a16:creationId xmlns:a16="http://schemas.microsoft.com/office/drawing/2014/main" id="{2D36EDA4-A9F3-498D-85F9-79D4BABC4C27}"/>
              </a:ext>
            </a:extLst>
          </p:cNvPr>
          <p:cNvSpPr>
            <a:spLocks noGrp="1"/>
          </p:cNvSpPr>
          <p:nvPr>
            <p:ph type="ftr" sz="quarter" idx="13"/>
          </p:nvPr>
        </p:nvSpPr>
        <p:spPr/>
        <p:txBody>
          <a:bodyPr/>
          <a:lstStyle/>
          <a:p>
            <a:r>
              <a:rPr lang="en-US"/>
              <a:t>Office of Information and Technology</a:t>
            </a:r>
            <a:endParaRPr lang="en-US" dirty="0"/>
          </a:p>
        </p:txBody>
      </p:sp>
      <p:graphicFrame>
        <p:nvGraphicFramePr>
          <p:cNvPr id="9" name="Table 8">
            <a:extLst>
              <a:ext uri="{FF2B5EF4-FFF2-40B4-BE49-F238E27FC236}">
                <a16:creationId xmlns:a16="http://schemas.microsoft.com/office/drawing/2014/main" id="{EDCA6B75-BC52-42C7-BD09-7F43193A80B3}"/>
              </a:ext>
            </a:extLst>
          </p:cNvPr>
          <p:cNvGraphicFramePr>
            <a:graphicFrameLocks noGrp="1"/>
          </p:cNvGraphicFramePr>
          <p:nvPr>
            <p:extLst>
              <p:ext uri="{D42A27DB-BD31-4B8C-83A1-F6EECF244321}">
                <p14:modId xmlns:p14="http://schemas.microsoft.com/office/powerpoint/2010/main" val="2685503456"/>
              </p:ext>
            </p:extLst>
          </p:nvPr>
        </p:nvGraphicFramePr>
        <p:xfrm>
          <a:off x="159657" y="1327160"/>
          <a:ext cx="8694057" cy="5127869"/>
        </p:xfrm>
        <a:graphic>
          <a:graphicData uri="http://schemas.openxmlformats.org/drawingml/2006/table">
            <a:tbl>
              <a:tblPr firstRow="1" bandRow="1">
                <a:tableStyleId>{5C22544A-7EE6-4342-B048-85BDC9FD1C3A}</a:tableStyleId>
              </a:tblPr>
              <a:tblGrid>
                <a:gridCol w="2622725">
                  <a:extLst>
                    <a:ext uri="{9D8B030D-6E8A-4147-A177-3AD203B41FA5}">
                      <a16:colId xmlns:a16="http://schemas.microsoft.com/office/drawing/2014/main" val="2581575907"/>
                    </a:ext>
                  </a:extLst>
                </a:gridCol>
                <a:gridCol w="2622725">
                  <a:extLst>
                    <a:ext uri="{9D8B030D-6E8A-4147-A177-3AD203B41FA5}">
                      <a16:colId xmlns:a16="http://schemas.microsoft.com/office/drawing/2014/main" val="4228259330"/>
                    </a:ext>
                  </a:extLst>
                </a:gridCol>
                <a:gridCol w="3448607">
                  <a:extLst>
                    <a:ext uri="{9D8B030D-6E8A-4147-A177-3AD203B41FA5}">
                      <a16:colId xmlns:a16="http://schemas.microsoft.com/office/drawing/2014/main" val="1937056364"/>
                    </a:ext>
                  </a:extLst>
                </a:gridCol>
              </a:tblGrid>
              <a:tr h="329446">
                <a:tc>
                  <a:txBody>
                    <a:bodyPr/>
                    <a:lstStyle/>
                    <a:p>
                      <a:pPr marL="0" algn="l" defTabSz="914400" rtl="0" eaLnBrk="1" latinLnBrk="0" hangingPunct="1"/>
                      <a:r>
                        <a:rPr lang="en-US" sz="1400" b="1" kern="1200" dirty="0">
                          <a:solidFill>
                            <a:schemeClr val="lt1"/>
                          </a:solidFill>
                          <a:latin typeface="+mn-lt"/>
                          <a:ea typeface="+mn-ea"/>
                          <a:cs typeface="+mn-cs"/>
                        </a:rPr>
                        <a:t>Organization</a:t>
                      </a:r>
                    </a:p>
                  </a:txBody>
                  <a:tcPr/>
                </a:tc>
                <a:tc>
                  <a:txBody>
                    <a:bodyPr/>
                    <a:lstStyle/>
                    <a:p>
                      <a:pPr marL="0" algn="l" defTabSz="914400" rtl="0" eaLnBrk="1" latinLnBrk="0" hangingPunct="1"/>
                      <a:r>
                        <a:rPr lang="en-US" sz="1400" b="1" kern="1200" dirty="0">
                          <a:solidFill>
                            <a:schemeClr val="lt1"/>
                          </a:solidFill>
                          <a:latin typeface="+mn-lt"/>
                          <a:ea typeface="+mn-ea"/>
                          <a:cs typeface="+mn-cs"/>
                        </a:rPr>
                        <a:t>VA User</a:t>
                      </a:r>
                    </a:p>
                  </a:txBody>
                  <a:tcPr/>
                </a:tc>
                <a:tc>
                  <a:txBody>
                    <a:bodyPr/>
                    <a:lstStyle/>
                    <a:p>
                      <a:pPr marL="0" algn="l" defTabSz="914400" rtl="0" eaLnBrk="1" latinLnBrk="0" hangingPunct="1"/>
                      <a:r>
                        <a:rPr lang="en-US" sz="1400" b="1" kern="1200" dirty="0">
                          <a:solidFill>
                            <a:schemeClr val="lt1"/>
                          </a:solidFill>
                          <a:latin typeface="+mn-lt"/>
                          <a:ea typeface="+mn-ea"/>
                          <a:cs typeface="+mn-cs"/>
                        </a:rPr>
                        <a:t>Purpose</a:t>
                      </a:r>
                    </a:p>
                  </a:txBody>
                  <a:tcPr/>
                </a:tc>
                <a:extLst>
                  <a:ext uri="{0D108BD9-81ED-4DB2-BD59-A6C34878D82A}">
                    <a16:rowId xmlns:a16="http://schemas.microsoft.com/office/drawing/2014/main" val="3143555691"/>
                  </a:ext>
                </a:extLst>
              </a:tr>
              <a:tr h="572759">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EPMD</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Dev PMs, Secondary Contacts, Additional Users who are assigned data entry for projects</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Overall Project Reporting (examples: Schedule, Budget, and Risk Reporting)</a:t>
                      </a:r>
                    </a:p>
                  </a:txBody>
                  <a:tcPr marL="9525" marR="9525" marT="9525" marB="0"/>
                </a:tc>
                <a:extLst>
                  <a:ext uri="{0D108BD9-81ED-4DB2-BD59-A6C34878D82A}">
                    <a16:rowId xmlns:a16="http://schemas.microsoft.com/office/drawing/2014/main" val="868579703"/>
                  </a:ext>
                </a:extLst>
              </a:tr>
              <a:tr h="572759">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VA POPM</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Jeff Hudgins</a:t>
                      </a:r>
                      <a:br>
                        <a:rPr lang="en-US" sz="1400">
                          <a:solidFill>
                            <a:schemeClr val="tx1"/>
                          </a:solidFill>
                          <a:effectLst/>
                          <a:latin typeface="+mn-lt"/>
                          <a:ea typeface="Calibri" panose="020F0502020204030204" pitchFamily="34" charset="0"/>
                        </a:rPr>
                      </a:br>
                      <a:r>
                        <a:rPr lang="en-US" sz="1400">
                          <a:solidFill>
                            <a:schemeClr val="tx1"/>
                          </a:solidFill>
                          <a:effectLst/>
                          <a:latin typeface="+mn-lt"/>
                          <a:ea typeface="Calibri" panose="020F0502020204030204" pitchFamily="34" charset="0"/>
                        </a:rPr>
                        <a:t>Donna Quinn</a:t>
                      </a:r>
                    </a:p>
                    <a:p>
                      <a:pPr marL="0" marR="0">
                        <a:spcBef>
                          <a:spcPts val="0"/>
                        </a:spcBef>
                        <a:spcAft>
                          <a:spcPts val="0"/>
                        </a:spcAft>
                      </a:pPr>
                      <a:r>
                        <a:rPr lang="en-US" sz="1400">
                          <a:solidFill>
                            <a:schemeClr val="tx1"/>
                          </a:solidFill>
                          <a:effectLst/>
                          <a:latin typeface="+mn-lt"/>
                          <a:ea typeface="Calibri" panose="020F0502020204030204" pitchFamily="34" charset="0"/>
                        </a:rPr>
                        <a:t>Investment Analysts</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OMB Reporting, Investment Reporting, Enterprise Project Structure (EPS) management</a:t>
                      </a:r>
                    </a:p>
                  </a:txBody>
                  <a:tcPr marL="9525" marR="9525" marT="9525" marB="0"/>
                </a:tc>
                <a:extLst>
                  <a:ext uri="{0D108BD9-81ED-4DB2-BD59-A6C34878D82A}">
                    <a16:rowId xmlns:a16="http://schemas.microsoft.com/office/drawing/2014/main" val="4138901330"/>
                  </a:ext>
                </a:extLst>
              </a:tr>
              <a:tr h="749834">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VA Quality Performance &amp; Risk (QPR)</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Jack C.W. Yang</a:t>
                      </a:r>
                      <a:br>
                        <a:rPr lang="en-US" sz="1400" dirty="0">
                          <a:solidFill>
                            <a:schemeClr val="tx1"/>
                          </a:solidFill>
                          <a:effectLst/>
                          <a:latin typeface="+mn-lt"/>
                          <a:ea typeface="Calibri" panose="020F0502020204030204" pitchFamily="34" charset="0"/>
                        </a:rPr>
                      </a:br>
                      <a:r>
                        <a:rPr lang="en-US" sz="1400" dirty="0">
                          <a:solidFill>
                            <a:schemeClr val="tx1"/>
                          </a:solidFill>
                          <a:effectLst/>
                          <a:latin typeface="+mn-lt"/>
                          <a:ea typeface="Calibri" panose="020F0502020204030204" pitchFamily="34" charset="0"/>
                        </a:rPr>
                        <a:t>John Preston</a:t>
                      </a:r>
                      <a:br>
                        <a:rPr lang="en-US" sz="1400" dirty="0">
                          <a:solidFill>
                            <a:schemeClr val="tx1"/>
                          </a:solidFill>
                          <a:effectLst/>
                          <a:latin typeface="+mn-lt"/>
                          <a:ea typeface="Calibri" panose="020F0502020204030204" pitchFamily="34" charset="0"/>
                        </a:rPr>
                      </a:br>
                      <a:r>
                        <a:rPr lang="en-US" sz="1400" dirty="0">
                          <a:solidFill>
                            <a:schemeClr val="tx1"/>
                          </a:solidFill>
                          <a:effectLst/>
                          <a:latin typeface="+mn-lt"/>
                          <a:ea typeface="Calibri" panose="020F0502020204030204" pitchFamily="34" charset="0"/>
                        </a:rPr>
                        <a:t>Nathan Tierney</a:t>
                      </a:r>
                    </a:p>
                    <a:p>
                      <a:pPr marL="0" marR="0">
                        <a:spcBef>
                          <a:spcPts val="0"/>
                        </a:spcBef>
                        <a:spcAft>
                          <a:spcPts val="0"/>
                        </a:spcAft>
                      </a:pPr>
                      <a:r>
                        <a:rPr lang="en-US" sz="1400" dirty="0">
                          <a:solidFill>
                            <a:schemeClr val="tx1"/>
                          </a:solidFill>
                          <a:effectLst/>
                          <a:latin typeface="+mn-lt"/>
                          <a:ea typeface="Calibri" panose="020F0502020204030204" pitchFamily="34" charset="0"/>
                        </a:rPr>
                        <a:t>Other QPR support members</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OMB TechStat Reporting</a:t>
                      </a:r>
                      <a:br>
                        <a:rPr lang="en-US" sz="1400">
                          <a:solidFill>
                            <a:schemeClr val="tx1"/>
                          </a:solidFill>
                          <a:effectLst/>
                          <a:latin typeface="+mn-lt"/>
                          <a:ea typeface="Calibri" panose="020F0502020204030204" pitchFamily="34" charset="0"/>
                        </a:rPr>
                      </a:br>
                      <a:r>
                        <a:rPr lang="en-US" sz="1400">
                          <a:solidFill>
                            <a:schemeClr val="tx1"/>
                          </a:solidFill>
                          <a:effectLst/>
                          <a:latin typeface="+mn-lt"/>
                          <a:ea typeface="Calibri" panose="020F0502020204030204" pitchFamily="34" charset="0"/>
                        </a:rPr>
                        <a:t>(Per OMB VA must reestablish/report TechStats)</a:t>
                      </a:r>
                    </a:p>
                  </a:txBody>
                  <a:tcPr marL="9525" marR="9525" marT="9525" marB="0"/>
                </a:tc>
                <a:extLst>
                  <a:ext uri="{0D108BD9-81ED-4DB2-BD59-A6C34878D82A}">
                    <a16:rowId xmlns:a16="http://schemas.microsoft.com/office/drawing/2014/main" val="3568429368"/>
                  </a:ext>
                </a:extLst>
              </a:tr>
              <a:tr h="761493">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EPMO QA/Reporting &amp; Analysis</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Tracy Morgan</a:t>
                      </a:r>
                      <a:br>
                        <a:rPr lang="en-US" sz="1400" dirty="0">
                          <a:solidFill>
                            <a:schemeClr val="tx1"/>
                          </a:solidFill>
                          <a:effectLst/>
                          <a:latin typeface="+mn-lt"/>
                          <a:ea typeface="Calibri" panose="020F0502020204030204" pitchFamily="34" charset="0"/>
                        </a:rPr>
                      </a:br>
                      <a:r>
                        <a:rPr lang="en-US" sz="1400" dirty="0">
                          <a:solidFill>
                            <a:schemeClr val="tx1"/>
                          </a:solidFill>
                          <a:effectLst/>
                          <a:latin typeface="+mn-lt"/>
                          <a:ea typeface="Calibri" panose="020F0502020204030204" pitchFamily="34" charset="0"/>
                        </a:rPr>
                        <a:t>Nelson Love</a:t>
                      </a:r>
                    </a:p>
                    <a:p>
                      <a:pPr marL="0" marR="0">
                        <a:spcBef>
                          <a:spcPts val="0"/>
                        </a:spcBef>
                        <a:spcAft>
                          <a:spcPts val="0"/>
                        </a:spcAft>
                      </a:pPr>
                      <a:r>
                        <a:rPr lang="en-US" sz="1400" dirty="0">
                          <a:solidFill>
                            <a:schemeClr val="tx1"/>
                          </a:solidFill>
                          <a:effectLst/>
                          <a:latin typeface="+mn-lt"/>
                          <a:ea typeface="Calibri" panose="020F0502020204030204" pitchFamily="34" charset="0"/>
                        </a:rPr>
                        <a:t>Other QA/Reporting &amp; Analysis members</a:t>
                      </a:r>
                    </a:p>
                  </a:txBody>
                  <a:tcPr marL="9525" marR="9525" marT="9525" marB="0"/>
                </a:tc>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Reporting for Portfolios/CIO/PDAS/EPMO DAS</a:t>
                      </a:r>
                    </a:p>
                  </a:txBody>
                  <a:tcPr marL="9525" marR="9525" marT="9525" marB="0"/>
                </a:tc>
                <a:extLst>
                  <a:ext uri="{0D108BD9-81ED-4DB2-BD59-A6C34878D82A}">
                    <a16:rowId xmlns:a16="http://schemas.microsoft.com/office/drawing/2014/main" val="825241743"/>
                  </a:ext>
                </a:extLst>
              </a:tr>
              <a:tr h="349704">
                <a:tc>
                  <a:txBody>
                    <a:bodyPr/>
                    <a:lstStyle/>
                    <a:p>
                      <a:pPr marL="0" algn="l" defTabSz="914400" rtl="0" eaLnBrk="1" latinLnBrk="0" hangingPunct="1"/>
                      <a:endParaRPr lang="en-US" sz="1400" b="1" kern="1200" dirty="0">
                        <a:solidFill>
                          <a:schemeClr val="lt1"/>
                        </a:solidFill>
                        <a:latin typeface="+mn-lt"/>
                        <a:ea typeface="+mn-ea"/>
                        <a:cs typeface="+mn-cs"/>
                      </a:endParaRPr>
                    </a:p>
                  </a:txBody>
                  <a:tcPr marL="9525" marR="9525" marT="9525" marB="0">
                    <a:solidFill>
                      <a:schemeClr val="accent5">
                        <a:lumMod val="75000"/>
                      </a:schemeClr>
                    </a:solidFill>
                  </a:tcPr>
                </a:tc>
                <a:tc>
                  <a:txBody>
                    <a:bodyPr/>
                    <a:lstStyle/>
                    <a:p>
                      <a:pPr marL="0" marR="0" algn="l" defTabSz="914400" rtl="0" eaLnBrk="1" latinLnBrk="0" hangingPunct="1">
                        <a:spcBef>
                          <a:spcPts val="0"/>
                        </a:spcBef>
                        <a:spcAft>
                          <a:spcPts val="0"/>
                        </a:spcAft>
                      </a:pPr>
                      <a:r>
                        <a:rPr lang="en-US" sz="1400" b="1" kern="1200" dirty="0">
                          <a:solidFill>
                            <a:schemeClr val="lt1"/>
                          </a:solidFill>
                          <a:latin typeface="+mn-lt"/>
                          <a:ea typeface="+mn-ea"/>
                          <a:cs typeface="+mn-cs"/>
                        </a:rPr>
                        <a:t>VA Tools</a:t>
                      </a:r>
                    </a:p>
                  </a:txBody>
                  <a:tcPr marL="9525" marR="9525" marT="9525" marB="0">
                    <a:solidFill>
                      <a:schemeClr val="accent5">
                        <a:lumMod val="75000"/>
                      </a:schemeClr>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marL="9525" marR="9525" marT="9525" marB="0">
                    <a:solidFill>
                      <a:schemeClr val="accent5">
                        <a:lumMod val="75000"/>
                      </a:schemeClr>
                    </a:solidFill>
                  </a:tcPr>
                </a:tc>
                <a:extLst>
                  <a:ext uri="{0D108BD9-81ED-4DB2-BD59-A6C34878D82A}">
                    <a16:rowId xmlns:a16="http://schemas.microsoft.com/office/drawing/2014/main" val="1590783926"/>
                  </a:ext>
                </a:extLst>
              </a:tr>
              <a:tr h="349704">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OIT EPMD</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EPMD Tool</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Adds more granular qualitative data to information found in VIP Dashboard</a:t>
                      </a:r>
                    </a:p>
                  </a:txBody>
                  <a:tcPr marL="9525" marR="9525" marT="9525" marB="0"/>
                </a:tc>
                <a:extLst>
                  <a:ext uri="{0D108BD9-81ED-4DB2-BD59-A6C34878D82A}">
                    <a16:rowId xmlns:a16="http://schemas.microsoft.com/office/drawing/2014/main" val="2007889782"/>
                  </a:ext>
                </a:extLst>
              </a:tr>
              <a:tr h="361235">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VA QPR</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CIO’s Balanced Scorecard</a:t>
                      </a:r>
                    </a:p>
                  </a:txBody>
                  <a:tcPr marL="9525" marR="9525" marT="9525" marB="0"/>
                </a:tc>
                <a:tc>
                  <a:txBody>
                    <a:bodyPr/>
                    <a:lstStyle/>
                    <a:p>
                      <a:r>
                        <a:rPr lang="en-US" sz="1400" dirty="0">
                          <a:solidFill>
                            <a:schemeClr val="tx1"/>
                          </a:solidFill>
                          <a:effectLst/>
                          <a:latin typeface="+mn-lt"/>
                        </a:rPr>
                        <a:t>6 Areas (Mission Essential, Financial, Process, Employee, Learning and Growth, Veteran)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mn-lt"/>
                        </a:rPr>
                        <a:t>32 Metrics (10 sourced from VIP Dashboard)</a:t>
                      </a:r>
                    </a:p>
                  </a:txBody>
                  <a:tcPr marL="9525" marR="9525" marT="9525" marB="0"/>
                </a:tc>
                <a:extLst>
                  <a:ext uri="{0D108BD9-81ED-4DB2-BD59-A6C34878D82A}">
                    <a16:rowId xmlns:a16="http://schemas.microsoft.com/office/drawing/2014/main" val="1766830446"/>
                  </a:ext>
                </a:extLst>
              </a:tr>
              <a:tr h="337729">
                <a:tc>
                  <a:txBody>
                    <a:bodyPr/>
                    <a:lstStyle/>
                    <a:p>
                      <a:pPr marL="0" marR="0">
                        <a:spcBef>
                          <a:spcPts val="0"/>
                        </a:spcBef>
                        <a:spcAft>
                          <a:spcPts val="0"/>
                        </a:spcAft>
                      </a:pPr>
                      <a:r>
                        <a:rPr lang="en-US" sz="1400">
                          <a:solidFill>
                            <a:schemeClr val="tx1"/>
                          </a:solidFill>
                          <a:effectLst/>
                          <a:latin typeface="+mn-lt"/>
                          <a:ea typeface="Calibri" panose="020F0502020204030204" pitchFamily="34" charset="0"/>
                        </a:rPr>
                        <a:t>VA QPR</a:t>
                      </a:r>
                    </a:p>
                  </a:txBody>
                  <a:tcPr marL="9525" marR="9525" marT="9525" marB="0"/>
                </a:tc>
                <a:tc>
                  <a:txBody>
                    <a:bodyPr/>
                    <a:lstStyle/>
                    <a:p>
                      <a:pPr marL="0" marR="0">
                        <a:spcBef>
                          <a:spcPts val="0"/>
                        </a:spcBef>
                        <a:spcAft>
                          <a:spcPts val="0"/>
                        </a:spcAft>
                      </a:pPr>
                      <a:r>
                        <a:rPr lang="en-US" sz="1400" dirty="0">
                          <a:solidFill>
                            <a:schemeClr val="tx1"/>
                          </a:solidFill>
                          <a:effectLst/>
                          <a:latin typeface="+mn-lt"/>
                          <a:ea typeface="Calibri" panose="020F0502020204030204" pitchFamily="34" charset="0"/>
                        </a:rPr>
                        <a:t>PMR Dashboard</a:t>
                      </a:r>
                    </a:p>
                  </a:txBody>
                  <a:tcPr marL="9525" marR="9525" marT="9525" marB="0"/>
                </a:tc>
                <a:tc>
                  <a:txBody>
                    <a:bodyPr/>
                    <a:lstStyle/>
                    <a:p>
                      <a:endParaRPr lang="en-US" sz="1400" dirty="0">
                        <a:solidFill>
                          <a:schemeClr val="tx1"/>
                        </a:solidFill>
                        <a:effectLst/>
                        <a:latin typeface="+mn-lt"/>
                      </a:endParaRPr>
                    </a:p>
                  </a:txBody>
                  <a:tcPr marL="9525" marR="9525" marT="9525" marB="0"/>
                </a:tc>
                <a:extLst>
                  <a:ext uri="{0D108BD9-81ED-4DB2-BD59-A6C34878D82A}">
                    <a16:rowId xmlns:a16="http://schemas.microsoft.com/office/drawing/2014/main" val="3813315991"/>
                  </a:ext>
                </a:extLst>
              </a:tr>
            </a:tbl>
          </a:graphicData>
        </a:graphic>
      </p:graphicFrame>
      <p:sp>
        <p:nvSpPr>
          <p:cNvPr id="10" name="Rectangle 9">
            <a:extLst>
              <a:ext uri="{FF2B5EF4-FFF2-40B4-BE49-F238E27FC236}">
                <a16:creationId xmlns:a16="http://schemas.microsoft.com/office/drawing/2014/main" id="{708C4C92-66EF-4F1F-B416-349E0147AA1B}"/>
              </a:ext>
            </a:extLst>
          </p:cNvPr>
          <p:cNvSpPr/>
          <p:nvPr/>
        </p:nvSpPr>
        <p:spPr>
          <a:xfrm>
            <a:off x="190563" y="939289"/>
            <a:ext cx="5410071" cy="369332"/>
          </a:xfrm>
          <a:prstGeom prst="rect">
            <a:avLst/>
          </a:prstGeom>
        </p:spPr>
        <p:txBody>
          <a:bodyPr wrap="none">
            <a:spAutoFit/>
          </a:bodyPr>
          <a:lstStyle/>
          <a:p>
            <a:r>
              <a:rPr lang="en-US" b="1" dirty="0"/>
              <a:t>Organizations and Tools Using VIP Dashboard and Data</a:t>
            </a:r>
            <a:endParaRPr lang="en-US" dirty="0"/>
          </a:p>
        </p:txBody>
      </p:sp>
    </p:spTree>
    <p:extLst>
      <p:ext uri="{BB962C8B-B14F-4D97-AF65-F5344CB8AC3E}">
        <p14:creationId xmlns:p14="http://schemas.microsoft.com/office/powerpoint/2010/main" val="225717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C13B-7D76-491D-8DE6-0E2A4B3FF82F}"/>
              </a:ext>
            </a:extLst>
          </p:cNvPr>
          <p:cNvSpPr>
            <a:spLocks noGrp="1"/>
          </p:cNvSpPr>
          <p:nvPr>
            <p:ph type="title"/>
          </p:nvPr>
        </p:nvSpPr>
        <p:spPr/>
        <p:txBody>
          <a:bodyPr/>
          <a:lstStyle/>
          <a:p>
            <a:r>
              <a:rPr lang="en-US" dirty="0"/>
              <a:t>Requirements: What We Think We Understand</a:t>
            </a:r>
          </a:p>
        </p:txBody>
      </p:sp>
      <p:sp>
        <p:nvSpPr>
          <p:cNvPr id="4" name="Slide Number Placeholder 3">
            <a:extLst>
              <a:ext uri="{FF2B5EF4-FFF2-40B4-BE49-F238E27FC236}">
                <a16:creationId xmlns:a16="http://schemas.microsoft.com/office/drawing/2014/main" id="{2228CFFC-93A2-4F10-9823-2098DBC26F70}"/>
              </a:ext>
            </a:extLst>
          </p:cNvPr>
          <p:cNvSpPr>
            <a:spLocks noGrp="1"/>
          </p:cNvSpPr>
          <p:nvPr>
            <p:ph type="sldNum" sz="quarter" idx="12"/>
          </p:nvPr>
        </p:nvSpPr>
        <p:spPr/>
        <p:txBody>
          <a:bodyPr/>
          <a:lstStyle/>
          <a:p>
            <a:fld id="{E573346A-FCA4-684E-8D18-26E8324063ED}" type="slidenum">
              <a:rPr lang="en-US" smtClean="0"/>
              <a:t>5</a:t>
            </a:fld>
            <a:endParaRPr lang="en-US" dirty="0"/>
          </a:p>
        </p:txBody>
      </p:sp>
      <p:sp>
        <p:nvSpPr>
          <p:cNvPr id="5" name="Footer Placeholder 4">
            <a:extLst>
              <a:ext uri="{FF2B5EF4-FFF2-40B4-BE49-F238E27FC236}">
                <a16:creationId xmlns:a16="http://schemas.microsoft.com/office/drawing/2014/main" id="{2D36EDA4-A9F3-498D-85F9-79D4BABC4C27}"/>
              </a:ext>
            </a:extLst>
          </p:cNvPr>
          <p:cNvSpPr>
            <a:spLocks noGrp="1"/>
          </p:cNvSpPr>
          <p:nvPr>
            <p:ph type="ftr" sz="quarter" idx="13"/>
          </p:nvPr>
        </p:nvSpPr>
        <p:spPr/>
        <p:txBody>
          <a:bodyPr/>
          <a:lstStyle/>
          <a:p>
            <a:r>
              <a:rPr lang="en-US"/>
              <a:t>Office of Information and Technology</a:t>
            </a:r>
            <a:endParaRPr lang="en-US" dirty="0"/>
          </a:p>
        </p:txBody>
      </p:sp>
      <p:sp>
        <p:nvSpPr>
          <p:cNvPr id="8" name="Content Placeholder 1">
            <a:extLst>
              <a:ext uri="{FF2B5EF4-FFF2-40B4-BE49-F238E27FC236}">
                <a16:creationId xmlns:a16="http://schemas.microsoft.com/office/drawing/2014/main" id="{755BD52E-4AE9-4926-A760-7217C3038150}"/>
              </a:ext>
            </a:extLst>
          </p:cNvPr>
          <p:cNvSpPr>
            <a:spLocks noGrp="1"/>
          </p:cNvSpPr>
          <p:nvPr>
            <p:ph idx="1"/>
          </p:nvPr>
        </p:nvSpPr>
        <p:spPr>
          <a:xfrm>
            <a:off x="630237" y="1173513"/>
            <a:ext cx="8080625" cy="5061902"/>
          </a:xfrm>
        </p:spPr>
        <p:txBody>
          <a:bodyPr>
            <a:noAutofit/>
          </a:bodyPr>
          <a:lstStyle/>
          <a:p>
            <a:pPr marL="0" indent="0">
              <a:buNone/>
            </a:pPr>
            <a:r>
              <a:rPr lang="en-US" sz="1800" dirty="0"/>
              <a:t>1) There is a question around the requirement for OMB Reporting</a:t>
            </a:r>
          </a:p>
          <a:p>
            <a:pPr marL="0" indent="0">
              <a:buNone/>
            </a:pPr>
            <a:r>
              <a:rPr lang="en-US" sz="1800" dirty="0"/>
              <a:t>2) There is a desire for:</a:t>
            </a:r>
          </a:p>
          <a:p>
            <a:r>
              <a:rPr lang="en-US" sz="1800" dirty="0"/>
              <a:t>Expanded/Custom Reporting</a:t>
            </a:r>
          </a:p>
          <a:p>
            <a:pPr lvl="1"/>
            <a:r>
              <a:rPr lang="en-US" sz="1800" dirty="0"/>
              <a:t>Analyzed multiple tools (Pyramid, Tableau, Power BI, MS SSRS, </a:t>
            </a:r>
            <a:r>
              <a:rPr lang="en-US" sz="1800" dirty="0" err="1"/>
              <a:t>etc</a:t>
            </a:r>
            <a:r>
              <a:rPr lang="en-US" sz="1800" dirty="0"/>
              <a:t>)</a:t>
            </a:r>
          </a:p>
          <a:p>
            <a:r>
              <a:rPr lang="en-US" sz="1800" dirty="0"/>
              <a:t>Enhance capabilities for daily management</a:t>
            </a:r>
          </a:p>
          <a:p>
            <a:pPr lvl="1"/>
            <a:r>
              <a:rPr lang="en-US" sz="1800" dirty="0"/>
              <a:t>More visibility of project execution</a:t>
            </a:r>
          </a:p>
          <a:p>
            <a:pPr lvl="2"/>
            <a:r>
              <a:rPr lang="en-US" sz="1800" dirty="0"/>
              <a:t>Project statuses, explanations, </a:t>
            </a:r>
            <a:r>
              <a:rPr lang="en-US" sz="1800" dirty="0" err="1"/>
              <a:t>etc</a:t>
            </a:r>
            <a:r>
              <a:rPr lang="en-US" sz="1800" dirty="0"/>
              <a:t> </a:t>
            </a:r>
          </a:p>
          <a:p>
            <a:r>
              <a:rPr lang="en-US" sz="1800" dirty="0"/>
              <a:t>Better Metrics</a:t>
            </a:r>
          </a:p>
          <a:p>
            <a:pPr lvl="1"/>
            <a:r>
              <a:rPr lang="en-US" sz="1800" dirty="0"/>
              <a:t>Leading indicators of project performance</a:t>
            </a:r>
          </a:p>
          <a:p>
            <a:pPr lvl="2"/>
            <a:r>
              <a:rPr lang="en-US" sz="1800" dirty="0"/>
              <a:t>Developed and Implemented KPIs  (Tracey wants KPIs back)</a:t>
            </a:r>
          </a:p>
          <a:p>
            <a:r>
              <a:rPr lang="en-US" sz="1800" dirty="0"/>
              <a:t>Improved functionality, look/feel</a:t>
            </a:r>
          </a:p>
          <a:p>
            <a:pPr lvl="1"/>
            <a:r>
              <a:rPr lang="en-US" sz="1800" dirty="0"/>
              <a:t>Visual Display of health</a:t>
            </a:r>
          </a:p>
          <a:p>
            <a:pPr lvl="1"/>
            <a:r>
              <a:rPr lang="en-US" sz="1800" dirty="0"/>
              <a:t>Smart Search</a:t>
            </a:r>
          </a:p>
          <a:p>
            <a:r>
              <a:rPr lang="en-US" sz="1800" dirty="0"/>
              <a:t>A single tool for all VA IT project level info</a:t>
            </a:r>
          </a:p>
          <a:p>
            <a:pPr lvl="1"/>
            <a:r>
              <a:rPr lang="en-US" sz="1800" dirty="0"/>
              <a:t>Integrate with other systems for other desired info?</a:t>
            </a:r>
          </a:p>
          <a:p>
            <a:pPr marL="0" indent="0">
              <a:buNone/>
            </a:pPr>
            <a:endParaRPr lang="en-US" sz="1800" dirty="0"/>
          </a:p>
        </p:txBody>
      </p:sp>
    </p:spTree>
    <p:extLst>
      <p:ext uri="{BB962C8B-B14F-4D97-AF65-F5344CB8AC3E}">
        <p14:creationId xmlns:p14="http://schemas.microsoft.com/office/powerpoint/2010/main" val="192163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a:xfrm>
            <a:off x="630936" y="1417320"/>
            <a:ext cx="7530426" cy="4489704"/>
          </a:xfrm>
        </p:spPr>
        <p:txBody>
          <a:bodyPr>
            <a:normAutofit/>
          </a:bodyPr>
          <a:lstStyle/>
          <a:p>
            <a:r>
              <a:rPr lang="en-US" sz="2600" dirty="0"/>
              <a:t>Short Term Plan</a:t>
            </a:r>
          </a:p>
          <a:p>
            <a:pPr lvl="1"/>
            <a:r>
              <a:rPr lang="en-US" sz="2600" dirty="0"/>
              <a:t>Next 2 Sprints</a:t>
            </a:r>
          </a:p>
          <a:p>
            <a:r>
              <a:rPr lang="en-US" sz="2600" dirty="0"/>
              <a:t>Mid Term Plan</a:t>
            </a:r>
          </a:p>
          <a:p>
            <a:pPr lvl="1"/>
            <a:r>
              <a:rPr lang="en-US" sz="2600" dirty="0"/>
              <a:t>Next 3-6 months</a:t>
            </a:r>
          </a:p>
          <a:p>
            <a:r>
              <a:rPr lang="en-US" sz="2600" dirty="0"/>
              <a:t>Long Term Plan</a:t>
            </a:r>
          </a:p>
          <a:p>
            <a:pPr lvl="1"/>
            <a:r>
              <a:rPr lang="en-US" sz="2600" dirty="0"/>
              <a:t>12 Months</a:t>
            </a:r>
          </a:p>
        </p:txBody>
      </p:sp>
      <p:sp>
        <p:nvSpPr>
          <p:cNvPr id="4" name="Slide Number Placeholder 3"/>
          <p:cNvSpPr>
            <a:spLocks noGrp="1"/>
          </p:cNvSpPr>
          <p:nvPr>
            <p:ph type="sldNum" sz="quarter" idx="12"/>
          </p:nvPr>
        </p:nvSpPr>
        <p:spPr/>
        <p:txBody>
          <a:bodyPr/>
          <a:lstStyle/>
          <a:p>
            <a:fld id="{E573346A-FCA4-684E-8D18-26E8324063ED}" type="slidenum">
              <a:rPr lang="en-US" smtClean="0"/>
              <a:t>6</a:t>
            </a:fld>
            <a:endParaRPr lang="en-US" dirty="0"/>
          </a:p>
        </p:txBody>
      </p:sp>
      <p:sp>
        <p:nvSpPr>
          <p:cNvPr id="5" name="Footer Placeholder 4"/>
          <p:cNvSpPr>
            <a:spLocks noGrp="1"/>
          </p:cNvSpPr>
          <p:nvPr>
            <p:ph type="ftr" sz="quarter" idx="13"/>
          </p:nvPr>
        </p:nvSpPr>
        <p:spPr/>
        <p:txBody>
          <a:bodyPr/>
          <a:lstStyle/>
          <a:p>
            <a:r>
              <a:rPr lang="en-US" dirty="0"/>
              <a:t>Office of Information and Technology</a:t>
            </a:r>
          </a:p>
        </p:txBody>
      </p:sp>
    </p:spTree>
    <p:extLst>
      <p:ext uri="{BB962C8B-B14F-4D97-AF65-F5344CB8AC3E}">
        <p14:creationId xmlns:p14="http://schemas.microsoft.com/office/powerpoint/2010/main" val="90735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Term Plan</a:t>
            </a:r>
          </a:p>
        </p:txBody>
      </p:sp>
      <p:sp>
        <p:nvSpPr>
          <p:cNvPr id="3" name="Content Placeholder 2"/>
          <p:cNvSpPr>
            <a:spLocks noGrp="1"/>
          </p:cNvSpPr>
          <p:nvPr>
            <p:ph idx="1"/>
          </p:nvPr>
        </p:nvSpPr>
        <p:spPr>
          <a:xfrm>
            <a:off x="630937" y="1263038"/>
            <a:ext cx="5169373" cy="5216501"/>
          </a:xfrm>
        </p:spPr>
        <p:txBody>
          <a:bodyPr>
            <a:noAutofit/>
          </a:bodyPr>
          <a:lstStyle/>
          <a:p>
            <a:pPr>
              <a:spcBef>
                <a:spcPts val="0"/>
              </a:spcBef>
            </a:pPr>
            <a:r>
              <a:rPr lang="en-US" sz="1600" dirty="0"/>
              <a:t>Conduct VIP Dashboard “Discovery”</a:t>
            </a:r>
          </a:p>
          <a:p>
            <a:pPr lvl="1">
              <a:spcBef>
                <a:spcPts val="0"/>
              </a:spcBef>
            </a:pPr>
            <a:r>
              <a:rPr lang="en-US" sz="1600" dirty="0"/>
              <a:t>Better understand leadership requirements (Director ACOE, Placemat Consumers, CIO, </a:t>
            </a:r>
            <a:r>
              <a:rPr lang="en-US" sz="1600" dirty="0" err="1"/>
              <a:t>etc</a:t>
            </a:r>
            <a:r>
              <a:rPr lang="en-US" sz="1600" dirty="0"/>
              <a:t>)</a:t>
            </a:r>
          </a:p>
          <a:p>
            <a:pPr lvl="1">
              <a:spcBef>
                <a:spcPts val="0"/>
              </a:spcBef>
            </a:pPr>
            <a:r>
              <a:rPr lang="en-US" sz="1600" dirty="0"/>
              <a:t>Better understand other users requirements (Dev PMs, Other Stakeholders)</a:t>
            </a:r>
          </a:p>
          <a:p>
            <a:pPr lvl="1">
              <a:spcBef>
                <a:spcPts val="0"/>
              </a:spcBef>
            </a:pPr>
            <a:r>
              <a:rPr lang="en-US" sz="1600" dirty="0"/>
              <a:t>Identify better/more meaningful metrics</a:t>
            </a:r>
          </a:p>
          <a:p>
            <a:pPr lvl="1">
              <a:spcBef>
                <a:spcPts val="0"/>
              </a:spcBef>
            </a:pPr>
            <a:r>
              <a:rPr lang="en-US" sz="1600" dirty="0"/>
              <a:t>Research improved tools to meet requirements coming from discovery   </a:t>
            </a:r>
          </a:p>
          <a:p>
            <a:pPr lvl="2">
              <a:spcBef>
                <a:spcPts val="0"/>
              </a:spcBef>
            </a:pPr>
            <a:r>
              <a:rPr lang="en-US" sz="1600" dirty="0" err="1"/>
              <a:t>SmartSheet</a:t>
            </a:r>
            <a:r>
              <a:rPr lang="en-US" sz="1600" dirty="0"/>
              <a:t>, Power BI, GSA Folio </a:t>
            </a:r>
          </a:p>
          <a:p>
            <a:pPr>
              <a:spcBef>
                <a:spcPts val="0"/>
              </a:spcBef>
            </a:pPr>
            <a:endParaRPr lang="en-US" sz="1600" dirty="0"/>
          </a:p>
          <a:p>
            <a:pPr>
              <a:spcBef>
                <a:spcPts val="0"/>
              </a:spcBef>
            </a:pPr>
            <a:r>
              <a:rPr lang="en-US" sz="1600" dirty="0"/>
              <a:t>Add “Status Update” functionality from EPMD Tool to VIP Dashboard</a:t>
            </a:r>
          </a:p>
          <a:p>
            <a:pPr>
              <a:spcBef>
                <a:spcPts val="0"/>
              </a:spcBef>
            </a:pPr>
            <a:endParaRPr lang="en-US" sz="1600" dirty="0"/>
          </a:p>
          <a:p>
            <a:pPr>
              <a:spcBef>
                <a:spcPts val="0"/>
              </a:spcBef>
            </a:pPr>
            <a:r>
              <a:rPr lang="en-US" sz="1600" dirty="0"/>
              <a:t>Landing page for VIP Dashboard</a:t>
            </a:r>
          </a:p>
          <a:p>
            <a:pPr lvl="1">
              <a:spcBef>
                <a:spcPts val="0"/>
              </a:spcBef>
            </a:pPr>
            <a:r>
              <a:rPr lang="en-US" sz="1600" dirty="0"/>
              <a:t>Quick Links to different Modules</a:t>
            </a:r>
          </a:p>
          <a:p>
            <a:pPr lvl="1">
              <a:spcBef>
                <a:spcPts val="0"/>
              </a:spcBef>
            </a:pPr>
            <a:r>
              <a:rPr lang="en-US" sz="1600" dirty="0"/>
              <a:t>Ability to Drag and Drop</a:t>
            </a:r>
          </a:p>
          <a:p>
            <a:pPr marL="457200" lvl="1" indent="0">
              <a:spcBef>
                <a:spcPts val="0"/>
              </a:spcBef>
              <a:buNone/>
            </a:pPr>
            <a:endParaRPr lang="en-US" sz="1600" dirty="0"/>
          </a:p>
          <a:p>
            <a:pPr>
              <a:spcBef>
                <a:spcPts val="0"/>
              </a:spcBef>
            </a:pPr>
            <a:r>
              <a:rPr lang="en-US" sz="1600" dirty="0"/>
              <a:t>Add personalization option</a:t>
            </a:r>
          </a:p>
          <a:p>
            <a:pPr lvl="1">
              <a:spcBef>
                <a:spcPts val="0"/>
              </a:spcBef>
            </a:pPr>
            <a:r>
              <a:rPr lang="en-US" sz="1600" dirty="0"/>
              <a:t>Personalize Dashboard</a:t>
            </a:r>
          </a:p>
          <a:p>
            <a:pPr lvl="1">
              <a:spcBef>
                <a:spcPts val="0"/>
              </a:spcBef>
            </a:pPr>
            <a:r>
              <a:rPr lang="en-US" sz="1600" dirty="0"/>
              <a:t>Save personalization in database</a:t>
            </a:r>
          </a:p>
          <a:p>
            <a:pPr>
              <a:spcBef>
                <a:spcPts val="0"/>
              </a:spcBef>
            </a:pPr>
            <a:endParaRPr lang="en-US" sz="1600" dirty="0"/>
          </a:p>
          <a:p>
            <a:pPr>
              <a:spcBef>
                <a:spcPts val="0"/>
              </a:spcBef>
            </a:pPr>
            <a:endParaRPr lang="en-US" sz="1600" dirty="0"/>
          </a:p>
          <a:p>
            <a:pPr>
              <a:spcBef>
                <a:spcPts val="0"/>
              </a:spcBef>
            </a:pPr>
            <a:endParaRPr lang="en-US" sz="1600" dirty="0"/>
          </a:p>
          <a:p>
            <a:pPr marL="0" indent="0">
              <a:spcBef>
                <a:spcPts val="0"/>
              </a:spcBef>
              <a:buNone/>
            </a:pPr>
            <a:endParaRPr lang="en-US" sz="1600" dirty="0"/>
          </a:p>
          <a:p>
            <a:pPr lvl="1">
              <a:spcBef>
                <a:spcPts val="0"/>
              </a:spcBef>
            </a:pPr>
            <a:endParaRPr lang="en-US" sz="1600" dirty="0"/>
          </a:p>
          <a:p>
            <a:pPr>
              <a:spcBef>
                <a:spcPts val="0"/>
              </a:spcBef>
            </a:pPr>
            <a:endParaRPr lang="en-US" sz="1600" dirty="0"/>
          </a:p>
          <a:p>
            <a:pPr>
              <a:spcBef>
                <a:spcPts val="0"/>
              </a:spcBef>
            </a:pPr>
            <a:endParaRPr lang="en-US"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3346A-FCA4-684E-8D18-26E8324063E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Office of Information and Technology</a:t>
            </a:r>
          </a:p>
        </p:txBody>
      </p:sp>
      <p:sp>
        <p:nvSpPr>
          <p:cNvPr id="8" name="TextBox 7">
            <a:extLst>
              <a:ext uri="{FF2B5EF4-FFF2-40B4-BE49-F238E27FC236}">
                <a16:creationId xmlns:a16="http://schemas.microsoft.com/office/drawing/2014/main" id="{99A93AEA-20F2-4867-866A-3D9159E6AE4D}"/>
              </a:ext>
            </a:extLst>
          </p:cNvPr>
          <p:cNvSpPr txBox="1"/>
          <p:nvPr/>
        </p:nvSpPr>
        <p:spPr>
          <a:xfrm>
            <a:off x="6283782" y="1262030"/>
            <a:ext cx="2637184"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Meet with Director ACOE /Others</a:t>
            </a:r>
          </a:p>
          <a:p>
            <a:pPr marL="285750" indent="-285750">
              <a:buFont typeface="Arial" panose="020B0604020202020204" pitchFamily="34" charset="0"/>
              <a:buChar char="•"/>
            </a:pPr>
            <a:r>
              <a:rPr lang="en-US" sz="1500" dirty="0"/>
              <a:t>Interview Dev PMs</a:t>
            </a:r>
          </a:p>
          <a:p>
            <a:pPr marL="285750" indent="-285750">
              <a:buFont typeface="Arial" panose="020B0604020202020204" pitchFamily="34" charset="0"/>
              <a:buChar char="•"/>
            </a:pPr>
            <a:r>
              <a:rPr lang="en-US" sz="1500" dirty="0"/>
              <a:t>Review Balanced Score Card</a:t>
            </a:r>
          </a:p>
          <a:p>
            <a:pPr marL="285750" indent="-285750">
              <a:buFont typeface="Arial" panose="020B0604020202020204" pitchFamily="34" charset="0"/>
              <a:buChar char="•"/>
            </a:pPr>
            <a:r>
              <a:rPr lang="en-US" sz="1500" dirty="0"/>
              <a:t>Talk to </a:t>
            </a:r>
            <a:r>
              <a:rPr lang="en-US" sz="1500" dirty="0" err="1"/>
              <a:t>SAFe</a:t>
            </a:r>
            <a:r>
              <a:rPr lang="en-US" sz="1500" dirty="0"/>
              <a:t> SMEs</a:t>
            </a:r>
          </a:p>
          <a:p>
            <a:pPr marL="285750" indent="-285750">
              <a:buFont typeface="Arial" panose="020B0604020202020204" pitchFamily="34" charset="0"/>
              <a:buChar char="•"/>
            </a:pPr>
            <a:r>
              <a:rPr lang="en-US" sz="1500" dirty="0"/>
              <a:t>Meet with </a:t>
            </a:r>
            <a:r>
              <a:rPr lang="en-US" sz="1500" dirty="0" err="1"/>
              <a:t>SmartSheet</a:t>
            </a:r>
            <a:r>
              <a:rPr lang="en-US" sz="1500" dirty="0"/>
              <a:t>, Research Power BI and GSA Folio</a:t>
            </a:r>
          </a:p>
        </p:txBody>
      </p:sp>
      <p:sp>
        <p:nvSpPr>
          <p:cNvPr id="9" name="TextBox 8">
            <a:extLst>
              <a:ext uri="{FF2B5EF4-FFF2-40B4-BE49-F238E27FC236}">
                <a16:creationId xmlns:a16="http://schemas.microsoft.com/office/drawing/2014/main" id="{3930417D-A9B6-4FC8-A865-5363DC98D7BF}"/>
              </a:ext>
            </a:extLst>
          </p:cNvPr>
          <p:cNvSpPr txBox="1"/>
          <p:nvPr/>
        </p:nvSpPr>
        <p:spPr>
          <a:xfrm>
            <a:off x="6440568" y="4109402"/>
            <a:ext cx="2464905" cy="1015663"/>
          </a:xfrm>
          <a:prstGeom prst="rect">
            <a:avLst/>
          </a:prstGeom>
          <a:noFill/>
        </p:spPr>
        <p:txBody>
          <a:bodyPr wrap="square" rtlCol="0">
            <a:spAutoFit/>
          </a:bodyPr>
          <a:lstStyle/>
          <a:p>
            <a:r>
              <a:rPr lang="en-US" sz="1500" dirty="0"/>
              <a:t>Need  better understanding of what’s desired and to identify better metrics (see “Discovery” above)</a:t>
            </a:r>
          </a:p>
        </p:txBody>
      </p:sp>
      <p:cxnSp>
        <p:nvCxnSpPr>
          <p:cNvPr id="11" name="Straight Connector 10">
            <a:extLst>
              <a:ext uri="{FF2B5EF4-FFF2-40B4-BE49-F238E27FC236}">
                <a16:creationId xmlns:a16="http://schemas.microsoft.com/office/drawing/2014/main" id="{F66A61E9-F9FB-49AA-84BC-7E93D6793EDE}"/>
              </a:ext>
            </a:extLst>
          </p:cNvPr>
          <p:cNvCxnSpPr>
            <a:cxnSpLocks/>
          </p:cNvCxnSpPr>
          <p:nvPr/>
        </p:nvCxnSpPr>
        <p:spPr>
          <a:xfrm>
            <a:off x="6016488" y="1352170"/>
            <a:ext cx="0" cy="48351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7FA-FC14-4DA9-84FC-67C5A14F14CE}"/>
              </a:ext>
            </a:extLst>
          </p:cNvPr>
          <p:cNvSpPr>
            <a:spLocks noGrp="1"/>
          </p:cNvSpPr>
          <p:nvPr>
            <p:ph type="title"/>
          </p:nvPr>
        </p:nvSpPr>
        <p:spPr>
          <a:xfrm>
            <a:off x="193222" y="374904"/>
            <a:ext cx="7886700" cy="685800"/>
          </a:xfrm>
        </p:spPr>
        <p:txBody>
          <a:bodyPr/>
          <a:lstStyle/>
          <a:p>
            <a:r>
              <a:rPr lang="en-US" dirty="0"/>
              <a:t>Example Of Highly Meaningful DEVOPS Metrics</a:t>
            </a:r>
          </a:p>
        </p:txBody>
      </p:sp>
      <p:sp>
        <p:nvSpPr>
          <p:cNvPr id="3" name="Slide Number Placeholder 2">
            <a:extLst>
              <a:ext uri="{FF2B5EF4-FFF2-40B4-BE49-F238E27FC236}">
                <a16:creationId xmlns:a16="http://schemas.microsoft.com/office/drawing/2014/main" id="{3E9A3CF3-3C27-44CE-97CC-F7743B0C4DC2}"/>
              </a:ext>
            </a:extLst>
          </p:cNvPr>
          <p:cNvSpPr>
            <a:spLocks noGrp="1"/>
          </p:cNvSpPr>
          <p:nvPr>
            <p:ph type="sldNum" sz="quarter" idx="12"/>
          </p:nvPr>
        </p:nvSpPr>
        <p:spPr/>
        <p:txBody>
          <a:bodyPr/>
          <a:lstStyle/>
          <a:p>
            <a:fld id="{E573346A-FCA4-684E-8D18-26E8324063ED}" type="slidenum">
              <a:rPr lang="en-US" smtClean="0"/>
              <a:t>8</a:t>
            </a:fld>
            <a:endParaRPr lang="en-US" dirty="0"/>
          </a:p>
        </p:txBody>
      </p:sp>
      <p:sp>
        <p:nvSpPr>
          <p:cNvPr id="4" name="Footer Placeholder 3">
            <a:extLst>
              <a:ext uri="{FF2B5EF4-FFF2-40B4-BE49-F238E27FC236}">
                <a16:creationId xmlns:a16="http://schemas.microsoft.com/office/drawing/2014/main" id="{042EE9C0-B82B-4B96-B3A4-C09DFEEE7FE8}"/>
              </a:ext>
            </a:extLst>
          </p:cNvPr>
          <p:cNvSpPr>
            <a:spLocks noGrp="1"/>
          </p:cNvSpPr>
          <p:nvPr>
            <p:ph type="ftr" sz="quarter" idx="13"/>
          </p:nvPr>
        </p:nvSpPr>
        <p:spPr/>
        <p:txBody>
          <a:bodyPr/>
          <a:lstStyle/>
          <a:p>
            <a:r>
              <a:rPr lang="en-US"/>
              <a:t>Office of Information and Technology</a:t>
            </a:r>
            <a:endParaRPr lang="en-US" dirty="0"/>
          </a:p>
        </p:txBody>
      </p:sp>
      <p:graphicFrame>
        <p:nvGraphicFramePr>
          <p:cNvPr id="5" name="Table 4">
            <a:extLst>
              <a:ext uri="{FF2B5EF4-FFF2-40B4-BE49-F238E27FC236}">
                <a16:creationId xmlns:a16="http://schemas.microsoft.com/office/drawing/2014/main" id="{966AFE79-7E0C-4222-BCF2-008DBB3BD1ED}"/>
              </a:ext>
            </a:extLst>
          </p:cNvPr>
          <p:cNvGraphicFramePr>
            <a:graphicFrameLocks noGrp="1"/>
          </p:cNvGraphicFramePr>
          <p:nvPr>
            <p:extLst>
              <p:ext uri="{D42A27DB-BD31-4B8C-83A1-F6EECF244321}">
                <p14:modId xmlns:p14="http://schemas.microsoft.com/office/powerpoint/2010/main" val="3161523240"/>
              </p:ext>
            </p:extLst>
          </p:nvPr>
        </p:nvGraphicFramePr>
        <p:xfrm>
          <a:off x="348742" y="2183295"/>
          <a:ext cx="8446516" cy="4202798"/>
        </p:xfrm>
        <a:graphic>
          <a:graphicData uri="http://schemas.openxmlformats.org/drawingml/2006/table">
            <a:tbl>
              <a:tblPr firstRow="1" bandRow="1">
                <a:tableStyleId>{5C22544A-7EE6-4342-B048-85BDC9FD1C3A}</a:tableStyleId>
              </a:tblPr>
              <a:tblGrid>
                <a:gridCol w="437321">
                  <a:extLst>
                    <a:ext uri="{9D8B030D-6E8A-4147-A177-3AD203B41FA5}">
                      <a16:colId xmlns:a16="http://schemas.microsoft.com/office/drawing/2014/main" val="2586242479"/>
                    </a:ext>
                  </a:extLst>
                </a:gridCol>
                <a:gridCol w="1311965">
                  <a:extLst>
                    <a:ext uri="{9D8B030D-6E8A-4147-A177-3AD203B41FA5}">
                      <a16:colId xmlns:a16="http://schemas.microsoft.com/office/drawing/2014/main" val="2340024835"/>
                    </a:ext>
                  </a:extLst>
                </a:gridCol>
                <a:gridCol w="5574981">
                  <a:extLst>
                    <a:ext uri="{9D8B030D-6E8A-4147-A177-3AD203B41FA5}">
                      <a16:colId xmlns:a16="http://schemas.microsoft.com/office/drawing/2014/main" val="394826742"/>
                    </a:ext>
                  </a:extLst>
                </a:gridCol>
                <a:gridCol w="1122249">
                  <a:extLst>
                    <a:ext uri="{9D8B030D-6E8A-4147-A177-3AD203B41FA5}">
                      <a16:colId xmlns:a16="http://schemas.microsoft.com/office/drawing/2014/main" val="3164029822"/>
                    </a:ext>
                  </a:extLst>
                </a:gridCol>
              </a:tblGrid>
              <a:tr h="338602">
                <a:tc>
                  <a:txBody>
                    <a:bodyPr/>
                    <a:lstStyle/>
                    <a:p>
                      <a:endParaRPr lang="en-US" sz="1200" b="1" dirty="0"/>
                    </a:p>
                  </a:txBody>
                  <a:tcPr/>
                </a:tc>
                <a:tc>
                  <a:txBody>
                    <a:bodyPr/>
                    <a:lstStyle/>
                    <a:p>
                      <a:r>
                        <a:rPr lang="en-US" sz="1200" b="1" dirty="0"/>
                        <a:t>Lean/Agile Metric</a:t>
                      </a:r>
                    </a:p>
                  </a:txBody>
                  <a:tcPr/>
                </a:tc>
                <a:tc>
                  <a:txBody>
                    <a:bodyPr/>
                    <a:lstStyle/>
                    <a:p>
                      <a:r>
                        <a:rPr lang="en-US" sz="1200" dirty="0"/>
                        <a:t>Description</a:t>
                      </a:r>
                    </a:p>
                  </a:txBody>
                  <a:tcPr/>
                </a:tc>
                <a:tc>
                  <a:txBody>
                    <a:bodyPr/>
                    <a:lstStyle/>
                    <a:p>
                      <a:r>
                        <a:rPr lang="en-US" sz="1200" dirty="0"/>
                        <a:t>Attainability</a:t>
                      </a:r>
                    </a:p>
                  </a:txBody>
                  <a:tcPr/>
                </a:tc>
                <a:extLst>
                  <a:ext uri="{0D108BD9-81ED-4DB2-BD59-A6C34878D82A}">
                    <a16:rowId xmlns:a16="http://schemas.microsoft.com/office/drawing/2014/main" val="244748125"/>
                  </a:ext>
                </a:extLst>
              </a:tr>
              <a:tr h="926258">
                <a:tc rowSpan="2">
                  <a:txBody>
                    <a:bodyPr/>
                    <a:lstStyle/>
                    <a:p>
                      <a:pPr algn="ctr"/>
                      <a:r>
                        <a:rPr lang="en-US" sz="1200" b="1" dirty="0"/>
                        <a:t>Tempo</a:t>
                      </a:r>
                    </a:p>
                  </a:txBody>
                  <a:tcPr vert="vert270">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Lead time for changes</a:t>
                      </a:r>
                    </a:p>
                    <a:p>
                      <a:endParaRPr lang="en-US" sz="1200" b="1" dirty="0"/>
                    </a:p>
                  </a:txBody>
                  <a:tcPr/>
                </a:tc>
                <a:tc>
                  <a:txBody>
                    <a:bodyPr/>
                    <a:lstStyle/>
                    <a:p>
                      <a:r>
                        <a:rPr lang="en-US" sz="1200" dirty="0"/>
                        <a:t>The time it takes to go from code committed to code successfully running in production. </a:t>
                      </a:r>
                    </a:p>
                    <a:p>
                      <a:r>
                        <a:rPr lang="en-US" sz="1200" dirty="0"/>
                        <a:t>According to the DORA 2018 Report, Elite performers have a lead time for changes of less than 1 hour and Low performers have a lead time for changes that is between 1 month and 6 months. </a:t>
                      </a:r>
                    </a:p>
                  </a:txBody>
                  <a:tcPr/>
                </a:tc>
                <a:tc>
                  <a:txBody>
                    <a:bodyPr/>
                    <a:lstStyle/>
                    <a:p>
                      <a:endParaRPr lang="en-US" sz="1200" dirty="0"/>
                    </a:p>
                  </a:txBody>
                  <a:tcPr/>
                </a:tc>
                <a:extLst>
                  <a:ext uri="{0D108BD9-81ED-4DB2-BD59-A6C34878D82A}">
                    <a16:rowId xmlns:a16="http://schemas.microsoft.com/office/drawing/2014/main" val="928793794"/>
                  </a:ext>
                </a:extLst>
              </a:tr>
              <a:tr h="834572">
                <a:tc vMerge="1">
                  <a:txBody>
                    <a:bodyPr/>
                    <a:lstStyle/>
                    <a:p>
                      <a:endParaRPr lang="en-US" sz="1200" b="1" dirty="0"/>
                    </a:p>
                  </a:txBody>
                  <a:tcPr vert="vert2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Deployment frequency</a:t>
                      </a:r>
                    </a:p>
                    <a:p>
                      <a:endParaRPr lang="en-US" sz="1200" b="1" dirty="0"/>
                    </a:p>
                  </a:txBody>
                  <a:tcPr/>
                </a:tc>
                <a:tc>
                  <a:txBody>
                    <a:bodyPr/>
                    <a:lstStyle/>
                    <a:p>
                      <a:r>
                        <a:rPr lang="en-US" sz="1200" dirty="0"/>
                        <a:t>Proxy for batch size since it is easy to measure and typically has low variability.  By “deployment” we mean a software deployment to production or to an app store.” The reason the frequency of production deployments matters is because it tells you how often you’re delivering something of value to end users and/or getting feedback from users. </a:t>
                      </a:r>
                    </a:p>
                  </a:txBody>
                  <a:tcPr/>
                </a:tc>
                <a:tc>
                  <a:txBody>
                    <a:bodyPr/>
                    <a:lstStyle/>
                    <a:p>
                      <a:endParaRPr lang="en-US" sz="1200" dirty="0"/>
                    </a:p>
                  </a:txBody>
                  <a:tcPr/>
                </a:tc>
                <a:extLst>
                  <a:ext uri="{0D108BD9-81ED-4DB2-BD59-A6C34878D82A}">
                    <a16:rowId xmlns:a16="http://schemas.microsoft.com/office/drawing/2014/main" val="2373275607"/>
                  </a:ext>
                </a:extLst>
              </a:tr>
              <a:tr h="926258">
                <a:tc rowSpan="2">
                  <a:txBody>
                    <a:bodyPr/>
                    <a:lstStyle/>
                    <a:p>
                      <a:pPr algn="ctr"/>
                      <a:r>
                        <a:rPr lang="en-US" sz="1200" b="1" dirty="0"/>
                        <a:t>Quality</a:t>
                      </a:r>
                    </a:p>
                  </a:txBody>
                  <a:tcPr vert="vert270">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Time to restore service</a:t>
                      </a:r>
                    </a:p>
                    <a:p>
                      <a:endParaRPr lang="en-US" sz="1200" b="1" dirty="0"/>
                    </a:p>
                  </a:txBody>
                  <a:tcPr/>
                </a:tc>
                <a:tc>
                  <a:txBody>
                    <a:bodyPr/>
                    <a:lstStyle/>
                    <a:p>
                      <a:r>
                        <a:rPr lang="en-US" sz="1200" dirty="0"/>
                        <a:t>The time to restore service or mean time to recover (MTTR) metric calculates the average time it takes to restore service.</a:t>
                      </a:r>
                    </a:p>
                  </a:txBody>
                  <a:tcPr/>
                </a:tc>
                <a:tc>
                  <a:txBody>
                    <a:bodyPr/>
                    <a:lstStyle/>
                    <a:p>
                      <a:endParaRPr lang="en-US" sz="1200" dirty="0"/>
                    </a:p>
                  </a:txBody>
                  <a:tcPr/>
                </a:tc>
                <a:extLst>
                  <a:ext uri="{0D108BD9-81ED-4DB2-BD59-A6C34878D82A}">
                    <a16:rowId xmlns:a16="http://schemas.microsoft.com/office/drawing/2014/main" val="2859877443"/>
                  </a:ext>
                </a:extLst>
              </a:tr>
              <a:tr h="92625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vert="vert2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Change failure rate</a:t>
                      </a:r>
                    </a:p>
                  </a:txBody>
                  <a:tcPr/>
                </a:tc>
                <a:tc>
                  <a:txBody>
                    <a:bodyPr/>
                    <a:lstStyle/>
                    <a:p>
                      <a:r>
                        <a:rPr lang="en-US" sz="1200" dirty="0"/>
                        <a:t>The change failure rate is a measure of how often deployment failures occur in production that require immediate remedy (particularity, rollbacks).</a:t>
                      </a:r>
                    </a:p>
                    <a:p>
                      <a:r>
                        <a:rPr lang="en-US" sz="1200" dirty="0"/>
                        <a:t>According to the DORA 2018 Report, Elite performers have a change failure rate between 0-15% and Low performers have a rate from 46-60%. </a:t>
                      </a:r>
                    </a:p>
                  </a:txBody>
                  <a:tcPr/>
                </a:tc>
                <a:tc>
                  <a:txBody>
                    <a:bodyPr/>
                    <a:lstStyle/>
                    <a:p>
                      <a:endParaRPr lang="en-US" sz="1200" dirty="0"/>
                    </a:p>
                  </a:txBody>
                  <a:tcPr/>
                </a:tc>
                <a:extLst>
                  <a:ext uri="{0D108BD9-81ED-4DB2-BD59-A6C34878D82A}">
                    <a16:rowId xmlns:a16="http://schemas.microsoft.com/office/drawing/2014/main" val="914472901"/>
                  </a:ext>
                </a:extLst>
              </a:tr>
            </a:tbl>
          </a:graphicData>
        </a:graphic>
      </p:graphicFrame>
      <p:sp>
        <p:nvSpPr>
          <p:cNvPr id="6" name="TextBox 5">
            <a:extLst>
              <a:ext uri="{FF2B5EF4-FFF2-40B4-BE49-F238E27FC236}">
                <a16:creationId xmlns:a16="http://schemas.microsoft.com/office/drawing/2014/main" id="{858D4D31-8B7D-4486-B7D8-D62B99ECCC88}"/>
              </a:ext>
            </a:extLst>
          </p:cNvPr>
          <p:cNvSpPr txBox="1"/>
          <p:nvPr/>
        </p:nvSpPr>
        <p:spPr>
          <a:xfrm>
            <a:off x="348742" y="902928"/>
            <a:ext cx="8765248" cy="1477328"/>
          </a:xfrm>
          <a:prstGeom prst="rect">
            <a:avLst/>
          </a:prstGeom>
          <a:noFill/>
        </p:spPr>
        <p:txBody>
          <a:bodyPr wrap="square" rtlCol="0">
            <a:spAutoFit/>
          </a:bodyPr>
          <a:lstStyle/>
          <a:p>
            <a:r>
              <a:rPr lang="en-US" dirty="0"/>
              <a:t>In a study outlined in the book “The Science of Lean Software and DEVOPS, Accelerate, Building and Scaling High Performing Technology Organizations,” the below are recommended as the most effective/useful metrics over typical metrics like Productivity, Velocity, and Utilization</a:t>
            </a:r>
          </a:p>
          <a:p>
            <a:endParaRPr lang="en-US" dirty="0"/>
          </a:p>
        </p:txBody>
      </p:sp>
    </p:spTree>
    <p:extLst>
      <p:ext uri="{BB962C8B-B14F-4D97-AF65-F5344CB8AC3E}">
        <p14:creationId xmlns:p14="http://schemas.microsoft.com/office/powerpoint/2010/main" val="341507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 Term Plan</a:t>
            </a:r>
          </a:p>
        </p:txBody>
      </p:sp>
      <p:sp>
        <p:nvSpPr>
          <p:cNvPr id="3" name="Content Placeholder 2"/>
          <p:cNvSpPr>
            <a:spLocks noGrp="1"/>
          </p:cNvSpPr>
          <p:nvPr>
            <p:ph idx="1"/>
          </p:nvPr>
        </p:nvSpPr>
        <p:spPr>
          <a:xfrm>
            <a:off x="630936" y="1064259"/>
            <a:ext cx="4802457" cy="5081168"/>
          </a:xfrm>
        </p:spPr>
        <p:txBody>
          <a:bodyPr>
            <a:normAutofit/>
          </a:bodyPr>
          <a:lstStyle/>
          <a:p>
            <a:r>
              <a:rPr lang="en-US" sz="1800" dirty="0"/>
              <a:t>Custom reporting</a:t>
            </a:r>
          </a:p>
          <a:p>
            <a:pPr lvl="1"/>
            <a:r>
              <a:rPr lang="en-US" sz="1800" dirty="0"/>
              <a:t>Integrate with Data Warehouse team </a:t>
            </a:r>
          </a:p>
          <a:p>
            <a:pPr lvl="1"/>
            <a:r>
              <a:rPr lang="en-US" sz="1800" dirty="0"/>
              <a:t>Add standard Power BI reports or </a:t>
            </a:r>
            <a:r>
              <a:rPr lang="en-US" sz="1800" dirty="0" err="1"/>
              <a:t>SmartSheet</a:t>
            </a:r>
            <a:endParaRPr lang="en-US" sz="1800" dirty="0"/>
          </a:p>
          <a:p>
            <a:pPr lvl="1"/>
            <a:r>
              <a:rPr lang="en-US" sz="1800" dirty="0"/>
              <a:t>Add Custom Reporting option</a:t>
            </a:r>
          </a:p>
          <a:p>
            <a:r>
              <a:rPr lang="en-US" sz="1800" dirty="0"/>
              <a:t>Add Online Help</a:t>
            </a:r>
          </a:p>
          <a:p>
            <a:pPr lvl="1"/>
            <a:r>
              <a:rPr lang="en-US" sz="1800" dirty="0"/>
              <a:t>Frequently Asked Questions</a:t>
            </a:r>
          </a:p>
          <a:p>
            <a:pPr lvl="1"/>
            <a:r>
              <a:rPr lang="en-US" sz="1800" dirty="0"/>
              <a:t>VIP Dashboard Module help information </a:t>
            </a:r>
          </a:p>
          <a:p>
            <a:r>
              <a:rPr lang="en-US" sz="1800" dirty="0"/>
              <a:t>DEVOPS Workflow</a:t>
            </a:r>
          </a:p>
          <a:p>
            <a:r>
              <a:rPr lang="en-US" sz="1800" dirty="0"/>
              <a:t>Rebranding Dashboard to PLM/DEVOPS/</a:t>
            </a:r>
            <a:r>
              <a:rPr lang="en-US" sz="1800" dirty="0" err="1"/>
              <a:t>SAFe</a:t>
            </a:r>
            <a:endParaRPr lang="en-US" sz="1800" dirty="0"/>
          </a:p>
          <a:p>
            <a:pPr lvl="1"/>
            <a:endParaRPr lang="en-US" sz="1800" dirty="0"/>
          </a:p>
          <a:p>
            <a:pPr marL="457200" lvl="1" indent="0">
              <a:buNone/>
            </a:pPr>
            <a:endParaRPr lang="en-US" sz="1800" dirty="0"/>
          </a:p>
          <a:p>
            <a:endParaRPr lang="en-US" sz="1600" dirty="0"/>
          </a:p>
        </p:txBody>
      </p:sp>
      <p:sp>
        <p:nvSpPr>
          <p:cNvPr id="4" name="Slide Number Placeholder 3"/>
          <p:cNvSpPr>
            <a:spLocks noGrp="1"/>
          </p:cNvSpPr>
          <p:nvPr>
            <p:ph type="sldNum" sz="quarter" idx="12"/>
          </p:nvPr>
        </p:nvSpPr>
        <p:spPr/>
        <p:txBody>
          <a:bodyPr/>
          <a:lstStyle/>
          <a:p>
            <a:fld id="{E573346A-FCA4-684E-8D18-26E8324063ED}" type="slidenum">
              <a:rPr lang="en-US" smtClean="0"/>
              <a:t>9</a:t>
            </a:fld>
            <a:endParaRPr lang="en-US" dirty="0"/>
          </a:p>
        </p:txBody>
      </p:sp>
      <p:sp>
        <p:nvSpPr>
          <p:cNvPr id="5" name="Footer Placeholder 4"/>
          <p:cNvSpPr>
            <a:spLocks noGrp="1"/>
          </p:cNvSpPr>
          <p:nvPr>
            <p:ph type="ftr" sz="quarter" idx="13"/>
          </p:nvPr>
        </p:nvSpPr>
        <p:spPr/>
        <p:txBody>
          <a:bodyPr/>
          <a:lstStyle/>
          <a:p>
            <a:r>
              <a:rPr lang="en-US" dirty="0"/>
              <a:t>Office of Information and Technology</a:t>
            </a:r>
          </a:p>
        </p:txBody>
      </p:sp>
      <p:cxnSp>
        <p:nvCxnSpPr>
          <p:cNvPr id="7" name="Straight Connector 6">
            <a:extLst>
              <a:ext uri="{FF2B5EF4-FFF2-40B4-BE49-F238E27FC236}">
                <a16:creationId xmlns:a16="http://schemas.microsoft.com/office/drawing/2014/main" id="{92A5061B-EA4F-4A67-AEB2-F16838293494}"/>
              </a:ext>
            </a:extLst>
          </p:cNvPr>
          <p:cNvCxnSpPr/>
          <p:nvPr/>
        </p:nvCxnSpPr>
        <p:spPr>
          <a:xfrm>
            <a:off x="5433393" y="556591"/>
            <a:ext cx="0" cy="467801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F9286A-9A29-4D41-B817-307091098881}"/>
              </a:ext>
            </a:extLst>
          </p:cNvPr>
          <p:cNvSpPr txBox="1"/>
          <p:nvPr/>
        </p:nvSpPr>
        <p:spPr>
          <a:xfrm>
            <a:off x="5637927" y="1118526"/>
            <a:ext cx="3441904" cy="1200329"/>
          </a:xfrm>
          <a:prstGeom prst="rect">
            <a:avLst/>
          </a:prstGeom>
          <a:noFill/>
        </p:spPr>
        <p:txBody>
          <a:bodyPr wrap="square" rtlCol="0">
            <a:spAutoFit/>
          </a:bodyPr>
          <a:lstStyle/>
          <a:p>
            <a:r>
              <a:rPr lang="en-US" dirty="0"/>
              <a:t>Reporting implementation depends on technology Discovery findings  (Power BI, </a:t>
            </a:r>
            <a:r>
              <a:rPr lang="en-US" dirty="0" err="1"/>
              <a:t>SmartSheet</a:t>
            </a:r>
            <a:r>
              <a:rPr lang="en-US" dirty="0"/>
              <a:t>, Folio, </a:t>
            </a:r>
            <a:r>
              <a:rPr lang="en-US" dirty="0" err="1"/>
              <a:t>etc</a:t>
            </a:r>
            <a:r>
              <a:rPr lang="en-US" dirty="0"/>
              <a:t>)</a:t>
            </a:r>
          </a:p>
        </p:txBody>
      </p:sp>
    </p:spTree>
    <p:extLst>
      <p:ext uri="{BB962C8B-B14F-4D97-AF65-F5344CB8AC3E}">
        <p14:creationId xmlns:p14="http://schemas.microsoft.com/office/powerpoint/2010/main" val="3834243797"/>
      </p:ext>
    </p:extLst>
  </p:cSld>
  <p:clrMapOvr>
    <a:masterClrMapping/>
  </p:clrMapOvr>
</p:sld>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35031</TotalTime>
  <Words>1837</Words>
  <Application>Microsoft Office PowerPoint</Application>
  <PresentationFormat>On-screen Show (4:3)</PresentationFormat>
  <Paragraphs>369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.AppleSystemUIFont</vt:lpstr>
      <vt:lpstr>Arial</vt:lpstr>
      <vt:lpstr>Calibri</vt:lpstr>
      <vt:lpstr>CambriaMath</vt:lpstr>
      <vt:lpstr>OI&amp;T Division PPT Layout</vt:lpstr>
      <vt:lpstr>VIP Dashboard – Product Roadmap</vt:lpstr>
      <vt:lpstr>Purpose and Agenda</vt:lpstr>
      <vt:lpstr>VIP Dashboard Overview</vt:lpstr>
      <vt:lpstr>VIP Dashboard Overview</vt:lpstr>
      <vt:lpstr>Requirements: What We Think We Understand</vt:lpstr>
      <vt:lpstr>Roadmap</vt:lpstr>
      <vt:lpstr>Short Term Plan</vt:lpstr>
      <vt:lpstr>Example Of Highly Meaningful DEVOPS Metrics</vt:lpstr>
      <vt:lpstr>Mid Term Plan</vt:lpstr>
      <vt:lpstr>Long Term Plan</vt:lpstr>
      <vt:lpstr>Integration Technology</vt:lpstr>
      <vt:lpstr>Recommendations</vt:lpstr>
      <vt:lpstr>Guidance?</vt:lpstr>
      <vt:lpstr>Back Up Slides</vt:lpstr>
      <vt:lpstr>Placemat Splash Page</vt:lpstr>
      <vt:lpstr>Short Term Plan – Tool Consolidation</vt:lpstr>
      <vt:lpstr>Short Term Plan – Consolidation, Look, and Feel</vt:lpstr>
      <vt:lpstr>Example Production Metrics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OI&amp;T EPMO PowerPoint Presentation</dc:title>
  <dc:creator>U.S. Department of Veterans Affairs, Office of Information and Technology</dc:creator>
  <cp:keywords>PPT, OI&amp;T, EPMO, Enterprise Program Management Office, presentation, Office of Information and Technology</cp:keywords>
  <dc:description>OIT20170510</dc:description>
  <cp:lastModifiedBy>Yaroschuk, Michael, (GovernmentCIO)</cp:lastModifiedBy>
  <cp:revision>524</cp:revision>
  <cp:lastPrinted>2017-03-28T14:15:43Z</cp:lastPrinted>
  <dcterms:created xsi:type="dcterms:W3CDTF">2017-03-15T17:05:18Z</dcterms:created>
  <dcterms:modified xsi:type="dcterms:W3CDTF">2019-10-29T21:14:25Z</dcterms:modified>
</cp:coreProperties>
</file>