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3858-3D94-4540-B756-F7B552F27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366A4-1A44-41D6-98DD-C2AEE6AF9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CCC3B-3382-4420-8917-98876738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F220-DAC3-42B4-BC4A-4A9B2EB7D10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714F9-8C41-4F70-9AA2-D8E192E47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8211B-A655-4A30-B8E2-A1D625D6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6CCA-E68C-4631-BCBC-002011AAE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4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EC09-39C6-4447-B4E3-91FAC36F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B2B53-E045-4BC6-8146-63B9F895F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9FBB5-524A-49A0-A7C0-F5BEC8E5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F220-DAC3-42B4-BC4A-4A9B2EB7D10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073BC-D8A2-41CC-BEDD-0340C726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41999-1688-4E14-927F-3419ECED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6CCA-E68C-4631-BCBC-002011AAE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8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E0B60-36D1-453D-B274-A9C63F081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85F6F-89CA-4A06-A02C-E0E1280A5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98D35-37F2-4145-8102-70ADD87F5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F220-DAC3-42B4-BC4A-4A9B2EB7D10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E11B7-9E1B-44CE-8CC7-8FDF4E94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FFC36-B5B6-403F-911C-4C06B2AF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6CCA-E68C-4631-BCBC-002011AAE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3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FD6E-89DB-40B2-B509-510C0232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A9B9E-5776-4C15-A2AF-6ECA63109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FC85B-7BA9-4BAB-B910-770A9929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F220-DAC3-42B4-BC4A-4A9B2EB7D10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9DCDA-49A1-49DF-BD82-22B8BCE9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34F70-DAE5-4B51-A5EA-E267EDBB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6CCA-E68C-4631-BCBC-002011AAE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BB01-AD92-432A-B356-7175435BC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25C5B-2862-4769-B0A5-AD79794C8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27837-DC1C-4BFF-B076-4E1B8662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F220-DAC3-42B4-BC4A-4A9B2EB7D10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F4395-5153-42C4-8862-821CA75C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0AFBE-1F44-4A05-AA11-23ECC001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6CCA-E68C-4631-BCBC-002011AAE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4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C811-03B2-41AC-96D6-E7EBB0F7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03DD0-4D28-495E-8171-29D538181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BC9C6-8D87-4EBE-B03B-CEC546DF3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66008-5514-4E2E-BECA-5FC55B30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F220-DAC3-42B4-BC4A-4A9B2EB7D10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0997F-830F-44F3-930F-8827152E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D9725-171E-4178-9AB3-38D18B29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6CCA-E68C-4631-BCBC-002011AAE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7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ACC5-5DEE-4BF5-9A10-320386DB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2678E-8F2C-4ED9-BE93-06042FD65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94EFF-4E54-4BF9-A86A-519E43722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7FD24-996A-4CAC-BA84-474CD6E8B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D00EA-D68F-46C5-862C-2FC8A9C98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6187B-A019-4910-AA07-09712C42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F220-DAC3-42B4-BC4A-4A9B2EB7D10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EF809-702D-4FAD-A1AA-2611AA36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7A5859-C86A-457E-B08E-C60D64D8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6CCA-E68C-4631-BCBC-002011AAE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4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2634-A0EF-4226-A3D9-1E05F050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B5A97-A420-49BA-B0A3-BD03F889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F220-DAC3-42B4-BC4A-4A9B2EB7D10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33F9E-EFB6-49D9-9BDB-EC33C3C4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D0766-1918-49A3-AE61-30204CF0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6CCA-E68C-4631-BCBC-002011AAE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7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C1909-F331-4094-9AC7-5F212AC9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3356" y="6497852"/>
            <a:ext cx="2743200" cy="365125"/>
          </a:xfrm>
        </p:spPr>
        <p:txBody>
          <a:bodyPr/>
          <a:lstStyle/>
          <a:p>
            <a:fld id="{945DF220-DAC3-42B4-BC4A-4A9B2EB7D10A}" type="datetimeFigureOut">
              <a:rPr lang="en-US" smtClean="0"/>
              <a:t>9/12/2021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0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CFD-5164-441C-9902-C565D436E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E0AEA-B83A-4CBD-B154-699DC870E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A8927-7F85-4854-9635-B4758F2EF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721C0-2832-46A2-9E53-07C5AF00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F220-DAC3-42B4-BC4A-4A9B2EB7D10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36D8C-D998-4494-A165-A41681E0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3E4D5-7826-4E99-B289-7A8C9E27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6CCA-E68C-4631-BCBC-002011AAE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9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B0AA-8E14-449B-B43C-FC8A7A0A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5AAE11-E5B8-4D50-AEA6-6E0C8F099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31C3C-F7F8-453B-AFEE-D6A3A4D74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78C9A-7A8C-44F6-838C-AEA8E1B4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F220-DAC3-42B4-BC4A-4A9B2EB7D10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B5981-F1DA-4164-8393-009A88847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F6046-77AD-4855-9468-483289F0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6CCA-E68C-4631-BCBC-002011AAE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0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CDDA3-4F45-4B62-A41E-99968302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86ACB-E801-4985-933D-191FEC8CD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48A58-D9A8-4531-BD73-2620DDDC2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F220-DAC3-42B4-BC4A-4A9B2EB7D10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9B744-350E-4A35-BF7A-3EC1AD97B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120EA-9523-4247-81F8-13732B63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86CCA-E68C-4631-BCBC-002011AAE1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808529-4758-49C8-9786-4A248EE5FDF2}"/>
              </a:ext>
            </a:extLst>
          </p:cNvPr>
          <p:cNvSpPr/>
          <p:nvPr userDrawn="1"/>
        </p:nvSpPr>
        <p:spPr>
          <a:xfrm rot="10800000">
            <a:off x="0" y="6492871"/>
            <a:ext cx="12192000" cy="365127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  <a:alpha val="90000"/>
                </a:schemeClr>
              </a:gs>
              <a:gs pos="32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8CFACA-AA4E-48CE-8880-724004692BC6}"/>
              </a:ext>
            </a:extLst>
          </p:cNvPr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  <a:alpha val="90000"/>
                </a:schemeClr>
              </a:gs>
              <a:gs pos="32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8C249D-AF51-4C60-B67A-44E624FB7BA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512" y="6099791"/>
            <a:ext cx="1810516" cy="6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9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radient.run/" TargetMode="External"/><Relationship Id="rId2" Type="http://schemas.openxmlformats.org/officeDocument/2006/relationships/hyperlink" Target="https://mybinder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Preston.Dihle@westpoint.edu" TargetMode="External"/><Relationship Id="rId4" Type="http://schemas.openxmlformats.org/officeDocument/2006/relationships/hyperlink" Target="https://www.kag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398487-F03C-41F6-9621-C5BD0897FD58}"/>
              </a:ext>
            </a:extLst>
          </p:cNvPr>
          <p:cNvSpPr txBox="1"/>
          <p:nvPr/>
        </p:nvSpPr>
        <p:spPr>
          <a:xfrm>
            <a:off x="156518" y="149870"/>
            <a:ext cx="842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USMA – Chemistry and Life Science Department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2FBFB-8ED9-423A-B458-608A9C7088E5}"/>
              </a:ext>
            </a:extLst>
          </p:cNvPr>
          <p:cNvSpPr txBox="1"/>
          <p:nvPr/>
        </p:nvSpPr>
        <p:spPr>
          <a:xfrm>
            <a:off x="473825" y="1205036"/>
            <a:ext cx="1152144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Cloud Based Jupyter Notebooks to Effectively Analyze and Share Microbiome Data </a:t>
            </a:r>
          </a:p>
          <a:p>
            <a:pPr algn="ctr"/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 Preston Dihle, Department of Chemistry and Life Science, USMA</a:t>
            </a:r>
          </a:p>
          <a:p>
            <a:pPr algn="ct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Preston.Dihle@westpoint.edu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398487-F03C-41F6-9621-C5BD0897FD58}"/>
              </a:ext>
            </a:extLst>
          </p:cNvPr>
          <p:cNvSpPr txBox="1"/>
          <p:nvPr/>
        </p:nvSpPr>
        <p:spPr>
          <a:xfrm>
            <a:off x="156518" y="149870"/>
            <a:ext cx="3459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A4502-9099-4387-B3A4-12F1EEA7AAA2}"/>
              </a:ext>
            </a:extLst>
          </p:cNvPr>
          <p:cNvSpPr txBox="1"/>
          <p:nvPr/>
        </p:nvSpPr>
        <p:spPr>
          <a:xfrm>
            <a:off x="326967" y="1115058"/>
            <a:ext cx="4467890" cy="148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Restrictions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Reproducible Research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09EF49-DC79-4379-B668-9E8A4A293F84}"/>
              </a:ext>
            </a:extLst>
          </p:cNvPr>
          <p:cNvSpPr txBox="1"/>
          <p:nvPr/>
        </p:nvSpPr>
        <p:spPr>
          <a:xfrm>
            <a:off x="326967" y="3068981"/>
            <a:ext cx="114050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raw data quality visualization was carried out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FastQC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All raw read quality control was performed in Quantitative Insights into Microbial Ecology (QIIME 2) software. Reads were demultiplexed, denoised, merged, low-quality reads were trimmed, filtered and chimaeras were removed using DADA2.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filtering, reads per sample were an average of 11,925 ± 4051. Amplicon sequence variant (ASV) data were generated by a Naive–Bayes machine-learning classifier in QIIME 2, which subsequently output a feature table identifying a total of 39,085 ASVs. A phylogenetic tree was inferred from ASVs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FastTree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v.2.1.3 and taxonomic classification was carried out in QIIME 2 using a Naive–Bayes classifier based 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Greengenes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v.13.8 clustered at 97% similarity. Prior to taxonomic analyses, we removed one sample that yielded no mapped reads and any singleton ASVs and taxa with an unassigned phylum level.</a:t>
            </a:r>
          </a:p>
        </p:txBody>
      </p:sp>
    </p:spTree>
    <p:extLst>
      <p:ext uri="{BB962C8B-B14F-4D97-AF65-F5344CB8AC3E}">
        <p14:creationId xmlns:p14="http://schemas.microsoft.com/office/powerpoint/2010/main" val="325831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398487-F03C-41F6-9621-C5BD0897FD58}"/>
              </a:ext>
            </a:extLst>
          </p:cNvPr>
          <p:cNvSpPr txBox="1"/>
          <p:nvPr/>
        </p:nvSpPr>
        <p:spPr>
          <a:xfrm>
            <a:off x="156518" y="149870"/>
            <a:ext cx="8275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Colab – Cloud Based Jupyter Notebook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B55B5-DB84-4CCD-97F5-8A7B589535F6}"/>
              </a:ext>
            </a:extLst>
          </p:cNvPr>
          <p:cNvSpPr txBox="1"/>
          <p:nvPr/>
        </p:nvSpPr>
        <p:spPr>
          <a:xfrm>
            <a:off x="451680" y="887638"/>
            <a:ext cx="5181597" cy="3548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on top of Jupyter Notebook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Compatible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to Create and Share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downloads needed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user interface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data entry points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real time editing by multiple people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history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E8C0E-C27A-48B6-B88A-5DC10BF5A5E1}"/>
              </a:ext>
            </a:extLst>
          </p:cNvPr>
          <p:cNvSpPr txBox="1"/>
          <p:nvPr/>
        </p:nvSpPr>
        <p:spPr>
          <a:xfrm>
            <a:off x="5633277" y="911323"/>
            <a:ext cx="4702212" cy="5302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Customizable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Multiple Languages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Accepts Data From Multiple Sources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Drive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Dropbox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Drive</a:t>
            </a:r>
          </a:p>
        </p:txBody>
      </p:sp>
      <p:pic>
        <p:nvPicPr>
          <p:cNvPr id="1026" name="Picture 2" descr="Colab: An easy way to learn and use TensorFlow — The TensorFlow Blog">
            <a:extLst>
              <a:ext uri="{FF2B5EF4-FFF2-40B4-BE49-F238E27FC236}">
                <a16:creationId xmlns:a16="http://schemas.microsoft.com/office/drawing/2014/main" id="{163BD513-85F2-46EF-9A6C-54B2FE755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5" y="4305727"/>
            <a:ext cx="5435176" cy="240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DA4B0C-54E1-4DC7-B5CE-9DA5FAA605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578" b="30787"/>
          <a:stretch/>
        </p:blipFill>
        <p:spPr>
          <a:xfrm rot="5400000">
            <a:off x="8630378" y="2833463"/>
            <a:ext cx="5261681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7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398487-F03C-41F6-9621-C5BD0897FD58}"/>
              </a:ext>
            </a:extLst>
          </p:cNvPr>
          <p:cNvSpPr txBox="1"/>
          <p:nvPr/>
        </p:nvSpPr>
        <p:spPr>
          <a:xfrm>
            <a:off x="156518" y="149870"/>
            <a:ext cx="10549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Reproducible Microbiome Research With Jupyter Notebooks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3E286E8-32AC-42E1-8772-D68E8342C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971" y="1006668"/>
            <a:ext cx="5387987" cy="468754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EE1A9E-D21E-433C-A903-B5EAD1D86FBA}"/>
              </a:ext>
            </a:extLst>
          </p:cNvPr>
          <p:cNvSpPr txBox="1"/>
          <p:nvPr/>
        </p:nvSpPr>
        <p:spPr>
          <a:xfrm>
            <a:off x="309042" y="1163783"/>
            <a:ext cx="7504922" cy="4191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your notebooks to be read, run, and explored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 a story for an audience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the process, not just the results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your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a pipeline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cell divisions to make steps clear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Modularize code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dependencies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forget version control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0CD20F-2F64-45C0-A206-3A9D8C0573B7}"/>
              </a:ext>
            </a:extLst>
          </p:cNvPr>
          <p:cNvSpPr txBox="1"/>
          <p:nvPr/>
        </p:nvSpPr>
        <p:spPr>
          <a:xfrm>
            <a:off x="10477500" y="5658463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(Rule, 2019)</a:t>
            </a:r>
          </a:p>
        </p:txBody>
      </p:sp>
    </p:spTree>
    <p:extLst>
      <p:ext uri="{BB962C8B-B14F-4D97-AF65-F5344CB8AC3E}">
        <p14:creationId xmlns:p14="http://schemas.microsoft.com/office/powerpoint/2010/main" val="420427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B00633-4667-4E25-9C9B-B56FE2E30E02}"/>
              </a:ext>
            </a:extLst>
          </p:cNvPr>
          <p:cNvSpPr txBox="1"/>
          <p:nvPr/>
        </p:nvSpPr>
        <p:spPr>
          <a:xfrm>
            <a:off x="156518" y="149870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9D986A-40D6-4C2C-8913-7BB4FA828A5E}"/>
              </a:ext>
            </a:extLst>
          </p:cNvPr>
          <p:cNvSpPr txBox="1"/>
          <p:nvPr/>
        </p:nvSpPr>
        <p:spPr>
          <a:xfrm>
            <a:off x="364337" y="4772495"/>
            <a:ext cx="60973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Sandve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Geir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Kjetil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“Ten simple rules for reproducible computational research.”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PLoS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computational biology vol. 9,10 (2013): e1003285. doi:10.1371/journal.pcbi.100328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Barba, Lorena A. “The hard road to reproducibility.” Science (New York, N.Y.) vol. 354,6308 (2016): 142. doi:10.1126/science.354.6308.142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Rule, Adam et al. “Ten simple rules for writing and sharing computational analyses in Jupyter Notebooks.”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PLoS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computational biology vol. 15,7 e1007007. 25 Jul. 2019, doi:10.1371/journal.pcbi.1007007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13EF1D-DFCD-452A-B49D-40F37FD37EA8}"/>
              </a:ext>
            </a:extLst>
          </p:cNvPr>
          <p:cNvSpPr txBox="1"/>
          <p:nvPr/>
        </p:nvSpPr>
        <p:spPr>
          <a:xfrm>
            <a:off x="364337" y="1423785"/>
            <a:ext cx="6097384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 to Google Colab</a:t>
            </a:r>
          </a:p>
          <a:p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https://mybinder.org/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https://gradient.run/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https://www.kaggle.com/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DC8D95-381F-4D63-90A7-F8C5094BB6B5}"/>
              </a:ext>
            </a:extLst>
          </p:cNvPr>
          <p:cNvSpPr txBox="1"/>
          <p:nvPr/>
        </p:nvSpPr>
        <p:spPr>
          <a:xfrm>
            <a:off x="6567054" y="1496291"/>
            <a:ext cx="3402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LTC Jason Barnhill Ph.D., USMA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F. John Burpo, Sc.D., USMA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Elodie Ghedin Ph.D.,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7A5CA3-67F1-40F3-A218-AEFEEF101E88}"/>
              </a:ext>
            </a:extLst>
          </p:cNvPr>
          <p:cNvSpPr txBox="1"/>
          <p:nvPr/>
        </p:nvSpPr>
        <p:spPr>
          <a:xfrm>
            <a:off x="156518" y="6442501"/>
            <a:ext cx="4074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Preston.Dihle@westpoint.edu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63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501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Dihle, Preston J MAJ</dc:creator>
  <cp:lastModifiedBy>Dihle, Preston J MAJ</cp:lastModifiedBy>
  <cp:revision>3</cp:revision>
  <dcterms:created xsi:type="dcterms:W3CDTF">2021-09-13T02:15:06Z</dcterms:created>
  <dcterms:modified xsi:type="dcterms:W3CDTF">2021-09-13T22:14:18Z</dcterms:modified>
</cp:coreProperties>
</file>