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8" r:id="rId6"/>
    <p:sldId id="259" r:id="rId7"/>
    <p:sldId id="264" r:id="rId8"/>
    <p:sldId id="260" r:id="rId9"/>
    <p:sldId id="265" r:id="rId10"/>
    <p:sldId id="261" r:id="rId11"/>
    <p:sldId id="266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44B3F-45ED-4467-9161-2489411BA41E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AB-0476-4CCC-95E7-B8D4FCDA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59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 there is less</a:t>
            </a:r>
            <a:r>
              <a:rPr lang="en-US" baseline="0" dirty="0" smtClean="0"/>
              <a:t> of a commitment to the whole process it is still better to commit to a stage of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855AB-0476-4CCC-95E7-B8D4FCDA2F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9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400 hours includes the time spent</a:t>
            </a:r>
            <a:r>
              <a:rPr lang="en-US" baseline="0" dirty="0" smtClean="0"/>
              <a:t> doing level 1, 2, and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855AB-0476-4CCC-95E7-B8D4FCDA2F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Tier 2 training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698679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062434" y="6292404"/>
            <a:ext cx="3129566" cy="443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By: Patrick Williamson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47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 </a:t>
            </a:r>
            <a:r>
              <a:rPr lang="en-US" dirty="0"/>
              <a:t>(Overview)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120187"/>
              </p:ext>
            </p:extLst>
          </p:nvPr>
        </p:nvGraphicFramePr>
        <p:xfrm>
          <a:off x="1790163" y="2028005"/>
          <a:ext cx="8641724" cy="2541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77319"/>
                <a:gridCol w="1764405"/>
              </a:tblGrid>
              <a:tr h="392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Topic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Time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927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Read log files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 hours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927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Playback files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 hours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86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Learn to debug a system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 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927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Managing VMware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 hours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927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Managing Tickets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 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130703"/>
              </p:ext>
            </p:extLst>
          </p:nvPr>
        </p:nvGraphicFramePr>
        <p:xfrm>
          <a:off x="1788039" y="4809720"/>
          <a:ext cx="8695363" cy="36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92322"/>
                <a:gridCol w="1803041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TOTAL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32 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80304" y="17644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6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3 </a:t>
            </a:r>
            <a:r>
              <a:rPr lang="en-US" dirty="0"/>
              <a:t>(Objective)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 what the user learned in level 2</a:t>
            </a:r>
          </a:p>
          <a:p>
            <a:pPr lvl="1"/>
            <a:r>
              <a:rPr lang="en-US" dirty="0"/>
              <a:t>Build on what the user has learned about </a:t>
            </a:r>
            <a:r>
              <a:rPr lang="en-US" dirty="0" smtClean="0"/>
              <a:t>troubleshooting</a:t>
            </a:r>
          </a:p>
          <a:p>
            <a:r>
              <a:rPr lang="en-US" dirty="0" smtClean="0"/>
              <a:t>Start to handle tickets</a:t>
            </a:r>
          </a:p>
          <a:p>
            <a:r>
              <a:rPr lang="en-US" dirty="0" smtClean="0"/>
              <a:t>Learn about </a:t>
            </a:r>
            <a:r>
              <a:rPr lang="en-US" dirty="0" err="1" smtClean="0"/>
              <a:t>Vmware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32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4 </a:t>
            </a:r>
            <a:r>
              <a:rPr lang="en-US" dirty="0"/>
              <a:t>(Overview)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365237"/>
              </p:ext>
            </p:extLst>
          </p:nvPr>
        </p:nvGraphicFramePr>
        <p:xfrm>
          <a:off x="1809035" y="2065844"/>
          <a:ext cx="8828915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25872"/>
                <a:gridCol w="1803043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Topic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Time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Working with the FrontRunner system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400 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433141"/>
              </p:ext>
            </p:extLst>
          </p:nvPr>
        </p:nvGraphicFramePr>
        <p:xfrm>
          <a:off x="1815921" y="3264258"/>
          <a:ext cx="8860665" cy="36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31865"/>
                <a:gridCol w="1828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TOTAL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400 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7984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4 </a:t>
            </a:r>
            <a:r>
              <a:rPr lang="en-US" dirty="0"/>
              <a:t>(Objective)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on what the user learned in </a:t>
            </a:r>
            <a:r>
              <a:rPr lang="en-US" dirty="0" smtClean="0"/>
              <a:t>levels 1, 2, and 3</a:t>
            </a:r>
          </a:p>
          <a:p>
            <a:r>
              <a:rPr lang="en-US" dirty="0" smtClean="0"/>
              <a:t>Work with the system </a:t>
            </a:r>
          </a:p>
          <a:p>
            <a:r>
              <a:rPr lang="en-US" dirty="0" smtClean="0"/>
              <a:t>Know where to find answers to problems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5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trainer</a:t>
            </a:r>
          </a:p>
          <a:p>
            <a:r>
              <a:rPr lang="en-US" dirty="0" smtClean="0"/>
              <a:t>No one wanted to be trainer</a:t>
            </a:r>
          </a:p>
          <a:p>
            <a:pPr lvl="1"/>
            <a:r>
              <a:rPr lang="en-US" dirty="0" smtClean="0"/>
              <a:t>No one had the time to devote to develop training</a:t>
            </a:r>
          </a:p>
          <a:p>
            <a:pPr lvl="1"/>
            <a:r>
              <a:rPr lang="en-US" dirty="0" smtClean="0"/>
              <a:t>No one had the time to administer training</a:t>
            </a:r>
          </a:p>
          <a:p>
            <a:r>
              <a:rPr lang="en-US" dirty="0" smtClean="0"/>
              <a:t>No training if there was a trainer</a:t>
            </a:r>
          </a:p>
          <a:p>
            <a:pPr lvl="1"/>
            <a:r>
              <a:rPr lang="en-US" dirty="0" smtClean="0"/>
              <a:t>Any training that was given was disjointed and uncoordinated</a:t>
            </a:r>
          </a:p>
        </p:txBody>
      </p:sp>
    </p:spTree>
    <p:extLst>
      <p:ext uri="{BB962C8B-B14F-4D97-AF65-F5344CB8AC3E}">
        <p14:creationId xmlns:p14="http://schemas.microsoft.com/office/powerpoint/2010/main" val="90509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new user in charge of their training</a:t>
            </a:r>
          </a:p>
          <a:p>
            <a:pPr lvl="1"/>
            <a:r>
              <a:rPr lang="en-US" dirty="0" smtClean="0"/>
              <a:t>Easy to follow instruction</a:t>
            </a:r>
          </a:p>
          <a:p>
            <a:pPr lvl="1"/>
            <a:r>
              <a:rPr lang="en-US" dirty="0" smtClean="0"/>
              <a:t>A logical progression from beginning to end</a:t>
            </a:r>
          </a:p>
          <a:p>
            <a:r>
              <a:rPr lang="en-US" dirty="0" smtClean="0"/>
              <a:t>modular training design</a:t>
            </a:r>
          </a:p>
          <a:p>
            <a:pPr lvl="1"/>
            <a:r>
              <a:rPr lang="en-US" dirty="0" smtClean="0"/>
              <a:t>Instructors can jump in and out with different people taking part at different times</a:t>
            </a:r>
          </a:p>
          <a:p>
            <a:pPr lvl="1"/>
            <a:r>
              <a:rPr lang="en-US" dirty="0" smtClean="0"/>
              <a:t>No long term commitment from anyone to training anyone</a:t>
            </a:r>
          </a:p>
          <a:p>
            <a:pPr lvl="2"/>
            <a:r>
              <a:rPr lang="en-US" dirty="0" smtClean="0"/>
              <a:t>Training doesn’t rely on one person staying in town the whole time</a:t>
            </a:r>
          </a:p>
        </p:txBody>
      </p:sp>
    </p:spTree>
    <p:extLst>
      <p:ext uri="{BB962C8B-B14F-4D97-AF65-F5344CB8AC3E}">
        <p14:creationId xmlns:p14="http://schemas.microsoft.com/office/powerpoint/2010/main" val="180049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702161"/>
              </p:ext>
            </p:extLst>
          </p:nvPr>
        </p:nvGraphicFramePr>
        <p:xfrm>
          <a:off x="1815921" y="2047741"/>
          <a:ext cx="8461421" cy="168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1104"/>
                <a:gridCol w="1880317"/>
              </a:tblGrid>
              <a:tr h="402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Topic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Time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5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Level 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90 </a:t>
                      </a:r>
                      <a:r>
                        <a:rPr lang="en-US" sz="2400" dirty="0">
                          <a:effectLst/>
                        </a:rPr>
                        <a:t>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5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Level 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 hours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5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Level 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32 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615852"/>
              </p:ext>
            </p:extLst>
          </p:nvPr>
        </p:nvGraphicFramePr>
        <p:xfrm>
          <a:off x="1815921" y="4036990"/>
          <a:ext cx="8487178" cy="36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1104"/>
                <a:gridCol w="1906074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TOTAL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147 </a:t>
                      </a:r>
                      <a:r>
                        <a:rPr lang="en-US" sz="2400" dirty="0">
                          <a:effectLst/>
                        </a:rPr>
                        <a:t>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053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1114" y="4507607"/>
            <a:ext cx="9905998" cy="437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* Overall training time 400 hours to get through level 4</a:t>
            </a:r>
          </a:p>
        </p:txBody>
      </p:sp>
    </p:spTree>
    <p:extLst>
      <p:ext uri="{BB962C8B-B14F-4D97-AF65-F5344CB8AC3E}">
        <p14:creationId xmlns:p14="http://schemas.microsoft.com/office/powerpoint/2010/main" val="344679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 new user the tools necessary to preform job</a:t>
            </a:r>
          </a:p>
          <a:p>
            <a:pPr lvl="1"/>
            <a:r>
              <a:rPr lang="en-US" dirty="0" smtClean="0"/>
              <a:t>Run the FrontRunner system</a:t>
            </a:r>
          </a:p>
          <a:p>
            <a:pPr lvl="1"/>
            <a:r>
              <a:rPr lang="en-US" dirty="0" smtClean="0"/>
              <a:t>Troubleshoot</a:t>
            </a:r>
          </a:p>
          <a:p>
            <a:pPr lvl="1"/>
            <a:r>
              <a:rPr lang="en-US" dirty="0" smtClean="0"/>
              <a:t>Go to site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394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(Overview)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133879"/>
              </p:ext>
            </p:extLst>
          </p:nvPr>
        </p:nvGraphicFramePr>
        <p:xfrm>
          <a:off x="1790164" y="2060798"/>
          <a:ext cx="8448541" cy="3785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90952"/>
                <a:gridCol w="1957589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Topic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Time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Read Handbooks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40 </a:t>
                      </a:r>
                      <a:r>
                        <a:rPr lang="en-US" sz="2400" dirty="0">
                          <a:effectLst/>
                        </a:rPr>
                        <a:t>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Linux Tutorials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 </a:t>
                      </a:r>
                      <a:r>
                        <a:rPr lang="en-US" sz="2400" dirty="0">
                          <a:effectLst/>
                        </a:rPr>
                        <a:t>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MySQL Tutorials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VM Basics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Understand mine site equipment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Boot and start FrontRunner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Become familiar with the Modular systems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Read Wiki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r>
                        <a:rPr lang="en-US" sz="2400" dirty="0" smtClean="0">
                          <a:effectLst/>
                        </a:rPr>
                        <a:t>0 </a:t>
                      </a:r>
                      <a:r>
                        <a:rPr lang="en-US" sz="2400" dirty="0">
                          <a:effectLst/>
                        </a:rPr>
                        <a:t>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747042"/>
              </p:ext>
            </p:extLst>
          </p:nvPr>
        </p:nvGraphicFramePr>
        <p:xfrm>
          <a:off x="1790164" y="6058973"/>
          <a:ext cx="8448541" cy="36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65194"/>
                <a:gridCol w="1983347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TOTAL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90 </a:t>
                      </a:r>
                      <a:r>
                        <a:rPr lang="en-US" sz="2400" dirty="0">
                          <a:effectLst/>
                        </a:rPr>
                        <a:t>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0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</a:t>
            </a:r>
            <a:r>
              <a:rPr lang="en-US" dirty="0" smtClean="0"/>
              <a:t>(Objective)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serve as an introduction to modular and the team</a:t>
            </a:r>
          </a:p>
          <a:p>
            <a:pPr lvl="1"/>
            <a:r>
              <a:rPr lang="en-US" dirty="0" smtClean="0"/>
              <a:t>Indoctrinate into the modular culture</a:t>
            </a:r>
          </a:p>
          <a:p>
            <a:r>
              <a:rPr lang="en-US" dirty="0" smtClean="0"/>
              <a:t>Give the new user a basic idea about FrontRunner</a:t>
            </a:r>
          </a:p>
          <a:p>
            <a:r>
              <a:rPr lang="en-US" dirty="0" smtClean="0"/>
              <a:t>Give the new user a basic understanding about the systems used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Virtualizing (at a conceptual level)</a:t>
            </a:r>
          </a:p>
          <a:p>
            <a:pPr lvl="1"/>
            <a:r>
              <a:rPr lang="en-US" dirty="0" smtClean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01542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 </a:t>
            </a:r>
            <a:r>
              <a:rPr lang="en-US" dirty="0"/>
              <a:t>(Overview)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511768"/>
              </p:ext>
            </p:extLst>
          </p:nvPr>
        </p:nvGraphicFramePr>
        <p:xfrm>
          <a:off x="1790162" y="2028402"/>
          <a:ext cx="8538693" cy="3785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2620"/>
                <a:gridCol w="1906073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Topic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Time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Watch Rubem training session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 hours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Understand the basics of the file structure in FrontRunner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 hours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Learn how to navigate the FrontRunner controller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 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Backup and load database scripts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 hours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Get log files and playback files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 hours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RND Operations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 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576953"/>
              </p:ext>
            </p:extLst>
          </p:nvPr>
        </p:nvGraphicFramePr>
        <p:xfrm>
          <a:off x="1790163" y="6033216"/>
          <a:ext cx="8551572" cy="36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2620"/>
                <a:gridCol w="1918952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TOTAL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 hours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0152" y="18030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7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2 </a:t>
            </a:r>
            <a:r>
              <a:rPr lang="en-US" dirty="0"/>
              <a:t>(Objective)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on what the user learned in level </a:t>
            </a:r>
            <a:r>
              <a:rPr lang="en-US" dirty="0" smtClean="0"/>
              <a:t>1</a:t>
            </a:r>
          </a:p>
          <a:p>
            <a:r>
              <a:rPr lang="en-US" dirty="0"/>
              <a:t>How to work with </a:t>
            </a:r>
            <a:r>
              <a:rPr lang="en-US" dirty="0" smtClean="0"/>
              <a:t>FrontRunner</a:t>
            </a:r>
          </a:p>
          <a:p>
            <a:r>
              <a:rPr lang="en-US" dirty="0" smtClean="0"/>
              <a:t>Give a better understanding about how to troubleshoot the system</a:t>
            </a:r>
          </a:p>
          <a:p>
            <a:pPr lvl="1"/>
            <a:r>
              <a:rPr lang="en-US" dirty="0" smtClean="0"/>
              <a:t>How to go through the troubleshooting process</a:t>
            </a:r>
          </a:p>
          <a:p>
            <a:pPr lvl="1"/>
            <a:r>
              <a:rPr lang="en-US" dirty="0" smtClean="0"/>
              <a:t>How to get log and playback files</a:t>
            </a:r>
          </a:p>
          <a:p>
            <a:pPr lvl="1"/>
            <a:r>
              <a:rPr lang="en-US" dirty="0" smtClean="0"/>
              <a:t>How to make and get database backups</a:t>
            </a:r>
          </a:p>
        </p:txBody>
      </p:sp>
    </p:spTree>
    <p:extLst>
      <p:ext uri="{BB962C8B-B14F-4D97-AF65-F5344CB8AC3E}">
        <p14:creationId xmlns:p14="http://schemas.microsoft.com/office/powerpoint/2010/main" val="3425328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188</TotalTime>
  <Words>515</Words>
  <Application>Microsoft Office PowerPoint</Application>
  <PresentationFormat>Widescreen</PresentationFormat>
  <Paragraphs>122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Mesh</vt:lpstr>
      <vt:lpstr>Tier 2 training process</vt:lpstr>
      <vt:lpstr>The problem</vt:lpstr>
      <vt:lpstr>The solution </vt:lpstr>
      <vt:lpstr>Overview</vt:lpstr>
      <vt:lpstr>Objective</vt:lpstr>
      <vt:lpstr>Level 1 (Overview)</vt:lpstr>
      <vt:lpstr>Level 1 (Objective)</vt:lpstr>
      <vt:lpstr>Level 2 (Overview)</vt:lpstr>
      <vt:lpstr>Level 2 (Objective)</vt:lpstr>
      <vt:lpstr>Level 3 (Overview)</vt:lpstr>
      <vt:lpstr>Level 3 (Objective)</vt:lpstr>
      <vt:lpstr>Level 4 (Overview)</vt:lpstr>
      <vt:lpstr>Level 4 (Objective)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user training</dc:title>
  <dc:creator>Patrick Williamson</dc:creator>
  <cp:lastModifiedBy>Patrick Williamson</cp:lastModifiedBy>
  <cp:revision>13</cp:revision>
  <dcterms:created xsi:type="dcterms:W3CDTF">2014-03-10T20:45:57Z</dcterms:created>
  <dcterms:modified xsi:type="dcterms:W3CDTF">2014-08-13T16:08:43Z</dcterms:modified>
</cp:coreProperties>
</file>