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 name="Shape 30"/>
        <p:cNvGrpSpPr/>
        <p:nvPr/>
      </p:nvGrpSpPr>
      <p:grpSpPr>
        <a:xfrm>
          <a:off x="0" y="0"/>
          <a:ext cx="0" cy="0"/>
          <a:chOff x="0" y="0"/>
          <a:chExt cx="0" cy="0"/>
        </a:xfrm>
      </p:grpSpPr>
      <p:sp>
        <p:nvSpPr>
          <p:cNvPr id="31" name="Shape 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2" name="Shape 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9" name="Shape 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5" name="Shape 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Because there are new viruses being created everyday there can be several updates for all of the new signatures.</a:t>
            </a:r>
          </a:p>
          <a:p>
            <a:pPr lvl="0" rtl="0">
              <a:spcBef>
                <a:spcPts val="0"/>
              </a:spcBef>
              <a:buNone/>
            </a:pPr>
            <a:r>
              <a:t/>
            </a:r>
            <a:endParaRPr/>
          </a:p>
          <a:p>
            <a:pPr lvl="0">
              <a:spcBef>
                <a:spcPts val="0"/>
              </a:spcBef>
              <a:buNone/>
            </a:pPr>
            <a:r>
              <a:rPr lang="en"/>
              <a:t>Each antivirus maker will create their own signatures because of that it is only when they are able to see a new virus that they will be able to create a signature for it.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It is good to have a software firewall on your computer as an extra layer of protection and also many people use laptops and go other places with them (school, work, coffee shops) and you can’t trust those networks.</a:t>
            </a:r>
          </a:p>
          <a:p>
            <a:pPr lvl="0" rtl="0">
              <a:spcBef>
                <a:spcPts val="0"/>
              </a:spcBef>
              <a:buNone/>
            </a:pPr>
            <a:r>
              <a:t/>
            </a:r>
            <a:endParaRPr/>
          </a:p>
          <a:p>
            <a:pPr lvl="0" rtl="0">
              <a:spcBef>
                <a:spcPts val="0"/>
              </a:spcBef>
              <a:buNone/>
            </a:pPr>
            <a:r>
              <a:rPr lang="en"/>
              <a:t>Use the apartment analogy to explain ports</a:t>
            </a:r>
          </a:p>
          <a:p>
            <a:pPr lvl="0" rtl="0">
              <a:spcBef>
                <a:spcPts val="0"/>
              </a:spcBef>
              <a:buNone/>
            </a:pPr>
            <a:r>
              <a:t/>
            </a:r>
            <a:endParaRPr/>
          </a:p>
          <a:p>
            <a:pPr lvl="0">
              <a:spcBef>
                <a:spcPts val="0"/>
              </a:spcBef>
              <a:buNone/>
            </a:pPr>
            <a:r>
              <a:rPr lang="en"/>
              <a:t>Many firewalls today will block ports coming in but can be used to make application specific rules when making connections out. For the most part this is just to allow an application to connect out.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After you install a firewall everytime a new connection is made it is going to ask you if it is okay, it can take a little bit for the firewall to learn all of the different connections that are okay to go out to the internet. This is annoying at first but is a good thing because if something gets installed on your computer with out you knowing about it when the firewall asks you if it is okay for it to connect it will tip you off that something isn’t right.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Malware is any software written to do harm to a computer (Worms, trojans, adware). A virus is a specific kind of malware and antivirus is specifically built to look for that kind of software. Anti-malware will look for the rest.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idx="1" type="subTitle"/>
          </p:nvPr>
        </p:nvSpPr>
        <p:spPr>
          <a:xfrm>
            <a:off x="685800" y="2840053"/>
            <a:ext cx="7772400" cy="784799"/>
          </a:xfrm>
          <a:prstGeom prst="rect">
            <a:avLst/>
          </a:prstGeom>
        </p:spPr>
        <p:txBody>
          <a:bodyPr anchorCtr="0" anchor="t" bIns="91425" lIns="91425" rIns="91425" tIns="91425"/>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
        <p:nvSpPr>
          <p:cNvPr id="11" name="Shape 11"/>
          <p:cNvSpPr txBox="1"/>
          <p:nvPr>
            <p:ph type="ctrTitle"/>
          </p:nvPr>
        </p:nvSpPr>
        <p:spPr>
          <a:xfrm>
            <a:off x="685800" y="1583342"/>
            <a:ext cx="7772400" cy="1159799"/>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2" name="Shape 12"/>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5" name="Shape 15"/>
          <p:cNvSpPr txBox="1"/>
          <p:nvPr>
            <p:ph idx="1" type="body"/>
          </p:nvPr>
        </p:nvSpPr>
        <p:spPr>
          <a:xfrm>
            <a:off x="457200" y="1200150"/>
            <a:ext cx="82296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2" type="body"/>
          </p:nvPr>
        </p:nvSpPr>
        <p:spPr>
          <a:xfrm>
            <a:off x="4692273"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5" name="Shape 25"/>
        <p:cNvGrpSpPr/>
        <p:nvPr/>
      </p:nvGrpSpPr>
      <p:grpSpPr>
        <a:xfrm>
          <a:off x="0" y="0"/>
          <a:ext cx="0" cy="0"/>
          <a:chOff x="0" y="0"/>
          <a:chExt cx="0" cy="0"/>
        </a:xfrm>
      </p:grpSpPr>
      <p:sp>
        <p:nvSpPr>
          <p:cNvPr id="26" name="Shape 26"/>
          <p:cNvSpPr txBox="1"/>
          <p:nvPr>
            <p:ph idx="1" type="body"/>
          </p:nvPr>
        </p:nvSpPr>
        <p:spPr>
          <a:xfrm>
            <a:off x="457200" y="4406309"/>
            <a:ext cx="8229600" cy="519599"/>
          </a:xfrm>
          <a:prstGeom prst="rect">
            <a:avLst/>
          </a:prstGeom>
        </p:spPr>
        <p:txBody>
          <a:bodyPr anchorCtr="0" anchor="t" bIns="91425" lIns="91425" rIns="91425" tIns="91425"/>
          <a:lstStyle>
            <a:lvl1pPr lvl="0" algn="ctr">
              <a:spcBef>
                <a:spcPts val="0"/>
              </a:spcBef>
              <a:buClr>
                <a:schemeClr val="dk1"/>
              </a:buClr>
              <a:buSzPct val="100000"/>
              <a:buNone/>
              <a:defRPr sz="1800">
                <a:solidFill>
                  <a:schemeClr val="dk1"/>
                </a:solidFill>
              </a:defRPr>
            </a:lvl1pPr>
          </a:lstStyle>
          <a:p/>
        </p:txBody>
      </p:sp>
      <p:sp>
        <p:nvSpPr>
          <p:cNvPr id="27" name="Shape 27"/>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8" name="Shape 28"/>
        <p:cNvGrpSpPr/>
        <p:nvPr/>
      </p:nvGrpSpPr>
      <p:grpSpPr>
        <a:xfrm>
          <a:off x="0" y="0"/>
          <a:ext cx="0" cy="0"/>
          <a:chOff x="0" y="0"/>
          <a:chExt cx="0" cy="0"/>
        </a:xfrm>
      </p:grpSpPr>
      <p:sp>
        <p:nvSpPr>
          <p:cNvPr id="29" name="Shape 29"/>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b="50%" l="50%" r="50%" t="50%"/>
          </a:path>
          <a:tileRect/>
        </a:gra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lvl="0">
              <a:spcBef>
                <a:spcPts val="0"/>
              </a:spcBef>
              <a:buClr>
                <a:schemeClr val="dk1"/>
              </a:buClr>
              <a:buSzPct val="100000"/>
              <a:buNone/>
              <a:defRPr b="1" sz="3600">
                <a:solidFill>
                  <a:schemeClr val="dk1"/>
                </a:solidFill>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a:spcBef>
                <a:spcPts val="600"/>
              </a:spcBef>
              <a:buSzPct val="100000"/>
              <a:defRPr sz="3000"/>
            </a:lvl1pPr>
            <a:lvl2pPr lvl="1">
              <a:spcBef>
                <a:spcPts val="480"/>
              </a:spcBef>
              <a:buSzPct val="100000"/>
              <a:defRPr sz="2400"/>
            </a:lvl2pPr>
            <a:lvl3pPr lvl="2">
              <a:spcBef>
                <a:spcPts val="480"/>
              </a:spcBef>
              <a:buSzPct val="100000"/>
              <a:defRPr sz="2400"/>
            </a:lvl3pPr>
            <a:lvl4pPr lvl="3">
              <a:spcBef>
                <a:spcPts val="360"/>
              </a:spcBef>
              <a:buSzPct val="100000"/>
              <a:defRPr sz="1800"/>
            </a:lvl4pPr>
            <a:lvl5pPr lvl="4">
              <a:spcBef>
                <a:spcPts val="360"/>
              </a:spcBef>
              <a:buSzPct val="100000"/>
              <a:defRPr sz="1800"/>
            </a:lvl5pPr>
            <a:lvl6pPr lvl="5">
              <a:spcBef>
                <a:spcPts val="360"/>
              </a:spcBef>
              <a:buSzPct val="100000"/>
              <a:defRPr sz="1800"/>
            </a:lvl6pPr>
            <a:lvl7pPr lvl="6">
              <a:spcBef>
                <a:spcPts val="360"/>
              </a:spcBef>
              <a:buSzPct val="100000"/>
              <a:defRPr sz="1800"/>
            </a:lvl7pPr>
            <a:lvl8pPr lvl="7">
              <a:spcBef>
                <a:spcPts val="360"/>
              </a:spcBef>
              <a:buSzPct val="100000"/>
              <a:defRPr sz="1800"/>
            </a:lvl8pPr>
            <a:lvl9pPr lvl="8">
              <a:spcBef>
                <a:spcPts val="360"/>
              </a:spcBef>
              <a:buSzPct val="100000"/>
              <a:defRPr sz="1800"/>
            </a:lvl9pPr>
          </a:lstStyle>
          <a:p/>
        </p:txBody>
      </p:sp>
      <p:sp>
        <p:nvSpPr>
          <p:cNvPr id="8" name="Shape 8"/>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x="0" y="0"/>
          <a:ext cx="0" cy="0"/>
          <a:chOff x="0" y="0"/>
          <a:chExt cx="0" cy="0"/>
        </a:xfrm>
      </p:grpSpPr>
      <p:sp>
        <p:nvSpPr>
          <p:cNvPr id="34" name="Shape 34"/>
          <p:cNvSpPr txBox="1"/>
          <p:nvPr>
            <p:ph type="ctrTitle"/>
          </p:nvPr>
        </p:nvSpPr>
        <p:spPr>
          <a:xfrm>
            <a:off x="685800" y="1583342"/>
            <a:ext cx="7772400" cy="1159856"/>
          </a:xfrm>
          <a:prstGeom prst="rect">
            <a:avLst/>
          </a:prstGeom>
        </p:spPr>
        <p:txBody>
          <a:bodyPr anchorCtr="0" anchor="b" bIns="91425" lIns="91425" rIns="91425" tIns="91425">
            <a:noAutofit/>
          </a:bodyPr>
          <a:lstStyle/>
          <a:p>
            <a:pPr lvl="0">
              <a:spcBef>
                <a:spcPts val="0"/>
              </a:spcBef>
              <a:buNone/>
            </a:pPr>
            <a:r>
              <a:rPr lang="en"/>
              <a:t>Firewall and Antivirus</a:t>
            </a:r>
          </a:p>
        </p:txBody>
      </p:sp>
      <p:sp>
        <p:nvSpPr>
          <p:cNvPr id="35" name="Shape 35"/>
          <p:cNvSpPr txBox="1"/>
          <p:nvPr>
            <p:ph idx="1" type="subTitle"/>
          </p:nvPr>
        </p:nvSpPr>
        <p:spPr>
          <a:xfrm>
            <a:off x="685800" y="2840053"/>
            <a:ext cx="7772400" cy="784737"/>
          </a:xfrm>
          <a:prstGeom prst="rect">
            <a:avLst/>
          </a:prstGeom>
        </p:spPr>
        <p:txBody>
          <a:bodyPr anchorCtr="0" anchor="t" bIns="91425" lIns="91425" rIns="91425" tIns="91425">
            <a:noAutofit/>
          </a:bodyPr>
          <a:lstStyle/>
          <a:p>
            <a:pPr lvl="0">
              <a:spcBef>
                <a:spcPts val="0"/>
              </a:spcBef>
              <a:buNone/>
            </a:pPr>
            <a:r>
              <a:rPr lang="en"/>
              <a:t>A layered approach to securing your computer</a:t>
            </a:r>
          </a:p>
        </p:txBody>
      </p:sp>
      <p:sp>
        <p:nvSpPr>
          <p:cNvPr id="36" name="Shape 36"/>
          <p:cNvSpPr txBox="1"/>
          <p:nvPr/>
        </p:nvSpPr>
        <p:spPr>
          <a:xfrm>
            <a:off x="6432550" y="4489450"/>
            <a:ext cx="2025900" cy="426599"/>
          </a:xfrm>
          <a:prstGeom prst="rect">
            <a:avLst/>
          </a:prstGeom>
          <a:noFill/>
          <a:ln>
            <a:noFill/>
          </a:ln>
        </p:spPr>
        <p:txBody>
          <a:bodyPr anchorCtr="0" anchor="t" bIns="91425" lIns="91425" rIns="91425" tIns="91425">
            <a:noAutofit/>
          </a:bodyPr>
          <a:lstStyle/>
          <a:p>
            <a:pPr lvl="0">
              <a:spcBef>
                <a:spcPts val="0"/>
              </a:spcBef>
              <a:buNone/>
            </a:pPr>
            <a:r>
              <a:rPr lang="en"/>
              <a:t>By: Patrick Williamson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Anti-Malware (Where to get one)</a:t>
            </a:r>
          </a:p>
        </p:txBody>
      </p:sp>
      <p:sp>
        <p:nvSpPr>
          <p:cNvPr id="90" name="Shape 9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MalwareBytes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Macs need it to</a:t>
            </a:r>
          </a:p>
        </p:txBody>
      </p:sp>
      <p:sp>
        <p:nvSpPr>
          <p:cNvPr id="96" name="Shape 9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What about Mobile Devices</a:t>
            </a:r>
          </a:p>
        </p:txBody>
      </p:sp>
      <p:sp>
        <p:nvSpPr>
          <p:cNvPr id="102" name="Shape 10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a:spcBef>
                <a:spcPts val="0"/>
              </a:spcBef>
            </a:pPr>
            <a:r>
              <a:rPr lang="en"/>
              <a:t>Should I have something on my phone or tablet?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About Me</a:t>
            </a:r>
          </a:p>
        </p:txBody>
      </p:sp>
      <p:sp>
        <p:nvSpPr>
          <p:cNvPr id="108" name="Shape 10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x="0" y="0"/>
          <a:ext cx="0" cy="0"/>
          <a:chOff x="0" y="0"/>
          <a:chExt cx="0" cy="0"/>
        </a:xfrm>
      </p:grpSpPr>
      <p:sp>
        <p:nvSpPr>
          <p:cNvPr id="41" name="Shape 4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Importance of Layering Security</a:t>
            </a:r>
          </a:p>
        </p:txBody>
      </p:sp>
      <p:sp>
        <p:nvSpPr>
          <p:cNvPr id="42" name="Shape 4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No one security measure is going to keep you completely safe.</a:t>
            </a:r>
          </a:p>
          <a:p>
            <a:pPr indent="-228600" lvl="1" marL="914400" rtl="0">
              <a:spcBef>
                <a:spcPts val="0"/>
              </a:spcBef>
            </a:pPr>
            <a:r>
              <a:rPr lang="en"/>
              <a:t>Each security measure is going to have problems and weaknesses.</a:t>
            </a:r>
          </a:p>
          <a:p>
            <a:pPr indent="-228600" lvl="0" marL="457200">
              <a:spcBef>
                <a:spcPts val="0"/>
              </a:spcBef>
            </a:pPr>
            <a:r>
              <a:rPr lang="en"/>
              <a:t>Instead of relying on one single method it is important to use several different kinds.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x="0" y="0"/>
          <a:ext cx="0" cy="0"/>
          <a:chOff x="0" y="0"/>
          <a:chExt cx="0" cy="0"/>
        </a:xfrm>
      </p:grpSpPr>
      <p:sp>
        <p:nvSpPr>
          <p:cNvPr id="47" name="Shape 4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Antivirus (What does it do)</a:t>
            </a:r>
          </a:p>
        </p:txBody>
      </p:sp>
      <p:sp>
        <p:nvSpPr>
          <p:cNvPr id="48" name="Shape 4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93700" lvl="0" marL="457200" rtl="0">
              <a:spcBef>
                <a:spcPts val="0"/>
              </a:spcBef>
              <a:buSzPct val="100000"/>
            </a:pPr>
            <a:r>
              <a:rPr lang="en" sz="2600"/>
              <a:t>Searches for patterns in files looking for matches to viruses that have been found.</a:t>
            </a:r>
          </a:p>
          <a:p>
            <a:pPr indent="-393700" lvl="0" marL="457200" rtl="0">
              <a:spcBef>
                <a:spcPts val="0"/>
              </a:spcBef>
              <a:buSzPct val="100000"/>
            </a:pPr>
            <a:r>
              <a:rPr lang="en" sz="2600"/>
              <a:t>Can look on files that have been downloaded and will also monitor/scan files as you download them.</a:t>
            </a:r>
          </a:p>
          <a:p>
            <a:pPr indent="-393700" lvl="0" marL="457200" rtl="0">
              <a:spcBef>
                <a:spcPts val="0"/>
              </a:spcBef>
              <a:buSzPct val="100000"/>
            </a:pPr>
            <a:r>
              <a:rPr lang="en" sz="2600"/>
              <a:t>Many will come with plugins for your browser and email.</a:t>
            </a:r>
          </a:p>
          <a:p>
            <a:pPr indent="-228600" lvl="1" marL="914400" rtl="0">
              <a:spcBef>
                <a:spcPts val="0"/>
              </a:spcBef>
            </a:pPr>
            <a:r>
              <a:rPr lang="en"/>
              <a:t>This can be a nice feature but isn’t something that is required.</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Antivirus (Where is fails)</a:t>
            </a:r>
          </a:p>
        </p:txBody>
      </p:sp>
      <p:sp>
        <p:nvSpPr>
          <p:cNvPr id="54" name="Shape 5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93700" lvl="0" marL="457200" rtl="0">
              <a:spcBef>
                <a:spcPts val="0"/>
              </a:spcBef>
              <a:buSzPct val="100000"/>
            </a:pPr>
            <a:r>
              <a:rPr lang="en" sz="2600"/>
              <a:t>Because it looks for patterns from viruses that have already been found it won’t be able to detect new viruses.</a:t>
            </a:r>
          </a:p>
          <a:p>
            <a:pPr indent="-368300" lvl="1" marL="914400" rtl="0">
              <a:spcBef>
                <a:spcPts val="0"/>
              </a:spcBef>
              <a:buSzPct val="100000"/>
            </a:pPr>
            <a:r>
              <a:rPr lang="en" sz="2200"/>
              <a:t>A lot of updates.</a:t>
            </a:r>
          </a:p>
          <a:p>
            <a:pPr indent="-393700" lvl="0" marL="457200" rtl="0">
              <a:spcBef>
                <a:spcPts val="0"/>
              </a:spcBef>
              <a:buSzPct val="100000"/>
            </a:pPr>
            <a:r>
              <a:rPr lang="en" sz="2600"/>
              <a:t>Not all Antiviruses will catch all viruses.</a:t>
            </a:r>
          </a:p>
          <a:p>
            <a:pPr indent="-393700" lvl="0" marL="457200" rtl="0">
              <a:spcBef>
                <a:spcPts val="0"/>
              </a:spcBef>
              <a:buSzPct val="100000"/>
            </a:pPr>
            <a:r>
              <a:rPr lang="en" sz="2600"/>
              <a:t>It takes up computer resources so it can slow down your computer.</a:t>
            </a:r>
          </a:p>
          <a:p>
            <a:pPr indent="-393700" lvl="0" marL="457200" rtl="0">
              <a:spcBef>
                <a:spcPts val="0"/>
              </a:spcBef>
              <a:buSzPct val="100000"/>
            </a:pPr>
            <a:r>
              <a:rPr lang="en" sz="2600"/>
              <a:t>WARNING: Never put two different Antiviruses on your computer...Bad things happen.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Antivirus (Where to get one)</a:t>
            </a:r>
          </a:p>
        </p:txBody>
      </p:sp>
      <p:sp>
        <p:nvSpPr>
          <p:cNvPr id="60" name="Shape 6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Firewall (What does it do)</a:t>
            </a:r>
          </a:p>
        </p:txBody>
      </p:sp>
      <p:sp>
        <p:nvSpPr>
          <p:cNvPr id="66" name="Shape 6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Most home routers have a basic firewall.</a:t>
            </a:r>
          </a:p>
          <a:p>
            <a:pPr indent="-228600" lvl="1" marL="914400" rtl="0">
              <a:spcBef>
                <a:spcPts val="0"/>
              </a:spcBef>
            </a:pPr>
            <a:r>
              <a:rPr lang="en"/>
              <a:t>It is still good to have a software based firewall on your computer.</a:t>
            </a:r>
          </a:p>
          <a:p>
            <a:pPr indent="-228600" lvl="0" marL="457200" rtl="0">
              <a:spcBef>
                <a:spcPts val="0"/>
              </a:spcBef>
            </a:pPr>
            <a:r>
              <a:rPr lang="en"/>
              <a:t>A firewall works by examining the type of data coming into your computer and allowing or denying it based on predefined rules.</a:t>
            </a:r>
          </a:p>
          <a:p>
            <a:pPr indent="-228600" lvl="0" marL="457200" rtl="0">
              <a:spcBef>
                <a:spcPts val="0"/>
              </a:spcBef>
            </a:pPr>
            <a:r>
              <a:rPr lang="en"/>
              <a:t>Many firewalls can be used to block data coming in and application going out.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Firewall (Where it fails)</a:t>
            </a:r>
          </a:p>
        </p:txBody>
      </p:sp>
      <p:sp>
        <p:nvSpPr>
          <p:cNvPr id="72" name="Shape 7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A firewall doesn’t (usually) look at the content that is being delivered.</a:t>
            </a:r>
          </a:p>
          <a:p>
            <a:pPr indent="-228600" lvl="0" marL="457200" rtl="0">
              <a:spcBef>
                <a:spcPts val="0"/>
              </a:spcBef>
            </a:pPr>
            <a:r>
              <a:rPr lang="en"/>
              <a:t>If you have to install a new firewall it may ask you if you want to allow access for every application on your computer.</a:t>
            </a:r>
          </a:p>
          <a:p>
            <a:pPr indent="-228600" lvl="0" marL="457200" rtl="0">
              <a:spcBef>
                <a:spcPts val="0"/>
              </a:spcBef>
            </a:pPr>
            <a:r>
              <a:rPr lang="en"/>
              <a:t>If miss configured it can block good traffic.</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Firewall (Where to get one)</a:t>
            </a:r>
          </a:p>
        </p:txBody>
      </p:sp>
      <p:sp>
        <p:nvSpPr>
          <p:cNvPr id="78" name="Shape 7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Anti-malware (What does it do)</a:t>
            </a:r>
          </a:p>
        </p:txBody>
      </p:sp>
      <p:sp>
        <p:nvSpPr>
          <p:cNvPr id="84" name="Shape 8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06400" lvl="0" marL="457200" rtl="0">
              <a:spcBef>
                <a:spcPts val="0"/>
              </a:spcBef>
              <a:buSzPct val="100000"/>
            </a:pPr>
            <a:r>
              <a:rPr lang="en" sz="2800"/>
              <a:t>Anti-malware is a little different then antivirus.</a:t>
            </a:r>
          </a:p>
          <a:p>
            <a:pPr indent="-406400" lvl="0" marL="457200" rtl="0">
              <a:spcBef>
                <a:spcPts val="0"/>
              </a:spcBef>
              <a:buSzPct val="100000"/>
            </a:pPr>
            <a:r>
              <a:rPr lang="en" sz="2800"/>
              <a:t>It is written differently so it is fine to install this alongside another antivirus.</a:t>
            </a:r>
          </a:p>
          <a:p>
            <a:pPr indent="-406400" lvl="0" marL="457200" rtl="0">
              <a:spcBef>
                <a:spcPts val="0"/>
              </a:spcBef>
              <a:buSzPct val="100000"/>
            </a:pPr>
            <a:r>
              <a:rPr lang="en" sz="2800"/>
              <a:t>There is some overlap between what antivirus and anti-malware look for. </a:t>
            </a:r>
          </a:p>
          <a:p>
            <a:pPr indent="-368300" lvl="1" marL="914400" rtl="0">
              <a:spcBef>
                <a:spcPts val="0"/>
              </a:spcBef>
              <a:buSzPct val="100000"/>
            </a:pPr>
            <a:r>
              <a:rPr lang="en" sz="2200"/>
              <a:t>This can be a good thing because one might catch something the other missed.</a:t>
            </a:r>
          </a:p>
          <a:p>
            <a:pPr indent="-406400" lvl="0" marL="457200" rtl="0">
              <a:spcBef>
                <a:spcPts val="0"/>
              </a:spcBef>
              <a:buSzPct val="100000"/>
            </a:pPr>
            <a:r>
              <a:rPr lang="en" sz="2800"/>
              <a:t>Some antiviruses have this built into them already</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