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What to go through in the demo</a:t>
            </a:r>
          </a:p>
          <a:p>
            <a:pPr indent="-69850" lvl="0" marL="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Before the presentation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Setup two computers (Victim and monitor), one router or hub and the WiFi Pineapple.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Connect the WiFi Pineapple to an AP.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Connect the victim computer to an AP.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Connect everything to the router or hub and setup a separate wired network for the three devices.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Connect the monitor computer to the victim and WiFi pineapple.</a:t>
            </a:r>
          </a:p>
          <a:p>
            <a:pPr lvl="0" marR="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Deauth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Show the MAC addresses of the two computers, WiFi Pineapple, and the AP the victim is connected to. On Windows the </a:t>
            </a:r>
            <a:r>
              <a:rPr lang="en" sz="1000">
                <a:solidFill>
                  <a:schemeClr val="dk1"/>
                </a:solidFill>
              </a:rPr>
              <a:t>“$ netsh wlan show interfaces” command with give the APs info.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Switch to the view of the WiFi Pineapple and send the Deauth to the victim to have it reauthenticate with the WiFi Pineapple.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Switch back to the victim and show the APs info again using “$ netsh wlan show interfaces”. This should be the WiFi Pineapple now.</a:t>
            </a:r>
          </a:p>
          <a:p>
            <a:pPr lvl="0" marR="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SSLstrip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Once the victim is connected to the </a:t>
            </a:r>
            <a:r>
              <a:rPr lang="en" sz="1000">
                <a:solidFill>
                  <a:schemeClr val="dk1"/>
                </a:solidFill>
              </a:rPr>
              <a:t>WiFi Pineapple navigate to twitter or some other site with a login.</a:t>
            </a:r>
          </a:p>
          <a:p>
            <a:pPr indent="-292100" lvl="1" marL="9144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Show the secured HTTPS portion.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>
                <a:solidFill>
                  <a:schemeClr val="dk1"/>
                </a:solidFill>
              </a:rPr>
              <a:t>Switch to the WiFi Pineapple Startup SSLstrip.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Go back to the victim and reload the site. </a:t>
            </a:r>
          </a:p>
          <a:p>
            <a:pPr indent="-292100" lvl="1" marL="9144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Show that no HTTPS is present.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Enter a username and password (johndoe lamepassword).</a:t>
            </a:r>
          </a:p>
          <a:p>
            <a:pPr indent="-292100" lvl="0" marL="457200" marR="1905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000">
                <a:solidFill>
                  <a:schemeClr val="dk1"/>
                </a:solidFill>
              </a:rPr>
              <a:t>Switch to the WiFi Pineapple and show the username and password.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WiFi Pineapple can be used to test any communication channel, This can be helpful on active pentests or testing applications because you can become a man in the middle and see the communication to test its encryption.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>
                <a:solidFill>
                  <a:srgbClr val="00FF00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FF00"/>
              </a:buClr>
              <a:buSzPct val="100000"/>
              <a:buNone/>
              <a:defRPr b="1" sz="3600">
                <a:solidFill>
                  <a:srgbClr val="00FF00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00FF00"/>
              </a:buClr>
              <a:buSzPct val="100000"/>
              <a:defRPr sz="3000">
                <a:solidFill>
                  <a:srgbClr val="00FF00"/>
                </a:solidFill>
              </a:defRPr>
            </a:lvl1pPr>
            <a:lvl2pPr lvl="1">
              <a:spcBef>
                <a:spcPts val="480"/>
              </a:spcBef>
              <a:buClr>
                <a:srgbClr val="00FF00"/>
              </a:buClr>
              <a:buSzPct val="100000"/>
              <a:defRPr sz="2400">
                <a:solidFill>
                  <a:srgbClr val="00FF00"/>
                </a:solidFill>
              </a:defRPr>
            </a:lvl2pPr>
            <a:lvl3pPr lvl="2">
              <a:spcBef>
                <a:spcPts val="480"/>
              </a:spcBef>
              <a:buClr>
                <a:srgbClr val="00FF00"/>
              </a:buClr>
              <a:buSzPct val="100000"/>
              <a:defRPr sz="2400">
                <a:solidFill>
                  <a:srgbClr val="00FF00"/>
                </a:solidFill>
              </a:defRPr>
            </a:lvl3pPr>
            <a:lvl4pPr lvl="3">
              <a:spcBef>
                <a:spcPts val="360"/>
              </a:spcBef>
              <a:buClr>
                <a:srgbClr val="00FF00"/>
              </a:buClr>
              <a:buSzPct val="100000"/>
              <a:defRPr sz="1800">
                <a:solidFill>
                  <a:srgbClr val="00FF00"/>
                </a:solidFill>
              </a:defRPr>
            </a:lvl4pPr>
            <a:lvl5pPr lvl="4">
              <a:spcBef>
                <a:spcPts val="360"/>
              </a:spcBef>
              <a:buClr>
                <a:srgbClr val="00FF00"/>
              </a:buClr>
              <a:buSzPct val="100000"/>
              <a:defRPr sz="1800">
                <a:solidFill>
                  <a:srgbClr val="00FF00"/>
                </a:solidFill>
              </a:defRPr>
            </a:lvl5pPr>
            <a:lvl6pPr lvl="5">
              <a:spcBef>
                <a:spcPts val="360"/>
              </a:spcBef>
              <a:buClr>
                <a:srgbClr val="00FF00"/>
              </a:buClr>
              <a:buSzPct val="100000"/>
              <a:defRPr sz="1800">
                <a:solidFill>
                  <a:srgbClr val="00FF00"/>
                </a:solidFill>
              </a:defRPr>
            </a:lvl6pPr>
            <a:lvl7pPr lvl="6">
              <a:spcBef>
                <a:spcPts val="360"/>
              </a:spcBef>
              <a:buClr>
                <a:srgbClr val="00FF00"/>
              </a:buClr>
              <a:buSzPct val="100000"/>
              <a:defRPr sz="1800">
                <a:solidFill>
                  <a:srgbClr val="00FF00"/>
                </a:solidFill>
              </a:defRPr>
            </a:lvl7pPr>
            <a:lvl8pPr lvl="7">
              <a:spcBef>
                <a:spcPts val="360"/>
              </a:spcBef>
              <a:buClr>
                <a:srgbClr val="00FF00"/>
              </a:buClr>
              <a:buSzPct val="100000"/>
              <a:defRPr sz="1800">
                <a:solidFill>
                  <a:srgbClr val="00FF00"/>
                </a:solidFill>
              </a:defRPr>
            </a:lvl8pPr>
            <a:lvl9pPr lvl="8">
              <a:spcBef>
                <a:spcPts val="360"/>
              </a:spcBef>
              <a:buClr>
                <a:srgbClr val="00FF00"/>
              </a:buClr>
              <a:buSzPct val="100000"/>
              <a:defRPr sz="1800">
                <a:solidFill>
                  <a:srgbClr val="00FF00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kshop.myshopify.com/" TargetMode="External"/><Relationship Id="rId4" Type="http://schemas.openxmlformats.org/officeDocument/2006/relationships/hyperlink" Target="https://www.wifipineapple.com/" TargetMode="External"/><Relationship Id="rId5" Type="http://schemas.openxmlformats.org/officeDocument/2006/relationships/hyperlink" Target="http://wiki.wifipineapple.com/" TargetMode="External"/><Relationship Id="rId6" Type="http://schemas.openxmlformats.org/officeDocument/2006/relationships/hyperlink" Target="https://forums.hak5.or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WiFi Pineapple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Pwn by accident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759675"/>
            <a:ext cx="82296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easily be hidden for long term deployment.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discrete objects to remain unnoticed.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combined with a battery when a power supply isn’t available.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add a 3G modem for remote management.</a:t>
            </a:r>
          </a:p>
        </p:txBody>
      </p:sp>
      <p:sp>
        <p:nvSpPr>
          <p:cNvPr id="111" name="Shape 111"/>
          <p:cNvSpPr/>
          <p:nvPr/>
        </p:nvSpPr>
        <p:spPr>
          <a:xfrm>
            <a:off x="457200" y="1063375"/>
            <a:ext cx="2244299" cy="696299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Reconnaissance</a:t>
            </a:r>
          </a:p>
        </p:txBody>
      </p:sp>
      <p:sp>
        <p:nvSpPr>
          <p:cNvPr id="112" name="Shape 112"/>
          <p:cNvSpPr/>
          <p:nvPr/>
        </p:nvSpPr>
        <p:spPr>
          <a:xfrm>
            <a:off x="2223525" y="1063375"/>
            <a:ext cx="1918200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Scanning</a:t>
            </a:r>
          </a:p>
        </p:txBody>
      </p:sp>
      <p:sp>
        <p:nvSpPr>
          <p:cNvPr id="113" name="Shape 113"/>
          <p:cNvSpPr/>
          <p:nvPr/>
        </p:nvSpPr>
        <p:spPr>
          <a:xfrm>
            <a:off x="3684287" y="1063375"/>
            <a:ext cx="17753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Gaining Access</a:t>
            </a:r>
          </a:p>
        </p:txBody>
      </p:sp>
      <p:sp>
        <p:nvSpPr>
          <p:cNvPr id="114" name="Shape 114"/>
          <p:cNvSpPr/>
          <p:nvPr/>
        </p:nvSpPr>
        <p:spPr>
          <a:xfrm>
            <a:off x="4991875" y="1063375"/>
            <a:ext cx="2244299" cy="696299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Maintaining Access</a:t>
            </a:r>
          </a:p>
        </p:txBody>
      </p:sp>
      <p:sp>
        <p:nvSpPr>
          <p:cNvPr id="115" name="Shape 115"/>
          <p:cNvSpPr/>
          <p:nvPr/>
        </p:nvSpPr>
        <p:spPr>
          <a:xfrm>
            <a:off x="6768575" y="1063375"/>
            <a:ext cx="18455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Clearing Tracks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 WiFi Pineapple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759675"/>
            <a:ext cx="82296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57200" y="1063375"/>
            <a:ext cx="2244299" cy="696299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Reconnaissance</a:t>
            </a:r>
          </a:p>
        </p:txBody>
      </p:sp>
      <p:sp>
        <p:nvSpPr>
          <p:cNvPr id="123" name="Shape 123"/>
          <p:cNvSpPr/>
          <p:nvPr/>
        </p:nvSpPr>
        <p:spPr>
          <a:xfrm>
            <a:off x="2223525" y="1063375"/>
            <a:ext cx="1918200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Scanning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3684287" y="1063375"/>
            <a:ext cx="17753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Gaining Access</a:t>
            </a:r>
          </a:p>
        </p:txBody>
      </p:sp>
      <p:sp>
        <p:nvSpPr>
          <p:cNvPr id="125" name="Shape 125"/>
          <p:cNvSpPr/>
          <p:nvPr/>
        </p:nvSpPr>
        <p:spPr>
          <a:xfrm>
            <a:off x="4991875" y="1063375"/>
            <a:ext cx="2244299" cy="696299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Maintaining Access</a:t>
            </a:r>
          </a:p>
        </p:txBody>
      </p:sp>
      <p:sp>
        <p:nvSpPr>
          <p:cNvPr id="126" name="Shape 126"/>
          <p:cNvSpPr/>
          <p:nvPr/>
        </p:nvSpPr>
        <p:spPr>
          <a:xfrm>
            <a:off x="6768575" y="1063375"/>
            <a:ext cx="18455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Clearing Tracks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 WiFi Pineapple</a:t>
            </a:r>
          </a:p>
        </p:txBody>
      </p:sp>
      <p:pic>
        <p:nvPicPr>
          <p:cNvPr descr="ominous_box1_1024x1024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37" y="1898769"/>
            <a:ext cx="5147449" cy="288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inous_box2_1024x1024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871" y="1898774"/>
            <a:ext cx="5147439" cy="2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Info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Purchase: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https://hakshop.myshopify.com/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Support: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https://www.wifipineapple.com/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http://wiki.wifipineapple.com/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6"/>
              </a:rPr>
              <a:t>https://forums.hak5.org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Youtube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descr="51181234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62" y="1063375"/>
            <a:ext cx="3862474" cy="38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WiFi Pineapple</a:t>
            </a:r>
          </a:p>
        </p:txBody>
      </p:sp>
      <p:pic>
        <p:nvPicPr>
          <p:cNvPr descr="8.jpg" id="41" name="Shape 41"/>
          <p:cNvPicPr preferRelativeResize="0"/>
          <p:nvPr/>
        </p:nvPicPr>
        <p:blipFill rotWithShape="1">
          <a:blip r:embed="rId3">
            <a:alphaModFix/>
          </a:blip>
          <a:srcRect b="3035" l="32694" r="22955" t="11683"/>
          <a:stretch/>
        </p:blipFill>
        <p:spPr>
          <a:xfrm>
            <a:off x="571750" y="1452875"/>
            <a:ext cx="3346974" cy="335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jpg" id="42" name="Shape 42"/>
          <p:cNvPicPr preferRelativeResize="0"/>
          <p:nvPr/>
        </p:nvPicPr>
        <p:blipFill rotWithShape="1">
          <a:blip r:embed="rId4">
            <a:alphaModFix/>
          </a:blip>
          <a:srcRect b="7993" l="19601" r="15707" t="7324"/>
          <a:stretch/>
        </p:blipFill>
        <p:spPr>
          <a:xfrm>
            <a:off x="4125250" y="1063374"/>
            <a:ext cx="4561551" cy="33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WiFi Pineapple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simple router system with two open wireless chips that can be used for raw packet injection.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 one ethernet port and a USB port that can be used for storage, another wireless interface, GPS, or a cellular modem.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Pineapple can be used for recon or for active pentests.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WiFi Pineapple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hardware/open design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Atheros AR9331 IEEE 802.11 b/g/n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Realtek RTL8187 IEEE 802.11 b/g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Digital I/O pins which allow for expansion.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HDK which is an Arduino Pro based microcontroller 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WiFi Pineapple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Users can make Infusions to extend the functionality of the WiFi Pineapple.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Infusions are small programs that allow the user to get and display specific information about the WiFi Pineapple, APs, or clients.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Infusions make up the GUI for the WiFi Pineapple.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759675"/>
            <a:ext cx="82296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see nearby Access Points (AP) and clients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see if a client is using an 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Gives you basic information about APs (channel, signal strength)</a:t>
            </a:r>
          </a:p>
        </p:txBody>
      </p:sp>
      <p:sp>
        <p:nvSpPr>
          <p:cNvPr id="66" name="Shape 66"/>
          <p:cNvSpPr/>
          <p:nvPr/>
        </p:nvSpPr>
        <p:spPr>
          <a:xfrm>
            <a:off x="457200" y="1063375"/>
            <a:ext cx="2244299" cy="696299"/>
          </a:xfrm>
          <a:prstGeom prst="homePlate">
            <a:avLst>
              <a:gd fmla="val 50000" name="adj"/>
            </a:avLst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Reconnaissance</a:t>
            </a:r>
          </a:p>
        </p:txBody>
      </p:sp>
      <p:sp>
        <p:nvSpPr>
          <p:cNvPr id="67" name="Shape 67"/>
          <p:cNvSpPr/>
          <p:nvPr/>
        </p:nvSpPr>
        <p:spPr>
          <a:xfrm>
            <a:off x="2223525" y="1063375"/>
            <a:ext cx="1918200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Scanning</a:t>
            </a:r>
          </a:p>
        </p:txBody>
      </p:sp>
      <p:sp>
        <p:nvSpPr>
          <p:cNvPr id="68" name="Shape 68"/>
          <p:cNvSpPr/>
          <p:nvPr/>
        </p:nvSpPr>
        <p:spPr>
          <a:xfrm>
            <a:off x="3684287" y="1063375"/>
            <a:ext cx="17753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Gaining Access</a:t>
            </a:r>
          </a:p>
        </p:txBody>
      </p:sp>
      <p:sp>
        <p:nvSpPr>
          <p:cNvPr id="69" name="Shape 69"/>
          <p:cNvSpPr/>
          <p:nvPr/>
        </p:nvSpPr>
        <p:spPr>
          <a:xfrm>
            <a:off x="4991875" y="1063375"/>
            <a:ext cx="22442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Maintaining Access</a:t>
            </a:r>
          </a:p>
        </p:txBody>
      </p:sp>
      <p:sp>
        <p:nvSpPr>
          <p:cNvPr id="70" name="Shape 70"/>
          <p:cNvSpPr/>
          <p:nvPr/>
        </p:nvSpPr>
        <p:spPr>
          <a:xfrm>
            <a:off x="6768575" y="1063375"/>
            <a:ext cx="18455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Clearing Tracks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 WiFi Pineapple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759675"/>
            <a:ext cx="82296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WiFi Pineapple can scan the surrounding environment for signals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can detect individual APs, signal strength, MACs, security setting, and other general info.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reconnaissance on the WiFi Pineapple can tell if a client is attached to a specific network.</a:t>
            </a:r>
          </a:p>
        </p:txBody>
      </p:sp>
      <p:sp>
        <p:nvSpPr>
          <p:cNvPr id="77" name="Shape 77"/>
          <p:cNvSpPr/>
          <p:nvPr/>
        </p:nvSpPr>
        <p:spPr>
          <a:xfrm>
            <a:off x="457200" y="1063375"/>
            <a:ext cx="2244299" cy="696299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Reconnaissance</a:t>
            </a:r>
          </a:p>
        </p:txBody>
      </p:sp>
      <p:sp>
        <p:nvSpPr>
          <p:cNvPr id="78" name="Shape 78"/>
          <p:cNvSpPr/>
          <p:nvPr/>
        </p:nvSpPr>
        <p:spPr>
          <a:xfrm>
            <a:off x="2223525" y="1063375"/>
            <a:ext cx="1918200" cy="696299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Scanning</a:t>
            </a:r>
          </a:p>
        </p:txBody>
      </p:sp>
      <p:sp>
        <p:nvSpPr>
          <p:cNvPr id="79" name="Shape 79"/>
          <p:cNvSpPr/>
          <p:nvPr/>
        </p:nvSpPr>
        <p:spPr>
          <a:xfrm>
            <a:off x="3684287" y="1063375"/>
            <a:ext cx="17753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Gaining Access</a:t>
            </a:r>
          </a:p>
        </p:txBody>
      </p:sp>
      <p:sp>
        <p:nvSpPr>
          <p:cNvPr id="80" name="Shape 80"/>
          <p:cNvSpPr/>
          <p:nvPr/>
        </p:nvSpPr>
        <p:spPr>
          <a:xfrm>
            <a:off x="4991875" y="1063375"/>
            <a:ext cx="22442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Maintaining Access</a:t>
            </a:r>
          </a:p>
        </p:txBody>
      </p:sp>
      <p:sp>
        <p:nvSpPr>
          <p:cNvPr id="81" name="Shape 81"/>
          <p:cNvSpPr/>
          <p:nvPr/>
        </p:nvSpPr>
        <p:spPr>
          <a:xfrm>
            <a:off x="6768575" y="1063375"/>
            <a:ext cx="18455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Clearing Tracks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 WiFi Pineapple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759675"/>
            <a:ext cx="82296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Karma is a tool to make an evil twin AP by using the WiFi beacons that devices send out.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SSLstrip will take out SSL connections and view web traffic in clear text.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WiFi Deauth</a:t>
            </a:r>
          </a:p>
        </p:txBody>
      </p:sp>
      <p:sp>
        <p:nvSpPr>
          <p:cNvPr id="88" name="Shape 88"/>
          <p:cNvSpPr/>
          <p:nvPr/>
        </p:nvSpPr>
        <p:spPr>
          <a:xfrm>
            <a:off x="457200" y="1063375"/>
            <a:ext cx="2244299" cy="696299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Reconnaissance</a:t>
            </a:r>
          </a:p>
        </p:txBody>
      </p:sp>
      <p:sp>
        <p:nvSpPr>
          <p:cNvPr id="89" name="Shape 89"/>
          <p:cNvSpPr/>
          <p:nvPr/>
        </p:nvSpPr>
        <p:spPr>
          <a:xfrm>
            <a:off x="2223525" y="1063375"/>
            <a:ext cx="1918200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Scanning</a:t>
            </a:r>
          </a:p>
        </p:txBody>
      </p:sp>
      <p:sp>
        <p:nvSpPr>
          <p:cNvPr id="90" name="Shape 90"/>
          <p:cNvSpPr/>
          <p:nvPr/>
        </p:nvSpPr>
        <p:spPr>
          <a:xfrm>
            <a:off x="3684287" y="1063375"/>
            <a:ext cx="1775399" cy="696299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Gaining Access</a:t>
            </a:r>
          </a:p>
        </p:txBody>
      </p:sp>
      <p:sp>
        <p:nvSpPr>
          <p:cNvPr id="91" name="Shape 91"/>
          <p:cNvSpPr/>
          <p:nvPr/>
        </p:nvSpPr>
        <p:spPr>
          <a:xfrm>
            <a:off x="4991875" y="1063375"/>
            <a:ext cx="22442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Maintaining Access</a:t>
            </a:r>
          </a:p>
        </p:txBody>
      </p:sp>
      <p:sp>
        <p:nvSpPr>
          <p:cNvPr id="92" name="Shape 92"/>
          <p:cNvSpPr/>
          <p:nvPr/>
        </p:nvSpPr>
        <p:spPr>
          <a:xfrm>
            <a:off x="6768575" y="1063375"/>
            <a:ext cx="18455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Clearing Tracks</a:t>
            </a:r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 WiFi Pineapple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759675"/>
            <a:ext cx="8229600" cy="31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SSLstrip</a:t>
            </a:r>
          </a:p>
        </p:txBody>
      </p:sp>
      <p:sp>
        <p:nvSpPr>
          <p:cNvPr id="99" name="Shape 99"/>
          <p:cNvSpPr/>
          <p:nvPr/>
        </p:nvSpPr>
        <p:spPr>
          <a:xfrm>
            <a:off x="457200" y="1063375"/>
            <a:ext cx="2244299" cy="696299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Reconnaissance</a:t>
            </a:r>
          </a:p>
        </p:txBody>
      </p:sp>
      <p:sp>
        <p:nvSpPr>
          <p:cNvPr id="100" name="Shape 100"/>
          <p:cNvSpPr/>
          <p:nvPr/>
        </p:nvSpPr>
        <p:spPr>
          <a:xfrm>
            <a:off x="2223525" y="1063375"/>
            <a:ext cx="1918200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Scanning</a:t>
            </a:r>
          </a:p>
        </p:txBody>
      </p:sp>
      <p:sp>
        <p:nvSpPr>
          <p:cNvPr id="101" name="Shape 101"/>
          <p:cNvSpPr/>
          <p:nvPr/>
        </p:nvSpPr>
        <p:spPr>
          <a:xfrm>
            <a:off x="3684287" y="1063375"/>
            <a:ext cx="1775399" cy="696299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Gaining Access</a:t>
            </a:r>
          </a:p>
        </p:txBody>
      </p:sp>
      <p:sp>
        <p:nvSpPr>
          <p:cNvPr id="102" name="Shape 102"/>
          <p:cNvSpPr/>
          <p:nvPr/>
        </p:nvSpPr>
        <p:spPr>
          <a:xfrm>
            <a:off x="4991875" y="1063375"/>
            <a:ext cx="22442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Maintaining Access</a:t>
            </a:r>
          </a:p>
        </p:txBody>
      </p:sp>
      <p:sp>
        <p:nvSpPr>
          <p:cNvPr id="103" name="Shape 103"/>
          <p:cNvSpPr/>
          <p:nvPr/>
        </p:nvSpPr>
        <p:spPr>
          <a:xfrm>
            <a:off x="6768575" y="1063375"/>
            <a:ext cx="1845599" cy="696299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FF00"/>
                </a:solidFill>
              </a:rPr>
              <a:t>Clearing Tracks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use a WiFi Pineapple</a:t>
            </a:r>
          </a:p>
        </p:txBody>
      </p:sp>
      <p:pic>
        <p:nvPicPr>
          <p:cNvPr descr="sslstrip-mit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2633150"/>
            <a:ext cx="81629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