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DF6D4E-7F5B-48B6-85D9-7FA8D290F62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There are a lot of rules to permissions so that is why generally why deny takes precedence.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71CB7E-E0EA-4770-A751-8A285EA7E358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Each of the 7 editions are used for a specific task, for instance Datacenter is primarily used for databases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905C72-825B-466D-BE6E-095FC96973FD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Switch to demonstration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To install a Role or Feature you use the main screen of the Snap-in, to manage the Role or Feature you drill down to the specific menu item.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139298-2AC7-4E16-8465-03306A3B1B26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Both the Resource Monitor and Task Manager can be accessed by searching for it from the start bar.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0EC395-88A3-4E3C-91FA-6618E7377CC2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Even though you can Diagnostics Snap-in </a:t>
            </a:r>
            <a:r>
              <a:rPr lang="en-US" sz="2000">
                <a:latin typeface="Wingdings"/>
              </a:rPr>
              <a:t> Performance  Monitoring Tools  Performance Monitor  really the Performance Monitor also includes the Data Collector Sets and Reports as well.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C62047-1754-47E5-A6DE-5B2E73C37D65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Windows Firewall is turned on by default.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Many companies are starting to block Java from accessing the internet and in some cases any other part of the network besides the localhost.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If you turn off the firewall and the problem is fixed don’t just leave the firewall off. There is a rule configuration that will allow what you are trying to do without adding extra exposure to the server.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BB2AB2-0690-482F-9AD6-90AB2A17225C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Individual disk errors aren’t the worst thing in the world, it is when you get dozens of these errors popping up in a short time.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B0591A-119A-4323-940A-A0D407CBD422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Objects might be processes, hardware, files, etc. that access other things.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The new access control mechanism that RIO may have us go through in order to access their network is likely controlled by a directory services and it is very likely that it is active directory.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E7A974-479A-4876-8878-BBF6503CA120}" type="slidenum">
              <a:rPr lang="en-US" sz="1200">
                <a:solidFill>
                  <a:srgbClr val="595959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295280" y="1873440"/>
            <a:ext cx="6400080" cy="1186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295280" y="1873440"/>
            <a:ext cx="6400080" cy="1186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295280" y="1873440"/>
            <a:ext cx="6400080" cy="1186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1295280" y="1873440"/>
            <a:ext cx="6400080" cy="1186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5280" y="1873440"/>
            <a:ext cx="6400080" cy="1186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137088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1371600"/>
            <a:ext cx="12191400" cy="81360"/>
          </a:xfrm>
          <a:prstGeom prst="rect">
            <a:avLst/>
          </a:prstGeom>
          <a:solidFill>
            <a:srgbClr val="ef7920"/>
          </a:solidFill>
          <a:ln w="1260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1442880"/>
            <a:ext cx="12191400" cy="81360"/>
          </a:xfrm>
          <a:prstGeom prst="rect">
            <a:avLst/>
          </a:prstGeom>
          <a:solidFill>
            <a:srgbClr val="1eb8c1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540480" y="0"/>
            <a:ext cx="5650920" cy="685728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6256800" y="0"/>
            <a:ext cx="1671480" cy="6857280"/>
          </a:xfrm>
          <a:prstGeom prst="rect">
            <a:avLst/>
          </a:prstGeom>
          <a:solidFill>
            <a:srgbClr val="ef7920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6062040" y="0"/>
            <a:ext cx="1527480" cy="6857280"/>
          </a:xfrm>
          <a:prstGeom prst="rect">
            <a:avLst/>
          </a:prstGeom>
          <a:solidFill>
            <a:srgbClr val="1eb8c1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12344400" y="0"/>
            <a:ext cx="1294560" cy="685728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 w="126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ffffff"/>
                </a:solidFill>
                <a:latin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>
                <a:solidFill>
                  <a:srgbClr val="ffffff"/>
                </a:solidFill>
                <a:latin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400" cy="137088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0" y="1371600"/>
            <a:ext cx="12191400" cy="81360"/>
          </a:xfrm>
          <a:prstGeom prst="rect">
            <a:avLst/>
          </a:prstGeom>
          <a:solidFill>
            <a:srgbClr val="ef7920"/>
          </a:solidFill>
          <a:ln w="12600">
            <a:noFill/>
          </a:ln>
        </p:spPr>
      </p:sp>
      <p:sp>
        <p:nvSpPr>
          <p:cNvPr id="45" name="CustomShape 3"/>
          <p:cNvSpPr/>
          <p:nvPr/>
        </p:nvSpPr>
        <p:spPr>
          <a:xfrm>
            <a:off x="0" y="1442880"/>
            <a:ext cx="12191400" cy="81360"/>
          </a:xfrm>
          <a:prstGeom prst="rect">
            <a:avLst/>
          </a:prstGeom>
          <a:solidFill>
            <a:srgbClr val="1eb8c1"/>
          </a:solidFill>
          <a:ln w="12600">
            <a:noFill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400" cy="137088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83" name="CustomShape 2"/>
          <p:cNvSpPr/>
          <p:nvPr/>
        </p:nvSpPr>
        <p:spPr>
          <a:xfrm>
            <a:off x="0" y="1371600"/>
            <a:ext cx="12191400" cy="81360"/>
          </a:xfrm>
          <a:prstGeom prst="rect">
            <a:avLst/>
          </a:prstGeom>
          <a:solidFill>
            <a:srgbClr val="ef7920"/>
          </a:solidFill>
          <a:ln w="12600">
            <a:noFill/>
          </a:ln>
        </p:spPr>
      </p:sp>
      <p:sp>
        <p:nvSpPr>
          <p:cNvPr id="84" name="CustomShape 3"/>
          <p:cNvSpPr/>
          <p:nvPr/>
        </p:nvSpPr>
        <p:spPr>
          <a:xfrm>
            <a:off x="0" y="1442880"/>
            <a:ext cx="12191400" cy="81360"/>
          </a:xfrm>
          <a:prstGeom prst="rect">
            <a:avLst/>
          </a:prstGeom>
          <a:solidFill>
            <a:srgbClr val="1eb8c1"/>
          </a:solidFill>
          <a:ln w="12600">
            <a:noFill/>
          </a:ln>
        </p:spPr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400" cy="137088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122" name="CustomShape 2"/>
          <p:cNvSpPr/>
          <p:nvPr/>
        </p:nvSpPr>
        <p:spPr>
          <a:xfrm>
            <a:off x="0" y="1371600"/>
            <a:ext cx="12191400" cy="81360"/>
          </a:xfrm>
          <a:prstGeom prst="rect">
            <a:avLst/>
          </a:prstGeom>
          <a:solidFill>
            <a:srgbClr val="ef7920"/>
          </a:solidFill>
          <a:ln w="12600">
            <a:noFill/>
          </a:ln>
        </p:spPr>
      </p:sp>
      <p:sp>
        <p:nvSpPr>
          <p:cNvPr id="123" name="CustomShape 3"/>
          <p:cNvSpPr/>
          <p:nvPr/>
        </p:nvSpPr>
        <p:spPr>
          <a:xfrm>
            <a:off x="0" y="1442880"/>
            <a:ext cx="12191400" cy="81360"/>
          </a:xfrm>
          <a:prstGeom prst="rect">
            <a:avLst/>
          </a:prstGeom>
          <a:solidFill>
            <a:srgbClr val="1eb8c1"/>
          </a:solidFill>
          <a:ln w="12600">
            <a:noFill/>
          </a:ln>
        </p:spPr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59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91400" cy="137088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162" name="CustomShape 2"/>
          <p:cNvSpPr/>
          <p:nvPr/>
        </p:nvSpPr>
        <p:spPr>
          <a:xfrm>
            <a:off x="0" y="1371600"/>
            <a:ext cx="12191400" cy="81360"/>
          </a:xfrm>
          <a:prstGeom prst="rect">
            <a:avLst/>
          </a:prstGeom>
          <a:solidFill>
            <a:srgbClr val="ef7920"/>
          </a:solidFill>
          <a:ln w="12600">
            <a:noFill/>
          </a:ln>
        </p:spPr>
      </p:sp>
      <p:sp>
        <p:nvSpPr>
          <p:cNvPr id="163" name="CustomShape 3"/>
          <p:cNvSpPr/>
          <p:nvPr/>
        </p:nvSpPr>
        <p:spPr>
          <a:xfrm>
            <a:off x="0" y="1442880"/>
            <a:ext cx="12191400" cy="81360"/>
          </a:xfrm>
          <a:prstGeom prst="rect">
            <a:avLst/>
          </a:prstGeom>
          <a:solidFill>
            <a:srgbClr val="1eb8c1"/>
          </a:solidFill>
          <a:ln w="12600">
            <a:noFill/>
          </a:ln>
        </p:spPr>
      </p:sp>
      <p:sp>
        <p:nvSpPr>
          <p:cNvPr id="164" name="CustomShape 4"/>
          <p:cNvSpPr/>
          <p:nvPr/>
        </p:nvSpPr>
        <p:spPr>
          <a:xfrm>
            <a:off x="8429040" y="0"/>
            <a:ext cx="3762360" cy="685728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65" name="CustomShape 5"/>
          <p:cNvSpPr/>
          <p:nvPr/>
        </p:nvSpPr>
        <p:spPr>
          <a:xfrm>
            <a:off x="8145360" y="0"/>
            <a:ext cx="1671480" cy="6857280"/>
          </a:xfrm>
          <a:prstGeom prst="rect">
            <a:avLst/>
          </a:prstGeom>
          <a:solidFill>
            <a:srgbClr val="ef7920"/>
          </a:solidFill>
          <a:ln>
            <a:noFill/>
          </a:ln>
        </p:spPr>
      </p:sp>
      <p:sp>
        <p:nvSpPr>
          <p:cNvPr id="166" name="CustomShape 6"/>
          <p:cNvSpPr/>
          <p:nvPr/>
        </p:nvSpPr>
        <p:spPr>
          <a:xfrm>
            <a:off x="7950600" y="0"/>
            <a:ext cx="1527480" cy="6857280"/>
          </a:xfrm>
          <a:prstGeom prst="rect">
            <a:avLst/>
          </a:prstGeom>
          <a:solidFill>
            <a:srgbClr val="1eb8c1"/>
          </a:solidFill>
          <a:ln>
            <a:noFill/>
          </a:ln>
        </p:spPr>
      </p:sp>
      <p:sp>
        <p:nvSpPr>
          <p:cNvPr id="167" name="PlaceHolder 7"/>
          <p:cNvSpPr>
            <a:spLocks noGrp="1"/>
          </p:cNvSpPr>
          <p:nvPr>
            <p:ph type="title"/>
          </p:nvPr>
        </p:nvSpPr>
        <p:spPr>
          <a:xfrm>
            <a:off x="1295280" y="1873440"/>
            <a:ext cx="6400080" cy="2559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Placeholder 5" descr=""/>
          <p:cNvPicPr/>
          <p:nvPr/>
        </p:nvPicPr>
        <p:blipFill>
          <a:blip r:embed="rId1"/>
          <a:srcRect l="23527" t="0" r="23527" b="0"/>
          <a:stretch>
            <a:fillRect/>
          </a:stretch>
        </p:blipFill>
        <p:spPr>
          <a:xfrm>
            <a:off x="7940520" y="360"/>
            <a:ext cx="4251240" cy="685728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822960" y="1873440"/>
            <a:ext cx="5120640" cy="255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595959"/>
                </a:solidFill>
                <a:latin typeface="Book Antiqua"/>
              </a:rPr>
              <a:t>Windows Server 2008 R2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861120" y="4572000"/>
            <a:ext cx="5119920" cy="15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Looking through the window to the future…6 years ago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Dealing with file and folders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Navigation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Accessing network drives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Sharing local drives on the network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Mount network drives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Permissions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File and folder permissions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Shared network file and folder permissions</a:t>
            </a:r>
            <a:endParaRPr/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Dealing with permissions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User permissions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Individuals can be assigned permissions to files, folders, and objects.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Group permissions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Groups can be assigned permissions to files, folders, and objects.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Deny permissions will generally take precedence, so if a user is a member of two groups, one with read access and one without the user won’t have access.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Permissions are cumulative, so if a user is a member of a group that has read permissions and one that has write permissions the user will have both read and write permissions.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460600" y="2278080"/>
            <a:ext cx="6400080" cy="255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6600">
                <a:solidFill>
                  <a:srgbClr val="595959"/>
                </a:solidFill>
                <a:latin typeface="Book Antiqua"/>
              </a:rPr>
              <a:t>Fin</a:t>
            </a:r>
            <a:endParaRPr/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Background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Windows Server 2008 R2 released in late 2008 (July 22 2009)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Shares the same kernel as Windows 7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Many of the same tips, tricks and tools that work in Windows 7 will work in 2008 R2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There are 7 different editions of 2008 R2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Foundation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Standard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Enterprise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Datacenter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Web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HPC 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Itanium</a:t>
            </a:r>
            <a:endParaRPr/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Background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Book Antiqua"/>
              </a:rPr>
              <a:t>The two most used editions are Standard and Enterprise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95959"/>
                </a:solidFill>
                <a:latin typeface="Book Antiqua"/>
              </a:rPr>
              <a:t>The differences between the two revolve around Active Directory, file services, and how many active simultaneous remote desktop connections that can be active.</a:t>
            </a: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Adding Roles and Features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595959"/>
                </a:solidFill>
                <a:latin typeface="Book Antiqua"/>
              </a:rPr>
              <a:t>On a Windows Server there are Roles and Features.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A role is a primary duty of a server (e.g. a web server).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A feature is a supporting function that helps the server perform its job (e.g. backups).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595959"/>
                </a:solidFill>
                <a:latin typeface="Book Antiqua"/>
              </a:rPr>
              <a:t>Both Roles and Features can be installed and managed from Snap-ins the Server Management Console.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595959"/>
                </a:solidFill>
                <a:latin typeface="Book Antiqua"/>
              </a:rPr>
              <a:t>Many Roles and Features can also be managed from specific Snap-ins in the Administrative Tools menu when you press start.</a:t>
            </a:r>
            <a:endParaRPr/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Monitoring System Resources (Task Manager/ Resource Monitor)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Ctrl+Shift+Esc or Ctrl+Alt+Delete then choose Task Manager.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Task Manager gives you basic information about how the system is running, including processor and memory usage, uptime, and network usage.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Resource Monitor can be accessed on the performance tab of the Task Manager.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The Resource Monitor is like the Task Manager on steroids.</a:t>
            </a:r>
            <a:endParaRPr/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Monitoring System Resources (Performance Monitor)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The Performance Monitor allows you to get specific data about the system. It also allows you to define custom criteria to capture and custom reports.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The Performance Monitor can be accessed by going to the Diagnostics Snap-in &gt; Performance </a:t>
            </a:r>
            <a:r>
              <a:rPr lang="en-US" sz="2400">
                <a:solidFill>
                  <a:srgbClr val="595959"/>
                </a:solidFill>
                <a:latin typeface="Wingdings"/>
              </a:rPr>
              <a:t>&gt;</a:t>
            </a:r>
            <a:r>
              <a:rPr lang="en-US" sz="2400">
                <a:solidFill>
                  <a:srgbClr val="595959"/>
                </a:solidFill>
                <a:latin typeface="Book Antiqua"/>
              </a:rPr>
              <a:t> Monitoring Tools </a:t>
            </a:r>
            <a:r>
              <a:rPr lang="en-US" sz="2400">
                <a:solidFill>
                  <a:srgbClr val="595959"/>
                </a:solidFill>
                <a:latin typeface="Wingdings"/>
              </a:rPr>
              <a:t>&gt;</a:t>
            </a:r>
            <a:r>
              <a:rPr lang="en-US" sz="2400">
                <a:solidFill>
                  <a:srgbClr val="595959"/>
                </a:solidFill>
                <a:latin typeface="Book Antiqua"/>
              </a:rPr>
              <a:t> Performance Monitor in the Server Manager.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The Performance Monitor is a really powerful diagnostics tool and is really useful in comparing two data types (e.g. disk use vs. processor time)</a:t>
            </a:r>
            <a:endParaRPr/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Troubleshooting (Network Problems)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Can you ping to the server and from the server.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Check the Firewall (Start </a:t>
            </a:r>
            <a:r>
              <a:rPr lang="en-US" sz="2400">
                <a:solidFill>
                  <a:srgbClr val="595959"/>
                </a:solidFill>
                <a:latin typeface="Wingdings"/>
              </a:rPr>
              <a:t>&gt;</a:t>
            </a:r>
            <a:r>
              <a:rPr lang="en-US" sz="2400">
                <a:solidFill>
                  <a:srgbClr val="595959"/>
                </a:solidFill>
                <a:latin typeface="Book Antiqua"/>
              </a:rPr>
              <a:t> Administrative Tools </a:t>
            </a:r>
            <a:r>
              <a:rPr lang="en-US" sz="2400">
                <a:solidFill>
                  <a:srgbClr val="595959"/>
                </a:solidFill>
                <a:latin typeface="Wingdings"/>
              </a:rPr>
              <a:t>&gt;</a:t>
            </a:r>
            <a:r>
              <a:rPr lang="en-US" sz="2400">
                <a:solidFill>
                  <a:srgbClr val="595959"/>
                </a:solidFill>
                <a:latin typeface="Book Antiqua"/>
              </a:rPr>
              <a:t> Windows Firewall).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Check to make sure that the incoming ports are open.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Make sure that the application/port isn’t blocked from accessing where you need to go.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If all else fails turn the firewall off, just make sure to turn it back on after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Check the network adapter settings.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Is the IP set correctly.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Troubleshooting (Common Problems)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Event Viewer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Disk Errors (7 Bad block error, 11 Controller error, 51 Generic error, 52 imminent failure warning).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Shutdown errors (6006 Graceful shutdown, 6008 System failure, 6005 resumption of event log), these can be indicative of problems in the host system.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Make sure the Services are running.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Start </a:t>
            </a:r>
            <a:r>
              <a:rPr lang="en-US" sz="2000">
                <a:solidFill>
                  <a:srgbClr val="595959"/>
                </a:solidFill>
                <a:latin typeface="Wingdings"/>
              </a:rPr>
              <a:t>&gt;</a:t>
            </a:r>
            <a:r>
              <a:rPr lang="en-US" sz="2000">
                <a:solidFill>
                  <a:srgbClr val="595959"/>
                </a:solidFill>
                <a:latin typeface="Book Antiqua"/>
              </a:rPr>
              <a:t> Administrative Tools </a:t>
            </a:r>
            <a:r>
              <a:rPr lang="en-US" sz="2000">
                <a:solidFill>
                  <a:srgbClr val="595959"/>
                </a:solidFill>
                <a:latin typeface="Wingdings"/>
              </a:rPr>
              <a:t>&gt;</a:t>
            </a:r>
            <a:r>
              <a:rPr lang="en-US" sz="2000">
                <a:solidFill>
                  <a:srgbClr val="595959"/>
                </a:solidFill>
                <a:latin typeface="Book Antiqua"/>
              </a:rPr>
              <a:t> Services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Scroll through and make sure that the service you are trying to access is operating.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If a services is giving you problems try to restart it.</a:t>
            </a:r>
            <a:endParaRPr/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295280" y="255240"/>
            <a:ext cx="960048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Book Antiqua"/>
              </a:rPr>
              <a:t>Active Directory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1295280" y="1828800"/>
            <a:ext cx="96004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Active Directory (AD) is a directory service developed by Microsoft to control access to Microsoft domains (networks).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Book Antiqua"/>
              </a:rPr>
              <a:t>AD controls permissions to files and folders, as well as, allows for easy administration over groups of people with similar jobs.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Book Antiqua"/>
              </a:rPr>
              <a:t>AD also allows administrators to control permissions for objects in the environment.</a:t>
            </a:r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