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notesSlides/notesSlide4.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9.xml" ContentType="application/vnd.openxmlformats-officedocument.presentationml.notesSlide+xml"/>
  <Override PartName="/ppt/notesSlides/_rels/notesSlide4.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9.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75" name="PlaceHolder 2"/>
          <p:cNvSpPr>
            <a:spLocks noGrp="1"/>
          </p:cNvSpPr>
          <p:nvPr>
            <p:ph type="hdr"/>
          </p:nvPr>
        </p:nvSpPr>
        <p:spPr>
          <a:xfrm>
            <a:off x="0" y="0"/>
            <a:ext cx="3372840" cy="502560"/>
          </a:xfrm>
          <a:prstGeom prst="rect">
            <a:avLst/>
          </a:prstGeom>
        </p:spPr>
        <p:txBody>
          <a:bodyPr lIns="0" rIns="0" tIns="0" bIns="0"/>
          <a:p>
            <a:r>
              <a:rPr b="0" lang="en-US" sz="1400" spc="-1" strike="noStrike">
                <a:solidFill>
                  <a:srgbClr val="000000"/>
                </a:solidFill>
                <a:uFill>
                  <a:solidFill>
                    <a:srgbClr val="ffffff"/>
                  </a:solidFill>
                </a:uFill>
                <a:latin typeface="Times New Roman"/>
              </a:rPr>
              <a:t>&lt;header&gt;</a:t>
            </a:r>
            <a:endParaRPr b="0" lang="en-US" sz="1400" spc="-1" strike="noStrike">
              <a:solidFill>
                <a:srgbClr val="000000"/>
              </a:solidFill>
              <a:uFill>
                <a:solidFill>
                  <a:srgbClr val="ffffff"/>
                </a:solidFill>
              </a:uFill>
              <a:latin typeface="Times New Roman"/>
            </a:endParaRPr>
          </a:p>
        </p:txBody>
      </p:sp>
      <p:sp>
        <p:nvSpPr>
          <p:cNvPr id="76"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77"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78" name="PlaceHolder 5"/>
          <p:cNvSpPr>
            <a:spLocks noGrp="1"/>
          </p:cNvSpPr>
          <p:nvPr>
            <p:ph type="sldNum"/>
          </p:nvPr>
        </p:nvSpPr>
        <p:spPr>
          <a:xfrm>
            <a:off x="4399200" y="9555480"/>
            <a:ext cx="3372840" cy="502560"/>
          </a:xfrm>
          <a:prstGeom prst="rect">
            <a:avLst/>
          </a:prstGeom>
        </p:spPr>
        <p:txBody>
          <a:bodyPr lIns="0" rIns="0" tIns="0" bIns="0" anchor="b"/>
          <a:p>
            <a:pPr algn="r"/>
            <a:fld id="{7E17ED73-CA21-4C96-92C5-58FB0061AD9F}"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body"/>
          </p:nvPr>
        </p:nvSpPr>
        <p:spPr>
          <a:xfrm>
            <a:off x="685800" y="4343400"/>
            <a:ext cx="5486040" cy="4114440"/>
          </a:xfrm>
          <a:prstGeom prst="rect">
            <a:avLst/>
          </a:prstGeom>
        </p:spPr>
        <p:txBody>
          <a:bodyPr tIns="91440" bIns="91440"/>
          <a:p>
            <a:pPr marL="216000" indent="-216000">
              <a:lnSpc>
                <a:spcPct val="100000"/>
              </a:lnSpc>
            </a:pPr>
            <a:r>
              <a:rPr b="0" lang="en-US" sz="1100" spc="-1" strike="noStrike">
                <a:solidFill>
                  <a:srgbClr val="000000"/>
                </a:solidFill>
                <a:uFill>
                  <a:solidFill>
                    <a:srgbClr val="ffffff"/>
                  </a:solidFill>
                </a:uFill>
                <a:latin typeface="Arial"/>
              </a:rPr>
              <a:t>Because there are new viruses being created everyday there can be several updates for all of the new signatures.</a:t>
            </a: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a:p>
            <a:pPr marL="216000" indent="-216000">
              <a:lnSpc>
                <a:spcPct val="100000"/>
              </a:lnSpc>
            </a:pPr>
            <a:r>
              <a:rPr b="0" lang="en-US" sz="1100" spc="-1" strike="noStrike">
                <a:solidFill>
                  <a:srgbClr val="000000"/>
                </a:solidFill>
                <a:uFill>
                  <a:solidFill>
                    <a:srgbClr val="ffffff"/>
                  </a:solidFill>
                </a:uFill>
                <a:latin typeface="Arial"/>
              </a:rPr>
              <a:t>Each antivirus maker will create their own signatures because of that it is only when they are able to see a new virus that they will be able to create a signature for it.</a:t>
            </a:r>
            <a:endParaRPr b="0" lang="en-US" sz="2000" spc="-1" strike="noStrike">
              <a:solidFill>
                <a:srgbClr val="000000"/>
              </a:solidFill>
              <a:uFill>
                <a:solidFill>
                  <a:srgbClr val="ffffff"/>
                </a:solidFill>
              </a:u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body"/>
          </p:nvPr>
        </p:nvSpPr>
        <p:spPr>
          <a:xfrm>
            <a:off x="685800" y="4343400"/>
            <a:ext cx="5486040" cy="4114440"/>
          </a:xfrm>
          <a:prstGeom prst="rect">
            <a:avLst/>
          </a:prstGeom>
        </p:spPr>
        <p:txBody>
          <a:bodyPr tIns="91440" bIns="91440"/>
          <a:p>
            <a:pPr marL="216000" indent="-216000">
              <a:lnSpc>
                <a:spcPct val="100000"/>
              </a:lnSpc>
            </a:pPr>
            <a:r>
              <a:rPr b="0" lang="en-US" sz="1100" spc="-1" strike="noStrike">
                <a:solidFill>
                  <a:srgbClr val="000000"/>
                </a:solidFill>
                <a:uFill>
                  <a:solidFill>
                    <a:srgbClr val="ffffff"/>
                  </a:solidFill>
                </a:uFill>
                <a:latin typeface="Arial"/>
              </a:rPr>
              <a:t>It is good to have a software firewall on your computer as an extra layer of protection and also many people use laptops and go other places with them (school, work, coffee shops) and you can’t trust those networks.</a:t>
            </a: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a:p>
            <a:pPr marL="216000" indent="-216000">
              <a:lnSpc>
                <a:spcPct val="100000"/>
              </a:lnSpc>
            </a:pPr>
            <a:r>
              <a:rPr b="0" lang="en-US" sz="1100" spc="-1" strike="noStrike">
                <a:solidFill>
                  <a:srgbClr val="000000"/>
                </a:solidFill>
                <a:uFill>
                  <a:solidFill>
                    <a:srgbClr val="ffffff"/>
                  </a:solidFill>
                </a:uFill>
                <a:latin typeface="Arial"/>
              </a:rPr>
              <a:t>Use the apartment analogy to explain ports</a:t>
            </a: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a:p>
            <a:pPr marL="216000" indent="-216000">
              <a:lnSpc>
                <a:spcPct val="100000"/>
              </a:lnSpc>
            </a:pPr>
            <a:r>
              <a:rPr b="0" lang="en-US" sz="1100" spc="-1" strike="noStrike">
                <a:solidFill>
                  <a:srgbClr val="000000"/>
                </a:solidFill>
                <a:uFill>
                  <a:solidFill>
                    <a:srgbClr val="ffffff"/>
                  </a:solidFill>
                </a:uFill>
                <a:latin typeface="Arial"/>
              </a:rPr>
              <a:t>Many firewalls today will block ports coming in but can be used to make application specific rules when making connections out. For the most part this is just to allow an application to connect out.</a:t>
            </a:r>
            <a:endParaRPr b="0" lang="en-US" sz="2000" spc="-1" strike="noStrike">
              <a:solidFill>
                <a:srgbClr val="000000"/>
              </a:solidFill>
              <a:uFill>
                <a:solidFill>
                  <a:srgbClr val="ffffff"/>
                </a:solidFill>
              </a:uFill>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body"/>
          </p:nvPr>
        </p:nvSpPr>
        <p:spPr>
          <a:xfrm>
            <a:off x="685800" y="4343400"/>
            <a:ext cx="5486040" cy="4114440"/>
          </a:xfrm>
          <a:prstGeom prst="rect">
            <a:avLst/>
          </a:prstGeom>
        </p:spPr>
        <p:txBody>
          <a:bodyPr tIns="91440" bIns="91440"/>
          <a:p>
            <a:pPr marL="216000" indent="-216000">
              <a:lnSpc>
                <a:spcPct val="100000"/>
              </a:lnSpc>
            </a:pPr>
            <a:r>
              <a:rPr b="0" lang="en-US" sz="1100" spc="-1" strike="noStrike">
                <a:solidFill>
                  <a:srgbClr val="000000"/>
                </a:solidFill>
                <a:uFill>
                  <a:solidFill>
                    <a:srgbClr val="ffffff"/>
                  </a:solidFill>
                </a:uFill>
                <a:latin typeface="Arial"/>
              </a:rPr>
              <a:t>After you install a firewall everytime a new connection is made it is going to ask you if it is okay, it can take a little bit for the firewall to learn all of the different connections that are okay to go out to the internet. This is annoying at first but is a good thing because if something gets installed on your computer with out you knowing about it when the firewall asks you if it is okay for it to connect it will tip you off that something isn’t right.</a:t>
            </a:r>
            <a:endParaRPr b="0" lang="en-US" sz="2000" spc="-1" strike="noStrike">
              <a:solidFill>
                <a:srgbClr val="000000"/>
              </a:solidFill>
              <a:uFill>
                <a:solidFill>
                  <a:srgbClr val="ffffff"/>
                </a:solidFill>
              </a:u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body"/>
          </p:nvPr>
        </p:nvSpPr>
        <p:spPr>
          <a:xfrm>
            <a:off x="685800" y="4343400"/>
            <a:ext cx="5486040" cy="4114440"/>
          </a:xfrm>
          <a:prstGeom prst="rect">
            <a:avLst/>
          </a:prstGeom>
        </p:spPr>
        <p:txBody>
          <a:bodyPr tIns="91440" bIns="91440"/>
          <a:p>
            <a:pPr marL="216000" indent="-216000">
              <a:lnSpc>
                <a:spcPct val="100000"/>
              </a:lnSpc>
            </a:pPr>
            <a:r>
              <a:rPr b="0" lang="en-US" sz="1100" spc="-1" strike="noStrike">
                <a:solidFill>
                  <a:srgbClr val="000000"/>
                </a:solidFill>
                <a:uFill>
                  <a:solidFill>
                    <a:srgbClr val="ffffff"/>
                  </a:solidFill>
                </a:uFill>
                <a:latin typeface="Arial"/>
              </a:rPr>
              <a:t>Malware is any software written to do harm to a computer (Worms, trojans, adware). A virus is a specific kind of malware and antivirus is specifically built to look for that kind of software. Anti-malware will look for the rest.</a:t>
            </a:r>
            <a:endParaRPr b="0" lang="en-US" sz="20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920"/>
            <a:ext cx="8229240" cy="8571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457200" y="1200240"/>
            <a:ext cx="8229240" cy="17766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457200" y="3146040"/>
            <a:ext cx="8229240" cy="17766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920"/>
            <a:ext cx="8229240" cy="8571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457200" y="1200240"/>
            <a:ext cx="4015800" cy="17766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4674240" y="1200240"/>
            <a:ext cx="4015800" cy="17766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4674240" y="3146040"/>
            <a:ext cx="4015800" cy="17766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1" name="PlaceHolder 5"/>
          <p:cNvSpPr>
            <a:spLocks noGrp="1"/>
          </p:cNvSpPr>
          <p:nvPr>
            <p:ph type="body"/>
          </p:nvPr>
        </p:nvSpPr>
        <p:spPr>
          <a:xfrm>
            <a:off x="457200" y="3146040"/>
            <a:ext cx="4015800" cy="17766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920"/>
            <a:ext cx="8229240" cy="8571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457200" y="1200240"/>
            <a:ext cx="8229240" cy="37252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457200" y="1200240"/>
            <a:ext cx="8229240" cy="37252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pic>
        <p:nvPicPr>
          <p:cNvPr id="35" name="" descr=""/>
          <p:cNvPicPr/>
          <p:nvPr/>
        </p:nvPicPr>
        <p:blipFill>
          <a:blip r:embed="rId2"/>
          <a:stretch/>
        </p:blipFill>
        <p:spPr>
          <a:xfrm>
            <a:off x="2237040" y="1200240"/>
            <a:ext cx="4668840" cy="3725280"/>
          </a:xfrm>
          <a:prstGeom prst="rect">
            <a:avLst/>
          </a:prstGeom>
          <a:ln>
            <a:noFill/>
          </a:ln>
        </p:spPr>
      </p:pic>
      <p:pic>
        <p:nvPicPr>
          <p:cNvPr id="36" name="" descr=""/>
          <p:cNvPicPr/>
          <p:nvPr/>
        </p:nvPicPr>
        <p:blipFill>
          <a:blip r:embed="rId3"/>
          <a:stretch/>
        </p:blipFill>
        <p:spPr>
          <a:xfrm>
            <a:off x="2237040" y="1200240"/>
            <a:ext cx="4668840" cy="3725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920"/>
            <a:ext cx="8229240" cy="8571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41" name="PlaceHolder 2"/>
          <p:cNvSpPr>
            <a:spLocks noGrp="1"/>
          </p:cNvSpPr>
          <p:nvPr>
            <p:ph type="subTitle"/>
          </p:nvPr>
        </p:nvSpPr>
        <p:spPr>
          <a:xfrm>
            <a:off x="457200" y="1200240"/>
            <a:ext cx="8229240" cy="3725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920"/>
            <a:ext cx="8229240" cy="8571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457200" y="1200240"/>
            <a:ext cx="8229240" cy="37252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920"/>
            <a:ext cx="8229240" cy="8571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457200" y="1200240"/>
            <a:ext cx="4015800" cy="37252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46" name="PlaceHolder 3"/>
          <p:cNvSpPr>
            <a:spLocks noGrp="1"/>
          </p:cNvSpPr>
          <p:nvPr>
            <p:ph type="body"/>
          </p:nvPr>
        </p:nvSpPr>
        <p:spPr>
          <a:xfrm>
            <a:off x="4674240" y="1200240"/>
            <a:ext cx="4015800" cy="37252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920"/>
            <a:ext cx="8229240" cy="8571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920"/>
            <a:ext cx="8229240" cy="39747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920"/>
            <a:ext cx="8229240" cy="8571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457200" y="1200240"/>
            <a:ext cx="4015800" cy="17766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1" name="PlaceHolder 3"/>
          <p:cNvSpPr>
            <a:spLocks noGrp="1"/>
          </p:cNvSpPr>
          <p:nvPr>
            <p:ph type="body"/>
          </p:nvPr>
        </p:nvSpPr>
        <p:spPr>
          <a:xfrm>
            <a:off x="457200" y="3146040"/>
            <a:ext cx="4015800" cy="17766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2" name="PlaceHolder 4"/>
          <p:cNvSpPr>
            <a:spLocks noGrp="1"/>
          </p:cNvSpPr>
          <p:nvPr>
            <p:ph type="body"/>
          </p:nvPr>
        </p:nvSpPr>
        <p:spPr>
          <a:xfrm>
            <a:off x="4674240" y="1200240"/>
            <a:ext cx="4015800" cy="37252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920"/>
            <a:ext cx="8229240" cy="8571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4" name="PlaceHolder 2"/>
          <p:cNvSpPr>
            <a:spLocks noGrp="1"/>
          </p:cNvSpPr>
          <p:nvPr>
            <p:ph type="subTitle"/>
          </p:nvPr>
        </p:nvSpPr>
        <p:spPr>
          <a:xfrm>
            <a:off x="457200" y="1200240"/>
            <a:ext cx="8229240" cy="3725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920"/>
            <a:ext cx="8229240" cy="8571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457200" y="1200240"/>
            <a:ext cx="4015800" cy="37252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5" name="PlaceHolder 3"/>
          <p:cNvSpPr>
            <a:spLocks noGrp="1"/>
          </p:cNvSpPr>
          <p:nvPr>
            <p:ph type="body"/>
          </p:nvPr>
        </p:nvSpPr>
        <p:spPr>
          <a:xfrm>
            <a:off x="4674240" y="1200240"/>
            <a:ext cx="4015800" cy="17766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6" name="PlaceHolder 4"/>
          <p:cNvSpPr>
            <a:spLocks noGrp="1"/>
          </p:cNvSpPr>
          <p:nvPr>
            <p:ph type="body"/>
          </p:nvPr>
        </p:nvSpPr>
        <p:spPr>
          <a:xfrm>
            <a:off x="4674240" y="3146040"/>
            <a:ext cx="4015800" cy="17766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920"/>
            <a:ext cx="8229240" cy="8571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457200" y="1200240"/>
            <a:ext cx="4015800" cy="17766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4674240" y="1200240"/>
            <a:ext cx="4015800" cy="17766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0" name="PlaceHolder 4"/>
          <p:cNvSpPr>
            <a:spLocks noGrp="1"/>
          </p:cNvSpPr>
          <p:nvPr>
            <p:ph type="body"/>
          </p:nvPr>
        </p:nvSpPr>
        <p:spPr>
          <a:xfrm>
            <a:off x="457200" y="3146040"/>
            <a:ext cx="8229240" cy="17766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920"/>
            <a:ext cx="8229240" cy="8571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457200" y="1200240"/>
            <a:ext cx="8229240" cy="17766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457200" y="3146040"/>
            <a:ext cx="8229240" cy="17766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920"/>
            <a:ext cx="8229240" cy="8571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457200" y="1200240"/>
            <a:ext cx="4015800" cy="17766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4674240" y="1200240"/>
            <a:ext cx="4015800" cy="17766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4674240" y="3146040"/>
            <a:ext cx="4015800" cy="17766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8" name="PlaceHolder 5"/>
          <p:cNvSpPr>
            <a:spLocks noGrp="1"/>
          </p:cNvSpPr>
          <p:nvPr>
            <p:ph type="body"/>
          </p:nvPr>
        </p:nvSpPr>
        <p:spPr>
          <a:xfrm>
            <a:off x="457200" y="3146040"/>
            <a:ext cx="4015800" cy="17766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920"/>
            <a:ext cx="8229240" cy="8571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457200" y="1200240"/>
            <a:ext cx="8229240" cy="37252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71" name="PlaceHolder 3"/>
          <p:cNvSpPr>
            <a:spLocks noGrp="1"/>
          </p:cNvSpPr>
          <p:nvPr>
            <p:ph type="body"/>
          </p:nvPr>
        </p:nvSpPr>
        <p:spPr>
          <a:xfrm>
            <a:off x="457200" y="1200240"/>
            <a:ext cx="8229240" cy="37252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pic>
        <p:nvPicPr>
          <p:cNvPr id="72" name="" descr=""/>
          <p:cNvPicPr/>
          <p:nvPr/>
        </p:nvPicPr>
        <p:blipFill>
          <a:blip r:embed="rId2"/>
          <a:stretch/>
        </p:blipFill>
        <p:spPr>
          <a:xfrm>
            <a:off x="2237040" y="1200240"/>
            <a:ext cx="4668840" cy="3725280"/>
          </a:xfrm>
          <a:prstGeom prst="rect">
            <a:avLst/>
          </a:prstGeom>
          <a:ln>
            <a:noFill/>
          </a:ln>
        </p:spPr>
      </p:pic>
      <p:pic>
        <p:nvPicPr>
          <p:cNvPr id="73" name="" descr=""/>
          <p:cNvPicPr/>
          <p:nvPr/>
        </p:nvPicPr>
        <p:blipFill>
          <a:blip r:embed="rId3"/>
          <a:stretch/>
        </p:blipFill>
        <p:spPr>
          <a:xfrm>
            <a:off x="2237040" y="1200240"/>
            <a:ext cx="4668840" cy="3725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920"/>
            <a:ext cx="8229240" cy="8571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6" name="PlaceHolder 2"/>
          <p:cNvSpPr>
            <a:spLocks noGrp="1"/>
          </p:cNvSpPr>
          <p:nvPr>
            <p:ph type="body"/>
          </p:nvPr>
        </p:nvSpPr>
        <p:spPr>
          <a:xfrm>
            <a:off x="457200" y="1200240"/>
            <a:ext cx="8229240" cy="37252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920"/>
            <a:ext cx="8229240" cy="8571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457200" y="1200240"/>
            <a:ext cx="4015800" cy="37252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9" name="PlaceHolder 3"/>
          <p:cNvSpPr>
            <a:spLocks noGrp="1"/>
          </p:cNvSpPr>
          <p:nvPr>
            <p:ph type="body"/>
          </p:nvPr>
        </p:nvSpPr>
        <p:spPr>
          <a:xfrm>
            <a:off x="4674240" y="1200240"/>
            <a:ext cx="4015800" cy="37252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920"/>
            <a:ext cx="8229240" cy="8571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920"/>
            <a:ext cx="8229240" cy="39747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920"/>
            <a:ext cx="8229240" cy="8571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457200" y="1200240"/>
            <a:ext cx="4015800" cy="17766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457200" y="3146040"/>
            <a:ext cx="4015800" cy="17766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5" name="PlaceHolder 4"/>
          <p:cNvSpPr>
            <a:spLocks noGrp="1"/>
          </p:cNvSpPr>
          <p:nvPr>
            <p:ph type="body"/>
          </p:nvPr>
        </p:nvSpPr>
        <p:spPr>
          <a:xfrm>
            <a:off x="4674240" y="1200240"/>
            <a:ext cx="4015800" cy="37252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920"/>
            <a:ext cx="8229240" cy="8571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457200" y="1200240"/>
            <a:ext cx="4015800" cy="37252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4674240" y="1200240"/>
            <a:ext cx="4015800" cy="17766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4674240" y="3146040"/>
            <a:ext cx="4015800" cy="17766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920"/>
            <a:ext cx="8229240" cy="8571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457200" y="1200240"/>
            <a:ext cx="4015800" cy="17766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4674240" y="1200240"/>
            <a:ext cx="4015800" cy="17766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457200" y="3146040"/>
            <a:ext cx="8229240" cy="17766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1583280"/>
            <a:ext cx="7772040" cy="1159560"/>
          </a:xfrm>
          <a:prstGeom prst="rect">
            <a:avLst/>
          </a:prstGeom>
        </p:spPr>
        <p:txBody>
          <a:bodyPr tIns="91440" bIns="91440" anchor="b"/>
          <a:p>
            <a:endParaRPr b="0" lang="en-US" sz="1400" spc="-1" strike="noStrike">
              <a:solidFill>
                <a:srgbClr val="000000"/>
              </a:solidFill>
              <a:uFill>
                <a:solidFill>
                  <a:srgbClr val="ffffff"/>
                </a:solidFill>
              </a:uFill>
              <a:latin typeface="Arial"/>
            </a:endParaRPr>
          </a:p>
        </p:txBody>
      </p:sp>
      <p:sp>
        <p:nvSpPr>
          <p:cNvPr id="1" name="PlaceHolder 2"/>
          <p:cNvSpPr>
            <a:spLocks noGrp="1"/>
          </p:cNvSpPr>
          <p:nvPr>
            <p:ph type="sldNum"/>
          </p:nvPr>
        </p:nvSpPr>
        <p:spPr>
          <a:xfrm>
            <a:off x="8556840" y="4749840"/>
            <a:ext cx="548280" cy="393120"/>
          </a:xfrm>
          <a:prstGeom prst="rect">
            <a:avLst/>
          </a:prstGeom>
        </p:spPr>
        <p:txBody>
          <a:bodyPr tIns="91440" bIns="91440" anchor="ctr"/>
          <a:p>
            <a:pPr>
              <a:lnSpc>
                <a:spcPct val="100000"/>
              </a:lnSpc>
            </a:pPr>
            <a:fld id="{A520A202-55E2-4C3B-A069-25A4B2022901}" type="slidenum">
              <a:rPr b="0" lang="en-US" sz="1400" spc="-1" strike="noStrike">
                <a:solidFill>
                  <a:srgbClr val="000000"/>
                </a:solidFill>
                <a:uFill>
                  <a:solidFill>
                    <a:srgbClr val="ffffff"/>
                  </a:solidFill>
                </a:uFill>
                <a:latin typeface="Arial"/>
                <a:ea typeface="Arial"/>
              </a:rPr>
              <a:t>&lt;number&gt;</a:t>
            </a:fld>
            <a:endParaRPr b="0" lang="en-US" sz="1400" spc="-1" strike="noStrike">
              <a:solidFill>
                <a:srgbClr val="000000"/>
              </a:solidFill>
              <a:uFill>
                <a:solidFill>
                  <a:srgbClr val="ffffff"/>
                </a:solidFill>
              </a:uFill>
              <a:latin typeface="Times New Roman"/>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US" sz="1400" spc="-1" strike="noStrike">
                <a:solidFill>
                  <a:srgbClr val="000000"/>
                </a:solidFill>
                <a:uFill>
                  <a:solidFill>
                    <a:srgbClr val="ffffff"/>
                  </a:solidFill>
                </a:uFill>
                <a:latin typeface="Arial"/>
              </a:rPr>
              <a:t>Click to edit the outline text format</a:t>
            </a:r>
            <a:endParaRPr b="0" lang="en-US" sz="1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400" spc="-1" strike="noStrike">
                <a:solidFill>
                  <a:srgbClr val="000000"/>
                </a:solidFill>
                <a:uFill>
                  <a:solidFill>
                    <a:srgbClr val="ffffff"/>
                  </a:solidFill>
                </a:uFill>
                <a:latin typeface="Arial"/>
              </a:rPr>
              <a:t>Second Outline Level</a:t>
            </a:r>
            <a:endParaRPr b="0" lang="en-US" sz="1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400" spc="-1" strike="noStrike">
                <a:solidFill>
                  <a:srgbClr val="000000"/>
                </a:solidFill>
                <a:uFill>
                  <a:solidFill>
                    <a:srgbClr val="ffffff"/>
                  </a:solidFill>
                </a:uFill>
                <a:latin typeface="Arial"/>
              </a:rPr>
              <a:t>Third Outline Level</a:t>
            </a:r>
            <a:endParaRPr b="0" lang="en-US" sz="1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400" spc="-1" strike="noStrike">
                <a:solidFill>
                  <a:srgbClr val="000000"/>
                </a:solidFill>
                <a:uFill>
                  <a:solidFill>
                    <a:srgbClr val="ffffff"/>
                  </a:solidFill>
                </a:uFill>
                <a:latin typeface="Arial"/>
              </a:rPr>
              <a:t>Fourth Outline Level</a:t>
            </a:r>
            <a:endParaRPr b="0" lang="en-US" sz="1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05920"/>
            <a:ext cx="8229240" cy="857160"/>
          </a:xfrm>
          <a:prstGeom prst="rect">
            <a:avLst/>
          </a:prstGeom>
        </p:spPr>
        <p:txBody>
          <a:bodyPr tIns="91440" bIns="91440" anchor="b"/>
          <a:p>
            <a:endParaRPr b="0" lang="en-US" sz="1400" spc="-1" strike="noStrike">
              <a:solidFill>
                <a:srgbClr val="000000"/>
              </a:solidFill>
              <a:uFill>
                <a:solidFill>
                  <a:srgbClr val="ffffff"/>
                </a:solidFill>
              </a:uFill>
              <a:latin typeface="Arial"/>
            </a:endParaRPr>
          </a:p>
        </p:txBody>
      </p:sp>
      <p:sp>
        <p:nvSpPr>
          <p:cNvPr id="38" name="PlaceHolder 2"/>
          <p:cNvSpPr>
            <a:spLocks noGrp="1"/>
          </p:cNvSpPr>
          <p:nvPr>
            <p:ph type="body"/>
          </p:nvPr>
        </p:nvSpPr>
        <p:spPr>
          <a:xfrm>
            <a:off x="457200" y="1200240"/>
            <a:ext cx="8229240" cy="3725280"/>
          </a:xfrm>
          <a:prstGeom prst="rect">
            <a:avLst/>
          </a:prstGeom>
        </p:spPr>
        <p:txBody>
          <a:bodyPr tIns="91440" bIns="91440"/>
          <a:p>
            <a:pPr marL="432000" indent="-324000">
              <a:buClr>
                <a:srgbClr val="000000"/>
              </a:buClr>
              <a:buSzPct val="45000"/>
              <a:buFont typeface="Wingdings" charset="2"/>
              <a:buChar char=""/>
            </a:pPr>
            <a:r>
              <a:rPr b="0" lang="en-US" sz="3000" spc="-1" strike="noStrike">
                <a:solidFill>
                  <a:srgbClr val="000000"/>
                </a:solidFill>
                <a:uFill>
                  <a:solidFill>
                    <a:srgbClr val="ffffff"/>
                  </a:solidFill>
                </a:uFill>
                <a:latin typeface="Arial"/>
              </a:rPr>
              <a:t>Click to edit the outline text format</a:t>
            </a:r>
            <a:endParaRPr b="0" lang="en-US" sz="30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3000" spc="-1" strike="noStrike">
                <a:solidFill>
                  <a:srgbClr val="000000"/>
                </a:solidFill>
                <a:uFill>
                  <a:solidFill>
                    <a:srgbClr val="ffffff"/>
                  </a:solidFill>
                </a:uFill>
                <a:latin typeface="Arial"/>
              </a:rPr>
              <a:t>Second Outline Level</a:t>
            </a:r>
            <a:endParaRPr b="0" lang="en-US" sz="3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3000" spc="-1" strike="noStrike">
                <a:solidFill>
                  <a:srgbClr val="000000"/>
                </a:solidFill>
                <a:uFill>
                  <a:solidFill>
                    <a:srgbClr val="ffffff"/>
                  </a:solidFill>
                </a:uFill>
                <a:latin typeface="Arial"/>
              </a:rPr>
              <a:t>Third Outline Level</a:t>
            </a:r>
            <a:endParaRPr b="0" lang="en-US" sz="30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3000" spc="-1" strike="noStrike">
                <a:solidFill>
                  <a:srgbClr val="000000"/>
                </a:solidFill>
                <a:uFill>
                  <a:solidFill>
                    <a:srgbClr val="ffffff"/>
                  </a:solidFill>
                </a:uFill>
                <a:latin typeface="Arial"/>
              </a:rPr>
              <a:t>Fourth Outline Level</a:t>
            </a:r>
            <a:endParaRPr b="0" lang="en-US" sz="3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3000" spc="-1" strike="noStrike">
                <a:solidFill>
                  <a:srgbClr val="000000"/>
                </a:solidFill>
                <a:uFill>
                  <a:solidFill>
                    <a:srgbClr val="ffffff"/>
                  </a:solidFill>
                </a:uFill>
                <a:latin typeface="Arial"/>
              </a:rPr>
              <a:t>Fifth Outline Level</a:t>
            </a:r>
            <a:endParaRPr b="0" lang="en-US" sz="3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3000" spc="-1" strike="noStrike">
                <a:solidFill>
                  <a:srgbClr val="000000"/>
                </a:solidFill>
                <a:uFill>
                  <a:solidFill>
                    <a:srgbClr val="ffffff"/>
                  </a:solidFill>
                </a:uFill>
                <a:latin typeface="Arial"/>
              </a:rPr>
              <a:t>Sixth Outline Level</a:t>
            </a:r>
            <a:endParaRPr b="0" lang="en-US" sz="3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3000" spc="-1" strike="noStrike">
                <a:solidFill>
                  <a:srgbClr val="000000"/>
                </a:solidFill>
                <a:uFill>
                  <a:solidFill>
                    <a:srgbClr val="ffffff"/>
                  </a:solidFill>
                </a:uFill>
                <a:latin typeface="Arial"/>
              </a:rPr>
              <a:t>Seventh Outline Level</a:t>
            </a:r>
            <a:endParaRPr b="0" lang="en-US" sz="3000" spc="-1" strike="noStrike">
              <a:solidFill>
                <a:srgbClr val="000000"/>
              </a:solidFill>
              <a:uFill>
                <a:solidFill>
                  <a:srgbClr val="ffffff"/>
                </a:solidFill>
              </a:uFill>
              <a:latin typeface="Arial"/>
            </a:endParaRPr>
          </a:p>
        </p:txBody>
      </p:sp>
      <p:sp>
        <p:nvSpPr>
          <p:cNvPr id="39" name="PlaceHolder 3"/>
          <p:cNvSpPr>
            <a:spLocks noGrp="1"/>
          </p:cNvSpPr>
          <p:nvPr>
            <p:ph type="sldNum"/>
          </p:nvPr>
        </p:nvSpPr>
        <p:spPr>
          <a:xfrm>
            <a:off x="8556840" y="4749840"/>
            <a:ext cx="548280" cy="393120"/>
          </a:xfrm>
          <a:prstGeom prst="rect">
            <a:avLst/>
          </a:prstGeom>
        </p:spPr>
        <p:txBody>
          <a:bodyPr tIns="91440" bIns="91440" anchor="ctr"/>
          <a:p>
            <a:pPr>
              <a:lnSpc>
                <a:spcPct val="100000"/>
              </a:lnSpc>
            </a:pPr>
            <a:fld id="{09019796-3684-4BD6-81CE-DDB0E1047CFC}" type="slidenum">
              <a:rPr b="0" lang="en-US" sz="1400" spc="-1" strike="noStrike">
                <a:solidFill>
                  <a:srgbClr val="000000"/>
                </a:solidFill>
                <a:uFill>
                  <a:solidFill>
                    <a:srgbClr val="ffffff"/>
                  </a:solidFill>
                </a:uFill>
                <a:latin typeface="Arial"/>
                <a:ea typeface="Arial"/>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TextShape 1"/>
          <p:cNvSpPr txBox="1"/>
          <p:nvPr/>
        </p:nvSpPr>
        <p:spPr>
          <a:xfrm>
            <a:off x="685800" y="1583280"/>
            <a:ext cx="7772040" cy="1159560"/>
          </a:xfrm>
          <a:prstGeom prst="rect">
            <a:avLst/>
          </a:prstGeom>
          <a:noFill/>
          <a:ln>
            <a:noFill/>
          </a:ln>
        </p:spPr>
        <p:txBody>
          <a:bodyPr tIns="91440" bIns="91440" anchor="b"/>
          <a:p>
            <a:pPr algn="ctr">
              <a:lnSpc>
                <a:spcPct val="100000"/>
              </a:lnSpc>
            </a:pPr>
            <a:r>
              <a:rPr b="1" lang="en-US" sz="4800" spc="-1" strike="noStrike">
                <a:solidFill>
                  <a:srgbClr val="000000"/>
                </a:solidFill>
                <a:uFill>
                  <a:solidFill>
                    <a:srgbClr val="ffffff"/>
                  </a:solidFill>
                </a:uFill>
                <a:latin typeface="Arial"/>
                <a:ea typeface="Arial"/>
              </a:rPr>
              <a:t>Firewall and Antivirus</a:t>
            </a:r>
            <a:endParaRPr b="0" lang="en-US" sz="1400" spc="-1" strike="noStrike">
              <a:solidFill>
                <a:srgbClr val="000000"/>
              </a:solidFill>
              <a:uFill>
                <a:solidFill>
                  <a:srgbClr val="ffffff"/>
                </a:solidFill>
              </a:uFill>
              <a:latin typeface="Arial"/>
            </a:endParaRPr>
          </a:p>
        </p:txBody>
      </p:sp>
      <p:sp>
        <p:nvSpPr>
          <p:cNvPr id="80" name="TextShape 2"/>
          <p:cNvSpPr txBox="1"/>
          <p:nvPr/>
        </p:nvSpPr>
        <p:spPr>
          <a:xfrm>
            <a:off x="685800" y="2840040"/>
            <a:ext cx="7772040" cy="784440"/>
          </a:xfrm>
          <a:prstGeom prst="rect">
            <a:avLst/>
          </a:prstGeom>
          <a:noFill/>
          <a:ln>
            <a:noFill/>
          </a:ln>
        </p:spPr>
        <p:txBody>
          <a:bodyPr tIns="91440" bIns="91440"/>
          <a:p>
            <a:pPr algn="ctr">
              <a:lnSpc>
                <a:spcPct val="100000"/>
              </a:lnSpc>
            </a:pPr>
            <a:r>
              <a:rPr b="0" lang="en-US" sz="3000" spc="-1" strike="noStrike">
                <a:solidFill>
                  <a:srgbClr val="666666"/>
                </a:solidFill>
                <a:uFill>
                  <a:solidFill>
                    <a:srgbClr val="ffffff"/>
                  </a:solidFill>
                </a:uFill>
                <a:latin typeface="Arial"/>
                <a:ea typeface="Arial"/>
              </a:rPr>
              <a:t>A layered approach to securing your computer</a:t>
            </a:r>
            <a:endParaRPr b="0" lang="en-US" sz="3200" spc="-1" strike="noStrike">
              <a:solidFill>
                <a:srgbClr val="000000"/>
              </a:solidFill>
              <a:uFill>
                <a:solidFill>
                  <a:srgbClr val="ffffff"/>
                </a:solidFill>
              </a:uFill>
              <a:latin typeface="Arial"/>
            </a:endParaRPr>
          </a:p>
        </p:txBody>
      </p:sp>
      <p:sp>
        <p:nvSpPr>
          <p:cNvPr id="81" name="CustomShape 3"/>
          <p:cNvSpPr/>
          <p:nvPr/>
        </p:nvSpPr>
        <p:spPr>
          <a:xfrm>
            <a:off x="6432480" y="4489560"/>
            <a:ext cx="2025720" cy="42624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000000"/>
                </a:solidFill>
                <a:uFill>
                  <a:solidFill>
                    <a:srgbClr val="ffffff"/>
                  </a:solidFill>
                </a:uFill>
                <a:latin typeface="Arial"/>
                <a:ea typeface="Arial"/>
              </a:rPr>
              <a:t>By: Patrick Williamson</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457200" y="205920"/>
            <a:ext cx="8229240" cy="857160"/>
          </a:xfrm>
          <a:prstGeom prst="rect">
            <a:avLst/>
          </a:prstGeom>
          <a:noFill/>
          <a:ln>
            <a:noFill/>
          </a:ln>
        </p:spPr>
        <p:txBody>
          <a:bodyPr tIns="91440" bIns="91440" anchor="b"/>
          <a:p>
            <a:pPr>
              <a:lnSpc>
                <a:spcPct val="100000"/>
              </a:lnSpc>
            </a:pPr>
            <a:r>
              <a:rPr b="1" lang="en-US" sz="3600" spc="-1" strike="noStrike">
                <a:solidFill>
                  <a:srgbClr val="000000"/>
                </a:solidFill>
                <a:uFill>
                  <a:solidFill>
                    <a:srgbClr val="ffffff"/>
                  </a:solidFill>
                </a:uFill>
                <a:latin typeface="Arial"/>
                <a:ea typeface="Arial"/>
              </a:rPr>
              <a:t>Anti-Malware (Where to get one)</a:t>
            </a:r>
            <a:endParaRPr b="0" lang="en-US" sz="1400" spc="-1" strike="noStrike">
              <a:solidFill>
                <a:srgbClr val="000000"/>
              </a:solidFill>
              <a:uFill>
                <a:solidFill>
                  <a:srgbClr val="ffffff"/>
                </a:solidFill>
              </a:uFill>
              <a:latin typeface="Arial"/>
            </a:endParaRPr>
          </a:p>
        </p:txBody>
      </p:sp>
      <p:sp>
        <p:nvSpPr>
          <p:cNvPr id="99" name="TextShape 2"/>
          <p:cNvSpPr txBox="1"/>
          <p:nvPr/>
        </p:nvSpPr>
        <p:spPr>
          <a:xfrm>
            <a:off x="457200" y="1200240"/>
            <a:ext cx="8229240" cy="3725280"/>
          </a:xfrm>
          <a:prstGeom prst="rect">
            <a:avLst/>
          </a:prstGeom>
          <a:noFill/>
          <a:ln>
            <a:noFill/>
          </a:ln>
        </p:spPr>
        <p:txBody>
          <a:bodyPr tIns="91440" bIns="91440"/>
          <a:p>
            <a:pPr>
              <a:lnSpc>
                <a:spcPct val="100000"/>
              </a:lnSpc>
            </a:pPr>
            <a:r>
              <a:rPr b="0" lang="en-US" sz="3000" spc="-1" strike="noStrike">
                <a:solidFill>
                  <a:srgbClr val="000000"/>
                </a:solidFill>
                <a:uFill>
                  <a:solidFill>
                    <a:srgbClr val="ffffff"/>
                  </a:solidFill>
                </a:uFill>
                <a:latin typeface="Arial"/>
                <a:ea typeface="Arial"/>
              </a:rPr>
              <a:t>MalwareBytes</a:t>
            </a:r>
            <a:endParaRPr b="0" lang="en-US" sz="1400" spc="-1" strike="noStrike">
              <a:solidFill>
                <a:srgbClr val="000000"/>
              </a:solidFill>
              <a:uFill>
                <a:solidFill>
                  <a:srgbClr val="ffffff"/>
                </a:solidFill>
              </a:uFill>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457200" y="205920"/>
            <a:ext cx="8229240" cy="857160"/>
          </a:xfrm>
          <a:prstGeom prst="rect">
            <a:avLst/>
          </a:prstGeom>
          <a:noFill/>
          <a:ln>
            <a:noFill/>
          </a:ln>
        </p:spPr>
        <p:txBody>
          <a:bodyPr tIns="91440" bIns="91440" anchor="b"/>
          <a:p>
            <a:pPr>
              <a:lnSpc>
                <a:spcPct val="100000"/>
              </a:lnSpc>
            </a:pPr>
            <a:r>
              <a:rPr b="1" lang="en-US" sz="3600" spc="-1" strike="noStrike">
                <a:solidFill>
                  <a:srgbClr val="000000"/>
                </a:solidFill>
                <a:uFill>
                  <a:solidFill>
                    <a:srgbClr val="ffffff"/>
                  </a:solidFill>
                </a:uFill>
                <a:latin typeface="Arial"/>
                <a:ea typeface="Arial"/>
              </a:rPr>
              <a:t>Macs need it to</a:t>
            </a:r>
            <a:endParaRPr b="0" lang="en-US" sz="1400" spc="-1" strike="noStrike">
              <a:solidFill>
                <a:srgbClr val="000000"/>
              </a:solidFill>
              <a:uFill>
                <a:solidFill>
                  <a:srgbClr val="ffffff"/>
                </a:solidFill>
              </a:uFill>
              <a:latin typeface="Arial"/>
            </a:endParaRPr>
          </a:p>
        </p:txBody>
      </p:sp>
      <p:sp>
        <p:nvSpPr>
          <p:cNvPr id="101" name="TextShape 2"/>
          <p:cNvSpPr txBox="1"/>
          <p:nvPr/>
        </p:nvSpPr>
        <p:spPr>
          <a:xfrm>
            <a:off x="457200" y="1200240"/>
            <a:ext cx="8229240" cy="3725280"/>
          </a:xfrm>
          <a:prstGeom prst="rect">
            <a:avLst/>
          </a:prstGeom>
          <a:noFill/>
          <a:ln>
            <a:noFill/>
          </a:ln>
        </p:spPr>
        <p:txBody>
          <a:bodyPr tIns="91440" bIns="91440"/>
          <a:p>
            <a:endParaRPr b="0" lang="en-US" sz="1400" spc="-1" strike="noStrike">
              <a:solidFill>
                <a:srgbClr val="000000"/>
              </a:solidFill>
              <a:uFill>
                <a:solidFill>
                  <a:srgbClr val="ffffff"/>
                </a:solidFill>
              </a:uFill>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457200" y="205920"/>
            <a:ext cx="8229240" cy="857160"/>
          </a:xfrm>
          <a:prstGeom prst="rect">
            <a:avLst/>
          </a:prstGeom>
          <a:noFill/>
          <a:ln>
            <a:noFill/>
          </a:ln>
        </p:spPr>
        <p:txBody>
          <a:bodyPr tIns="91440" bIns="91440" anchor="b"/>
          <a:p>
            <a:pPr>
              <a:lnSpc>
                <a:spcPct val="100000"/>
              </a:lnSpc>
            </a:pPr>
            <a:r>
              <a:rPr b="1" lang="en-US" sz="3600" spc="-1" strike="noStrike">
                <a:solidFill>
                  <a:srgbClr val="000000"/>
                </a:solidFill>
                <a:uFill>
                  <a:solidFill>
                    <a:srgbClr val="ffffff"/>
                  </a:solidFill>
                </a:uFill>
                <a:latin typeface="Arial"/>
                <a:ea typeface="Arial"/>
              </a:rPr>
              <a:t>What about Mobile Devices</a:t>
            </a:r>
            <a:endParaRPr b="0" lang="en-US" sz="1400" spc="-1" strike="noStrike">
              <a:solidFill>
                <a:srgbClr val="000000"/>
              </a:solidFill>
              <a:uFill>
                <a:solidFill>
                  <a:srgbClr val="ffffff"/>
                </a:solidFill>
              </a:uFill>
              <a:latin typeface="Arial"/>
            </a:endParaRPr>
          </a:p>
        </p:txBody>
      </p:sp>
      <p:sp>
        <p:nvSpPr>
          <p:cNvPr id="103" name="TextShape 2"/>
          <p:cNvSpPr txBox="1"/>
          <p:nvPr/>
        </p:nvSpPr>
        <p:spPr>
          <a:xfrm>
            <a:off x="457200" y="1200240"/>
            <a:ext cx="8229240" cy="3725280"/>
          </a:xfrm>
          <a:prstGeom prst="rect">
            <a:avLst/>
          </a:prstGeom>
          <a:noFill/>
          <a:ln>
            <a:noFill/>
          </a:ln>
        </p:spPr>
        <p:txBody>
          <a:bodyPr tIns="91440" bIns="91440"/>
          <a:p>
            <a:pPr marL="457200" indent="-228240">
              <a:lnSpc>
                <a:spcPct val="100000"/>
              </a:lnSpc>
            </a:pPr>
            <a:r>
              <a:rPr b="0" lang="en-US" sz="3000" spc="-1" strike="noStrike">
                <a:solidFill>
                  <a:srgbClr val="000000"/>
                </a:solidFill>
                <a:uFill>
                  <a:solidFill>
                    <a:srgbClr val="ffffff"/>
                  </a:solidFill>
                </a:uFill>
                <a:latin typeface="Arial"/>
                <a:ea typeface="Arial"/>
              </a:rPr>
              <a:t>Should I have something on my phone or tablet?</a:t>
            </a:r>
            <a:endParaRPr b="0" lang="en-US" sz="1400" spc="-1" strike="noStrike">
              <a:solidFill>
                <a:srgbClr val="000000"/>
              </a:solidFill>
              <a:uFill>
                <a:solidFill>
                  <a:srgbClr val="ffffff"/>
                </a:solidFill>
              </a:uFill>
              <a:latin typeface="Aria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457200" y="205920"/>
            <a:ext cx="8229240" cy="857160"/>
          </a:xfrm>
          <a:prstGeom prst="rect">
            <a:avLst/>
          </a:prstGeom>
          <a:noFill/>
          <a:ln>
            <a:noFill/>
          </a:ln>
        </p:spPr>
        <p:txBody>
          <a:bodyPr tIns="91440" bIns="91440" anchor="b"/>
          <a:p>
            <a:pPr>
              <a:lnSpc>
                <a:spcPct val="100000"/>
              </a:lnSpc>
            </a:pPr>
            <a:r>
              <a:rPr b="1" lang="en-US" sz="3600" spc="-1" strike="noStrike">
                <a:solidFill>
                  <a:srgbClr val="000000"/>
                </a:solidFill>
                <a:uFill>
                  <a:solidFill>
                    <a:srgbClr val="ffffff"/>
                  </a:solidFill>
                </a:uFill>
                <a:latin typeface="Arial"/>
                <a:ea typeface="Arial"/>
              </a:rPr>
              <a:t>About Me</a:t>
            </a:r>
            <a:endParaRPr b="0" lang="en-US" sz="1400" spc="-1" strike="noStrike">
              <a:solidFill>
                <a:srgbClr val="000000"/>
              </a:solidFill>
              <a:uFill>
                <a:solidFill>
                  <a:srgbClr val="ffffff"/>
                </a:solidFill>
              </a:uFill>
              <a:latin typeface="Arial"/>
            </a:endParaRPr>
          </a:p>
        </p:txBody>
      </p:sp>
      <p:sp>
        <p:nvSpPr>
          <p:cNvPr id="105" name="TextShape 2"/>
          <p:cNvSpPr txBox="1"/>
          <p:nvPr/>
        </p:nvSpPr>
        <p:spPr>
          <a:xfrm>
            <a:off x="457200" y="1200240"/>
            <a:ext cx="8229240" cy="3725280"/>
          </a:xfrm>
          <a:prstGeom prst="rect">
            <a:avLst/>
          </a:prstGeom>
          <a:noFill/>
          <a:ln>
            <a:noFill/>
          </a:ln>
        </p:spPr>
        <p:txBody>
          <a:bodyPr tIns="91440" bIns="91440"/>
          <a:p>
            <a:endParaRPr b="0" lang="en-US" sz="1400" spc="-1" strike="noStrike">
              <a:solidFill>
                <a:srgbClr val="000000"/>
              </a:solidFill>
              <a:uFill>
                <a:solidFill>
                  <a:srgbClr val="ffffff"/>
                </a:solidFill>
              </a:u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457200" y="205920"/>
            <a:ext cx="8229240" cy="857160"/>
          </a:xfrm>
          <a:prstGeom prst="rect">
            <a:avLst/>
          </a:prstGeom>
          <a:noFill/>
          <a:ln>
            <a:noFill/>
          </a:ln>
        </p:spPr>
        <p:txBody>
          <a:bodyPr tIns="91440" bIns="91440" anchor="b"/>
          <a:p>
            <a:pPr>
              <a:lnSpc>
                <a:spcPct val="100000"/>
              </a:lnSpc>
            </a:pPr>
            <a:r>
              <a:rPr b="1" lang="en-US" sz="3600" spc="-1" strike="noStrike">
                <a:solidFill>
                  <a:srgbClr val="000000"/>
                </a:solidFill>
                <a:uFill>
                  <a:solidFill>
                    <a:srgbClr val="ffffff"/>
                  </a:solidFill>
                </a:uFill>
                <a:latin typeface="Arial"/>
                <a:ea typeface="Arial"/>
              </a:rPr>
              <a:t>Importance of Layering Security</a:t>
            </a:r>
            <a:endParaRPr b="0" lang="en-US" sz="1400" spc="-1" strike="noStrike">
              <a:solidFill>
                <a:srgbClr val="000000"/>
              </a:solidFill>
              <a:uFill>
                <a:solidFill>
                  <a:srgbClr val="ffffff"/>
                </a:solidFill>
              </a:uFill>
              <a:latin typeface="Arial"/>
            </a:endParaRPr>
          </a:p>
        </p:txBody>
      </p:sp>
      <p:sp>
        <p:nvSpPr>
          <p:cNvPr id="83" name="TextShape 2"/>
          <p:cNvSpPr txBox="1"/>
          <p:nvPr/>
        </p:nvSpPr>
        <p:spPr>
          <a:xfrm>
            <a:off x="457200" y="1200240"/>
            <a:ext cx="8229240" cy="3725280"/>
          </a:xfrm>
          <a:prstGeom prst="rect">
            <a:avLst/>
          </a:prstGeom>
          <a:noFill/>
          <a:ln>
            <a:noFill/>
          </a:ln>
        </p:spPr>
        <p:txBody>
          <a:bodyPr tIns="91440" bIns="91440"/>
          <a:p>
            <a:pPr marL="457200" indent="-228240">
              <a:lnSpc>
                <a:spcPct val="100000"/>
              </a:lnSpc>
            </a:pPr>
            <a:r>
              <a:rPr b="0" lang="en-US" sz="3000" spc="-1" strike="noStrike">
                <a:solidFill>
                  <a:srgbClr val="000000"/>
                </a:solidFill>
                <a:uFill>
                  <a:solidFill>
                    <a:srgbClr val="ffffff"/>
                  </a:solidFill>
                </a:uFill>
                <a:latin typeface="Arial"/>
                <a:ea typeface="Arial"/>
              </a:rPr>
              <a:t>No one security measure is going to keep you completely safe.</a:t>
            </a:r>
            <a:endParaRPr b="0" lang="en-US" sz="1400" spc="-1" strike="noStrike">
              <a:solidFill>
                <a:srgbClr val="000000"/>
              </a:solidFill>
              <a:uFill>
                <a:solidFill>
                  <a:srgbClr val="ffffff"/>
                </a:solidFill>
              </a:uFill>
              <a:latin typeface="Arial"/>
            </a:endParaRPr>
          </a:p>
          <a:p>
            <a:r>
              <a:rPr b="0" lang="en-US" sz="2400" spc="-1" strike="noStrike">
                <a:solidFill>
                  <a:srgbClr val="000000"/>
                </a:solidFill>
                <a:uFill>
                  <a:solidFill>
                    <a:srgbClr val="ffffff"/>
                  </a:solidFill>
                </a:uFill>
                <a:latin typeface="Arial"/>
                <a:ea typeface="Arial"/>
              </a:rPr>
              <a:t>Each security measure is going to have problems and weaknesses.</a:t>
            </a:r>
            <a:endParaRPr b="0" lang="en-US" sz="1400" spc="-1" strike="noStrike">
              <a:solidFill>
                <a:srgbClr val="000000"/>
              </a:solidFill>
              <a:uFill>
                <a:solidFill>
                  <a:srgbClr val="ffffff"/>
                </a:solidFill>
              </a:uFill>
              <a:latin typeface="Arial"/>
            </a:endParaRPr>
          </a:p>
          <a:p>
            <a:pPr marL="457200" indent="-228240">
              <a:lnSpc>
                <a:spcPct val="100000"/>
              </a:lnSpc>
            </a:pPr>
            <a:r>
              <a:rPr b="0" lang="en-US" sz="3000" spc="-1" strike="noStrike">
                <a:solidFill>
                  <a:srgbClr val="000000"/>
                </a:solidFill>
                <a:uFill>
                  <a:solidFill>
                    <a:srgbClr val="ffffff"/>
                  </a:solidFill>
                </a:uFill>
                <a:latin typeface="Arial"/>
                <a:ea typeface="Arial"/>
              </a:rPr>
              <a:t>Instead of relying on one single method it is important to use several different kinds.</a:t>
            </a:r>
            <a:endParaRPr b="0" lang="en-US" sz="14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457200" y="205920"/>
            <a:ext cx="8229240" cy="857160"/>
          </a:xfrm>
          <a:prstGeom prst="rect">
            <a:avLst/>
          </a:prstGeom>
          <a:noFill/>
          <a:ln>
            <a:noFill/>
          </a:ln>
        </p:spPr>
        <p:txBody>
          <a:bodyPr tIns="91440" bIns="91440" anchor="b"/>
          <a:p>
            <a:pPr>
              <a:lnSpc>
                <a:spcPct val="100000"/>
              </a:lnSpc>
            </a:pPr>
            <a:r>
              <a:rPr b="1" lang="en-US" sz="3600" spc="-1" strike="noStrike">
                <a:solidFill>
                  <a:srgbClr val="000000"/>
                </a:solidFill>
                <a:uFill>
                  <a:solidFill>
                    <a:srgbClr val="ffffff"/>
                  </a:solidFill>
                </a:uFill>
                <a:latin typeface="Arial"/>
                <a:ea typeface="Arial"/>
              </a:rPr>
              <a:t>Antivirus (What does it do)</a:t>
            </a:r>
            <a:endParaRPr b="0" lang="en-US" sz="1400" spc="-1" strike="noStrike">
              <a:solidFill>
                <a:srgbClr val="000000"/>
              </a:solidFill>
              <a:uFill>
                <a:solidFill>
                  <a:srgbClr val="ffffff"/>
                </a:solidFill>
              </a:uFill>
              <a:latin typeface="Arial"/>
            </a:endParaRPr>
          </a:p>
        </p:txBody>
      </p:sp>
      <p:sp>
        <p:nvSpPr>
          <p:cNvPr id="85" name="TextShape 2"/>
          <p:cNvSpPr txBox="1"/>
          <p:nvPr/>
        </p:nvSpPr>
        <p:spPr>
          <a:xfrm>
            <a:off x="457200" y="1200240"/>
            <a:ext cx="8229240" cy="3725280"/>
          </a:xfrm>
          <a:prstGeom prst="rect">
            <a:avLst/>
          </a:prstGeom>
          <a:noFill/>
          <a:ln>
            <a:noFill/>
          </a:ln>
        </p:spPr>
        <p:txBody>
          <a:bodyPr tIns="91440" bIns="91440"/>
          <a:p>
            <a:pPr marL="457200" indent="-393480">
              <a:lnSpc>
                <a:spcPct val="100000"/>
              </a:lnSpc>
            </a:pPr>
            <a:r>
              <a:rPr b="0" lang="en-US" sz="2600" spc="-1" strike="noStrike">
                <a:solidFill>
                  <a:srgbClr val="000000"/>
                </a:solidFill>
                <a:uFill>
                  <a:solidFill>
                    <a:srgbClr val="ffffff"/>
                  </a:solidFill>
                </a:uFill>
                <a:latin typeface="Arial"/>
                <a:ea typeface="Arial"/>
              </a:rPr>
              <a:t>Searches for patterns in files looking for matches to viruses that have been found.</a:t>
            </a:r>
            <a:endParaRPr b="0" lang="en-US" sz="1400" spc="-1" strike="noStrike">
              <a:solidFill>
                <a:srgbClr val="000000"/>
              </a:solidFill>
              <a:uFill>
                <a:solidFill>
                  <a:srgbClr val="ffffff"/>
                </a:solidFill>
              </a:uFill>
              <a:latin typeface="Arial"/>
            </a:endParaRPr>
          </a:p>
          <a:p>
            <a:pPr marL="457200" indent="-393480">
              <a:lnSpc>
                <a:spcPct val="100000"/>
              </a:lnSpc>
            </a:pPr>
            <a:r>
              <a:rPr b="0" lang="en-US" sz="2600" spc="-1" strike="noStrike">
                <a:solidFill>
                  <a:srgbClr val="000000"/>
                </a:solidFill>
                <a:uFill>
                  <a:solidFill>
                    <a:srgbClr val="ffffff"/>
                  </a:solidFill>
                </a:uFill>
                <a:latin typeface="Arial"/>
                <a:ea typeface="Arial"/>
              </a:rPr>
              <a:t>Can look on files that have been downloaded and will also monitor/scan files as you download them.</a:t>
            </a:r>
            <a:endParaRPr b="0" lang="en-US" sz="1400" spc="-1" strike="noStrike">
              <a:solidFill>
                <a:srgbClr val="000000"/>
              </a:solidFill>
              <a:uFill>
                <a:solidFill>
                  <a:srgbClr val="ffffff"/>
                </a:solidFill>
              </a:uFill>
              <a:latin typeface="Arial"/>
            </a:endParaRPr>
          </a:p>
          <a:p>
            <a:pPr marL="457200" indent="-393480">
              <a:lnSpc>
                <a:spcPct val="100000"/>
              </a:lnSpc>
            </a:pPr>
            <a:r>
              <a:rPr b="0" lang="en-US" sz="2600" spc="-1" strike="noStrike">
                <a:solidFill>
                  <a:srgbClr val="000000"/>
                </a:solidFill>
                <a:uFill>
                  <a:solidFill>
                    <a:srgbClr val="ffffff"/>
                  </a:solidFill>
                </a:uFill>
                <a:latin typeface="Arial"/>
                <a:ea typeface="Arial"/>
              </a:rPr>
              <a:t>Many will come with plugins for your browser and email.</a:t>
            </a:r>
            <a:endParaRPr b="0" lang="en-US" sz="1400" spc="-1" strike="noStrike">
              <a:solidFill>
                <a:srgbClr val="000000"/>
              </a:solidFill>
              <a:uFill>
                <a:solidFill>
                  <a:srgbClr val="ffffff"/>
                </a:solidFill>
              </a:uFill>
              <a:latin typeface="Arial"/>
            </a:endParaRPr>
          </a:p>
          <a:p>
            <a:r>
              <a:rPr b="0" lang="en-US" sz="2400" spc="-1" strike="noStrike">
                <a:solidFill>
                  <a:srgbClr val="000000"/>
                </a:solidFill>
                <a:uFill>
                  <a:solidFill>
                    <a:srgbClr val="ffffff"/>
                  </a:solidFill>
                </a:uFill>
                <a:latin typeface="Arial"/>
                <a:ea typeface="Arial"/>
              </a:rPr>
              <a:t>This can be a nice feature but isn’t something that is required.</a:t>
            </a:r>
            <a:endParaRPr b="0" lang="en-US" sz="14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457200" y="205920"/>
            <a:ext cx="8229240" cy="857160"/>
          </a:xfrm>
          <a:prstGeom prst="rect">
            <a:avLst/>
          </a:prstGeom>
          <a:noFill/>
          <a:ln>
            <a:noFill/>
          </a:ln>
        </p:spPr>
        <p:txBody>
          <a:bodyPr tIns="91440" bIns="91440" anchor="b"/>
          <a:p>
            <a:pPr>
              <a:lnSpc>
                <a:spcPct val="100000"/>
              </a:lnSpc>
            </a:pPr>
            <a:r>
              <a:rPr b="1" lang="en-US" sz="3600" spc="-1" strike="noStrike">
                <a:solidFill>
                  <a:srgbClr val="000000"/>
                </a:solidFill>
                <a:uFill>
                  <a:solidFill>
                    <a:srgbClr val="ffffff"/>
                  </a:solidFill>
                </a:uFill>
                <a:latin typeface="Arial"/>
                <a:ea typeface="Arial"/>
              </a:rPr>
              <a:t>Antivirus (Where is fails)</a:t>
            </a:r>
            <a:endParaRPr b="0" lang="en-US" sz="1400" spc="-1" strike="noStrike">
              <a:solidFill>
                <a:srgbClr val="000000"/>
              </a:solidFill>
              <a:uFill>
                <a:solidFill>
                  <a:srgbClr val="ffffff"/>
                </a:solidFill>
              </a:uFill>
              <a:latin typeface="Arial"/>
            </a:endParaRPr>
          </a:p>
        </p:txBody>
      </p:sp>
      <p:sp>
        <p:nvSpPr>
          <p:cNvPr id="87" name="TextShape 2"/>
          <p:cNvSpPr txBox="1"/>
          <p:nvPr/>
        </p:nvSpPr>
        <p:spPr>
          <a:xfrm>
            <a:off x="457200" y="1200240"/>
            <a:ext cx="8229240" cy="3725280"/>
          </a:xfrm>
          <a:prstGeom prst="rect">
            <a:avLst/>
          </a:prstGeom>
          <a:noFill/>
          <a:ln>
            <a:noFill/>
          </a:ln>
        </p:spPr>
        <p:txBody>
          <a:bodyPr tIns="91440" bIns="91440"/>
          <a:p>
            <a:pPr marL="457200" indent="-393480">
              <a:lnSpc>
                <a:spcPct val="100000"/>
              </a:lnSpc>
            </a:pPr>
            <a:r>
              <a:rPr b="0" lang="en-US" sz="2600" spc="-1" strike="noStrike">
                <a:solidFill>
                  <a:srgbClr val="000000"/>
                </a:solidFill>
                <a:uFill>
                  <a:solidFill>
                    <a:srgbClr val="ffffff"/>
                  </a:solidFill>
                </a:uFill>
                <a:latin typeface="Arial"/>
                <a:ea typeface="Arial"/>
              </a:rPr>
              <a:t>Because it looks for patterns from viruses that have already been found it won’t be able to detect new viruses.</a:t>
            </a:r>
            <a:endParaRPr b="0" lang="en-US" sz="1400" spc="-1" strike="noStrike">
              <a:solidFill>
                <a:srgbClr val="000000"/>
              </a:solidFill>
              <a:uFill>
                <a:solidFill>
                  <a:srgbClr val="ffffff"/>
                </a:solidFill>
              </a:uFill>
              <a:latin typeface="Arial"/>
            </a:endParaRPr>
          </a:p>
          <a:p>
            <a:r>
              <a:rPr b="0" lang="en-US" sz="2200" spc="-1" strike="noStrike">
                <a:solidFill>
                  <a:srgbClr val="000000"/>
                </a:solidFill>
                <a:uFill>
                  <a:solidFill>
                    <a:srgbClr val="ffffff"/>
                  </a:solidFill>
                </a:uFill>
                <a:latin typeface="Arial"/>
                <a:ea typeface="Arial"/>
              </a:rPr>
              <a:t>A lot of updates.</a:t>
            </a:r>
            <a:endParaRPr b="0" lang="en-US" sz="1400" spc="-1" strike="noStrike">
              <a:solidFill>
                <a:srgbClr val="000000"/>
              </a:solidFill>
              <a:uFill>
                <a:solidFill>
                  <a:srgbClr val="ffffff"/>
                </a:solidFill>
              </a:uFill>
              <a:latin typeface="Arial"/>
            </a:endParaRPr>
          </a:p>
          <a:p>
            <a:pPr marL="457200" indent="-393480">
              <a:lnSpc>
                <a:spcPct val="100000"/>
              </a:lnSpc>
            </a:pPr>
            <a:r>
              <a:rPr b="0" lang="en-US" sz="2600" spc="-1" strike="noStrike">
                <a:solidFill>
                  <a:srgbClr val="000000"/>
                </a:solidFill>
                <a:uFill>
                  <a:solidFill>
                    <a:srgbClr val="ffffff"/>
                  </a:solidFill>
                </a:uFill>
                <a:latin typeface="Arial"/>
                <a:ea typeface="Arial"/>
              </a:rPr>
              <a:t>Not all Antiviruses will catch all viruses.</a:t>
            </a:r>
            <a:endParaRPr b="0" lang="en-US" sz="1400" spc="-1" strike="noStrike">
              <a:solidFill>
                <a:srgbClr val="000000"/>
              </a:solidFill>
              <a:uFill>
                <a:solidFill>
                  <a:srgbClr val="ffffff"/>
                </a:solidFill>
              </a:uFill>
              <a:latin typeface="Arial"/>
            </a:endParaRPr>
          </a:p>
          <a:p>
            <a:pPr marL="457200" indent="-393480">
              <a:lnSpc>
                <a:spcPct val="100000"/>
              </a:lnSpc>
            </a:pPr>
            <a:r>
              <a:rPr b="0" lang="en-US" sz="2600" spc="-1" strike="noStrike">
                <a:solidFill>
                  <a:srgbClr val="000000"/>
                </a:solidFill>
                <a:uFill>
                  <a:solidFill>
                    <a:srgbClr val="ffffff"/>
                  </a:solidFill>
                </a:uFill>
                <a:latin typeface="Arial"/>
                <a:ea typeface="Arial"/>
              </a:rPr>
              <a:t>It takes up computer resources so it can slow down your computer.</a:t>
            </a:r>
            <a:endParaRPr b="0" lang="en-US" sz="1400" spc="-1" strike="noStrike">
              <a:solidFill>
                <a:srgbClr val="000000"/>
              </a:solidFill>
              <a:uFill>
                <a:solidFill>
                  <a:srgbClr val="ffffff"/>
                </a:solidFill>
              </a:uFill>
              <a:latin typeface="Arial"/>
            </a:endParaRPr>
          </a:p>
          <a:p>
            <a:pPr marL="457200" indent="-393480">
              <a:lnSpc>
                <a:spcPct val="100000"/>
              </a:lnSpc>
            </a:pPr>
            <a:r>
              <a:rPr b="0" lang="en-US" sz="2600" spc="-1" strike="noStrike">
                <a:solidFill>
                  <a:srgbClr val="000000"/>
                </a:solidFill>
                <a:uFill>
                  <a:solidFill>
                    <a:srgbClr val="ffffff"/>
                  </a:solidFill>
                </a:uFill>
                <a:latin typeface="Arial"/>
                <a:ea typeface="Arial"/>
              </a:rPr>
              <a:t>WARNING: Never put two different Antiviruses on your computer...Bad things happen.</a:t>
            </a:r>
            <a:endParaRPr b="0" lang="en-US" sz="14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457200" y="205920"/>
            <a:ext cx="8229240" cy="857160"/>
          </a:xfrm>
          <a:prstGeom prst="rect">
            <a:avLst/>
          </a:prstGeom>
          <a:noFill/>
          <a:ln>
            <a:noFill/>
          </a:ln>
        </p:spPr>
        <p:txBody>
          <a:bodyPr tIns="91440" bIns="91440" anchor="b"/>
          <a:p>
            <a:pPr>
              <a:lnSpc>
                <a:spcPct val="100000"/>
              </a:lnSpc>
            </a:pPr>
            <a:r>
              <a:rPr b="1" lang="en-US" sz="3600" spc="-1" strike="noStrike">
                <a:solidFill>
                  <a:srgbClr val="000000"/>
                </a:solidFill>
                <a:uFill>
                  <a:solidFill>
                    <a:srgbClr val="ffffff"/>
                  </a:solidFill>
                </a:uFill>
                <a:latin typeface="Arial"/>
                <a:ea typeface="Arial"/>
              </a:rPr>
              <a:t>Antivirus (Where to get one)</a:t>
            </a:r>
            <a:endParaRPr b="0" lang="en-US" sz="1400" spc="-1" strike="noStrike">
              <a:solidFill>
                <a:srgbClr val="000000"/>
              </a:solidFill>
              <a:uFill>
                <a:solidFill>
                  <a:srgbClr val="ffffff"/>
                </a:solidFill>
              </a:uFill>
              <a:latin typeface="Arial"/>
            </a:endParaRPr>
          </a:p>
        </p:txBody>
      </p:sp>
      <p:sp>
        <p:nvSpPr>
          <p:cNvPr id="89" name="TextShape 2"/>
          <p:cNvSpPr txBox="1"/>
          <p:nvPr/>
        </p:nvSpPr>
        <p:spPr>
          <a:xfrm>
            <a:off x="457200" y="1200240"/>
            <a:ext cx="8229240" cy="3725280"/>
          </a:xfrm>
          <a:prstGeom prst="rect">
            <a:avLst/>
          </a:prstGeom>
          <a:noFill/>
          <a:ln>
            <a:noFill/>
          </a:ln>
        </p:spPr>
        <p:txBody>
          <a:bodyPr tIns="91440" bIns="91440"/>
          <a:p>
            <a:endParaRPr b="0" lang="en-US" sz="14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457200" y="205920"/>
            <a:ext cx="8229240" cy="857160"/>
          </a:xfrm>
          <a:prstGeom prst="rect">
            <a:avLst/>
          </a:prstGeom>
          <a:noFill/>
          <a:ln>
            <a:noFill/>
          </a:ln>
        </p:spPr>
        <p:txBody>
          <a:bodyPr tIns="91440" bIns="91440" anchor="b"/>
          <a:p>
            <a:pPr>
              <a:lnSpc>
                <a:spcPct val="100000"/>
              </a:lnSpc>
            </a:pPr>
            <a:r>
              <a:rPr b="1" lang="en-US" sz="3600" spc="-1" strike="noStrike">
                <a:solidFill>
                  <a:srgbClr val="000000"/>
                </a:solidFill>
                <a:uFill>
                  <a:solidFill>
                    <a:srgbClr val="ffffff"/>
                  </a:solidFill>
                </a:uFill>
                <a:latin typeface="Arial"/>
                <a:ea typeface="Arial"/>
              </a:rPr>
              <a:t>Firewall (What does it do)</a:t>
            </a:r>
            <a:endParaRPr b="0" lang="en-US" sz="1400" spc="-1" strike="noStrike">
              <a:solidFill>
                <a:srgbClr val="000000"/>
              </a:solidFill>
              <a:uFill>
                <a:solidFill>
                  <a:srgbClr val="ffffff"/>
                </a:solidFill>
              </a:uFill>
              <a:latin typeface="Arial"/>
            </a:endParaRPr>
          </a:p>
        </p:txBody>
      </p:sp>
      <p:sp>
        <p:nvSpPr>
          <p:cNvPr id="91" name="TextShape 2"/>
          <p:cNvSpPr txBox="1"/>
          <p:nvPr/>
        </p:nvSpPr>
        <p:spPr>
          <a:xfrm>
            <a:off x="457200" y="1200240"/>
            <a:ext cx="8229240" cy="3725280"/>
          </a:xfrm>
          <a:prstGeom prst="rect">
            <a:avLst/>
          </a:prstGeom>
          <a:noFill/>
          <a:ln>
            <a:noFill/>
          </a:ln>
        </p:spPr>
        <p:txBody>
          <a:bodyPr tIns="91440" bIns="91440"/>
          <a:p>
            <a:pPr marL="457200" indent="-228240">
              <a:lnSpc>
                <a:spcPct val="100000"/>
              </a:lnSpc>
            </a:pPr>
            <a:r>
              <a:rPr b="0" lang="en-US" sz="3000" spc="-1" strike="noStrike">
                <a:solidFill>
                  <a:srgbClr val="000000"/>
                </a:solidFill>
                <a:uFill>
                  <a:solidFill>
                    <a:srgbClr val="ffffff"/>
                  </a:solidFill>
                </a:uFill>
                <a:latin typeface="Arial"/>
                <a:ea typeface="Arial"/>
              </a:rPr>
              <a:t>Most home routers have a basic firewall.</a:t>
            </a:r>
            <a:endParaRPr b="0" lang="en-US" sz="1400" spc="-1" strike="noStrike">
              <a:solidFill>
                <a:srgbClr val="000000"/>
              </a:solidFill>
              <a:uFill>
                <a:solidFill>
                  <a:srgbClr val="ffffff"/>
                </a:solidFill>
              </a:uFill>
              <a:latin typeface="Arial"/>
            </a:endParaRPr>
          </a:p>
          <a:p>
            <a:r>
              <a:rPr b="0" lang="en-US" sz="2400" spc="-1" strike="noStrike">
                <a:solidFill>
                  <a:srgbClr val="000000"/>
                </a:solidFill>
                <a:uFill>
                  <a:solidFill>
                    <a:srgbClr val="ffffff"/>
                  </a:solidFill>
                </a:uFill>
                <a:latin typeface="Arial"/>
                <a:ea typeface="Arial"/>
              </a:rPr>
              <a:t>It is still good to have a software based firewall on your computer.</a:t>
            </a:r>
            <a:endParaRPr b="0" lang="en-US" sz="1400" spc="-1" strike="noStrike">
              <a:solidFill>
                <a:srgbClr val="000000"/>
              </a:solidFill>
              <a:uFill>
                <a:solidFill>
                  <a:srgbClr val="ffffff"/>
                </a:solidFill>
              </a:uFill>
              <a:latin typeface="Arial"/>
            </a:endParaRPr>
          </a:p>
          <a:p>
            <a:pPr marL="457200" indent="-228240">
              <a:lnSpc>
                <a:spcPct val="100000"/>
              </a:lnSpc>
            </a:pPr>
            <a:r>
              <a:rPr b="0" lang="en-US" sz="3000" spc="-1" strike="noStrike">
                <a:solidFill>
                  <a:srgbClr val="000000"/>
                </a:solidFill>
                <a:uFill>
                  <a:solidFill>
                    <a:srgbClr val="ffffff"/>
                  </a:solidFill>
                </a:uFill>
                <a:latin typeface="Arial"/>
                <a:ea typeface="Arial"/>
              </a:rPr>
              <a:t>A firewall works by examining the type of data coming into your computer and allowing or denying it based on predefined rules.</a:t>
            </a:r>
            <a:endParaRPr b="0" lang="en-US" sz="1400" spc="-1" strike="noStrike">
              <a:solidFill>
                <a:srgbClr val="000000"/>
              </a:solidFill>
              <a:uFill>
                <a:solidFill>
                  <a:srgbClr val="ffffff"/>
                </a:solidFill>
              </a:uFill>
              <a:latin typeface="Arial"/>
            </a:endParaRPr>
          </a:p>
          <a:p>
            <a:pPr marL="457200" indent="-228240">
              <a:lnSpc>
                <a:spcPct val="100000"/>
              </a:lnSpc>
            </a:pPr>
            <a:r>
              <a:rPr b="0" lang="en-US" sz="3000" spc="-1" strike="noStrike">
                <a:solidFill>
                  <a:srgbClr val="000000"/>
                </a:solidFill>
                <a:uFill>
                  <a:solidFill>
                    <a:srgbClr val="ffffff"/>
                  </a:solidFill>
                </a:uFill>
                <a:latin typeface="Arial"/>
                <a:ea typeface="Arial"/>
              </a:rPr>
              <a:t>Many firewalls can be used to block data coming in and application going out.</a:t>
            </a:r>
            <a:endParaRPr b="0" lang="en-US" sz="14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457200" y="205920"/>
            <a:ext cx="8229240" cy="857160"/>
          </a:xfrm>
          <a:prstGeom prst="rect">
            <a:avLst/>
          </a:prstGeom>
          <a:noFill/>
          <a:ln>
            <a:noFill/>
          </a:ln>
        </p:spPr>
        <p:txBody>
          <a:bodyPr tIns="91440" bIns="91440" anchor="b"/>
          <a:p>
            <a:pPr>
              <a:lnSpc>
                <a:spcPct val="100000"/>
              </a:lnSpc>
            </a:pPr>
            <a:r>
              <a:rPr b="1" lang="en-US" sz="3600" spc="-1" strike="noStrike">
                <a:solidFill>
                  <a:srgbClr val="000000"/>
                </a:solidFill>
                <a:uFill>
                  <a:solidFill>
                    <a:srgbClr val="ffffff"/>
                  </a:solidFill>
                </a:uFill>
                <a:latin typeface="Arial"/>
                <a:ea typeface="Arial"/>
              </a:rPr>
              <a:t>Firewall (Where it fails)</a:t>
            </a:r>
            <a:endParaRPr b="0" lang="en-US" sz="1400" spc="-1" strike="noStrike">
              <a:solidFill>
                <a:srgbClr val="000000"/>
              </a:solidFill>
              <a:uFill>
                <a:solidFill>
                  <a:srgbClr val="ffffff"/>
                </a:solidFill>
              </a:uFill>
              <a:latin typeface="Arial"/>
            </a:endParaRPr>
          </a:p>
        </p:txBody>
      </p:sp>
      <p:sp>
        <p:nvSpPr>
          <p:cNvPr id="93" name="TextShape 2"/>
          <p:cNvSpPr txBox="1"/>
          <p:nvPr/>
        </p:nvSpPr>
        <p:spPr>
          <a:xfrm>
            <a:off x="457200" y="1200240"/>
            <a:ext cx="8229240" cy="3725280"/>
          </a:xfrm>
          <a:prstGeom prst="rect">
            <a:avLst/>
          </a:prstGeom>
          <a:noFill/>
          <a:ln>
            <a:noFill/>
          </a:ln>
        </p:spPr>
        <p:txBody>
          <a:bodyPr tIns="91440" bIns="91440"/>
          <a:p>
            <a:pPr marL="457200" indent="-228240">
              <a:lnSpc>
                <a:spcPct val="100000"/>
              </a:lnSpc>
            </a:pPr>
            <a:r>
              <a:rPr b="0" lang="en-US" sz="3000" spc="-1" strike="noStrike">
                <a:solidFill>
                  <a:srgbClr val="000000"/>
                </a:solidFill>
                <a:uFill>
                  <a:solidFill>
                    <a:srgbClr val="ffffff"/>
                  </a:solidFill>
                </a:uFill>
                <a:latin typeface="Arial"/>
                <a:ea typeface="Arial"/>
              </a:rPr>
              <a:t>A firewall doesn’t (usually) look at the content that is being delivered.</a:t>
            </a:r>
            <a:endParaRPr b="0" lang="en-US" sz="1400" spc="-1" strike="noStrike">
              <a:solidFill>
                <a:srgbClr val="000000"/>
              </a:solidFill>
              <a:uFill>
                <a:solidFill>
                  <a:srgbClr val="ffffff"/>
                </a:solidFill>
              </a:uFill>
              <a:latin typeface="Arial"/>
            </a:endParaRPr>
          </a:p>
          <a:p>
            <a:pPr marL="457200" indent="-228240">
              <a:lnSpc>
                <a:spcPct val="100000"/>
              </a:lnSpc>
            </a:pPr>
            <a:r>
              <a:rPr b="0" lang="en-US" sz="3000" spc="-1" strike="noStrike">
                <a:solidFill>
                  <a:srgbClr val="000000"/>
                </a:solidFill>
                <a:uFill>
                  <a:solidFill>
                    <a:srgbClr val="ffffff"/>
                  </a:solidFill>
                </a:uFill>
                <a:latin typeface="Arial"/>
                <a:ea typeface="Arial"/>
              </a:rPr>
              <a:t>If you have to install a new firewall it may ask you if you want to allow access for every application on your computer.</a:t>
            </a:r>
            <a:endParaRPr b="0" lang="en-US" sz="1400" spc="-1" strike="noStrike">
              <a:solidFill>
                <a:srgbClr val="000000"/>
              </a:solidFill>
              <a:uFill>
                <a:solidFill>
                  <a:srgbClr val="ffffff"/>
                </a:solidFill>
              </a:uFill>
              <a:latin typeface="Arial"/>
            </a:endParaRPr>
          </a:p>
          <a:p>
            <a:pPr marL="457200" indent="-228240">
              <a:lnSpc>
                <a:spcPct val="100000"/>
              </a:lnSpc>
            </a:pPr>
            <a:r>
              <a:rPr b="0" lang="en-US" sz="3000" spc="-1" strike="noStrike">
                <a:solidFill>
                  <a:srgbClr val="000000"/>
                </a:solidFill>
                <a:uFill>
                  <a:solidFill>
                    <a:srgbClr val="ffffff"/>
                  </a:solidFill>
                </a:uFill>
                <a:latin typeface="Arial"/>
                <a:ea typeface="Arial"/>
              </a:rPr>
              <a:t>If miss configured it can block good traffic.</a:t>
            </a:r>
            <a:endParaRPr b="0" lang="en-US" sz="14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457200" y="205920"/>
            <a:ext cx="8229240" cy="857160"/>
          </a:xfrm>
          <a:prstGeom prst="rect">
            <a:avLst/>
          </a:prstGeom>
          <a:noFill/>
          <a:ln>
            <a:noFill/>
          </a:ln>
        </p:spPr>
        <p:txBody>
          <a:bodyPr tIns="91440" bIns="91440" anchor="b"/>
          <a:p>
            <a:pPr>
              <a:lnSpc>
                <a:spcPct val="100000"/>
              </a:lnSpc>
            </a:pPr>
            <a:r>
              <a:rPr b="1" lang="en-US" sz="3600" spc="-1" strike="noStrike">
                <a:solidFill>
                  <a:srgbClr val="000000"/>
                </a:solidFill>
                <a:uFill>
                  <a:solidFill>
                    <a:srgbClr val="ffffff"/>
                  </a:solidFill>
                </a:uFill>
                <a:latin typeface="Arial"/>
                <a:ea typeface="Arial"/>
              </a:rPr>
              <a:t>Firewall (Where to get one)</a:t>
            </a:r>
            <a:endParaRPr b="0" lang="en-US" sz="1400" spc="-1" strike="noStrike">
              <a:solidFill>
                <a:srgbClr val="000000"/>
              </a:solidFill>
              <a:uFill>
                <a:solidFill>
                  <a:srgbClr val="ffffff"/>
                </a:solidFill>
              </a:uFill>
              <a:latin typeface="Arial"/>
            </a:endParaRPr>
          </a:p>
        </p:txBody>
      </p:sp>
      <p:sp>
        <p:nvSpPr>
          <p:cNvPr id="95" name="TextShape 2"/>
          <p:cNvSpPr txBox="1"/>
          <p:nvPr/>
        </p:nvSpPr>
        <p:spPr>
          <a:xfrm>
            <a:off x="457200" y="1200240"/>
            <a:ext cx="8229240" cy="3725280"/>
          </a:xfrm>
          <a:prstGeom prst="rect">
            <a:avLst/>
          </a:prstGeom>
          <a:noFill/>
          <a:ln>
            <a:noFill/>
          </a:ln>
        </p:spPr>
        <p:txBody>
          <a:bodyPr tIns="91440" bIns="91440"/>
          <a:p>
            <a:endParaRPr b="0" lang="en-US" sz="14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457200" y="205920"/>
            <a:ext cx="8229240" cy="857160"/>
          </a:xfrm>
          <a:prstGeom prst="rect">
            <a:avLst/>
          </a:prstGeom>
          <a:noFill/>
          <a:ln>
            <a:noFill/>
          </a:ln>
        </p:spPr>
        <p:txBody>
          <a:bodyPr tIns="91440" bIns="91440" anchor="b"/>
          <a:p>
            <a:pPr>
              <a:lnSpc>
                <a:spcPct val="100000"/>
              </a:lnSpc>
            </a:pPr>
            <a:r>
              <a:rPr b="1" lang="en-US" sz="3600" spc="-1" strike="noStrike">
                <a:solidFill>
                  <a:srgbClr val="000000"/>
                </a:solidFill>
                <a:uFill>
                  <a:solidFill>
                    <a:srgbClr val="ffffff"/>
                  </a:solidFill>
                </a:uFill>
                <a:latin typeface="Arial"/>
                <a:ea typeface="Arial"/>
              </a:rPr>
              <a:t>Anti-malware (What does it do)</a:t>
            </a:r>
            <a:endParaRPr b="0" lang="en-US" sz="1400" spc="-1" strike="noStrike">
              <a:solidFill>
                <a:srgbClr val="000000"/>
              </a:solidFill>
              <a:uFill>
                <a:solidFill>
                  <a:srgbClr val="ffffff"/>
                </a:solidFill>
              </a:uFill>
              <a:latin typeface="Arial"/>
            </a:endParaRPr>
          </a:p>
        </p:txBody>
      </p:sp>
      <p:sp>
        <p:nvSpPr>
          <p:cNvPr id="97" name="TextShape 2"/>
          <p:cNvSpPr txBox="1"/>
          <p:nvPr/>
        </p:nvSpPr>
        <p:spPr>
          <a:xfrm>
            <a:off x="457200" y="1200240"/>
            <a:ext cx="8229240" cy="3725280"/>
          </a:xfrm>
          <a:prstGeom prst="rect">
            <a:avLst/>
          </a:prstGeom>
          <a:noFill/>
          <a:ln>
            <a:noFill/>
          </a:ln>
        </p:spPr>
        <p:txBody>
          <a:bodyPr tIns="91440" bIns="91440"/>
          <a:p>
            <a:pPr marL="457200" indent="-406080">
              <a:lnSpc>
                <a:spcPct val="100000"/>
              </a:lnSpc>
            </a:pPr>
            <a:r>
              <a:rPr b="0" lang="en-US" sz="2800" spc="-1" strike="noStrike">
                <a:solidFill>
                  <a:srgbClr val="000000"/>
                </a:solidFill>
                <a:uFill>
                  <a:solidFill>
                    <a:srgbClr val="ffffff"/>
                  </a:solidFill>
                </a:uFill>
                <a:latin typeface="Arial"/>
                <a:ea typeface="Arial"/>
              </a:rPr>
              <a:t>Anti-malware is a little different then antivirus.</a:t>
            </a:r>
            <a:endParaRPr b="0" lang="en-US" sz="1400" spc="-1" strike="noStrike">
              <a:solidFill>
                <a:srgbClr val="000000"/>
              </a:solidFill>
              <a:uFill>
                <a:solidFill>
                  <a:srgbClr val="ffffff"/>
                </a:solidFill>
              </a:uFill>
              <a:latin typeface="Arial"/>
            </a:endParaRPr>
          </a:p>
          <a:p>
            <a:pPr marL="457200" indent="-406080">
              <a:lnSpc>
                <a:spcPct val="100000"/>
              </a:lnSpc>
            </a:pPr>
            <a:r>
              <a:rPr b="0" lang="en-US" sz="2800" spc="-1" strike="noStrike">
                <a:solidFill>
                  <a:srgbClr val="000000"/>
                </a:solidFill>
                <a:uFill>
                  <a:solidFill>
                    <a:srgbClr val="ffffff"/>
                  </a:solidFill>
                </a:uFill>
                <a:latin typeface="Arial"/>
                <a:ea typeface="Arial"/>
              </a:rPr>
              <a:t>It is written differently so it is fine to install this alongside another antivirus.</a:t>
            </a:r>
            <a:endParaRPr b="0" lang="en-US" sz="1400" spc="-1" strike="noStrike">
              <a:solidFill>
                <a:srgbClr val="000000"/>
              </a:solidFill>
              <a:uFill>
                <a:solidFill>
                  <a:srgbClr val="ffffff"/>
                </a:solidFill>
              </a:uFill>
              <a:latin typeface="Arial"/>
            </a:endParaRPr>
          </a:p>
          <a:p>
            <a:pPr marL="457200" indent="-406080">
              <a:lnSpc>
                <a:spcPct val="100000"/>
              </a:lnSpc>
            </a:pPr>
            <a:r>
              <a:rPr b="0" lang="en-US" sz="2800" spc="-1" strike="noStrike">
                <a:solidFill>
                  <a:srgbClr val="000000"/>
                </a:solidFill>
                <a:uFill>
                  <a:solidFill>
                    <a:srgbClr val="ffffff"/>
                  </a:solidFill>
                </a:uFill>
                <a:latin typeface="Arial"/>
                <a:ea typeface="Arial"/>
              </a:rPr>
              <a:t>There is some overlap between what antivirus and anti-malware look for. </a:t>
            </a:r>
            <a:endParaRPr b="0" lang="en-US" sz="1400" spc="-1" strike="noStrike">
              <a:solidFill>
                <a:srgbClr val="000000"/>
              </a:solidFill>
              <a:uFill>
                <a:solidFill>
                  <a:srgbClr val="ffffff"/>
                </a:solidFill>
              </a:uFill>
              <a:latin typeface="Arial"/>
            </a:endParaRPr>
          </a:p>
          <a:p>
            <a:r>
              <a:rPr b="0" lang="en-US" sz="2200" spc="-1" strike="noStrike">
                <a:solidFill>
                  <a:srgbClr val="000000"/>
                </a:solidFill>
                <a:uFill>
                  <a:solidFill>
                    <a:srgbClr val="ffffff"/>
                  </a:solidFill>
                </a:uFill>
                <a:latin typeface="Arial"/>
                <a:ea typeface="Arial"/>
              </a:rPr>
              <a:t>This can be a good thing because one might catch something the other missed.</a:t>
            </a:r>
            <a:endParaRPr b="0" lang="en-US" sz="1400" spc="-1" strike="noStrike">
              <a:solidFill>
                <a:srgbClr val="000000"/>
              </a:solidFill>
              <a:uFill>
                <a:solidFill>
                  <a:srgbClr val="ffffff"/>
                </a:solidFill>
              </a:uFill>
              <a:latin typeface="Arial"/>
            </a:endParaRPr>
          </a:p>
          <a:p>
            <a:pPr marL="457200" indent="-406080">
              <a:lnSpc>
                <a:spcPct val="100000"/>
              </a:lnSpc>
            </a:pPr>
            <a:r>
              <a:rPr b="0" lang="en-US" sz="2800" spc="-1" strike="noStrike">
                <a:solidFill>
                  <a:srgbClr val="000000"/>
                </a:solidFill>
                <a:uFill>
                  <a:solidFill>
                    <a:srgbClr val="ffffff"/>
                  </a:solidFill>
                </a:uFill>
                <a:latin typeface="Arial"/>
                <a:ea typeface="Arial"/>
              </a:rPr>
              <a:t>Some antiviruses have this built into them already</a:t>
            </a:r>
            <a:endParaRPr b="0" lang="en-US" sz="14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LibreOffice/5.1.1.3$Windows_x86 LibreOffice_project/89f508ef3ecebd2cfb8e1def0f0ba9a803b88a6d</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2016-11-07T21:16:44Z</dcterms:modified>
  <cp:revision>2</cp:revision>
  <dc:subject/>
  <dc:title/>
</cp:coreProperties>
</file>