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7" r:id="rId1"/>
  </p:sldMasterIdLst>
  <p:sldIdLst>
    <p:sldId id="256" r:id="rId2"/>
    <p:sldId id="258" r:id="rId3"/>
    <p:sldId id="259" r:id="rId4"/>
    <p:sldId id="260" r:id="rId5"/>
    <p:sldId id="261" r:id="rId6"/>
    <p:sldId id="268" r:id="rId7"/>
    <p:sldId id="262" r:id="rId8"/>
    <p:sldId id="269" r:id="rId9"/>
    <p:sldId id="270" r:id="rId10"/>
    <p:sldId id="263" r:id="rId11"/>
    <p:sldId id="272" r:id="rId12"/>
    <p:sldId id="273" r:id="rId13"/>
    <p:sldId id="278" r:id="rId14"/>
    <p:sldId id="264" r:id="rId15"/>
    <p:sldId id="274" r:id="rId16"/>
    <p:sldId id="275" r:id="rId17"/>
    <p:sldId id="276" r:id="rId18"/>
    <p:sldId id="267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35"/>
    <p:restoredTop sz="94650"/>
  </p:normalViewPr>
  <p:slideViewPr>
    <p:cSldViewPr snapToGrid="0">
      <p:cViewPr varScale="1">
        <p:scale>
          <a:sx n="120" d="100"/>
          <a:sy n="120" d="100"/>
        </p:scale>
        <p:origin x="54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07CD3FD-BE54-4400-942B-C6C15AA73DFD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1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3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07CD3FD-BE54-4400-942B-C6C15AA73DFD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0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0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07CD3FD-BE54-4400-942B-C6C15AA73DFD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07CD3FD-BE54-4400-942B-C6C15AA73DFD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6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07CD3FD-BE54-4400-942B-C6C15AA73DFD}" type="datetimeFigureOut">
              <a:rPr lang="en-US" smtClean="0"/>
              <a:t>6/21/23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3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6/21/23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9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07CD3FD-BE54-4400-942B-C6C15AA73DFD}" type="datetimeFigureOut">
              <a:rPr lang="en-US" smtClean="0"/>
              <a:t>6/21/23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2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1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07CD3FD-BE54-4400-942B-C6C15AA73DFD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9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5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erobrer/real-estate-usa-price-apredictions/notebook" TargetMode="External"/><Relationship Id="rId2" Type="http://schemas.openxmlformats.org/officeDocument/2006/relationships/hyperlink" Target="https://www.kaggle.com/datasets/ahmedshahriarsakib/usa-real-estate-datase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99C9FE-4B17-4937-9EB8-3E1A97E32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1AA859-8E3B-49BF-83F6-ADF050A2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A5E9A71-2A94-4FAA-859F-1930C2E91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5C43A1A-EE63-4F18-BA50-6BCC0C5FB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D20E631E-2C68-4E27-B833-094ECE509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446723A-FC6F-4012-8557-06069FA13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F3D87D4-252C-4471-A220-28B58BF43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54B916A-0FD0-4006-BD6C-9D29CA03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2133C3B4-D163-43CB-B3FC-A1B9A1DC3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44DECBCA-815C-4296-B4DA-F12AD81F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6C3CA6F-2113-4095-B77D-19519074C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6A23EEC5-4C2F-4460-B6F6-A6852C46F1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CAEC751-845A-4873-BCB3-29B7EF60F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>
              <a:extLst>
                <a:ext uri="{FF2B5EF4-FFF2-40B4-BE49-F238E27FC236}">
                  <a16:creationId xmlns:a16="http://schemas.microsoft.com/office/drawing/2014/main" id="{FA38FC93-11A4-4EB5-BC13-85FB353CD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B5B6AC4D-E640-47F2-AA5A-9F9A1DB88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962630FB-473F-4D83-8B9F-EC52E31CA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035721E2-E73B-4E57-92E2-DE71F0D17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3071D074-66CD-4273-AF66-207364BA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197CB22-95EA-4E41-94A6-6BCE8C027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22F5B4E-EBC2-4021-A986-B40B49442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1450C78-508B-412D-8354-C6AE7E9F9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D2C6055-EB42-4E7C-B358-308A54C71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A0384A8-C4E8-407C-BD44-2B989327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9">
              <a:extLst>
                <a:ext uri="{FF2B5EF4-FFF2-40B4-BE49-F238E27FC236}">
                  <a16:creationId xmlns:a16="http://schemas.microsoft.com/office/drawing/2014/main" id="{B7F9FA9E-2650-4B17-BA91-C12C0C5F9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96B943E-BAEE-4DC2-87CB-78F6E433D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2DF03B-F0D7-32D3-F39C-722DB8B9F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653" y="2126988"/>
            <a:ext cx="4741861" cy="2927307"/>
          </a:xfrm>
        </p:spPr>
        <p:txBody>
          <a:bodyPr>
            <a:noAutofit/>
          </a:bodyPr>
          <a:lstStyle/>
          <a:p>
            <a:r>
              <a:rPr lang="en-US" sz="4400" b="1" dirty="0"/>
              <a:t>House Price</a:t>
            </a:r>
            <a:br>
              <a:rPr lang="en-US" sz="4400" b="1" dirty="0"/>
            </a:br>
            <a:r>
              <a:rPr lang="en-US" sz="4400" b="1" dirty="0"/>
              <a:t> Prediction </a:t>
            </a:r>
            <a:br>
              <a:rPr lang="en-US" sz="4400" b="1" dirty="0"/>
            </a:br>
            <a:r>
              <a:rPr lang="en-US" sz="4400" b="1" dirty="0"/>
              <a:t>Using </a:t>
            </a:r>
            <a:br>
              <a:rPr lang="en-US" sz="4400" b="1" dirty="0"/>
            </a:br>
            <a:r>
              <a:rPr lang="en-US" sz="4400" b="1" dirty="0"/>
              <a:t>Machine Learning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0C9CD-A419-EBFD-5281-FBA0D9033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127" y="1286877"/>
            <a:ext cx="5019140" cy="614492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PROJECT – 1: CSCE 5214  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Software Development for AI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6D5411-CA22-7710-F41A-4AB5EBFFB5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34" r="18943"/>
          <a:stretch/>
        </p:blipFill>
        <p:spPr>
          <a:xfrm>
            <a:off x="5446972" y="274384"/>
            <a:ext cx="6745028" cy="6858000"/>
          </a:xfrm>
          <a:prstGeom prst="rect">
            <a:avLst/>
          </a:prstGeom>
          <a:ln w="9525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79143E-4D67-1B1D-D3EA-39E279D34841}"/>
              </a:ext>
            </a:extLst>
          </p:cNvPr>
          <p:cNvSpPr txBox="1"/>
          <p:nvPr/>
        </p:nvSpPr>
        <p:spPr>
          <a:xfrm>
            <a:off x="2271713" y="1385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665279F7-70B7-784F-AD7E-7898A33649CE}"/>
              </a:ext>
            </a:extLst>
          </p:cNvPr>
          <p:cNvSpPr txBox="1">
            <a:spLocks/>
          </p:cNvSpPr>
          <p:nvPr/>
        </p:nvSpPr>
        <p:spPr>
          <a:xfrm>
            <a:off x="6561931" y="5448667"/>
            <a:ext cx="5019140" cy="1134949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0" kern="1200">
                <a:solidFill>
                  <a:srgbClr val="FFFEFF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tx1"/>
                </a:solidFill>
              </a:rPr>
              <a:t>Presented by: </a:t>
            </a:r>
          </a:p>
          <a:p>
            <a:pPr algn="r"/>
            <a:r>
              <a:rPr lang="en-US" sz="2000" dirty="0" err="1">
                <a:solidFill>
                  <a:schemeClr val="tx1"/>
                </a:solidFill>
              </a:rPr>
              <a:t>Ya</a:t>
            </a:r>
            <a:r>
              <a:rPr lang="en-US" sz="2000" dirty="0">
                <a:solidFill>
                  <a:schemeClr val="tx1"/>
                </a:solidFill>
              </a:rPr>
              <a:t> Meng (11614910)</a:t>
            </a:r>
          </a:p>
          <a:p>
            <a:pPr algn="r"/>
            <a:r>
              <a:rPr lang="en-US" sz="2000" dirty="0">
                <a:solidFill>
                  <a:schemeClr val="tx1"/>
                </a:solidFill>
              </a:rPr>
              <a:t>Puja Dhungana (11534933)</a:t>
            </a:r>
          </a:p>
        </p:txBody>
      </p:sp>
    </p:spTree>
    <p:extLst>
      <p:ext uri="{BB962C8B-B14F-4D97-AF65-F5344CB8AC3E}">
        <p14:creationId xmlns:p14="http://schemas.microsoft.com/office/powerpoint/2010/main" val="3944089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7CA5D6-C58E-622D-B0FA-6769BEFEA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064" y="-64163"/>
            <a:ext cx="10988675" cy="1086931"/>
          </a:xfrm>
        </p:spPr>
        <p:txBody>
          <a:bodyPr anchor="ctr">
            <a:normAutofit fontScale="90000"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5183DF6-0623-CCDB-392B-E63F8C5C4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619" y="1102570"/>
            <a:ext cx="11305120" cy="5571145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Machine Learning Models</a:t>
            </a:r>
          </a:p>
          <a:p>
            <a:pPr marL="514350" indent="-514350" algn="l">
              <a:buAutoNum type="alphaLcPeriod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 marL="514350" indent="-514350" algn="l">
              <a:buAutoNum type="alphaLcPeriod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regression</a:t>
            </a:r>
          </a:p>
          <a:p>
            <a:pPr marL="514350" indent="-514350" algn="l">
              <a:buAutoNum type="alphaLcPeriod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regression</a:t>
            </a:r>
          </a:p>
          <a:p>
            <a:pPr marL="514350" indent="-514350" algn="l">
              <a:buAutoNum type="alphaLcPeriod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 regression</a:t>
            </a:r>
          </a:p>
        </p:txBody>
      </p:sp>
    </p:spTree>
    <p:extLst>
      <p:ext uri="{BB962C8B-B14F-4D97-AF65-F5344CB8AC3E}">
        <p14:creationId xmlns:p14="http://schemas.microsoft.com/office/powerpoint/2010/main" val="2797807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7CA5D6-C58E-622D-B0FA-6769BEFEA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004" y="89061"/>
            <a:ext cx="11217710" cy="1204129"/>
          </a:xfrm>
        </p:spPr>
        <p:txBody>
          <a:bodyPr anchor="ctr">
            <a:normAutofit fontScale="90000"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from Different ML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9E004F-5D8E-109C-302C-7C3A4651A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726" y="3756753"/>
            <a:ext cx="7772400" cy="287055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A197751-D39A-1C96-367C-5878DDA39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529" y="1466475"/>
            <a:ext cx="6612219" cy="2363869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572963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7CA5D6-C58E-622D-B0FA-6769BEFEA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004" y="89061"/>
            <a:ext cx="11217710" cy="1204129"/>
          </a:xfrm>
        </p:spPr>
        <p:txBody>
          <a:bodyPr anchor="ctr">
            <a:normAutofit fontScale="90000"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from Different ML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F3B746-03F1-45BB-75EF-E2ADB831A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50" y="1460872"/>
            <a:ext cx="7658100" cy="5130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1E2F91-2369-F149-948E-AE93F6C63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127" y="4031059"/>
            <a:ext cx="58547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77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7CA5D6-C58E-622D-B0FA-6769BEFEA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539" y="207969"/>
            <a:ext cx="10988675" cy="1086931"/>
          </a:xfrm>
        </p:spPr>
        <p:txBody>
          <a:bodyPr anchor="ctr">
            <a:normAutofit fontScale="90000"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from Different ML Models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5183DF6-0623-CCDB-392B-E63F8C5C4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098" y="1808402"/>
            <a:ext cx="11305120" cy="5382808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Predication Evaluation based on </a:t>
            </a:r>
            <a:r>
              <a:rPr lang="en-US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squared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is 0.9426, highest and best prediction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is 0.18104, lowest and does worst prediction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 and Decision Tree have also have good score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 with n = 1 has 0.9290 but n=1 is not best choice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 n=2 has score 0.9161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31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7CA5D6-C58E-622D-B0FA-6769BEFEA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282" y="575865"/>
            <a:ext cx="10988675" cy="1086931"/>
          </a:xfrm>
        </p:spPr>
        <p:txBody>
          <a:bodyPr anchor="ctr">
            <a:normAutofit fontScale="90000"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Price of New House Data Samples Created Randomly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A86271-CB68-6ED8-A26C-01CF20DF1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790" y="2281796"/>
            <a:ext cx="7772400" cy="3498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F035F2-7A80-D3AF-0C15-8E9DC58A3E50}"/>
              </a:ext>
            </a:extLst>
          </p:cNvPr>
          <p:cNvSpPr txBox="1"/>
          <p:nvPr/>
        </p:nvSpPr>
        <p:spPr>
          <a:xfrm>
            <a:off x="458261" y="5695729"/>
            <a:ext cx="11275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Randomly created dataset excludes states that has less than 25 data samples i.e. </a:t>
            </a:r>
            <a:r>
              <a:rPr lang="en-US" sz="2800" dirty="0">
                <a:solidFill>
                  <a:srgbClr val="FF0000"/>
                </a:solidFill>
              </a:rPr>
              <a:t>New Jersey, Virginia, Tennessee and South Carolina </a:t>
            </a:r>
          </a:p>
        </p:txBody>
      </p:sp>
    </p:spTree>
    <p:extLst>
      <p:ext uri="{BB962C8B-B14F-4D97-AF65-F5344CB8AC3E}">
        <p14:creationId xmlns:p14="http://schemas.microsoft.com/office/powerpoint/2010/main" val="4169381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7CA5D6-C58E-622D-B0FA-6769BEFEA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282" y="575865"/>
            <a:ext cx="10988675" cy="1086931"/>
          </a:xfrm>
        </p:spPr>
        <p:txBody>
          <a:bodyPr anchor="ctr">
            <a:normAutofit fontScale="90000"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Price of New House Data Samples Created Randomly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54379C-E5D4-805F-6D31-2D33B4E0E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924" y="2414261"/>
            <a:ext cx="7404870" cy="354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51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7CA5D6-C58E-622D-B0FA-6769BEFEA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282" y="575865"/>
            <a:ext cx="10988675" cy="1086931"/>
          </a:xfrm>
        </p:spPr>
        <p:txBody>
          <a:bodyPr anchor="ctr">
            <a:normAutofit fontScale="90000"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Price of New House Data Samples Created Randomly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54379C-E5D4-805F-6D31-2D33B4E0E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58" y="2262912"/>
            <a:ext cx="4653724" cy="22307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F82C26-9EFF-1FF7-CE1C-CFE8AC17A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157" y="2341130"/>
            <a:ext cx="8035925" cy="379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30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7CA5D6-C58E-622D-B0FA-6769BEFEA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282" y="575865"/>
            <a:ext cx="10988675" cy="1086931"/>
          </a:xfrm>
        </p:spPr>
        <p:txBody>
          <a:bodyPr anchor="ctr">
            <a:normAutofit fontScale="90000"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Price of New House Data Samples Created Randomly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54379C-E5D4-805F-6D31-2D33B4E0E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" y="2118610"/>
            <a:ext cx="4171582" cy="1999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F82C26-9EFF-1FF7-CE1C-CFE8AC17A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957" y="2399599"/>
            <a:ext cx="4138880" cy="195375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ABBECD9-1C05-B6BB-017D-C360B646C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722" y="2384060"/>
            <a:ext cx="8707222" cy="387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85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7CA5D6-C58E-622D-B0FA-6769BEFEA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064" y="-64163"/>
            <a:ext cx="10988675" cy="1086931"/>
          </a:xfrm>
        </p:spPr>
        <p:txBody>
          <a:bodyPr anchor="ctr">
            <a:normAutofit fontScale="90000"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Scopes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5183DF6-0623-CCDB-392B-E63F8C5C4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618" y="1134237"/>
            <a:ext cx="11157483" cy="573497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can be used to predict the house price which can be beneficial for house buyers, investors or constructors.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Further, this project can be made advanced like using dockers container and make it more streamline the development process, ensure consistency, simplify development and enhance collaboration among team members.</a:t>
            </a:r>
          </a:p>
        </p:txBody>
      </p:sp>
    </p:spTree>
    <p:extLst>
      <p:ext uri="{BB962C8B-B14F-4D97-AF65-F5344CB8AC3E}">
        <p14:creationId xmlns:p14="http://schemas.microsoft.com/office/powerpoint/2010/main" val="4126910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7CA5D6-C58E-622D-B0FA-6769BEFEA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064" y="-64163"/>
            <a:ext cx="10988675" cy="1086931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5183DF6-0623-CCDB-392B-E63F8C5C4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127" y="1222962"/>
            <a:ext cx="11053762" cy="5450753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https://www.kaggle.com/datasets/ahmedshahriarsakib/usa-real-estate-dataset</a:t>
            </a:r>
            <a:endParaRPr lang="en-US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AutoNum type="arabicPeriod"/>
            </a:pP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https://www.kaggle.com/code/erobrer/real-estate-usa-price-apredictions/notebook</a:t>
            </a:r>
            <a:endParaRPr lang="en-US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596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7CA5D6-C58E-622D-B0FA-6769BEFEA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064" y="-64163"/>
            <a:ext cx="10988675" cy="1086931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5183DF6-0623-CCDB-392B-E63F8C5C4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014" y="1068761"/>
            <a:ext cx="9713379" cy="5450753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Project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Data Preprocessing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House Price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016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7CA5D6-C58E-622D-B0FA-6769BEFEA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064" y="-64163"/>
            <a:ext cx="10988675" cy="1086931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Project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5183DF6-0623-CCDB-392B-E63F8C5C4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013" y="1252604"/>
            <a:ext cx="11091863" cy="542111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Investment on house is big decision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factor influence the price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gives people idea when and where to invest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different machine learning (ML) model to estimate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compare their results to find best model</a:t>
            </a:r>
          </a:p>
          <a:p>
            <a:pPr algn="l"/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599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7CA5D6-C58E-622D-B0FA-6769BEFEA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064" y="-64163"/>
            <a:ext cx="10988675" cy="1086931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5183DF6-0623-CCDB-392B-E63F8C5C4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176" y="1253821"/>
            <a:ext cx="11244263" cy="565094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factor influence house price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Like: Social political, economical, topographical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Here, only structure and location of house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estimation to aid budgeting and find property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buyer, property investor and builders can be benefited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321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7CA5D6-C58E-622D-B0FA-6769BEFEA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064" y="-64163"/>
            <a:ext cx="10988675" cy="1086931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2875C0-330F-8B25-7A79-DD977B690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1492250"/>
            <a:ext cx="7772400" cy="33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37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7CA5D6-C58E-622D-B0FA-6769BEFEA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539" y="-229358"/>
            <a:ext cx="10988675" cy="1086931"/>
          </a:xfrm>
        </p:spPr>
        <p:txBody>
          <a:bodyPr anchor="ctr">
            <a:normAutofit fontScale="90000"/>
          </a:bodyPr>
          <a:lstStyle/>
          <a:p>
            <a:r>
              <a:rPr lang="en-US" sz="6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Data Preprocessing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5183DF6-0623-CCDB-392B-E63F8C5C4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956" y="921018"/>
            <a:ext cx="12180353" cy="604674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Collected ‘</a:t>
            </a: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 Real Estate Dataset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data from Kaggle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30600 data (rows) and 10 features (column)</a:t>
            </a:r>
          </a:p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(status, price, bed, bath, acre lot, city, state, zip code, house size, previous sold date)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Here, only 7 features creating new pandas data-frame </a:t>
            </a:r>
          </a:p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pd.datafra</a:t>
            </a:r>
            <a:r>
              <a:rPr lang="en-US" sz="2000" i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(features not used zip code, previous sold data, city)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 any row with at least one NAN in any column </a:t>
            </a:r>
          </a:p>
          <a:p>
            <a:r>
              <a:rPr lang="en-US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200" i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df.dropna</a:t>
            </a:r>
            <a:r>
              <a:rPr lang="en-US" sz="22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(how=‘any’) </a:t>
            </a:r>
            <a:r>
              <a:rPr lang="en-US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status feature to binary i.e. </a:t>
            </a:r>
            <a:r>
              <a:rPr lang="en-US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for_sale</a:t>
            </a:r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=1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ready_to</a:t>
            </a:r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_built =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538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7CA5D6-C58E-622D-B0FA-6769BEFEA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064" y="-64163"/>
            <a:ext cx="10988675" cy="1086931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and Data Split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5183DF6-0623-CCDB-392B-E63F8C5C4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07" y="1072246"/>
            <a:ext cx="12180353" cy="60787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features and target variables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drop ‘price’ to extract features 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 x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define price as target 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 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806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7CA5D6-C58E-622D-B0FA-6769BEFEA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064" y="-64163"/>
            <a:ext cx="10988675" cy="1086931"/>
          </a:xfrm>
        </p:spPr>
        <p:txBody>
          <a:bodyPr anchor="ctr">
            <a:normAutofit fontScale="90000"/>
          </a:bodyPr>
          <a:lstStyle/>
          <a:p>
            <a:r>
              <a:rPr lang="en-US" sz="6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Data Preprocessing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5183DF6-0623-CCDB-392B-E63F8C5C4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9216" y="885504"/>
            <a:ext cx="12180353" cy="60787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numerical and categorical feature ‘</a:t>
            </a: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numerical features have similar scale values </a:t>
            </a:r>
          </a:p>
          <a:p>
            <a:r>
              <a:rPr lang="en-US" sz="20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numerical_transformer</a:t>
            </a:r>
            <a:r>
              <a:rPr lang="en-US" sz="20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StandardScalar</a:t>
            </a:r>
            <a:r>
              <a:rPr lang="en-US" sz="20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 )</a:t>
            </a:r>
            <a:endParaRPr lang="en-US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categorical feature into binary feature</a:t>
            </a:r>
          </a:p>
          <a:p>
            <a:r>
              <a:rPr lang="en-US" sz="22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Categorical_transfom</a:t>
            </a:r>
            <a:r>
              <a:rPr lang="en-US" sz="22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OneHotEncoder</a:t>
            </a:r>
            <a:r>
              <a:rPr lang="en-US" sz="22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sparse = False, </a:t>
            </a:r>
            <a:r>
              <a:rPr lang="en-US" sz="22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handle_unknown</a:t>
            </a:r>
            <a:r>
              <a:rPr lang="en-US" sz="22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‘ignore’))</a:t>
            </a:r>
            <a:endParaRPr lang="en-US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preprocessed heterogeneous data, create class ‘</a:t>
            </a:r>
            <a:r>
              <a:rPr lang="en-US" sz="3200" i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ColumnTransformer</a:t>
            </a: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>
              <a:spcBef>
                <a:spcPts val="0"/>
              </a:spcBef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= </a:t>
            </a:r>
            <a:r>
              <a:rPr lang="en-US" sz="2000" i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ColumnTransformer</a:t>
            </a:r>
            <a:r>
              <a:rPr lang="en-US" sz="20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(transformers = [ …….]) 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class ‘</a:t>
            </a:r>
            <a:r>
              <a:rPr lang="en-US" sz="3200" i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ColumnTransformer</a:t>
            </a:r>
            <a:r>
              <a:rPr lang="en-US" sz="320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Fit the pre-processed data</a:t>
            </a:r>
          </a:p>
          <a:p>
            <a:r>
              <a:rPr lang="en-US" sz="2000" b="0" i="1" dirty="0">
                <a:solidFill>
                  <a:schemeClr val="accent2"/>
                </a:solidFill>
                <a:effectLst/>
                <a:latin typeface="Söhne Mono"/>
              </a:rPr>
              <a:t>(</a:t>
            </a:r>
            <a:r>
              <a:rPr lang="en-US" sz="2000" b="0" i="1" dirty="0" err="1">
                <a:solidFill>
                  <a:schemeClr val="accent2"/>
                </a:solidFill>
                <a:effectLst/>
                <a:latin typeface="Söhne Mono"/>
              </a:rPr>
              <a:t>preprocessor.</a:t>
            </a:r>
            <a:r>
              <a:rPr lang="en-US" sz="2000" b="0" i="1" dirty="0" err="1">
                <a:solidFill>
                  <a:schemeClr val="accent4"/>
                </a:solidFill>
                <a:effectLst/>
                <a:latin typeface="Söhne Mono"/>
              </a:rPr>
              <a:t>fit_transform</a:t>
            </a:r>
            <a:r>
              <a:rPr lang="en-US" sz="2000" b="0" i="1" dirty="0">
                <a:solidFill>
                  <a:schemeClr val="accent2"/>
                </a:solidFill>
                <a:effectLst/>
                <a:latin typeface="Söhne Mono"/>
              </a:rPr>
              <a:t>(X)</a:t>
            </a:r>
            <a:r>
              <a:rPr lang="en-US" sz="20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r>
              <a:rPr lang="en-US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fit_transform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fitting and </a:t>
            </a:r>
            <a:r>
              <a:rPr lang="en-US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trsnsforming</a:t>
            </a:r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49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7CA5D6-C58E-622D-B0FA-6769BEFEA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064" y="-64163"/>
            <a:ext cx="10988675" cy="1086931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Split: Train and Test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5183DF6-0623-CCDB-392B-E63F8C5C4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2" y="942963"/>
            <a:ext cx="12180353" cy="6078700"/>
          </a:xfrm>
        </p:spPr>
        <p:txBody>
          <a:bodyPr>
            <a:normAutofit/>
          </a:bodyPr>
          <a:lstStyle/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data frame into train and test set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framework’s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size = </a:t>
            </a:r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30%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train size = </a:t>
            </a:r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582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{7BE900FD-BF29-4F4E-872D-B5B852F9B0D9}tf16401369</Template>
  <TotalTime>2405</TotalTime>
  <Words>677</Words>
  <Application>Microsoft Macintosh PowerPoint</Application>
  <PresentationFormat>Widescreen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 Light</vt:lpstr>
      <vt:lpstr>Rockwell</vt:lpstr>
      <vt:lpstr>Söhne Mono</vt:lpstr>
      <vt:lpstr>Times New Roman</vt:lpstr>
      <vt:lpstr>Wingdings</vt:lpstr>
      <vt:lpstr>Atlas</vt:lpstr>
      <vt:lpstr>House Price  Prediction  Using  Machine Learning Algorithm</vt:lpstr>
      <vt:lpstr>OBJECTIVES</vt:lpstr>
      <vt:lpstr>Introduction to Project</vt:lpstr>
      <vt:lpstr>Problem Statement</vt:lpstr>
      <vt:lpstr>Workflow</vt:lpstr>
      <vt:lpstr>Data Collection and Data Preprocessing</vt:lpstr>
      <vt:lpstr>Feature Extraction and Data Split</vt:lpstr>
      <vt:lpstr>Data Collection and Data Preprocessing</vt:lpstr>
      <vt:lpstr>Data Split: Train and Test</vt:lpstr>
      <vt:lpstr>Machine Learning Models</vt:lpstr>
      <vt:lpstr>Results from Different ML Models</vt:lpstr>
      <vt:lpstr>Results from Different ML Models</vt:lpstr>
      <vt:lpstr>Results from Different ML Models</vt:lpstr>
      <vt:lpstr>Predicting the Price of New House Data Samples Created Randomly</vt:lpstr>
      <vt:lpstr>Predicting the Price of New House Data Samples Created Randomly</vt:lpstr>
      <vt:lpstr>Predicting the Price of New House Data Samples Created Randomly</vt:lpstr>
      <vt:lpstr>Predicting the Price of New House Data Samples Created Randomly</vt:lpstr>
      <vt:lpstr>Conclusion and Future Scopes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 Prediction  Using  Machine Learning Algorithm</dc:title>
  <dc:creator>Puja Dhungana</dc:creator>
  <cp:lastModifiedBy>Puja Dhungana</cp:lastModifiedBy>
  <cp:revision>6</cp:revision>
  <dcterms:created xsi:type="dcterms:W3CDTF">2023-06-18T20:52:02Z</dcterms:created>
  <dcterms:modified xsi:type="dcterms:W3CDTF">2023-06-22T03:12:51Z</dcterms:modified>
</cp:coreProperties>
</file>