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84" r:id="rId5"/>
    <p:sldId id="285" r:id="rId6"/>
    <p:sldId id="296" r:id="rId7"/>
    <p:sldId id="286" r:id="rId8"/>
    <p:sldId id="289" r:id="rId9"/>
    <p:sldId id="290" r:id="rId10"/>
    <p:sldId id="288" r:id="rId11"/>
    <p:sldId id="291" r:id="rId12"/>
    <p:sldId id="292" r:id="rId13"/>
    <p:sldId id="293" r:id="rId14"/>
    <p:sldId id="298" r:id="rId15"/>
    <p:sldId id="299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B27E90-E405-47F8-9B82-D92952C15DA8}">
  <a:tblStyle styleId="{72B27E90-E405-47F8-9B82-D92952C15D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Objects="1">
      <p:cViewPr varScale="1">
        <p:scale>
          <a:sx n="148" d="100"/>
          <a:sy n="148" d="100"/>
        </p:scale>
        <p:origin x="6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37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00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02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3" name="Shape 2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m-rocket-dev.azure-api.net/locations?location=%7blocation%7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forecast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AU" sz="3200" dirty="0"/>
              <a:t>MLC Technical Exercise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400" dirty="0"/>
              <a:t>Prepared by : Paul Dominguez</a:t>
            </a:r>
            <a:endParaRPr lang="e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4951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Azure Function Apps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199" y="1352550"/>
            <a:ext cx="6888631" cy="336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036C1-AB33-3A46-9D85-40511142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21" y="1352550"/>
            <a:ext cx="4470303" cy="3113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94DCF-1FA3-694E-8743-B6118B67672F}"/>
              </a:ext>
            </a:extLst>
          </p:cNvPr>
          <p:cNvSpPr txBox="1"/>
          <p:nvPr/>
        </p:nvSpPr>
        <p:spPr>
          <a:xfrm>
            <a:off x="969040" y="4505675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Exposed functions as callable HTTP Service as a microservice for </a:t>
            </a:r>
            <a:r>
              <a:rPr lang="en-US" sz="1000" dirty="0" err="1"/>
              <a:t>reuseablity</a:t>
            </a:r>
            <a:r>
              <a:rPr lang="en-US" sz="1000" dirty="0"/>
              <a:t>. Auto scales on demand and no infrastructure provisioning needed. Full Code available in the repo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4951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Technical Analysis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199" y="1352550"/>
            <a:ext cx="6888631" cy="336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231" y="1352550"/>
            <a:ext cx="79703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AU" dirty="0"/>
              <a:t> I have exposed the Azure Function as its own service to enable reusability for common use</a:t>
            </a:r>
          </a:p>
          <a:p>
            <a:pPr>
              <a:buFont typeface="Arial"/>
              <a:buChar char="•"/>
            </a:pPr>
            <a:r>
              <a:rPr lang="en-AU" dirty="0"/>
              <a:t> Logic App orchestrates the flow an consumes the available services when native component is not fit for purpose</a:t>
            </a:r>
          </a:p>
          <a:p>
            <a:pPr>
              <a:buFont typeface="Arial"/>
              <a:buChar char="•"/>
            </a:pPr>
            <a:r>
              <a:rPr lang="en-AU" dirty="0"/>
              <a:t>API Management was used for Governance and Application of Policies</a:t>
            </a:r>
          </a:p>
          <a:p>
            <a:pPr>
              <a:buFont typeface="Arial"/>
              <a:buChar char="•"/>
            </a:pPr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4951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Challenges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199" y="1352550"/>
            <a:ext cx="6888631" cy="336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352550"/>
            <a:ext cx="711723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AU" dirty="0"/>
              <a:t> I was working on Logic App components to follow the Integration Patterns but some of it is not as performant. As I was using a free-tier subscription, the underlying resource is not scaling as much and only hits certain limits. I tried to work around that by fine tuning the threads and/or just using a direct code but is still not performing as I would like to.</a:t>
            </a:r>
          </a:p>
          <a:p>
            <a:pPr>
              <a:buFont typeface="Arial"/>
              <a:buChar char="•"/>
            </a:pPr>
            <a:r>
              <a:rPr lang="en-AU" dirty="0"/>
              <a:t>Some of the Azure Kubernetes Service need to be on a higher subscription so I wasn’t able to use it</a:t>
            </a:r>
          </a:p>
          <a:p>
            <a:pPr>
              <a:buFont typeface="Arial"/>
              <a:buChar char="•"/>
            </a:pPr>
            <a:r>
              <a:rPr lang="en-AU" dirty="0"/>
              <a:t> As I was tasked to use other platform than what I was already using (</a:t>
            </a:r>
            <a:r>
              <a:rPr lang="en-AU" dirty="0" err="1"/>
              <a:t>Mulesoft,AWS,GCP</a:t>
            </a:r>
            <a:r>
              <a:rPr lang="en-AU" dirty="0"/>
              <a:t>), I chose Azure and was also learning as I go (Might as well learn something new and enjoy it). I would admit that there was some hiccups here and there might used than more than the maximum required time</a:t>
            </a:r>
          </a:p>
          <a:p>
            <a:pPr>
              <a:buFont typeface="Arial"/>
              <a:buChar char="•"/>
            </a:pPr>
            <a:r>
              <a:rPr lang="en-AU" dirty="0"/>
              <a:t>The Automation Script for Azure DevOps is available for CI/CD usage. Unfortunately, I didn’t had the time to implement it but will surely be a point of improvement</a:t>
            </a:r>
          </a:p>
          <a:p>
            <a:pPr>
              <a:buFont typeface="Arial"/>
              <a:buChar char="•"/>
            </a:pPr>
            <a:r>
              <a:rPr lang="en-AU" dirty="0"/>
              <a:t>Unit/Smoke Test was not implemented as well and will be good to add it on the pipeline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4951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Solution References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199" y="1352550"/>
            <a:ext cx="6888631" cy="336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52550"/>
            <a:ext cx="7650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AU" dirty="0"/>
              <a:t> I created a repository in </a:t>
            </a:r>
            <a:r>
              <a:rPr lang="en-AU" dirty="0" err="1"/>
              <a:t>github</a:t>
            </a:r>
            <a:r>
              <a:rPr lang="en-AU" dirty="0"/>
              <a:t> to put all my code and resources</a:t>
            </a:r>
          </a:p>
          <a:p>
            <a:r>
              <a:rPr lang="en-AU" dirty="0"/>
              <a:t>https://</a:t>
            </a:r>
            <a:r>
              <a:rPr lang="en-AU" dirty="0" err="1"/>
              <a:t>github.com</a:t>
            </a:r>
            <a:r>
              <a:rPr lang="en-AU" dirty="0"/>
              <a:t>/</a:t>
            </a:r>
            <a:r>
              <a:rPr lang="en-AU" dirty="0" err="1"/>
              <a:t>pjdominguez</a:t>
            </a:r>
            <a:r>
              <a:rPr lang="en-AU" dirty="0"/>
              <a:t>/rocket-api-v1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49F88-22CB-3C42-B797-D07117E9D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64" y="1906088"/>
            <a:ext cx="5914762" cy="31478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4951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Solution References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199" y="1352550"/>
            <a:ext cx="6888631" cy="336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52550"/>
            <a:ext cx="76506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AU" dirty="0"/>
              <a:t> Azure Endpoint</a:t>
            </a:r>
          </a:p>
          <a:p>
            <a:pPr>
              <a:buFont typeface="Arial"/>
              <a:buChar char="•"/>
            </a:pPr>
            <a:endParaRPr lang="en-AU" dirty="0"/>
          </a:p>
          <a:p>
            <a:pPr>
              <a:buFont typeface="Arial"/>
              <a:buChar char="•"/>
            </a:pPr>
            <a:r>
              <a:rPr lang="en-AU" dirty="0">
                <a:hlinkClick r:id="rId3"/>
              </a:rPr>
              <a:t>https://apim-rocket-dev.azure-api.net/locations?location={location}</a:t>
            </a:r>
            <a:endParaRPr lang="en-AU" dirty="0"/>
          </a:p>
          <a:p>
            <a:pPr>
              <a:buFont typeface="Arial"/>
              <a:buChar char="•"/>
            </a:pPr>
            <a:endParaRPr lang="en-AU" dirty="0"/>
          </a:p>
          <a:p>
            <a:pPr>
              <a:buFont typeface="Arial"/>
              <a:buChar char="•"/>
            </a:pPr>
            <a:r>
              <a:rPr lang="en-AU" dirty="0"/>
              <a:t>[{"key":"Ocp-Apim-Subscription-Key","value":"97131e95875847a484de509673ec5c44","description":"","enabled":true}]</a:t>
            </a:r>
          </a:p>
          <a:p>
            <a:pPr>
              <a:buFont typeface="Arial"/>
              <a:buChar char="•"/>
            </a:pPr>
            <a:endParaRPr lang="en-AU" dirty="0"/>
          </a:p>
          <a:p>
            <a:pPr>
              <a:buFont typeface="Arial"/>
              <a:buChar char="•"/>
            </a:pPr>
            <a:endParaRPr lang="en-AU" dirty="0"/>
          </a:p>
          <a:p>
            <a:pPr>
              <a:buFont typeface="Arial"/>
              <a:buChar char="•"/>
            </a:pPr>
            <a:endParaRPr lang="en-AU" dirty="0"/>
          </a:p>
          <a:p>
            <a:pPr>
              <a:buFont typeface="Arial"/>
              <a:buChar char="•"/>
            </a:pPr>
            <a:endParaRPr lang="en-AU" dirty="0"/>
          </a:p>
          <a:p>
            <a:pPr>
              <a:buFont typeface="Arial"/>
              <a:buChar char="•"/>
            </a:pP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>
                <a:solidFill>
                  <a:srgbClr val="80BFB7"/>
                </a:solidFill>
              </a:rPr>
              <a:t>Questions?</a:t>
            </a:r>
            <a:endParaRPr lang="en" sz="6000" dirty="0">
              <a:solidFill>
                <a:srgbClr val="80BFB7"/>
              </a:solidFill>
            </a:endParaRP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4039" name="Shape 4039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457200" y="3106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Objectives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680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AU" sz="1600" dirty="0"/>
              <a:t> Develop a RESTful API using a platform that exposes Rocket Launch Windows based on the weather conditions from the given API </a:t>
            </a:r>
          </a:p>
          <a:p>
            <a:endParaRPr lang="en-AU" sz="2000" dirty="0"/>
          </a:p>
          <a:p>
            <a:r>
              <a:rPr lang="en-AU" b="1" dirty="0">
                <a:hlinkClick r:id="rId3"/>
              </a:rPr>
              <a:t>https://openweathermap.org/forecast5</a:t>
            </a:r>
            <a:endParaRPr lang="en-AU" b="1" dirty="0"/>
          </a:p>
          <a:p>
            <a:endParaRPr lang="en-AU" sz="2000" dirty="0"/>
          </a:p>
          <a:p>
            <a:r>
              <a:rPr lang="en-AU" sz="1600" dirty="0"/>
              <a:t>Considerations</a:t>
            </a:r>
          </a:p>
          <a:p>
            <a:endParaRPr lang="en-AU" sz="2000" dirty="0"/>
          </a:p>
          <a:p>
            <a:r>
              <a:rPr lang="en-AU" dirty="0"/>
              <a:t>Best coding practices </a:t>
            </a:r>
          </a:p>
          <a:p>
            <a:pPr lvl="1" fontAlgn="auto"/>
            <a:r>
              <a:rPr lang="en-AU" dirty="0"/>
              <a:t>Scalability </a:t>
            </a:r>
          </a:p>
          <a:p>
            <a:pPr lvl="1" fontAlgn="auto"/>
            <a:r>
              <a:rPr lang="en-AU" dirty="0"/>
              <a:t>Reliability </a:t>
            </a:r>
          </a:p>
          <a:p>
            <a:pPr lvl="1" fontAlgn="auto"/>
            <a:r>
              <a:rPr lang="en-AU" dirty="0"/>
              <a:t>Reusability </a:t>
            </a:r>
          </a:p>
          <a:p>
            <a:pPr lvl="1" fontAlgn="auto"/>
            <a:r>
              <a:rPr lang="en-AU" dirty="0"/>
              <a:t>Automation </a:t>
            </a:r>
          </a:p>
          <a:p>
            <a:pPr lvl="1" fontAlgn="auto"/>
            <a:r>
              <a:rPr lang="en-AU" dirty="0"/>
              <a:t>Security </a:t>
            </a:r>
          </a:p>
          <a:p>
            <a:pPr lvl="1" fontAlgn="auto"/>
            <a:r>
              <a:rPr lang="en-AU" dirty="0"/>
              <a:t>Versioning </a:t>
            </a:r>
          </a:p>
          <a:p>
            <a:pPr lvl="1" fontAlgn="auto"/>
            <a:r>
              <a:rPr lang="en-AU" dirty="0"/>
              <a:t>Performance </a:t>
            </a:r>
          </a:p>
          <a:p>
            <a:endParaRPr lang="en-AU" sz="2000" dirty="0"/>
          </a:p>
          <a:p>
            <a:endParaRPr lang="en-AU" sz="2000" dirty="0"/>
          </a:p>
          <a:p>
            <a:r>
              <a:rPr lang="en-AU" sz="2000" dirty="0"/>
              <a:t> </a:t>
            </a:r>
          </a:p>
          <a:p>
            <a:endParaRPr lang="en-A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3106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sz="2000" dirty="0"/>
              <a:t>Invoking the API and Getting the Sample Response based on City ID</a:t>
            </a:r>
            <a:endParaRPr lang="en" sz="2000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18C70-E485-984E-B213-01B7431D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987574"/>
            <a:ext cx="5600974" cy="4018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4951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Observations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199" y="1352550"/>
            <a:ext cx="6888631" cy="336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was no bulk query so looping on all the given locations is needed</a:t>
            </a:r>
          </a:p>
          <a:p>
            <a:pPr marL="342900" lvl="0" indent="-342900" defTabSz="457200">
              <a:spcBef>
                <a:spcPct val="20000"/>
              </a:spcBef>
              <a:buFont typeface="Arial"/>
              <a:buChar char="•"/>
              <a:defRPr/>
            </a:pPr>
            <a:r>
              <a:rPr lang="en-AU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calls are using City ID will will need Value Cross Referencing from the given values</a:t>
            </a:r>
          </a:p>
          <a:p>
            <a:pPr marL="342900" lvl="0" indent="-342900" defTabSz="457200">
              <a:spcBef>
                <a:spcPct val="20000"/>
              </a:spcBef>
              <a:buFont typeface="Arial"/>
              <a:buChar char="•"/>
              <a:defRPr/>
            </a:pPr>
            <a:r>
              <a:rPr lang="en-AU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Filtering of response data should be based on the threshold per city</a:t>
            </a:r>
          </a:p>
          <a:p>
            <a:pPr marL="342900" lvl="0" indent="-342900" defTabSz="457200">
              <a:spcBef>
                <a:spcPct val="20000"/>
              </a:spcBef>
              <a:buFont typeface="Arial"/>
              <a:buChar char="•"/>
              <a:defRPr/>
            </a:pPr>
            <a:r>
              <a:rPr lang="en-AU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return the top five(5) Rocket Launch windows based on computation of Environmental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4951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Technical Analysis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40231" y="1581150"/>
            <a:ext cx="7436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AU" dirty="0"/>
              <a:t> Since there was no data on the </a:t>
            </a:r>
            <a:r>
              <a:rPr lang="en-AU" dirty="0" err="1"/>
              <a:t>GetWeather</a:t>
            </a:r>
            <a:r>
              <a:rPr lang="en-AU" dirty="0"/>
              <a:t> </a:t>
            </a:r>
            <a:r>
              <a:rPr lang="en-AU" dirty="0" err="1"/>
              <a:t>Webservice</a:t>
            </a:r>
            <a:r>
              <a:rPr lang="en-AU" dirty="0"/>
              <a:t> I have decided to use the provided Docker Image to host the mock </a:t>
            </a:r>
            <a:r>
              <a:rPr lang="en-AU" dirty="0" err="1"/>
              <a:t>webservice</a:t>
            </a:r>
            <a:r>
              <a:rPr lang="en-AU" dirty="0"/>
              <a:t> for the second operation</a:t>
            </a:r>
          </a:p>
          <a:p>
            <a:pPr>
              <a:buFont typeface="Arial"/>
              <a:buChar char="•"/>
            </a:pPr>
            <a:r>
              <a:rPr lang="en-AU" dirty="0"/>
              <a:t> After building the image and running the container, I noticed that the mock data source was not formed properly. I fixed the close tag on the </a:t>
            </a:r>
            <a:r>
              <a:rPr lang="en-AU" dirty="0" err="1"/>
              <a:t>RelativeHumidity</a:t>
            </a:r>
            <a:r>
              <a:rPr lang="en-AU" dirty="0"/>
              <a:t> field and rebuilt the image to be able to process the XML.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4951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API Endpoints and Design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40231" y="1581150"/>
            <a:ext cx="74369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AU" dirty="0"/>
              <a:t> GET </a:t>
            </a:r>
            <a:r>
              <a:rPr lang="en-US" dirty="0"/>
              <a:t>/</a:t>
            </a:r>
            <a:r>
              <a:rPr lang="en-AU" dirty="0" err="1"/>
              <a:t>locations?location</a:t>
            </a:r>
            <a:r>
              <a:rPr lang="en-AU" dirty="0"/>
              <a:t>={location} – returns a list of launch windows for the specific location</a:t>
            </a:r>
          </a:p>
          <a:p>
            <a:pPr>
              <a:buFont typeface="Arial"/>
              <a:buChar char="•"/>
            </a:pPr>
            <a:r>
              <a:rPr lang="en-AU" dirty="0"/>
              <a:t> GET  GET </a:t>
            </a:r>
            <a:r>
              <a:rPr lang="en-US" dirty="0"/>
              <a:t>/</a:t>
            </a:r>
            <a:r>
              <a:rPr lang="en-AU" dirty="0"/>
              <a:t>locations = returns a list of launch windows for all available location</a:t>
            </a:r>
          </a:p>
          <a:p>
            <a:r>
              <a:rPr lang="en-AU" dirty="0"/>
              <a:t> </a:t>
            </a:r>
          </a:p>
          <a:p>
            <a:pPr>
              <a:buFont typeface="Arial"/>
              <a:buChar char="•"/>
            </a:pPr>
            <a:r>
              <a:rPr lang="en-AU" dirty="0"/>
              <a:t> City ID, threshold  and computation formula is given in the provided document</a:t>
            </a:r>
          </a:p>
          <a:p>
            <a:pPr>
              <a:buFont typeface="Arial"/>
              <a:buChar char="•"/>
            </a:pP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55576" y="267494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OAS Implementation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EF355-EDFC-D14E-B13A-0F8DA5D0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87574"/>
            <a:ext cx="4956803" cy="333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191C8-FFF2-2749-A72F-3FA5B13175F4}"/>
              </a:ext>
            </a:extLst>
          </p:cNvPr>
          <p:cNvSpPr txBox="1"/>
          <p:nvPr/>
        </p:nvSpPr>
        <p:spPr>
          <a:xfrm>
            <a:off x="1979712" y="444395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Full Specification Available in the Repo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4951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Azure Cloud Platform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7772400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AU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the Solution based on available Azure Serverless Components (Logic Apps, Azure Functions)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FBE69-2B89-0A44-B011-0F1CD013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296785"/>
            <a:ext cx="3727494" cy="2846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4951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Logic App </a:t>
            </a:r>
            <a:r>
              <a:rPr lang="en-AU" dirty="0" err="1"/>
              <a:t>Implementaton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718300" y="1352550"/>
            <a:ext cx="735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AU" dirty="0"/>
              <a:t> Orchestration and Workflow</a:t>
            </a:r>
          </a:p>
          <a:p>
            <a:pPr>
              <a:buFont typeface="Arial"/>
              <a:buChar char="•"/>
            </a:pP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F7971-C407-3046-8FE7-EFC680FC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695093"/>
            <a:ext cx="5948241" cy="34484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646</Words>
  <Application>Microsoft Macintosh PowerPoint</Application>
  <PresentationFormat>On-screen Show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Dosis Light</vt:lpstr>
      <vt:lpstr>Titillium Web Light</vt:lpstr>
      <vt:lpstr>Mowbray template</vt:lpstr>
      <vt:lpstr>MLC Technical Exercise   Prepared by : Paul Dominguez</vt:lpstr>
      <vt:lpstr>Objectives</vt:lpstr>
      <vt:lpstr>Invoking the API and Getting the Sample Response based on City ID</vt:lpstr>
      <vt:lpstr>Observations</vt:lpstr>
      <vt:lpstr>Technical Analysis</vt:lpstr>
      <vt:lpstr>API Endpoints and Design</vt:lpstr>
      <vt:lpstr>OAS Implementation</vt:lpstr>
      <vt:lpstr>Azure Cloud Platform</vt:lpstr>
      <vt:lpstr>Logic App Implementaton</vt:lpstr>
      <vt:lpstr>Azure Function Apps</vt:lpstr>
      <vt:lpstr>Technical Analysis</vt:lpstr>
      <vt:lpstr>Challenges</vt:lpstr>
      <vt:lpstr>Solution References</vt:lpstr>
      <vt:lpstr>Solution References</vt:lpstr>
      <vt:lpstr>Questions?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Led Connectivity Solution using Microservices Architecture in Wool the Wool Industry   Prepared by : Paul Dominguez</dc:title>
  <cp:lastModifiedBy>Dominguez, Paul (AU - Melbourne)</cp:lastModifiedBy>
  <cp:revision>39</cp:revision>
  <dcterms:created xsi:type="dcterms:W3CDTF">2017-12-10T19:42:09Z</dcterms:created>
  <dcterms:modified xsi:type="dcterms:W3CDTF">2019-03-18T21:48:18Z</dcterms:modified>
</cp:coreProperties>
</file>