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2"/>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0" d="100"/>
          <a:sy n="90" d="100"/>
        </p:scale>
        <p:origin x="358" y="38"/>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26/09/2018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26/09/2018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26/09/2018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26/09/2018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26/09/2018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26/09/2018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‹nº›</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26/09/2018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‹nº›</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dirty="0">
                <a:latin typeface="Affogato Medium" panose="00000600000000000000" pitchFamily="50" charset="0"/>
              </a:rPr>
              <a:t>WEEK 3</a:t>
            </a: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6" y="2832985"/>
            <a:ext cx="1440612" cy="461665"/>
          </a:xfrm>
          <a:prstGeom prst="rect">
            <a:avLst/>
          </a:prstGeom>
          <a:noFill/>
        </p:spPr>
        <p:txBody>
          <a:bodyPr wrap="square" rtlCol="0">
            <a:spAutoFit/>
          </a:bodyPr>
          <a:lstStyle/>
          <a:p>
            <a:r>
              <a:rPr lang="pt-PT" sz="2400" dirty="0">
                <a:latin typeface="Affogato Medium" panose="00000600000000000000" pitchFamily="50" charset="0"/>
              </a:rPr>
              <a:t>SPRINT 1 </a:t>
            </a: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a:latin typeface="Affogato Medium" panose="00000600000000000000" pitchFamily="50" charset="0"/>
              </a:rPr>
              <a:t>PL6</a:t>
            </a:r>
          </a:p>
        </p:txBody>
      </p:sp>
      <p:sp>
        <p:nvSpPr>
          <p:cNvPr id="19" name="TextBox 18"/>
          <p:cNvSpPr txBox="1"/>
          <p:nvPr/>
        </p:nvSpPr>
        <p:spPr>
          <a:xfrm>
            <a:off x="8221134" y="4766809"/>
            <a:ext cx="1966664" cy="1323439"/>
          </a:xfrm>
          <a:prstGeom prst="rect">
            <a:avLst/>
          </a:prstGeom>
          <a:noFill/>
        </p:spPr>
        <p:txBody>
          <a:bodyPr wrap="square" rtlCol="0">
            <a:spAutoFit/>
          </a:bodyPr>
          <a:lstStyle/>
          <a:p>
            <a:r>
              <a:rPr lang="pt-PT" sz="8000" dirty="0">
                <a:latin typeface="Affogato Medium" panose="00000600000000000000" pitchFamily="50" charset="0"/>
              </a:rPr>
              <a:t>REQ</a:t>
            </a:r>
          </a:p>
        </p:txBody>
      </p:sp>
    </p:spTree>
    <p:extLst>
      <p:ext uri="{BB962C8B-B14F-4D97-AF65-F5344CB8AC3E}">
        <p14:creationId xmlns:p14="http://schemas.microsoft.com/office/powerpoint/2010/main" val="93794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anose="00000600000000000000" pitchFamily="50" charset="0"/>
              </a:rPr>
              <a:t>about us.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m 30">
            <a:extLst>
              <a:ext uri="{FF2B5EF4-FFF2-40B4-BE49-F238E27FC236}">
                <a16:creationId xmlns:a16="http://schemas.microsoft.com/office/drawing/2014/main" id="{E0515CF9-04F0-4D52-8800-F1198F11584B}"/>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55" r="255"/>
          <a:stretch/>
        </p:blipFill>
        <p:spPr>
          <a:xfrm>
            <a:off x="9320377" y="2523061"/>
            <a:ext cx="2077208" cy="207720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5" name="Imagem 14">
            <a:extLst>
              <a:ext uri="{FF2B5EF4-FFF2-40B4-BE49-F238E27FC236}">
                <a16:creationId xmlns:a16="http://schemas.microsoft.com/office/drawing/2014/main" id="{2178BC0C-C609-4168-BDF0-29C820D0E854}"/>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6675" r="16675"/>
          <a:stretch/>
        </p:blipFill>
        <p:spPr>
          <a:xfrm>
            <a:off x="6432516" y="2523061"/>
            <a:ext cx="2092166" cy="209216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 name="Imagem 9">
            <a:extLst>
              <a:ext uri="{FF2B5EF4-FFF2-40B4-BE49-F238E27FC236}">
                <a16:creationId xmlns:a16="http://schemas.microsoft.com/office/drawing/2014/main" id="{CF8347DD-7B06-454D-A848-250F91D60D8E}"/>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508" t="6634" r="409" b="37608"/>
          <a:stretch/>
        </p:blipFill>
        <p:spPr>
          <a:xfrm>
            <a:off x="3551287" y="2523061"/>
            <a:ext cx="2032996" cy="2032996"/>
          </a:xfrm>
          <a:prstGeom prst="ellipse">
            <a:avLst/>
          </a:prstGeom>
        </p:spPr>
      </p:pic>
      <p:pic>
        <p:nvPicPr>
          <p:cNvPr id="8" name="Imagem 7">
            <a:extLst>
              <a:ext uri="{FF2B5EF4-FFF2-40B4-BE49-F238E27FC236}">
                <a16:creationId xmlns:a16="http://schemas.microsoft.com/office/drawing/2014/main" id="{065AD7E5-5085-4467-BC97-A96C6316B8E9}"/>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8291" y="2523061"/>
            <a:ext cx="2031032" cy="203103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normAutofit/>
          </a:bodyPr>
          <a:lstStyle/>
          <a:p>
            <a:r>
              <a:rPr lang="pt-PT" sz="5400" dirty="0" err="1">
                <a:latin typeface="Affogato Medium" panose="00000600000000000000" pitchFamily="50" charset="0"/>
              </a:rPr>
              <a:t>req</a:t>
            </a:r>
            <a:r>
              <a:rPr lang="pt-PT" sz="5400" dirty="0">
                <a:latin typeface="Affogato Medium" panose="00000600000000000000" pitchFamily="50" charset="0"/>
              </a:rPr>
              <a:t>.</a:t>
            </a: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223482" y="4459660"/>
            <a:ext cx="1965707" cy="400110"/>
            <a:chOff x="1690777" y="4816824"/>
            <a:chExt cx="2932981" cy="596994"/>
          </a:xfrm>
        </p:grpSpPr>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80559" y="4816824"/>
              <a:ext cx="2743199" cy="596994"/>
            </a:xfrm>
            <a:prstGeom prst="rect">
              <a:avLst/>
            </a:prstGeom>
            <a:noFill/>
          </p:spPr>
          <p:txBody>
            <a:bodyPr wrap="square" rtlCol="0">
              <a:spAutoFit/>
            </a:bodyPr>
            <a:lstStyle/>
            <a:p>
              <a:r>
                <a:rPr lang="pt-PT" sz="2000" dirty="0">
                  <a:latin typeface="Affogato Medium" panose="00000600000000000000" pitchFamily="50" charset="0"/>
                </a:rPr>
                <a:t>Alexandre</a:t>
              </a:r>
            </a:p>
          </p:txBody>
        </p:sp>
      </p:grpSp>
      <p:grpSp>
        <p:nvGrpSpPr>
          <p:cNvPr id="18" name="Group 17"/>
          <p:cNvGrpSpPr/>
          <p:nvPr/>
        </p:nvGrpSpPr>
        <p:grpSpPr>
          <a:xfrm>
            <a:off x="3979733" y="4455930"/>
            <a:ext cx="2044647" cy="400110"/>
            <a:chOff x="1690777" y="4816824"/>
            <a:chExt cx="2932981" cy="573946"/>
          </a:xfrm>
        </p:grpSpPr>
        <p:sp>
          <p:nvSpPr>
            <p:cNvPr id="20" name="Rectangle 19"/>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Box 20"/>
            <p:cNvSpPr txBox="1"/>
            <p:nvPr/>
          </p:nvSpPr>
          <p:spPr>
            <a:xfrm>
              <a:off x="1880560" y="4816824"/>
              <a:ext cx="2743198" cy="573946"/>
            </a:xfrm>
            <a:prstGeom prst="rect">
              <a:avLst/>
            </a:prstGeom>
            <a:noFill/>
          </p:spPr>
          <p:txBody>
            <a:bodyPr wrap="square" rtlCol="0">
              <a:spAutoFit/>
            </a:bodyPr>
            <a:lstStyle/>
            <a:p>
              <a:r>
                <a:rPr lang="pt-PT" sz="2000" dirty="0">
                  <a:latin typeface="Affogato Medium" panose="00000600000000000000" pitchFamily="50" charset="0"/>
                </a:rPr>
                <a:t>Emanuel</a:t>
              </a:r>
            </a:p>
          </p:txBody>
        </p:sp>
      </p:grpSp>
      <p:grpSp>
        <p:nvGrpSpPr>
          <p:cNvPr id="22" name="Group 21"/>
          <p:cNvGrpSpPr/>
          <p:nvPr/>
        </p:nvGrpSpPr>
        <p:grpSpPr>
          <a:xfrm>
            <a:off x="6823157" y="4479470"/>
            <a:ext cx="1992266" cy="400110"/>
            <a:chOff x="1690777" y="4816824"/>
            <a:chExt cx="2932981" cy="589035"/>
          </a:xfrm>
        </p:grpSpPr>
        <p:sp>
          <p:nvSpPr>
            <p:cNvPr id="24" name="Rectangle 23"/>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TextBox 24"/>
            <p:cNvSpPr txBox="1"/>
            <p:nvPr/>
          </p:nvSpPr>
          <p:spPr>
            <a:xfrm>
              <a:off x="1880558" y="4816824"/>
              <a:ext cx="2743200" cy="589035"/>
            </a:xfrm>
            <a:prstGeom prst="rect">
              <a:avLst/>
            </a:prstGeom>
            <a:noFill/>
          </p:spPr>
          <p:txBody>
            <a:bodyPr wrap="square" rtlCol="0">
              <a:spAutoFit/>
            </a:bodyPr>
            <a:lstStyle/>
            <a:p>
              <a:r>
                <a:rPr lang="pt-PT" sz="2000" dirty="0">
                  <a:latin typeface="Affogato Medium" panose="00000600000000000000" pitchFamily="50" charset="0"/>
                </a:rPr>
                <a:t>Marco</a:t>
              </a:r>
            </a:p>
          </p:txBody>
        </p:sp>
      </p:grpSp>
      <p:grpSp>
        <p:nvGrpSpPr>
          <p:cNvPr id="26" name="Group 16">
            <a:extLst>
              <a:ext uri="{FF2B5EF4-FFF2-40B4-BE49-F238E27FC236}">
                <a16:creationId xmlns:a16="http://schemas.microsoft.com/office/drawing/2014/main" id="{7CC63186-879E-4658-AA4B-C6DB4573914F}"/>
              </a:ext>
            </a:extLst>
          </p:cNvPr>
          <p:cNvGrpSpPr/>
          <p:nvPr/>
        </p:nvGrpSpPr>
        <p:grpSpPr>
          <a:xfrm>
            <a:off x="9633118" y="4464341"/>
            <a:ext cx="1927291" cy="400110"/>
            <a:chOff x="1690777" y="4816824"/>
            <a:chExt cx="2932981" cy="608894"/>
          </a:xfrm>
        </p:grpSpPr>
        <p:sp>
          <p:nvSpPr>
            <p:cNvPr id="29" name="Rectangle 11">
              <a:extLst>
                <a:ext uri="{FF2B5EF4-FFF2-40B4-BE49-F238E27FC236}">
                  <a16:creationId xmlns:a16="http://schemas.microsoft.com/office/drawing/2014/main" id="{AD34356E-1C4D-4D58-B90F-527044DF83ED}"/>
                </a:ext>
              </a:extLst>
            </p:cNvPr>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Box 12">
              <a:extLst>
                <a:ext uri="{FF2B5EF4-FFF2-40B4-BE49-F238E27FC236}">
                  <a16:creationId xmlns:a16="http://schemas.microsoft.com/office/drawing/2014/main" id="{F3137219-A7C3-4134-8AAE-E51D1F3A3368}"/>
                </a:ext>
              </a:extLst>
            </p:cNvPr>
            <p:cNvSpPr txBox="1"/>
            <p:nvPr/>
          </p:nvSpPr>
          <p:spPr>
            <a:xfrm>
              <a:off x="1880558" y="4816824"/>
              <a:ext cx="2743200" cy="608894"/>
            </a:xfrm>
            <a:prstGeom prst="rect">
              <a:avLst/>
            </a:prstGeom>
            <a:noFill/>
          </p:spPr>
          <p:txBody>
            <a:bodyPr wrap="square" rtlCol="0">
              <a:spAutoFit/>
            </a:bodyPr>
            <a:lstStyle/>
            <a:p>
              <a:r>
                <a:rPr lang="pt-PT" sz="2000" dirty="0">
                  <a:latin typeface="Affogato Medium" panose="00000600000000000000" pitchFamily="50" charset="0"/>
                </a:rPr>
                <a:t>Paulo</a:t>
              </a:r>
            </a:p>
          </p:txBody>
        </p:sp>
      </p:grpSp>
    </p:spTree>
    <p:extLst>
      <p:ext uri="{BB962C8B-B14F-4D97-AF65-F5344CB8AC3E}">
        <p14:creationId xmlns:p14="http://schemas.microsoft.com/office/powerpoint/2010/main" val="355088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48317151"/>
              </p:ext>
            </p:extLst>
          </p:nvPr>
        </p:nvGraphicFramePr>
        <p:xfrm>
          <a:off x="1258998" y="1825625"/>
          <a:ext cx="9674003" cy="4732355"/>
        </p:xfrm>
        <a:graphic>
          <a:graphicData uri="http://schemas.openxmlformats.org/drawingml/2006/table">
            <a:tbl>
              <a:tblPr firstRow="1" bandRow="1">
                <a:tableStyleId>{93296810-A885-4BE3-A3E7-6D5BEEA58F35}</a:tableStyleId>
              </a:tblPr>
              <a:tblGrid>
                <a:gridCol w="1452397">
                  <a:extLst>
                    <a:ext uri="{9D8B030D-6E8A-4147-A177-3AD203B41FA5}">
                      <a16:colId xmlns:a16="http://schemas.microsoft.com/office/drawing/2014/main" val="3839103568"/>
                    </a:ext>
                  </a:extLst>
                </a:gridCol>
                <a:gridCol w="2146852">
                  <a:extLst>
                    <a:ext uri="{9D8B030D-6E8A-4147-A177-3AD203B41FA5}">
                      <a16:colId xmlns:a16="http://schemas.microsoft.com/office/drawing/2014/main" val="187051537"/>
                    </a:ext>
                  </a:extLst>
                </a:gridCol>
                <a:gridCol w="1924216">
                  <a:extLst>
                    <a:ext uri="{9D8B030D-6E8A-4147-A177-3AD203B41FA5}">
                      <a16:colId xmlns:a16="http://schemas.microsoft.com/office/drawing/2014/main" val="2025017854"/>
                    </a:ext>
                  </a:extLst>
                </a:gridCol>
                <a:gridCol w="1956020">
                  <a:extLst>
                    <a:ext uri="{9D8B030D-6E8A-4147-A177-3AD203B41FA5}">
                      <a16:colId xmlns:a16="http://schemas.microsoft.com/office/drawing/2014/main" val="3101291510"/>
                    </a:ext>
                  </a:extLst>
                </a:gridCol>
                <a:gridCol w="2194518">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#2</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a:latin typeface="Affogato Light" panose="00000400000000000000" pitchFamily="50" charset="0"/>
                        </a:rPr>
                        <a:t>TASK</a:t>
                      </a:r>
                    </a:p>
                  </a:txBody>
                  <a:tcPr anchor="ctr">
                    <a:lnT w="38100" cmpd="sng">
                      <a:noFill/>
                    </a:lnT>
                  </a:tcPr>
                </a:tc>
                <a:tc>
                  <a:txBody>
                    <a:bodyPr/>
                    <a:lstStyle/>
                    <a:p>
                      <a:pPr algn="ctr"/>
                      <a:r>
                        <a:rPr lang="pt-PT" dirty="0">
                          <a:latin typeface="Affogato" panose="00000500000000000000" pitchFamily="50" charset="0"/>
                        </a:rPr>
                        <a:t>Do </a:t>
                      </a:r>
                      <a:r>
                        <a:rPr lang="pt-PT" dirty="0" err="1">
                          <a:latin typeface="Affogato" panose="00000500000000000000" pitchFamily="50" charset="0"/>
                        </a:rPr>
                        <a:t>gantt</a:t>
                      </a:r>
                      <a:r>
                        <a:rPr lang="pt-PT" dirty="0">
                          <a:latin typeface="Affogato" panose="00000500000000000000" pitchFamily="50" charset="0"/>
                        </a:rPr>
                        <a:t> </a:t>
                      </a:r>
                      <a:r>
                        <a:rPr lang="pt-PT" dirty="0" err="1">
                          <a:latin typeface="Affogato" panose="00000500000000000000" pitchFamily="50" charset="0"/>
                        </a:rPr>
                        <a:t>diagram</a:t>
                      </a:r>
                      <a:endParaRPr lang="pt-PT" dirty="0">
                        <a:latin typeface="Affogato" panose="00000500000000000000" pitchFamily="50" charset="0"/>
                      </a:endParaRPr>
                    </a:p>
                  </a:txBody>
                  <a:tcPr anchor="ctr">
                    <a:lnT w="38100" cmpd="sng">
                      <a:noFill/>
                    </a:lnT>
                  </a:tcPr>
                </a:tc>
                <a:tc>
                  <a:txBody>
                    <a:bodyPr/>
                    <a:lstStyle/>
                    <a:p>
                      <a:pPr algn="ctr"/>
                      <a:r>
                        <a:rPr lang="pt-PT" i="0" dirty="0">
                          <a:latin typeface="Affogato" panose="00000500000000000000" pitchFamily="50" charset="0"/>
                        </a:rPr>
                        <a:t>Meeting </a:t>
                      </a:r>
                      <a:r>
                        <a:rPr lang="pt-PT" i="0" dirty="0" err="1">
                          <a:latin typeface="Affogato" panose="00000500000000000000" pitchFamily="50" charset="0"/>
                        </a:rPr>
                        <a:t>with</a:t>
                      </a:r>
                      <a:r>
                        <a:rPr lang="pt-PT" i="0" dirty="0">
                          <a:latin typeface="Affogato" panose="00000500000000000000" pitchFamily="50" charset="0"/>
                        </a:rPr>
                        <a:t> </a:t>
                      </a:r>
                      <a:r>
                        <a:rPr lang="pt-PT" i="0" dirty="0" err="1">
                          <a:latin typeface="Affogato" panose="00000500000000000000" pitchFamily="50" charset="0"/>
                        </a:rPr>
                        <a:t>the</a:t>
                      </a:r>
                      <a:r>
                        <a:rPr lang="pt-PT" i="0" dirty="0">
                          <a:latin typeface="Affogato" panose="00000500000000000000" pitchFamily="50" charset="0"/>
                        </a:rPr>
                        <a:t> </a:t>
                      </a:r>
                      <a:r>
                        <a:rPr lang="pt-PT" i="0" dirty="0" err="1">
                          <a:latin typeface="Affogato" panose="00000500000000000000" pitchFamily="50" charset="0"/>
                        </a:rPr>
                        <a:t>client</a:t>
                      </a:r>
                      <a:endParaRPr lang="pt-PT" i="0" dirty="0">
                        <a:latin typeface="Affogato" panose="00000500000000000000" pitchFamily="50" charset="0"/>
                      </a:endParaRPr>
                    </a:p>
                  </a:txBody>
                  <a:tcPr anchor="ctr">
                    <a:lnT w="38100" cmpd="sng">
                      <a:noFill/>
                    </a:lnT>
                  </a:tcPr>
                </a:tc>
                <a:tc>
                  <a:txBody>
                    <a:bodyPr/>
                    <a:lstStyle/>
                    <a:p>
                      <a:pPr algn="ctr"/>
                      <a:r>
                        <a:rPr lang="pt-PT" dirty="0">
                          <a:latin typeface="Affogato" panose="00000500000000000000" pitchFamily="50" charset="0"/>
                        </a:rPr>
                        <a:t>Prepare </a:t>
                      </a:r>
                      <a:r>
                        <a:rPr lang="pt-PT" dirty="0" err="1">
                          <a:latin typeface="Affogato" panose="00000500000000000000" pitchFamily="50" charset="0"/>
                        </a:rPr>
                        <a:t>the</a:t>
                      </a:r>
                      <a:r>
                        <a:rPr lang="pt-PT" dirty="0">
                          <a:latin typeface="Affogato" panose="00000500000000000000" pitchFamily="50" charset="0"/>
                        </a:rPr>
                        <a:t> </a:t>
                      </a:r>
                      <a:r>
                        <a:rPr lang="pt-PT" dirty="0" err="1">
                          <a:latin typeface="Affogato" panose="00000500000000000000" pitchFamily="50" charset="0"/>
                        </a:rPr>
                        <a:t>weekly</a:t>
                      </a:r>
                      <a:r>
                        <a:rPr lang="pt-PT" dirty="0">
                          <a:latin typeface="Affogato" panose="00000500000000000000" pitchFamily="50" charset="0"/>
                        </a:rPr>
                        <a:t> </a:t>
                      </a:r>
                      <a:r>
                        <a:rPr lang="pt-PT" dirty="0" err="1">
                          <a:latin typeface="Affogato" panose="00000500000000000000" pitchFamily="50" charset="0"/>
                        </a:rPr>
                        <a:t>presentation</a:t>
                      </a:r>
                      <a:endParaRPr lang="pt-PT" dirty="0">
                        <a:latin typeface="Affogato" panose="00000500000000000000" pitchFamily="50" charset="0"/>
                      </a:endParaRPr>
                    </a:p>
                  </a:txBody>
                  <a:tcPr anchor="ctr">
                    <a:lnT w="38100" cmpd="sng">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latin typeface="Affogato" panose="00000500000000000000" pitchFamily="50" charset="0"/>
                        </a:rPr>
                        <a:t>Internal</a:t>
                      </a:r>
                      <a:r>
                        <a:rPr lang="pt-PT" dirty="0">
                          <a:latin typeface="Affogato" panose="00000500000000000000" pitchFamily="50" charset="0"/>
                        </a:rPr>
                        <a:t> meeting</a:t>
                      </a:r>
                    </a:p>
                  </a:txBody>
                  <a:tcPr anchor="ctr">
                    <a:lnT w="38100" cmpd="sng">
                      <a:noFill/>
                    </a:lnT>
                  </a:tcPr>
                </a:tc>
                <a:extLst>
                  <a:ext uri="{0D108BD9-81ED-4DB2-BD59-A6C34878D82A}">
                    <a16:rowId xmlns:a16="http://schemas.microsoft.com/office/drawing/2014/main" val="641888722"/>
                  </a:ext>
                </a:extLst>
              </a:tr>
              <a:tr h="879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OWNER</a:t>
                      </a:r>
                    </a:p>
                  </a:txBody>
                  <a:tcPr anchor="ctr"/>
                </a:tc>
                <a:tc>
                  <a:txBody>
                    <a:bodyPr/>
                    <a:lstStyle/>
                    <a:p>
                      <a:pPr algn="ctr"/>
                      <a:r>
                        <a:rPr lang="pt-PT" dirty="0">
                          <a:latin typeface="Affogato" panose="00000500000000000000" pitchFamily="50" charset="0"/>
                        </a:rPr>
                        <a:t>Alexandre</a:t>
                      </a:r>
                    </a:p>
                  </a:txBody>
                  <a:tcPr anchor="ctr"/>
                </a:tc>
                <a:tc>
                  <a:txBody>
                    <a:bodyPr/>
                    <a:lstStyle/>
                    <a:p>
                      <a:pPr algn="ctr"/>
                      <a:r>
                        <a:rPr lang="pt-PT" dirty="0">
                          <a:latin typeface="Affogato" panose="00000500000000000000" pitchFamily="50" charset="0"/>
                        </a:rPr>
                        <a:t>Paulo, Emanuel</a:t>
                      </a:r>
                    </a:p>
                  </a:txBody>
                  <a:tcPr anchor="ctr"/>
                </a:tc>
                <a:tc>
                  <a:txBody>
                    <a:bodyPr/>
                    <a:lstStyle/>
                    <a:p>
                      <a:pPr algn="ctr"/>
                      <a:r>
                        <a:rPr lang="pt-PT" dirty="0">
                          <a:latin typeface="Affogato" panose="00000500000000000000" pitchFamily="50" charset="0"/>
                        </a:rPr>
                        <a:t>Marco</a:t>
                      </a:r>
                    </a:p>
                  </a:txBody>
                  <a:tcPr anchor="ctr"/>
                </a:tc>
                <a:tc>
                  <a:txBody>
                    <a:bodyPr/>
                    <a:lstStyle/>
                    <a:p>
                      <a:pPr algn="ctr"/>
                      <a:r>
                        <a:rPr lang="pt-PT" dirty="0">
                          <a:latin typeface="Affogato" panose="00000500000000000000" pitchFamily="50" charset="0"/>
                        </a:rPr>
                        <a:t>Alexandre, Emanuel, Marco, Paulo</a:t>
                      </a:r>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EFFORT</a:t>
                      </a:r>
                    </a:p>
                  </a:txBody>
                  <a:tcPr anchor="ctr"/>
                </a:tc>
                <a:tc>
                  <a:txBody>
                    <a:bodyPr/>
                    <a:lstStyle/>
                    <a:p>
                      <a:pPr algn="ctr"/>
                      <a:r>
                        <a:rPr lang="pt-PT" dirty="0">
                          <a:latin typeface="Affogato" panose="00000500000000000000" pitchFamily="50" charset="0"/>
                        </a:rPr>
                        <a:t>1 H</a:t>
                      </a:r>
                    </a:p>
                  </a:txBody>
                  <a:tcPr anchor="ctr"/>
                </a:tc>
                <a:tc>
                  <a:txBody>
                    <a:bodyPr/>
                    <a:lstStyle/>
                    <a:p>
                      <a:pPr algn="ctr"/>
                      <a:r>
                        <a:rPr lang="pt-PT" dirty="0">
                          <a:latin typeface="Affogato" panose="00000500000000000000" pitchFamily="50" charset="0"/>
                        </a:rPr>
                        <a:t>1 H</a:t>
                      </a:r>
                    </a:p>
                  </a:txBody>
                  <a:tcPr anchor="ctr"/>
                </a:tc>
                <a:tc>
                  <a:txBody>
                    <a:bodyPr/>
                    <a:lstStyle/>
                    <a:p>
                      <a:pPr algn="ctr"/>
                      <a:r>
                        <a:rPr lang="pt-PT" dirty="0">
                          <a:latin typeface="Affogato" panose="00000500000000000000" pitchFamily="50" charset="0"/>
                        </a:rPr>
                        <a:t>1 H</a:t>
                      </a:r>
                    </a:p>
                  </a:txBody>
                  <a:tcPr anchor="ctr"/>
                </a:tc>
                <a:tc>
                  <a:txBody>
                    <a:bodyPr/>
                    <a:lstStyle/>
                    <a:p>
                      <a:pPr algn="ctr"/>
                      <a:r>
                        <a:rPr lang="pt-PT" dirty="0">
                          <a:latin typeface="Affogato" panose="00000500000000000000" pitchFamily="50" charset="0"/>
                        </a:rPr>
                        <a:t>1 H 30</a:t>
                      </a:r>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a:latin typeface="Affogato Light" panose="00000400000000000000" pitchFamily="50" charset="0"/>
                        </a:rPr>
                        <a:t> EFFECTIVE EFFORT</a:t>
                      </a:r>
                      <a:endParaRPr lang="pt-PT" sz="1800" spc="300" dirty="0">
                        <a:latin typeface="Affogato Light" panose="00000400000000000000" pitchFamily="50" charset="0"/>
                      </a:endParaRPr>
                    </a:p>
                  </a:txBody>
                  <a:tcPr anchor="ctr"/>
                </a:tc>
                <a:tc>
                  <a:txBody>
                    <a:bodyPr/>
                    <a:lstStyle/>
                    <a:p>
                      <a:pPr algn="ctr"/>
                      <a:r>
                        <a:rPr lang="pt-PT" dirty="0">
                          <a:latin typeface="Affogato" panose="00000500000000000000" pitchFamily="50" charset="0"/>
                        </a:rPr>
                        <a:t>1 H 35 </a:t>
                      </a:r>
                    </a:p>
                  </a:txBody>
                  <a:tcPr anchor="ctr"/>
                </a:tc>
                <a:tc>
                  <a:txBody>
                    <a:bodyPr/>
                    <a:lstStyle/>
                    <a:p>
                      <a:pPr algn="ctr"/>
                      <a:r>
                        <a:rPr lang="pt-PT" dirty="0">
                          <a:latin typeface="Affogato" panose="00000500000000000000" pitchFamily="50" charset="0"/>
                        </a:rPr>
                        <a:t>0 H 55</a:t>
                      </a:r>
                    </a:p>
                  </a:txBody>
                  <a:tcPr anchor="ctr"/>
                </a:tc>
                <a:tc>
                  <a:txBody>
                    <a:bodyPr/>
                    <a:lstStyle/>
                    <a:p>
                      <a:pPr algn="ctr"/>
                      <a:r>
                        <a:rPr lang="pt-PT" dirty="0">
                          <a:latin typeface="Affogato" panose="00000500000000000000" pitchFamily="50" charset="0"/>
                        </a:rPr>
                        <a:t>1 H 10</a:t>
                      </a:r>
                    </a:p>
                  </a:txBody>
                  <a:tcPr anchor="ctr"/>
                </a:tc>
                <a:tc>
                  <a:txBody>
                    <a:bodyPr/>
                    <a:lstStyle/>
                    <a:p>
                      <a:pPr algn="ctr"/>
                      <a:r>
                        <a:rPr lang="pt-PT" dirty="0">
                          <a:latin typeface="Affogato" panose="00000500000000000000" pitchFamily="50" charset="0"/>
                        </a:rPr>
                        <a:t>1 H 45</a:t>
                      </a:r>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STATUS</a:t>
                      </a:r>
                    </a:p>
                  </a:txBody>
                  <a:tcPr anchor="ctr"/>
                </a:tc>
                <a:tc>
                  <a:txBody>
                    <a:bodyPr/>
                    <a:lstStyle/>
                    <a:p>
                      <a:pPr algn="ctr"/>
                      <a:r>
                        <a:rPr lang="pt-PT" dirty="0">
                          <a:latin typeface="Affogato" panose="00000500000000000000" pitchFamily="50" charset="0"/>
                        </a:rPr>
                        <a:t>COMPLETED</a:t>
                      </a:r>
                    </a:p>
                  </a:txBody>
                  <a:tcPr anchor="ctr"/>
                </a:tc>
                <a:tc>
                  <a:txBody>
                    <a:bodyPr/>
                    <a:lstStyle/>
                    <a:p>
                      <a:pPr algn="ctr"/>
                      <a:r>
                        <a:rPr lang="pt-PT" dirty="0">
                          <a:latin typeface="Affogato" panose="00000500000000000000" pitchFamily="50" charset="0"/>
                        </a:rPr>
                        <a:t>COMPLETED</a:t>
                      </a:r>
                    </a:p>
                  </a:txBody>
                  <a:tcPr anchor="ctr"/>
                </a:tc>
                <a:tc>
                  <a:txBody>
                    <a:bodyPr/>
                    <a:lstStyle/>
                    <a:p>
                      <a:pPr algn="ctr"/>
                      <a:r>
                        <a:rPr lang="pt-PT" dirty="0">
                          <a:latin typeface="Affogato" panose="00000500000000000000" pitchFamily="50" charset="0"/>
                        </a:rPr>
                        <a:t>COMPLETED</a:t>
                      </a:r>
                    </a:p>
                  </a:txBody>
                  <a:tcPr anchor="ctr"/>
                </a:tc>
                <a:tc>
                  <a:txBody>
                    <a:bodyPr/>
                    <a:lstStyle/>
                    <a:p>
                      <a:pPr algn="ctr"/>
                      <a:r>
                        <a:rPr lang="pt-PT" dirty="0">
                          <a:latin typeface="Affogato" panose="00000500000000000000" pitchFamily="50" charset="0"/>
                        </a:rPr>
                        <a:t>COMPLETED</a:t>
                      </a:r>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tasks.</a:t>
            </a:r>
          </a:p>
        </p:txBody>
      </p:sp>
    </p:spTree>
    <p:extLst>
      <p:ext uri="{BB962C8B-B14F-4D97-AF65-F5344CB8AC3E}">
        <p14:creationId xmlns:p14="http://schemas.microsoft.com/office/powerpoint/2010/main" val="139295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66464000"/>
              </p:ext>
            </p:extLst>
          </p:nvPr>
        </p:nvGraphicFramePr>
        <p:xfrm>
          <a:off x="1258998" y="1825625"/>
          <a:ext cx="9674003" cy="4697047"/>
        </p:xfrm>
        <a:graphic>
          <a:graphicData uri="http://schemas.openxmlformats.org/drawingml/2006/table">
            <a:tbl>
              <a:tblPr firstRow="1" bandRow="1">
                <a:tableStyleId>{93296810-A885-4BE3-A3E7-6D5BEEA58F35}</a:tableStyleId>
              </a:tblPr>
              <a:tblGrid>
                <a:gridCol w="1452397">
                  <a:extLst>
                    <a:ext uri="{9D8B030D-6E8A-4147-A177-3AD203B41FA5}">
                      <a16:colId xmlns:a16="http://schemas.microsoft.com/office/drawing/2014/main" val="3839103568"/>
                    </a:ext>
                  </a:extLst>
                </a:gridCol>
                <a:gridCol w="2146852">
                  <a:extLst>
                    <a:ext uri="{9D8B030D-6E8A-4147-A177-3AD203B41FA5}">
                      <a16:colId xmlns:a16="http://schemas.microsoft.com/office/drawing/2014/main" val="187051537"/>
                    </a:ext>
                  </a:extLst>
                </a:gridCol>
                <a:gridCol w="1924216">
                  <a:extLst>
                    <a:ext uri="{9D8B030D-6E8A-4147-A177-3AD203B41FA5}">
                      <a16:colId xmlns:a16="http://schemas.microsoft.com/office/drawing/2014/main" val="2025017854"/>
                    </a:ext>
                  </a:extLst>
                </a:gridCol>
                <a:gridCol w="1956020">
                  <a:extLst>
                    <a:ext uri="{9D8B030D-6E8A-4147-A177-3AD203B41FA5}">
                      <a16:colId xmlns:a16="http://schemas.microsoft.com/office/drawing/2014/main" val="3101291510"/>
                    </a:ext>
                  </a:extLst>
                </a:gridCol>
                <a:gridCol w="2194518">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#5</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#6</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 #7</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#8</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a:latin typeface="Affogato Light" panose="00000400000000000000" pitchFamily="50" charset="0"/>
                        </a:rPr>
                        <a:t>TASK</a:t>
                      </a:r>
                    </a:p>
                  </a:txBody>
                  <a:tcPr anchor="ctr">
                    <a:lnT w="38100" cmpd="sng">
                      <a:noFill/>
                    </a:lnT>
                  </a:tcPr>
                </a:tc>
                <a:tc>
                  <a:txBody>
                    <a:bodyPr/>
                    <a:lstStyle/>
                    <a:p>
                      <a:pPr algn="ctr"/>
                      <a:r>
                        <a:rPr lang="en-US" dirty="0">
                          <a:latin typeface="Affogato" panose="00000500000000000000" pitchFamily="50" charset="0"/>
                        </a:rPr>
                        <a:t>Upgrade the requirements document</a:t>
                      </a:r>
                      <a:endParaRPr lang="pt-PT" dirty="0">
                        <a:latin typeface="Affogato" panose="00000500000000000000" pitchFamily="50" charset="0"/>
                      </a:endParaRPr>
                    </a:p>
                  </a:txBody>
                  <a:tcPr anchor="ctr">
                    <a:lnT w="38100" cmpd="sng">
                      <a:noFill/>
                    </a:lnT>
                  </a:tcPr>
                </a:tc>
                <a:tc>
                  <a:txBody>
                    <a:bodyPr/>
                    <a:lstStyle/>
                    <a:p>
                      <a:pPr algn="ctr"/>
                      <a:r>
                        <a:rPr lang="pt-PT" i="0" dirty="0" err="1">
                          <a:latin typeface="Affogato" panose="00000500000000000000" pitchFamily="50" charset="0"/>
                        </a:rPr>
                        <a:t>Internal</a:t>
                      </a:r>
                      <a:r>
                        <a:rPr lang="pt-PT" i="0" dirty="0">
                          <a:latin typeface="Affogato" panose="00000500000000000000" pitchFamily="50" charset="0"/>
                        </a:rPr>
                        <a:t> Meeting Minute</a:t>
                      </a:r>
                    </a:p>
                  </a:txBody>
                  <a:tcPr anchor="ctr">
                    <a:lnT w="38100" cmpd="sng">
                      <a:noFill/>
                    </a:lnT>
                  </a:tcPr>
                </a:tc>
                <a:tc>
                  <a:txBody>
                    <a:bodyPr/>
                    <a:lstStyle/>
                    <a:p>
                      <a:pPr algn="ctr"/>
                      <a:r>
                        <a:rPr lang="pt-PT" i="0" dirty="0">
                          <a:latin typeface="Affogato" panose="00000500000000000000" pitchFamily="50" charset="0"/>
                        </a:rPr>
                        <a:t>1 Meeting </a:t>
                      </a:r>
                      <a:r>
                        <a:rPr lang="pt-PT" i="0" dirty="0" err="1">
                          <a:latin typeface="Affogato" panose="00000500000000000000" pitchFamily="50" charset="0"/>
                        </a:rPr>
                        <a:t>with</a:t>
                      </a:r>
                      <a:r>
                        <a:rPr lang="pt-PT" i="0" dirty="0">
                          <a:latin typeface="Affogato" panose="00000500000000000000" pitchFamily="50" charset="0"/>
                        </a:rPr>
                        <a:t> cliente Minute</a:t>
                      </a:r>
                    </a:p>
                  </a:txBody>
                  <a:tcPr anchor="ctr">
                    <a:lnT w="38100" cmpd="sng">
                      <a:noFill/>
                    </a:lnT>
                  </a:tcPr>
                </a:tc>
                <a:tc>
                  <a:txBody>
                    <a:bodyPr/>
                    <a:lstStyle/>
                    <a:p>
                      <a:pPr algn="ctr"/>
                      <a:r>
                        <a:rPr lang="pt-PT" i="0" dirty="0">
                          <a:latin typeface="Affogato" panose="00000500000000000000" pitchFamily="50" charset="0"/>
                        </a:rPr>
                        <a:t>2 Meeting </a:t>
                      </a:r>
                      <a:r>
                        <a:rPr lang="pt-PT" i="0" dirty="0" err="1">
                          <a:latin typeface="Affogato" panose="00000500000000000000" pitchFamily="50" charset="0"/>
                        </a:rPr>
                        <a:t>with</a:t>
                      </a:r>
                      <a:r>
                        <a:rPr lang="pt-PT" i="0" dirty="0">
                          <a:latin typeface="Affogato" panose="00000500000000000000" pitchFamily="50" charset="0"/>
                        </a:rPr>
                        <a:t> cliente Minute</a:t>
                      </a:r>
                    </a:p>
                  </a:txBody>
                  <a:tcPr anchor="ctr">
                    <a:lnT w="38100" cmpd="sng">
                      <a:noFill/>
                    </a:lnT>
                  </a:tcPr>
                </a:tc>
                <a:extLst>
                  <a:ext uri="{0D108BD9-81ED-4DB2-BD59-A6C34878D82A}">
                    <a16:rowId xmlns:a16="http://schemas.microsoft.com/office/drawing/2014/main" val="641888722"/>
                  </a:ext>
                </a:extLst>
              </a:tr>
              <a:tr h="879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OWNER</a:t>
                      </a:r>
                    </a:p>
                  </a:txBody>
                  <a:tcPr anchor="ctr"/>
                </a:tc>
                <a:tc>
                  <a:txBody>
                    <a:bodyPr/>
                    <a:lstStyle/>
                    <a:p>
                      <a:pPr algn="ctr"/>
                      <a:r>
                        <a:rPr lang="pt-PT" dirty="0">
                          <a:latin typeface="Affogato" panose="00000500000000000000" pitchFamily="50" charset="0"/>
                        </a:rPr>
                        <a:t>Paulo</a:t>
                      </a:r>
                    </a:p>
                  </a:txBody>
                  <a:tcPr anchor="ctr"/>
                </a:tc>
                <a:tc>
                  <a:txBody>
                    <a:bodyPr/>
                    <a:lstStyle/>
                    <a:p>
                      <a:pPr algn="ctr"/>
                      <a:r>
                        <a:rPr lang="pt-PT" dirty="0">
                          <a:latin typeface="Affogato" panose="00000500000000000000" pitchFamily="50" charset="0"/>
                        </a:rPr>
                        <a:t>Marco</a:t>
                      </a:r>
                    </a:p>
                  </a:txBody>
                  <a:tcPr anchor="ctr"/>
                </a:tc>
                <a:tc>
                  <a:txBody>
                    <a:bodyPr/>
                    <a:lstStyle/>
                    <a:p>
                      <a:pPr algn="ctr"/>
                      <a:r>
                        <a:rPr lang="pt-PT" dirty="0">
                          <a:latin typeface="Affogato" panose="00000500000000000000" pitchFamily="50" charset="0"/>
                        </a:rPr>
                        <a:t>Alexandre</a:t>
                      </a:r>
                    </a:p>
                  </a:txBody>
                  <a:tcPr anchor="ctr"/>
                </a:tc>
                <a:tc>
                  <a:txBody>
                    <a:bodyPr/>
                    <a:lstStyle/>
                    <a:p>
                      <a:pPr algn="ctr"/>
                      <a:r>
                        <a:rPr lang="pt-PT" dirty="0">
                          <a:latin typeface="Affogato" panose="00000500000000000000" pitchFamily="50" charset="0"/>
                        </a:rPr>
                        <a:t>Emanuel</a:t>
                      </a:r>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EFFORT</a:t>
                      </a:r>
                    </a:p>
                  </a:txBody>
                  <a:tcPr anchor="ctr"/>
                </a:tc>
                <a:tc>
                  <a:txBody>
                    <a:bodyPr/>
                    <a:lstStyle/>
                    <a:p>
                      <a:pPr algn="ctr"/>
                      <a:r>
                        <a:rPr lang="pt-PT" dirty="0">
                          <a:latin typeface="Affogato" panose="00000500000000000000" pitchFamily="50" charset="0"/>
                        </a:rPr>
                        <a:t>1 H</a:t>
                      </a:r>
                    </a:p>
                  </a:txBody>
                  <a:tcPr anchor="ctr"/>
                </a:tc>
                <a:tc>
                  <a:txBody>
                    <a:bodyPr/>
                    <a:lstStyle/>
                    <a:p>
                      <a:pPr algn="ctr"/>
                      <a:r>
                        <a:rPr lang="pt-PT" dirty="0">
                          <a:latin typeface="Affogato" panose="00000500000000000000" pitchFamily="50" charset="0"/>
                        </a:rPr>
                        <a:t>0 H 30</a:t>
                      </a:r>
                    </a:p>
                  </a:txBody>
                  <a:tcPr anchor="ctr"/>
                </a:tc>
                <a:tc>
                  <a:txBody>
                    <a:bodyPr/>
                    <a:lstStyle/>
                    <a:p>
                      <a:pPr algn="ctr"/>
                      <a:r>
                        <a:rPr lang="pt-PT" dirty="0">
                          <a:latin typeface="Affogato" panose="00000500000000000000" pitchFamily="50" charset="0"/>
                        </a:rPr>
                        <a:t>0 H 30</a:t>
                      </a:r>
                    </a:p>
                  </a:txBody>
                  <a:tcPr anchor="ctr"/>
                </a:tc>
                <a:tc>
                  <a:txBody>
                    <a:bodyPr/>
                    <a:lstStyle/>
                    <a:p>
                      <a:pPr algn="ctr"/>
                      <a:r>
                        <a:rPr lang="pt-PT" dirty="0">
                          <a:latin typeface="Affogato" panose="00000500000000000000" pitchFamily="50" charset="0"/>
                        </a:rPr>
                        <a:t>0 H 30</a:t>
                      </a:r>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a:latin typeface="Affogato Light" panose="00000400000000000000" pitchFamily="50" charset="0"/>
                        </a:rPr>
                        <a:t> EFFECTIVE EFFORT</a:t>
                      </a:r>
                      <a:endParaRPr lang="pt-PT" sz="1800" spc="300" dirty="0">
                        <a:latin typeface="Affogato Light" panose="00000400000000000000" pitchFamily="50" charset="0"/>
                      </a:endParaRPr>
                    </a:p>
                  </a:txBody>
                  <a:tcPr anchor="ctr"/>
                </a:tc>
                <a:tc>
                  <a:txBody>
                    <a:bodyPr/>
                    <a:lstStyle/>
                    <a:p>
                      <a:pPr algn="ctr"/>
                      <a:r>
                        <a:rPr lang="pt-PT" dirty="0">
                          <a:latin typeface="Affogato" panose="00000500000000000000" pitchFamily="50" charset="0"/>
                        </a:rPr>
                        <a:t>-</a:t>
                      </a:r>
                    </a:p>
                  </a:txBody>
                  <a:tcPr anchor="ctr"/>
                </a:tc>
                <a:tc>
                  <a:txBody>
                    <a:bodyPr/>
                    <a:lstStyle/>
                    <a:p>
                      <a:pPr algn="ctr"/>
                      <a:r>
                        <a:rPr lang="pt-PT" dirty="0">
                          <a:latin typeface="Affogato" panose="00000500000000000000" pitchFamily="50" charset="0"/>
                        </a:rPr>
                        <a:t>0 H 45</a:t>
                      </a:r>
                    </a:p>
                  </a:txBody>
                  <a:tcPr anchor="ctr"/>
                </a:tc>
                <a:tc>
                  <a:txBody>
                    <a:bodyPr/>
                    <a:lstStyle/>
                    <a:p>
                      <a:pPr algn="ctr"/>
                      <a:r>
                        <a:rPr lang="pt-PT" dirty="0">
                          <a:latin typeface="Affogato" panose="00000500000000000000" pitchFamily="50" charset="0"/>
                        </a:rPr>
                        <a:t>-</a:t>
                      </a:r>
                    </a:p>
                  </a:txBody>
                  <a:tcPr anchor="ctr"/>
                </a:tc>
                <a:tc>
                  <a:txBody>
                    <a:bodyPr/>
                    <a:lstStyle/>
                    <a:p>
                      <a:pPr algn="ctr"/>
                      <a:r>
                        <a:rPr lang="pt-PT" dirty="0">
                          <a:latin typeface="Affogato" panose="00000500000000000000" pitchFamily="50" charset="0"/>
                        </a:rPr>
                        <a:t>-</a:t>
                      </a:r>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STATUS</a:t>
                      </a:r>
                    </a:p>
                  </a:txBody>
                  <a:tcPr anchor="ctr"/>
                </a:tc>
                <a:tc>
                  <a:txBody>
                    <a:bodyPr/>
                    <a:lstStyle/>
                    <a:p>
                      <a:pPr algn="ctr"/>
                      <a:r>
                        <a:rPr lang="pt-PT" dirty="0">
                          <a:latin typeface="Affogato" panose="00000500000000000000" pitchFamily="50" charset="0"/>
                        </a:rPr>
                        <a:t>IN PROGRESS</a:t>
                      </a:r>
                    </a:p>
                  </a:txBody>
                  <a:tcPr anchor="ctr"/>
                </a:tc>
                <a:tc>
                  <a:txBody>
                    <a:bodyPr/>
                    <a:lstStyle/>
                    <a:p>
                      <a:pPr algn="ctr"/>
                      <a:r>
                        <a:rPr lang="pt-PT" dirty="0">
                          <a:latin typeface="Affogato" panose="00000500000000000000" pitchFamily="50" charset="0"/>
                        </a:rPr>
                        <a:t>COMPLETED</a:t>
                      </a:r>
                    </a:p>
                  </a:txBody>
                  <a:tcPr anchor="ctr"/>
                </a:tc>
                <a:tc>
                  <a:txBody>
                    <a:bodyPr/>
                    <a:lstStyle/>
                    <a:p>
                      <a:pPr algn="ctr"/>
                      <a:r>
                        <a:rPr lang="pt-PT" dirty="0">
                          <a:latin typeface="Affogato" panose="00000500000000000000" pitchFamily="50" charset="0"/>
                        </a:rPr>
                        <a:t>IN PROGRESS</a:t>
                      </a:r>
                    </a:p>
                  </a:txBody>
                  <a:tcPr anchor="ctr"/>
                </a:tc>
                <a:tc>
                  <a:txBody>
                    <a:bodyPr/>
                    <a:lstStyle/>
                    <a:p>
                      <a:pPr algn="ctr"/>
                      <a:r>
                        <a:rPr lang="pt-PT" dirty="0">
                          <a:latin typeface="Affogato" panose="00000500000000000000" pitchFamily="50" charset="0"/>
                        </a:rPr>
                        <a:t>IN PROGRESS</a:t>
                      </a:r>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tasks.</a:t>
            </a:r>
          </a:p>
        </p:txBody>
      </p:sp>
    </p:spTree>
    <p:extLst>
      <p:ext uri="{BB962C8B-B14F-4D97-AF65-F5344CB8AC3E}">
        <p14:creationId xmlns:p14="http://schemas.microsoft.com/office/powerpoint/2010/main" val="129975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76256903"/>
              </p:ext>
            </p:extLst>
          </p:nvPr>
        </p:nvGraphicFramePr>
        <p:xfrm>
          <a:off x="1258998" y="1825625"/>
          <a:ext cx="9674004" cy="3715073"/>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594694">
                  <a:extLst>
                    <a:ext uri="{9D8B030D-6E8A-4147-A177-3AD203B41FA5}">
                      <a16:colId xmlns:a16="http://schemas.microsoft.com/office/drawing/2014/main" val="187051537"/>
                    </a:ext>
                  </a:extLst>
                </a:gridCol>
                <a:gridCol w="3111500">
                  <a:extLst>
                    <a:ext uri="{9D8B030D-6E8A-4147-A177-3AD203B41FA5}">
                      <a16:colId xmlns:a16="http://schemas.microsoft.com/office/drawing/2014/main" val="2025017854"/>
                    </a:ext>
                  </a:extLst>
                </a:gridCol>
                <a:gridCol w="2821935">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#2</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a:solidFill>
                            <a:schemeClr val="bg1"/>
                          </a:solidFill>
                          <a:latin typeface="Affogato Light" panose="00000400000000000000" pitchFamily="50" charset="0"/>
                        </a:rPr>
                        <a:t>TASK</a:t>
                      </a:r>
                      <a:r>
                        <a:rPr lang="pt-PT" spc="300" baseline="0" dirty="0">
                          <a:solidFill>
                            <a:schemeClr val="bg1"/>
                          </a:solidFill>
                          <a:latin typeface="Affogato Light" panose="00000400000000000000" pitchFamily="50" charset="0"/>
                        </a:rPr>
                        <a:t> #3</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a:latin typeface="Affogato Light" panose="00000400000000000000" pitchFamily="50" charset="0"/>
                        </a:rPr>
                        <a:t>TASK</a:t>
                      </a:r>
                    </a:p>
                  </a:txBody>
                  <a:tcPr anchor="ctr">
                    <a:lnT w="38100" cmpd="sng">
                      <a:noFill/>
                    </a:lnT>
                  </a:tcPr>
                </a:tc>
                <a:tc>
                  <a:txBody>
                    <a:bodyPr/>
                    <a:lstStyle/>
                    <a:p>
                      <a:pPr algn="ctr"/>
                      <a:r>
                        <a:rPr lang="pt-PT" dirty="0" err="1">
                          <a:latin typeface="Affogato" panose="00000500000000000000" pitchFamily="50" charset="0"/>
                        </a:rPr>
                        <a:t>Finish</a:t>
                      </a:r>
                      <a:r>
                        <a:rPr lang="pt-PT" dirty="0">
                          <a:latin typeface="Affogato" panose="00000500000000000000" pitchFamily="50" charset="0"/>
                        </a:rPr>
                        <a:t> </a:t>
                      </a:r>
                    </a:p>
                    <a:p>
                      <a:pPr algn="ctr"/>
                      <a:r>
                        <a:rPr lang="pt-PT" dirty="0" err="1">
                          <a:latin typeface="Affogato" panose="00000500000000000000" pitchFamily="50" charset="0"/>
                        </a:rPr>
                        <a:t>Mockups</a:t>
                      </a:r>
                      <a:endParaRPr lang="pt-PT" dirty="0">
                        <a:latin typeface="Affogato" panose="00000500000000000000" pitchFamily="50" charset="0"/>
                      </a:endParaRPr>
                    </a:p>
                  </a:txBody>
                  <a:tcPr anchor="ctr">
                    <a:lnT w="38100" cmpd="sng">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i="0" dirty="0">
                          <a:latin typeface="Affogato" panose="00000500000000000000" pitchFamily="50" charset="0"/>
                        </a:rPr>
                        <a:t>Meeting </a:t>
                      </a:r>
                      <a:r>
                        <a:rPr lang="pt-PT" i="0" dirty="0" err="1">
                          <a:latin typeface="Affogato" panose="00000500000000000000" pitchFamily="50" charset="0"/>
                        </a:rPr>
                        <a:t>with</a:t>
                      </a:r>
                      <a:r>
                        <a:rPr lang="pt-PT" i="0" dirty="0">
                          <a:latin typeface="Affogato" panose="00000500000000000000" pitchFamily="50" charset="0"/>
                        </a:rPr>
                        <a:t> </a:t>
                      </a:r>
                      <a:r>
                        <a:rPr lang="pt-PT" i="0" dirty="0" err="1">
                          <a:latin typeface="Affogato" panose="00000500000000000000" pitchFamily="50" charset="0"/>
                        </a:rPr>
                        <a:t>the</a:t>
                      </a:r>
                      <a:r>
                        <a:rPr lang="pt-PT" i="0" dirty="0">
                          <a:latin typeface="Affogato" panose="00000500000000000000" pitchFamily="50" charset="0"/>
                        </a:rPr>
                        <a:t> </a:t>
                      </a:r>
                      <a:r>
                        <a:rPr lang="pt-PT" i="0" dirty="0" err="1">
                          <a:latin typeface="Affogato" panose="00000500000000000000" pitchFamily="50" charset="0"/>
                        </a:rPr>
                        <a:t>client</a:t>
                      </a:r>
                      <a:endParaRPr lang="pt-PT" dirty="0">
                        <a:latin typeface="Affogato" panose="00000500000000000000" pitchFamily="50" charset="0"/>
                      </a:endParaRPr>
                    </a:p>
                  </a:txBody>
                  <a:tcPr anchor="ctr">
                    <a:lnT w="38100" cmpd="sng">
                      <a:noFill/>
                    </a:lnT>
                  </a:tcPr>
                </a:tc>
                <a:tc>
                  <a:txBody>
                    <a:bodyPr/>
                    <a:lstStyle/>
                    <a:p>
                      <a:pPr algn="ctr"/>
                      <a:r>
                        <a:rPr lang="pt-PT" dirty="0" err="1">
                          <a:latin typeface="Affogato" panose="00000500000000000000" pitchFamily="50" charset="0"/>
                        </a:rPr>
                        <a:t>Making</a:t>
                      </a:r>
                      <a:r>
                        <a:rPr lang="pt-PT" dirty="0">
                          <a:latin typeface="Affogato" panose="00000500000000000000" pitchFamily="50" charset="0"/>
                        </a:rPr>
                        <a:t> </a:t>
                      </a:r>
                      <a:r>
                        <a:rPr lang="pt-PT" dirty="0" err="1">
                          <a:latin typeface="Affogato" panose="00000500000000000000" pitchFamily="50" charset="0"/>
                        </a:rPr>
                        <a:t>of</a:t>
                      </a:r>
                      <a:r>
                        <a:rPr lang="pt-PT" dirty="0">
                          <a:latin typeface="Affogato" panose="00000500000000000000" pitchFamily="50" charset="0"/>
                        </a:rPr>
                        <a:t> </a:t>
                      </a:r>
                      <a:r>
                        <a:rPr lang="pt-PT" dirty="0" err="1">
                          <a:latin typeface="Affogato" panose="00000500000000000000" pitchFamily="50" charset="0"/>
                        </a:rPr>
                        <a:t>requirement</a:t>
                      </a:r>
                      <a:r>
                        <a:rPr lang="pt-PT" dirty="0">
                          <a:latin typeface="Affogato" panose="00000500000000000000" pitchFamily="50" charset="0"/>
                        </a:rPr>
                        <a:t> </a:t>
                      </a:r>
                      <a:r>
                        <a:rPr lang="pt-PT" dirty="0" err="1">
                          <a:latin typeface="Affogato" panose="00000500000000000000" pitchFamily="50" charset="0"/>
                        </a:rPr>
                        <a:t>document</a:t>
                      </a:r>
                      <a:endParaRPr lang="pt-PT" dirty="0">
                        <a:latin typeface="Affogato" panose="00000500000000000000" pitchFamily="50" charset="0"/>
                      </a:endParaRPr>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OWNER</a:t>
                      </a:r>
                    </a:p>
                  </a:txBody>
                  <a:tcPr anchor="ctr"/>
                </a:tc>
                <a:tc>
                  <a:txBody>
                    <a:bodyPr/>
                    <a:lstStyle/>
                    <a:p>
                      <a:pPr algn="ctr"/>
                      <a:r>
                        <a:rPr lang="pt-PT" dirty="0">
                          <a:latin typeface="Affogato" panose="00000500000000000000" pitchFamily="50" charset="0"/>
                        </a:rPr>
                        <a:t>Team</a:t>
                      </a:r>
                    </a:p>
                  </a:txBody>
                  <a:tcPr anchor="ctr"/>
                </a:tc>
                <a:tc>
                  <a:txBody>
                    <a:bodyPr/>
                    <a:lstStyle/>
                    <a:p>
                      <a:pPr algn="ctr"/>
                      <a:r>
                        <a:rPr lang="pt-PT" dirty="0">
                          <a:latin typeface="Affogato" panose="00000500000000000000" pitchFamily="50" charset="0"/>
                        </a:rPr>
                        <a:t>Team</a:t>
                      </a:r>
                    </a:p>
                  </a:txBody>
                  <a:tcPr anchor="ctr"/>
                </a:tc>
                <a:tc>
                  <a:txBody>
                    <a:bodyPr/>
                    <a:lstStyle/>
                    <a:p>
                      <a:pPr algn="ctr"/>
                      <a:r>
                        <a:rPr lang="pt-PT" dirty="0">
                          <a:latin typeface="Affogato" panose="00000500000000000000" pitchFamily="50" charset="0"/>
                        </a:rPr>
                        <a:t>Team</a:t>
                      </a:r>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EFFORT</a:t>
                      </a:r>
                    </a:p>
                  </a:txBody>
                  <a:tcPr anchor="ctr"/>
                </a:tc>
                <a:tc>
                  <a:txBody>
                    <a:bodyPr/>
                    <a:lstStyle/>
                    <a:p>
                      <a:pPr algn="ctr"/>
                      <a:r>
                        <a:rPr lang="pt-PT" dirty="0">
                          <a:latin typeface="Affogato" panose="00000500000000000000" pitchFamily="50" charset="0"/>
                        </a:rPr>
                        <a:t>4 H</a:t>
                      </a:r>
                    </a:p>
                  </a:txBody>
                  <a:tcPr anchor="ctr"/>
                </a:tc>
                <a:tc>
                  <a:txBody>
                    <a:bodyPr/>
                    <a:lstStyle/>
                    <a:p>
                      <a:pPr algn="ctr"/>
                      <a:r>
                        <a:rPr lang="pt-PT" dirty="0">
                          <a:latin typeface="Affogato" panose="00000500000000000000" pitchFamily="50" charset="0"/>
                        </a:rPr>
                        <a:t>1 H</a:t>
                      </a:r>
                    </a:p>
                  </a:txBody>
                  <a:tcPr anchor="ctr"/>
                </a:tc>
                <a:tc>
                  <a:txBody>
                    <a:bodyPr/>
                    <a:lstStyle/>
                    <a:p>
                      <a:pPr algn="ctr"/>
                      <a:r>
                        <a:rPr lang="pt-PT" dirty="0">
                          <a:latin typeface="Affogato" panose="00000500000000000000" pitchFamily="50" charset="0"/>
                        </a:rPr>
                        <a:t>8 H</a:t>
                      </a:r>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a:latin typeface="Affogato Light" panose="00000400000000000000" pitchFamily="50" charset="0"/>
                        </a:rPr>
                        <a:t>STATUS</a:t>
                      </a:r>
                    </a:p>
                  </a:txBody>
                  <a:tcPr anchor="ctr"/>
                </a:tc>
                <a:tc>
                  <a:txBody>
                    <a:bodyPr/>
                    <a:lstStyle/>
                    <a:p>
                      <a:pPr algn="ctr"/>
                      <a:r>
                        <a:rPr lang="pt-PT" dirty="0">
                          <a:latin typeface="Affogato" panose="00000500000000000000" pitchFamily="50" charset="0"/>
                        </a:rPr>
                        <a:t>IN PROGRESS</a:t>
                      </a:r>
                    </a:p>
                  </a:txBody>
                  <a:tcPr anchor="ctr"/>
                </a:tc>
                <a:tc>
                  <a:txBody>
                    <a:bodyPr/>
                    <a:lstStyle/>
                    <a:p>
                      <a:pPr algn="ctr"/>
                      <a:r>
                        <a:rPr lang="pt-PT" dirty="0">
                          <a:latin typeface="Affogato" panose="00000500000000000000" pitchFamily="50" charset="0"/>
                        </a:rPr>
                        <a:t>IN PROGRESS</a:t>
                      </a:r>
                    </a:p>
                  </a:txBody>
                  <a:tcPr anchor="ctr"/>
                </a:tc>
                <a:tc>
                  <a:txBody>
                    <a:bodyPr/>
                    <a:lstStyle/>
                    <a:p>
                      <a:pPr algn="ctr"/>
                      <a:r>
                        <a:rPr lang="pt-PT" dirty="0">
                          <a:latin typeface="Affogato" panose="00000500000000000000" pitchFamily="50" charset="0"/>
                        </a:rPr>
                        <a:t>IN PROGRESS</a:t>
                      </a:r>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planned tasks.</a:t>
            </a:r>
          </a:p>
        </p:txBody>
      </p:sp>
    </p:spTree>
    <p:extLst>
      <p:ext uri="{BB962C8B-B14F-4D97-AF65-F5344CB8AC3E}">
        <p14:creationId xmlns:p14="http://schemas.microsoft.com/office/powerpoint/2010/main" val="54730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additional notes.</a:t>
            </a: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200329"/>
          </a:xfrm>
          <a:prstGeom prst="rect">
            <a:avLst/>
          </a:prstGeom>
          <a:noFill/>
        </p:spPr>
        <p:txBody>
          <a:bodyPr wrap="square" rtlCol="0">
            <a:spAutoFit/>
          </a:bodyPr>
          <a:lstStyle/>
          <a:p>
            <a:r>
              <a:rPr lang="pt-PT" dirty="0">
                <a:latin typeface="Affogato" panose="00000500000000000000" pitchFamily="50" charset="0"/>
              </a:rPr>
              <a:t>Lorem ipsum dolor sit amet, consectetur adipiscing elit. Nulla rutrum ligula elit, a convallis ipsum placerat quis. Donec imperdiet ipsum ut odio aliquet scelerisque. Vivamus facilisis nisl ex, imperdiet sollicitudin elit volutpat at. Aliquam pulvinar leo sed leo mattis placerat. Nam malesuada velit vel felis dapibus dignissim. </a:t>
            </a:r>
          </a:p>
        </p:txBody>
      </p:sp>
    </p:spTree>
    <p:extLst>
      <p:ext uri="{BB962C8B-B14F-4D97-AF65-F5344CB8AC3E}">
        <p14:creationId xmlns:p14="http://schemas.microsoft.com/office/powerpoint/2010/main" val="99582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255</Words>
  <Application>Microsoft Office PowerPoint</Application>
  <PresentationFormat>Ecrã Panorâmico</PresentationFormat>
  <Paragraphs>96</Paragraphs>
  <Slides>7</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7</vt:i4>
      </vt:variant>
    </vt:vector>
  </HeadingPairs>
  <TitlesOfParts>
    <vt:vector size="14" baseType="lpstr">
      <vt:lpstr>Affogato</vt:lpstr>
      <vt:lpstr>Affogato Light</vt:lpstr>
      <vt:lpstr>Affogato Medium</vt:lpstr>
      <vt:lpstr>Arial</vt:lpstr>
      <vt:lpstr>Calibri</vt:lpstr>
      <vt:lpstr>Calibri Light</vt:lpstr>
      <vt:lpstr>Office Theme</vt:lpstr>
      <vt:lpstr>Apresentação do PowerPoint</vt:lpstr>
      <vt:lpstr>about us.</vt:lpstr>
      <vt:lpstr>req.</vt:lpstr>
      <vt:lpstr>tasks.</vt:lpstr>
      <vt:lpstr>tasks.</vt:lpstr>
      <vt:lpstr>planned tasks.</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BotOlympics DEEC</cp:lastModifiedBy>
  <cp:revision>18</cp:revision>
  <dcterms:created xsi:type="dcterms:W3CDTF">2018-09-25T13:13:30Z</dcterms:created>
  <dcterms:modified xsi:type="dcterms:W3CDTF">2018-09-26T20:34:02Z</dcterms:modified>
</cp:coreProperties>
</file>