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59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WEEK 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6" y="2832985"/>
            <a:ext cx="144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SPRINT 1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21134" y="4766809"/>
            <a:ext cx="196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latin typeface="Affogato Medium" panose="00000600000000000000" pitchFamily="50" charset="0"/>
              </a:rPr>
              <a:t>REQ</a:t>
            </a: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 err="1">
                <a:latin typeface="Affogato Medium" panose="00000600000000000000" pitchFamily="50" charset="0"/>
              </a:rPr>
              <a:t>About</a:t>
            </a:r>
            <a:r>
              <a:rPr lang="pt-PT" spc="300" dirty="0">
                <a:latin typeface="Affogato Medium" panose="00000600000000000000" pitchFamily="50" charset="0"/>
              </a:rPr>
              <a:t> 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>
            <a:extLst>
              <a:ext uri="{FF2B5EF4-FFF2-40B4-BE49-F238E27FC236}">
                <a16:creationId xmlns:a16="http://schemas.microsoft.com/office/drawing/2014/main" id="{E0515CF9-04F0-4D52-8800-F1198F1158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" r="255"/>
          <a:stretch/>
        </p:blipFill>
        <p:spPr>
          <a:xfrm>
            <a:off x="9320377" y="2523061"/>
            <a:ext cx="2077208" cy="207720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178BC0C-C609-4168-BDF0-29C820D0E85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/>
        </p:blipFill>
        <p:spPr>
          <a:xfrm>
            <a:off x="6432516" y="2523061"/>
            <a:ext cx="2092166" cy="209216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F8347DD-7B06-454D-A848-250F91D60D8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" t="6634" r="409" b="37608"/>
          <a:stretch/>
        </p:blipFill>
        <p:spPr>
          <a:xfrm>
            <a:off x="3551287" y="2523061"/>
            <a:ext cx="2032996" cy="2032996"/>
          </a:xfrm>
          <a:prstGeom prst="ellipse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65AD7E5-5085-4467-BC97-A96C6316B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1" y="2523061"/>
            <a:ext cx="2031032" cy="203103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Req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223482" y="4459660"/>
            <a:ext cx="1965707" cy="400110"/>
            <a:chOff x="1690777" y="4816824"/>
            <a:chExt cx="2932981" cy="596994"/>
          </a:xfrm>
        </p:grpSpPr>
        <p:sp>
          <p:nvSpPr>
            <p:cNvPr id="1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0559" y="4816824"/>
              <a:ext cx="2743199" cy="59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Alex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79733" y="4455930"/>
            <a:ext cx="2044647" cy="400110"/>
            <a:chOff x="1690777" y="4816824"/>
            <a:chExt cx="2932981" cy="573946"/>
          </a:xfrm>
        </p:grpSpPr>
        <p:sp>
          <p:nvSpPr>
            <p:cNvPr id="20" name="Rectangle 19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0560" y="4816824"/>
              <a:ext cx="2743198" cy="573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Emanuel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23157" y="4479470"/>
            <a:ext cx="1992266" cy="400110"/>
            <a:chOff x="1690777" y="4816824"/>
            <a:chExt cx="2932981" cy="589035"/>
          </a:xfrm>
        </p:grpSpPr>
        <p:sp>
          <p:nvSpPr>
            <p:cNvPr id="24" name="Rectangle 23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0558" y="4816824"/>
              <a:ext cx="2743200" cy="58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Marco</a:t>
              </a:r>
            </a:p>
          </p:txBody>
        </p:sp>
      </p:grpSp>
      <p:grpSp>
        <p:nvGrpSpPr>
          <p:cNvPr id="26" name="Group 16">
            <a:extLst>
              <a:ext uri="{FF2B5EF4-FFF2-40B4-BE49-F238E27FC236}">
                <a16:creationId xmlns:a16="http://schemas.microsoft.com/office/drawing/2014/main" id="{7CC63186-879E-4658-AA4B-C6DB4573914F}"/>
              </a:ext>
            </a:extLst>
          </p:cNvPr>
          <p:cNvGrpSpPr/>
          <p:nvPr/>
        </p:nvGrpSpPr>
        <p:grpSpPr>
          <a:xfrm>
            <a:off x="9633118" y="4464341"/>
            <a:ext cx="1927291" cy="400110"/>
            <a:chOff x="1690777" y="4816824"/>
            <a:chExt cx="2932981" cy="608894"/>
          </a:xfrm>
        </p:grpSpPr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AD34356E-1C4D-4D58-B90F-527044DF83ED}"/>
                </a:ext>
              </a:extLst>
            </p:cNvPr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F3137219-A7C3-4134-8AAE-E51D1F3A3368}"/>
                </a:ext>
              </a:extLst>
            </p:cNvPr>
            <p:cNvSpPr txBox="1"/>
            <p:nvPr/>
          </p:nvSpPr>
          <p:spPr>
            <a:xfrm>
              <a:off x="1880558" y="4816824"/>
              <a:ext cx="2743200" cy="608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Paulo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746463"/>
              </p:ext>
            </p:extLst>
          </p:nvPr>
        </p:nvGraphicFramePr>
        <p:xfrm>
          <a:off x="1258998" y="1825625"/>
          <a:ext cx="9674003" cy="46970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2397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1924216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1956020">
                  <a:extLst>
                    <a:ext uri="{9D8B030D-6E8A-4147-A177-3AD203B41FA5}">
                      <a16:colId xmlns:a16="http://schemas.microsoft.com/office/drawing/2014/main" val="3101291510"/>
                    </a:ext>
                  </a:extLst>
                </a:gridCol>
                <a:gridCol w="2194518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Finish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the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mockups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0" dirty="0">
                          <a:latin typeface="Affogato" panose="00000500000000000000" pitchFamily="50" charset="0"/>
                        </a:rPr>
                        <a:t>Meeting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with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the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client</a:t>
                      </a:r>
                      <a:endParaRPr lang="pt-PT" i="0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Prepare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the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weekly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presentation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Making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of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requirement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document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79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Alex/Emanuel/</a:t>
                      </a:r>
                    </a:p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Marco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Paulo, Emanuel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Paulo/Emanuel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Paulo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4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8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spc="300" dirty="0">
                          <a:latin typeface="Affogato Light" panose="00000400000000000000" pitchFamily="50" charset="0"/>
                        </a:rPr>
                        <a:t> EFFECTIVE EFFORT</a:t>
                      </a:r>
                      <a:endParaRPr lang="pt-PT" sz="1800" spc="300" dirty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4 H 35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0 H 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6 H 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Not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completed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0" y="1043795"/>
            <a:ext cx="6096000" cy="12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id="{F1EC905C-3329-46A5-B70F-EF11C5D81BEA}"/>
              </a:ext>
            </a:extLst>
          </p:cNvPr>
          <p:cNvSpPr/>
          <p:nvPr/>
        </p:nvSpPr>
        <p:spPr>
          <a:xfrm>
            <a:off x="6435306" y="1043795"/>
            <a:ext cx="449769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7B1A3A4-A943-4A16-A213-1DA78F634672}"/>
              </a:ext>
            </a:extLst>
          </p:cNvPr>
          <p:cNvSpPr txBox="1">
            <a:spLocks/>
          </p:cNvSpPr>
          <p:nvPr/>
        </p:nvSpPr>
        <p:spPr>
          <a:xfrm>
            <a:off x="6435306" y="393161"/>
            <a:ext cx="49875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dirty="0" err="1">
                <a:latin typeface="Affogato Medium" panose="00000600000000000000" pitchFamily="50" charset="0"/>
              </a:rPr>
              <a:t>Previous</a:t>
            </a:r>
            <a:r>
              <a:rPr lang="pt-PT" sz="5400" dirty="0">
                <a:latin typeface="Affogato Medium" panose="00000600000000000000" pitchFamily="50" charset="0"/>
              </a:rPr>
              <a:t> </a:t>
            </a:r>
            <a:r>
              <a:rPr lang="pt-PT" sz="5400" dirty="0" err="1">
                <a:latin typeface="Affogato Medium" panose="00000600000000000000" pitchFamily="50" charset="0"/>
              </a:rPr>
              <a:t>Tasks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95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754277"/>
              </p:ext>
            </p:extLst>
          </p:nvPr>
        </p:nvGraphicFramePr>
        <p:xfrm>
          <a:off x="1258998" y="1825625"/>
          <a:ext cx="7527151" cy="45941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2397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924216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1956020">
                  <a:extLst>
                    <a:ext uri="{9D8B030D-6E8A-4147-A177-3AD203B41FA5}">
                      <a16:colId xmlns:a16="http://schemas.microsoft.com/office/drawing/2014/main" val="3101291510"/>
                    </a:ext>
                  </a:extLst>
                </a:gridCol>
                <a:gridCol w="2194518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#5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0" dirty="0" err="1">
                          <a:latin typeface="Affogato" panose="00000500000000000000" pitchFamily="50" charset="0"/>
                        </a:rPr>
                        <a:t>Internal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Meeting Minute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0" dirty="0">
                          <a:latin typeface="Affogato" panose="00000500000000000000" pitchFamily="50" charset="0"/>
                        </a:rPr>
                        <a:t>1 Meeting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with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cliente Minute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0" dirty="0">
                          <a:latin typeface="Affogato" panose="00000500000000000000" pitchFamily="50" charset="0"/>
                        </a:rPr>
                        <a:t>2 Meeting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with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cliente Minute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79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Marco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Alex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Emanuel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0 H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0 H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0 H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spc="300" dirty="0">
                          <a:latin typeface="Affogato Light" panose="00000400000000000000" pitchFamily="50" charset="0"/>
                        </a:rPr>
                        <a:t> EFFECTIVE EFFORT</a:t>
                      </a:r>
                      <a:endParaRPr lang="pt-PT" sz="1800" spc="300" dirty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0 H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0 H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NOT 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12" name="Straight Connector 3">
            <a:extLst>
              <a:ext uri="{FF2B5EF4-FFF2-40B4-BE49-F238E27FC236}">
                <a16:creationId xmlns:a16="http://schemas.microsoft.com/office/drawing/2014/main" id="{5504ADA1-BC04-48DD-980E-79F8CD1D70A2}"/>
              </a:ext>
            </a:extLst>
          </p:cNvPr>
          <p:cNvCxnSpPr>
            <a:cxnSpLocks/>
          </p:cNvCxnSpPr>
          <p:nvPr/>
        </p:nvCxnSpPr>
        <p:spPr>
          <a:xfrm flipV="1">
            <a:off x="0" y="1043795"/>
            <a:ext cx="6096000" cy="12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7">
            <a:extLst>
              <a:ext uri="{FF2B5EF4-FFF2-40B4-BE49-F238E27FC236}">
                <a16:creationId xmlns:a16="http://schemas.microsoft.com/office/drawing/2014/main" id="{E2DB99B2-519F-4B0C-A62F-586826B0768F}"/>
              </a:ext>
            </a:extLst>
          </p:cNvPr>
          <p:cNvSpPr/>
          <p:nvPr/>
        </p:nvSpPr>
        <p:spPr>
          <a:xfrm>
            <a:off x="6435306" y="1043795"/>
            <a:ext cx="4495549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C71BD32-C278-4528-BCB8-38661FBB876C}"/>
              </a:ext>
            </a:extLst>
          </p:cNvPr>
          <p:cNvSpPr txBox="1">
            <a:spLocks/>
          </p:cNvSpPr>
          <p:nvPr/>
        </p:nvSpPr>
        <p:spPr>
          <a:xfrm>
            <a:off x="6435306" y="393161"/>
            <a:ext cx="43296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dirty="0" err="1">
                <a:latin typeface="Affogato Medium" panose="00000600000000000000" pitchFamily="50" charset="0"/>
              </a:rPr>
              <a:t>Previous</a:t>
            </a:r>
            <a:r>
              <a:rPr lang="pt-PT" sz="5400" dirty="0">
                <a:latin typeface="Affogato Medium" panose="00000600000000000000" pitchFamily="50" charset="0"/>
              </a:rPr>
              <a:t> </a:t>
            </a:r>
            <a:r>
              <a:rPr lang="pt-PT" sz="5400" dirty="0" err="1">
                <a:latin typeface="Affogato Medium" panose="00000600000000000000" pitchFamily="50" charset="0"/>
              </a:rPr>
              <a:t>Tasks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75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497697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301817"/>
              </p:ext>
            </p:extLst>
          </p:nvPr>
        </p:nvGraphicFramePr>
        <p:xfrm>
          <a:off x="1258998" y="1825625"/>
          <a:ext cx="9674005" cy="38179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7699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638144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2408836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184663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  <a:gridCol w="2184663">
                  <a:extLst>
                    <a:ext uri="{9D8B030D-6E8A-4147-A177-3AD203B41FA5}">
                      <a16:colId xmlns:a16="http://schemas.microsoft.com/office/drawing/2014/main" val="781532408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i="0" dirty="0">
                          <a:latin typeface="Affogato" panose="00000500000000000000" pitchFamily="50" charset="0"/>
                        </a:rPr>
                        <a:t>Meeting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with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the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client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  <a:p>
                      <a:pPr algn="ctr"/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i="0" dirty="0" err="1">
                          <a:latin typeface="Affogato" panose="00000500000000000000" pitchFamily="50" charset="0"/>
                        </a:rPr>
                        <a:t>Update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of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the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requirement</a:t>
                      </a:r>
                      <a:endParaRPr lang="pt-PT" i="0" dirty="0">
                        <a:latin typeface="Affogato" panose="00000500000000000000" pitchFamily="50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i="0" dirty="0" err="1">
                          <a:latin typeface="Affogato" panose="00000500000000000000" pitchFamily="50" charset="0"/>
                        </a:rPr>
                        <a:t>document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Update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the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mockup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Internal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meeting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6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6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2h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NEW TA</a:t>
                      </a:r>
                      <a:r>
                        <a:rPr lang="pt-PT" u="none" dirty="0">
                          <a:latin typeface="Affogato" panose="00000500000000000000" pitchFamily="50" charset="0"/>
                        </a:rPr>
                        <a:t>SK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IN PROGESS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IN PROGESS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NEW 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35306" y="393161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Planned</a:t>
            </a:r>
            <a:r>
              <a:rPr lang="pt-PT" sz="5400" dirty="0">
                <a:latin typeface="Affogato Medium" panose="00000600000000000000" pitchFamily="50" charset="0"/>
              </a:rPr>
              <a:t> </a:t>
            </a:r>
            <a:r>
              <a:rPr lang="pt-PT" sz="5400" dirty="0" err="1">
                <a:latin typeface="Affogato Medium" panose="00000600000000000000" pitchFamily="50" charset="0"/>
              </a:rPr>
              <a:t>Tasks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451894" y="1027906"/>
            <a:ext cx="6740106" cy="91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7">
            <a:extLst>
              <a:ext uri="{FF2B5EF4-FFF2-40B4-BE49-F238E27FC236}">
                <a16:creationId xmlns:a16="http://schemas.microsoft.com/office/drawing/2014/main" id="{DCA33DE4-A276-4DAD-A800-D8C15410C574}"/>
              </a:ext>
            </a:extLst>
          </p:cNvPr>
          <p:cNvSpPr/>
          <p:nvPr/>
        </p:nvSpPr>
        <p:spPr>
          <a:xfrm>
            <a:off x="464389" y="821351"/>
            <a:ext cx="4803897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4C15BB-C3DF-4045-AC29-8A08EE611382}"/>
              </a:ext>
            </a:extLst>
          </p:cNvPr>
          <p:cNvSpPr txBox="1">
            <a:spLocks/>
          </p:cNvSpPr>
          <p:nvPr/>
        </p:nvSpPr>
        <p:spPr>
          <a:xfrm>
            <a:off x="464389" y="158569"/>
            <a:ext cx="49875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dirty="0" err="1">
                <a:latin typeface="Affogato Medium" panose="00000600000000000000" pitchFamily="50" charset="0"/>
              </a:rPr>
              <a:t>Additional</a:t>
            </a:r>
            <a:r>
              <a:rPr lang="pt-PT" sz="5400" dirty="0">
                <a:latin typeface="Affogato Medium" panose="00000600000000000000" pitchFamily="50" charset="0"/>
              </a:rPr>
              <a:t> Notes.</a:t>
            </a:r>
          </a:p>
        </p:txBody>
      </p:sp>
    </p:spTree>
    <p:extLst>
      <p:ext uri="{BB962C8B-B14F-4D97-AF65-F5344CB8AC3E}">
        <p14:creationId xmlns:p14="http://schemas.microsoft.com/office/powerpoint/2010/main" val="99582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202</Words>
  <Application>Microsoft Office PowerPoint</Application>
  <PresentationFormat>Ecrã Panorâmico</PresentationFormat>
  <Paragraphs>95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Affogato</vt:lpstr>
      <vt:lpstr>Affogato Light</vt:lpstr>
      <vt:lpstr>Affogato Medium</vt:lpstr>
      <vt:lpstr>Arial</vt:lpstr>
      <vt:lpstr>Calibri</vt:lpstr>
      <vt:lpstr>Calibri Light</vt:lpstr>
      <vt:lpstr>Office Theme</vt:lpstr>
      <vt:lpstr>Apresentação do PowerPoint</vt:lpstr>
      <vt:lpstr>About Us.</vt:lpstr>
      <vt:lpstr>Req.</vt:lpstr>
      <vt:lpstr>Apresentação do PowerPoint</vt:lpstr>
      <vt:lpstr>Apresentação do PowerPoint</vt:lpstr>
      <vt:lpstr>Planned Tasks.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Emanuel Pereira</cp:lastModifiedBy>
  <cp:revision>27</cp:revision>
  <dcterms:created xsi:type="dcterms:W3CDTF">2018-09-25T13:13:30Z</dcterms:created>
  <dcterms:modified xsi:type="dcterms:W3CDTF">2018-10-03T15:27:11Z</dcterms:modified>
</cp:coreProperties>
</file>