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375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375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6454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41167" y="1885933"/>
            <a:ext cx="5222621" cy="3420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7375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64543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7234" y="268985"/>
            <a:ext cx="2750184" cy="39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7375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6978" y="1768728"/>
            <a:ext cx="5670042" cy="162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Heat_exchanger" TargetMode="External"/><Relationship Id="rId3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eltier_effect" TargetMode="External"/><Relationship Id="rId3" Type="http://schemas.openxmlformats.org/officeDocument/2006/relationships/hyperlink" Target="https://en.wikipedia.org/wiki/Heat" TargetMode="External"/><Relationship Id="rId4" Type="http://schemas.openxmlformats.org/officeDocument/2006/relationships/hyperlink" Target="https://en.wikipedia.org/wiki/Thermoelectric" TargetMode="External"/><Relationship Id="rId5" Type="http://schemas.openxmlformats.org/officeDocument/2006/relationships/hyperlink" Target="https://en.wikipedia.org/wiki/Heat_pump" TargetMode="External"/><Relationship Id="rId6" Type="http://schemas.openxmlformats.org/officeDocument/2006/relationships/hyperlink" Target="https://en.wikipedia.org/wiki/Electrical_energy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hermoelectric_cooling" TargetMode="External"/><Relationship Id="rId3" Type="http://schemas.openxmlformats.org/officeDocument/2006/relationships/hyperlink" Target="https://en.wikipedia.org/wiki/Peltier_effect" TargetMode="External"/><Relationship Id="rId4" Type="http://schemas.openxmlformats.org/officeDocument/2006/relationships/hyperlink" Target="https://en.wikipedia.org/wiki/Flux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971800"/>
            <a:ext cx="6094730" cy="2665730"/>
          </a:xfrm>
          <a:custGeom>
            <a:avLst/>
            <a:gdLst/>
            <a:ahLst/>
            <a:cxnLst/>
            <a:rect l="l" t="t" r="r" b="b"/>
            <a:pathLst>
              <a:path w="6094730" h="2665729">
                <a:moveTo>
                  <a:pt x="0" y="2665476"/>
                </a:moveTo>
                <a:lnTo>
                  <a:pt x="6094476" y="2665476"/>
                </a:lnTo>
                <a:lnTo>
                  <a:pt x="6094476" y="0"/>
                </a:lnTo>
                <a:lnTo>
                  <a:pt x="0" y="0"/>
                </a:lnTo>
                <a:lnTo>
                  <a:pt x="0" y="2665476"/>
                </a:lnTo>
                <a:close/>
              </a:path>
            </a:pathLst>
          </a:custGeom>
          <a:solidFill>
            <a:srgbClr val="17375E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7184" y="3113608"/>
            <a:ext cx="5034915" cy="2135505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dirty="0" sz="5100" b="1">
                <a:solidFill>
                  <a:srgbClr val="F1F1F1"/>
                </a:solidFill>
                <a:latin typeface="Calibri"/>
                <a:cs typeface="Calibri"/>
              </a:rPr>
              <a:t>THERMO</a:t>
            </a:r>
            <a:r>
              <a:rPr dirty="0" sz="5100" spc="-7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5100" spc="-10" b="1">
                <a:solidFill>
                  <a:srgbClr val="F1F1F1"/>
                </a:solidFill>
                <a:latin typeface="Calibri"/>
                <a:cs typeface="Calibri"/>
              </a:rPr>
              <a:t>ELECTRIC  </a:t>
            </a:r>
            <a:r>
              <a:rPr dirty="0" sz="5100" spc="-30" b="1">
                <a:solidFill>
                  <a:srgbClr val="F1F1F1"/>
                </a:solidFill>
                <a:latin typeface="Calibri"/>
                <a:cs typeface="Calibri"/>
              </a:rPr>
              <a:t>REFRIGERATION</a:t>
            </a:r>
            <a:endParaRPr sz="51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995"/>
              </a:spcBef>
            </a:pPr>
            <a:r>
              <a:rPr dirty="0" sz="2800" spc="-15">
                <a:solidFill>
                  <a:srgbClr val="F1F1F1"/>
                </a:solidFill>
                <a:latin typeface="Calibri"/>
                <a:cs typeface="Calibri"/>
              </a:rPr>
              <a:t>Prajjwal </a:t>
            </a:r>
            <a:r>
              <a:rPr dirty="0" sz="2800" spc="-10">
                <a:solidFill>
                  <a:srgbClr val="F1F1F1"/>
                </a:solidFill>
                <a:latin typeface="Calibri"/>
                <a:cs typeface="Calibri"/>
              </a:rPr>
              <a:t>Chittori</a:t>
            </a:r>
            <a:r>
              <a:rPr dirty="0" sz="2800" spc="-15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1F1F1"/>
                </a:solidFill>
                <a:latin typeface="Calibri"/>
                <a:cs typeface="Calibri"/>
              </a:rPr>
              <a:t>2k18/co/249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3126" y="530809"/>
            <a:ext cx="2711450" cy="3937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Description </a:t>
            </a:r>
            <a:r>
              <a:rPr dirty="0" spc="5"/>
              <a:t>of</a:t>
            </a:r>
            <a:r>
              <a:rPr dirty="0" spc="-210"/>
              <a:t> </a:t>
            </a:r>
            <a:r>
              <a:rPr dirty="0"/>
              <a:t>parts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989" y="1310045"/>
            <a:ext cx="3477260" cy="74993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0"/>
              </a:spcBef>
              <a:buClr>
                <a:srgbClr val="90C224"/>
              </a:buClr>
              <a:buSzPct val="80555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Thermo electric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  <a:p>
            <a:pPr marL="29845">
              <a:lnSpc>
                <a:spcPct val="100000"/>
              </a:lnSpc>
              <a:spcBef>
                <a:spcPts val="690"/>
              </a:spcBef>
              <a:tabLst>
                <a:tab pos="1786889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Thermoelectric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modules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(Peltier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1430" y="1759661"/>
            <a:ext cx="30149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modules)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solid-state</a:t>
            </a: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989" y="2058161"/>
            <a:ext cx="67329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6769" algn="l"/>
                <a:tab pos="1402715" algn="l"/>
                <a:tab pos="2354580" algn="l"/>
                <a:tab pos="2752725" algn="l"/>
                <a:tab pos="3246120" algn="l"/>
                <a:tab pos="4074160" algn="l"/>
                <a:tab pos="4929505" algn="l"/>
                <a:tab pos="5570220" algn="l"/>
                <a:tab pos="6292850" algn="l"/>
                <a:tab pos="6599555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ps	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	op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te	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	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	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ff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	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	p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	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860550" algn="l"/>
                <a:tab pos="2898775" algn="l"/>
                <a:tab pos="3749675" algn="l"/>
                <a:tab pos="4906645" algn="l"/>
                <a:tab pos="5620385" algn="l"/>
                <a:tab pos="636143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dy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ans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hea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fr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808" y="2607055"/>
            <a:ext cx="5253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body</a:t>
            </a:r>
            <a:r>
              <a:rPr dirty="0" sz="1800" spc="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1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gives</a:t>
            </a:r>
            <a:r>
              <a:rPr dirty="0" sz="1800" spc="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dirty="0" sz="1800" spc="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dirty="0" sz="1800" spc="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dirty="0" sz="1800" spc="1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dirty="0" sz="1800" spc="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temperature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7989" y="2607055"/>
            <a:ext cx="13150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temperature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body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6425" y="3735304"/>
            <a:ext cx="2357326" cy="194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61811" y="3776471"/>
            <a:ext cx="2526640" cy="16892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0685" y="611581"/>
            <a:ext cx="5954395" cy="231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1069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17375E"/>
                </a:solidFill>
                <a:latin typeface="Trebuchet MS"/>
                <a:cs typeface="Trebuchet MS"/>
              </a:rPr>
              <a:t>Heat</a:t>
            </a:r>
            <a:r>
              <a:rPr dirty="0" sz="1800" spc="-7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sink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algn="just" marL="12700" marR="5080" indent="13716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heat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sink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passive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heat 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exchanger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transfers  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generated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electronic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or 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mechanical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device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into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coolant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fluid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 motion.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Then-transferred  heat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leaves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device with 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fluid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 motion,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therefore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allowing 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regulation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device  temperature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 physically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feasible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levels.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4327" y="3189177"/>
            <a:ext cx="5146814" cy="3133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0685" y="391729"/>
            <a:ext cx="6211570" cy="2148840"/>
          </a:xfrm>
          <a:prstGeom prst="rect">
            <a:avLst/>
          </a:prstGeom>
        </p:spPr>
        <p:txBody>
          <a:bodyPr wrap="square" lIns="0" tIns="1136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1800" spc="-5">
                <a:latin typeface="Trebuchet MS"/>
                <a:cs typeface="Trebuchet MS"/>
              </a:rPr>
              <a:t>Heat </a:t>
            </a:r>
            <a:r>
              <a:rPr dirty="0" sz="1800" spc="-10">
                <a:latin typeface="Trebuchet MS"/>
                <a:cs typeface="Trebuchet MS"/>
              </a:rPr>
              <a:t>sink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fan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79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Sometimes the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heat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sink itself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becomes hot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during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transfer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overcome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problem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device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called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 sink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fan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removal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induced heat in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fins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 sink..So these fans are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attached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over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fins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 sink and it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cools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down 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produced in the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heat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sink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8761" y="2583179"/>
            <a:ext cx="5281694" cy="380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1276" y="3134369"/>
            <a:ext cx="3029974" cy="2594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5885" y="376504"/>
            <a:ext cx="231775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000000"/>
                </a:solidFill>
              </a:rPr>
              <a:t>Temperature</a:t>
            </a:r>
            <a:r>
              <a:rPr dirty="0" sz="1800" spc="-20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indicator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135885" y="1081532"/>
            <a:ext cx="617283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temperature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indicator is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device that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know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about 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temperature inside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chamber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refrigerator.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probe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which is inserted inside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 chamber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refrigerator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probe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senses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temperature inside and gives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temperature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data to  the output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display.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6876" y="2286000"/>
            <a:ext cx="5943600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40685" y="545256"/>
            <a:ext cx="5974080" cy="104076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800" spc="-10">
                <a:latin typeface="Trebuchet MS"/>
                <a:cs typeface="Trebuchet MS"/>
              </a:rPr>
              <a:t>Battery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3400"/>
              </a:lnSpc>
              <a:spcBef>
                <a:spcPts val="64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dirty="0"/>
              <a:t>	</a:t>
            </a:r>
            <a:r>
              <a:rPr dirty="0" sz="1800" spc="-10">
                <a:latin typeface="Trebuchet MS"/>
                <a:cs typeface="Trebuchet MS"/>
              </a:rPr>
              <a:t>Battery </a:t>
            </a:r>
            <a:r>
              <a:rPr dirty="0" sz="1800" spc="-5">
                <a:latin typeface="Trebuchet MS"/>
                <a:cs typeface="Trebuchet MS"/>
              </a:rPr>
              <a:t>is </a:t>
            </a:r>
            <a:r>
              <a:rPr dirty="0" sz="1800" spc="-15">
                <a:latin typeface="Trebuchet MS"/>
                <a:cs typeface="Trebuchet MS"/>
              </a:rPr>
              <a:t>used </a:t>
            </a:r>
            <a:r>
              <a:rPr dirty="0" sz="1800" spc="-10">
                <a:latin typeface="Trebuchet MS"/>
                <a:cs typeface="Trebuchet MS"/>
              </a:rPr>
              <a:t>send </a:t>
            </a:r>
            <a:r>
              <a:rPr dirty="0" sz="1800" spc="-15">
                <a:latin typeface="Trebuchet MS"/>
                <a:cs typeface="Trebuchet MS"/>
              </a:rPr>
              <a:t>current </a:t>
            </a:r>
            <a:r>
              <a:rPr dirty="0" sz="1800" spc="-5">
                <a:latin typeface="Trebuchet MS"/>
                <a:cs typeface="Trebuchet MS"/>
              </a:rPr>
              <a:t>to the </a:t>
            </a:r>
            <a:r>
              <a:rPr dirty="0" sz="1800" spc="-15">
                <a:latin typeface="Trebuchet MS"/>
                <a:cs typeface="Trebuchet MS"/>
              </a:rPr>
              <a:t>refrigerator </a:t>
            </a:r>
            <a:r>
              <a:rPr dirty="0" sz="1800" spc="-5">
                <a:latin typeface="Trebuchet MS"/>
                <a:cs typeface="Trebuchet MS"/>
              </a:rPr>
              <a:t>it </a:t>
            </a:r>
            <a:r>
              <a:rPr dirty="0" sz="1800" spc="-10">
                <a:latin typeface="Trebuchet MS"/>
                <a:cs typeface="Trebuchet MS"/>
              </a:rPr>
              <a:t>is </a:t>
            </a:r>
            <a:r>
              <a:rPr dirty="0" sz="1800">
                <a:latin typeface="Trebuchet MS"/>
                <a:cs typeface="Trebuchet MS"/>
              </a:rPr>
              <a:t>of  6 </a:t>
            </a:r>
            <a:r>
              <a:rPr dirty="0" sz="1800" spc="-5">
                <a:latin typeface="Trebuchet MS"/>
                <a:cs typeface="Trebuchet MS"/>
              </a:rPr>
              <a:t>volts </a:t>
            </a:r>
            <a:r>
              <a:rPr dirty="0" sz="1800" spc="-10">
                <a:latin typeface="Trebuchet MS"/>
                <a:cs typeface="Trebuchet MS"/>
              </a:rPr>
              <a:t>and 7.5 amperes and </a:t>
            </a:r>
            <a:r>
              <a:rPr dirty="0" sz="1800" spc="-5">
                <a:latin typeface="Trebuchet MS"/>
                <a:cs typeface="Trebuchet MS"/>
              </a:rPr>
              <a:t>is </a:t>
            </a:r>
            <a:r>
              <a:rPr dirty="0" sz="1800">
                <a:latin typeface="Trebuchet MS"/>
                <a:cs typeface="Trebuchet MS"/>
              </a:rPr>
              <a:t>of </a:t>
            </a:r>
            <a:r>
              <a:rPr dirty="0" sz="1800" spc="-10">
                <a:latin typeface="Trebuchet MS"/>
                <a:cs typeface="Trebuchet MS"/>
              </a:rPr>
              <a:t>rechargeable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type.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2323" y="2208276"/>
            <a:ext cx="5943600" cy="3963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88285" y="536124"/>
            <a:ext cx="5978525" cy="132397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885"/>
              </a:spcBef>
            </a:pPr>
            <a:r>
              <a:rPr dirty="0" sz="1800" spc="-10">
                <a:latin typeface="Trebuchet MS"/>
                <a:cs typeface="Trebuchet MS"/>
              </a:rPr>
              <a:t>Thermal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casing</a:t>
            </a:r>
            <a:endParaRPr sz="1800">
              <a:latin typeface="Trebuchet MS"/>
              <a:cs typeface="Trebuchet MS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79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Thermal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casing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made 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thermo coal and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used for  keeping cool inside and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store 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storage beverages  and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food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stuffing’s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 the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refrigerator.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938" y="297256"/>
            <a:ext cx="463550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/>
              <a:t>Specifications </a:t>
            </a:r>
            <a:r>
              <a:rPr dirty="0" sz="2800"/>
              <a:t>of</a:t>
            </a:r>
            <a:r>
              <a:rPr dirty="0" sz="2800" spc="-125"/>
              <a:t> </a:t>
            </a:r>
            <a:r>
              <a:rPr dirty="0" sz="2800"/>
              <a:t>refrigerator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558923" y="1058924"/>
            <a:ext cx="4007485" cy="473710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4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Model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number: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TEC1-12706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15">
                <a:solidFill>
                  <a:srgbClr val="404040"/>
                </a:solidFill>
                <a:latin typeface="Trebuchet MS"/>
                <a:cs typeface="Trebuchet MS"/>
              </a:rPr>
              <a:t>Voltage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7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Trebuchet MS"/>
                <a:cs typeface="Trebuchet MS"/>
              </a:rPr>
              <a:t>12V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U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max (V) :</a:t>
            </a:r>
            <a:r>
              <a:rPr dirty="0" sz="17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15.4V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Imax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(A)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7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Trebuchet MS"/>
                <a:cs typeface="Trebuchet MS"/>
              </a:rPr>
              <a:t>6A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Q Max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(W)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7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Trebuchet MS"/>
                <a:cs typeface="Trebuchet MS"/>
              </a:rPr>
              <a:t>92W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Internal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resistance: 1.98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Ohm +/-</a:t>
            </a:r>
            <a:r>
              <a:rPr dirty="0" sz="1700" spc="-3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Trebuchet MS"/>
                <a:cs typeface="Trebuchet MS"/>
              </a:rPr>
              <a:t>10%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Dimensions : 40mm x 40mm x</a:t>
            </a:r>
            <a:r>
              <a:rPr dirty="0" sz="1700" spc="-1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3.6mm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25">
                <a:solidFill>
                  <a:srgbClr val="404040"/>
                </a:solidFill>
                <a:latin typeface="Trebuchet MS"/>
                <a:cs typeface="Trebuchet MS"/>
              </a:rPr>
              <a:t>Power </a:t>
            </a:r>
            <a:r>
              <a:rPr dirty="0" sz="1700" spc="-15">
                <a:solidFill>
                  <a:srgbClr val="404040"/>
                </a:solidFill>
                <a:latin typeface="Trebuchet MS"/>
                <a:cs typeface="Trebuchet MS"/>
              </a:rPr>
              <a:t>Cord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7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350mm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HS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Code:</a:t>
            </a:r>
            <a:r>
              <a:rPr dirty="0" sz="17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Trebuchet MS"/>
                <a:cs typeface="Trebuchet MS"/>
              </a:rPr>
              <a:t>854150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45">
                <a:solidFill>
                  <a:srgbClr val="404040"/>
                </a:solidFill>
                <a:latin typeface="Trebuchet MS"/>
                <a:cs typeface="Trebuchet MS"/>
              </a:rPr>
              <a:t>Type: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Cooling</a:t>
            </a:r>
            <a:r>
              <a:rPr dirty="0" sz="17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Cells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Usage:</a:t>
            </a:r>
            <a:r>
              <a:rPr dirty="0" sz="17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Trebuchet MS"/>
                <a:cs typeface="Trebuchet MS"/>
              </a:rPr>
              <a:t>Refrigerator/Warmer</a:t>
            </a:r>
            <a:endParaRPr sz="1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Dimension:</a:t>
            </a:r>
            <a:r>
              <a:rPr dirty="0" sz="17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40*40*3.8mm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509" y="261569"/>
            <a:ext cx="299593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5"/>
              <a:t>Power</a:t>
            </a:r>
            <a:r>
              <a:rPr dirty="0" sz="2800" spc="-180"/>
              <a:t> </a:t>
            </a:r>
            <a:r>
              <a:rPr dirty="0" sz="2800"/>
              <a:t>calculations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906904" y="830325"/>
            <a:ext cx="6891020" cy="5367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indent="-343535">
              <a:lnSpc>
                <a:spcPts val="1810"/>
              </a:lnSpc>
              <a:spcBef>
                <a:spcPts val="9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u="heavy" sz="17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Electrical power </a:t>
            </a:r>
            <a:r>
              <a:rPr dirty="0" u="heavy" sz="1700" spc="-1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is </a:t>
            </a:r>
            <a:r>
              <a:rPr dirty="0" u="heavy" sz="17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used </a:t>
            </a:r>
            <a:r>
              <a:rPr dirty="0" u="heavy" sz="17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to </a:t>
            </a:r>
            <a:r>
              <a:rPr dirty="0" u="heavy" sz="17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run </a:t>
            </a:r>
            <a:r>
              <a:rPr dirty="0" u="heavy" sz="17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 </a:t>
            </a:r>
            <a:r>
              <a:rPr dirty="0" u="heavy" sz="17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refrigerator </a:t>
            </a:r>
            <a:r>
              <a:rPr dirty="0" u="heavy" sz="17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 </a:t>
            </a:r>
            <a:r>
              <a:rPr dirty="0" u="heavy" sz="17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 </a:t>
            </a:r>
            <a:r>
              <a:rPr dirty="0" u="heavy" sz="17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details</a:t>
            </a:r>
            <a:r>
              <a:rPr dirty="0" u="heavy" sz="1700" spc="-5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7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are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810"/>
              </a:lnSpc>
            </a:pPr>
            <a:r>
              <a:rPr dirty="0" u="heavy" sz="17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mentioned</a:t>
            </a:r>
            <a:r>
              <a:rPr dirty="0" u="heavy" sz="1700" spc="-4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7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below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Source: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12volts DC</a:t>
            </a:r>
            <a:r>
              <a:rPr dirty="0" sz="17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battery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Module: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12</a:t>
            </a:r>
            <a:r>
              <a:rPr dirty="0" sz="17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volts</a:t>
            </a:r>
            <a:endParaRPr sz="1700">
              <a:latin typeface="Trebuchet MS"/>
              <a:cs typeface="Trebuchet MS"/>
            </a:endParaRPr>
          </a:p>
          <a:p>
            <a:pPr marL="419734" indent="-407670">
              <a:lnSpc>
                <a:spcPct val="100000"/>
              </a:lnSpc>
              <a:spcBef>
                <a:spcPts val="59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419734" algn="l"/>
                <a:tab pos="420370" algn="l"/>
              </a:tabLst>
            </a:pP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Fans: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7</a:t>
            </a:r>
            <a:r>
              <a:rPr dirty="0" sz="17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amps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30">
                <a:solidFill>
                  <a:srgbClr val="404040"/>
                </a:solidFill>
                <a:latin typeface="Trebuchet MS"/>
                <a:cs typeface="Trebuchet MS"/>
              </a:rPr>
              <a:t>Temperature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indicator: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12</a:t>
            </a:r>
            <a:r>
              <a:rPr dirty="0" sz="17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volts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No of </a:t>
            </a:r>
            <a:r>
              <a:rPr dirty="0" sz="1700" spc="-15">
                <a:solidFill>
                  <a:srgbClr val="404040"/>
                </a:solidFill>
                <a:latin typeface="Trebuchet MS"/>
                <a:cs typeface="Trebuchet MS"/>
              </a:rPr>
              <a:t>Phases: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7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phase</a:t>
            </a:r>
            <a:endParaRPr sz="1700">
              <a:latin typeface="Trebuchet MS"/>
              <a:cs typeface="Trebuchet MS"/>
            </a:endParaRPr>
          </a:p>
          <a:p>
            <a:pPr marL="355600" marR="5080" indent="-343535">
              <a:lnSpc>
                <a:spcPct val="77600"/>
              </a:lnSpc>
              <a:spcBef>
                <a:spcPts val="101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Minimum power required </a:t>
            </a:r>
            <a:r>
              <a:rPr dirty="0" sz="1700" spc="-1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12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volts and a maximum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56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volts and  </a:t>
            </a:r>
            <a:r>
              <a:rPr dirty="0" sz="1700" spc="-15">
                <a:solidFill>
                  <a:srgbClr val="404040"/>
                </a:solidFill>
                <a:latin typeface="Trebuchet MS"/>
                <a:cs typeface="Trebuchet MS"/>
              </a:rPr>
              <a:t>it is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supplied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dirty="0" sz="170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dc source</a:t>
            </a:r>
            <a:r>
              <a:rPr dirty="0" sz="17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(battery)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u="heavy" sz="17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Electrical</a:t>
            </a:r>
            <a:r>
              <a:rPr dirty="0" u="heavy" sz="1700" spc="-4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7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25">
                <a:solidFill>
                  <a:srgbClr val="404040"/>
                </a:solidFill>
                <a:latin typeface="Trebuchet MS"/>
                <a:cs typeface="Trebuchet MS"/>
              </a:rPr>
              <a:t>Power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source: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12volts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dc</a:t>
            </a:r>
            <a:r>
              <a:rPr dirty="0" sz="17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battery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Ratted supply: 12volts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7.5</a:t>
            </a:r>
            <a:r>
              <a:rPr dirty="0" sz="1700" spc="-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amps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u="heavy" sz="17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Fan</a:t>
            </a:r>
            <a:r>
              <a:rPr dirty="0" u="heavy" sz="1700" spc="-7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70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speed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Minimum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speed:</a:t>
            </a:r>
            <a:r>
              <a:rPr dirty="0" sz="17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1000RPM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Moderate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speed:</a:t>
            </a:r>
            <a:r>
              <a:rPr dirty="0" sz="17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2000RPM</a:t>
            </a:r>
            <a:endParaRPr sz="17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Clr>
                <a:srgbClr val="90C224"/>
              </a:buClr>
              <a:buSzPct val="7647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Maximum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speed:</a:t>
            </a:r>
            <a:r>
              <a:rPr dirty="0" sz="1700" spc="-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Trebuchet MS"/>
                <a:cs typeface="Trebuchet MS"/>
              </a:rPr>
              <a:t>3000RPM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350" spc="5">
                <a:solidFill>
                  <a:srgbClr val="90C224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001" y="288493"/>
            <a:ext cx="585724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Comparison with </a:t>
            </a:r>
            <a:r>
              <a:rPr dirty="0" sz="2800" spc="5"/>
              <a:t>normal</a:t>
            </a:r>
            <a:r>
              <a:rPr dirty="0" sz="2800" spc="-325"/>
              <a:t> </a:t>
            </a:r>
            <a:r>
              <a:rPr dirty="0" sz="2800" spc="-5"/>
              <a:t>refrigerator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9650" y="908050"/>
          <a:ext cx="6343650" cy="5250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815086"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9535">
                        <a:lnSpc>
                          <a:spcPts val="1670"/>
                        </a:lnSpc>
                        <a:spcBef>
                          <a:spcPts val="29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Thermo</a:t>
                      </a:r>
                      <a:r>
                        <a:rPr dirty="0" sz="1400" spc="-2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electric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78740">
                        <a:lnSpc>
                          <a:spcPts val="1670"/>
                        </a:lnSpc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ig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ts val="1670"/>
                        </a:lnSpc>
                        <a:spcBef>
                          <a:spcPts val="29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ma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77470">
                        <a:lnSpc>
                          <a:spcPts val="1670"/>
                        </a:lnSpc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1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4"/>
                    </a:solidFill>
                  </a:tcPr>
                </a:tc>
              </a:tr>
              <a:tr h="738251"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5">
                          <a:latin typeface="Arial"/>
                          <a:cs typeface="Arial"/>
                        </a:rPr>
                        <a:t>Cooling</a:t>
                      </a:r>
                      <a:r>
                        <a:rPr dirty="0" sz="1400" spc="-25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1440">
                        <a:lnSpc>
                          <a:spcPts val="167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Non</a:t>
                      </a:r>
                      <a:r>
                        <a:rPr dirty="0" sz="140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Cyclic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76200">
                        <a:lnSpc>
                          <a:spcPts val="167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35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ige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3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1670"/>
                        </a:lnSpc>
                        <a:spcBef>
                          <a:spcPts val="300"/>
                        </a:spcBef>
                      </a:pPr>
                      <a:r>
                        <a:rPr dirty="0" sz="1400" spc="-110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apou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66675">
                        <a:lnSpc>
                          <a:spcPts val="1670"/>
                        </a:lnSpc>
                      </a:pPr>
                      <a:r>
                        <a:rPr dirty="0" sz="1400" spc="1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711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 spc="1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pon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167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Thermo</a:t>
                      </a:r>
                      <a:r>
                        <a:rPr dirty="0" sz="1400" spc="-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electric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70485">
                        <a:lnSpc>
                          <a:spcPts val="1670"/>
                        </a:lnSpc>
                      </a:pPr>
                      <a:r>
                        <a:rPr dirty="0" sz="14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odu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474345" marR="93345" indent="95885">
                        <a:lnSpc>
                          <a:spcPct val="99600"/>
                        </a:lnSpc>
                        <a:spcBef>
                          <a:spcPts val="309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-4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ss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-75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, 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Evaporators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</a:tr>
              <a:tr h="738250"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5">
                          <a:latin typeface="Arial"/>
                          <a:cs typeface="Arial"/>
                        </a:rPr>
                        <a:t>Main</a:t>
                      </a:r>
                      <a:r>
                        <a:rPr dirty="0" sz="14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advantage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ab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400" spc="-229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portable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522859"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850">
                        <a:lnSpc>
                          <a:spcPts val="1670"/>
                        </a:lnSpc>
                        <a:spcBef>
                          <a:spcPts val="309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-10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73025">
                        <a:lnSpc>
                          <a:spcPts val="1670"/>
                        </a:lnSpc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-3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5">
                          <a:latin typeface="Arial"/>
                          <a:cs typeface="Arial"/>
                        </a:rPr>
                        <a:t>12-56</a:t>
                      </a:r>
                      <a:r>
                        <a:rPr dirty="0" sz="1400" spc="-2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volts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220</a:t>
                      </a:r>
                      <a:r>
                        <a:rPr dirty="0" sz="1400" spc="-55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</a:tr>
              <a:tr h="522985"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-15">
                          <a:latin typeface="Arial"/>
                          <a:cs typeface="Arial"/>
                        </a:rPr>
                        <a:t>OP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67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pa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-60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73025">
                        <a:lnSpc>
                          <a:spcPts val="1670"/>
                        </a:lnSpc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High</a:t>
                      </a:r>
                      <a:r>
                        <a:rPr dirty="0" sz="140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COP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1168857"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36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ts val="1670"/>
                        </a:lnSpc>
                        <a:spcBef>
                          <a:spcPts val="315"/>
                        </a:spcBef>
                      </a:pPr>
                      <a:r>
                        <a:rPr dirty="0" sz="1400" spc="5">
                          <a:latin typeface="Arial"/>
                          <a:cs typeface="Arial"/>
                        </a:rPr>
                        <a:t>Melting</a:t>
                      </a:r>
                      <a:r>
                        <a:rPr dirty="0" sz="1400" spc="-2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of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66675">
                        <a:lnSpc>
                          <a:spcPts val="1670"/>
                        </a:lnSpc>
                      </a:pPr>
                      <a:r>
                        <a:rPr dirty="0" sz="1400" spc="1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ho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spc="2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-3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723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774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preservation</a:t>
                      </a:r>
                      <a:r>
                        <a:rPr dirty="0" sz="1400" spc="-2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etc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ts val="167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1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05435">
                        <a:lnSpc>
                          <a:spcPts val="1670"/>
                        </a:lnSpc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Cold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water</a:t>
                      </a:r>
                      <a:r>
                        <a:rPr dirty="0" sz="1400" spc="-2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etc.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4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9628" y="297256"/>
            <a:ext cx="183896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Advantages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593085" y="1218437"/>
            <a:ext cx="4733290" cy="323278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7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These are environment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friendly.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(No</a:t>
            </a:r>
            <a:r>
              <a:rPr dirty="0" sz="1800" spc="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C.F.C)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7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These are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light in</a:t>
            </a:r>
            <a:r>
              <a:rPr dirty="0" sz="18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weight.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1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Give fast temperature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response.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is portable, small in</a:t>
            </a:r>
            <a:r>
              <a:rPr dirty="0" sz="1800" spc="-1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size.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Can be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used during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travelling.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97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Can be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at military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base.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Have no vibrations.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Creates no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noise.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409" y="302463"/>
            <a:ext cx="1247775" cy="3937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5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3085" y="985957"/>
            <a:ext cx="5257800" cy="453580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Abstract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Introduction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thermoelectric</a:t>
            </a:r>
            <a:r>
              <a:rPr dirty="0" sz="1800" spc="-229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refrigeration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Concept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dirty="0" sz="1800" spc="-2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Methods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refrigeration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Principle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83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Description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parts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9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Specification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refrigerator,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calculations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Performance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thermo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electric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refrigerator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Comparison with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normal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refrigerator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83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Advantages and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Conclusion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79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Bibliography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409" y="660907"/>
            <a:ext cx="1971039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/>
              <a:t>Applications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6525" rIns="0" bIns="0" rtlCol="0" vert="horz">
            <a:spAutoFit/>
          </a:bodyPr>
          <a:lstStyle/>
          <a:p>
            <a:pPr marL="1232535" indent="-343535">
              <a:lnSpc>
                <a:spcPct val="100000"/>
              </a:lnSpc>
              <a:spcBef>
                <a:spcPts val="107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1232535" algn="l"/>
                <a:tab pos="1233170" algn="l"/>
              </a:tabLst>
            </a:pPr>
            <a:r>
              <a:rPr dirty="0" spc="-5"/>
              <a:t>For </a:t>
            </a:r>
            <a:r>
              <a:rPr dirty="0" spc="-10"/>
              <a:t>preservation </a:t>
            </a:r>
            <a:r>
              <a:rPr dirty="0"/>
              <a:t>of </a:t>
            </a:r>
            <a:r>
              <a:rPr dirty="0" spc="-10"/>
              <a:t>insulin and </a:t>
            </a:r>
            <a:r>
              <a:rPr dirty="0" spc="-5"/>
              <a:t>other</a:t>
            </a:r>
            <a:r>
              <a:rPr dirty="0" spc="-80"/>
              <a:t> </a:t>
            </a:r>
            <a:r>
              <a:rPr dirty="0" spc="-10"/>
              <a:t>drugs.</a:t>
            </a:r>
          </a:p>
          <a:p>
            <a:pPr marL="1232535" indent="-343535">
              <a:lnSpc>
                <a:spcPct val="100000"/>
              </a:lnSpc>
              <a:spcBef>
                <a:spcPts val="97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1232535" algn="l"/>
                <a:tab pos="1233170" algn="l"/>
              </a:tabLst>
            </a:pPr>
            <a:r>
              <a:rPr dirty="0" spc="-5"/>
              <a:t>For </a:t>
            </a:r>
            <a:r>
              <a:rPr dirty="0" spc="-10"/>
              <a:t>preservation </a:t>
            </a:r>
            <a:r>
              <a:rPr dirty="0"/>
              <a:t>of </a:t>
            </a:r>
            <a:r>
              <a:rPr dirty="0" spc="-5"/>
              <a:t>food</a:t>
            </a:r>
            <a:r>
              <a:rPr dirty="0" spc="-80"/>
              <a:t> </a:t>
            </a:r>
            <a:r>
              <a:rPr dirty="0" spc="-15"/>
              <a:t>stuffs.</a:t>
            </a:r>
          </a:p>
          <a:p>
            <a:pPr marL="1232535" indent="-34353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1232535" algn="l"/>
                <a:tab pos="1233170" algn="l"/>
              </a:tabLst>
            </a:pPr>
            <a:r>
              <a:rPr dirty="0" spc="-5"/>
              <a:t>For </a:t>
            </a:r>
            <a:r>
              <a:rPr dirty="0"/>
              <a:t>cold</a:t>
            </a:r>
            <a:r>
              <a:rPr dirty="0" spc="-90"/>
              <a:t> </a:t>
            </a:r>
            <a:r>
              <a:rPr dirty="0" spc="-50"/>
              <a:t>water.</a:t>
            </a:r>
          </a:p>
          <a:p>
            <a:pPr marL="1232535" indent="-34353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1232535" algn="l"/>
                <a:tab pos="1233170" algn="l"/>
              </a:tabLst>
            </a:pPr>
            <a:r>
              <a:rPr dirty="0" spc="-5"/>
              <a:t>For</a:t>
            </a:r>
            <a:r>
              <a:rPr dirty="0" spc="-25"/>
              <a:t> </a:t>
            </a:r>
            <a:r>
              <a:rPr dirty="0" spc="-10"/>
              <a:t>beverages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5201" y="373456"/>
            <a:ext cx="1729739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8285" y="981913"/>
            <a:ext cx="6224270" cy="44196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290"/>
              </a:spcBef>
              <a:buClr>
                <a:srgbClr val="90C224"/>
              </a:buClr>
              <a:buSzPct val="8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The coefficient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performance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this refrigerator is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much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smaller 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than that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conventional compressor-type refrigerator when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required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cooling capacity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is high, whereas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coefficient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performance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conventional unit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falls </a:t>
            </a:r>
            <a:r>
              <a:rPr dirty="0" sz="1500" spc="15">
                <a:solidFill>
                  <a:srgbClr val="404040"/>
                </a:solidFill>
                <a:latin typeface="Trebuchet MS"/>
                <a:cs typeface="Trebuchet MS"/>
              </a:rPr>
              <a:t>off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rapidly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cooling 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capacity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is decreased and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thermo electric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unit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remains 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constant.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Thus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conventional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refrigerator is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preferred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required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cooling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capacity is high and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thermoelectric refrigerator 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chosen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 low cooling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capacity is needed. The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cold 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side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thermoelectric module was utilized </a:t>
            </a:r>
            <a:r>
              <a:rPr dirty="0" sz="1500" spc="15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refrigeration 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purposes whereas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rejected heat from the hot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side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 module</a:t>
            </a:r>
            <a:r>
              <a:rPr dirty="0" sz="15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dirty="0" sz="15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eliminated</a:t>
            </a:r>
            <a:r>
              <a:rPr dirty="0" sz="15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dirty="0" sz="15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heat</a:t>
            </a:r>
            <a:r>
              <a:rPr dirty="0" sz="15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sinks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5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fans</a:t>
            </a:r>
            <a:endParaRPr sz="1500">
              <a:latin typeface="Trebuchet MS"/>
              <a:cs typeface="Trebuchet MS"/>
            </a:endParaRPr>
          </a:p>
          <a:p>
            <a:pPr marL="355600" marR="26034" indent="-342900">
              <a:lnSpc>
                <a:spcPct val="90100"/>
              </a:lnSpc>
              <a:spcBef>
                <a:spcPts val="1010"/>
              </a:spcBef>
              <a:buClr>
                <a:srgbClr val="90C224"/>
              </a:buClr>
              <a:buSzPct val="766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As the cooling units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small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size,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silent,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contains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no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liquids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or 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gases,</a:t>
            </a:r>
            <a:r>
              <a:rPr dirty="0" sz="15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dirty="0" sz="15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dirty="0" sz="15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moving</a:t>
            </a:r>
            <a:r>
              <a:rPr dirty="0" sz="15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parts</a:t>
            </a:r>
            <a:r>
              <a:rPr dirty="0" sz="15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5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dirty="0" sz="15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5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long</a:t>
            </a:r>
            <a:r>
              <a:rPr dirty="0" sz="15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life.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dirty="0" sz="15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5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very</a:t>
            </a:r>
            <a:r>
              <a:rPr dirty="0" sz="15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dirty="0" sz="15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to  control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rate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cooling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adjustment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current,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 response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changes in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supply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is very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rapid, while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reversal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direction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current transforms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 cooling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unit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into a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heater  with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coefficient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performance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excess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unity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i.e.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heat 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pump</a:t>
            </a:r>
            <a:r>
              <a:rPr dirty="0" sz="15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5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oven.</a:t>
            </a:r>
            <a:r>
              <a:rPr dirty="0" sz="15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5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dirty="0" sz="15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work,</a:t>
            </a:r>
            <a:r>
              <a:rPr dirty="0" sz="15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5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portable</a:t>
            </a:r>
            <a:r>
              <a:rPr dirty="0" sz="15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compressor</a:t>
            </a:r>
            <a:r>
              <a:rPr dirty="0" sz="15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404040"/>
                </a:solidFill>
                <a:latin typeface="Trebuchet MS"/>
                <a:cs typeface="Trebuchet MS"/>
              </a:rPr>
              <a:t>less</a:t>
            </a:r>
            <a:r>
              <a:rPr dirty="0" sz="15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refrigerator  unit</a:t>
            </a:r>
            <a:r>
              <a:rPr dirty="0" sz="15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dirty="0" sz="15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fabricated</a:t>
            </a:r>
            <a:r>
              <a:rPr dirty="0" sz="15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5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tested</a:t>
            </a:r>
            <a:r>
              <a:rPr dirty="0" sz="15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15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5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cooling</a:t>
            </a:r>
            <a:r>
              <a:rPr dirty="0" sz="15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endParaRPr sz="1500">
              <a:latin typeface="Trebuchet MS"/>
              <a:cs typeface="Trebuchet MS"/>
            </a:endParaRPr>
          </a:p>
          <a:p>
            <a:pPr marL="410209" indent="-398145">
              <a:lnSpc>
                <a:spcPct val="100000"/>
              </a:lnSpc>
              <a:spcBef>
                <a:spcPts val="790"/>
              </a:spcBef>
              <a:buClr>
                <a:srgbClr val="90C224"/>
              </a:buClr>
              <a:buSzPct val="80000"/>
              <a:buFont typeface="Arial"/>
              <a:buChar char="•"/>
              <a:tabLst>
                <a:tab pos="410209" algn="l"/>
                <a:tab pos="410845" algn="l"/>
              </a:tabLst>
            </a:pP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dirty="0" sz="15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15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404040"/>
                </a:solidFill>
                <a:latin typeface="Trebuchet MS"/>
                <a:cs typeface="Trebuchet MS"/>
              </a:rPr>
              <a:t>completely</a:t>
            </a:r>
            <a:r>
              <a:rPr dirty="0" sz="150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eco-friendly</a:t>
            </a:r>
            <a:r>
              <a:rPr dirty="0" sz="1500" spc="-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dirty="0" sz="15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Multipurpose</a:t>
            </a:r>
            <a:r>
              <a:rPr dirty="0" sz="15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5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404040"/>
                </a:solidFill>
                <a:latin typeface="Trebuchet MS"/>
                <a:cs typeface="Trebuchet MS"/>
              </a:rPr>
              <a:t>Portable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5986" y="456641"/>
            <a:ext cx="199390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/>
              <a:t>Bibliography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482723" y="1185798"/>
            <a:ext cx="4318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5">
                <a:solidFill>
                  <a:srgbClr val="90C224"/>
                </a:solidFill>
                <a:latin typeface="Arial"/>
                <a:cs typeface="Arial"/>
              </a:rPr>
              <a:t>•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2723" y="1322654"/>
            <a:ext cx="3434079" cy="1319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0C224"/>
              </a:buClr>
              <a:buSzPct val="7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REFRIGERATION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400" spc="-3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AIRCONDITIONING</a:t>
            </a:r>
            <a:endParaRPr sz="1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355"/>
              </a:spcBef>
              <a:buClr>
                <a:srgbClr val="90C224"/>
              </a:buClr>
              <a:buSzPct val="7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REFRIGERATION</a:t>
            </a:r>
            <a:r>
              <a:rPr dirty="0" sz="1400" spc="-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400" spc="-20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AIRCONDITIONING</a:t>
            </a:r>
            <a:endParaRPr sz="1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7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PRINCIPLES 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400" spc="-1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REFRIGERATION</a:t>
            </a:r>
            <a:endParaRPr sz="1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90C224"/>
              </a:buClr>
              <a:buSzPct val="7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REFRIGERATION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400" spc="-3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AIRCONDITIONING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1070" y="1319021"/>
            <a:ext cx="1315085" cy="169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dirty="0" sz="14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S.Domkundwar</a:t>
            </a:r>
            <a:endParaRPr sz="1400">
              <a:latin typeface="Trebuchet MS"/>
              <a:cs typeface="Trebuchet MS"/>
            </a:endParaRPr>
          </a:p>
          <a:p>
            <a:pPr marL="33020">
              <a:lnSpc>
                <a:spcPct val="100000"/>
              </a:lnSpc>
              <a:spcBef>
                <a:spcPts val="1205"/>
              </a:spcBef>
            </a:pPr>
            <a:r>
              <a:rPr dirty="0" sz="1400" spc="-30">
                <a:solidFill>
                  <a:srgbClr val="404040"/>
                </a:solidFill>
                <a:latin typeface="Trebuchet MS"/>
                <a:cs typeface="Trebuchet MS"/>
              </a:rPr>
              <a:t>-P.L.Balleny</a:t>
            </a:r>
            <a:endParaRPr sz="1400">
              <a:latin typeface="Trebuchet MS"/>
              <a:cs typeface="Trebuchet MS"/>
            </a:endParaRPr>
          </a:p>
          <a:p>
            <a:pPr marL="29845">
              <a:lnSpc>
                <a:spcPct val="100000"/>
              </a:lnSpc>
              <a:spcBef>
                <a:spcPts val="1230"/>
              </a:spcBef>
            </a:pPr>
            <a:r>
              <a:rPr dirty="0" sz="1400" spc="-25">
                <a:solidFill>
                  <a:srgbClr val="404040"/>
                </a:solidFill>
                <a:latin typeface="Trebuchet MS"/>
                <a:cs typeface="Trebuchet MS"/>
              </a:rPr>
              <a:t>-ROY.J.Dassat</a:t>
            </a:r>
            <a:endParaRPr sz="1400">
              <a:latin typeface="Trebuchet MS"/>
              <a:cs typeface="Trebuchet MS"/>
            </a:endParaRPr>
          </a:p>
          <a:p>
            <a:pPr marL="48260">
              <a:lnSpc>
                <a:spcPct val="100000"/>
              </a:lnSpc>
              <a:spcBef>
                <a:spcPts val="1085"/>
              </a:spcBef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-E.Vijay</a:t>
            </a:r>
            <a:r>
              <a:rPr dirty="0" sz="14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Trebuchet MS"/>
                <a:cs typeface="Trebuchet MS"/>
              </a:rPr>
              <a:t>Kumar</a:t>
            </a:r>
            <a:endParaRPr sz="1400">
              <a:latin typeface="Trebuchet MS"/>
              <a:cs typeface="Trebuchet MS"/>
            </a:endParaRPr>
          </a:p>
          <a:p>
            <a:pPr marL="40640">
              <a:lnSpc>
                <a:spcPct val="100000"/>
              </a:lnSpc>
              <a:spcBef>
                <a:spcPts val="1205"/>
              </a:spcBef>
            </a:pPr>
            <a:r>
              <a:rPr dirty="0" sz="1400" spc="-35">
                <a:solidFill>
                  <a:srgbClr val="404040"/>
                </a:solidFill>
                <a:latin typeface="Trebuchet MS"/>
                <a:cs typeface="Trebuchet MS"/>
              </a:rPr>
              <a:t>-P.N.Ananta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2723" y="2799333"/>
            <a:ext cx="3433445" cy="78041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55600" marR="959485" indent="-342900">
              <a:lnSpc>
                <a:spcPct val="105000"/>
              </a:lnSpc>
              <a:spcBef>
                <a:spcPts val="20"/>
              </a:spcBef>
              <a:buClr>
                <a:srgbClr val="90C224"/>
              </a:buClr>
              <a:buSzPct val="7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BASIC 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REFRIGERATION</a:t>
            </a:r>
            <a:r>
              <a:rPr dirty="0" sz="1400" spc="-2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AIRCONDITIONING</a:t>
            </a:r>
            <a:endParaRPr sz="1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90C224"/>
              </a:buClr>
              <a:buSzPct val="7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REFRIGERATION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400" spc="-3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AIRCONDITIONING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2723" y="3883863"/>
            <a:ext cx="343407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0C224"/>
              </a:buClr>
              <a:buSzPct val="7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REFRIGERATION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400" spc="-3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AIRCONDITIONING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4565" y="3324859"/>
            <a:ext cx="10248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-B.L.Theraja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6121" y="3845814"/>
            <a:ext cx="1204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M.Zakira</a:t>
            </a:r>
            <a:r>
              <a:rPr dirty="0" sz="14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Baig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2723" y="4368800"/>
            <a:ext cx="3433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4"/>
              </a:buClr>
              <a:buSzPct val="7857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REFRIGERATION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400" spc="-3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AIRCONDITIONING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4409" y="4334967"/>
            <a:ext cx="8191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-C.</a:t>
            </a:r>
            <a:r>
              <a:rPr dirty="0" sz="1400" spc="-28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9676" y="0"/>
            <a:ext cx="715975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028" y="221056"/>
            <a:ext cx="136652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Abstract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59304" y="796874"/>
            <a:ext cx="6300470" cy="50355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55600" marR="5080" indent="-343535">
              <a:lnSpc>
                <a:spcPct val="80100"/>
              </a:lnSpc>
              <a:spcBef>
                <a:spcPts val="53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impact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on-going progress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in 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Science and 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Technology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has created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variety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systems that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be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 producing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refrigeration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effect with 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Thermoelectric Module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Photovoltaic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Module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generation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energy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which we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further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cooling  and heating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effect.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important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utilization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this portable cooler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preservation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insulin in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extreme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conditions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Thermoelectric module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(TEM) is  used instead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compressor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so that it become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portable,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as it is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based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principles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Peltier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effect. 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 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Peltier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create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heating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side and 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cooling  side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maintain</a:t>
            </a:r>
            <a:r>
              <a:rPr dirty="0" sz="1800" spc="4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effectiveness</a:t>
            </a:r>
            <a:endParaRPr sz="1800">
              <a:latin typeface="Trebuchet MS"/>
              <a:cs typeface="Trebuchet MS"/>
            </a:endParaRPr>
          </a:p>
          <a:p>
            <a:pPr algn="just" marL="355600" marR="5080" indent="-343535">
              <a:lnSpc>
                <a:spcPct val="80100"/>
              </a:lnSpc>
              <a:spcBef>
                <a:spcPts val="969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6235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Thermoelectric cooler (TEC) is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solid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pump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which uses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components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are available 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commercially.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thermoelectric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refrigerator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does not produce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chlorofluorocarbon (CFC).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pollutant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free-contains no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liquids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gases,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portable,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compact, creates no vibration 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noise because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difference 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mechanics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system.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prototype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semiconductor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materials,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Peltier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effect,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provide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instantaneous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cooling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heating.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advantage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having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no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moving parts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thus maintenance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free.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882" y="454609"/>
            <a:ext cx="6221730" cy="3937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-5"/>
              <a:t>Introduction </a:t>
            </a:r>
            <a:r>
              <a:rPr dirty="0" spc="10"/>
              <a:t>to Thermo </a:t>
            </a:r>
            <a:r>
              <a:rPr dirty="0" spc="5"/>
              <a:t>Electric</a:t>
            </a:r>
            <a:r>
              <a:rPr dirty="0" spc="-335"/>
              <a:t> </a:t>
            </a:r>
            <a:r>
              <a:rPr dirty="0" spc="-10"/>
              <a:t>Refrigeration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285" y="1134872"/>
            <a:ext cx="6542405" cy="3508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0"/>
              </a:spcBef>
              <a:buClr>
                <a:srgbClr val="90C224"/>
              </a:buClr>
              <a:buSzPct val="79545"/>
              <a:buFont typeface="Arial"/>
              <a:buChar char="•"/>
              <a:tabLst>
                <a:tab pos="354965" algn="l"/>
                <a:tab pos="355600" algn="l"/>
                <a:tab pos="974090" algn="l"/>
                <a:tab pos="1064895" algn="l"/>
                <a:tab pos="1732280" algn="l"/>
                <a:tab pos="2117090" algn="l"/>
                <a:tab pos="2249170" algn="l"/>
                <a:tab pos="2592070" algn="l"/>
                <a:tab pos="2839085" algn="l"/>
                <a:tab pos="3241675" algn="l"/>
                <a:tab pos="3763010" algn="l"/>
                <a:tab pos="4110990" algn="l"/>
                <a:tab pos="4358005" algn="l"/>
                <a:tab pos="5340985" algn="l"/>
                <a:tab pos="5542280" algn="l"/>
                <a:tab pos="5693410" algn="l"/>
              </a:tabLst>
            </a:pP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Wh</a:t>
            </a:r>
            <a:r>
              <a:rPr dirty="0" sz="2200" spc="-20">
                <a:solidFill>
                  <a:srgbClr val="17375E"/>
                </a:solidFill>
                <a:latin typeface="Trebuchet MS"/>
                <a:cs typeface="Trebuchet MS"/>
              </a:rPr>
              <a:t>e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n</a:t>
            </a:r>
            <a:r>
              <a:rPr dirty="0" sz="2200" spc="1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200" spc="204">
                <a:solidFill>
                  <a:srgbClr val="17375E"/>
                </a:solidFill>
                <a:latin typeface="Trebuchet MS"/>
                <a:cs typeface="Trebuchet MS"/>
              </a:rPr>
              <a:t>a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c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l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os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e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d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		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c</a:t>
            </a:r>
            <a:r>
              <a:rPr dirty="0" sz="2200" spc="-20">
                <a:solidFill>
                  <a:srgbClr val="17375E"/>
                </a:solidFill>
                <a:latin typeface="Trebuchet MS"/>
                <a:cs typeface="Trebuchet MS"/>
              </a:rPr>
              <a:t>i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r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c</a:t>
            </a:r>
            <a:r>
              <a:rPr dirty="0" sz="2200" spc="-20">
                <a:solidFill>
                  <a:srgbClr val="17375E"/>
                </a:solidFill>
                <a:latin typeface="Trebuchet MS"/>
                <a:cs typeface="Trebuchet MS"/>
              </a:rPr>
              <a:t>ui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t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	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o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f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	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t</a:t>
            </a:r>
            <a:r>
              <a:rPr dirty="0" sz="2200" spc="-30">
                <a:solidFill>
                  <a:srgbClr val="17375E"/>
                </a:solidFill>
                <a:latin typeface="Trebuchet MS"/>
                <a:cs typeface="Trebuchet MS"/>
              </a:rPr>
              <a:t>w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o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	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d</a:t>
            </a:r>
            <a:r>
              <a:rPr dirty="0" sz="2200" spc="-20">
                <a:solidFill>
                  <a:srgbClr val="17375E"/>
                </a:solidFill>
                <a:latin typeface="Trebuchet MS"/>
                <a:cs typeface="Trebuchet MS"/>
              </a:rPr>
              <a:t>i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ss</a:t>
            </a:r>
            <a:r>
              <a:rPr dirty="0" sz="2200" spc="-20">
                <a:solidFill>
                  <a:srgbClr val="17375E"/>
                </a:solidFill>
                <a:latin typeface="Trebuchet MS"/>
                <a:cs typeface="Trebuchet MS"/>
              </a:rPr>
              <a:t>i</a:t>
            </a:r>
            <a:r>
              <a:rPr dirty="0" sz="2200" spc="5">
                <a:solidFill>
                  <a:srgbClr val="17375E"/>
                </a:solidFill>
                <a:latin typeface="Trebuchet MS"/>
                <a:cs typeface="Trebuchet MS"/>
              </a:rPr>
              <a:t>m</a:t>
            </a:r>
            <a:r>
              <a:rPr dirty="0" sz="2200" spc="-20">
                <a:solidFill>
                  <a:srgbClr val="17375E"/>
                </a:solidFill>
                <a:latin typeface="Trebuchet MS"/>
                <a:cs typeface="Trebuchet MS"/>
              </a:rPr>
              <a:t>i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lar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	</a:t>
            </a:r>
            <a:r>
              <a:rPr dirty="0" sz="2200" spc="5">
                <a:solidFill>
                  <a:srgbClr val="17375E"/>
                </a:solidFill>
                <a:latin typeface="Trebuchet MS"/>
                <a:cs typeface="Trebuchet MS"/>
              </a:rPr>
              <a:t>m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e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tals  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and	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two	junctions 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is 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formed,</a:t>
            </a:r>
            <a:r>
              <a:rPr dirty="0" sz="2200" spc="-44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a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 current	will  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flow		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between the 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junctions 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or 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the circuit. 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This  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phenomenon	is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known as 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the Seebeck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effect.  </a:t>
            </a:r>
            <a:r>
              <a:rPr dirty="0" sz="2200" spc="-40">
                <a:solidFill>
                  <a:srgbClr val="17375E"/>
                </a:solidFill>
                <a:latin typeface="Trebuchet MS"/>
                <a:cs typeface="Trebuchet MS"/>
              </a:rPr>
              <a:t>Jean.C.Peltier,</a:t>
            </a:r>
            <a:r>
              <a:rPr dirty="0" sz="2200" spc="6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a	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French watchmaker and an  amateur</a:t>
            </a:r>
            <a:r>
              <a:rPr dirty="0" sz="22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scientist</a:t>
            </a:r>
            <a:r>
              <a:rPr dirty="0" sz="2200" spc="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discovered	a reverse effect 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of  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Seebeck.He 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discovered that using joined 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dissimilar	metals		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heat</a:t>
            </a:r>
            <a:r>
              <a:rPr dirty="0" sz="2200" spc="-1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pump	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can</a:t>
            </a:r>
            <a:r>
              <a:rPr dirty="0" sz="2200" spc="-9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be	made.</a:t>
            </a:r>
            <a:endParaRPr sz="2200">
              <a:latin typeface="Trebuchet MS"/>
              <a:cs typeface="Trebuchet MS"/>
            </a:endParaRPr>
          </a:p>
          <a:p>
            <a:pPr marL="424180" indent="-412115">
              <a:lnSpc>
                <a:spcPts val="2635"/>
              </a:lnSpc>
              <a:spcBef>
                <a:spcPts val="994"/>
              </a:spcBef>
              <a:buClr>
                <a:srgbClr val="90C224"/>
              </a:buClr>
              <a:buSzPct val="79545"/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He </a:t>
            </a:r>
            <a:r>
              <a:rPr dirty="0" sz="2200" spc="15">
                <a:solidFill>
                  <a:srgbClr val="17375E"/>
                </a:solidFill>
                <a:latin typeface="Trebuchet MS"/>
                <a:cs typeface="Trebuchet MS"/>
              </a:rPr>
              <a:t>foundthat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by 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dirty="0" sz="2200" spc="-5">
                <a:solidFill>
                  <a:srgbClr val="17375E"/>
                </a:solidFill>
                <a:latin typeface="Trebuchet MS"/>
                <a:cs typeface="Trebuchet MS"/>
              </a:rPr>
              <a:t>use </a:t>
            </a:r>
            <a:r>
              <a:rPr dirty="0" sz="2200">
                <a:solidFill>
                  <a:srgbClr val="17375E"/>
                </a:solidFill>
                <a:latin typeface="Trebuchet MS"/>
                <a:cs typeface="Trebuchet MS"/>
              </a:rPr>
              <a:t>of </a:t>
            </a:r>
            <a:r>
              <a:rPr dirty="0" sz="2200" spc="-15">
                <a:solidFill>
                  <a:srgbClr val="17375E"/>
                </a:solidFill>
                <a:latin typeface="Trebuchet MS"/>
                <a:cs typeface="Trebuchet MS"/>
              </a:rPr>
              <a:t>two</a:t>
            </a:r>
            <a:r>
              <a:rPr dirty="0" sz="2200" spc="9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dissimilar</a:t>
            </a:r>
            <a:endParaRPr sz="2200">
              <a:latin typeface="Trebuchet MS"/>
              <a:cs typeface="Trebuchet MS"/>
            </a:endParaRPr>
          </a:p>
          <a:p>
            <a:pPr marL="424180">
              <a:lnSpc>
                <a:spcPts val="2635"/>
              </a:lnSpc>
            </a:pPr>
            <a:r>
              <a:rPr dirty="0" sz="2200" spc="-10">
                <a:solidFill>
                  <a:srgbClr val="17375E"/>
                </a:solidFill>
                <a:latin typeface="Trebuchet MS"/>
                <a:cs typeface="Trebuchet MS"/>
              </a:rPr>
              <a:t>metals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0919" y="530809"/>
            <a:ext cx="3349625" cy="3937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Concept </a:t>
            </a:r>
            <a:r>
              <a:rPr dirty="0" spc="5"/>
              <a:t>of project</a:t>
            </a:r>
            <a:r>
              <a:rPr dirty="0" spc="-300"/>
              <a:t> </a:t>
            </a:r>
            <a:r>
              <a:rPr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285" y="1167511"/>
            <a:ext cx="6174105" cy="4514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2365"/>
              </a:lnSpc>
              <a:spcBef>
                <a:spcPts val="95"/>
              </a:spcBef>
              <a:buClr>
                <a:srgbClr val="90C224"/>
              </a:buClr>
              <a:buSzPct val="7954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Thermoelectric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cooling uses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the</a:t>
            </a:r>
            <a:r>
              <a:rPr dirty="0" u="heavy" sz="2200" spc="-1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u="heavy" sz="22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Pettier</a:t>
            </a:r>
            <a:endParaRPr sz="2200">
              <a:latin typeface="Trebuchet MS"/>
              <a:cs typeface="Trebuchet MS"/>
            </a:endParaRPr>
          </a:p>
          <a:p>
            <a:pPr marL="355600" marR="5080">
              <a:lnSpc>
                <a:spcPct val="80300"/>
              </a:lnSpc>
              <a:spcBef>
                <a:spcPts val="245"/>
              </a:spcBef>
            </a:pPr>
            <a:r>
              <a:rPr dirty="0" u="heavy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effect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to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create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a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heat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flux </a:t>
            </a:r>
            <a:r>
              <a:rPr dirty="0" u="heavy" sz="2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between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th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e  junctions </a:t>
            </a:r>
            <a:r>
              <a:rPr dirty="0" sz="22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2200" spc="-15">
                <a:solidFill>
                  <a:srgbClr val="404040"/>
                </a:solidFill>
                <a:latin typeface="Trebuchet MS"/>
                <a:cs typeface="Trebuchet MS"/>
              </a:rPr>
              <a:t>two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different types </a:t>
            </a:r>
            <a:r>
              <a:rPr dirty="0" sz="22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materials. 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2200" spc="-25">
                <a:solidFill>
                  <a:srgbClr val="404040"/>
                </a:solidFill>
                <a:latin typeface="Trebuchet MS"/>
                <a:cs typeface="Trebuchet MS"/>
              </a:rPr>
              <a:t>Peltier </a:t>
            </a:r>
            <a:r>
              <a:rPr dirty="0" sz="2200" spc="-50">
                <a:solidFill>
                  <a:srgbClr val="404040"/>
                </a:solidFill>
                <a:latin typeface="Trebuchet MS"/>
                <a:cs typeface="Trebuchet MS"/>
              </a:rPr>
              <a:t>cooler,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heater </a:t>
            </a:r>
            <a:r>
              <a:rPr dirty="0" sz="220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thermoelectric</a:t>
            </a:r>
            <a:r>
              <a:rPr dirty="0" sz="2200" spc="-145">
                <a:solidFill>
                  <a:srgbClr val="0000FF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Trebuchet MS"/>
                <a:cs typeface="Trebuchet MS"/>
              </a:rPr>
              <a:t>heat 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pump </a:t>
            </a:r>
            <a:r>
              <a:rPr dirty="0" sz="2200" spc="-1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a solid-state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active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heat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5"/>
              </a:rPr>
              <a:t>pump</a:t>
            </a:r>
            <a:r>
              <a:rPr dirty="0" sz="2200" spc="-5">
                <a:solidFill>
                  <a:srgbClr val="0000FF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Trebuchet MS"/>
                <a:cs typeface="Trebuchet MS"/>
              </a:rPr>
              <a:t>which 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transfers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heat </a:t>
            </a:r>
            <a:r>
              <a:rPr dirty="0" sz="2200" spc="5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one side </a:t>
            </a:r>
            <a:r>
              <a:rPr dirty="0" sz="22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2200" spc="-1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device to 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the </a:t>
            </a:r>
            <a:r>
              <a:rPr dirty="0" u="heavy" sz="2200" spc="-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other, </a:t>
            </a:r>
            <a:r>
              <a:rPr dirty="0" u="heavy" sz="2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with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consumption </a:t>
            </a:r>
            <a:r>
              <a:rPr dirty="0" u="heavy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of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electrical </a:t>
            </a:r>
            <a:r>
              <a:rPr dirty="0" sz="2200" spc="-10">
                <a:solidFill>
                  <a:srgbClr val="0000FF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u="heavy" sz="22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energy, </a:t>
            </a:r>
            <a:r>
              <a:rPr dirty="0" u="heavy" sz="2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depending </a:t>
            </a:r>
            <a:r>
              <a:rPr dirty="0" u="heavy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on </a:t>
            </a:r>
            <a:r>
              <a:rPr dirty="0" u="heavy" sz="22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the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direction </a:t>
            </a:r>
            <a:r>
              <a:rPr dirty="0" u="heavy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of </a:t>
            </a:r>
            <a:r>
              <a:rPr dirty="0" u="heavy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6"/>
              </a:rPr>
              <a:t>th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e  current.</a:t>
            </a:r>
            <a:endParaRPr sz="2200">
              <a:latin typeface="Trebuchet MS"/>
              <a:cs typeface="Trebuchet MS"/>
            </a:endParaRPr>
          </a:p>
          <a:p>
            <a:pPr marL="355600" marR="33020" indent="-342900">
              <a:lnSpc>
                <a:spcPct val="80100"/>
              </a:lnSpc>
              <a:spcBef>
                <a:spcPts val="985"/>
              </a:spcBef>
              <a:buClr>
                <a:srgbClr val="90C224"/>
              </a:buClr>
              <a:buSzPct val="7954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instrument is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called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2200" spc="-25">
                <a:solidFill>
                  <a:srgbClr val="404040"/>
                </a:solidFill>
                <a:latin typeface="Trebuchet MS"/>
                <a:cs typeface="Trebuchet MS"/>
              </a:rPr>
              <a:t>Peltier 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device, </a:t>
            </a:r>
            <a:r>
              <a:rPr dirty="0" sz="2200" spc="-25">
                <a:solidFill>
                  <a:srgbClr val="404040"/>
                </a:solidFill>
                <a:latin typeface="Trebuchet MS"/>
                <a:cs typeface="Trebuchet MS"/>
              </a:rPr>
              <a:t>Peltier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heat pump,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solid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state  </a:t>
            </a:r>
            <a:r>
              <a:rPr dirty="0" sz="2200" spc="-30">
                <a:solidFill>
                  <a:srgbClr val="404040"/>
                </a:solidFill>
                <a:latin typeface="Trebuchet MS"/>
                <a:cs typeface="Trebuchet MS"/>
              </a:rPr>
              <a:t>refrigerator, </a:t>
            </a:r>
            <a:r>
              <a:rPr dirty="0" sz="220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thermoelectric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cooler </a:t>
            </a:r>
            <a:r>
              <a:rPr dirty="0" sz="2200" spc="-15">
                <a:solidFill>
                  <a:srgbClr val="404040"/>
                </a:solidFill>
                <a:latin typeface="Trebuchet MS"/>
                <a:cs typeface="Trebuchet MS"/>
              </a:rPr>
              <a:t>(TEC).</a:t>
            </a:r>
            <a:r>
              <a:rPr dirty="0" sz="2200" spc="-2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It 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can be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dirty="0" sz="2200" spc="-15">
                <a:solidFill>
                  <a:srgbClr val="404040"/>
                </a:solidFill>
                <a:latin typeface="Trebuchet MS"/>
                <a:cs typeface="Trebuchet MS"/>
              </a:rPr>
              <a:t>either </a:t>
            </a:r>
            <a:r>
              <a:rPr dirty="0" sz="220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dirty="0" sz="2200" spc="-15">
                <a:solidFill>
                  <a:srgbClr val="404040"/>
                </a:solidFill>
                <a:latin typeface="Trebuchet MS"/>
                <a:cs typeface="Trebuchet MS"/>
              </a:rPr>
              <a:t>heating </a:t>
            </a:r>
            <a:r>
              <a:rPr dirty="0" sz="2200">
                <a:solidFill>
                  <a:srgbClr val="404040"/>
                </a:solidFill>
                <a:latin typeface="Trebuchet MS"/>
                <a:cs typeface="Trebuchet MS"/>
              </a:rPr>
              <a:t>or for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cooling,  although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in practice the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main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application is 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cooling. It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also be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as a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temperature 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controller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dirty="0" sz="2200" spc="-15">
                <a:solidFill>
                  <a:srgbClr val="404040"/>
                </a:solidFill>
                <a:latin typeface="Trebuchet MS"/>
                <a:cs typeface="Trebuchet MS"/>
              </a:rPr>
              <a:t>either </a:t>
            </a:r>
            <a:r>
              <a:rPr dirty="0" sz="2200" spc="-10">
                <a:solidFill>
                  <a:srgbClr val="404040"/>
                </a:solidFill>
                <a:latin typeface="Trebuchet MS"/>
                <a:cs typeface="Trebuchet MS"/>
              </a:rPr>
              <a:t>heats </a:t>
            </a:r>
            <a:r>
              <a:rPr dirty="0" sz="220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dirty="0" sz="22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Trebuchet MS"/>
                <a:cs typeface="Trebuchet MS"/>
              </a:rPr>
              <a:t>cools.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738" y="607567"/>
            <a:ext cx="334772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Methods </a:t>
            </a:r>
            <a:r>
              <a:rPr dirty="0" spc="5"/>
              <a:t>of</a:t>
            </a:r>
            <a:r>
              <a:rPr dirty="0" spc="-260"/>
              <a:t> </a:t>
            </a:r>
            <a:r>
              <a:rPr dirty="0"/>
              <a:t>refrigeration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6739" y="1321368"/>
            <a:ext cx="2578100" cy="36398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95910" marR="312420" indent="-283845">
              <a:lnSpc>
                <a:spcPct val="146200"/>
              </a:lnSpc>
              <a:spcBef>
                <a:spcPts val="7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Cyclic</a:t>
            </a:r>
            <a:r>
              <a:rPr dirty="0" u="heavy" sz="18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refrigeration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Vapor-Compression 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cycle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Vapor-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absorption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cycle</a:t>
            </a:r>
            <a:endParaRPr sz="1800">
              <a:latin typeface="Trebuchet MS"/>
              <a:cs typeface="Trebuchet MS"/>
            </a:endParaRPr>
          </a:p>
          <a:p>
            <a:pPr marL="295910" marR="707390" indent="-283845">
              <a:lnSpc>
                <a:spcPct val="146200"/>
              </a:lnSpc>
              <a:spcBef>
                <a:spcPts val="8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dirty="0" u="heavy" sz="1800" spc="-5"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Non-cyclic </a:t>
            </a:r>
            <a:r>
              <a:rPr dirty="0" u="heavy" sz="1800" spc="-5"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800" spc="-15"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refrigeration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 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refrigeration</a:t>
            </a:r>
            <a:endParaRPr sz="18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969"/>
              </a:spcBef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Magnetic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refrigeration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160" y="607567"/>
            <a:ext cx="404749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Thermo </a:t>
            </a:r>
            <a:r>
              <a:rPr dirty="0" spc="5"/>
              <a:t>electric</a:t>
            </a:r>
            <a:r>
              <a:rPr dirty="0" spc="-295"/>
              <a:t> </a:t>
            </a:r>
            <a:r>
              <a:rPr dirty="0" spc="5"/>
              <a:t>refrigeration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5885" y="1748993"/>
            <a:ext cx="6537959" cy="2620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99060" indent="-342900">
              <a:lnSpc>
                <a:spcPct val="100000"/>
              </a:lnSpc>
              <a:spcBef>
                <a:spcPts val="10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2"/>
              </a:rPr>
              <a:t>Thermoelectric cooling</a:t>
            </a:r>
            <a:r>
              <a:rPr dirty="0" sz="1800" spc="-5">
                <a:solidFill>
                  <a:srgbClr val="0000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uses the</a:t>
            </a:r>
            <a:r>
              <a:rPr dirty="0" u="heavy" sz="18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 Peltier 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3"/>
              </a:rPr>
              <a:t>effect</a:t>
            </a:r>
            <a:r>
              <a:rPr dirty="0" sz="1800" spc="-10">
                <a:solidFill>
                  <a:srgbClr val="0000FF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create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cs typeface="Trebuchet MS"/>
                <a:hlinkClick r:id="rId4"/>
              </a:rPr>
              <a:t> flux</a:t>
            </a:r>
            <a:r>
              <a:rPr dirty="0" sz="1800" spc="-10">
                <a:solidFill>
                  <a:srgbClr val="0000FF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junction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two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different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types of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materials. This effect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commonly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in camping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portable coolers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for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cooling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electronic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components</a:t>
            </a:r>
            <a:r>
              <a:rPr dirty="0" sz="1800" spc="-2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small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instruments.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80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two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dissimilar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conductors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doped in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ceramic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wafer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ceramic component is pielter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device for which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produces  the cooling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 which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it as component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for  refrigeration.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Principle </a:t>
            </a:r>
            <a:r>
              <a:rPr dirty="0" spc="5"/>
              <a:t>of</a:t>
            </a:r>
            <a:r>
              <a:rPr dirty="0" spc="-155"/>
              <a:t> </a:t>
            </a:r>
            <a:r>
              <a:rPr dirty="0" spc="5"/>
              <a:t>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085" y="661415"/>
            <a:ext cx="6228715" cy="3818254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PELTIER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EFFECT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75"/>
              </a:spcBef>
              <a:buClr>
                <a:srgbClr val="90C224"/>
              </a:buClr>
              <a:buSzPct val="8055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thermoelectric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refrigerator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works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PELTIER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 that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Peltier–Seebeck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effect,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thermoelectric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effect, is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direct conversion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thermal differentials 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electric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voltage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vice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versa.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Related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effects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are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Thomson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 and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Joule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heating.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Peltier– 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Seebeck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Thomson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effects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reversible (in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fact, the 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Peltier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Seebeck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effects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are reversals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one 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another);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Joule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heating cannot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reversible under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 laws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thermodynamics</a:t>
            </a:r>
            <a:r>
              <a:rPr dirty="0" sz="1800" spc="-5" b="1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450" spc="-5">
                <a:solidFill>
                  <a:srgbClr val="90C224"/>
                </a:solidFill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450" spc="-5">
                <a:solidFill>
                  <a:srgbClr val="90C224"/>
                </a:solidFill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0" y="3657600"/>
            <a:ext cx="3579876" cy="266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0" y="567639"/>
            <a:ext cx="4034154" cy="3937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pc="-10"/>
              <a:t>Working </a:t>
            </a:r>
            <a:r>
              <a:rPr dirty="0" spc="5"/>
              <a:t>animation of</a:t>
            </a:r>
            <a:r>
              <a:rPr dirty="0" spc="-300"/>
              <a:t> </a:t>
            </a:r>
            <a:r>
              <a:rPr dirty="0" spc="5"/>
              <a:t>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2020-11-25T07:09:24Z</dcterms:created>
  <dcterms:modified xsi:type="dcterms:W3CDTF">2020-11-25T07:09:24Z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2020-11-25T00:00:00Z</vt:filetime>
  </property>
</Properties>
</file>