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59" r:id="rId4"/>
    <p:sldId id="260" r:id="rId5"/>
    <p:sldId id="261" r:id="rId6"/>
    <p:sldId id="262" r:id="rId7"/>
    <p:sldId id="286" r:id="rId8"/>
    <p:sldId id="263" r:id="rId9"/>
    <p:sldId id="265" r:id="rId10"/>
    <p:sldId id="266" r:id="rId11"/>
    <p:sldId id="268" r:id="rId12"/>
    <p:sldId id="287" r:id="rId13"/>
    <p:sldId id="288" r:id="rId14"/>
    <p:sldId id="289" r:id="rId15"/>
    <p:sldId id="290" r:id="rId16"/>
    <p:sldId id="27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Dosis" panose="020B0604020202020204" charset="0"/>
      <p:regular r:id="rId23"/>
      <p:bold r:id="rId24"/>
    </p:embeddedFont>
    <p:embeddedFont>
      <p:font typeface="Dosis ExtraLight" panose="020B0604020202020204" charset="0"/>
      <p:regular r:id="rId25"/>
      <p:bold r:id="rId26"/>
    </p:embeddedFont>
    <p:embeddedFont>
      <p:font typeface="Titillium Web" panose="020B0604020202020204" charset="0"/>
      <p:regular r:id="rId27"/>
      <p:bold r:id="rId28"/>
      <p:italic r:id="rId29"/>
      <p:boldItalic r:id="rId30"/>
    </p:embeddedFont>
    <p:embeddedFont>
      <p:font typeface="Titillium Web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ED103-9301-4599-8EC1-7D00FCEA3A83}">
  <a:tblStyle styleId="{289ED103-9301-4599-8EC1-7D00FCEA3A8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980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17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458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6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10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4"/>
            <a:ext cx="6169742" cy="3816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Video Content Analysis (YOLO)</a:t>
            </a:r>
            <a:br>
              <a:rPr lang="en" dirty="0"/>
            </a:br>
            <a:r>
              <a:rPr lang="en" dirty="0"/>
              <a:t>Prajjwal Chittori</a:t>
            </a:r>
            <a:br>
              <a:rPr lang="en" dirty="0"/>
            </a:br>
            <a:r>
              <a:rPr lang="en" dirty="0"/>
              <a:t>2K18/CO/249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pic>
        <p:nvPicPr>
          <p:cNvPr id="4" name="Picture 3">
            <a:extLst>
              <a:ext uri="{FF2B5EF4-FFF2-40B4-BE49-F238E27FC236}">
                <a16:creationId xmlns:a16="http://schemas.microsoft.com/office/drawing/2014/main" id="{0256514C-D1EB-4A99-8428-E0C6069A2D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p:spPr>
      </p:pic>
      <p:sp>
        <p:nvSpPr>
          <p:cNvPr id="3922" name="Google Shape;3922;p23"/>
          <p:cNvSpPr txBox="1">
            <a:spLocks noGrp="1"/>
          </p:cNvSpPr>
          <p:nvPr>
            <p:ph type="title" idx="4294967295"/>
          </p:nvPr>
        </p:nvSpPr>
        <p:spPr>
          <a:xfrm>
            <a:off x="2017969" y="291382"/>
            <a:ext cx="4754100" cy="138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rgbClr val="FFFFFF"/>
                </a:solidFill>
                <a:highlight>
                  <a:srgbClr val="0B87A1"/>
                </a:highlight>
                <a:latin typeface="Titillium Web Light"/>
                <a:ea typeface="Titillium Web Light"/>
                <a:cs typeface="Titillium Web Light"/>
                <a:sym typeface="Titillium Web Light"/>
              </a:rPr>
              <a:t>Model Representation</a:t>
            </a:r>
            <a:endParaRPr sz="2400" dirty="0">
              <a:solidFill>
                <a:srgbClr val="FFFFFF"/>
              </a:solidFill>
              <a:highlight>
                <a:srgbClr val="0B87A1"/>
              </a:highlight>
              <a:latin typeface="Titillium Web Light"/>
              <a:ea typeface="Titillium Web Light"/>
              <a:cs typeface="Titillium Web Light"/>
              <a:sym typeface="Titillium Web Light"/>
            </a:endParaRPr>
          </a:p>
        </p:txBody>
      </p:sp>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640231" y="28709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 with other models</a:t>
            </a:r>
            <a:endParaRPr dirty="0"/>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5" name="Picture 4">
            <a:extLst>
              <a:ext uri="{FF2B5EF4-FFF2-40B4-BE49-F238E27FC236}">
                <a16:creationId xmlns:a16="http://schemas.microsoft.com/office/drawing/2014/main" id="{C9CE3F3A-0529-4A9E-8237-97C74F08DE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747" y="1268361"/>
            <a:ext cx="7124584" cy="3221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5588060" y="2332199"/>
            <a:ext cx="2092809" cy="8786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after 200 iterations</a:t>
            </a:r>
            <a:endParaRPr dirty="0"/>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pic>
        <p:nvPicPr>
          <p:cNvPr id="6" name="Picture 5">
            <a:extLst>
              <a:ext uri="{FF2B5EF4-FFF2-40B4-BE49-F238E27FC236}">
                <a16:creationId xmlns:a16="http://schemas.microsoft.com/office/drawing/2014/main" id="{3BD97ADF-CD64-4BE4-B60E-EAB7E74C60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231" y="362171"/>
            <a:ext cx="4399129" cy="43580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4918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6040501" y="2460021"/>
            <a:ext cx="1376955"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mAP and Loss Plot</a:t>
            </a:r>
            <a:endParaRPr dirty="0"/>
          </a:p>
        </p:txBody>
      </p:sp>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F2186B6F-B204-4470-B29A-AAB2AE7CB0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3775" y="485575"/>
            <a:ext cx="4707992" cy="4172350"/>
          </a:xfrm>
          <a:prstGeom prst="rect">
            <a:avLst/>
          </a:prstGeom>
          <a:noFill/>
          <a:ln>
            <a:noFill/>
          </a:ln>
        </p:spPr>
      </p:pic>
    </p:spTree>
    <p:extLst>
      <p:ext uri="{BB962C8B-B14F-4D97-AF65-F5344CB8AC3E}">
        <p14:creationId xmlns:p14="http://schemas.microsoft.com/office/powerpoint/2010/main" val="258420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444482" y="62083"/>
            <a:ext cx="62262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rgbClr val="D3EBD5"/>
                </a:solidFill>
              </a:rPr>
              <a:t>Innovations in v4</a:t>
            </a:r>
          </a:p>
        </p:txBody>
      </p:sp>
      <p:sp>
        <p:nvSpPr>
          <p:cNvPr id="3878" name="Google Shape;3878;p19"/>
          <p:cNvSpPr txBox="1">
            <a:spLocks noGrp="1"/>
          </p:cNvSpPr>
          <p:nvPr>
            <p:ph type="subTitle" idx="4294967295"/>
          </p:nvPr>
        </p:nvSpPr>
        <p:spPr>
          <a:xfrm>
            <a:off x="1680611" y="1332170"/>
            <a:ext cx="5946182" cy="27801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solidFill>
                  <a:schemeClr val="bg2">
                    <a:lumMod val="40000"/>
                    <a:lumOff val="60000"/>
                  </a:schemeClr>
                </a:solidFill>
              </a:rPr>
              <a:t>Changes to following methods are made-</a:t>
            </a:r>
          </a:p>
          <a:p>
            <a:pPr marL="342900" indent="-342900"/>
            <a:r>
              <a:rPr lang="en-US" sz="2000" dirty="0">
                <a:solidFill>
                  <a:schemeClr val="bg2">
                    <a:lumMod val="40000"/>
                    <a:lumOff val="60000"/>
                  </a:schemeClr>
                </a:solidFill>
              </a:rPr>
              <a:t>Bunch Normalization</a:t>
            </a:r>
          </a:p>
          <a:p>
            <a:pPr marL="342900" indent="-342900"/>
            <a:r>
              <a:rPr lang="en-US" sz="2000" dirty="0">
                <a:solidFill>
                  <a:schemeClr val="bg2">
                    <a:lumMod val="40000"/>
                    <a:lumOff val="60000"/>
                  </a:schemeClr>
                </a:solidFill>
              </a:rPr>
              <a:t>Bounding Box Predictions</a:t>
            </a:r>
          </a:p>
          <a:p>
            <a:pPr marL="342900" indent="-342900"/>
            <a:r>
              <a:rPr lang="en-US" sz="2000" dirty="0">
                <a:solidFill>
                  <a:schemeClr val="bg2">
                    <a:lumMod val="40000"/>
                    <a:lumOff val="60000"/>
                  </a:schemeClr>
                </a:solidFill>
              </a:rPr>
              <a:t>Feature Pyramid Networks (FPN)</a:t>
            </a:r>
          </a:p>
          <a:p>
            <a:pPr marL="342900" indent="-342900"/>
            <a:r>
              <a:rPr lang="en-US" sz="2000" dirty="0">
                <a:solidFill>
                  <a:schemeClr val="bg2">
                    <a:lumMod val="40000"/>
                    <a:lumOff val="60000"/>
                  </a:schemeClr>
                </a:solidFill>
              </a:rPr>
              <a:t>Relation between Resolution and performance</a:t>
            </a:r>
          </a:p>
          <a:p>
            <a:pPr marL="342900" indent="-342900"/>
            <a:r>
              <a:rPr lang="en-US" sz="2000" dirty="0">
                <a:solidFill>
                  <a:schemeClr val="bg2">
                    <a:lumMod val="40000"/>
                    <a:lumOff val="60000"/>
                  </a:schemeClr>
                </a:solidFill>
              </a:rPr>
              <a:t>Class Predictions</a:t>
            </a:r>
          </a:p>
          <a:p>
            <a:pPr marL="342900" indent="-342900"/>
            <a:r>
              <a:rPr lang="en-US" sz="2000" dirty="0">
                <a:solidFill>
                  <a:schemeClr val="bg2">
                    <a:lumMod val="40000"/>
                    <a:lumOff val="60000"/>
                  </a:schemeClr>
                </a:solidFill>
              </a:rPr>
              <a:t>Multi-Scale Training</a:t>
            </a:r>
          </a:p>
        </p:txBody>
      </p:sp>
      <p:sp>
        <p:nvSpPr>
          <p:cNvPr id="3879" name="Google Shape;3879;p19"/>
          <p:cNvSpPr/>
          <p:nvPr/>
        </p:nvSpPr>
        <p:spPr>
          <a:xfrm>
            <a:off x="752521" y="176755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984181" y="280174"/>
            <a:ext cx="1160371" cy="1160688"/>
            <a:chOff x="6292538" y="3515975"/>
            <a:chExt cx="409100" cy="409125"/>
          </a:xfrm>
        </p:grpSpPr>
        <p:sp>
          <p:nvSpPr>
            <p:cNvPr id="3881" name="Google Shape;3881;p19"/>
            <p:cNvSpPr/>
            <p:nvPr/>
          </p:nvSpPr>
          <p:spPr>
            <a:xfrm>
              <a:off x="6450995" y="3663249"/>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292538" y="35159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3" name="Google Shape;3883;p19"/>
          <p:cNvGrpSpPr/>
          <p:nvPr/>
        </p:nvGrpSpPr>
        <p:grpSpPr>
          <a:xfrm rot="1057001">
            <a:off x="189583" y="1205115"/>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346395" y="783158"/>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19"/>
          <p:cNvSpPr/>
          <p:nvPr/>
        </p:nvSpPr>
        <p:spPr>
          <a:xfrm rot="-1609377">
            <a:off x="796297" y="2860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2223099" y="753257"/>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41328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444482" y="62083"/>
            <a:ext cx="62262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rgbClr val="D3EBD5"/>
                </a:solidFill>
              </a:rPr>
              <a:t>Conclusion</a:t>
            </a:r>
          </a:p>
        </p:txBody>
      </p:sp>
      <p:sp>
        <p:nvSpPr>
          <p:cNvPr id="3878" name="Google Shape;3878;p19"/>
          <p:cNvSpPr txBox="1">
            <a:spLocks noGrp="1"/>
          </p:cNvSpPr>
          <p:nvPr>
            <p:ph type="subTitle" idx="4294967295"/>
          </p:nvPr>
        </p:nvSpPr>
        <p:spPr>
          <a:xfrm>
            <a:off x="1764190" y="1181658"/>
            <a:ext cx="5946182" cy="27801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solidFill>
                  <a:schemeClr val="bg2">
                    <a:lumMod val="40000"/>
                    <a:lumOff val="60000"/>
                  </a:schemeClr>
                </a:solidFill>
              </a:rPr>
              <a:t>Fast YOLO is the quickest general-purpose object detector in the literature and YOLO pushes the cutting edge in real-time object detection. YOLO additionally generalizes well to new areas making it ideal for applications that rely on quick, robust object detection.</a:t>
            </a:r>
          </a:p>
          <a:p>
            <a:pPr marL="0" lvl="0" indent="0" algn="l" rtl="0">
              <a:spcBef>
                <a:spcPts val="600"/>
              </a:spcBef>
              <a:spcAft>
                <a:spcPts val="0"/>
              </a:spcAft>
              <a:buNone/>
            </a:pPr>
            <a:r>
              <a:rPr lang="en-US" sz="2000" dirty="0">
                <a:solidFill>
                  <a:schemeClr val="bg2">
                    <a:lumMod val="40000"/>
                    <a:lumOff val="60000"/>
                  </a:schemeClr>
                </a:solidFill>
              </a:rPr>
              <a:t>We offer a cutting-edge detector which is faster (FPS) and more accurate (MS COCO AP50...95 and AP50) than all accessible alternative detectors. The detector described can be trained and utilized on an ordinary GPU with 8-16 GB-VRAM this makes its broad utilize conceivable</a:t>
            </a:r>
          </a:p>
        </p:txBody>
      </p:sp>
      <p:sp>
        <p:nvSpPr>
          <p:cNvPr id="3879" name="Google Shape;3879;p19"/>
          <p:cNvSpPr/>
          <p:nvPr/>
        </p:nvSpPr>
        <p:spPr>
          <a:xfrm>
            <a:off x="752521" y="176755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984181" y="280174"/>
            <a:ext cx="1160371" cy="1160688"/>
            <a:chOff x="6292538" y="3515975"/>
            <a:chExt cx="409100" cy="409125"/>
          </a:xfrm>
        </p:grpSpPr>
        <p:sp>
          <p:nvSpPr>
            <p:cNvPr id="3881" name="Google Shape;3881;p19"/>
            <p:cNvSpPr/>
            <p:nvPr/>
          </p:nvSpPr>
          <p:spPr>
            <a:xfrm>
              <a:off x="6450995" y="3663249"/>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292538" y="35159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3" name="Google Shape;3883;p19"/>
          <p:cNvGrpSpPr/>
          <p:nvPr/>
        </p:nvGrpSpPr>
        <p:grpSpPr>
          <a:xfrm rot="1057001">
            <a:off x="189583" y="1205115"/>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346395" y="783158"/>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19"/>
          <p:cNvSpPr/>
          <p:nvPr/>
        </p:nvSpPr>
        <p:spPr>
          <a:xfrm rot="-1609377">
            <a:off x="796297" y="2860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2223099" y="753257"/>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51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solidFill>
                  <a:srgbClr val="D3EBD5"/>
                </a:solidFill>
              </a:rPr>
              <a:t>You can find me at:</a:t>
            </a:r>
            <a:endParaRPr dirty="0">
              <a:solidFill>
                <a:srgbClr val="D3EBD5"/>
              </a:solidFill>
            </a:endParaRPr>
          </a:p>
          <a:p>
            <a:pPr marL="0" lvl="0" indent="0" algn="l" rtl="0">
              <a:spcBef>
                <a:spcPts val="600"/>
              </a:spcBef>
              <a:spcAft>
                <a:spcPts val="0"/>
              </a:spcAft>
              <a:buNone/>
            </a:pPr>
            <a:r>
              <a:rPr lang="en" dirty="0">
                <a:solidFill>
                  <a:srgbClr val="D3EBD5"/>
                </a:solidFill>
              </a:rPr>
              <a:t>prajjwalchittori1@gmail.com</a:t>
            </a: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Welcome!</a:t>
            </a:r>
            <a:endParaRPr sz="6000" dirty="0"/>
          </a:p>
        </p:txBody>
      </p:sp>
      <p:sp>
        <p:nvSpPr>
          <p:cNvPr id="3851" name="Google Shape;3851;p15"/>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latin typeface="Titillium Web"/>
                <a:ea typeface="Titillium Web"/>
                <a:cs typeface="Titillium Web"/>
                <a:sym typeface="Titillium Web"/>
              </a:rPr>
              <a:t>This is a Machine Learning Project on (video analysis) YOLO.</a:t>
            </a:r>
          </a:p>
          <a:p>
            <a:pPr marL="0" lvl="0" indent="0" algn="l" rtl="0">
              <a:spcBef>
                <a:spcPts val="600"/>
              </a:spcBef>
              <a:spcAft>
                <a:spcPts val="0"/>
              </a:spcAft>
              <a:buNone/>
            </a:pPr>
            <a:r>
              <a:rPr lang="en-US" b="1" dirty="0">
                <a:latin typeface="Titillium Web"/>
                <a:ea typeface="Titillium Web"/>
                <a:cs typeface="Titillium Web"/>
                <a:sym typeface="Titillium Web"/>
              </a:rPr>
              <a:t>The testing environment is Google </a:t>
            </a:r>
            <a:r>
              <a:rPr lang="en-US" b="1" dirty="0" err="1">
                <a:latin typeface="Titillium Web"/>
                <a:ea typeface="Titillium Web"/>
                <a:cs typeface="Titillium Web"/>
                <a:sym typeface="Titillium Web"/>
              </a:rPr>
              <a:t>Colab</a:t>
            </a:r>
            <a:r>
              <a:rPr lang="en-US" b="1" dirty="0">
                <a:latin typeface="Titillium Web"/>
                <a:ea typeface="Titillium Web"/>
                <a:cs typeface="Titillium Web"/>
                <a:sym typeface="Titillium Web"/>
              </a:rPr>
              <a:t> and the network used is Darknet.</a:t>
            </a: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577645" y="302699"/>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Introduction</a:t>
            </a:r>
            <a:endParaRPr dirty="0"/>
          </a:p>
        </p:txBody>
      </p:sp>
      <p:sp>
        <p:nvSpPr>
          <p:cNvPr id="3859" name="Google Shape;3859;p16"/>
          <p:cNvSpPr txBox="1">
            <a:spLocks noGrp="1"/>
          </p:cNvSpPr>
          <p:nvPr>
            <p:ph type="subTitle" idx="1"/>
          </p:nvPr>
        </p:nvSpPr>
        <p:spPr>
          <a:xfrm>
            <a:off x="685800" y="1462499"/>
            <a:ext cx="5268900" cy="3305356"/>
          </a:xfrm>
          <a:prstGeom prst="rect">
            <a:avLst/>
          </a:prstGeom>
        </p:spPr>
        <p:txBody>
          <a:bodyPr spcFirstLastPara="1" wrap="square" lIns="91425" tIns="91425" rIns="91425" bIns="91425" anchor="t" anchorCtr="0">
            <a:noAutofit/>
          </a:bodyPr>
          <a:lstStyle/>
          <a:p>
            <a:pPr marL="0" marR="0">
              <a:lnSpc>
                <a:spcPct val="106000"/>
              </a:lnSpc>
              <a:spcBef>
                <a:spcPts val="0"/>
              </a:spcBef>
              <a:spcAft>
                <a:spcPts val="800"/>
              </a:spcAft>
            </a:pPr>
            <a:r>
              <a:rPr lang="en-IN" sz="1800" dirty="0">
                <a:solidFill>
                  <a:schemeClr val="tx1">
                    <a:lumMod val="90000"/>
                    <a:lumOff val="10000"/>
                  </a:schemeClr>
                </a:solidFill>
                <a:effectLst/>
                <a:latin typeface="Calibri" panose="020F0502020204030204" pitchFamily="34" charset="0"/>
                <a:ea typeface="Calibri" panose="020F0502020204030204" pitchFamily="34" charset="0"/>
              </a:rPr>
              <a:t>Convolution Neural Networks comes under deep neural networks that are used to analyse visual information and imagery. They are based on shared-weights architecture and translation invariance </a:t>
            </a:r>
            <a:r>
              <a:rPr lang="en-IN" sz="1800" dirty="0" err="1">
                <a:solidFill>
                  <a:schemeClr val="tx1">
                    <a:lumMod val="90000"/>
                    <a:lumOff val="10000"/>
                  </a:schemeClr>
                </a:solidFill>
                <a:effectLst/>
                <a:latin typeface="Calibri" panose="020F0502020204030204" pitchFamily="34" charset="0"/>
                <a:ea typeface="Calibri" panose="020F0502020204030204" pitchFamily="34" charset="0"/>
              </a:rPr>
              <a:t>charactertics</a:t>
            </a:r>
            <a:r>
              <a:rPr lang="en-IN" sz="1800" dirty="0">
                <a:solidFill>
                  <a:schemeClr val="tx1">
                    <a:lumMod val="90000"/>
                    <a:lumOff val="10000"/>
                  </a:schemeClr>
                </a:solidFill>
                <a:effectLst/>
                <a:latin typeface="Calibri" panose="020F0502020204030204" pitchFamily="34" charset="0"/>
                <a:ea typeface="Calibri" panose="020F0502020204030204" pitchFamily="34" charset="0"/>
              </a:rPr>
              <a:t>. </a:t>
            </a:r>
            <a:r>
              <a:rPr lang="en-IN" sz="1800" dirty="0" err="1">
                <a:solidFill>
                  <a:schemeClr val="tx1">
                    <a:lumMod val="90000"/>
                    <a:lumOff val="10000"/>
                  </a:schemeClr>
                </a:solidFill>
                <a:effectLst/>
                <a:latin typeface="Calibri" panose="020F0502020204030204" pitchFamily="34" charset="0"/>
                <a:ea typeface="Calibri" panose="020F0502020204030204" pitchFamily="34" charset="0"/>
              </a:rPr>
              <a:t>Yolo</a:t>
            </a:r>
            <a:r>
              <a:rPr lang="en-IN" sz="1800" dirty="0">
                <a:solidFill>
                  <a:schemeClr val="tx1">
                    <a:lumMod val="90000"/>
                    <a:lumOff val="10000"/>
                  </a:schemeClr>
                </a:solidFill>
                <a:effectLst/>
                <a:latin typeface="Calibri" panose="020F0502020204030204" pitchFamily="34" charset="0"/>
                <a:ea typeface="Calibri" panose="020F0502020204030204" pitchFamily="34" charset="0"/>
              </a:rPr>
              <a:t>(you only look once) is convolution neural network model used for object identification in images and videos. The approach for Improving the algorithm includes testing of features on large datasets, with features such as batch-normalization and residual-connection</a:t>
            </a:r>
            <a:r>
              <a:rPr lang="en-IN" sz="1800" dirty="0">
                <a:effectLst/>
                <a:latin typeface="Calibri" panose="020F0502020204030204"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386730" y="37589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dirty="0">
                <a:effectLst/>
                <a:latin typeface="Calibri" panose="020F0502020204030204" pitchFamily="34" charset="0"/>
                <a:ea typeface="Calibri" panose="020F0502020204030204" pitchFamily="34" charset="0"/>
              </a:rPr>
              <a:t>Weighted Residual Connections (WRC), Cross Stage Partial connections (CSP), Cross mini Batch Normalization (</a:t>
            </a:r>
            <a:r>
              <a:rPr lang="en-IN" sz="1800" dirty="0" err="1">
                <a:effectLst/>
                <a:latin typeface="Calibri" panose="020F0502020204030204" pitchFamily="34" charset="0"/>
                <a:ea typeface="Calibri" panose="020F0502020204030204" pitchFamily="34" charset="0"/>
              </a:rPr>
              <a:t>CmBN</a:t>
            </a:r>
            <a:r>
              <a:rPr lang="en-IN" sz="1800" dirty="0">
                <a:effectLst/>
                <a:latin typeface="Calibri" panose="020F0502020204030204" pitchFamily="34" charset="0"/>
                <a:ea typeface="Calibri" panose="020F0502020204030204" pitchFamily="34" charset="0"/>
              </a:rPr>
              <a:t>), Self-adversarial-training (SAT) and Mish-activation will be used in the model.</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4" name="Picture 3">
            <a:extLst>
              <a:ext uri="{FF2B5EF4-FFF2-40B4-BE49-F238E27FC236}">
                <a16:creationId xmlns:a16="http://schemas.microsoft.com/office/drawing/2014/main" id="{E7DAC6F8-562F-4A97-8C3B-31C2856F7B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0945" y="2137749"/>
            <a:ext cx="3680655" cy="2779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4294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Advantages over preexisting models</a:t>
            </a:r>
            <a:endParaRPr dirty="0"/>
          </a:p>
        </p:txBody>
      </p:sp>
      <p:sp>
        <p:nvSpPr>
          <p:cNvPr id="3871" name="Google Shape;3871;p18"/>
          <p:cNvSpPr txBox="1">
            <a:spLocks noGrp="1"/>
          </p:cNvSpPr>
          <p:nvPr>
            <p:ph type="body" idx="1"/>
          </p:nvPr>
        </p:nvSpPr>
        <p:spPr>
          <a:xfrm>
            <a:off x="640231" y="1336883"/>
            <a:ext cx="6761100" cy="3580118"/>
          </a:xfrm>
          <a:prstGeom prst="rect">
            <a:avLst/>
          </a:prstGeom>
        </p:spPr>
        <p:txBody>
          <a:bodyPr spcFirstLastPara="1" wrap="square" lIns="91425" tIns="91425" rIns="91425" bIns="91425" anchor="t" anchorCtr="0">
            <a:noAutofit/>
          </a:bodyPr>
          <a:lstStyle/>
          <a:p>
            <a:pPr marL="342900" marR="0" lvl="0" indent="-342900">
              <a:lnSpc>
                <a:spcPts val="2065"/>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Arial" panose="020B0604020202020204" pitchFamily="34" charset="0"/>
              </a:rPr>
              <a:t>The model is able to trainable on modern conventional personal computing GPUs such as Nvidia 2080 </a:t>
            </a:r>
            <a:r>
              <a:rPr lang="en-US" sz="1800" dirty="0" err="1">
                <a:effectLst/>
                <a:latin typeface="Calibri" panose="020F0502020204030204" pitchFamily="34" charset="0"/>
                <a:ea typeface="Arial" panose="020B0604020202020204" pitchFamily="34" charset="0"/>
              </a:rPr>
              <a:t>Ti</a:t>
            </a:r>
            <a:r>
              <a:rPr lang="en-US" sz="1800" dirty="0">
                <a:effectLst/>
                <a:latin typeface="Calibri" panose="020F0502020204030204" pitchFamily="34" charset="0"/>
                <a:ea typeface="Arial" panose="020B0604020202020204" pitchFamily="34" charset="0"/>
              </a:rPr>
              <a:t> and other AMD equivalents.</a:t>
            </a:r>
            <a:endParaRPr lang="en-US" sz="1800" dirty="0">
              <a:effectLst/>
              <a:latin typeface="Arial" panose="020B0604020202020204" pitchFamily="34" charset="0"/>
              <a:ea typeface="Arial" panose="020B0604020202020204" pitchFamily="34" charset="0"/>
            </a:endParaRPr>
          </a:p>
          <a:p>
            <a:pPr marL="342900" marR="0" lvl="0" indent="-342900">
              <a:lnSpc>
                <a:spcPts val="2065"/>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Arial" panose="020B0604020202020204" pitchFamily="34" charset="0"/>
              </a:rPr>
              <a:t>Working on Bag of specials method for object detection.</a:t>
            </a:r>
            <a:endParaRPr lang="en-US" sz="1800" dirty="0">
              <a:effectLst/>
              <a:latin typeface="Arial" panose="020B0604020202020204" pitchFamily="34" charset="0"/>
              <a:ea typeface="Arial" panose="020B0604020202020204" pitchFamily="34" charset="0"/>
            </a:endParaRPr>
          </a:p>
          <a:p>
            <a:pPr marL="342900" marR="0" lvl="0" indent="-342900">
              <a:lnSpc>
                <a:spcPts val="2065"/>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Arial" panose="020B0604020202020204" pitchFamily="34" charset="0"/>
              </a:rPr>
              <a:t>Implementation of CBN,PAN and SAM that are easier to execute on slower systems.</a:t>
            </a:r>
          </a:p>
          <a:p>
            <a:pPr marL="0" marR="0" lvl="0" indent="0">
              <a:lnSpc>
                <a:spcPts val="2065"/>
              </a:lnSpc>
              <a:spcBef>
                <a:spcPts val="0"/>
              </a:spcBef>
              <a:spcAft>
                <a:spcPts val="0"/>
              </a:spcAft>
              <a:buNone/>
            </a:pPr>
            <a:r>
              <a:rPr lang="en-IN" sz="1800" dirty="0">
                <a:effectLst/>
                <a:latin typeface="Calibri" panose="020F0502020204030204" pitchFamily="34" charset="0"/>
                <a:ea typeface="Calibri" panose="020F0502020204030204" pitchFamily="34" charset="0"/>
              </a:rPr>
              <a:t>Situations where fast object identification Is needed such as car collision warning systems the models are inaccurate because of lack of efficient algorithms and lack of computational power for such minute time instances. Modern accurate object identification models work not in real time and require large computational and GPU processing.</a:t>
            </a:r>
            <a:endParaRPr lang="en-US" sz="1800" dirty="0">
              <a:effectLst/>
              <a:latin typeface="Arial" panose="020B0604020202020204" pitchFamily="34" charset="0"/>
              <a:ea typeface="Arial" panose="020B0604020202020204" pitchFamily="34"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783742" y="63234"/>
            <a:ext cx="62262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rgbClr val="D3EBD5"/>
                </a:solidFill>
              </a:rPr>
              <a:t>Literature review</a:t>
            </a:r>
          </a:p>
        </p:txBody>
      </p:sp>
      <p:sp>
        <p:nvSpPr>
          <p:cNvPr id="3878" name="Google Shape;3878;p19"/>
          <p:cNvSpPr txBox="1">
            <a:spLocks noGrp="1"/>
          </p:cNvSpPr>
          <p:nvPr>
            <p:ph type="subTitle" idx="4294967295"/>
          </p:nvPr>
        </p:nvSpPr>
        <p:spPr>
          <a:xfrm>
            <a:off x="1693470" y="1116587"/>
            <a:ext cx="5946182" cy="27801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solidFill>
                  <a:schemeClr val="bg2">
                    <a:lumMod val="40000"/>
                    <a:lumOff val="60000"/>
                  </a:schemeClr>
                </a:solidFill>
              </a:rPr>
              <a:t>The research paper that were referenced and studied to implement the YOLO algorithm are-</a:t>
            </a:r>
          </a:p>
          <a:p>
            <a:pPr marL="0" lvl="0" indent="0" algn="l" rtl="0">
              <a:spcBef>
                <a:spcPts val="600"/>
              </a:spcBef>
              <a:spcAft>
                <a:spcPts val="0"/>
              </a:spcAft>
              <a:buNone/>
            </a:pPr>
            <a:r>
              <a:rPr lang="en-US" sz="2000" dirty="0">
                <a:solidFill>
                  <a:schemeClr val="bg2">
                    <a:lumMod val="40000"/>
                    <a:lumOff val="60000"/>
                  </a:schemeClr>
                </a:solidFill>
              </a:rPr>
              <a:t>• YOLOv4: Optimal Speed and Accuracy of Object Detection(Alexey </a:t>
            </a:r>
            <a:r>
              <a:rPr lang="en-US" sz="2000" dirty="0" err="1">
                <a:solidFill>
                  <a:schemeClr val="bg2">
                    <a:lumMod val="40000"/>
                    <a:lumOff val="60000"/>
                  </a:schemeClr>
                </a:solidFill>
              </a:rPr>
              <a:t>Bochkovskiy</a:t>
            </a:r>
            <a:r>
              <a:rPr lang="en-US" sz="2000" dirty="0">
                <a:solidFill>
                  <a:schemeClr val="bg2">
                    <a:lumMod val="40000"/>
                    <a:lumOff val="60000"/>
                  </a:schemeClr>
                </a:solidFill>
              </a:rPr>
              <a:t>, </a:t>
            </a:r>
            <a:r>
              <a:rPr lang="en-US" sz="2000" dirty="0" err="1">
                <a:solidFill>
                  <a:schemeClr val="bg2">
                    <a:lumMod val="40000"/>
                    <a:lumOff val="60000"/>
                  </a:schemeClr>
                </a:solidFill>
              </a:rPr>
              <a:t>Chien</a:t>
            </a:r>
            <a:r>
              <a:rPr lang="en-US" sz="2000" dirty="0">
                <a:solidFill>
                  <a:schemeClr val="bg2">
                    <a:lumMod val="40000"/>
                    <a:lumOff val="60000"/>
                  </a:schemeClr>
                </a:solidFill>
              </a:rPr>
              <a:t>-Yao Wang,  Hong-Yuan Mark)</a:t>
            </a:r>
          </a:p>
          <a:p>
            <a:pPr marL="0" lvl="0" indent="0" algn="l" rtl="0">
              <a:spcBef>
                <a:spcPts val="600"/>
              </a:spcBef>
              <a:spcAft>
                <a:spcPts val="0"/>
              </a:spcAft>
              <a:buNone/>
            </a:pPr>
            <a:r>
              <a:rPr lang="en-US" sz="2000" dirty="0">
                <a:solidFill>
                  <a:schemeClr val="bg2">
                    <a:lumMod val="40000"/>
                    <a:lumOff val="60000"/>
                  </a:schemeClr>
                </a:solidFill>
              </a:rPr>
              <a:t>• You Only Look Once: Unified, Real-Time Object Detection(Joseph Redmon, Santosh </a:t>
            </a:r>
            <a:r>
              <a:rPr lang="en-US" sz="2000" dirty="0" err="1">
                <a:solidFill>
                  <a:schemeClr val="bg2">
                    <a:lumMod val="40000"/>
                    <a:lumOff val="60000"/>
                  </a:schemeClr>
                </a:solidFill>
              </a:rPr>
              <a:t>Divvala</a:t>
            </a:r>
            <a:r>
              <a:rPr lang="en-US" sz="2000" dirty="0">
                <a:solidFill>
                  <a:schemeClr val="bg2">
                    <a:lumMod val="40000"/>
                    <a:lumOff val="60000"/>
                  </a:schemeClr>
                </a:solidFill>
              </a:rPr>
              <a:t>, Ross </a:t>
            </a:r>
            <a:r>
              <a:rPr lang="en-US" sz="2000" dirty="0" err="1">
                <a:solidFill>
                  <a:schemeClr val="bg2">
                    <a:lumMod val="40000"/>
                    <a:lumOff val="60000"/>
                  </a:schemeClr>
                </a:solidFill>
              </a:rPr>
              <a:t>Girshick</a:t>
            </a:r>
            <a:r>
              <a:rPr lang="en-US" sz="2000" dirty="0">
                <a:solidFill>
                  <a:schemeClr val="bg2">
                    <a:lumMod val="40000"/>
                    <a:lumOff val="60000"/>
                  </a:schemeClr>
                </a:solidFill>
              </a:rPr>
              <a:t>, Ali Farhadi)</a:t>
            </a:r>
          </a:p>
          <a:p>
            <a:pPr marL="0" lvl="0" indent="0" algn="l" rtl="0">
              <a:spcBef>
                <a:spcPts val="600"/>
              </a:spcBef>
              <a:spcAft>
                <a:spcPts val="0"/>
              </a:spcAft>
              <a:buNone/>
            </a:pPr>
            <a:r>
              <a:rPr lang="en-US" sz="2000" dirty="0">
                <a:solidFill>
                  <a:schemeClr val="bg2">
                    <a:lumMod val="40000"/>
                    <a:lumOff val="60000"/>
                  </a:schemeClr>
                </a:solidFill>
              </a:rPr>
              <a:t>• Object Detection with Deep Learning: A Review(Zhong-</a:t>
            </a:r>
            <a:r>
              <a:rPr lang="en-US" sz="2000" dirty="0" err="1">
                <a:solidFill>
                  <a:schemeClr val="bg2">
                    <a:lumMod val="40000"/>
                    <a:lumOff val="60000"/>
                  </a:schemeClr>
                </a:solidFill>
              </a:rPr>
              <a:t>Qiu</a:t>
            </a:r>
            <a:r>
              <a:rPr lang="en-US" sz="2000" dirty="0">
                <a:solidFill>
                  <a:schemeClr val="bg2">
                    <a:lumMod val="40000"/>
                    <a:lumOff val="60000"/>
                  </a:schemeClr>
                </a:solidFill>
              </a:rPr>
              <a:t> Zhao, Shou-</a:t>
            </a:r>
            <a:r>
              <a:rPr lang="en-US" sz="2000" dirty="0" err="1">
                <a:solidFill>
                  <a:schemeClr val="bg2">
                    <a:lumMod val="40000"/>
                    <a:lumOff val="60000"/>
                  </a:schemeClr>
                </a:solidFill>
              </a:rPr>
              <a:t>tao</a:t>
            </a:r>
            <a:r>
              <a:rPr lang="en-US" sz="2000" dirty="0">
                <a:solidFill>
                  <a:schemeClr val="bg2">
                    <a:lumMod val="40000"/>
                    <a:lumOff val="60000"/>
                  </a:schemeClr>
                </a:solidFill>
              </a:rPr>
              <a:t> Xu,  </a:t>
            </a:r>
            <a:r>
              <a:rPr lang="en-US" sz="2000" dirty="0" err="1">
                <a:solidFill>
                  <a:schemeClr val="bg2">
                    <a:lumMod val="40000"/>
                    <a:lumOff val="60000"/>
                  </a:schemeClr>
                </a:solidFill>
              </a:rPr>
              <a:t>Xindong</a:t>
            </a:r>
            <a:r>
              <a:rPr lang="en-US" sz="2000" dirty="0">
                <a:solidFill>
                  <a:schemeClr val="bg2">
                    <a:lumMod val="40000"/>
                    <a:lumOff val="60000"/>
                  </a:schemeClr>
                </a:solidFill>
              </a:rPr>
              <a:t> Wu)</a:t>
            </a:r>
          </a:p>
        </p:txBody>
      </p:sp>
      <p:sp>
        <p:nvSpPr>
          <p:cNvPr id="3879" name="Google Shape;3879;p19"/>
          <p:cNvSpPr/>
          <p:nvPr/>
        </p:nvSpPr>
        <p:spPr>
          <a:xfrm>
            <a:off x="752521" y="176755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984181" y="280174"/>
            <a:ext cx="1160371" cy="1160688"/>
            <a:chOff x="6292538" y="3515975"/>
            <a:chExt cx="409100" cy="409125"/>
          </a:xfrm>
        </p:grpSpPr>
        <p:sp>
          <p:nvSpPr>
            <p:cNvPr id="3881" name="Google Shape;3881;p19"/>
            <p:cNvSpPr/>
            <p:nvPr/>
          </p:nvSpPr>
          <p:spPr>
            <a:xfrm>
              <a:off x="6450995" y="3663249"/>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292538" y="35159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3" name="Google Shape;3883;p19"/>
          <p:cNvGrpSpPr/>
          <p:nvPr/>
        </p:nvGrpSpPr>
        <p:grpSpPr>
          <a:xfrm rot="1057001">
            <a:off x="189583" y="1205115"/>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346395" y="783158"/>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19"/>
          <p:cNvSpPr/>
          <p:nvPr/>
        </p:nvSpPr>
        <p:spPr>
          <a:xfrm rot="-1609377">
            <a:off x="796297" y="2860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2223099" y="753257"/>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783742" y="63234"/>
            <a:ext cx="622627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a:solidFill>
                  <a:srgbClr val="D3EBD5"/>
                </a:solidFill>
              </a:rPr>
              <a:t>Literature review</a:t>
            </a:r>
          </a:p>
        </p:txBody>
      </p:sp>
      <p:sp>
        <p:nvSpPr>
          <p:cNvPr id="3878" name="Google Shape;3878;p19"/>
          <p:cNvSpPr txBox="1">
            <a:spLocks noGrp="1"/>
          </p:cNvSpPr>
          <p:nvPr>
            <p:ph type="subTitle" idx="4294967295"/>
          </p:nvPr>
        </p:nvSpPr>
        <p:spPr>
          <a:xfrm>
            <a:off x="887946" y="1535425"/>
            <a:ext cx="7201924" cy="3746739"/>
          </a:xfrm>
          <a:prstGeom prst="rect">
            <a:avLst/>
          </a:prstGeom>
        </p:spPr>
        <p:txBody>
          <a:bodyPr spcFirstLastPara="1" wrap="square" lIns="91425" tIns="91425" rIns="91425" bIns="91425" anchor="t" anchorCtr="0">
            <a:noAutofit/>
          </a:bodyPr>
          <a:lstStyle/>
          <a:p>
            <a:pPr marL="0" marR="0">
              <a:lnSpc>
                <a:spcPct val="106000"/>
              </a:lnSpc>
              <a:spcBef>
                <a:spcPts val="0"/>
              </a:spcBef>
              <a:spcAft>
                <a:spcPts val="800"/>
              </a:spcAft>
            </a:pPr>
            <a:r>
              <a:rPr lang="en-IN" sz="1800" dirty="0">
                <a:solidFill>
                  <a:schemeClr val="bg2">
                    <a:lumMod val="40000"/>
                    <a:lumOff val="60000"/>
                  </a:schemeClr>
                </a:solidFill>
                <a:effectLst/>
                <a:latin typeface="Calibri" panose="020F0502020204030204" pitchFamily="34" charset="0"/>
                <a:ea typeface="Calibri" panose="020F0502020204030204" pitchFamily="34" charset="0"/>
              </a:rPr>
              <a:t>It has been proposed to use Convolutional neural network system. These papers have worked on this basic CNN with many modifications and feature implementations to make this network work faster. </a:t>
            </a:r>
            <a:endParaRPr lang="en-US" sz="1800" dirty="0">
              <a:solidFill>
                <a:schemeClr val="bg2">
                  <a:lumMod val="40000"/>
                  <a:lumOff val="60000"/>
                </a:schemeClr>
              </a:solidFill>
              <a:effectLst/>
              <a:latin typeface="Calibri" panose="020F0502020204030204" pitchFamily="34" charset="0"/>
              <a:ea typeface="Calibri" panose="020F0502020204030204" pitchFamily="34" charset="0"/>
            </a:endParaRPr>
          </a:p>
          <a:p>
            <a:pPr marL="0" marR="0" indent="0">
              <a:lnSpc>
                <a:spcPct val="106000"/>
              </a:lnSpc>
              <a:spcBef>
                <a:spcPts val="0"/>
              </a:spcBef>
              <a:spcAft>
                <a:spcPts val="800"/>
              </a:spcAft>
              <a:buNone/>
            </a:pPr>
            <a:r>
              <a:rPr lang="en-IN" sz="1800" dirty="0">
                <a:solidFill>
                  <a:schemeClr val="bg2">
                    <a:lumMod val="40000"/>
                    <a:lumOff val="60000"/>
                  </a:schemeClr>
                </a:solidFill>
                <a:effectLst/>
                <a:latin typeface="Calibri" panose="020F0502020204030204" pitchFamily="34" charset="0"/>
                <a:ea typeface="Calibri" panose="020F0502020204030204" pitchFamily="34" charset="0"/>
              </a:rPr>
              <a:t>The system works on unifying several components of object detection</a:t>
            </a:r>
            <a:r>
              <a:rPr lang="en-US" sz="1800" dirty="0">
                <a:solidFill>
                  <a:schemeClr val="bg2">
                    <a:lumMod val="40000"/>
                    <a:lumOff val="60000"/>
                  </a:schemeClr>
                </a:solidFill>
                <a:latin typeface="Calibri" panose="020F0502020204030204" pitchFamily="34" charset="0"/>
                <a:ea typeface="Calibri" panose="020F0502020204030204" pitchFamily="34" charset="0"/>
              </a:rPr>
              <a:t> </a:t>
            </a:r>
            <a:r>
              <a:rPr lang="en-IN" sz="1800" dirty="0">
                <a:solidFill>
                  <a:schemeClr val="bg2">
                    <a:lumMod val="40000"/>
                    <a:lumOff val="60000"/>
                  </a:schemeClr>
                </a:solidFill>
                <a:effectLst/>
                <a:latin typeface="Calibri" panose="020F0502020204030204" pitchFamily="34" charset="0"/>
                <a:ea typeface="Calibri" panose="020F0502020204030204" pitchFamily="34" charset="0"/>
              </a:rPr>
              <a:t>into a single convolutional neural network. The network implements features</a:t>
            </a:r>
            <a:r>
              <a:rPr lang="en-US" sz="1800" dirty="0">
                <a:solidFill>
                  <a:schemeClr val="bg2">
                    <a:lumMod val="40000"/>
                    <a:lumOff val="60000"/>
                  </a:schemeClr>
                </a:solidFill>
                <a:latin typeface="Calibri" panose="020F0502020204030204" pitchFamily="34" charset="0"/>
                <a:ea typeface="Calibri" panose="020F0502020204030204" pitchFamily="34" charset="0"/>
              </a:rPr>
              <a:t> </a:t>
            </a:r>
            <a:r>
              <a:rPr lang="en-IN" sz="1800" dirty="0">
                <a:solidFill>
                  <a:schemeClr val="bg2">
                    <a:lumMod val="40000"/>
                    <a:lumOff val="60000"/>
                  </a:schemeClr>
                </a:solidFill>
                <a:effectLst/>
                <a:latin typeface="Calibri" panose="020F0502020204030204" pitchFamily="34" charset="0"/>
                <a:ea typeface="Calibri" panose="020F0502020204030204" pitchFamily="34" charset="0"/>
              </a:rPr>
              <a:t>from every single frame of the video or several images to construct each bounding box by prediction. This will also be implemented by predicting bounding boxes across all classes for a video. This results in the network reasoning globally about the full image and all the objects in the image.</a:t>
            </a:r>
            <a:endParaRPr lang="en-US" sz="1800" dirty="0">
              <a:solidFill>
                <a:schemeClr val="bg2">
                  <a:lumMod val="40000"/>
                  <a:lumOff val="60000"/>
                </a:schemeClr>
              </a:solidFill>
              <a:effectLst/>
              <a:latin typeface="Calibri" panose="020F0502020204030204" pitchFamily="34" charset="0"/>
              <a:ea typeface="Calibri" panose="020F0502020204030204" pitchFamily="34" charset="0"/>
            </a:endParaRPr>
          </a:p>
        </p:txBody>
      </p:sp>
      <p:sp>
        <p:nvSpPr>
          <p:cNvPr id="3879" name="Google Shape;3879;p19"/>
          <p:cNvSpPr/>
          <p:nvPr/>
        </p:nvSpPr>
        <p:spPr>
          <a:xfrm>
            <a:off x="752521" y="176755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984181" y="280174"/>
            <a:ext cx="1160371" cy="1160688"/>
            <a:chOff x="6292538" y="3515975"/>
            <a:chExt cx="409100" cy="409125"/>
          </a:xfrm>
        </p:grpSpPr>
        <p:sp>
          <p:nvSpPr>
            <p:cNvPr id="3881" name="Google Shape;3881;p19"/>
            <p:cNvSpPr/>
            <p:nvPr/>
          </p:nvSpPr>
          <p:spPr>
            <a:xfrm>
              <a:off x="6450995" y="3663249"/>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292538" y="35159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3" name="Google Shape;3883;p19"/>
          <p:cNvGrpSpPr/>
          <p:nvPr/>
        </p:nvGrpSpPr>
        <p:grpSpPr>
          <a:xfrm rot="1057001">
            <a:off x="189583" y="1205115"/>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346395" y="783158"/>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19"/>
          <p:cNvSpPr/>
          <p:nvPr/>
        </p:nvSpPr>
        <p:spPr>
          <a:xfrm rot="-1609377">
            <a:off x="796297" y="2860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2223099" y="753257"/>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9138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079614"/>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800" b="1" dirty="0">
                <a:effectLst/>
                <a:latin typeface="Calibri" panose="020F0502020204030204" pitchFamily="34" charset="0"/>
                <a:ea typeface="Calibri" panose="020F0502020204030204" pitchFamily="34" charset="0"/>
              </a:rPr>
              <a:t>“</a:t>
            </a:r>
            <a:r>
              <a:rPr lang="en-IN" sz="1800" dirty="0">
                <a:effectLst/>
                <a:latin typeface="Calibri" panose="020F0502020204030204" pitchFamily="34" charset="0"/>
                <a:ea typeface="Calibri" panose="020F0502020204030204" pitchFamily="34" charset="0"/>
              </a:rPr>
              <a:t>You Only Look Once” implements a model that uses convolutional neural networks for video analysis in the field of object detection. It works on the principle of fast object detection but sometimes there are instances of not that accurate results provided by the model because of the speed constraint, but generally it is accurate enough for real time fast object detection systems.</a:t>
            </a:r>
            <a:endParaRPr dirty="0"/>
          </a:p>
        </p:txBody>
      </p:sp>
      <p:sp>
        <p:nvSpPr>
          <p:cNvPr id="3898" name="Google Shape;3898;p20"/>
          <p:cNvSpPr txBox="1">
            <a:spLocks noGrp="1"/>
          </p:cNvSpPr>
          <p:nvPr>
            <p:ph type="title"/>
          </p:nvPr>
        </p:nvSpPr>
        <p:spPr>
          <a:xfrm>
            <a:off x="718300" y="17893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Theory</a:t>
            </a:r>
            <a:endParaRPr dirty="0"/>
          </a:p>
        </p:txBody>
      </p:sp>
      <p:sp>
        <p:nvSpPr>
          <p:cNvPr id="3899" name="Google Shape;3899;p20"/>
          <p:cNvSpPr txBox="1">
            <a:spLocks noGrp="1"/>
          </p:cNvSpPr>
          <p:nvPr>
            <p:ph type="body" idx="2"/>
          </p:nvPr>
        </p:nvSpPr>
        <p:spPr>
          <a:xfrm>
            <a:off x="4237000" y="1079613"/>
            <a:ext cx="3242400" cy="3640587"/>
          </a:xfrm>
          <a:prstGeom prst="rect">
            <a:avLst/>
          </a:prstGeom>
        </p:spPr>
        <p:txBody>
          <a:bodyPr spcFirstLastPara="1" wrap="square" lIns="91425" tIns="91425" rIns="91425" bIns="91425" anchor="t" anchorCtr="0">
            <a:noAutofit/>
          </a:bodyPr>
          <a:lstStyle/>
          <a:p>
            <a:pPr marL="0" marR="0" indent="0">
              <a:lnSpc>
                <a:spcPct val="106000"/>
              </a:lnSpc>
              <a:spcBef>
                <a:spcPts val="0"/>
              </a:spcBef>
              <a:spcAft>
                <a:spcPts val="800"/>
              </a:spcAft>
              <a:buNone/>
            </a:pPr>
            <a:r>
              <a:rPr lang="en-IN" sz="1800" b="1" dirty="0">
                <a:effectLst/>
                <a:latin typeface="Calibri" panose="020F0502020204030204" pitchFamily="34" charset="0"/>
                <a:ea typeface="Calibri" panose="020F0502020204030204" pitchFamily="34" charset="0"/>
              </a:rPr>
              <a:t>YOLO comprises of:</a:t>
            </a:r>
            <a:endParaRPr lang="en-US" sz="1800" dirty="0">
              <a:effectLst/>
              <a:latin typeface="Calibri" panose="020F0502020204030204" pitchFamily="34" charset="0"/>
              <a:ea typeface="Calibri" panose="020F0502020204030204" pitchFamily="34" charset="0"/>
            </a:endParaRPr>
          </a:p>
          <a:p>
            <a:pPr marL="0" marR="0" indent="0">
              <a:lnSpc>
                <a:spcPct val="106000"/>
              </a:lnSpc>
              <a:spcBef>
                <a:spcPts val="0"/>
              </a:spcBef>
              <a:spcAft>
                <a:spcPts val="800"/>
              </a:spcAft>
              <a:buNone/>
            </a:pPr>
            <a:r>
              <a:rPr lang="en-IN" sz="1800" dirty="0">
                <a:effectLst/>
                <a:latin typeface="Calibri" panose="020F0502020204030204" pitchFamily="34" charset="0"/>
                <a:ea typeface="Calibri" panose="020F0502020204030204" pitchFamily="34" charset="0"/>
              </a:rPr>
              <a:t>• Backbone: </a:t>
            </a:r>
            <a:r>
              <a:rPr lang="en-IN" sz="1800" b="1" dirty="0" err="1">
                <a:effectLst/>
                <a:latin typeface="Calibri" panose="020F0502020204030204" pitchFamily="34" charset="0"/>
                <a:ea typeface="Calibri" panose="020F0502020204030204" pitchFamily="34" charset="0"/>
              </a:rPr>
              <a:t>CSPDarknet</a:t>
            </a:r>
            <a:endParaRPr lang="en-US" sz="1800" dirty="0">
              <a:effectLst/>
              <a:latin typeface="Calibri" panose="020F0502020204030204" pitchFamily="34" charset="0"/>
              <a:ea typeface="Calibri" panose="020F0502020204030204" pitchFamily="34" charset="0"/>
            </a:endParaRPr>
          </a:p>
          <a:p>
            <a:pPr marL="0" marR="0" indent="0">
              <a:lnSpc>
                <a:spcPct val="106000"/>
              </a:lnSpc>
              <a:spcBef>
                <a:spcPts val="0"/>
              </a:spcBef>
              <a:spcAft>
                <a:spcPts val="800"/>
              </a:spcAft>
              <a:buNone/>
            </a:pPr>
            <a:r>
              <a:rPr lang="en-IN" sz="1800" dirty="0">
                <a:effectLst/>
                <a:latin typeface="Calibri" panose="020F0502020204030204" pitchFamily="34" charset="0"/>
                <a:ea typeface="Calibri" panose="020F0502020204030204" pitchFamily="34" charset="0"/>
              </a:rPr>
              <a:t>• Neck: </a:t>
            </a:r>
            <a:r>
              <a:rPr lang="en-IN" sz="1800" b="1" dirty="0">
                <a:effectLst/>
                <a:latin typeface="Calibri" panose="020F0502020204030204" pitchFamily="34" charset="0"/>
                <a:ea typeface="Calibri" panose="020F0502020204030204" pitchFamily="34" charset="0"/>
              </a:rPr>
              <a:t>SPP , PAN </a:t>
            </a:r>
            <a:endParaRPr lang="en-US" sz="1800" dirty="0">
              <a:effectLst/>
              <a:latin typeface="Calibri" panose="020F0502020204030204" pitchFamily="34" charset="0"/>
              <a:ea typeface="Calibri" panose="020F0502020204030204" pitchFamily="34" charset="0"/>
            </a:endParaRPr>
          </a:p>
          <a:p>
            <a:pPr marL="0" marR="0" indent="0">
              <a:lnSpc>
                <a:spcPct val="106000"/>
              </a:lnSpc>
              <a:spcBef>
                <a:spcPts val="0"/>
              </a:spcBef>
              <a:spcAft>
                <a:spcPts val="800"/>
              </a:spcAft>
              <a:buNone/>
            </a:pPr>
            <a:r>
              <a:rPr lang="en-IN" sz="1800" dirty="0">
                <a:effectLst/>
                <a:latin typeface="Calibri" panose="020F0502020204030204" pitchFamily="34" charset="0"/>
                <a:ea typeface="Calibri" panose="020F0502020204030204" pitchFamily="34" charset="0"/>
              </a:rPr>
              <a:t>• Head: </a:t>
            </a:r>
            <a:r>
              <a:rPr lang="en-IN" sz="1800" b="1" dirty="0">
                <a:effectLst/>
                <a:latin typeface="Calibri" panose="020F0502020204030204" pitchFamily="34" charset="0"/>
                <a:ea typeface="Calibri" panose="020F0502020204030204" pitchFamily="34" charset="0"/>
              </a:rPr>
              <a:t>YOLOv3</a:t>
            </a:r>
          </a:p>
          <a:p>
            <a:pPr marL="0" marR="0" indent="0">
              <a:lnSpc>
                <a:spcPct val="106000"/>
              </a:lnSpc>
              <a:spcBef>
                <a:spcPts val="0"/>
              </a:spcBef>
              <a:spcAft>
                <a:spcPts val="800"/>
              </a:spcAft>
              <a:buNone/>
            </a:pPr>
            <a:r>
              <a:rPr lang="en-IN" b="1" dirty="0">
                <a:latin typeface="Calibri" panose="020F0502020204030204" pitchFamily="34" charset="0"/>
                <a:ea typeface="Calibri" panose="020F0502020204030204" pitchFamily="34" charset="0"/>
              </a:rPr>
              <a:t>The method uses-</a:t>
            </a:r>
          </a:p>
          <a:p>
            <a:pPr marL="0" indent="0">
              <a:lnSpc>
                <a:spcPct val="106000"/>
              </a:lnSpc>
              <a:spcBef>
                <a:spcPts val="0"/>
              </a:spcBef>
              <a:spcAft>
                <a:spcPts val="800"/>
              </a:spcAft>
              <a:buNone/>
            </a:pPr>
            <a:r>
              <a:rPr lang="en-IN" sz="1800" b="1" dirty="0">
                <a:effectLst/>
                <a:latin typeface="Calibri" panose="020F0502020204030204" pitchFamily="34" charset="0"/>
                <a:ea typeface="Calibri" panose="020F0502020204030204" pitchFamily="34" charset="0"/>
              </a:rPr>
              <a:t>• Bag of Freebies method (</a:t>
            </a:r>
            <a:r>
              <a:rPr lang="en-IN" sz="1800" b="1" dirty="0" err="1">
                <a:effectLst/>
                <a:latin typeface="Calibri" panose="020F0502020204030204" pitchFamily="34" charset="0"/>
                <a:ea typeface="Calibri" panose="020F0502020204030204" pitchFamily="34" charset="0"/>
              </a:rPr>
              <a:t>BoF</a:t>
            </a:r>
            <a:r>
              <a:rPr lang="en-IN" sz="1800" b="1"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for backbone and detector</a:t>
            </a:r>
          </a:p>
          <a:p>
            <a:pPr marL="0" indent="0">
              <a:lnSpc>
                <a:spcPct val="106000"/>
              </a:lnSpc>
              <a:spcBef>
                <a:spcPts val="0"/>
              </a:spcBef>
              <a:spcAft>
                <a:spcPts val="800"/>
              </a:spcAft>
              <a:buNone/>
            </a:pPr>
            <a:r>
              <a:rPr lang="en-IN" sz="1800" b="1" dirty="0">
                <a:effectLst/>
                <a:latin typeface="Calibri" panose="020F0502020204030204" pitchFamily="34" charset="0"/>
                <a:ea typeface="Calibri" panose="020F0502020204030204" pitchFamily="34" charset="0"/>
              </a:rPr>
              <a:t>• Bag of Specials method(</a:t>
            </a:r>
            <a:r>
              <a:rPr lang="en-IN" sz="1800" b="1" dirty="0" err="1">
                <a:effectLst/>
                <a:latin typeface="Calibri" panose="020F0502020204030204" pitchFamily="34" charset="0"/>
                <a:ea typeface="Calibri" panose="020F0502020204030204" pitchFamily="34" charset="0"/>
              </a:rPr>
              <a:t>BoS</a:t>
            </a:r>
            <a:r>
              <a:rPr lang="en-IN" sz="1800" b="1"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for backbone and detector</a:t>
            </a:r>
          </a:p>
          <a:p>
            <a:pPr marL="0" indent="0">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endParaRPr>
          </a:p>
          <a:p>
            <a:pPr marL="0" marR="0" indent="0">
              <a:lnSpc>
                <a:spcPct val="106000"/>
              </a:lnSpc>
              <a:spcBef>
                <a:spcPts val="0"/>
              </a:spcBef>
              <a:spcAft>
                <a:spcPts val="800"/>
              </a:spcAft>
              <a:buNone/>
            </a:pPr>
            <a:endParaRPr lang="en-US" sz="1800" dirty="0">
              <a:effectLst/>
              <a:latin typeface="Calibri" panose="020F0502020204030204" pitchFamily="34" charset="0"/>
              <a:ea typeface="Calibri" panose="020F0502020204030204" pitchFamily="34"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6" name="Picture 5">
            <a:extLst>
              <a:ext uri="{FF2B5EF4-FFF2-40B4-BE49-F238E27FC236}">
                <a16:creationId xmlns:a16="http://schemas.microsoft.com/office/drawing/2014/main" id="{7C249D90-B8F2-47F5-B7E8-4D5B5F19AC4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 y="-14134"/>
            <a:ext cx="7426396" cy="5157634"/>
          </a:xfrm>
          <a:prstGeom prst="rect">
            <a:avLst/>
          </a:prstGeom>
          <a:noFill/>
          <a:ln>
            <a:noFill/>
          </a:ln>
        </p:spPr>
      </p:pic>
      <p:sp>
        <p:nvSpPr>
          <p:cNvPr id="7" name="Rectangle 6">
            <a:extLst>
              <a:ext uri="{FF2B5EF4-FFF2-40B4-BE49-F238E27FC236}">
                <a16:creationId xmlns:a16="http://schemas.microsoft.com/office/drawing/2014/main" id="{38C92DA6-FBBD-4D7D-BC36-1A53F83A7669}"/>
              </a:ext>
            </a:extLst>
          </p:cNvPr>
          <p:cNvSpPr/>
          <p:nvPr/>
        </p:nvSpPr>
        <p:spPr>
          <a:xfrm>
            <a:off x="5020343" y="173130"/>
            <a:ext cx="1866217"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Loss Function-</a:t>
            </a: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722</Words>
  <Application>Microsoft Office PowerPoint</Application>
  <PresentationFormat>On-screen Show (16:9)</PresentationFormat>
  <Paragraphs>64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Titillium Web Light</vt:lpstr>
      <vt:lpstr>Symbol</vt:lpstr>
      <vt:lpstr>Dosis</vt:lpstr>
      <vt:lpstr>Dosis ExtraLight</vt:lpstr>
      <vt:lpstr>Titillium Web</vt:lpstr>
      <vt:lpstr>Calibri</vt:lpstr>
      <vt:lpstr>Arial</vt:lpstr>
      <vt:lpstr>Mowbray template</vt:lpstr>
      <vt:lpstr>Video Content Analysis (YOLO) Prajjwal Chittori 2K18/CO/249</vt:lpstr>
      <vt:lpstr>Welcome!</vt:lpstr>
      <vt:lpstr> Introduction</vt:lpstr>
      <vt:lpstr>PowerPoint Presentation</vt:lpstr>
      <vt:lpstr>Advantages over preexisting models</vt:lpstr>
      <vt:lpstr>Literature review</vt:lpstr>
      <vt:lpstr>Literature review</vt:lpstr>
      <vt:lpstr>Theory</vt:lpstr>
      <vt:lpstr>PowerPoint Presentation</vt:lpstr>
      <vt:lpstr>Model Representation</vt:lpstr>
      <vt:lpstr>Comparison with other models</vt:lpstr>
      <vt:lpstr>Result after 200 iterations</vt:lpstr>
      <vt:lpstr>mAP and Loss Plot</vt:lpstr>
      <vt:lpstr>Innovations in v4</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Content Analysis (YOLO) Prajjwal Chittori 2K18/CO/249</dc:title>
  <cp:lastModifiedBy>Pjdurden</cp:lastModifiedBy>
  <cp:revision>4</cp:revision>
  <dcterms:modified xsi:type="dcterms:W3CDTF">2020-12-02T02:47:50Z</dcterms:modified>
</cp:coreProperties>
</file>