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80" r:id="rId6"/>
    <p:sldId id="259" r:id="rId7"/>
    <p:sldId id="273" r:id="rId8"/>
    <p:sldId id="274" r:id="rId9"/>
    <p:sldId id="275" r:id="rId10"/>
    <p:sldId id="276" r:id="rId11"/>
    <p:sldId id="261" r:id="rId12"/>
    <p:sldId id="260" r:id="rId13"/>
    <p:sldId id="277" r:id="rId14"/>
    <p:sldId id="262" r:id="rId15"/>
    <p:sldId id="278" r:id="rId16"/>
    <p:sldId id="263" r:id="rId17"/>
    <p:sldId id="265" r:id="rId18"/>
    <p:sldId id="264" r:id="rId19"/>
    <p:sldId id="267" r:id="rId20"/>
    <p:sldId id="268" r:id="rId21"/>
    <p:sldId id="269" r:id="rId22"/>
    <p:sldId id="270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dirty="0"/>
              <a:t>Number of Forts vs Leaf Nodes Found (log</a:t>
            </a:r>
            <a:r>
              <a:rPr lang="en-CA" i="1" baseline="-25000" dirty="0"/>
              <a:t> </a:t>
            </a:r>
            <a:r>
              <a:rPr lang="en-CA" i="0" baseline="-25000" dirty="0"/>
              <a:t>10</a:t>
            </a:r>
            <a:r>
              <a:rPr lang="en-CA" i="0" baseline="0" dirty="0"/>
              <a:t>)</a:t>
            </a:r>
            <a:r>
              <a:rPr lang="en-CA" i="0" dirty="0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Optimized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3 Forts</c:v>
                </c:pt>
                <c:pt idx="1">
                  <c:v>4 Forts</c:v>
                </c:pt>
                <c:pt idx="2">
                  <c:v>5 Forts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2.5377999999999998</c:v>
                </c:pt>
                <c:pt idx="1">
                  <c:v>3.5430000000000001</c:v>
                </c:pt>
                <c:pt idx="2">
                  <c:v>4.78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8D1-41B8-9DDE-28787DA59C0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Not Optimized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3 Forts</c:v>
                </c:pt>
                <c:pt idx="1">
                  <c:v>4 Forts</c:v>
                </c:pt>
                <c:pt idx="2">
                  <c:v>5 Forts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4.1100000000000003</c:v>
                </c:pt>
                <c:pt idx="1">
                  <c:v>5.9660000000000002</c:v>
                </c:pt>
                <c:pt idx="2">
                  <c:v>8.1999999999999993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8D1-41B8-9DDE-28787DA59C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4027696"/>
        <c:axId val="554028024"/>
      </c:lineChart>
      <c:catAx>
        <c:axId val="554027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4028024"/>
        <c:crosses val="autoZero"/>
        <c:auto val="1"/>
        <c:lblAlgn val="ctr"/>
        <c:lblOffset val="100"/>
        <c:noMultiLvlLbl val="0"/>
      </c:catAx>
      <c:valAx>
        <c:axId val="554028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4027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A96D-1827-4F68-92DF-D9B6E8639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1DCE59-FA4C-4101-AC7C-3CA114169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D8075-073A-40C1-8222-8936BECA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EC3A-DE64-4893-BEB6-DC1EFABCC5B9}" type="datetimeFigureOut">
              <a:rPr lang="en-CA" smtClean="0"/>
              <a:t>2017-12-13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10DB9-4614-4B17-8C69-09A643E0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1C66E-BF06-43D7-A7D5-EEFFC183B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547C-1940-479A-BE6C-A23AB5E28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598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3B5F4-544E-482F-BBC8-FDD87DA55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967815-A1BE-4860-8441-8420803BF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19875-BB0A-42D2-8ADC-1479B681B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EC3A-DE64-4893-BEB6-DC1EFABCC5B9}" type="datetimeFigureOut">
              <a:rPr lang="en-CA" smtClean="0"/>
              <a:t>2017-12-13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FCD7D-C691-49EE-8015-C5419523D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2429E-27CE-4D3E-BC84-A8190E13F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547C-1940-479A-BE6C-A23AB5E28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601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3669BA-AD99-4EE2-A5FB-DCE3E9E329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3D6867-211D-405F-9C34-6112AF5C7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70F00-7A01-4E86-8BA7-FC441804B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EC3A-DE64-4893-BEB6-DC1EFABCC5B9}" type="datetimeFigureOut">
              <a:rPr lang="en-CA" smtClean="0"/>
              <a:t>2017-12-13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47285-94A7-4BB2-A997-9844ECE1A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C0C0D-1BA9-465C-8A89-971FF829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547C-1940-479A-BE6C-A23AB5E28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401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A9C4-3FEF-4E26-A6E4-61916E375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3CCF7-168E-4408-A5E1-BB6041DC1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2DCE8-7825-4A52-9F28-A2FA5EA37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EC3A-DE64-4893-BEB6-DC1EFABCC5B9}" type="datetimeFigureOut">
              <a:rPr lang="en-CA" smtClean="0"/>
              <a:t>2017-12-13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195F8-7109-4512-9A18-82D198990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8342B-A2D4-4761-B101-CA0151727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547C-1940-479A-BE6C-A23AB5E28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3389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B1DE4-1482-4AE2-9D63-0468A6544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05159-16F7-4DAC-ADDC-7D11E54F6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E3B6A-A100-430F-8BCE-18A99B1C0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EC3A-DE64-4893-BEB6-DC1EFABCC5B9}" type="datetimeFigureOut">
              <a:rPr lang="en-CA" smtClean="0"/>
              <a:t>2017-12-13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62398-4DA6-4DC5-B7B9-5B99A2648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A09ED-3694-4905-BBE1-9748F13C1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547C-1940-479A-BE6C-A23AB5E28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3582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86A2F-DF99-4FE8-A9FD-0A0A400BC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8AB72-EE1E-4D06-A0C2-28B0BAEF39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59D6A1-98E6-404D-A0AC-1CD063DB0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CB649-C0AD-47EF-AEC8-EF63165DC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EC3A-DE64-4893-BEB6-DC1EFABCC5B9}" type="datetimeFigureOut">
              <a:rPr lang="en-CA" smtClean="0"/>
              <a:t>2017-12-13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21D89-35CF-469B-9559-B95AD84D5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49DAB-45E4-4D95-A8BD-1C734C18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547C-1940-479A-BE6C-A23AB5E28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9883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7345C-3654-427C-89D9-779E532D3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EC61C-BBFF-4565-8F6C-C7686760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7EA2C-F106-4FAC-A926-06B53D2E1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9E22F8-C2B7-45EE-A351-B35A3ED30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D387B0-13B2-4ADB-8B99-DC9B5C3CBD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F2ABC-50FE-4CB3-BB5D-B466D7C27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EC3A-DE64-4893-BEB6-DC1EFABCC5B9}" type="datetimeFigureOut">
              <a:rPr lang="en-CA" smtClean="0"/>
              <a:t>2017-12-13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B64CEA-3E4F-48F2-9C86-F28713435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26D229-A65D-4F98-9E59-A9A8847BC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547C-1940-479A-BE6C-A23AB5E28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0337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5A066-9DC6-40F8-BB1E-7F9B4C583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921BBB-0E21-4F44-9B42-790ECB13F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EC3A-DE64-4893-BEB6-DC1EFABCC5B9}" type="datetimeFigureOut">
              <a:rPr lang="en-CA" smtClean="0"/>
              <a:t>2017-12-13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2C5F6C-2B89-4542-9421-E6A84AA02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04606-41B2-4E6B-92C6-58D0835B8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547C-1940-479A-BE6C-A23AB5E28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1212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FA1E68-2EC8-49EE-A500-6D169B971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EC3A-DE64-4893-BEB6-DC1EFABCC5B9}" type="datetimeFigureOut">
              <a:rPr lang="en-CA" smtClean="0"/>
              <a:t>2017-12-13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9332F8-A87D-4993-9198-ACC22FDAA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0CE30-194E-4B97-B05D-631A5EB19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547C-1940-479A-BE6C-A23AB5E28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1627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1AB39-D7FE-46D2-ABA0-6ED357FF9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0654C-48DA-49F0-B975-C48ACFD27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A964D8-E767-4639-A9B5-D59A598A1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7DB5E-310F-4CB0-8D10-256990559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EC3A-DE64-4893-BEB6-DC1EFABCC5B9}" type="datetimeFigureOut">
              <a:rPr lang="en-CA" smtClean="0"/>
              <a:t>2017-12-13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8F327-2644-41D1-A5FE-4C6E0A4B3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39EE5-C5ED-4F76-8E11-F3264522F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547C-1940-479A-BE6C-A23AB5E28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001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C3EB2-E6FF-498A-BDB2-3D69683B4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BECC42-182C-457E-9000-5DD2D79DE8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E7A82-FE54-4A23-8B98-611642509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2AF5E-7147-41CA-AC62-85E04DD34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EC3A-DE64-4893-BEB6-DC1EFABCC5B9}" type="datetimeFigureOut">
              <a:rPr lang="en-CA" smtClean="0"/>
              <a:t>2017-12-13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28F75-3DFB-4CEB-8FBE-3BEA435E0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F2C6A-29AB-413A-A75C-4BAA7DD71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547C-1940-479A-BE6C-A23AB5E28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5304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C739F8-8644-4C52-8819-8F5640FA7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666E7-E556-4A8D-AA6A-3A3C2140A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577E6-75B8-4164-97AA-12815BC16C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7EC3A-DE64-4893-BEB6-DC1EFABCC5B9}" type="datetimeFigureOut">
              <a:rPr lang="en-CA" smtClean="0"/>
              <a:t>2017-12-13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F6C4D-7625-4504-8C85-DDD9ADAE18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5BB8E-1B12-4509-BAD2-06A0B7105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F547C-1940-479A-BE6C-A23AB5E28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6404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414835-F032-4558-8350-2F3CEEF32D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C12571-B4B7-4EA7-A9B2-2059E78F2807}"/>
              </a:ext>
            </a:extLst>
          </p:cNvPr>
          <p:cNvSpPr/>
          <p:nvPr/>
        </p:nvSpPr>
        <p:spPr>
          <a:xfrm>
            <a:off x="1338470" y="1139483"/>
            <a:ext cx="9563992" cy="3710813"/>
          </a:xfrm>
          <a:prstGeom prst="roundRect">
            <a:avLst/>
          </a:prstGeom>
          <a:solidFill>
            <a:srgbClr val="000000">
              <a:alpha val="56078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4DAE90-1924-4062-B2A9-7276DD96E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58886"/>
            <a:ext cx="9144000" cy="2900518"/>
          </a:xfrm>
        </p:spPr>
        <p:txBody>
          <a:bodyPr>
            <a:noAutofit/>
          </a:bodyPr>
          <a:lstStyle/>
          <a:p>
            <a:r>
              <a:rPr lang="en-CA" sz="7200" b="1" dirty="0">
                <a:solidFill>
                  <a:srgbClr val="FFFFFF"/>
                </a:solidFill>
              </a:rPr>
              <a:t>Invasion Planning in RTS and Turn Based Strategy Games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7D1426-7522-479E-B01E-2AAF1CA23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Peter Ebear</a:t>
            </a:r>
          </a:p>
        </p:txBody>
      </p:sp>
    </p:spTree>
    <p:extLst>
      <p:ext uri="{BB962C8B-B14F-4D97-AF65-F5344CB8AC3E}">
        <p14:creationId xmlns:p14="http://schemas.microsoft.com/office/powerpoint/2010/main" val="2095014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7CE7D-917F-40D5-9D78-CB14D4AC8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70" y="365125"/>
            <a:ext cx="10624930" cy="1325563"/>
          </a:xfrm>
        </p:spPr>
        <p:txBody>
          <a:bodyPr>
            <a:normAutofit/>
          </a:bodyPr>
          <a:lstStyle/>
          <a:p>
            <a:pPr algn="ctr"/>
            <a:r>
              <a:rPr lang="en-CA" sz="4000" dirty="0"/>
              <a:t>Package Delivery Problem With Timing Windows:</a:t>
            </a:r>
            <a:br>
              <a:rPr lang="en-CA" sz="4000" dirty="0"/>
            </a:br>
            <a:r>
              <a:rPr lang="en-CA" sz="4000" dirty="0"/>
              <a:t>Massaged into Invasion Solver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8830B-27D6-4CC2-81D0-9C59DF6D7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 locations to delivery to</a:t>
            </a:r>
          </a:p>
          <a:p>
            <a:r>
              <a:rPr lang="en-CA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Each location has an expected delivery time</a:t>
            </a:r>
          </a:p>
          <a:p>
            <a:r>
              <a:rPr lang="en-CA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 always possible to do with only one truck</a:t>
            </a:r>
          </a:p>
          <a:p>
            <a:r>
              <a:rPr lang="en-CA" sz="3600" dirty="0"/>
              <a:t>Split delivery between multiple trucks</a:t>
            </a:r>
          </a:p>
          <a:p>
            <a:pPr lvl="1"/>
            <a:r>
              <a:rPr lang="en-CA" sz="3600" dirty="0">
                <a:solidFill>
                  <a:srgbClr val="FF0000"/>
                </a:solidFill>
              </a:rPr>
              <a:t>Split the invading army into sub armies</a:t>
            </a:r>
          </a:p>
        </p:txBody>
      </p:sp>
    </p:spTree>
    <p:extLst>
      <p:ext uri="{BB962C8B-B14F-4D97-AF65-F5344CB8AC3E}">
        <p14:creationId xmlns:p14="http://schemas.microsoft.com/office/powerpoint/2010/main" val="2821131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66D924D3-9841-4D36-9964-E5BAA6C133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7" r="4842" b="1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3CDEC8-76ED-4B81-981A-28AE9B8A0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Package Delivery Problem With Timing Windows: How to Solve?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B04FC6-E7BA-4C75-9442-7AE06B55FD5B}"/>
              </a:ext>
            </a:extLst>
          </p:cNvPr>
          <p:cNvSpPr txBox="1"/>
          <p:nvPr/>
        </p:nvSpPr>
        <p:spPr>
          <a:xfrm>
            <a:off x="838200" y="1825625"/>
            <a:ext cx="37978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Constraint Solvers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And-Tree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Exponential search times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Find the best case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Or-Tree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Worst case Exponential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Finds a solution</a:t>
            </a:r>
          </a:p>
        </p:txBody>
      </p:sp>
    </p:spTree>
    <p:extLst>
      <p:ext uri="{BB962C8B-B14F-4D97-AF65-F5344CB8AC3E}">
        <p14:creationId xmlns:p14="http://schemas.microsoft.com/office/powerpoint/2010/main" val="1056848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5863A468-727B-40BF-B6B6-F919A421F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717" y="307731"/>
            <a:ext cx="3930563" cy="3997637"/>
          </a:xfrm>
          <a:prstGeom prst="rect">
            <a:avLst/>
          </a:prstGeom>
        </p:spPr>
      </p:pic>
      <p:pic>
        <p:nvPicPr>
          <p:cNvPr id="7" name="Picture 6" descr="A picture containing floor, indoor, building&#10;&#10;Description generated with high confidence">
            <a:extLst>
              <a:ext uri="{FF2B5EF4-FFF2-40B4-BE49-F238E27FC236}">
                <a16:creationId xmlns:a16="http://schemas.microsoft.com/office/drawing/2014/main" id="{9C86AE61-BAA3-4615-8651-31D4C01AE4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043" y="747716"/>
            <a:ext cx="5455917" cy="31176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26B850-2DE1-4B99-BE42-B4E270D98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80993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And-Trees in Games: Chess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A6281-9400-4CFD-8E0D-2BECABA4C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3769" y="5775529"/>
            <a:ext cx="9144000" cy="60472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rgbClr val="D9DE6B"/>
                </a:solidFill>
              </a:rPr>
              <a:t>Min-Max Tree</a:t>
            </a:r>
          </a:p>
        </p:txBody>
      </p:sp>
    </p:spTree>
    <p:extLst>
      <p:ext uri="{BB962C8B-B14F-4D97-AF65-F5344CB8AC3E}">
        <p14:creationId xmlns:p14="http://schemas.microsoft.com/office/powerpoint/2010/main" val="1745390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indoor, floor, wall&#10;&#10;Description generated with high confidence">
            <a:extLst>
              <a:ext uri="{FF2B5EF4-FFF2-40B4-BE49-F238E27FC236}">
                <a16:creationId xmlns:a16="http://schemas.microsoft.com/office/drawing/2014/main" id="{F46E22A2-176C-4F1C-B470-3C301B6626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514" y="2074363"/>
            <a:ext cx="7188199" cy="41075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E9708C-69F5-4715-98F0-47C4B84B9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Invasion Solver: </a:t>
            </a: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And-Tree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919C7C-FC02-4599-BBBB-CB20DA58F799}"/>
              </a:ext>
            </a:extLst>
          </p:cNvPr>
          <p:cNvSpPr txBox="1"/>
          <p:nvPr/>
        </p:nvSpPr>
        <p:spPr>
          <a:xfrm>
            <a:off x="4032514" y="676096"/>
            <a:ext cx="645901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Opponent’s strength is a function of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Only one ‘Counter Move’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Merge with player move.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800" dirty="0"/>
              <a:t>Result: And-Tree</a:t>
            </a:r>
          </a:p>
        </p:txBody>
      </p:sp>
    </p:spTree>
    <p:extLst>
      <p:ext uri="{BB962C8B-B14F-4D97-AF65-F5344CB8AC3E}">
        <p14:creationId xmlns:p14="http://schemas.microsoft.com/office/powerpoint/2010/main" val="1661722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oy&#10;&#10;Description generated with high confidence">
            <a:extLst>
              <a:ext uri="{FF2B5EF4-FFF2-40B4-BE49-F238E27FC236}">
                <a16:creationId xmlns:a16="http://schemas.microsoft.com/office/drawing/2014/main" id="{C25CD9F7-1AC0-4BD2-9CCA-ABD6B3BFBE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9" t="8543" r="33775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24CD679-7405-4CD3-A92A-9469F279A5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5735590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44503-F6D9-4246-851C-D9B5CC71C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5" y="640263"/>
            <a:ext cx="5221266" cy="1344975"/>
          </a:xfrm>
        </p:spPr>
        <p:txBody>
          <a:bodyPr>
            <a:normAutofit/>
          </a:bodyPr>
          <a:lstStyle/>
          <a:p>
            <a:r>
              <a:rPr lang="en-CA" sz="4000"/>
              <a:t>Invasion Solver: Implementation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07EF5-6724-4F32-9487-AAD3A59B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10" y="2121763"/>
            <a:ext cx="5235490" cy="3773010"/>
          </a:xfrm>
        </p:spPr>
        <p:txBody>
          <a:bodyPr>
            <a:normAutofit/>
          </a:bodyPr>
          <a:lstStyle/>
          <a:p>
            <a:r>
              <a:rPr lang="en-CA" sz="2400"/>
              <a:t>Three Unit Types:</a:t>
            </a:r>
          </a:p>
          <a:p>
            <a:pPr lvl="1"/>
            <a:r>
              <a:rPr lang="en-CA" dirty="0"/>
              <a:t>Soldier, Healer, Archer</a:t>
            </a:r>
          </a:p>
          <a:p>
            <a:r>
              <a:rPr lang="en-CA" sz="2400"/>
              <a:t>Unit Group Bonuses </a:t>
            </a:r>
          </a:p>
          <a:p>
            <a:pPr lvl="1"/>
            <a:r>
              <a:rPr lang="en-CA" dirty="0"/>
              <a:t>Exponential</a:t>
            </a:r>
          </a:p>
          <a:p>
            <a:r>
              <a:rPr lang="en-CA" sz="2400"/>
              <a:t>Variable Nation Layout</a:t>
            </a:r>
          </a:p>
          <a:p>
            <a:pPr lvl="1"/>
            <a:r>
              <a:rPr lang="en-CA" dirty="0"/>
              <a:t>Border Cities vs Internal Cities</a:t>
            </a:r>
          </a:p>
          <a:p>
            <a:r>
              <a:rPr lang="en-CA" sz="2400"/>
              <a:t>Configurable Unit and Fort Strengths</a:t>
            </a:r>
          </a:p>
          <a:p>
            <a:pPr lvl="1"/>
            <a:r>
              <a:rPr lang="en-CA" dirty="0"/>
              <a:t>Tune to match game</a:t>
            </a:r>
          </a:p>
          <a:p>
            <a:endParaRPr lang="en-CA" sz="2400"/>
          </a:p>
          <a:p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481982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oy&#10;&#10;Description generated with high confidence">
            <a:extLst>
              <a:ext uri="{FF2B5EF4-FFF2-40B4-BE49-F238E27FC236}">
                <a16:creationId xmlns:a16="http://schemas.microsoft.com/office/drawing/2014/main" id="{4988A019-0E72-4109-88A7-F103B0F7AE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9" t="8543" r="33775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24CD679-7405-4CD3-A92A-9469F279A5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5735590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44503-F6D9-4246-851C-D9B5CC71C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5" y="640263"/>
            <a:ext cx="5221266" cy="1344975"/>
          </a:xfrm>
        </p:spPr>
        <p:txBody>
          <a:bodyPr>
            <a:normAutofit/>
          </a:bodyPr>
          <a:lstStyle/>
          <a:p>
            <a:r>
              <a:rPr lang="en-CA" sz="4000"/>
              <a:t>Invasion Solver: Implementation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07EF5-6724-4F32-9487-AAD3A59B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10" y="2121763"/>
            <a:ext cx="5235490" cy="3773010"/>
          </a:xfrm>
        </p:spPr>
        <p:txBody>
          <a:bodyPr>
            <a:normAutofit/>
          </a:bodyPr>
          <a:lstStyle/>
          <a:p>
            <a:r>
              <a:rPr lang="en-CA" sz="2400" dirty="0"/>
              <a:t>Each node in the search contains:</a:t>
            </a:r>
          </a:p>
          <a:p>
            <a:pPr lvl="1"/>
            <a:r>
              <a:rPr lang="en-CA" dirty="0"/>
              <a:t>State of the Invaders</a:t>
            </a:r>
          </a:p>
          <a:p>
            <a:pPr lvl="1"/>
            <a:r>
              <a:rPr lang="en-CA" dirty="0"/>
              <a:t>State of the Defenders</a:t>
            </a:r>
          </a:p>
          <a:p>
            <a:r>
              <a:rPr lang="en-CA" sz="2400" dirty="0"/>
              <a:t>Each transition contains:</a:t>
            </a:r>
          </a:p>
          <a:p>
            <a:pPr lvl="1"/>
            <a:r>
              <a:rPr lang="en-CA" dirty="0"/>
              <a:t>Army split into sub armies</a:t>
            </a:r>
          </a:p>
          <a:p>
            <a:pPr lvl="1"/>
            <a:r>
              <a:rPr lang="en-CA" dirty="0"/>
              <a:t>Attack or Heal</a:t>
            </a:r>
          </a:p>
          <a:p>
            <a:r>
              <a:rPr lang="en-CA" dirty="0"/>
              <a:t>Result of transition:</a:t>
            </a:r>
          </a:p>
          <a:p>
            <a:pPr lvl="1"/>
            <a:r>
              <a:rPr lang="en-CA" dirty="0"/>
              <a:t>Merged sub armies</a:t>
            </a:r>
          </a:p>
          <a:p>
            <a:pPr lvl="1"/>
            <a:r>
              <a:rPr lang="en-CA" dirty="0"/>
              <a:t>Remaining forts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endParaRPr lang="en-CA" sz="2400" dirty="0"/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649131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7FBF-4BAB-4FBB-B77E-5A3FD9062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attacks are Calculated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68918-C655-44A8-8C68-0617E6362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Units positioned relative to fort</a:t>
            </a:r>
          </a:p>
          <a:p>
            <a:pPr lvl="1"/>
            <a:r>
              <a:rPr lang="en-CA" dirty="0"/>
              <a:t>Soldiers up front</a:t>
            </a:r>
          </a:p>
          <a:p>
            <a:pPr lvl="1"/>
            <a:r>
              <a:rPr lang="en-CA" dirty="0"/>
              <a:t>Archers in back</a:t>
            </a:r>
          </a:p>
          <a:p>
            <a:pPr lvl="1"/>
            <a:r>
              <a:rPr lang="en-CA" dirty="0"/>
              <a:t>Damage spread across each row until distributed</a:t>
            </a:r>
          </a:p>
          <a:p>
            <a:r>
              <a:rPr lang="en-CA" dirty="0"/>
              <a:t>Fort damage relative to army strength</a:t>
            </a:r>
          </a:p>
          <a:p>
            <a:pPr lvl="1"/>
            <a:r>
              <a:rPr lang="en-CA" dirty="0"/>
              <a:t>The stronger the army, the less time a fort can retaliate</a:t>
            </a:r>
          </a:p>
          <a:p>
            <a:r>
              <a:rPr lang="en-CA" dirty="0"/>
              <a:t>Stacking bonuses</a:t>
            </a:r>
          </a:p>
          <a:p>
            <a:pPr lvl="1"/>
            <a:r>
              <a:rPr lang="en-CA" dirty="0"/>
              <a:t>Stronger in groups</a:t>
            </a:r>
          </a:p>
          <a:p>
            <a:r>
              <a:rPr lang="en-CA" dirty="0"/>
              <a:t>Solver has incentive for units to group up! </a:t>
            </a:r>
          </a:p>
        </p:txBody>
      </p:sp>
    </p:spTree>
    <p:extLst>
      <p:ext uri="{BB962C8B-B14F-4D97-AF65-F5344CB8AC3E}">
        <p14:creationId xmlns:p14="http://schemas.microsoft.com/office/powerpoint/2010/main" val="2479692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A343D-69AC-47ED-A62C-8EAA256B1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Two Simulations: Sequential Army vs Parallel army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74716-A268-464E-AA4C-B909A825C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Sequential Invasion run first</a:t>
            </a:r>
          </a:p>
          <a:p>
            <a:pPr lvl="1"/>
            <a:r>
              <a:rPr lang="en-CA" dirty="0"/>
              <a:t>Army must stay together</a:t>
            </a:r>
          </a:p>
          <a:p>
            <a:pPr lvl="1"/>
            <a:r>
              <a:rPr lang="en-CA" dirty="0"/>
              <a:t>Can either attack or heal</a:t>
            </a:r>
          </a:p>
          <a:p>
            <a:pPr lvl="1"/>
            <a:r>
              <a:rPr lang="en-CA" dirty="0"/>
              <a:t>Create a depth bound on Parallel Invasion search</a:t>
            </a:r>
          </a:p>
          <a:p>
            <a:r>
              <a:rPr lang="en-CA" dirty="0"/>
              <a:t>Parallel Invasion </a:t>
            </a:r>
          </a:p>
          <a:p>
            <a:pPr lvl="1"/>
            <a:r>
              <a:rPr lang="en-CA" dirty="0"/>
              <a:t>Army can stay together or split into sub armies</a:t>
            </a:r>
          </a:p>
          <a:p>
            <a:pPr lvl="1"/>
            <a:r>
              <a:rPr lang="en-CA" dirty="0"/>
              <a:t>One sub army devoted to healing</a:t>
            </a:r>
          </a:p>
          <a:p>
            <a:pPr lvl="1"/>
            <a:r>
              <a:rPr lang="en-CA" dirty="0"/>
              <a:t>Only solutions that are faster than sequential invasion considered</a:t>
            </a:r>
          </a:p>
        </p:txBody>
      </p:sp>
    </p:spTree>
    <p:extLst>
      <p:ext uri="{BB962C8B-B14F-4D97-AF65-F5344CB8AC3E}">
        <p14:creationId xmlns:p14="http://schemas.microsoft.com/office/powerpoint/2010/main" val="2815692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2C34A-7F53-4967-A56F-E1DD08AAB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168"/>
            <a:ext cx="10515600" cy="1325563"/>
          </a:xfrm>
        </p:spPr>
        <p:txBody>
          <a:bodyPr/>
          <a:lstStyle/>
          <a:p>
            <a:r>
              <a:rPr lang="en-CA" dirty="0"/>
              <a:t>Running time? Bell Numbers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172DD-FF3D-466B-BB96-CF635DA32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CA" dirty="0"/>
              <a:t>Worst case scenario:</a:t>
            </a:r>
          </a:p>
          <a:p>
            <a:pPr lvl="1"/>
            <a:r>
              <a:rPr lang="en-CA" dirty="0"/>
              <a:t>n units to split up, k forts to capture </a:t>
            </a:r>
          </a:p>
          <a:p>
            <a:pPr lvl="1"/>
            <a:r>
              <a:rPr lang="en-CA" dirty="0"/>
              <a:t>All forts are attackable </a:t>
            </a:r>
          </a:p>
          <a:p>
            <a:r>
              <a:rPr lang="en-CA" dirty="0"/>
              <a:t>Sterling Number of Second Kind: </a:t>
            </a:r>
          </a:p>
          <a:p>
            <a:pPr lvl="1"/>
            <a:r>
              <a:rPr lang="en-CA" dirty="0"/>
              <a:t>..count the ways to partition a set of n objects into k nonempty subsets..</a:t>
            </a:r>
          </a:p>
          <a:p>
            <a:pPr lvl="1"/>
            <a:endParaRPr lang="en-CA" dirty="0"/>
          </a:p>
          <a:p>
            <a:endParaRPr lang="en-CA" dirty="0"/>
          </a:p>
          <a:p>
            <a:r>
              <a:rPr lang="en-CA" dirty="0"/>
              <a:t>Bell Numbers</a:t>
            </a:r>
          </a:p>
          <a:p>
            <a:pPr lvl="1"/>
            <a:r>
              <a:rPr lang="en-CA" dirty="0"/>
              <a:t>..the sum over the values for k of the Stirling numbers of the second kind..</a:t>
            </a:r>
          </a:p>
          <a:p>
            <a:pPr lvl="1"/>
            <a:r>
              <a:rPr lang="en-CA" dirty="0"/>
              <a:t>1 sub army + 2 sub armies + n sub armies… </a:t>
            </a:r>
          </a:p>
          <a:p>
            <a:pPr lvl="2"/>
            <a:endParaRPr lang="en-CA" dirty="0"/>
          </a:p>
        </p:txBody>
      </p:sp>
      <p:sp>
        <p:nvSpPr>
          <p:cNvPr id="7" name="AutoShape 5" descr="{\displaystyle n\geq 1,\left\{{n \atop 1}\right\}=1}">
            <a:extLst>
              <a:ext uri="{FF2B5EF4-FFF2-40B4-BE49-F238E27FC236}">
                <a16:creationId xmlns:a16="http://schemas.microsoft.com/office/drawing/2014/main" id="{2DB60B18-2602-4CE5-BE4E-5A9FA58E94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8" name="AutoShape 7" descr="{\displaystyle n\geq 1,\left\{{n \atop 1}\right\}=1}">
            <a:extLst>
              <a:ext uri="{FF2B5EF4-FFF2-40B4-BE49-F238E27FC236}">
                <a16:creationId xmlns:a16="http://schemas.microsoft.com/office/drawing/2014/main" id="{69F79FD6-F914-4BF6-BC32-4F95B2F77B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14DE600-0CC9-434E-984D-E8D96B649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717" y="3290847"/>
            <a:ext cx="3519967" cy="5811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9EE2CB8-0B37-4DBC-B86A-6A92D82DC0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717" y="5101086"/>
            <a:ext cx="3343100" cy="100716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FF94B47-F572-4446-AF70-3B0D2D782D99}"/>
              </a:ext>
            </a:extLst>
          </p:cNvPr>
          <p:cNvSpPr txBox="1"/>
          <p:nvPr/>
        </p:nvSpPr>
        <p:spPr>
          <a:xfrm>
            <a:off x="5074684" y="5271685"/>
            <a:ext cx="3689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</a:rPr>
              <a:t>Sum of Exponentials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211F64-95F2-4642-BD2B-96EA937912BB}"/>
              </a:ext>
            </a:extLst>
          </p:cNvPr>
          <p:cNvSpPr txBox="1"/>
          <p:nvPr/>
        </p:nvSpPr>
        <p:spPr>
          <a:xfrm>
            <a:off x="5074684" y="3246582"/>
            <a:ext cx="2570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</a:rPr>
              <a:t>Exponential!</a:t>
            </a:r>
          </a:p>
        </p:txBody>
      </p:sp>
    </p:spTree>
    <p:extLst>
      <p:ext uri="{BB962C8B-B14F-4D97-AF65-F5344CB8AC3E}">
        <p14:creationId xmlns:p14="http://schemas.microsoft.com/office/powerpoint/2010/main" val="3901809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A5D5C-F768-473B-8705-D209C2F11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Optimizations Necessary!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75A26-9F0C-4D52-9440-5D7759A92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Caching unit combinations</a:t>
            </a:r>
          </a:p>
          <a:p>
            <a:pPr lvl="1"/>
            <a:r>
              <a:rPr lang="en-CA" dirty="0"/>
              <a:t>Similarity function for sub armies</a:t>
            </a:r>
          </a:p>
          <a:p>
            <a:r>
              <a:rPr lang="en-CA" dirty="0"/>
              <a:t>Sub army must succeed</a:t>
            </a:r>
          </a:p>
          <a:p>
            <a:pPr lvl="1"/>
            <a:r>
              <a:rPr lang="en-CA" dirty="0"/>
              <a:t>Army damage &gt;= Fort Health, Army Health &gt; Fort damage</a:t>
            </a:r>
          </a:p>
          <a:p>
            <a:r>
              <a:rPr lang="en-CA" dirty="0"/>
              <a:t>Transition must be beneficial</a:t>
            </a:r>
          </a:p>
          <a:p>
            <a:pPr lvl="1"/>
            <a:r>
              <a:rPr lang="en-CA" dirty="0" err="1"/>
              <a:t>Eval</a:t>
            </a:r>
            <a:r>
              <a:rPr lang="en-CA" dirty="0"/>
              <a:t>(State</a:t>
            </a:r>
            <a:r>
              <a:rPr lang="en-CA" baseline="-25000" dirty="0"/>
              <a:t> </a:t>
            </a:r>
            <a:r>
              <a:rPr lang="en-CA" baseline="-25000" dirty="0" err="1"/>
              <a:t>i</a:t>
            </a:r>
            <a:r>
              <a:rPr lang="en-CA" baseline="-25000" dirty="0"/>
              <a:t> </a:t>
            </a:r>
            <a:r>
              <a:rPr lang="en-CA" dirty="0"/>
              <a:t> ) &gt; </a:t>
            </a:r>
            <a:r>
              <a:rPr lang="en-CA" dirty="0" err="1"/>
              <a:t>Eval</a:t>
            </a:r>
            <a:r>
              <a:rPr lang="en-CA" dirty="0"/>
              <a:t>(State</a:t>
            </a:r>
            <a:r>
              <a:rPr lang="en-CA" baseline="-25000" dirty="0"/>
              <a:t> i+1</a:t>
            </a:r>
            <a:r>
              <a:rPr lang="en-CA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805828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B181E26-89C4-4A14-92DE-0F4C4B0E94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37">
            <a:extLst>
              <a:ext uri="{FF2B5EF4-FFF2-40B4-BE49-F238E27FC236}">
                <a16:creationId xmlns:a16="http://schemas.microsoft.com/office/drawing/2014/main" id="{13958066-7CBD-4B89-8F46-614C4F28BCF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691641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picture containing tree, electronics&#10;&#10;Description generated with high confidence">
            <a:extLst>
              <a:ext uri="{FF2B5EF4-FFF2-40B4-BE49-F238E27FC236}">
                <a16:creationId xmlns:a16="http://schemas.microsoft.com/office/drawing/2014/main" id="{C62951B4-5F42-41D4-9BF6-258C220DD9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79" r="2" b="5601"/>
          <a:stretch/>
        </p:blipFill>
        <p:spPr>
          <a:xfrm>
            <a:off x="6587330" y="1690689"/>
            <a:ext cx="5604670" cy="2501837"/>
          </a:xfrm>
          <a:custGeom>
            <a:avLst/>
            <a:gdLst>
              <a:gd name="connsiteX0" fmla="*/ 1159248 w 5604670"/>
              <a:gd name="connsiteY0" fmla="*/ 0 h 2501837"/>
              <a:gd name="connsiteX1" fmla="*/ 5604670 w 5604670"/>
              <a:gd name="connsiteY1" fmla="*/ 0 h 2501837"/>
              <a:gd name="connsiteX2" fmla="*/ 5604670 w 5604670"/>
              <a:gd name="connsiteY2" fmla="*/ 2501837 h 2501837"/>
              <a:gd name="connsiteX3" fmla="*/ 0 w 5604670"/>
              <a:gd name="connsiteY3" fmla="*/ 2501837 h 250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04670" h="2501837">
                <a:moveTo>
                  <a:pt x="1159248" y="0"/>
                </a:moveTo>
                <a:lnTo>
                  <a:pt x="5604670" y="0"/>
                </a:lnTo>
                <a:lnTo>
                  <a:pt x="5604670" y="2501837"/>
                </a:lnTo>
                <a:lnTo>
                  <a:pt x="0" y="2501837"/>
                </a:lnTo>
                <a:close/>
              </a:path>
            </a:pathLst>
          </a:cu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511FADA5-0B90-4992-8FF2-370AA10E77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67" r="-2" b="23458"/>
          <a:stretch/>
        </p:blipFill>
        <p:spPr>
          <a:xfrm>
            <a:off x="4791075" y="4357117"/>
            <a:ext cx="7400925" cy="2500884"/>
          </a:xfrm>
          <a:custGeom>
            <a:avLst/>
            <a:gdLst>
              <a:gd name="connsiteX0" fmla="*/ 1717230 w 7400925"/>
              <a:gd name="connsiteY0" fmla="*/ 0 h 2500884"/>
              <a:gd name="connsiteX1" fmla="*/ 7400925 w 7400925"/>
              <a:gd name="connsiteY1" fmla="*/ 0 h 2500884"/>
              <a:gd name="connsiteX2" fmla="*/ 7400925 w 7400925"/>
              <a:gd name="connsiteY2" fmla="*/ 2500884 h 2500884"/>
              <a:gd name="connsiteX3" fmla="*/ 0 w 7400925"/>
              <a:gd name="connsiteY3" fmla="*/ 2500884 h 2500884"/>
              <a:gd name="connsiteX4" fmla="*/ 0 w 7400925"/>
              <a:gd name="connsiteY4" fmla="*/ 2500883 h 2500884"/>
              <a:gd name="connsiteX5" fmla="*/ 552186 w 7400925"/>
              <a:gd name="connsiteY5" fmla="*/ 2500883 h 2500884"/>
              <a:gd name="connsiteX6" fmla="*/ 558423 w 7400925"/>
              <a:gd name="connsiteY6" fmla="*/ 2500883 h 250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00925" h="2500884">
                <a:moveTo>
                  <a:pt x="1717230" y="0"/>
                </a:moveTo>
                <a:lnTo>
                  <a:pt x="7400925" y="0"/>
                </a:lnTo>
                <a:lnTo>
                  <a:pt x="7400925" y="2500884"/>
                </a:lnTo>
                <a:lnTo>
                  <a:pt x="0" y="2500884"/>
                </a:lnTo>
                <a:lnTo>
                  <a:pt x="0" y="2500883"/>
                </a:lnTo>
                <a:lnTo>
                  <a:pt x="552186" y="2500883"/>
                </a:lnTo>
                <a:lnTo>
                  <a:pt x="558423" y="250088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B5B798-CB5C-4435-9931-519B331C4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 dirty="0"/>
              <a:t>What are RTS/Turn Based Strategy Games?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12913" y="2055813"/>
            <a:ext cx="5097779" cy="4065986"/>
          </a:xfrm>
        </p:spPr>
        <p:txBody>
          <a:bodyPr anchor="t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Resource gathering</a:t>
            </a:r>
          </a:p>
          <a:p>
            <a:r>
              <a:rPr lang="en-US" sz="3200" dirty="0">
                <a:solidFill>
                  <a:schemeClr val="bg1"/>
                </a:solidFill>
              </a:rPr>
              <a:t>Base creation and expansion</a:t>
            </a:r>
          </a:p>
          <a:p>
            <a:r>
              <a:rPr lang="en-US" sz="3200" dirty="0">
                <a:solidFill>
                  <a:schemeClr val="bg1"/>
                </a:solidFill>
              </a:rPr>
              <a:t>Army creation</a:t>
            </a:r>
          </a:p>
          <a:p>
            <a:r>
              <a:rPr lang="en-US" sz="3200" dirty="0">
                <a:solidFill>
                  <a:schemeClr val="bg1"/>
                </a:solidFill>
              </a:rPr>
              <a:t>Map control</a:t>
            </a:r>
          </a:p>
          <a:p>
            <a:r>
              <a:rPr lang="en-US" sz="3200" dirty="0">
                <a:solidFill>
                  <a:schemeClr val="bg1"/>
                </a:solidFill>
              </a:rPr>
              <a:t>Be first to destroying other players bases…</a:t>
            </a:r>
          </a:p>
        </p:txBody>
      </p:sp>
    </p:spTree>
    <p:extLst>
      <p:ext uri="{BB962C8B-B14F-4D97-AF65-F5344CB8AC3E}">
        <p14:creationId xmlns:p14="http://schemas.microsoft.com/office/powerpoint/2010/main" val="953682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A6469-1DBF-41F3-977A-5FDCF8CB0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 of 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F56F5-248C-4A60-8B9F-556E73C36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98913" cy="4351338"/>
          </a:xfrm>
        </p:spPr>
        <p:txBody>
          <a:bodyPr>
            <a:normAutofit/>
          </a:bodyPr>
          <a:lstStyle/>
          <a:p>
            <a:r>
              <a:rPr lang="en-CA" dirty="0"/>
              <a:t>2 Archers </a:t>
            </a:r>
            <a:br>
              <a:rPr lang="en-CA" dirty="0"/>
            </a:br>
            <a:r>
              <a:rPr lang="en-CA" dirty="0"/>
              <a:t>1 Healer </a:t>
            </a:r>
            <a:br>
              <a:rPr lang="en-CA" dirty="0"/>
            </a:br>
            <a:r>
              <a:rPr lang="en-CA" dirty="0"/>
              <a:t>2 Soldiers</a:t>
            </a:r>
          </a:p>
          <a:p>
            <a:r>
              <a:rPr lang="en-CA" dirty="0"/>
              <a:t>All forts can be attacked</a:t>
            </a:r>
          </a:p>
          <a:p>
            <a:r>
              <a:rPr lang="en-CA" dirty="0"/>
              <a:t>Result:</a:t>
            </a:r>
          </a:p>
          <a:p>
            <a:pPr lvl="1"/>
            <a:r>
              <a:rPr lang="en-CA" dirty="0"/>
              <a:t>Better!</a:t>
            </a:r>
          </a:p>
          <a:p>
            <a:pPr lvl="1"/>
            <a:r>
              <a:rPr lang="en-CA" dirty="0"/>
              <a:t>Still exponential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3A7655F-3C07-42CF-B34B-0BD1C759DD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3361280"/>
              </p:ext>
            </p:extLst>
          </p:nvPr>
        </p:nvGraphicFramePr>
        <p:xfrm>
          <a:off x="3737113" y="1291960"/>
          <a:ext cx="821634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20234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54E72-F7F9-4476-A390-EFAA7F93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Extensions to this project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6B99A-D173-42C3-8548-9642CCA03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Invading army can receive reinforcements</a:t>
            </a:r>
          </a:p>
          <a:p>
            <a:r>
              <a:rPr lang="en-CA" dirty="0"/>
              <a:t>Logical fort upgrades from position in Nation</a:t>
            </a:r>
          </a:p>
          <a:p>
            <a:r>
              <a:rPr lang="en-CA" dirty="0"/>
              <a:t>Directional fortifications on forts. </a:t>
            </a:r>
          </a:p>
          <a:p>
            <a:pPr lvl="1"/>
            <a:r>
              <a:rPr lang="en-CA" dirty="0"/>
              <a:t>Paths opened up after other forts are taken</a:t>
            </a:r>
          </a:p>
          <a:p>
            <a:r>
              <a:rPr lang="en-CA" dirty="0"/>
              <a:t>Unit bonuses against particular fortifications</a:t>
            </a:r>
          </a:p>
          <a:p>
            <a:pPr lvl="1"/>
            <a:r>
              <a:rPr lang="en-CA" dirty="0"/>
              <a:t>Siege against walls</a:t>
            </a:r>
          </a:p>
          <a:p>
            <a:r>
              <a:rPr lang="en-CA" dirty="0"/>
              <a:t>Better Similarity functions</a:t>
            </a:r>
          </a:p>
          <a:p>
            <a:pPr lvl="1"/>
            <a:r>
              <a:rPr lang="en-CA" dirty="0"/>
              <a:t>unit group abstractions</a:t>
            </a:r>
          </a:p>
          <a:p>
            <a:r>
              <a:rPr lang="en-CA" dirty="0"/>
              <a:t>Multi threading: Can this occur in the background of a game AI similar to what is done in </a:t>
            </a:r>
            <a:r>
              <a:rPr lang="en-CA" dirty="0" err="1"/>
              <a:t>Starcraft</a:t>
            </a:r>
            <a:r>
              <a:rPr lang="en-CA" dirty="0"/>
              <a:t> model?</a:t>
            </a:r>
          </a:p>
        </p:txBody>
      </p:sp>
    </p:spTree>
    <p:extLst>
      <p:ext uri="{BB962C8B-B14F-4D97-AF65-F5344CB8AC3E}">
        <p14:creationId xmlns:p14="http://schemas.microsoft.com/office/powerpoint/2010/main" val="3925225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0A1A5-F9B4-4A8D-9BE3-9D7EEC21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A2FE0-8D9D-4A84-9127-DBE7A83AD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Sequential attacks give better ‘per fort’ results but can be too slow for large scale tactics</a:t>
            </a:r>
          </a:p>
          <a:p>
            <a:r>
              <a:rPr lang="en-CA" dirty="0"/>
              <a:t>Computationally expensive to run higher level army divisions</a:t>
            </a:r>
          </a:p>
          <a:p>
            <a:r>
              <a:rPr lang="en-CA" dirty="0"/>
              <a:t>Results can be used instead as ‘post game film’ for analyzing short comings/potential strategies for a light weight rule based system</a:t>
            </a:r>
          </a:p>
          <a:p>
            <a:r>
              <a:rPr lang="en-CA" dirty="0"/>
              <a:t>Difficulty rating is possible but may be difficult to tune without knowledge of tree topology</a:t>
            </a:r>
          </a:p>
        </p:txBody>
      </p:sp>
    </p:spTree>
    <p:extLst>
      <p:ext uri="{BB962C8B-B14F-4D97-AF65-F5344CB8AC3E}">
        <p14:creationId xmlns:p14="http://schemas.microsoft.com/office/powerpoint/2010/main" val="1417960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73ACE-CFD3-48FA-9F38-91D7DA8C5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726" y="2630023"/>
            <a:ext cx="10515600" cy="1325563"/>
          </a:xfrm>
        </p:spPr>
        <p:txBody>
          <a:bodyPr/>
          <a:lstStyle/>
          <a:p>
            <a:pPr algn="ctr"/>
            <a:r>
              <a:rPr lang="en-CA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118631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29588D4-AB6C-43D5-8E78-40E75D9D3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AI in </a:t>
            </a:r>
            <a:r>
              <a:rPr lang="en-US" sz="5400" dirty="0" err="1">
                <a:solidFill>
                  <a:schemeClr val="bg1"/>
                </a:solidFill>
              </a:rPr>
              <a:t>Starcraft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15" name="Content Placeholder 14" descr="A close up of a map&#10;&#10;Description generated with high confidence">
            <a:extLst>
              <a:ext uri="{FF2B5EF4-FFF2-40B4-BE49-F238E27FC236}">
                <a16:creationId xmlns:a16="http://schemas.microsoft.com/office/drawing/2014/main" id="{4AB40B7F-8FD1-4250-B8EF-5E99046554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38" y="130880"/>
            <a:ext cx="7751804" cy="4351338"/>
          </a:xfrm>
        </p:spPr>
      </p:pic>
      <p:pic>
        <p:nvPicPr>
          <p:cNvPr id="22" name="Picture 21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7C7778E-7C30-4715-8264-F6AC6001E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451" y="2643498"/>
            <a:ext cx="5434692" cy="157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614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1BF0E-3E60-4C69-9F54-F2A39E878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Sequential Attack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88F71-AC09-43D1-A75C-51449304E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Pros:</a:t>
            </a:r>
          </a:p>
          <a:p>
            <a:pPr lvl="1"/>
            <a:r>
              <a:rPr lang="en-CA" sz="3200" dirty="0"/>
              <a:t>Computationally Inexpensive</a:t>
            </a:r>
          </a:p>
          <a:p>
            <a:pPr lvl="1"/>
            <a:r>
              <a:rPr lang="en-CA" sz="3200" dirty="0"/>
              <a:t>Emphasis on ‘Per Unit AI’</a:t>
            </a:r>
          </a:p>
          <a:p>
            <a:pPr lvl="1"/>
            <a:r>
              <a:rPr lang="en-CA" sz="3200" dirty="0"/>
              <a:t>Maximizes on group bonuses of units</a:t>
            </a:r>
          </a:p>
          <a:p>
            <a:r>
              <a:rPr lang="en-CA" sz="3200" dirty="0"/>
              <a:t>Cons:</a:t>
            </a:r>
          </a:p>
          <a:p>
            <a:pPr lvl="1"/>
            <a:r>
              <a:rPr lang="en-CA" sz="3200" dirty="0"/>
              <a:t>Tunnel Vision</a:t>
            </a:r>
          </a:p>
          <a:p>
            <a:pPr lvl="1"/>
            <a:r>
              <a:rPr lang="en-CA" sz="3200" dirty="0"/>
              <a:t>Potentially longer to capture all cities</a:t>
            </a:r>
          </a:p>
          <a:p>
            <a:pPr lvl="1"/>
            <a:r>
              <a:rPr lang="en-CA" sz="3200" dirty="0"/>
              <a:t>Potentially impossible to capture all cities..</a:t>
            </a:r>
          </a:p>
        </p:txBody>
      </p:sp>
    </p:spTree>
    <p:extLst>
      <p:ext uri="{BB962C8B-B14F-4D97-AF65-F5344CB8AC3E}">
        <p14:creationId xmlns:p14="http://schemas.microsoft.com/office/powerpoint/2010/main" val="14187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8E770-C655-498E-AFBF-3775CF58C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Invasion Planning: Goal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D3970-F055-4ADF-A107-AE5F8FF38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Sequential Invasions vs Parallel Invasions</a:t>
            </a:r>
          </a:p>
          <a:p>
            <a:pPr lvl="1"/>
            <a:r>
              <a:rPr lang="en-CA" dirty="0"/>
              <a:t>Invasion Performance</a:t>
            </a:r>
          </a:p>
          <a:p>
            <a:pPr lvl="1"/>
            <a:r>
              <a:rPr lang="en-CA" dirty="0"/>
              <a:t>Computation Difference</a:t>
            </a:r>
          </a:p>
          <a:p>
            <a:pPr lvl="1"/>
            <a:r>
              <a:rPr lang="en-CA" dirty="0"/>
              <a:t>Emerging patterns </a:t>
            </a:r>
          </a:p>
          <a:p>
            <a:pPr lvl="1"/>
            <a:r>
              <a:rPr lang="en-CA" dirty="0"/>
              <a:t>Develop a difficulty rating for Invasion scenarios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65117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7CE7D-917F-40D5-9D78-CB14D4AC8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70" y="365125"/>
            <a:ext cx="10624930" cy="1325563"/>
          </a:xfrm>
        </p:spPr>
        <p:txBody>
          <a:bodyPr>
            <a:normAutofit/>
          </a:bodyPr>
          <a:lstStyle/>
          <a:p>
            <a:pPr algn="ctr"/>
            <a:r>
              <a:rPr lang="en-CA" sz="4000" dirty="0"/>
              <a:t>Alternative Problem: </a:t>
            </a:r>
            <a:br>
              <a:rPr lang="en-CA" sz="4000" dirty="0"/>
            </a:br>
            <a:r>
              <a:rPr lang="en-CA" sz="4000" b="1" dirty="0"/>
              <a:t>Package Delivery Problem With Timing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8830B-27D6-4CC2-81D0-9C59DF6D7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N locations to delivery to</a:t>
            </a:r>
          </a:p>
          <a:p>
            <a:r>
              <a:rPr lang="en-CA" sz="3600" dirty="0"/>
              <a:t>Each location has an expected delivery time</a:t>
            </a:r>
          </a:p>
          <a:p>
            <a:r>
              <a:rPr lang="en-CA" sz="3600" dirty="0"/>
              <a:t>Not always possible to do with only one truck</a:t>
            </a:r>
          </a:p>
          <a:p>
            <a:r>
              <a:rPr lang="en-CA" sz="3600" dirty="0"/>
              <a:t>Split delivery between multiple trucks</a:t>
            </a:r>
          </a:p>
        </p:txBody>
      </p:sp>
    </p:spTree>
    <p:extLst>
      <p:ext uri="{BB962C8B-B14F-4D97-AF65-F5344CB8AC3E}">
        <p14:creationId xmlns:p14="http://schemas.microsoft.com/office/powerpoint/2010/main" val="1143729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7CE7D-917F-40D5-9D78-CB14D4AC8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70" y="365125"/>
            <a:ext cx="10624930" cy="1325563"/>
          </a:xfrm>
        </p:spPr>
        <p:txBody>
          <a:bodyPr>
            <a:normAutofit/>
          </a:bodyPr>
          <a:lstStyle/>
          <a:p>
            <a:pPr algn="ctr"/>
            <a:r>
              <a:rPr lang="en-CA" sz="4000" dirty="0"/>
              <a:t>Package Delivery Problem With Timing Windows:</a:t>
            </a:r>
            <a:br>
              <a:rPr lang="en-CA" sz="4000" dirty="0"/>
            </a:br>
            <a:r>
              <a:rPr lang="en-CA" sz="4000" dirty="0"/>
              <a:t>Massaged into Invasion Solver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8830B-27D6-4CC2-81D0-9C59DF6D7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N locations to delivery to</a:t>
            </a:r>
          </a:p>
          <a:p>
            <a:pPr lvl="1"/>
            <a:r>
              <a:rPr lang="en-CA" sz="3600" dirty="0">
                <a:solidFill>
                  <a:srgbClr val="FF0000"/>
                </a:solidFill>
              </a:rPr>
              <a:t>N Cities to capture</a:t>
            </a:r>
          </a:p>
          <a:p>
            <a:r>
              <a:rPr lang="en-CA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Each location has an expected delivery time</a:t>
            </a:r>
          </a:p>
          <a:p>
            <a:r>
              <a:rPr lang="en-CA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 always possible to do with only one truck</a:t>
            </a:r>
          </a:p>
          <a:p>
            <a:r>
              <a:rPr lang="en-CA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Split delivery between multiple trucks</a:t>
            </a:r>
          </a:p>
        </p:txBody>
      </p:sp>
    </p:spTree>
    <p:extLst>
      <p:ext uri="{BB962C8B-B14F-4D97-AF65-F5344CB8AC3E}">
        <p14:creationId xmlns:p14="http://schemas.microsoft.com/office/powerpoint/2010/main" val="3998670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7CE7D-917F-40D5-9D78-CB14D4AC8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70" y="365125"/>
            <a:ext cx="10624930" cy="1325563"/>
          </a:xfrm>
        </p:spPr>
        <p:txBody>
          <a:bodyPr>
            <a:normAutofit/>
          </a:bodyPr>
          <a:lstStyle/>
          <a:p>
            <a:pPr algn="ctr"/>
            <a:r>
              <a:rPr lang="en-CA" sz="4000" dirty="0"/>
              <a:t>Package Delivery Problem With Timing Windows:</a:t>
            </a:r>
            <a:br>
              <a:rPr lang="en-CA" sz="4000" dirty="0"/>
            </a:br>
            <a:r>
              <a:rPr lang="en-CA" sz="4000" dirty="0"/>
              <a:t>Massaged into Invasion Solver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8830B-27D6-4CC2-81D0-9C59DF6D7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 locations to delivery to</a:t>
            </a:r>
          </a:p>
          <a:p>
            <a:r>
              <a:rPr lang="en-CA" sz="3600" dirty="0"/>
              <a:t>Each location has an expected delivery time</a:t>
            </a:r>
          </a:p>
          <a:p>
            <a:pPr lvl="1"/>
            <a:r>
              <a:rPr lang="en-CA" sz="3600" dirty="0">
                <a:solidFill>
                  <a:srgbClr val="FF0000"/>
                </a:solidFill>
              </a:rPr>
              <a:t>Fortification is too strong to capture</a:t>
            </a:r>
          </a:p>
          <a:p>
            <a:r>
              <a:rPr lang="en-CA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 always possible to do with only one truck</a:t>
            </a:r>
          </a:p>
          <a:p>
            <a:r>
              <a:rPr lang="en-CA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Split delivery between multiple trucks</a:t>
            </a:r>
          </a:p>
        </p:txBody>
      </p:sp>
    </p:spTree>
    <p:extLst>
      <p:ext uri="{BB962C8B-B14F-4D97-AF65-F5344CB8AC3E}">
        <p14:creationId xmlns:p14="http://schemas.microsoft.com/office/powerpoint/2010/main" val="1016884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7CE7D-917F-40D5-9D78-CB14D4AC8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70" y="365125"/>
            <a:ext cx="10624930" cy="1325563"/>
          </a:xfrm>
        </p:spPr>
        <p:txBody>
          <a:bodyPr>
            <a:normAutofit/>
          </a:bodyPr>
          <a:lstStyle/>
          <a:p>
            <a:pPr algn="ctr"/>
            <a:r>
              <a:rPr lang="en-CA" sz="4000" dirty="0"/>
              <a:t>Package Delivery Problem With Timing Windows:</a:t>
            </a:r>
            <a:br>
              <a:rPr lang="en-CA" sz="4000" dirty="0"/>
            </a:br>
            <a:r>
              <a:rPr lang="en-CA" sz="4000" dirty="0"/>
              <a:t>Massaged into Invasion Solver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8830B-27D6-4CC2-81D0-9C59DF6D7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 locations to delivery to</a:t>
            </a:r>
          </a:p>
          <a:p>
            <a:r>
              <a:rPr lang="en-CA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Each location has an expected delivery time</a:t>
            </a:r>
          </a:p>
          <a:p>
            <a:r>
              <a:rPr lang="en-CA" sz="3600" dirty="0"/>
              <a:t>Not always possible to do with only one truck</a:t>
            </a:r>
          </a:p>
          <a:p>
            <a:pPr lvl="1"/>
            <a:r>
              <a:rPr lang="en-CA" sz="3600" dirty="0">
                <a:solidFill>
                  <a:srgbClr val="FF0000"/>
                </a:solidFill>
              </a:rPr>
              <a:t>N locations means &gt;N time steps to capture last fort</a:t>
            </a:r>
          </a:p>
          <a:p>
            <a:r>
              <a:rPr lang="en-CA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Split delivery between multiple trucks</a:t>
            </a:r>
          </a:p>
        </p:txBody>
      </p:sp>
    </p:spTree>
    <p:extLst>
      <p:ext uri="{BB962C8B-B14F-4D97-AF65-F5344CB8AC3E}">
        <p14:creationId xmlns:p14="http://schemas.microsoft.com/office/powerpoint/2010/main" val="4149250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6879</TotalTime>
  <Words>805</Words>
  <Application>Microsoft Office PowerPoint</Application>
  <PresentationFormat>Widescreen</PresentationFormat>
  <Paragraphs>151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Invasion Planning in RTS and Turn Based Strategy Games</vt:lpstr>
      <vt:lpstr>What are RTS/Turn Based Strategy Games?</vt:lpstr>
      <vt:lpstr>AI in Starcraft</vt:lpstr>
      <vt:lpstr>Sequential Attack Strategies</vt:lpstr>
      <vt:lpstr>Invasion Planning: Goal </vt:lpstr>
      <vt:lpstr>Alternative Problem:  Package Delivery Problem With Timing Windows</vt:lpstr>
      <vt:lpstr>Package Delivery Problem With Timing Windows: Massaged into Invasion Solver</vt:lpstr>
      <vt:lpstr>Package Delivery Problem With Timing Windows: Massaged into Invasion Solver</vt:lpstr>
      <vt:lpstr>Package Delivery Problem With Timing Windows: Massaged into Invasion Solver</vt:lpstr>
      <vt:lpstr>Package Delivery Problem With Timing Windows: Massaged into Invasion Solver</vt:lpstr>
      <vt:lpstr>Package Delivery Problem With Timing Windows: How to Solve?</vt:lpstr>
      <vt:lpstr>And-Trees in Games: Chess</vt:lpstr>
      <vt:lpstr>Invasion Solver:  And-Tree</vt:lpstr>
      <vt:lpstr>Invasion Solver: Implementation </vt:lpstr>
      <vt:lpstr>Invasion Solver: Implementation </vt:lpstr>
      <vt:lpstr>How attacks are Calculated</vt:lpstr>
      <vt:lpstr>Two Simulations: Sequential Army vs Parallel army</vt:lpstr>
      <vt:lpstr>Running time? Bell Numbers  </vt:lpstr>
      <vt:lpstr>Optimizations Necessary! </vt:lpstr>
      <vt:lpstr>Results of Optimizations</vt:lpstr>
      <vt:lpstr>Extensions to this project </vt:lpstr>
      <vt:lpstr>Summary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Invasion Planning in RTS and Turn Based Strategy Games</dc:title>
  <dc:creator>Peter Ebear</dc:creator>
  <cp:lastModifiedBy>Peter Ebear</cp:lastModifiedBy>
  <cp:revision>23</cp:revision>
  <dcterms:created xsi:type="dcterms:W3CDTF">2017-12-08T17:53:45Z</dcterms:created>
  <dcterms:modified xsi:type="dcterms:W3CDTF">2017-12-13T21:14:06Z</dcterms:modified>
</cp:coreProperties>
</file>