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8" r:id="rId4"/>
    <p:sldId id="270" r:id="rId5"/>
    <p:sldId id="271" r:id="rId6"/>
    <p:sldId id="300" r:id="rId7"/>
    <p:sldId id="301" r:id="rId8"/>
    <p:sldId id="303" r:id="rId9"/>
    <p:sldId id="261" r:id="rId10"/>
    <p:sldId id="272" r:id="rId11"/>
    <p:sldId id="273" r:id="rId12"/>
    <p:sldId id="274" r:id="rId13"/>
    <p:sldId id="275" r:id="rId14"/>
    <p:sldId id="285" r:id="rId15"/>
    <p:sldId id="277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5" r:id="rId30"/>
    <p:sldId id="297" r:id="rId31"/>
    <p:sldId id="298" r:id="rId32"/>
    <p:sldId id="299" r:id="rId33"/>
    <p:sldId id="306" r:id="rId34"/>
    <p:sldId id="307" r:id="rId35"/>
    <p:sldId id="308" r:id="rId36"/>
    <p:sldId id="304" r:id="rId37"/>
    <p:sldId id="26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5FD0D4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0" y="84"/>
      </p:cViewPr>
      <p:guideLst>
        <p:guide orient="horz" pos="3657"/>
        <p:guide pos="3840"/>
        <p:guide orient="horz" pos="1593"/>
        <p:guide pos="7559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b="1" kern="0" dirty="0" err="1" smtClean="0">
                <a:solidFill>
                  <a:srgbClr val="4E5D70"/>
                </a:solidFill>
              </a:rPr>
              <a:t>머신러닝</a:t>
            </a:r>
            <a:endParaRPr lang="en-US" altLang="ko-KR" sz="4400" b="1" kern="0" dirty="0" smtClean="0">
              <a:solidFill>
                <a:srgbClr val="4E5D70"/>
              </a:solidFill>
            </a:endParaRPr>
          </a:p>
          <a:p>
            <a:pPr algn="ctr" latinLnBrk="0">
              <a:defRPr/>
            </a:pPr>
            <a:r>
              <a:rPr lang="ko-KR" altLang="en-US" sz="4400" b="1" kern="0" dirty="0" smtClean="0">
                <a:solidFill>
                  <a:srgbClr val="4E5D70"/>
                </a:solidFill>
              </a:rPr>
              <a:t>미니 프로젝트</a:t>
            </a:r>
            <a:endParaRPr lang="en-US" altLang="ko-KR" sz="4400" b="1" kern="0" dirty="0" smtClean="0">
              <a:solidFill>
                <a:srgbClr val="4E5D70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356506"/>
            <a:ext cx="1318287" cy="765320"/>
            <a:chOff x="5736382" y="166456"/>
            <a:chExt cx="719232" cy="41754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1E7ED50-8C45-4DC8-9FDA-E6162541A5A0}"/>
              </a:ext>
            </a:extLst>
          </p:cNvPr>
          <p:cNvSpPr/>
          <p:nvPr/>
        </p:nvSpPr>
        <p:spPr>
          <a:xfrm>
            <a:off x="5041595" y="5850683"/>
            <a:ext cx="2107351" cy="2855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rgbClr val="4E5D70"/>
                </a:solidFill>
              </a:rPr>
              <a:t>3</a:t>
            </a:r>
            <a:r>
              <a:rPr lang="ko-KR" altLang="en-US" sz="1100" b="1" dirty="0" smtClean="0">
                <a:solidFill>
                  <a:srgbClr val="4E5D70"/>
                </a:solidFill>
              </a:rPr>
              <a:t>조 김민재 박정수 이창환 </a:t>
            </a:r>
            <a:endParaRPr lang="ko-KR" altLang="en-US" sz="1100" b="1" dirty="0">
              <a:solidFill>
                <a:srgbClr val="4E5D7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FB9FC2-439A-47BE-BF69-1BA6D67CB584}"/>
              </a:ext>
            </a:extLst>
          </p:cNvPr>
          <p:cNvSpPr/>
          <p:nvPr/>
        </p:nvSpPr>
        <p:spPr>
          <a:xfrm>
            <a:off x="6041229" y="5003823"/>
            <a:ext cx="109538" cy="109538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CF13493-DDCC-4FAF-9D12-137F884D4D62}"/>
              </a:ext>
            </a:extLst>
          </p:cNvPr>
          <p:cNvSpPr/>
          <p:nvPr/>
        </p:nvSpPr>
        <p:spPr>
          <a:xfrm>
            <a:off x="6058227" y="5235312"/>
            <a:ext cx="75543" cy="75543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5F48659-409C-40E3-A7A8-801DFD4437CE}"/>
              </a:ext>
            </a:extLst>
          </p:cNvPr>
          <p:cNvSpPr/>
          <p:nvPr/>
        </p:nvSpPr>
        <p:spPr>
          <a:xfrm>
            <a:off x="6068613" y="5438226"/>
            <a:ext cx="54771" cy="54771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DD48048-4157-465D-B7E4-85F7AF5BC5C2}"/>
              </a:ext>
            </a:extLst>
          </p:cNvPr>
          <p:cNvSpPr/>
          <p:nvPr/>
        </p:nvSpPr>
        <p:spPr>
          <a:xfrm>
            <a:off x="6077998" y="5641140"/>
            <a:ext cx="36000" cy="36000"/>
          </a:xfrm>
          <a:prstGeom prst="ellipse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2113" y="3793172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데이터 </a:t>
            </a:r>
            <a:r>
              <a:rPr lang="ko-KR" altLang="en-US" sz="1400" b="1" dirty="0" err="1" smtClean="0"/>
              <a:t>사이언티스트</a:t>
            </a:r>
            <a:r>
              <a:rPr lang="ko-KR" altLang="en-US" sz="1400" b="1" dirty="0" smtClean="0"/>
              <a:t> 취업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이직 가능성 </a:t>
            </a:r>
            <a:r>
              <a:rPr lang="en-US" altLang="ko-KR" sz="1400" b="1" dirty="0" smtClean="0"/>
              <a:t>-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58143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59" y="1547890"/>
            <a:ext cx="9201150" cy="5000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905924" y="2492375"/>
            <a:ext cx="814647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47" y="2158263"/>
            <a:ext cx="490450" cy="490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286" y="1917469"/>
            <a:ext cx="2961067" cy="2569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공학을 전공하고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(80.1%)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sp>
        <p:nvSpPr>
          <p:cNvPr id="22" name="직사각형 21"/>
          <p:cNvSpPr/>
          <p:nvPr/>
        </p:nvSpPr>
        <p:spPr>
          <a:xfrm>
            <a:off x="6673509" y="4596937"/>
            <a:ext cx="1144385" cy="4333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68266" y="4596937"/>
            <a:ext cx="1144385" cy="433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74769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15" y="1547890"/>
            <a:ext cx="9201150" cy="5000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000211" y="2689100"/>
            <a:ext cx="814647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15" y="2395701"/>
            <a:ext cx="490450" cy="4904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sp>
        <p:nvSpPr>
          <p:cNvPr id="22" name="TextBox 21"/>
          <p:cNvSpPr txBox="1"/>
          <p:nvPr/>
        </p:nvSpPr>
        <p:spPr>
          <a:xfrm>
            <a:off x="632286" y="1917469"/>
            <a:ext cx="332815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공학을 전공하고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(80.1%)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</a:rPr>
              <a:t>현재 </a:t>
            </a:r>
            <a:r>
              <a:rPr lang="en-US" altLang="ko-KR" sz="1400" b="1" dirty="0">
                <a:solidFill>
                  <a:srgbClr val="FF0000"/>
                </a:solidFill>
              </a:rPr>
              <a:t>50~99</a:t>
            </a:r>
            <a:r>
              <a:rPr lang="ko-KR" altLang="en-US" sz="1400" b="1" dirty="0">
                <a:solidFill>
                  <a:srgbClr val="FF0000"/>
                </a:solidFill>
              </a:rPr>
              <a:t>명 규모의</a:t>
            </a:r>
            <a:r>
              <a:rPr lang="en-US" altLang="ko-KR" sz="1400" b="1" dirty="0">
                <a:solidFill>
                  <a:srgbClr val="FF0000"/>
                </a:solidFill>
              </a:rPr>
              <a:t>(10.9%)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07901" y="555816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0070C0"/>
                </a:solidFill>
                <a:latin typeface="NanumGothic"/>
              </a:rPr>
              <a:t>※ </a:t>
            </a:r>
            <a:r>
              <a:rPr lang="en-US" altLang="ko-KR" sz="1100" i="1" dirty="0" smtClean="0">
                <a:solidFill>
                  <a:srgbClr val="0070C0"/>
                </a:solidFill>
              </a:rPr>
              <a:t>Empty</a:t>
            </a:r>
            <a:r>
              <a:rPr lang="ko-KR" altLang="en-US" sz="1100" i="1" dirty="0" smtClean="0">
                <a:solidFill>
                  <a:srgbClr val="0070C0"/>
                </a:solidFill>
              </a:rPr>
              <a:t>는 </a:t>
            </a:r>
            <a:r>
              <a:rPr lang="ko-KR" altLang="en-US" sz="1100" i="1" dirty="0" err="1" smtClean="0">
                <a:solidFill>
                  <a:srgbClr val="0070C0"/>
                </a:solidFill>
              </a:rPr>
              <a:t>무응답자를</a:t>
            </a:r>
            <a:r>
              <a:rPr lang="ko-KR" altLang="en-US" sz="1100" i="1" dirty="0" smtClean="0">
                <a:solidFill>
                  <a:srgbClr val="0070C0"/>
                </a:solidFill>
              </a:rPr>
              <a:t> 의미</a:t>
            </a:r>
            <a:endParaRPr lang="ko-KR" altLang="en-US" sz="1100" i="1" dirty="0">
              <a:solidFill>
                <a:srgbClr val="0070C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63051" y="2775635"/>
            <a:ext cx="1144385" cy="4333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763051" y="2775635"/>
            <a:ext cx="1144385" cy="433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7" y="1546716"/>
            <a:ext cx="9201150" cy="5000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942022" y="2709515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00" y="2416116"/>
            <a:ext cx="490450" cy="4904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sp>
        <p:nvSpPr>
          <p:cNvPr id="29" name="TextBox 28"/>
          <p:cNvSpPr txBox="1"/>
          <p:nvPr/>
        </p:nvSpPr>
        <p:spPr>
          <a:xfrm>
            <a:off x="632286" y="1917469"/>
            <a:ext cx="34996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공학을 전공하고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(80.1%)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50~99</a:t>
            </a:r>
            <a:r>
              <a:rPr lang="ko-KR" altLang="en-US" sz="1400" b="1" dirty="0">
                <a:solidFill>
                  <a:srgbClr val="FF0000"/>
                </a:solidFill>
              </a:rPr>
              <a:t>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규모의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10.9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유한책임회사를 다니고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37.7%)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9140" y="3613669"/>
            <a:ext cx="1144385" cy="4333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17043" y="3597043"/>
            <a:ext cx="1144385" cy="433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56" y="1546716"/>
            <a:ext cx="9201150" cy="50006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767454" y="2492375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58" y="2174037"/>
            <a:ext cx="490450" cy="49045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7017504" y="4005463"/>
            <a:ext cx="1144385" cy="433359"/>
            <a:chOff x="6833322" y="4408573"/>
            <a:chExt cx="1144385" cy="433359"/>
          </a:xfrm>
        </p:grpSpPr>
        <p:sp>
          <p:nvSpPr>
            <p:cNvPr id="32" name="직사각형 31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286" y="1917469"/>
            <a:ext cx="37705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공학을 전공하고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(80.1%)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50~99</a:t>
            </a:r>
            <a:r>
              <a:rPr lang="ko-KR" altLang="en-US" sz="1400" b="1" dirty="0">
                <a:solidFill>
                  <a:srgbClr val="FF0000"/>
                </a:solidFill>
              </a:rPr>
              <a:t>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규모의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10.9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유한책임회사를 다니고</a:t>
            </a:r>
            <a:r>
              <a:rPr lang="en-US" altLang="ko-KR" sz="1400" b="1" dirty="0">
                <a:solidFill>
                  <a:srgbClr val="FF0000"/>
                </a:solidFill>
              </a:rPr>
              <a:t>(37.7%)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훈련 시간이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시간 이하인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(53.6%)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특징을 보임</a:t>
            </a:r>
            <a:endParaRPr lang="en-US" altLang="ko-KR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2745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9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32286" y="1917469"/>
            <a:ext cx="37705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공학을 전공하고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(80.1%)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현재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50~99</a:t>
            </a:r>
            <a:r>
              <a:rPr lang="ko-KR" altLang="en-US" sz="1400" b="1" dirty="0">
                <a:solidFill>
                  <a:srgbClr val="FF0000"/>
                </a:solidFill>
              </a:rPr>
              <a:t>명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규모의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10.9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유한책임회사를 다니고</a:t>
            </a:r>
            <a:r>
              <a:rPr lang="en-US" altLang="ko-KR" sz="1400" b="1" dirty="0">
                <a:solidFill>
                  <a:srgbClr val="FF0000"/>
                </a:solidFill>
              </a:rPr>
              <a:t>(37.7%)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훈련 시간이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50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시간 이하인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(53.6%)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특징을 보임</a:t>
            </a:r>
            <a:endParaRPr lang="en-US" altLang="ko-KR" sz="1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2832" y="2198724"/>
            <a:ext cx="69098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훈련 과정을 받는 사람 중 이직에 성공한 사람의 특징을 살펴 보고자 이직에 성공한 사람을 기준으로 각각의 항목들에 대한 비율을 알아 보았음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대부분의 항목에서는 우리가 생각하고 있는 범위 내에서의 특징이 나왔지만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훈련 시간에 대해서는 특이점을 발견</a:t>
            </a:r>
            <a:r>
              <a:rPr lang="ko-KR" altLang="en-US" sz="1400" b="1" dirty="0" smtClean="0"/>
              <a:t>할 수 있었음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이직에 성공한 사람들의 기준으로 훈련 시간을 살펴본 결과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훈련시간이 </a:t>
            </a:r>
            <a:r>
              <a:rPr lang="en-US" altLang="ko-KR" sz="1400" b="1" dirty="0" smtClean="0"/>
              <a:t>50</a:t>
            </a:r>
            <a:r>
              <a:rPr lang="ko-KR" altLang="en-US" sz="1400" b="1" dirty="0" smtClean="0"/>
              <a:t>시간 이하인 사람이 많았는데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훈련 과정이 어떤 과정인지 상세하게 알 수는 없지만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훈련 과정에 충실히 임하고 능력을 키운다면 짧은 훈련 시간이라도 이직을 하는데 큰 문제가 없는 것으로 추측됨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7047" y="4658050"/>
            <a:ext cx="2940749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31" y="1556405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652914" y="3395747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3604" y="1917469"/>
            <a:ext cx="29995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7608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8" y="1556405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20719" y="3246117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73605" y="1917469"/>
            <a:ext cx="2999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  <a:endParaRPr lang="en-US" altLang="ko-KR" sz="1400" b="1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9" y="1556013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61362" y="3189459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73606" y="1917469"/>
            <a:ext cx="29995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22.8%</a:t>
            </a:r>
            <a:endParaRPr lang="en-US" altLang="ko-KR" sz="1400" b="1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9" y="1557443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82869" y="3131817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606" y="1917469"/>
            <a:ext cx="2999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22.8%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21.3%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8457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9" y="1552247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75746" y="3166599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606" y="1917469"/>
            <a:ext cx="29995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22.8%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21.3%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21.7%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0205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C1DFC9-72E2-4971-A8BD-9547ADC01BF7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srgbClr val="4E5D70"/>
                </a:solidFill>
              </a:rPr>
              <a:t>목차</a:t>
            </a:r>
            <a:r>
              <a:rPr lang="en-US" altLang="ko-KR" sz="2400" b="1" i="1" kern="0" dirty="0" smtClean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en-US" altLang="ko-KR" sz="2400" b="1" i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55452-A29E-46C8-A34F-D78B86A9C802}"/>
              </a:ext>
            </a:extLst>
          </p:cNvPr>
          <p:cNvSpPr/>
          <p:nvPr/>
        </p:nvSpPr>
        <p:spPr>
          <a:xfrm>
            <a:off x="1224028" y="1121317"/>
            <a:ext cx="462916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프로젝트 배경</a:t>
            </a:r>
            <a:endParaRPr lang="en-US" altLang="ko-KR" sz="2400" dirty="0">
              <a:solidFill>
                <a:srgbClr val="4E5D70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b="1" dirty="0" smtClean="0"/>
              <a:t>데이터 탐색</a:t>
            </a:r>
            <a:endParaRPr lang="en-US" altLang="ko-KR" sz="2400" b="1" dirty="0" smtClean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4E5D70"/>
                </a:solidFill>
              </a:rPr>
              <a:t>데이터 설명 및 전처리</a:t>
            </a:r>
            <a:endParaRPr lang="en-US" altLang="ko-KR" sz="2000" b="1" dirty="0" smtClean="0">
              <a:solidFill>
                <a:srgbClr val="4E5D70"/>
              </a:solidFill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smtClean="0"/>
              <a:t>데이터 분석</a:t>
            </a:r>
            <a:endParaRPr lang="en-US" altLang="ko-KR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smtClean="0"/>
              <a:t>모델 개발 </a:t>
            </a:r>
            <a:endParaRPr lang="en-US" altLang="ko-KR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smtClean="0"/>
              <a:t>웹 시연</a:t>
            </a:r>
            <a:endParaRPr lang="en-US" altLang="ko-KR" sz="2400" b="1" dirty="0" smtClean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b="1" dirty="0" err="1" smtClean="0"/>
              <a:t>느낌점</a:t>
            </a:r>
            <a:r>
              <a:rPr lang="ko-KR" altLang="en-US" sz="2400" b="1" dirty="0" smtClean="0"/>
              <a:t> 및 개선 사항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93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9" y="1557443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870857" y="2995640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604" y="1917469"/>
            <a:ext cx="29995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22.8%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21.3%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17.0%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 성공률을 가짐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7600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8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공백기가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sp>
        <p:nvSpPr>
          <p:cNvPr id="12" name="TextBox 11"/>
          <p:cNvSpPr txBox="1"/>
          <p:nvPr/>
        </p:nvSpPr>
        <p:spPr>
          <a:xfrm>
            <a:off x="773604" y="1917469"/>
            <a:ext cx="29995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공백기가 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29.7%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24.4%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22.8%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21.3%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21.7%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17.0%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 성공률을 가짐</a:t>
            </a:r>
            <a:endParaRPr lang="en-US" altLang="ko-KR" sz="1400" b="1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6421" y="2547477"/>
            <a:ext cx="69977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공백기가 길수록 이직 성공률이 떨어짐을 알 수 있는데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공백기가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미만인 사람의 이직 성공률이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년인 사람의 이직 성공률 보다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12.7%p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높은 것</a:t>
            </a:r>
            <a:r>
              <a:rPr lang="ko-KR" altLang="en-US" sz="1400" b="1" dirty="0" smtClean="0"/>
              <a:t>을 알 수 있음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이를 통해 직무 전환이나 이직을 위해서는 짧은 공백 기간을 가지는 것이 더 유리하게 작용하는 것을 알 수 있고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따라서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직무 전환을 계획하고 있다면 퇴사를 하기 전에 미리 훈련 과정 등을 알아보고 준비를 한 다음 공백기를 최소화 </a:t>
            </a:r>
            <a:r>
              <a:rPr lang="ko-KR" altLang="en-US" sz="1400" b="1" dirty="0" smtClean="0"/>
              <a:t>하는 방향으로 전략을 짜는 것이 중요함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511739" y="2517314"/>
            <a:ext cx="2195738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11739" y="4652996"/>
            <a:ext cx="1805039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5" y="1545226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969998" y="2706467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604" y="1917469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391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4" y="1546716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99737" y="3038975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604" y="1917469"/>
            <a:ext cx="26532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고졸인 사람의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18.5%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2790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78" y="1546716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685901" y="3285838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3604" y="1917469"/>
            <a:ext cx="26532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고졸인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18.5%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25.6%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97402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99" y="1546716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761262" y="3080539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3604" y="1917469"/>
            <a:ext cx="26532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고졸인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18.5%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25.6%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석사인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19.6%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62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8" y="158143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54" y="1545226"/>
            <a:ext cx="9201150" cy="5000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grpSp>
        <p:nvGrpSpPr>
          <p:cNvPr id="4" name="그룹 3"/>
          <p:cNvGrpSpPr/>
          <p:nvPr/>
        </p:nvGrpSpPr>
        <p:grpSpPr>
          <a:xfrm>
            <a:off x="5912422" y="2845969"/>
            <a:ext cx="1144385" cy="433359"/>
            <a:chOff x="6833322" y="4408573"/>
            <a:chExt cx="1144385" cy="433359"/>
          </a:xfrm>
        </p:grpSpPr>
        <p:sp>
          <p:nvSpPr>
            <p:cNvPr id="18" name="직사각형 17"/>
            <p:cNvSpPr/>
            <p:nvPr/>
          </p:nvSpPr>
          <p:spPr>
            <a:xfrm>
              <a:off x="6833322" y="4408573"/>
              <a:ext cx="1130531" cy="433359"/>
            </a:xfrm>
            <a:prstGeom prst="rect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833322" y="4408573"/>
              <a:ext cx="1144385" cy="4333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688438" y="2737288"/>
            <a:ext cx="1130531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46" y="2380458"/>
            <a:ext cx="490450" cy="490450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3604" y="1917469"/>
            <a:ext cx="283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고졸인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18.5%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25.6%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석사인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19.6%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박사인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13.2%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성공하였음</a:t>
            </a:r>
            <a:endParaRPr lang="en-US" altLang="ko-K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08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1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(3) </a:t>
            </a:r>
            <a:r>
              <a:rPr lang="ko-KR" altLang="en-US" sz="1600" b="1" kern="0" dirty="0" smtClean="0"/>
              <a:t>학력이 이직에 미치는 영향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453043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3604" y="1917469"/>
            <a:ext cx="283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학력이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초졸인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9.71%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고졸인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18.5%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25.6%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석사인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19.6%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박사인 사람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13.2%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성공하였음</a:t>
            </a:r>
            <a:endParaRPr lang="en-US" altLang="ko-KR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756421" y="2547477"/>
            <a:ext cx="6997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학사인 사람 중 이직에 성공한 사람이 </a:t>
            </a:r>
            <a:r>
              <a:rPr lang="en-US" altLang="ko-KR" sz="1400" b="1" dirty="0" smtClean="0"/>
              <a:t>25.6%</a:t>
            </a:r>
            <a:r>
              <a:rPr lang="ko-KR" altLang="en-US" sz="1400" b="1" dirty="0" smtClean="0"/>
              <a:t>로 가장 높게 나타났고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그 다음 석사인 사람 중 이직에 성공한 사람이 </a:t>
            </a:r>
            <a:r>
              <a:rPr lang="en-US" altLang="ko-KR" sz="1400" b="1" dirty="0" smtClean="0"/>
              <a:t>19.6%</a:t>
            </a:r>
            <a:r>
              <a:rPr lang="ko-KR" altLang="en-US" sz="1400" b="1" dirty="0" smtClean="0"/>
              <a:t>로 높게 나타남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대학 진학률이 </a:t>
            </a:r>
            <a:r>
              <a:rPr lang="en-US" altLang="ko-KR" sz="1400" b="1" dirty="0" smtClean="0"/>
              <a:t>70%</a:t>
            </a:r>
            <a:r>
              <a:rPr lang="ko-KR" altLang="en-US" sz="1400" b="1" dirty="0" smtClean="0"/>
              <a:t>인 한국과 달리 미국에서는 대학 진학률이 </a:t>
            </a:r>
            <a:r>
              <a:rPr lang="en-US" altLang="ko-KR" sz="1400" b="1" dirty="0" smtClean="0"/>
              <a:t>44%</a:t>
            </a:r>
            <a:r>
              <a:rPr lang="ko-KR" altLang="en-US" sz="1400" b="1" dirty="0" smtClean="0"/>
              <a:t>이기 때문에 학사를 고학력으로 볼 수 있고</a:t>
            </a:r>
            <a:r>
              <a:rPr lang="en-US" altLang="ko-KR" sz="1400" b="1" dirty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학사 이상의 학력이 취직이나 이직에 경쟁력</a:t>
            </a:r>
            <a:r>
              <a:rPr lang="ko-KR" altLang="en-US" sz="1400" b="1" dirty="0" smtClean="0"/>
              <a:t>이 될 수 있음 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531200" y="3371372"/>
            <a:ext cx="1868705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31199" y="3790640"/>
            <a:ext cx="1868705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9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(4) </a:t>
            </a:r>
            <a:r>
              <a:rPr lang="ko-KR" altLang="en-US" sz="1600" b="1" kern="0" dirty="0" smtClean="0"/>
              <a:t>현 직장 유형별 이직 성공률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6814410" y="1961579"/>
            <a:ext cx="47735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other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의 경우 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무응답 및 기타 유형이어서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논외로 친다면</a:t>
            </a:r>
            <a:r>
              <a:rPr lang="en-US" altLang="ko-KR" sz="1400" b="1" kern="0" dirty="0">
                <a:solidFill>
                  <a:prstClr val="black"/>
                </a:solidFill>
              </a:rPr>
              <a:t>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한눈에 보아도 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신입의 경우에 입사 성공률이 가장 높은 모습을 보임</a:t>
            </a:r>
            <a:endParaRPr lang="en-US" altLang="ko-KR" sz="1400" b="1" kern="0" dirty="0">
              <a:solidFill>
                <a:srgbClr val="FF0000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prstClr val="black"/>
                </a:solidFill>
              </a:rPr>
              <a:t>그 뒤를 이어 신생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스타트업에서 </a:t>
            </a:r>
            <a:r>
              <a:rPr lang="ko-KR" altLang="en-US" sz="1400" b="1" dirty="0">
                <a:solidFill>
                  <a:prstClr val="black"/>
                </a:solidFill>
              </a:rPr>
              <a:t>가장 높은 이직성공률을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보여주는데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아무래도 스타트업에서 </a:t>
            </a:r>
            <a:r>
              <a:rPr lang="ko-KR" altLang="en-US" sz="1400" b="1" dirty="0">
                <a:solidFill>
                  <a:prstClr val="black"/>
                </a:solidFill>
              </a:rPr>
              <a:t>경력을 쌓은 뒤 이직을 하는 케이스가 많기 때문이라고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생각됨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5238" y="4206824"/>
            <a:ext cx="49627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latinLnBrk="0">
              <a:lnSpc>
                <a:spcPct val="150000"/>
              </a:lnSpc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→ </a:t>
            </a:r>
            <a:r>
              <a:rPr lang="ko-KR" altLang="en-US" sz="1400" b="1" dirty="0">
                <a:solidFill>
                  <a:prstClr val="black"/>
                </a:solidFill>
              </a:rPr>
              <a:t>후에 우리들이 취직을 준비할 때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스타트업에서 경력을 쌓으며 커리어를 시작하는 방법 또한 하나의 선택지</a:t>
            </a:r>
            <a:r>
              <a:rPr lang="ko-KR" altLang="en-US" sz="1400" b="1" dirty="0">
                <a:solidFill>
                  <a:prstClr val="black"/>
                </a:solidFill>
              </a:rPr>
              <a:t>가 될 수 있음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409106" y="1599248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9" y="2166202"/>
            <a:ext cx="5704472" cy="308582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06377" y="2939316"/>
            <a:ext cx="1022422" cy="2992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(5) </a:t>
            </a:r>
            <a:r>
              <a:rPr lang="ko-KR" altLang="en-US" sz="1600" b="1" kern="0" dirty="0" err="1" smtClean="0"/>
              <a:t>경력별</a:t>
            </a:r>
            <a:r>
              <a:rPr lang="ko-KR" altLang="en-US" sz="1600" b="1" kern="0" dirty="0" smtClean="0"/>
              <a:t> 이직 </a:t>
            </a:r>
            <a:r>
              <a:rPr lang="ko-KR" altLang="en-US" sz="1600" b="1" kern="0" dirty="0" err="1" smtClean="0"/>
              <a:t>목표자</a:t>
            </a:r>
            <a:r>
              <a:rPr lang="ko-KR" altLang="en-US" sz="1600" b="1" kern="0" dirty="0" smtClean="0"/>
              <a:t> 수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6814410" y="1870140"/>
            <a:ext cx="484003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경력별로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이직을 위해 훈련을 받는 사람의 수를 나타냈는데 경력이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</a:t>
            </a: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년이 넘는 사람은 모두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21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로 처리함</a:t>
            </a:r>
            <a:endParaRPr lang="en-US" altLang="ko-KR" sz="1400" b="1" kern="0" dirty="0" smtClean="0">
              <a:solidFill>
                <a:prstClr val="black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prstClr val="black"/>
                </a:solidFill>
              </a:rPr>
              <a:t>본인의 분야에서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이상의 경력에도 데이터 사이언스로 이직을 하고자 하는 사람이 많은 것을 알 수 있음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25238" y="3774563"/>
            <a:ext cx="49627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latinLnBrk="0">
              <a:lnSpc>
                <a:spcPct val="150000"/>
              </a:lnSpc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→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사이언스 직무에 대한 관심도가 높아지면서 다른 직종을 가진 사람들도 훈련 과정을 통해 직무를 전환하고자 하는 사람이 많음을 알 수 있음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409106" y="1599248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1" y="1819581"/>
            <a:ext cx="5640379" cy="376025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25238" y="4727367"/>
            <a:ext cx="4962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latinLnBrk="0">
              <a:lnSpc>
                <a:spcPct val="150000"/>
              </a:lnSpc>
            </a:pPr>
            <a:r>
              <a:rPr lang="ko-KR" altLang="en-US" sz="1400" b="1" kern="0" dirty="0">
                <a:solidFill>
                  <a:sysClr val="windowText" lastClr="000000"/>
                </a:solidFill>
              </a:rPr>
              <a:t>→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사이언스 직무에 대한 장래 기대성이 높다고 볼 수 있음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1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1.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프로젝트 배경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3" y="1971953"/>
            <a:ext cx="1473806" cy="14738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57" y="1533837"/>
            <a:ext cx="1949361" cy="1949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7524" y="3979431"/>
            <a:ext cx="51304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데이터 분석 직무에 대한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관심도 증가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현재 </a:t>
            </a:r>
            <a:r>
              <a:rPr lang="en-US" altLang="ko-KR" sz="1400" b="1" dirty="0" smtClean="0"/>
              <a:t>‘</a:t>
            </a:r>
            <a:r>
              <a:rPr lang="ko-KR" altLang="en-US" sz="1400" b="1" dirty="0" smtClean="0"/>
              <a:t>프로젝트 기반 </a:t>
            </a:r>
            <a:r>
              <a:rPr lang="en-US" altLang="ko-KR" sz="1400" b="1" dirty="0" smtClean="0"/>
              <a:t>AI</a:t>
            </a:r>
            <a:r>
              <a:rPr lang="ko-KR" altLang="en-US" sz="1400" b="1" dirty="0" smtClean="0"/>
              <a:t>빅데이터 </a:t>
            </a:r>
            <a:r>
              <a:rPr lang="ko-KR" altLang="en-US" sz="1400" b="1" dirty="0" err="1" smtClean="0"/>
              <a:t>융합형</a:t>
            </a:r>
            <a:r>
              <a:rPr lang="ko-KR" altLang="en-US" sz="1400" b="1" dirty="0" smtClean="0"/>
              <a:t> 인재 양성 과정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을 듣고 있는 중으로서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데이터 분석 직무로의 취업을 희망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00" y="2271202"/>
            <a:ext cx="640886" cy="6408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98879" y="3979430"/>
            <a:ext cx="51888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데이터 분석 분야로 나아가기 위해서는 어떤 커리어 패스를 그려야 할지 고민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대학원 진학</a:t>
            </a:r>
            <a:r>
              <a:rPr lang="en-US" altLang="ko-KR" sz="1400" b="1" dirty="0" smtClean="0"/>
              <a:t>? </a:t>
            </a:r>
            <a:r>
              <a:rPr lang="ko-KR" altLang="en-US" sz="1400" b="1" dirty="0" smtClean="0"/>
              <a:t>직무 경험</a:t>
            </a:r>
            <a:r>
              <a:rPr lang="en-US" altLang="ko-KR" sz="1400" b="1" dirty="0" smtClean="0"/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참고할 만한 정보 획득의 어려움</a:t>
            </a:r>
            <a:endParaRPr lang="en-US" altLang="ko-KR" sz="1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542279" y="1342428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rgbClr val="FF0000"/>
                </a:solidFill>
              </a:rPr>
              <a:t>?</a:t>
            </a:r>
            <a:endParaRPr lang="ko-KR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(6) </a:t>
            </a:r>
            <a:r>
              <a:rPr lang="ko-KR" altLang="en-US" sz="1600" b="1" kern="0" dirty="0" err="1" smtClean="0"/>
              <a:t>경력별</a:t>
            </a:r>
            <a:r>
              <a:rPr lang="ko-KR" altLang="en-US" sz="1600" b="1" kern="0" dirty="0" smtClean="0"/>
              <a:t> 이직 성공률과 공백기 평균 기간</a:t>
            </a:r>
            <a:r>
              <a:rPr lang="en-US" altLang="ko-KR" sz="1600" b="1" kern="0" dirty="0" smtClean="0"/>
              <a:t> </a:t>
            </a:r>
            <a:endParaRPr lang="en-US" altLang="ko-KR" sz="16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6700994" y="1379688"/>
            <a:ext cx="48869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kern="0" dirty="0" smtClean="0">
                <a:solidFill>
                  <a:prstClr val="black"/>
                </a:solidFill>
              </a:rPr>
              <a:t>이직 성공률 그래프가 </a:t>
            </a:r>
            <a:r>
              <a:rPr lang="ko-KR" altLang="en-US" sz="1400" b="1" kern="0" dirty="0" err="1" smtClean="0">
                <a:solidFill>
                  <a:prstClr val="black"/>
                </a:solidFill>
              </a:rPr>
              <a:t>우하향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하는 모습을 보이는데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>,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 경력이 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>1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년 미만인 경우의 이직 성공률은 약 </a:t>
            </a:r>
            <a:r>
              <a:rPr lang="en-US" altLang="ko-KR" sz="1400" b="1" kern="0" dirty="0" smtClean="0">
                <a:solidFill>
                  <a:prstClr val="black"/>
                </a:solidFill>
              </a:rPr>
              <a:t>45%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에 해당할 정도로 많은 인원이 취직에 성공하는 모습을 보임</a:t>
            </a:r>
            <a:endParaRPr lang="en-US" altLang="ko-KR" sz="1400" b="1" kern="0" dirty="0" smtClean="0">
              <a:solidFill>
                <a:prstClr val="black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kern="0" dirty="0" smtClean="0">
              <a:solidFill>
                <a:prstClr val="black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kern="0" dirty="0" smtClean="0">
                <a:solidFill>
                  <a:prstClr val="black"/>
                </a:solidFill>
              </a:rPr>
              <a:t>경력이 많을수록 이직 성공률이 떨어지는 원인으로 </a:t>
            </a:r>
            <a:r>
              <a:rPr lang="ko-KR" altLang="en-US" sz="1400" b="1" kern="0" dirty="0" smtClean="0">
                <a:solidFill>
                  <a:srgbClr val="FF0000"/>
                </a:solidFill>
              </a:rPr>
              <a:t>경력을 가진 사람이 새로운 직종으로의 이동에 대한 리스크가 크며 본인들의 기대치 또한 높아 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더 좋은 조건의 회사를 찾기 때문에 </a:t>
            </a:r>
            <a:r>
              <a:rPr lang="ko-KR" altLang="en-US" sz="1400" b="1" kern="0" dirty="0" smtClean="0">
                <a:solidFill>
                  <a:srgbClr val="FF0000"/>
                </a:solidFill>
              </a:rPr>
              <a:t>이직 성공률이 떨어지는 것이 아닐까 추측됨</a:t>
            </a:r>
            <a:endParaRPr lang="en-US" altLang="ko-KR" sz="1400" b="1" kern="0" dirty="0" smtClean="0">
              <a:solidFill>
                <a:srgbClr val="FF0000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prstClr val="black"/>
                </a:solidFill>
              </a:rPr>
              <a:t>경력이 많을수록 공백기의 평균이 증가하는 모습을 보이는데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위와 같은 이유로 성공률이 떨어지는 만큼 공백기가 길어지는 것이 아닐까 추측됨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6409106" y="1379688"/>
            <a:ext cx="0" cy="461664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5" y="1810063"/>
            <a:ext cx="5402284" cy="3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3. </a:t>
            </a:r>
            <a:r>
              <a:rPr lang="ko-KR" altLang="en-US" sz="2400" b="1" kern="0" dirty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(7) </a:t>
            </a:r>
            <a:r>
              <a:rPr lang="ko-KR" altLang="en-US" sz="1600" b="1" kern="0" dirty="0" smtClean="0"/>
              <a:t>신입 기준 교육 수준 및 전공 분야가 이직에 미치는 영향</a:t>
            </a:r>
            <a:endParaRPr lang="en-US" altLang="ko-KR" sz="1600" b="1" kern="0" dirty="0"/>
          </a:p>
        </p:txBody>
      </p:sp>
      <p:sp>
        <p:nvSpPr>
          <p:cNvPr id="6" name="직사각형 5"/>
          <p:cNvSpPr/>
          <p:nvPr/>
        </p:nvSpPr>
        <p:spPr>
          <a:xfrm>
            <a:off x="452651" y="5010019"/>
            <a:ext cx="11286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solidFill>
                  <a:prstClr val="black"/>
                </a:solidFill>
              </a:rPr>
              <a:t>학력과 </a:t>
            </a:r>
            <a:r>
              <a:rPr lang="ko-KR" altLang="en-US" sz="1400" b="1" kern="0" dirty="0">
                <a:solidFill>
                  <a:prstClr val="black"/>
                </a:solidFill>
              </a:rPr>
              <a:t>전공이 </a:t>
            </a:r>
            <a:r>
              <a:rPr lang="ko-KR" altLang="en-US" sz="1400" b="1" kern="0" dirty="0" smtClean="0">
                <a:solidFill>
                  <a:prstClr val="black"/>
                </a:solidFill>
              </a:rPr>
              <a:t>신입의 데이터 사이언스 분야 취업 성공률에 얼마나 영향을 주는지 파악하고자 신입을 기준으로 데이터를 시각화 하였음</a:t>
            </a:r>
            <a:endParaRPr lang="en-US" altLang="ko-KR" sz="1400" b="1" kern="0" dirty="0" smtClean="0">
              <a:solidFill>
                <a:prstClr val="black"/>
              </a:solidFill>
            </a:endParaRPr>
          </a:p>
          <a:p>
            <a:pPr marL="285750" indent="-285750" algn="just" latinLnBrk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</a:rPr>
              <a:t>공학</a:t>
            </a:r>
            <a:r>
              <a:rPr lang="en-US" altLang="ko-KR" sz="1400" b="1" kern="0" dirty="0" smtClean="0">
                <a:solidFill>
                  <a:srgbClr val="FF0000"/>
                </a:solidFill>
              </a:rPr>
              <a:t>(STEM: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Science</a:t>
            </a:r>
            <a:r>
              <a:rPr lang="en-US" altLang="ko-KR" sz="1400" b="1" dirty="0">
                <a:solidFill>
                  <a:srgbClr val="FF0000"/>
                </a:solidFill>
              </a:rPr>
              <a:t>, Technology, Engineering,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Math)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을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전공으로 한 사람이 높은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취직률</a:t>
            </a:r>
            <a:r>
              <a:rPr lang="ko-KR" altLang="en-US" sz="1400" b="1" dirty="0" err="1" smtClean="0">
                <a:solidFill>
                  <a:srgbClr val="222222"/>
                </a:solidFill>
              </a:rPr>
              <a:t>을</a:t>
            </a:r>
            <a:r>
              <a:rPr lang="ko-KR" altLang="en-US" sz="1400" b="1" dirty="0">
                <a:solidFill>
                  <a:srgbClr val="222222"/>
                </a:solidFill>
              </a:rPr>
              <a:t> </a:t>
            </a:r>
            <a:r>
              <a:rPr lang="ko-KR" altLang="en-US" sz="1400" b="1" dirty="0" smtClean="0">
                <a:solidFill>
                  <a:srgbClr val="222222"/>
                </a:solidFill>
              </a:rPr>
              <a:t>보여주는 것을 알 수 있으며 다른 분야의 인원들은 </a:t>
            </a:r>
            <a:r>
              <a:rPr lang="ko-KR" altLang="en-US" sz="1400" b="1" dirty="0" err="1" smtClean="0">
                <a:solidFill>
                  <a:srgbClr val="222222"/>
                </a:solidFill>
              </a:rPr>
              <a:t>취직률이</a:t>
            </a:r>
            <a:r>
              <a:rPr lang="ko-KR" altLang="en-US" sz="1400" b="1" dirty="0" smtClean="0">
                <a:solidFill>
                  <a:srgbClr val="222222"/>
                </a:solidFill>
              </a:rPr>
              <a:t> 낮은 모습을 보여줌</a:t>
            </a:r>
            <a:r>
              <a:rPr lang="en-US" altLang="ko-KR" sz="1400" b="1" dirty="0" smtClean="0">
                <a:solidFill>
                  <a:srgbClr val="222222"/>
                </a:solidFill>
              </a:rPr>
              <a:t>. </a:t>
            </a:r>
            <a:r>
              <a:rPr lang="ko-KR" altLang="en-US" sz="1400" b="1" dirty="0" smtClean="0">
                <a:solidFill>
                  <a:srgbClr val="222222"/>
                </a:solidFill>
              </a:rPr>
              <a:t>하지만 이는 데이터가 미국에서 수집되었기 때문에 한국에서의 상황은 다를 수 있다고 생각함</a:t>
            </a:r>
            <a:endParaRPr lang="en-US" altLang="ko-KR" sz="1400" b="1" dirty="0" smtClean="0">
              <a:solidFill>
                <a:srgbClr val="222222"/>
              </a:solidFill>
            </a:endParaRPr>
          </a:p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222222"/>
                </a:solidFill>
              </a:rPr>
              <a:t>학력 역시 대학교를 나온 인원이 취직에 유리한 모습을 보이는 것을 알 수 있는데 일반적인 예측 내의 모습을 보여줌</a:t>
            </a:r>
            <a:endParaRPr lang="en-US" altLang="ko-KR" sz="1400" b="1" dirty="0" smtClean="0">
              <a:solidFill>
                <a:srgbClr val="222222"/>
              </a:solidFill>
            </a:endParaRPr>
          </a:p>
          <a:p>
            <a:pPr marL="28575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kern="0" dirty="0" smtClean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3" r="8239"/>
          <a:stretch/>
        </p:blipFill>
        <p:spPr>
          <a:xfrm>
            <a:off x="968574" y="1748905"/>
            <a:ext cx="4571429" cy="29392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 r="9218"/>
          <a:stretch/>
        </p:blipFill>
        <p:spPr>
          <a:xfrm>
            <a:off x="6469315" y="1748905"/>
            <a:ext cx="4558310" cy="29392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88823" y="1986736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취직 실패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취직 성공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33873" y="1941907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취직 실패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취직 성공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6216" y="46881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교육 수준</a:t>
            </a:r>
            <a:endParaRPr lang="en-US" altLang="ko-KR" sz="11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870000" y="468811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전공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5073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7" y="166456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46321" y="1286828"/>
            <a:ext cx="7099351" cy="5174965"/>
            <a:chOff x="4616394" y="1034989"/>
            <a:chExt cx="7099351" cy="51749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FA55C23-448A-154A-97A6-7BE7E3C18191}"/>
                </a:ext>
              </a:extLst>
            </p:cNvPr>
            <p:cNvSpPr/>
            <p:nvPr/>
          </p:nvSpPr>
          <p:spPr>
            <a:xfrm>
              <a:off x="6769034" y="1323799"/>
              <a:ext cx="1662165" cy="457847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14,376</a:t>
              </a:r>
              <a:r>
                <a:rPr kumimoji="1" lang="ko-KR" altLang="en-US" sz="1400" dirty="0" smtClean="0"/>
                <a:t>개</a:t>
              </a:r>
              <a:endParaRPr kumimoji="1"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F5E23A-F09E-BE40-9633-2B702338802E}"/>
                </a:ext>
              </a:extLst>
            </p:cNvPr>
            <p:cNvSpPr/>
            <p:nvPr/>
          </p:nvSpPr>
          <p:spPr>
            <a:xfrm>
              <a:off x="8400459" y="2609708"/>
              <a:ext cx="932657" cy="378386"/>
            </a:xfrm>
            <a:prstGeom prst="rect">
              <a:avLst/>
            </a:prstGeom>
            <a:solidFill>
              <a:srgbClr val="5FD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2,875</a:t>
              </a:r>
              <a:r>
                <a:rPr kumimoji="1" lang="ko-KR" altLang="en-US" sz="1400" dirty="0" smtClean="0"/>
                <a:t>개</a:t>
              </a:r>
              <a:endParaRPr kumimoji="1" lang="ko-KR" alt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BE0487-D7A1-B748-9155-EFF639CA61DB}"/>
                </a:ext>
              </a:extLst>
            </p:cNvPr>
            <p:cNvSpPr txBox="1"/>
            <p:nvPr/>
          </p:nvSpPr>
          <p:spPr>
            <a:xfrm>
              <a:off x="7095811" y="1034989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 smtClean="0">
                  <a:ea typeface="S-Core Dream 4" panose="020B0203030302020204" pitchFamily="34" charset="-127"/>
                </a:rPr>
                <a:t>훈련 데이터</a:t>
              </a:r>
              <a:endParaRPr kumimoji="1" lang="ko-KR" altLang="en-US" sz="1200" dirty="0">
                <a:ea typeface="S-Core Dream 4" panose="020B02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6B9D48-C888-6D40-BCE3-84C90DC5DD63}"/>
                </a:ext>
              </a:extLst>
            </p:cNvPr>
            <p:cNvSpPr txBox="1"/>
            <p:nvPr/>
          </p:nvSpPr>
          <p:spPr>
            <a:xfrm>
              <a:off x="8436491" y="103498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 smtClean="0">
                  <a:solidFill>
                    <a:srgbClr val="5FD0D4"/>
                  </a:solidFill>
                  <a:ea typeface="S-Core Dream 4" panose="020B0203030302020204" pitchFamily="34" charset="-127"/>
                </a:rPr>
                <a:t>테스트 데이터</a:t>
              </a:r>
              <a:endParaRPr kumimoji="1" lang="ko-KR" altLang="en-US" sz="1200" dirty="0">
                <a:solidFill>
                  <a:srgbClr val="5FD0D4"/>
                </a:solidFill>
                <a:ea typeface="S-Core Dream 4" panose="020B0203030302020204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F5E23A-F09E-BE40-9633-2B702338802E}"/>
                </a:ext>
              </a:extLst>
            </p:cNvPr>
            <p:cNvSpPr/>
            <p:nvPr/>
          </p:nvSpPr>
          <p:spPr>
            <a:xfrm>
              <a:off x="8572473" y="1323799"/>
              <a:ext cx="890535" cy="457847"/>
            </a:xfrm>
            <a:prstGeom prst="rect">
              <a:avLst/>
            </a:prstGeom>
            <a:solidFill>
              <a:srgbClr val="5FD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1,589</a:t>
              </a:r>
              <a:r>
                <a:rPr kumimoji="1" lang="ko-KR" altLang="en-US" sz="1400" dirty="0" smtClean="0"/>
                <a:t>개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153B1E-ED08-CC43-AE89-275724D6CC8C}"/>
                </a:ext>
              </a:extLst>
            </p:cNvPr>
            <p:cNvSpPr txBox="1"/>
            <p:nvPr/>
          </p:nvSpPr>
          <p:spPr>
            <a:xfrm>
              <a:off x="4616394" y="2537291"/>
              <a:ext cx="1675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kumimoji="1" sz="2800">
                  <a:solidFill>
                    <a:srgbClr val="134083"/>
                  </a:solidFill>
                  <a:latin typeface="S-Core Dream 5 Medium" panose="020B0503030302020204" pitchFamily="34" charset="-127"/>
                  <a:ea typeface="S-Core Dream 5 Medium" panose="020B0503030302020204" pitchFamily="34" charset="-127"/>
                </a:defRPr>
              </a:lvl1pPr>
            </a:lstStyle>
            <a:p>
              <a:r>
                <a:rPr lang="ko-KR" altLang="en-US" sz="1400" b="1" dirty="0" smtClean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검증 데이터 </a:t>
              </a:r>
              <a:r>
                <a:rPr lang="ko-KR" altLang="en-US" sz="1400" b="1" dirty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분할</a:t>
              </a:r>
              <a:endParaRPr lang="en-US" altLang="ko-KR" sz="1400" b="1" dirty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+mn-lt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+mn-lt"/>
                </a:rPr>
                <a:t>모델 정확도 검정</a:t>
              </a:r>
              <a:r>
                <a:rPr lang="en-US" altLang="ko-KR" sz="1400" dirty="0">
                  <a:solidFill>
                    <a:schemeClr val="tx1"/>
                  </a:solidFill>
                  <a:latin typeface="+mn-lt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A55C23-448A-154A-97A6-7BE7E3C18191}"/>
                </a:ext>
              </a:extLst>
            </p:cNvPr>
            <p:cNvSpPr/>
            <p:nvPr/>
          </p:nvSpPr>
          <p:spPr>
            <a:xfrm>
              <a:off x="6820383" y="2609708"/>
              <a:ext cx="1481538" cy="378386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11,501</a:t>
              </a:r>
              <a:r>
                <a:rPr kumimoji="1" lang="ko-KR" altLang="en-US" sz="1400" dirty="0" smtClean="0"/>
                <a:t>개</a:t>
              </a:r>
              <a:endParaRPr kumimoji="1" lang="ko-KR" altLang="en-US" sz="1400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455634" y="3937426"/>
              <a:ext cx="5249030" cy="343987"/>
              <a:chOff x="2944647" y="4168119"/>
              <a:chExt cx="5249030" cy="343987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2944647" y="416811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7327563" y="4168119"/>
                <a:ext cx="866114" cy="343987"/>
              </a:xfrm>
              <a:prstGeom prst="rect">
                <a:avLst/>
              </a:prstGeom>
              <a:solidFill>
                <a:srgbClr val="5F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6231834" y="416811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4040376" y="416811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5136105" y="416811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466715" y="4419561"/>
              <a:ext cx="5249030" cy="343987"/>
              <a:chOff x="2955728" y="4650254"/>
              <a:chExt cx="5249030" cy="34398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2955728" y="465025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7338644" y="465025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6242915" y="4650254"/>
                <a:ext cx="866114" cy="343987"/>
              </a:xfrm>
              <a:prstGeom prst="rect">
                <a:avLst/>
              </a:prstGeom>
              <a:solidFill>
                <a:srgbClr val="5F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4051457" y="465025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5147186" y="465025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455634" y="5865967"/>
              <a:ext cx="5249030" cy="343987"/>
              <a:chOff x="2944647" y="6096660"/>
              <a:chExt cx="5249030" cy="34398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2944647" y="6096660"/>
                <a:ext cx="866114" cy="343987"/>
              </a:xfrm>
              <a:prstGeom prst="rect">
                <a:avLst/>
              </a:prstGeom>
              <a:solidFill>
                <a:srgbClr val="5F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7327563" y="6096660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6231834" y="6096660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4040376" y="6096660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5136105" y="6096660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455634" y="4901696"/>
              <a:ext cx="5249030" cy="343987"/>
              <a:chOff x="2944647" y="5132389"/>
              <a:chExt cx="5249030" cy="34398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2944647" y="513238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7327563" y="513238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6231834" y="513238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4040376" y="5132389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5136105" y="5132389"/>
                <a:ext cx="866114" cy="343987"/>
              </a:xfrm>
              <a:prstGeom prst="rect">
                <a:avLst/>
              </a:prstGeom>
              <a:solidFill>
                <a:srgbClr val="5F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455634" y="5383831"/>
              <a:ext cx="5249030" cy="343987"/>
              <a:chOff x="2944647" y="5614524"/>
              <a:chExt cx="5249030" cy="34398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2944647" y="561452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7327563" y="561452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6231834" y="561452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4040376" y="5614524"/>
                <a:ext cx="866114" cy="343987"/>
              </a:xfrm>
              <a:prstGeom prst="rect">
                <a:avLst/>
              </a:prstGeom>
              <a:solidFill>
                <a:srgbClr val="5FD0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FA55C23-448A-154A-97A6-7BE7E3C18191}"/>
                  </a:ext>
                </a:extLst>
              </p:cNvPr>
              <p:cNvSpPr/>
              <p:nvPr/>
            </p:nvSpPr>
            <p:spPr>
              <a:xfrm>
                <a:off x="5136105" y="5614524"/>
                <a:ext cx="866114" cy="343987"/>
              </a:xfrm>
              <a:prstGeom prst="rect">
                <a:avLst/>
              </a:prstGeom>
              <a:solidFill>
                <a:srgbClr val="4E5D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2,300</a:t>
                </a:r>
                <a:r>
                  <a:rPr kumimoji="1" lang="ko-KR" altLang="en-US" sz="1400" dirty="0" smtClean="0"/>
                  <a:t>개</a:t>
                </a:r>
                <a:endParaRPr kumimoji="1" lang="ko-KR" altLang="en-US" sz="140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C56F4E-209B-294A-94EE-D65ED6787874}"/>
                </a:ext>
              </a:extLst>
            </p:cNvPr>
            <p:cNvSpPr txBox="1"/>
            <p:nvPr/>
          </p:nvSpPr>
          <p:spPr>
            <a:xfrm>
              <a:off x="4616394" y="4640086"/>
              <a:ext cx="1675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kumimoji="1" sz="2800">
                  <a:solidFill>
                    <a:srgbClr val="134083"/>
                  </a:solidFill>
                  <a:latin typeface="S-Core Dream 5 Medium" panose="020B0503030302020204" pitchFamily="34" charset="-127"/>
                  <a:ea typeface="S-Core Dream 5 Medium" panose="020B0503030302020204" pitchFamily="34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교차 검증</a:t>
              </a:r>
              <a:endParaRPr lang="en-US" altLang="ko-KR" sz="1400" b="1" dirty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+mn-lt"/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  <a:latin typeface="+mn-lt"/>
                </a:rPr>
                <a:t>모델 정확도 검정</a:t>
              </a:r>
              <a:r>
                <a:rPr lang="en-US" altLang="ko-KR" sz="1400" dirty="0">
                  <a:solidFill>
                    <a:schemeClr val="tx1"/>
                  </a:solidFill>
                  <a:latin typeface="+mn-lt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1" name="오른쪽 화살표[R] 98">
              <a:extLst>
                <a:ext uri="{FF2B5EF4-FFF2-40B4-BE49-F238E27FC236}">
                  <a16:creationId xmlns:a16="http://schemas.microsoft.com/office/drawing/2014/main" id="{F38BBAF0-6333-1448-87CC-7DA3EEC6B68D}"/>
                </a:ext>
              </a:extLst>
            </p:cNvPr>
            <p:cNvSpPr/>
            <p:nvPr/>
          </p:nvSpPr>
          <p:spPr>
            <a:xfrm rot="5400000">
              <a:off x="7556024" y="3220220"/>
              <a:ext cx="430131" cy="426660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오른쪽 화살표[R] 98">
              <a:extLst>
                <a:ext uri="{FF2B5EF4-FFF2-40B4-BE49-F238E27FC236}">
                  <a16:creationId xmlns:a16="http://schemas.microsoft.com/office/drawing/2014/main" id="{F38BBAF0-6333-1448-87CC-7DA3EEC6B68D}"/>
                </a:ext>
              </a:extLst>
            </p:cNvPr>
            <p:cNvSpPr/>
            <p:nvPr/>
          </p:nvSpPr>
          <p:spPr>
            <a:xfrm rot="5400000">
              <a:off x="7549627" y="1950922"/>
              <a:ext cx="430131" cy="426660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5F7879-157D-014A-88BE-3407831D9E49}"/>
                </a:ext>
              </a:extLst>
            </p:cNvPr>
            <p:cNvSpPr txBox="1"/>
            <p:nvPr/>
          </p:nvSpPr>
          <p:spPr>
            <a:xfrm>
              <a:off x="4744635" y="1323799"/>
              <a:ext cx="1418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kumimoji="1" sz="2800">
                  <a:solidFill>
                    <a:srgbClr val="134083"/>
                  </a:solidFill>
                  <a:latin typeface="S-Core Dream 5 Medium" panose="020B0503030302020204" pitchFamily="34" charset="-127"/>
                  <a:ea typeface="S-Core Dream 5 Medium" panose="020B0503030302020204" pitchFamily="34" charset="-127"/>
                </a:defRPr>
              </a:lvl1pPr>
            </a:lstStyle>
            <a:p>
              <a:r>
                <a:rPr lang="ko-KR" altLang="en-US" sz="1400" b="1" dirty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데이터</a:t>
              </a:r>
              <a:r>
                <a:rPr lang="en-US" altLang="ko-KR" sz="1400" b="1" dirty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 </a:t>
              </a:r>
              <a:r>
                <a:rPr lang="ko-KR" altLang="en-US" sz="1400" b="1" dirty="0">
                  <a:solidFill>
                    <a:schemeClr val="tx1"/>
                  </a:solidFill>
                  <a:latin typeface="+mn-lt"/>
                  <a:ea typeface="S-Core Dream 6" panose="020B0503030302020204" pitchFamily="34" charset="-127"/>
                </a:rPr>
                <a:t>셋 구성</a:t>
              </a:r>
              <a:endParaRPr lang="en-US" altLang="ko-KR" sz="1400" b="1" dirty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  <a:latin typeface="+mn-lt"/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lt"/>
                </a:rPr>
                <a:t>총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lt"/>
                </a:rPr>
                <a:t>15,965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+mn-lt"/>
                </a:rPr>
                <a:t>개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+mn-lt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8" y="6645496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4.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모델 개발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데이터 적용 방식</a:t>
            </a:r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6962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31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34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아래쪽 화살표 84"/>
          <p:cNvSpPr/>
          <p:nvPr/>
        </p:nvSpPr>
        <p:spPr>
          <a:xfrm>
            <a:off x="8664844" y="2268139"/>
            <a:ext cx="1007533" cy="270545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897061" y="5475755"/>
            <a:ext cx="3029426" cy="495925"/>
          </a:xfrm>
          <a:prstGeom prst="round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460091" y="2067793"/>
            <a:ext cx="3914827" cy="1205220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아래쪽 화살표 41"/>
          <p:cNvSpPr/>
          <p:nvPr/>
        </p:nvSpPr>
        <p:spPr>
          <a:xfrm>
            <a:off x="3044231" y="5018968"/>
            <a:ext cx="758687" cy="430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자유형 42"/>
          <p:cNvSpPr/>
          <p:nvPr/>
        </p:nvSpPr>
        <p:spPr>
          <a:xfrm>
            <a:off x="1602724" y="5363317"/>
            <a:ext cx="3641700" cy="807066"/>
          </a:xfrm>
          <a:custGeom>
            <a:avLst/>
            <a:gdLst>
              <a:gd name="connsiteX0" fmla="*/ 0 w 4233987"/>
              <a:gd name="connsiteY0" fmla="*/ 0 h 1058496"/>
              <a:gd name="connsiteX1" fmla="*/ 4233987 w 4233987"/>
              <a:gd name="connsiteY1" fmla="*/ 0 h 1058496"/>
              <a:gd name="connsiteX2" fmla="*/ 4233987 w 4233987"/>
              <a:gd name="connsiteY2" fmla="*/ 1058496 h 1058496"/>
              <a:gd name="connsiteX3" fmla="*/ 0 w 4233987"/>
              <a:gd name="connsiteY3" fmla="*/ 1058496 h 1058496"/>
              <a:gd name="connsiteX4" fmla="*/ 0 w 4233987"/>
              <a:gd name="connsiteY4" fmla="*/ 0 h 10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3987" h="1058496">
                <a:moveTo>
                  <a:pt x="0" y="0"/>
                </a:moveTo>
                <a:lnTo>
                  <a:pt x="4233987" y="0"/>
                </a:lnTo>
                <a:lnTo>
                  <a:pt x="4233987" y="1058496"/>
                </a:lnTo>
                <a:lnTo>
                  <a:pt x="0" y="105849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213360" rIns="213360" bIns="213360" numCol="1" spcCol="1270" anchor="t" anchorCtr="0">
            <a:noAutofit/>
          </a:bodyPr>
          <a:lstStyle/>
          <a:p>
            <a:pPr lvl="0" algn="ctr" defTabSz="13335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cap="none" spc="0" dirty="0" err="1" smtClean="0">
                <a:ln w="0"/>
                <a:solidFill>
                  <a:schemeClr val="bg1"/>
                </a:solidFill>
              </a:rPr>
              <a:t>VotingClassifier</a:t>
            </a:r>
            <a:endParaRPr lang="ko-KR" sz="2000" b="1" kern="120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2942467" y="3082578"/>
            <a:ext cx="1423811" cy="1210600"/>
          </a:xfrm>
          <a:custGeom>
            <a:avLst/>
            <a:gdLst>
              <a:gd name="connsiteX0" fmla="*/ 0 w 1587745"/>
              <a:gd name="connsiteY0" fmla="*/ 793873 h 1587745"/>
              <a:gd name="connsiteX1" fmla="*/ 793873 w 1587745"/>
              <a:gd name="connsiteY1" fmla="*/ 0 h 1587745"/>
              <a:gd name="connsiteX2" fmla="*/ 1587746 w 1587745"/>
              <a:gd name="connsiteY2" fmla="*/ 793873 h 1587745"/>
              <a:gd name="connsiteX3" fmla="*/ 793873 w 1587745"/>
              <a:gd name="connsiteY3" fmla="*/ 1587746 h 1587745"/>
              <a:gd name="connsiteX4" fmla="*/ 0 w 1587745"/>
              <a:gd name="connsiteY4" fmla="*/ 793873 h 158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745" h="1587745">
                <a:moveTo>
                  <a:pt x="0" y="793873"/>
                </a:moveTo>
                <a:cubicBezTo>
                  <a:pt x="0" y="355429"/>
                  <a:pt x="355429" y="0"/>
                  <a:pt x="793873" y="0"/>
                </a:cubicBezTo>
                <a:cubicBezTo>
                  <a:pt x="1232317" y="0"/>
                  <a:pt x="1587746" y="355429"/>
                  <a:pt x="1587746" y="793873"/>
                </a:cubicBezTo>
                <a:cubicBezTo>
                  <a:pt x="1587746" y="1232317"/>
                  <a:pt x="1232317" y="1587746"/>
                  <a:pt x="793873" y="1587746"/>
                </a:cubicBezTo>
                <a:cubicBezTo>
                  <a:pt x="355429" y="1587746"/>
                  <a:pt x="0" y="1232317"/>
                  <a:pt x="0" y="793873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2840" tIns="252840" rIns="252840" bIns="252840" numCol="1" spcCol="1270" anchor="ctr" anchorCtr="0">
            <a:noAutofit/>
          </a:bodyPr>
          <a:lstStyle/>
          <a:p>
            <a:pPr lvl="0" algn="ctr" defTabSz="7112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Bernoulli</a:t>
            </a:r>
            <a:r>
              <a:rPr lang="en-US" altLang="ko-KR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</a:t>
            </a:r>
            <a:r>
              <a:rPr lang="en-US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</a:t>
            </a:r>
            <a:r>
              <a:rPr lang="en-US" altLang="ko-KR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ctr" defTabSz="7112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Classifer</a:t>
            </a:r>
            <a:endParaRPr lang="en-US" altLang="ko-KR" sz="14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1833788" y="2409030"/>
            <a:ext cx="1438048" cy="1290470"/>
          </a:xfrm>
          <a:custGeom>
            <a:avLst/>
            <a:gdLst>
              <a:gd name="connsiteX0" fmla="*/ 0 w 1587745"/>
              <a:gd name="connsiteY0" fmla="*/ 793873 h 1587745"/>
              <a:gd name="connsiteX1" fmla="*/ 793873 w 1587745"/>
              <a:gd name="connsiteY1" fmla="*/ 0 h 1587745"/>
              <a:gd name="connsiteX2" fmla="*/ 1587746 w 1587745"/>
              <a:gd name="connsiteY2" fmla="*/ 793873 h 1587745"/>
              <a:gd name="connsiteX3" fmla="*/ 793873 w 1587745"/>
              <a:gd name="connsiteY3" fmla="*/ 1587746 h 1587745"/>
              <a:gd name="connsiteX4" fmla="*/ 0 w 1587745"/>
              <a:gd name="connsiteY4" fmla="*/ 793873 h 158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745" h="1587745">
                <a:moveTo>
                  <a:pt x="0" y="793873"/>
                </a:moveTo>
                <a:cubicBezTo>
                  <a:pt x="0" y="355429"/>
                  <a:pt x="355429" y="0"/>
                  <a:pt x="793873" y="0"/>
                </a:cubicBezTo>
                <a:cubicBezTo>
                  <a:pt x="1232317" y="0"/>
                  <a:pt x="1587746" y="355429"/>
                  <a:pt x="1587746" y="793873"/>
                </a:cubicBezTo>
                <a:cubicBezTo>
                  <a:pt x="1587746" y="1232317"/>
                  <a:pt x="1232317" y="1587746"/>
                  <a:pt x="793873" y="1587746"/>
                </a:cubicBezTo>
                <a:cubicBezTo>
                  <a:pt x="355429" y="1587746"/>
                  <a:pt x="0" y="1232317"/>
                  <a:pt x="0" y="793873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355300"/>
              <a:satOff val="50000"/>
              <a:lumOff val="-7353"/>
              <a:alphaOff val="0"/>
            </a:schemeClr>
          </a:fillRef>
          <a:effectRef idx="1">
            <a:schemeClr val="accent3">
              <a:hueOff val="1355300"/>
              <a:satOff val="50000"/>
              <a:lumOff val="-7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300" tIns="250300" rIns="250300" bIns="25030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0" kern="12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</a:t>
            </a:r>
          </a:p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0" kern="12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0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Classifer</a:t>
            </a:r>
            <a:endParaRPr lang="ko-KR" sz="1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3852704" y="2261303"/>
            <a:ext cx="1365637" cy="1210600"/>
          </a:xfrm>
          <a:custGeom>
            <a:avLst/>
            <a:gdLst>
              <a:gd name="connsiteX0" fmla="*/ 0 w 1587745"/>
              <a:gd name="connsiteY0" fmla="*/ 793873 h 1587745"/>
              <a:gd name="connsiteX1" fmla="*/ 793873 w 1587745"/>
              <a:gd name="connsiteY1" fmla="*/ 0 h 1587745"/>
              <a:gd name="connsiteX2" fmla="*/ 1587746 w 1587745"/>
              <a:gd name="connsiteY2" fmla="*/ 793873 h 1587745"/>
              <a:gd name="connsiteX3" fmla="*/ 793873 w 1587745"/>
              <a:gd name="connsiteY3" fmla="*/ 1587746 h 1587745"/>
              <a:gd name="connsiteX4" fmla="*/ 0 w 1587745"/>
              <a:gd name="connsiteY4" fmla="*/ 793873 h 158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745" h="1587745">
                <a:moveTo>
                  <a:pt x="0" y="793873"/>
                </a:moveTo>
                <a:cubicBezTo>
                  <a:pt x="0" y="355429"/>
                  <a:pt x="355429" y="0"/>
                  <a:pt x="793873" y="0"/>
                </a:cubicBezTo>
                <a:cubicBezTo>
                  <a:pt x="1232317" y="0"/>
                  <a:pt x="1587746" y="355429"/>
                  <a:pt x="1587746" y="793873"/>
                </a:cubicBezTo>
                <a:cubicBezTo>
                  <a:pt x="1587746" y="1232317"/>
                  <a:pt x="1232317" y="1587746"/>
                  <a:pt x="793873" y="1587746"/>
                </a:cubicBezTo>
                <a:cubicBezTo>
                  <a:pt x="355429" y="1587746"/>
                  <a:pt x="0" y="1232317"/>
                  <a:pt x="0" y="793873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710599"/>
              <a:satOff val="100000"/>
              <a:lumOff val="-14706"/>
              <a:alphaOff val="0"/>
            </a:schemeClr>
          </a:fillRef>
          <a:effectRef idx="1">
            <a:schemeClr val="accent3">
              <a:hueOff val="2710599"/>
              <a:satOff val="100000"/>
              <a:lumOff val="-1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300" tIns="250300" rIns="250300" bIns="250300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0" u="none" kern="120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 Vector</a:t>
            </a:r>
          </a:p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0" u="none" kern="1200" cap="none" spc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Classifer</a:t>
            </a:r>
            <a:endParaRPr lang="ko-KR" sz="1400" b="0" u="none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6176859" y="5309943"/>
            <a:ext cx="5344583" cy="416528"/>
            <a:chOff x="6272342" y="5530688"/>
            <a:chExt cx="5259259" cy="41652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7037CE-06BA-49D0-ABB9-A8C635AA0594}"/>
                </a:ext>
              </a:extLst>
            </p:cNvPr>
            <p:cNvSpPr txBox="1"/>
            <p:nvPr/>
          </p:nvSpPr>
          <p:spPr>
            <a:xfrm>
              <a:off x="6272342" y="5548007"/>
              <a:ext cx="90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b="1" dirty="0" smtClean="0">
                  <a:solidFill>
                    <a:srgbClr val="4E5D70"/>
                  </a:solidFill>
                  <a:ea typeface="S-Core Dream 5 Medium" panose="020B0503030302020204" pitchFamily="34" charset="-127"/>
                </a:rPr>
                <a:t>Voting</a:t>
              </a:r>
              <a:endParaRPr kumimoji="1" lang="ko-KR" altLang="en-US" b="1" dirty="0">
                <a:solidFill>
                  <a:srgbClr val="4E5D70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9515087-D109-4A64-A204-9963DCE1C902}"/>
                </a:ext>
              </a:extLst>
            </p:cNvPr>
            <p:cNvSpPr/>
            <p:nvPr/>
          </p:nvSpPr>
          <p:spPr>
            <a:xfrm>
              <a:off x="7176693" y="5530688"/>
              <a:ext cx="4354908" cy="416528"/>
            </a:xfrm>
            <a:prstGeom prst="rect">
              <a:avLst/>
            </a:prstGeom>
            <a:solidFill>
              <a:srgbClr val="D4D9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16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0.76</a:t>
              </a:r>
              <a:endParaRPr kumimoji="1" lang="ko-KR" altLang="en-US" sz="16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412155" y="2324932"/>
            <a:ext cx="5173624" cy="2036948"/>
            <a:chOff x="6484211" y="3015025"/>
            <a:chExt cx="5173624" cy="203694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0FB349F-1805-4253-AF82-CF905B381FB2}"/>
                </a:ext>
              </a:extLst>
            </p:cNvPr>
            <p:cNvSpPr/>
            <p:nvPr/>
          </p:nvSpPr>
          <p:spPr>
            <a:xfrm>
              <a:off x="7135834" y="3015025"/>
              <a:ext cx="4301319" cy="416528"/>
            </a:xfrm>
            <a:prstGeom prst="rect">
              <a:avLst/>
            </a:prstGeom>
            <a:solidFill>
              <a:srgbClr val="D4D9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16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0.72</a:t>
              </a:r>
              <a:endParaRPr kumimoji="1" lang="ko-KR" altLang="en-US" sz="16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D99217-D9BA-498F-AA13-B5AE99992119}"/>
                </a:ext>
              </a:extLst>
            </p:cNvPr>
            <p:cNvSpPr txBox="1"/>
            <p:nvPr/>
          </p:nvSpPr>
          <p:spPr>
            <a:xfrm>
              <a:off x="6597508" y="3049688"/>
              <a:ext cx="481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b="1" dirty="0" smtClean="0">
                  <a:solidFill>
                    <a:srgbClr val="4E5D70"/>
                  </a:solidFill>
                  <a:ea typeface="S-Core Dream 5 Medium" panose="020B0503030302020204" pitchFamily="34" charset="-127"/>
                </a:rPr>
                <a:t>DT</a:t>
              </a:r>
              <a:endParaRPr kumimoji="1" lang="ko-KR" altLang="en-US" b="1" dirty="0">
                <a:solidFill>
                  <a:srgbClr val="4E5D70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78C4634-0BE0-45D5-BC33-982E663DE4A3}"/>
                </a:ext>
              </a:extLst>
            </p:cNvPr>
            <p:cNvSpPr/>
            <p:nvPr/>
          </p:nvSpPr>
          <p:spPr>
            <a:xfrm>
              <a:off x="7135834" y="3555165"/>
              <a:ext cx="3973256" cy="416528"/>
            </a:xfrm>
            <a:prstGeom prst="rect">
              <a:avLst/>
            </a:prstGeom>
            <a:solidFill>
              <a:srgbClr val="D4D9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16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0.69</a:t>
              </a:r>
              <a:endParaRPr kumimoji="1" lang="ko-KR" altLang="en-US" sz="16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9515087-D109-4A64-A204-9963DCE1C902}"/>
                </a:ext>
              </a:extLst>
            </p:cNvPr>
            <p:cNvSpPr/>
            <p:nvPr/>
          </p:nvSpPr>
          <p:spPr>
            <a:xfrm>
              <a:off x="7135834" y="4635445"/>
              <a:ext cx="4372410" cy="416528"/>
            </a:xfrm>
            <a:prstGeom prst="rect">
              <a:avLst/>
            </a:prstGeom>
            <a:solidFill>
              <a:srgbClr val="D4D9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16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0.73</a:t>
              </a:r>
              <a:endParaRPr kumimoji="1" lang="ko-KR" altLang="en-US" sz="16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7037CE-06BA-49D0-ABB9-A8C635AA0594}"/>
                </a:ext>
              </a:extLst>
            </p:cNvPr>
            <p:cNvSpPr txBox="1"/>
            <p:nvPr/>
          </p:nvSpPr>
          <p:spPr>
            <a:xfrm>
              <a:off x="6558424" y="465500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b="1" dirty="0" smtClean="0">
                  <a:solidFill>
                    <a:srgbClr val="4E5D70"/>
                  </a:solidFill>
                  <a:ea typeface="S-Core Dream 5 Medium" panose="020B0503030302020204" pitchFamily="34" charset="-127"/>
                </a:rPr>
                <a:t>NB</a:t>
              </a:r>
              <a:endParaRPr kumimoji="1" lang="ko-KR" altLang="en-US" b="1" dirty="0">
                <a:solidFill>
                  <a:srgbClr val="4E5D70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9515087-D109-4A64-A204-9963DCE1C902}"/>
                </a:ext>
              </a:extLst>
            </p:cNvPr>
            <p:cNvSpPr/>
            <p:nvPr/>
          </p:nvSpPr>
          <p:spPr>
            <a:xfrm>
              <a:off x="7135834" y="4095305"/>
              <a:ext cx="4522001" cy="416528"/>
            </a:xfrm>
            <a:prstGeom prst="rect">
              <a:avLst/>
            </a:prstGeom>
            <a:solidFill>
              <a:srgbClr val="D4D9E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16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0.77</a:t>
              </a:r>
              <a:endParaRPr kumimoji="1" lang="ko-KR" altLang="en-US" sz="16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25BE74-870E-41F5-9BB6-240ED4F28CD8}"/>
                </a:ext>
              </a:extLst>
            </p:cNvPr>
            <p:cNvSpPr txBox="1"/>
            <p:nvPr/>
          </p:nvSpPr>
          <p:spPr>
            <a:xfrm>
              <a:off x="6589683" y="4115450"/>
              <a:ext cx="453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b="1" dirty="0" smtClean="0">
                  <a:solidFill>
                    <a:srgbClr val="4E5D70"/>
                  </a:solidFill>
                  <a:ea typeface="S-Core Dream 5 Medium" panose="020B0503030302020204" pitchFamily="34" charset="-127"/>
                </a:rPr>
                <a:t>LR</a:t>
              </a:r>
              <a:endParaRPr kumimoji="1" lang="ko-KR" altLang="en-US" b="1" dirty="0">
                <a:solidFill>
                  <a:srgbClr val="4E5D70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3D99217-D9BA-498F-AA13-B5AE99992119}"/>
                </a:ext>
              </a:extLst>
            </p:cNvPr>
            <p:cNvSpPr txBox="1"/>
            <p:nvPr/>
          </p:nvSpPr>
          <p:spPr>
            <a:xfrm>
              <a:off x="6484211" y="3577660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b="1" dirty="0" smtClean="0">
                  <a:solidFill>
                    <a:srgbClr val="4E5D70"/>
                  </a:solidFill>
                  <a:ea typeface="S-Core Dream 5 Medium" panose="020B0503030302020204" pitchFamily="34" charset="-127"/>
                </a:rPr>
                <a:t>SVM</a:t>
              </a:r>
              <a:endParaRPr kumimoji="1" lang="ko-KR" altLang="en-US" b="1" dirty="0">
                <a:solidFill>
                  <a:srgbClr val="4E5D70"/>
                </a:solidFill>
                <a:ea typeface="S-Core Dream 5 Medium" panose="020B0503030302020204" pitchFamily="34" charset="-127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6089704" y="1456508"/>
            <a:ext cx="0" cy="4713875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65F7879-157D-014A-88BE-3407831D9E49}"/>
              </a:ext>
            </a:extLst>
          </p:cNvPr>
          <p:cNvSpPr txBox="1"/>
          <p:nvPr/>
        </p:nvSpPr>
        <p:spPr>
          <a:xfrm>
            <a:off x="8559949" y="1581199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2800">
                <a:solidFill>
                  <a:srgbClr val="134083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r>
              <a:rPr lang="en-US" altLang="ko-KR" sz="2000" b="1" dirty="0" smtClean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rPr>
              <a:t>F1-score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4.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모델 개발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(2) </a:t>
            </a:r>
            <a:r>
              <a:rPr lang="ko-KR" altLang="en-US" sz="1600" b="1" kern="0" dirty="0" smtClean="0"/>
              <a:t>사용한 모델</a:t>
            </a:r>
            <a:endParaRPr lang="en-US" altLang="ko-KR" sz="1600" b="1" kern="0" dirty="0"/>
          </a:p>
        </p:txBody>
      </p:sp>
      <p:sp>
        <p:nvSpPr>
          <p:cNvPr id="47" name="도형 46"/>
          <p:cNvSpPr/>
          <p:nvPr/>
        </p:nvSpPr>
        <p:spPr>
          <a:xfrm>
            <a:off x="1287449" y="1946314"/>
            <a:ext cx="4248650" cy="3013050"/>
          </a:xfrm>
          <a:prstGeom prst="funnel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그룹 2"/>
          <p:cNvGrpSpPr/>
          <p:nvPr/>
        </p:nvGrpSpPr>
        <p:grpSpPr>
          <a:xfrm>
            <a:off x="2669695" y="1456508"/>
            <a:ext cx="1496449" cy="1328699"/>
            <a:chOff x="2669695" y="1406630"/>
            <a:chExt cx="1496449" cy="1328699"/>
          </a:xfrm>
        </p:grpSpPr>
        <p:sp>
          <p:nvSpPr>
            <p:cNvPr id="35" name="타원 34"/>
            <p:cNvSpPr/>
            <p:nvPr/>
          </p:nvSpPr>
          <p:spPr>
            <a:xfrm>
              <a:off x="2669695" y="1406630"/>
              <a:ext cx="1496449" cy="1328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355300"/>
                <a:satOff val="50000"/>
                <a:lumOff val="-7353"/>
                <a:alphaOff val="0"/>
              </a:schemeClr>
            </a:fillRef>
            <a:effectRef idx="1">
              <a:schemeClr val="accent3">
                <a:hueOff val="1355300"/>
                <a:satOff val="50000"/>
                <a:lumOff val="-7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4"/>
            <p:cNvSpPr txBox="1"/>
            <p:nvPr/>
          </p:nvSpPr>
          <p:spPr>
            <a:xfrm>
              <a:off x="2821592" y="1733584"/>
              <a:ext cx="1180365" cy="6799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DecisionTree</a:t>
              </a:r>
              <a:endParaRPr lang="en-US" altLang="ko-KR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Classifier</a:t>
              </a:r>
              <a:endParaRPr lang="ko-KR" sz="1400" b="0" kern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5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5.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웹 시연</a:t>
            </a:r>
            <a:endParaRPr lang="en-US" altLang="ko-KR" sz="2400" b="1" kern="0" dirty="0">
              <a:solidFill>
                <a:srgbClr val="4E5D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6. </a:t>
            </a:r>
            <a:r>
              <a:rPr lang="ko-KR" altLang="en-US" sz="2400" b="1" kern="0" dirty="0" err="1" smtClean="0">
                <a:solidFill>
                  <a:srgbClr val="4E5D70"/>
                </a:solidFill>
              </a:rPr>
              <a:t>느낀점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 및 개선 사항</a:t>
            </a: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540" y="4129463"/>
            <a:ext cx="10568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미국의 훈련기관에서 수집한 데이터이기 때문에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한국의 상황에 안 맞는 부분</a:t>
            </a:r>
            <a:r>
              <a:rPr lang="ko-KR" altLang="en-US" sz="1400" b="1" dirty="0" smtClean="0"/>
              <a:t>이 있을 수 있어서 한국의 구직자 정보를 입력하고 예측을 하는 것은 부정확할 수 있음   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하지만 </a:t>
            </a:r>
            <a:r>
              <a:rPr lang="ko-KR" altLang="en-US" sz="1400" b="1" dirty="0"/>
              <a:t>미국의 사례를 참고하여 앞으로 어떤 것을 준비해야 할지 생각해 </a:t>
            </a:r>
            <a:r>
              <a:rPr lang="ko-KR" altLang="en-US" sz="1400" b="1" dirty="0" smtClean="0"/>
              <a:t>볼 수 있게 되었고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본 훈련 과정에 열심히 임할 것을 팀원들과 의지를 다지는 계기가 됨</a:t>
            </a:r>
            <a:endParaRPr lang="en-US" altLang="ko-KR" sz="1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88700" y="5389990"/>
            <a:ext cx="10591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</a:rPr>
              <a:t>→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데이터 사이언스 직무에 대한 관심도가 높아지는 만큼 이 분야로의 취직 또는 이직을 준비하는 사람을 위해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훈련 기관 측에서 데이터를 구축한다면 한국의 취업 상황에 맞는 모델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이 나올 수 있을 것이라 기대됨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98" y="1411985"/>
            <a:ext cx="1173415" cy="1173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714" y="1913151"/>
            <a:ext cx="1531897" cy="1531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5034">
            <a:off x="5526654" y="2360636"/>
            <a:ext cx="936303" cy="6035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1416" y="2464031"/>
            <a:ext cx="498777" cy="5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896832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b="1" kern="0" dirty="0" smtClean="0">
                <a:solidFill>
                  <a:srgbClr val="4E5D70"/>
                </a:solidFill>
              </a:rPr>
              <a:t>감사합니다</a:t>
            </a:r>
            <a:endParaRPr lang="en-US" altLang="ko-KR" sz="4400" b="1" kern="0" dirty="0" smtClean="0">
              <a:solidFill>
                <a:srgbClr val="4E5D7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EA689E-1860-484B-BF36-1775FFD31D02}"/>
              </a:ext>
            </a:extLst>
          </p:cNvPr>
          <p:cNvGrpSpPr/>
          <p:nvPr/>
        </p:nvGrpSpPr>
        <p:grpSpPr>
          <a:xfrm>
            <a:off x="5436856" y="1896832"/>
            <a:ext cx="1318287" cy="765320"/>
            <a:chOff x="5736382" y="166456"/>
            <a:chExt cx="719232" cy="417544"/>
          </a:xfrm>
        </p:grpSpPr>
        <p:sp>
          <p:nvSpPr>
            <p:cNvPr id="15" name="자유형: 도형 21">
              <a:extLst>
                <a:ext uri="{FF2B5EF4-FFF2-40B4-BE49-F238E27FC236}">
                  <a16:creationId xmlns:a16="http://schemas.microsoft.com/office/drawing/2014/main" id="{CA753DEB-4900-43C1-B5C2-AD632F98F9DB}"/>
                </a:ext>
              </a:extLst>
            </p:cNvPr>
            <p:cNvSpPr/>
            <p:nvPr/>
          </p:nvSpPr>
          <p:spPr>
            <a:xfrm>
              <a:off x="5736382" y="166456"/>
              <a:ext cx="719232" cy="417544"/>
            </a:xfrm>
            <a:custGeom>
              <a:avLst/>
              <a:gdLst>
                <a:gd name="connsiteX0" fmla="*/ 0 w 1581154"/>
                <a:gd name="connsiteY0" fmla="*/ 0 h 917925"/>
                <a:gd name="connsiteX1" fmla="*/ 1581154 w 1581154"/>
                <a:gd name="connsiteY1" fmla="*/ 0 h 917925"/>
                <a:gd name="connsiteX2" fmla="*/ 1581154 w 1581154"/>
                <a:gd name="connsiteY2" fmla="*/ 3281 h 917925"/>
                <a:gd name="connsiteX3" fmla="*/ 1529610 w 1581154"/>
                <a:gd name="connsiteY3" fmla="*/ 8477 h 917925"/>
                <a:gd name="connsiteX4" fmla="*/ 1196449 w 1581154"/>
                <a:gd name="connsiteY4" fmla="*/ 417251 h 917925"/>
                <a:gd name="connsiteX5" fmla="*/ 1196449 w 1581154"/>
                <a:gd name="connsiteY5" fmla="*/ 420116 h 917925"/>
                <a:gd name="connsiteX6" fmla="*/ 1196451 w 1581154"/>
                <a:gd name="connsiteY6" fmla="*/ 420136 h 917925"/>
                <a:gd name="connsiteX7" fmla="*/ 1196450 w 1581154"/>
                <a:gd name="connsiteY7" fmla="*/ 500674 h 917925"/>
                <a:gd name="connsiteX8" fmla="*/ 779199 w 1581154"/>
                <a:gd name="connsiteY8" fmla="*/ 917925 h 917925"/>
                <a:gd name="connsiteX9" fmla="*/ 779200 w 1581154"/>
                <a:gd name="connsiteY9" fmla="*/ 917924 h 917925"/>
                <a:gd name="connsiteX10" fmla="*/ 361949 w 1581154"/>
                <a:gd name="connsiteY10" fmla="*/ 500673 h 917925"/>
                <a:gd name="connsiteX11" fmla="*/ 361949 w 1581154"/>
                <a:gd name="connsiteY11" fmla="*/ 420136 h 917925"/>
                <a:gd name="connsiteX12" fmla="*/ 361950 w 1581154"/>
                <a:gd name="connsiteY12" fmla="*/ 420126 h 917925"/>
                <a:gd name="connsiteX13" fmla="*/ 361950 w 1581154"/>
                <a:gd name="connsiteY13" fmla="*/ 417251 h 917925"/>
                <a:gd name="connsiteX14" fmla="*/ 28790 w 1581154"/>
                <a:gd name="connsiteY14" fmla="*/ 8477 h 917925"/>
                <a:gd name="connsiteX15" fmla="*/ 0 w 1581154"/>
                <a:gd name="connsiteY15" fmla="*/ 5575 h 91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81154" h="917925">
                  <a:moveTo>
                    <a:pt x="0" y="0"/>
                  </a:moveTo>
                  <a:lnTo>
                    <a:pt x="1581154" y="0"/>
                  </a:lnTo>
                  <a:lnTo>
                    <a:pt x="1581154" y="3281"/>
                  </a:lnTo>
                  <a:lnTo>
                    <a:pt x="1529610" y="8477"/>
                  </a:lnTo>
                  <a:cubicBezTo>
                    <a:pt x="1339476" y="47384"/>
                    <a:pt x="1196449" y="215615"/>
                    <a:pt x="1196449" y="417251"/>
                  </a:cubicBezTo>
                  <a:lnTo>
                    <a:pt x="1196449" y="420116"/>
                  </a:lnTo>
                  <a:lnTo>
                    <a:pt x="1196451" y="420136"/>
                  </a:lnTo>
                  <a:cubicBezTo>
                    <a:pt x="1196451" y="446982"/>
                    <a:pt x="1196450" y="473828"/>
                    <a:pt x="1196450" y="500674"/>
                  </a:cubicBezTo>
                  <a:cubicBezTo>
                    <a:pt x="1196450" y="731115"/>
                    <a:pt x="1009640" y="917925"/>
                    <a:pt x="779199" y="917925"/>
                  </a:cubicBezTo>
                  <a:lnTo>
                    <a:pt x="779200" y="917924"/>
                  </a:lnTo>
                  <a:cubicBezTo>
                    <a:pt x="548759" y="917924"/>
                    <a:pt x="361949" y="731114"/>
                    <a:pt x="361949" y="500673"/>
                  </a:cubicBezTo>
                  <a:lnTo>
                    <a:pt x="361949" y="420136"/>
                  </a:lnTo>
                  <a:lnTo>
                    <a:pt x="361950" y="420126"/>
                  </a:lnTo>
                  <a:lnTo>
                    <a:pt x="361950" y="417251"/>
                  </a:lnTo>
                  <a:cubicBezTo>
                    <a:pt x="361950" y="215615"/>
                    <a:pt x="218924" y="47384"/>
                    <a:pt x="28790" y="8477"/>
                  </a:cubicBezTo>
                  <a:lnTo>
                    <a:pt x="0" y="5575"/>
                  </a:lnTo>
                  <a:close/>
                </a:path>
              </a:pathLst>
            </a:cu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331CA71C-9C3C-4F2D-9148-00435318BD1D}"/>
                </a:ext>
              </a:extLst>
            </p:cNvPr>
            <p:cNvSpPr/>
            <p:nvPr/>
          </p:nvSpPr>
          <p:spPr>
            <a:xfrm>
              <a:off x="5969998" y="3413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각형: 둥근 모서리 23">
              <a:extLst>
                <a:ext uri="{FF2B5EF4-FFF2-40B4-BE49-F238E27FC236}">
                  <a16:creationId xmlns:a16="http://schemas.microsoft.com/office/drawing/2014/main" id="{B11A1CD4-828C-4D03-9877-2FEDBA553BD2}"/>
                </a:ext>
              </a:extLst>
            </p:cNvPr>
            <p:cNvSpPr/>
            <p:nvPr/>
          </p:nvSpPr>
          <p:spPr>
            <a:xfrm>
              <a:off x="5969998" y="38580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24">
              <a:extLst>
                <a:ext uri="{FF2B5EF4-FFF2-40B4-BE49-F238E27FC236}">
                  <a16:creationId xmlns:a16="http://schemas.microsoft.com/office/drawing/2014/main" id="{3884446F-9622-4DC9-98EE-726A8D07BCC9}"/>
                </a:ext>
              </a:extLst>
            </p:cNvPr>
            <p:cNvSpPr/>
            <p:nvPr/>
          </p:nvSpPr>
          <p:spPr>
            <a:xfrm>
              <a:off x="5969998" y="430253"/>
              <a:ext cx="252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551219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51" y="2391307"/>
            <a:ext cx="3969593" cy="1105815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6" y="336973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1.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프로젝트 배경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3349" y="4129463"/>
            <a:ext cx="10684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캐글</a:t>
            </a:r>
            <a:r>
              <a:rPr lang="ko-KR" altLang="en-US" sz="1400" b="1" dirty="0" smtClean="0"/>
              <a:t> 데이터를 이용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데이터 사이언스 분야의 직무를 희망하여 훈련과정을 듣고 있는 사람의 이직 성공 유무 관련 데이터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미국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미국은 </a:t>
            </a:r>
            <a:r>
              <a:rPr lang="ko-KR" altLang="en-US" sz="1400" b="1" dirty="0"/>
              <a:t>우리나라 보다 </a:t>
            </a:r>
            <a:r>
              <a:rPr lang="ko-KR" altLang="en-US" sz="1400" b="1" dirty="0" smtClean="0"/>
              <a:t>데이터 사이언스 분야가 더 발전되어 있고 취업 시장 또한 활발함</a:t>
            </a:r>
            <a:endParaRPr lang="en-US" altLang="ko-KR" sz="1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044632" y="4778220"/>
            <a:ext cx="103936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en-US" sz="1400" b="1" dirty="0">
                <a:solidFill>
                  <a:prstClr val="black"/>
                </a:solidFill>
              </a:rPr>
              <a:t>→ 미국과 우리나라의 데이터 분석 직무의 취업 시장 상황이 다르지만</a:t>
            </a:r>
            <a:r>
              <a:rPr lang="en-US" altLang="ko-KR" sz="1400" b="1" dirty="0">
                <a:solidFill>
                  <a:prstClr val="black"/>
                </a:solidFill>
              </a:rPr>
              <a:t>,</a:t>
            </a:r>
            <a:r>
              <a:rPr lang="ko-KR" altLang="en-US" sz="1400" b="1" dirty="0">
                <a:solidFill>
                  <a:prstClr val="black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미국의 사례를 참고</a:t>
            </a:r>
            <a:r>
              <a:rPr lang="ko-KR" altLang="en-US" sz="1400" b="1" dirty="0">
                <a:solidFill>
                  <a:prstClr val="black"/>
                </a:solidFill>
              </a:rPr>
              <a:t>하여 앞으로 어떤 것을 준비해야 할지 생각해 보고 </a:t>
            </a:r>
            <a:r>
              <a:rPr lang="ko-KR" altLang="en-US" sz="1400" b="1" dirty="0">
                <a:solidFill>
                  <a:srgbClr val="FF0000"/>
                </a:solidFill>
              </a:rPr>
              <a:t>커리어 패스를 그려 볼 수 있다는 점에서 의미</a:t>
            </a:r>
            <a:r>
              <a:rPr lang="ko-KR" altLang="en-US" sz="1400" b="1" dirty="0">
                <a:solidFill>
                  <a:prstClr val="black"/>
                </a:solidFill>
              </a:rPr>
              <a:t>가 있을 것이라 생각함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pic>
        <p:nvPicPr>
          <p:cNvPr id="1026" name="Picture 2" descr="Kaggle로 머신러닝 마스터하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223" y="1461395"/>
            <a:ext cx="2675547" cy="12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3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196788" y="174999"/>
            <a:ext cx="11798423" cy="6525087"/>
          </a:xfrm>
          <a:prstGeom prst="roundRect">
            <a:avLst>
              <a:gd name="adj" fmla="val 2109"/>
            </a:avLst>
          </a:prstGeom>
          <a:solidFill>
            <a:schemeClr val="bg1"/>
          </a:solidFill>
          <a:ln>
            <a:noFill/>
          </a:ln>
          <a:effectLst>
            <a:outerShdw blurRad="241300" dist="6985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2.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탐색 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–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설명 및 전처리</a:t>
            </a: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573437" y="1219128"/>
            <a:ext cx="0" cy="5009083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5F7879-157D-014A-88BE-3407831D9E49}"/>
              </a:ext>
            </a:extLst>
          </p:cNvPr>
          <p:cNvSpPr txBox="1"/>
          <p:nvPr/>
        </p:nvSpPr>
        <p:spPr>
          <a:xfrm>
            <a:off x="1814969" y="117687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2800">
                <a:solidFill>
                  <a:srgbClr val="134083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r>
              <a:rPr lang="ko-KR" altLang="en-US" sz="1400" b="1" smtClean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rPr>
              <a:t>데이터 구성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S-Core Dream 6" panose="020B0503030302020204" pitchFamily="34" charset="-127"/>
            </a:endParaRPr>
          </a:p>
        </p:txBody>
      </p:sp>
      <p:sp>
        <p:nvSpPr>
          <p:cNvPr id="90" name="사각형: 둥근 모서리 22">
            <a:extLst>
              <a:ext uri="{FF2B5EF4-FFF2-40B4-BE49-F238E27FC236}">
                <a16:creationId xmlns:a16="http://schemas.microsoft.com/office/drawing/2014/main" id="{4C5E7E16-9CC3-AE49-AF4A-29C0688B9D40}"/>
              </a:ext>
            </a:extLst>
          </p:cNvPr>
          <p:cNvSpPr/>
          <p:nvPr/>
        </p:nvSpPr>
        <p:spPr>
          <a:xfrm>
            <a:off x="503110" y="1570758"/>
            <a:ext cx="3768587" cy="4657453"/>
          </a:xfrm>
          <a:prstGeom prst="roundRect">
            <a:avLst/>
          </a:prstGeom>
          <a:solidFill>
            <a:srgbClr val="4E5D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b="1" dirty="0">
              <a:ea typeface="S-Core Dream 5 Medium" panose="020B0503030302020204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4754" y="1789005"/>
            <a:ext cx="3293589" cy="3979935"/>
            <a:chOff x="407023" y="2234738"/>
            <a:chExt cx="3293589" cy="3979935"/>
          </a:xfrm>
        </p:grpSpPr>
        <p:sp>
          <p:nvSpPr>
            <p:cNvPr id="91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407023" y="2817007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도시 개발 지수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5F7879-157D-014A-88BE-3407831D9E49}"/>
                </a:ext>
              </a:extLst>
            </p:cNvPr>
            <p:cNvSpPr txBox="1"/>
            <p:nvPr/>
          </p:nvSpPr>
          <p:spPr>
            <a:xfrm>
              <a:off x="871991" y="2234738"/>
              <a:ext cx="2526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kumimoji="1" sz="2800">
                  <a:solidFill>
                    <a:srgbClr val="134083"/>
                  </a:solidFill>
                  <a:latin typeface="S-Core Dream 5 Medium" panose="020B0503030302020204" pitchFamily="34" charset="-127"/>
                  <a:ea typeface="S-Core Dream 5 Medium" panose="020B0503030302020204" pitchFamily="34" charset="-127"/>
                </a:defRPr>
              </a:lvl1pPr>
            </a:lstStyle>
            <a:p>
              <a:r>
                <a:rPr lang="ko-KR" altLang="en-US" sz="1400" b="1" dirty="0" smtClean="0">
                  <a:solidFill>
                    <a:schemeClr val="bg1"/>
                  </a:solidFill>
                  <a:latin typeface="+mn-lt"/>
                  <a:ea typeface="S-Core Dream 6" panose="020B0503030302020204" pitchFamily="34" charset="-127"/>
                </a:rPr>
                <a:t>미국의 데이터 사이언스 훈련</a:t>
              </a:r>
              <a:endParaRPr lang="en-US" altLang="ko-KR" sz="1400" b="1" dirty="0" smtClean="0">
                <a:solidFill>
                  <a:schemeClr val="bg1"/>
                </a:solidFill>
                <a:latin typeface="+mn-lt"/>
                <a:ea typeface="S-Core Dream 6" panose="020B0503030302020204" pitchFamily="34" charset="-127"/>
              </a:endParaRPr>
            </a:p>
          </p:txBody>
        </p:sp>
        <p:sp>
          <p:nvSpPr>
            <p:cNvPr id="97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407023" y="3536329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성별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98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407023" y="4255651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latin typeface="+mn-ea"/>
                </a:rPr>
                <a:t>관련된 경험</a:t>
              </a:r>
              <a:endParaRPr kumimoji="1"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407023" y="4974973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latin typeface="+mn-ea"/>
                </a:rPr>
                <a:t>대학 등록 여부</a:t>
              </a:r>
              <a:endParaRPr kumimoji="1" lang="en-US" altLang="ko-KR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0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407023" y="5694294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교육 수준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101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2187054" y="2813554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전공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102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2187054" y="3542052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경력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103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2187054" y="4270550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전 직장 정보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104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2187054" y="4982422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전 직장과의 </a:t>
              </a:r>
              <a:endParaRPr kumimoji="1" lang="en-US" altLang="ko-KR" sz="1400" b="1" dirty="0" smtClean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공백기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  <p:sp>
          <p:nvSpPr>
            <p:cNvPr id="105" name="사각형: 둥근 모서리 22">
              <a:extLst>
                <a:ext uri="{FF2B5EF4-FFF2-40B4-BE49-F238E27FC236}">
                  <a16:creationId xmlns:a16="http://schemas.microsoft.com/office/drawing/2014/main" id="{4C5E7E16-9CC3-AE49-AF4A-29C0688B9D40}"/>
                </a:ext>
              </a:extLst>
            </p:cNvPr>
            <p:cNvSpPr/>
            <p:nvPr/>
          </p:nvSpPr>
          <p:spPr>
            <a:xfrm>
              <a:off x="2187054" y="5694294"/>
              <a:ext cx="1513558" cy="520379"/>
            </a:xfrm>
            <a:prstGeom prst="roundRect">
              <a:avLst/>
            </a:prstGeom>
            <a:solidFill>
              <a:srgbClr val="EBEC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b="1" dirty="0" smtClean="0">
                  <a:solidFill>
                    <a:schemeClr val="tx1"/>
                  </a:solidFill>
                  <a:ea typeface="S-Core Dream 5 Medium" panose="020B0503030302020204" pitchFamily="34" charset="-127"/>
                </a:rPr>
                <a:t>훈련 시간</a:t>
              </a:r>
              <a:endParaRPr kumimoji="1" lang="en-US" altLang="ko-KR" sz="1400" b="1" dirty="0">
                <a:solidFill>
                  <a:schemeClr val="tx1"/>
                </a:solidFill>
                <a:ea typeface="S-Core Dream 5 Medium" panose="020B0503030302020204" pitchFamily="34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22427" y="1583262"/>
            <a:ext cx="65810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enrollee_id</a:t>
            </a:r>
            <a:r>
              <a:rPr lang="ko-KR" altLang="en-US" sz="1200" b="1" dirty="0"/>
              <a:t> : 후보자의 고유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</a:rPr>
              <a:t>city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: 도시 코드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city</a:t>
            </a:r>
            <a:r>
              <a:rPr lang="ko-KR" altLang="en-US" sz="1200" b="1" dirty="0"/>
              <a:t>_ </a:t>
            </a:r>
            <a:r>
              <a:rPr lang="ko-KR" altLang="en-US" sz="1200" b="1" dirty="0" err="1"/>
              <a:t>development</a:t>
            </a:r>
            <a:r>
              <a:rPr lang="ko-KR" altLang="en-US" sz="1200" b="1" dirty="0"/>
              <a:t> _</a:t>
            </a:r>
            <a:r>
              <a:rPr lang="ko-KR" altLang="en-US" sz="1200" b="1" dirty="0" err="1"/>
              <a:t>index</a:t>
            </a:r>
            <a:r>
              <a:rPr lang="ko-KR" altLang="en-US" sz="1200" b="1" dirty="0"/>
              <a:t> : 도시 개발 지수 (축척)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</a:rPr>
              <a:t>gender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: 후보자의 성별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relevent_experience</a:t>
            </a:r>
            <a:r>
              <a:rPr lang="ko-KR" altLang="en-US" sz="1200" b="1" dirty="0"/>
              <a:t> : 후보자의 관련 경험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enrolled_university</a:t>
            </a:r>
            <a:r>
              <a:rPr lang="ko-KR" altLang="en-US" sz="1200" b="1" dirty="0"/>
              <a:t> : 등록 된 대학 과정 유형 (있는 경우)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education_level</a:t>
            </a:r>
            <a:r>
              <a:rPr lang="ko-KR" altLang="en-US" sz="1200" b="1" dirty="0"/>
              <a:t> : 지원자의 교육 수준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major_discipline</a:t>
            </a:r>
            <a:r>
              <a:rPr lang="ko-KR" altLang="en-US" sz="1200" b="1" dirty="0"/>
              <a:t> : 후보자 교육 전공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</a:rPr>
              <a:t>experience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: 수년간 후보 총 경험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company_size</a:t>
            </a:r>
            <a:r>
              <a:rPr lang="ko-KR" altLang="en-US" sz="1200" b="1" dirty="0"/>
              <a:t> : 현재 고용주 회사의 직원 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company_type</a:t>
            </a:r>
            <a:r>
              <a:rPr lang="ko-KR" altLang="en-US" sz="1200" b="1" dirty="0"/>
              <a:t> : 현재 고용주의 유형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 err="1" smtClean="0">
                <a:solidFill>
                  <a:srgbClr val="000000"/>
                </a:solidFill>
              </a:rPr>
              <a:t>Lastnewjob</a:t>
            </a:r>
            <a:r>
              <a:rPr lang="en-US" altLang="ko-KR" sz="1200" b="1" dirty="0" smtClean="0">
                <a:solidFill>
                  <a:srgbClr val="000000"/>
                </a:solidFill>
              </a:rPr>
              <a:t> </a:t>
            </a:r>
            <a:r>
              <a:rPr lang="ko-KR" altLang="en-US" sz="1200" b="1" dirty="0" smtClean="0"/>
              <a:t>: </a:t>
            </a:r>
            <a:r>
              <a:rPr lang="ko-KR" altLang="en-US" sz="1200" b="1" dirty="0"/>
              <a:t>이전 직장과 현재 직장 간의 연도 차이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training_hours</a:t>
            </a:r>
            <a:r>
              <a:rPr lang="ko-KR" altLang="en-US" sz="1200" b="1" dirty="0"/>
              <a:t> : 완료된 교육 시간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5F7879-157D-014A-88BE-3407831D9E49}"/>
              </a:ext>
            </a:extLst>
          </p:cNvPr>
          <p:cNvSpPr txBox="1"/>
          <p:nvPr/>
        </p:nvSpPr>
        <p:spPr>
          <a:xfrm>
            <a:off x="5122427" y="117985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2800">
                <a:solidFill>
                  <a:srgbClr val="134083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defRPr>
            </a:lvl1pPr>
          </a:lstStyle>
          <a:p>
            <a:r>
              <a:rPr lang="ko-KR" altLang="en-US" sz="1400" b="1" smtClean="0">
                <a:solidFill>
                  <a:schemeClr val="tx1"/>
                </a:solidFill>
                <a:latin typeface="+mn-lt"/>
                <a:ea typeface="S-Core Dream 6" panose="020B0503030302020204" pitchFamily="34" charset="-127"/>
              </a:rPr>
              <a:t>칼럼 설명</a:t>
            </a:r>
            <a:endParaRPr lang="en-US" altLang="ko-KR" sz="1400" b="1" dirty="0" smtClean="0">
              <a:solidFill>
                <a:schemeClr val="tx1"/>
              </a:solidFill>
              <a:latin typeface="+mn-lt"/>
              <a:ea typeface="S-Core Dream 6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4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9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2.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탐색 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–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설명 </a:t>
            </a:r>
            <a:r>
              <a:rPr lang="ko-KR" altLang="en-US" sz="2400" b="1" kern="0" dirty="0">
                <a:solidFill>
                  <a:srgbClr val="4E5D70"/>
                </a:solidFill>
              </a:rPr>
              <a:t>및 전처리</a:t>
            </a:r>
            <a:endParaRPr lang="en-US" altLang="ko-KR" sz="2400" b="1" kern="0" dirty="0">
              <a:solidFill>
                <a:srgbClr val="4E5D70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338797" y="1315509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err="1" smtClean="0">
                <a:latin typeface="+mn-ea"/>
                <a:ea typeface="+mn-ea"/>
              </a:rPr>
              <a:t>결측치를</a:t>
            </a:r>
            <a:r>
              <a:rPr lang="ko-KR" altLang="en-US" sz="1400" b="1" kern="1200" dirty="0" smtClean="0">
                <a:latin typeface="+mn-ea"/>
                <a:ea typeface="+mn-ea"/>
              </a:rPr>
              <a:t> 평균으로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088646" y="1315509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city_development_index</a:t>
            </a:r>
            <a:r>
              <a:rPr lang="ko-KR" sz="1400" b="1" kern="1200" dirty="0" smtClean="0">
                <a:latin typeface="+mn-ea"/>
                <a:ea typeface="+mn-ea"/>
              </a:rPr>
              <a:t> 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338797" y="1813418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문자열을 제거해주고 정수로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형변환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88646" y="1813418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latin typeface="+mn-ea"/>
                <a:ea typeface="+mn-ea"/>
              </a:rPr>
              <a:t>experience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338797" y="2311327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문자열을 제거하고 정수로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형변환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088646" y="2311327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last_new_job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338797" y="2809236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성별은 임의의 값을 채워주기 애매해서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제거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088646" y="2809236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smtClean="0">
                <a:latin typeface="+mn-ea"/>
                <a:ea typeface="+mn-ea"/>
              </a:rPr>
              <a:t>gender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338797" y="3307145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관련된 경험 여부로 </a:t>
            </a:r>
            <a:r>
              <a:rPr lang="en-US" altLang="ko-KR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결측치의</a:t>
            </a:r>
            <a:r>
              <a:rPr lang="ko-KR" altLang="en-US" sz="1400" b="1" kern="1200" dirty="0" smtClean="0">
                <a:latin typeface="+mn-ea"/>
                <a:ea typeface="+mn-ea"/>
              </a:rPr>
              <a:t> 수가 적어 제거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88646" y="3307145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relevent_experience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338797" y="3805054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err="1" smtClean="0">
                <a:latin typeface="+mn-ea"/>
                <a:ea typeface="+mn-ea"/>
              </a:rPr>
              <a:t>최빈값으로</a:t>
            </a:r>
            <a:r>
              <a:rPr lang="ko-KR" altLang="en-US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088646" y="3805054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enrolled_university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338797" y="4302963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err="1" smtClean="0">
                <a:latin typeface="+mn-ea"/>
                <a:ea typeface="+mn-ea"/>
              </a:rPr>
              <a:t>최빈값으로</a:t>
            </a:r>
            <a:r>
              <a:rPr lang="ko-KR" altLang="en-US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1088646" y="4302963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e</a:t>
            </a:r>
            <a:r>
              <a:rPr lang="en-US" sz="1400" b="1" kern="1200" dirty="0" err="1" smtClean="0">
                <a:latin typeface="+mn-ea"/>
                <a:ea typeface="+mn-ea"/>
              </a:rPr>
              <a:t>ducation_level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3338797" y="4800872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삭제하기엔 데이터 양이 많아 </a:t>
            </a:r>
            <a:r>
              <a:rPr lang="en-US" altLang="ko-KR" sz="1400" b="1" kern="1200" dirty="0" smtClean="0">
                <a:latin typeface="+mn-ea"/>
                <a:ea typeface="+mn-ea"/>
              </a:rPr>
              <a:t>other</a:t>
            </a:r>
            <a:r>
              <a:rPr lang="ko-KR" altLang="en-US" sz="1400" b="1" kern="1200" dirty="0" smtClean="0">
                <a:latin typeface="+mn-ea"/>
                <a:ea typeface="+mn-ea"/>
              </a:rPr>
              <a:t>로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1088646" y="4800872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major_discipline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3338797" y="5298781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조건을 주어 </a:t>
            </a:r>
            <a:r>
              <a:rPr lang="en-US" altLang="ko-KR" sz="1400" b="1" kern="1200" dirty="0" smtClean="0">
                <a:latin typeface="+mn-ea"/>
                <a:ea typeface="+mn-ea"/>
              </a:rPr>
              <a:t>New</a:t>
            </a:r>
            <a:r>
              <a:rPr lang="ko-KR" altLang="en-US" sz="1400" b="1" kern="1200" dirty="0" smtClean="0">
                <a:latin typeface="+mn-ea"/>
                <a:ea typeface="+mn-ea"/>
              </a:rPr>
              <a:t>로 처리 그 외의 값은 제거 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1088646" y="5298781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company_</a:t>
            </a:r>
            <a:r>
              <a:rPr lang="en-US" altLang="ko-KR" sz="1400" b="1" kern="1200" dirty="0" err="1" smtClean="0">
                <a:latin typeface="+mn-ea"/>
                <a:ea typeface="+mn-ea"/>
              </a:rPr>
              <a:t>type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338797" y="5796690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조건을 주어 </a:t>
            </a:r>
            <a:r>
              <a:rPr lang="en-US" altLang="ko-KR" sz="1400" b="1" kern="1200" dirty="0" smtClean="0">
                <a:latin typeface="+mn-ea"/>
                <a:ea typeface="+mn-ea"/>
              </a:rPr>
              <a:t>New</a:t>
            </a:r>
            <a:r>
              <a:rPr lang="ko-KR" altLang="en-US" sz="1400" b="1" kern="1200" dirty="0" smtClean="0">
                <a:latin typeface="+mn-ea"/>
                <a:ea typeface="+mn-ea"/>
              </a:rPr>
              <a:t>로 처리 그 외의 값은 제거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088646" y="5796690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company_size</a:t>
            </a:r>
            <a:endParaRPr lang="ko-KR" sz="1400" b="1" kern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5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9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 smtClean="0">
                <a:solidFill>
                  <a:srgbClr val="4E5D70"/>
                </a:solidFill>
              </a:rPr>
              <a:t>2.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탐색 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–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설명 </a:t>
            </a:r>
            <a:r>
              <a:rPr lang="ko-KR" altLang="en-US" sz="2400" b="1" kern="0" dirty="0">
                <a:solidFill>
                  <a:srgbClr val="4E5D70"/>
                </a:solidFill>
              </a:rPr>
              <a:t>및 전처리</a:t>
            </a:r>
            <a:endParaRPr lang="en-US" altLang="ko-KR" sz="2400" b="1" kern="0" dirty="0">
              <a:solidFill>
                <a:srgbClr val="4E5D70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srgbClr val="4E5D7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88646" y="1315509"/>
            <a:ext cx="6997514" cy="4933825"/>
            <a:chOff x="1088646" y="1315509"/>
            <a:chExt cx="6997514" cy="4933825"/>
          </a:xfrm>
        </p:grpSpPr>
        <p:sp>
          <p:nvSpPr>
            <p:cNvPr id="3" name="자유형 2"/>
            <p:cNvSpPr/>
            <p:nvPr/>
          </p:nvSpPr>
          <p:spPr>
            <a:xfrm>
              <a:off x="3338797" y="1315509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err="1" smtClean="0">
                  <a:latin typeface="+mn-ea"/>
                  <a:ea typeface="+mn-ea"/>
                </a:rPr>
                <a:t>결측치를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평균으로 대체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1088646" y="1315509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latin typeface="+mn-ea"/>
                  <a:ea typeface="+mn-ea"/>
                </a:rPr>
                <a:t>city_development_index</a:t>
              </a:r>
              <a:r>
                <a:rPr lang="ko-KR" sz="1400" b="1" kern="1200" dirty="0" smtClean="0">
                  <a:latin typeface="+mn-ea"/>
                  <a:ea typeface="+mn-ea"/>
                </a:rPr>
                <a:t> 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338797" y="1813418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문자열을 제거해주고 정수로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형변환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1088646" y="1813418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>
                  <a:latin typeface="+mn-ea"/>
                  <a:ea typeface="+mn-ea"/>
                </a:rPr>
                <a:t>experience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338797" y="2311327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문자열을 제거하고 정수로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형변환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1088646" y="2311327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latin typeface="+mn-ea"/>
                  <a:ea typeface="+mn-ea"/>
                </a:rPr>
                <a:t>last_new_job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3338797" y="2809236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성별은 임의의 값을 채워주기 애매해서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결측치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제거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1088646" y="2809236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dirty="0" smtClean="0">
                  <a:latin typeface="+mn-ea"/>
                  <a:ea typeface="+mn-ea"/>
                </a:rPr>
                <a:t>gender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3338797" y="3307145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관련된 경험 여부로 </a:t>
              </a:r>
              <a:r>
                <a:rPr lang="en-US" altLang="ko-KR" sz="1400" b="1" kern="1200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결측치의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수가 적어 제거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088646" y="3307145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dirty="0" err="1" smtClean="0">
                  <a:latin typeface="+mn-ea"/>
                  <a:ea typeface="+mn-ea"/>
                </a:rPr>
                <a:t>relevent_experience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3338797" y="3805054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err="1" smtClean="0">
                  <a:latin typeface="+mn-ea"/>
                  <a:ea typeface="+mn-ea"/>
                </a:rPr>
                <a:t>최빈값으로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결측치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대체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088646" y="3805054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latin typeface="+mn-ea"/>
                  <a:ea typeface="+mn-ea"/>
                </a:rPr>
                <a:t>enrolled_university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338797" y="4302963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err="1" smtClean="0">
                  <a:latin typeface="+mn-ea"/>
                  <a:ea typeface="+mn-ea"/>
                </a:rPr>
                <a:t>최빈값으로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</a:t>
              </a:r>
              <a:r>
                <a:rPr lang="ko-KR" altLang="en-US" sz="1400" b="1" kern="1200" dirty="0" err="1" smtClean="0">
                  <a:latin typeface="+mn-ea"/>
                  <a:ea typeface="+mn-ea"/>
                </a:rPr>
                <a:t>결측치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 대체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088646" y="4302963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dirty="0" err="1" smtClean="0">
                  <a:latin typeface="+mn-ea"/>
                  <a:ea typeface="+mn-ea"/>
                </a:rPr>
                <a:t>e</a:t>
              </a:r>
              <a:r>
                <a:rPr lang="en-US" sz="1400" b="1" kern="1200" dirty="0" err="1" smtClean="0">
                  <a:latin typeface="+mn-ea"/>
                  <a:ea typeface="+mn-ea"/>
                </a:rPr>
                <a:t>ducation_level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338797" y="4800872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삭제하기엔 데이터 양이 많아 </a:t>
              </a:r>
              <a:r>
                <a:rPr lang="en-US" altLang="ko-KR" sz="1400" b="1" kern="1200" dirty="0" smtClean="0">
                  <a:latin typeface="+mn-ea"/>
                  <a:ea typeface="+mn-ea"/>
                </a:rPr>
                <a:t>other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로 대체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088646" y="4800872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dirty="0" err="1" smtClean="0">
                  <a:latin typeface="+mn-ea"/>
                  <a:ea typeface="+mn-ea"/>
                </a:rPr>
                <a:t>major_discipline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3338797" y="5298781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조건을 주어 </a:t>
              </a:r>
              <a:r>
                <a:rPr lang="en-US" altLang="ko-KR" sz="1400" b="1" kern="1200" dirty="0" smtClean="0">
                  <a:latin typeface="+mn-ea"/>
                  <a:ea typeface="+mn-ea"/>
                </a:rPr>
                <a:t>New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로 처리 그 외의 값은 제거 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088646" y="5298781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latin typeface="+mn-ea"/>
                  <a:ea typeface="+mn-ea"/>
                </a:rPr>
                <a:t>company_</a:t>
              </a:r>
              <a:r>
                <a:rPr lang="en-US" altLang="ko-KR" sz="1400" b="1" kern="1200" dirty="0" err="1" smtClean="0">
                  <a:latin typeface="+mn-ea"/>
                  <a:ea typeface="+mn-ea"/>
                </a:rPr>
                <a:t>type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3338797" y="5796690"/>
              <a:ext cx="4747363" cy="452644"/>
            </a:xfrm>
            <a:custGeom>
              <a:avLst/>
              <a:gdLst>
                <a:gd name="connsiteX0" fmla="*/ 0 w 4747363"/>
                <a:gd name="connsiteY0" fmla="*/ 56581 h 452644"/>
                <a:gd name="connsiteX1" fmla="*/ 4521041 w 4747363"/>
                <a:gd name="connsiteY1" fmla="*/ 56581 h 452644"/>
                <a:gd name="connsiteX2" fmla="*/ 4521041 w 4747363"/>
                <a:gd name="connsiteY2" fmla="*/ 0 h 452644"/>
                <a:gd name="connsiteX3" fmla="*/ 4747363 w 4747363"/>
                <a:gd name="connsiteY3" fmla="*/ 226322 h 452644"/>
                <a:gd name="connsiteX4" fmla="*/ 4521041 w 4747363"/>
                <a:gd name="connsiteY4" fmla="*/ 452644 h 452644"/>
                <a:gd name="connsiteX5" fmla="*/ 4521041 w 4747363"/>
                <a:gd name="connsiteY5" fmla="*/ 396064 h 452644"/>
                <a:gd name="connsiteX6" fmla="*/ 0 w 4747363"/>
                <a:gd name="connsiteY6" fmla="*/ 396064 h 452644"/>
                <a:gd name="connsiteX7" fmla="*/ 0 w 4747363"/>
                <a:gd name="connsiteY7" fmla="*/ 56581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7363" h="452644">
                  <a:moveTo>
                    <a:pt x="0" y="56581"/>
                  </a:moveTo>
                  <a:lnTo>
                    <a:pt x="4521041" y="56581"/>
                  </a:lnTo>
                  <a:lnTo>
                    <a:pt x="4521041" y="0"/>
                  </a:lnTo>
                  <a:lnTo>
                    <a:pt x="4747363" y="226322"/>
                  </a:lnTo>
                  <a:lnTo>
                    <a:pt x="4521041" y="452644"/>
                  </a:lnTo>
                  <a:lnTo>
                    <a:pt x="4521041" y="396064"/>
                  </a:lnTo>
                  <a:lnTo>
                    <a:pt x="0" y="396064"/>
                  </a:lnTo>
                  <a:lnTo>
                    <a:pt x="0" y="5658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65471" rIns="178631" bIns="65470" numCol="1" spcCol="1270" anchor="ctr" anchorCtr="0">
              <a:noAutofit/>
            </a:bodyPr>
            <a:lstStyle/>
            <a:p>
              <a:pPr marL="114300" lvl="1" indent="-114300" algn="l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altLang="en-US" sz="1400" b="1" kern="1200" dirty="0" smtClean="0">
                  <a:latin typeface="+mn-ea"/>
                  <a:ea typeface="+mn-ea"/>
                </a:rPr>
                <a:t>조건을 주어 </a:t>
              </a:r>
              <a:r>
                <a:rPr lang="en-US" altLang="ko-KR" sz="1400" b="1" kern="1200" dirty="0" smtClean="0">
                  <a:latin typeface="+mn-ea"/>
                  <a:ea typeface="+mn-ea"/>
                </a:rPr>
                <a:t>New</a:t>
              </a:r>
              <a:r>
                <a:rPr lang="ko-KR" altLang="en-US" sz="1400" b="1" kern="1200" dirty="0" smtClean="0">
                  <a:latin typeface="+mn-ea"/>
                  <a:ea typeface="+mn-ea"/>
                </a:rPr>
                <a:t>로 처리 그 외의 값은 제거</a:t>
              </a:r>
              <a:endParaRPr lang="ko-KR" altLang="en-US" sz="1400" b="1" kern="1200" dirty="0">
                <a:latin typeface="+mn-ea"/>
                <a:ea typeface="+mn-ea"/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088646" y="5796690"/>
              <a:ext cx="2250151" cy="452644"/>
            </a:xfrm>
            <a:custGeom>
              <a:avLst/>
              <a:gdLst>
                <a:gd name="connsiteX0" fmla="*/ 0 w 2250151"/>
                <a:gd name="connsiteY0" fmla="*/ 75442 h 452644"/>
                <a:gd name="connsiteX1" fmla="*/ 75442 w 2250151"/>
                <a:gd name="connsiteY1" fmla="*/ 0 h 452644"/>
                <a:gd name="connsiteX2" fmla="*/ 2174709 w 2250151"/>
                <a:gd name="connsiteY2" fmla="*/ 0 h 452644"/>
                <a:gd name="connsiteX3" fmla="*/ 2250151 w 2250151"/>
                <a:gd name="connsiteY3" fmla="*/ 75442 h 452644"/>
                <a:gd name="connsiteX4" fmla="*/ 2250151 w 2250151"/>
                <a:gd name="connsiteY4" fmla="*/ 377202 h 452644"/>
                <a:gd name="connsiteX5" fmla="*/ 2174709 w 2250151"/>
                <a:gd name="connsiteY5" fmla="*/ 452644 h 452644"/>
                <a:gd name="connsiteX6" fmla="*/ 75442 w 2250151"/>
                <a:gd name="connsiteY6" fmla="*/ 452644 h 452644"/>
                <a:gd name="connsiteX7" fmla="*/ 0 w 2250151"/>
                <a:gd name="connsiteY7" fmla="*/ 377202 h 452644"/>
                <a:gd name="connsiteX8" fmla="*/ 0 w 2250151"/>
                <a:gd name="connsiteY8" fmla="*/ 75442 h 4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0151" h="452644">
                  <a:moveTo>
                    <a:pt x="0" y="75442"/>
                  </a:moveTo>
                  <a:cubicBezTo>
                    <a:pt x="0" y="33777"/>
                    <a:pt x="33777" y="0"/>
                    <a:pt x="75442" y="0"/>
                  </a:cubicBezTo>
                  <a:lnTo>
                    <a:pt x="2174709" y="0"/>
                  </a:lnTo>
                  <a:cubicBezTo>
                    <a:pt x="2216374" y="0"/>
                    <a:pt x="2250151" y="33777"/>
                    <a:pt x="2250151" y="75442"/>
                  </a:cubicBezTo>
                  <a:lnTo>
                    <a:pt x="2250151" y="377202"/>
                  </a:lnTo>
                  <a:cubicBezTo>
                    <a:pt x="2250151" y="418867"/>
                    <a:pt x="2216374" y="452644"/>
                    <a:pt x="2174709" y="452644"/>
                  </a:cubicBezTo>
                  <a:lnTo>
                    <a:pt x="75442" y="452644"/>
                  </a:lnTo>
                  <a:cubicBezTo>
                    <a:pt x="33777" y="452644"/>
                    <a:pt x="0" y="418867"/>
                    <a:pt x="0" y="377202"/>
                  </a:cubicBezTo>
                  <a:lnTo>
                    <a:pt x="0" y="75442"/>
                  </a:lnTo>
                  <a:close/>
                </a:path>
              </a:pathLst>
            </a:custGeom>
            <a:solidFill>
              <a:srgbClr val="4E5D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5436" tIns="48766" rIns="75436" bIns="48766" numCol="1" spcCol="1270" anchor="ctr" anchorCtr="0">
              <a:noAutofit/>
            </a:bodyPr>
            <a:lstStyle/>
            <a:p>
              <a:pPr lvl="0" algn="ctr" defTabSz="6223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400" b="1" kern="1200" dirty="0" err="1" smtClean="0">
                  <a:latin typeface="+mn-ea"/>
                  <a:ea typeface="+mn-ea"/>
                </a:rPr>
                <a:t>company_size</a:t>
              </a:r>
              <a:endParaRPr lang="ko-KR" sz="1400" b="1" kern="1200" dirty="0">
                <a:latin typeface="+mn-ea"/>
                <a:ea typeface="+mn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6CB0D1-75E0-FE49-830D-7F64B2E5E74D}"/>
              </a:ext>
            </a:extLst>
          </p:cNvPr>
          <p:cNvSpPr/>
          <p:nvPr/>
        </p:nvSpPr>
        <p:spPr>
          <a:xfrm>
            <a:off x="11867" y="0"/>
            <a:ext cx="12180133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자유형 45"/>
          <p:cNvSpPr/>
          <p:nvPr/>
        </p:nvSpPr>
        <p:spPr>
          <a:xfrm>
            <a:off x="3338797" y="2822147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성별은 임의의 값을 채워주기 애매해서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제거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1088646" y="2822147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smtClean="0">
                <a:latin typeface="+mn-ea"/>
                <a:ea typeface="+mn-ea"/>
              </a:rPr>
              <a:t>gender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48" name="자유형 47"/>
          <p:cNvSpPr/>
          <p:nvPr/>
        </p:nvSpPr>
        <p:spPr>
          <a:xfrm>
            <a:off x="3338797" y="3320056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관련된 경험 여부로 </a:t>
            </a:r>
            <a:r>
              <a:rPr lang="en-US" altLang="ko-KR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결측치의</a:t>
            </a:r>
            <a:r>
              <a:rPr lang="ko-KR" altLang="en-US" sz="1400" b="1" kern="1200" dirty="0" smtClean="0">
                <a:latin typeface="+mn-ea"/>
                <a:ea typeface="+mn-ea"/>
              </a:rPr>
              <a:t> 수가 적어 제거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088646" y="3320056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relevent_experience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338797" y="3817965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err="1" smtClean="0">
                <a:latin typeface="+mn-ea"/>
                <a:ea typeface="+mn-ea"/>
              </a:rPr>
              <a:t>최빈값으로</a:t>
            </a:r>
            <a:r>
              <a:rPr lang="ko-KR" altLang="en-US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088646" y="3817965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enrolled_university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338797" y="4315874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err="1" smtClean="0">
                <a:latin typeface="+mn-ea"/>
                <a:ea typeface="+mn-ea"/>
              </a:rPr>
              <a:t>최빈값으로</a:t>
            </a:r>
            <a:r>
              <a:rPr lang="ko-KR" altLang="en-US" sz="1400" b="1" kern="1200" dirty="0" smtClean="0">
                <a:latin typeface="+mn-ea"/>
                <a:ea typeface="+mn-ea"/>
              </a:rPr>
              <a:t> </a:t>
            </a:r>
            <a:r>
              <a:rPr lang="ko-KR" altLang="en-US" sz="1400" b="1" kern="1200" dirty="0" err="1" smtClean="0">
                <a:latin typeface="+mn-ea"/>
                <a:ea typeface="+mn-ea"/>
              </a:rPr>
              <a:t>결측치</a:t>
            </a:r>
            <a:r>
              <a:rPr lang="ko-KR" altLang="en-US" sz="1400" b="1" kern="1200" dirty="0" smtClean="0">
                <a:latin typeface="+mn-ea"/>
                <a:ea typeface="+mn-ea"/>
              </a:rPr>
              <a:t>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088646" y="4315874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e</a:t>
            </a:r>
            <a:r>
              <a:rPr lang="en-US" sz="1400" b="1" kern="1200" dirty="0" err="1" smtClean="0">
                <a:latin typeface="+mn-ea"/>
                <a:ea typeface="+mn-ea"/>
              </a:rPr>
              <a:t>ducation_level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3338797" y="4813783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삭제하기엔 데이터 양이 많아 </a:t>
            </a:r>
            <a:r>
              <a:rPr lang="en-US" altLang="ko-KR" sz="1400" b="1" kern="1200" dirty="0" smtClean="0">
                <a:latin typeface="+mn-ea"/>
                <a:ea typeface="+mn-ea"/>
              </a:rPr>
              <a:t>other</a:t>
            </a:r>
            <a:r>
              <a:rPr lang="ko-KR" altLang="en-US" sz="1400" b="1" kern="1200" dirty="0" smtClean="0">
                <a:latin typeface="+mn-ea"/>
                <a:ea typeface="+mn-ea"/>
              </a:rPr>
              <a:t>로 대체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1088646" y="4813783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400" b="1" kern="1200" dirty="0" err="1" smtClean="0">
                <a:latin typeface="+mn-ea"/>
                <a:ea typeface="+mn-ea"/>
              </a:rPr>
              <a:t>major_discipline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3338797" y="5311692"/>
            <a:ext cx="4747363" cy="452644"/>
          </a:xfrm>
          <a:custGeom>
            <a:avLst/>
            <a:gdLst>
              <a:gd name="connsiteX0" fmla="*/ 0 w 4747363"/>
              <a:gd name="connsiteY0" fmla="*/ 56581 h 452644"/>
              <a:gd name="connsiteX1" fmla="*/ 4521041 w 4747363"/>
              <a:gd name="connsiteY1" fmla="*/ 56581 h 452644"/>
              <a:gd name="connsiteX2" fmla="*/ 4521041 w 4747363"/>
              <a:gd name="connsiteY2" fmla="*/ 0 h 452644"/>
              <a:gd name="connsiteX3" fmla="*/ 4747363 w 4747363"/>
              <a:gd name="connsiteY3" fmla="*/ 226322 h 452644"/>
              <a:gd name="connsiteX4" fmla="*/ 4521041 w 4747363"/>
              <a:gd name="connsiteY4" fmla="*/ 452644 h 452644"/>
              <a:gd name="connsiteX5" fmla="*/ 4521041 w 4747363"/>
              <a:gd name="connsiteY5" fmla="*/ 396064 h 452644"/>
              <a:gd name="connsiteX6" fmla="*/ 0 w 4747363"/>
              <a:gd name="connsiteY6" fmla="*/ 396064 h 452644"/>
              <a:gd name="connsiteX7" fmla="*/ 0 w 4747363"/>
              <a:gd name="connsiteY7" fmla="*/ 56581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7363" h="452644">
                <a:moveTo>
                  <a:pt x="0" y="56581"/>
                </a:moveTo>
                <a:lnTo>
                  <a:pt x="4521041" y="56581"/>
                </a:lnTo>
                <a:lnTo>
                  <a:pt x="4521041" y="0"/>
                </a:lnTo>
                <a:lnTo>
                  <a:pt x="4747363" y="226322"/>
                </a:lnTo>
                <a:lnTo>
                  <a:pt x="4521041" y="452644"/>
                </a:lnTo>
                <a:lnTo>
                  <a:pt x="4521041" y="396064"/>
                </a:lnTo>
                <a:lnTo>
                  <a:pt x="0" y="396064"/>
                </a:lnTo>
                <a:lnTo>
                  <a:pt x="0" y="5658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90" tIns="65471" rIns="178631" bIns="65470" numCol="1" spcCol="1270" anchor="ctr" anchorCtr="0">
            <a:noAutofit/>
          </a:bodyPr>
          <a:lstStyle/>
          <a:p>
            <a:pPr marL="114300" lvl="1" indent="-114300" algn="l" defTabSz="62230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1400" b="1" kern="1200" dirty="0" smtClean="0">
                <a:latin typeface="+mn-ea"/>
                <a:ea typeface="+mn-ea"/>
              </a:rPr>
              <a:t>조건을 주어 </a:t>
            </a:r>
            <a:r>
              <a:rPr lang="en-US" altLang="ko-KR" sz="1400" b="1" kern="1200" dirty="0" smtClean="0">
                <a:latin typeface="+mn-ea"/>
                <a:ea typeface="+mn-ea"/>
              </a:rPr>
              <a:t>New</a:t>
            </a:r>
            <a:r>
              <a:rPr lang="ko-KR" altLang="en-US" sz="1400" b="1" kern="1200" dirty="0" smtClean="0">
                <a:latin typeface="+mn-ea"/>
                <a:ea typeface="+mn-ea"/>
              </a:rPr>
              <a:t>로 처리 그 외의 값은 제거 </a:t>
            </a:r>
            <a:endParaRPr lang="ko-KR" altLang="en-US" sz="1400" b="1" kern="1200" dirty="0">
              <a:latin typeface="+mn-ea"/>
              <a:ea typeface="+mn-ea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088646" y="5311692"/>
            <a:ext cx="2250151" cy="452644"/>
          </a:xfrm>
          <a:custGeom>
            <a:avLst/>
            <a:gdLst>
              <a:gd name="connsiteX0" fmla="*/ 0 w 2250151"/>
              <a:gd name="connsiteY0" fmla="*/ 75442 h 452644"/>
              <a:gd name="connsiteX1" fmla="*/ 75442 w 2250151"/>
              <a:gd name="connsiteY1" fmla="*/ 0 h 452644"/>
              <a:gd name="connsiteX2" fmla="*/ 2174709 w 2250151"/>
              <a:gd name="connsiteY2" fmla="*/ 0 h 452644"/>
              <a:gd name="connsiteX3" fmla="*/ 2250151 w 2250151"/>
              <a:gd name="connsiteY3" fmla="*/ 75442 h 452644"/>
              <a:gd name="connsiteX4" fmla="*/ 2250151 w 2250151"/>
              <a:gd name="connsiteY4" fmla="*/ 377202 h 452644"/>
              <a:gd name="connsiteX5" fmla="*/ 2174709 w 2250151"/>
              <a:gd name="connsiteY5" fmla="*/ 452644 h 452644"/>
              <a:gd name="connsiteX6" fmla="*/ 75442 w 2250151"/>
              <a:gd name="connsiteY6" fmla="*/ 452644 h 452644"/>
              <a:gd name="connsiteX7" fmla="*/ 0 w 2250151"/>
              <a:gd name="connsiteY7" fmla="*/ 377202 h 452644"/>
              <a:gd name="connsiteX8" fmla="*/ 0 w 2250151"/>
              <a:gd name="connsiteY8" fmla="*/ 75442 h 4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151" h="452644">
                <a:moveTo>
                  <a:pt x="0" y="75442"/>
                </a:moveTo>
                <a:cubicBezTo>
                  <a:pt x="0" y="33777"/>
                  <a:pt x="33777" y="0"/>
                  <a:pt x="75442" y="0"/>
                </a:cubicBezTo>
                <a:lnTo>
                  <a:pt x="2174709" y="0"/>
                </a:lnTo>
                <a:cubicBezTo>
                  <a:pt x="2216374" y="0"/>
                  <a:pt x="2250151" y="33777"/>
                  <a:pt x="2250151" y="75442"/>
                </a:cubicBezTo>
                <a:lnTo>
                  <a:pt x="2250151" y="377202"/>
                </a:lnTo>
                <a:cubicBezTo>
                  <a:pt x="2250151" y="418867"/>
                  <a:pt x="2216374" y="452644"/>
                  <a:pt x="2174709" y="452644"/>
                </a:cubicBezTo>
                <a:lnTo>
                  <a:pt x="75442" y="452644"/>
                </a:lnTo>
                <a:cubicBezTo>
                  <a:pt x="33777" y="452644"/>
                  <a:pt x="0" y="418867"/>
                  <a:pt x="0" y="377202"/>
                </a:cubicBezTo>
                <a:lnTo>
                  <a:pt x="0" y="75442"/>
                </a:lnTo>
                <a:close/>
              </a:path>
            </a:pathLst>
          </a:custGeom>
          <a:solidFill>
            <a:srgbClr val="4E5D7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5436" tIns="48766" rIns="75436" bIns="48766" numCol="1" spcCol="1270" anchor="ctr" anchorCtr="0">
            <a:noAutofit/>
          </a:bodyPr>
          <a:lstStyle/>
          <a:p>
            <a:pPr lvl="0" algn="ctr" defTabSz="6223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err="1" smtClean="0">
                <a:latin typeface="+mn-ea"/>
                <a:ea typeface="+mn-ea"/>
              </a:rPr>
              <a:t>company_</a:t>
            </a:r>
            <a:r>
              <a:rPr lang="en-US" altLang="ko-KR" sz="1400" b="1" kern="1200" dirty="0" err="1" smtClean="0">
                <a:latin typeface="+mn-ea"/>
                <a:ea typeface="+mn-ea"/>
              </a:rPr>
              <a:t>type</a:t>
            </a:r>
            <a:endParaRPr lang="ko-KR" sz="1400" b="1" kern="1200" dirty="0">
              <a:latin typeface="+mn-ea"/>
              <a:ea typeface="+mn-ea"/>
            </a:endParaRPr>
          </a:p>
        </p:txBody>
      </p:sp>
      <p:sp>
        <p:nvSpPr>
          <p:cNvPr id="59" name="사각형: 둥근 모서리 22">
            <a:extLst>
              <a:ext uri="{FF2B5EF4-FFF2-40B4-BE49-F238E27FC236}">
                <a16:creationId xmlns:a16="http://schemas.microsoft.com/office/drawing/2014/main" id="{4C5E7E16-9CC3-AE49-AF4A-29C0688B9D40}"/>
              </a:ext>
            </a:extLst>
          </p:cNvPr>
          <p:cNvSpPr/>
          <p:nvPr/>
        </p:nvSpPr>
        <p:spPr>
          <a:xfrm>
            <a:off x="8707855" y="2822147"/>
            <a:ext cx="2398681" cy="29421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smtClean="0">
                <a:solidFill>
                  <a:schemeClr val="tx1"/>
                </a:solidFill>
                <a:latin typeface="+mn-ea"/>
              </a:rPr>
              <a:t>웹 서비스를 위한 한글화</a:t>
            </a:r>
            <a:endParaRPr kumimoji="1"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59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  <a:endParaRPr lang="en-US" altLang="ko-KR" sz="2400" b="1" kern="0" dirty="0">
              <a:solidFill>
                <a:srgbClr val="4E5D70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0"/>
          <a:stretch/>
        </p:blipFill>
        <p:spPr>
          <a:xfrm>
            <a:off x="4790636" y="1540737"/>
            <a:ext cx="6988499" cy="5045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286" y="1917469"/>
            <a:ext cx="296106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10436630" y="2468880"/>
            <a:ext cx="1255222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531" y="2155657"/>
            <a:ext cx="490450" cy="49045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920268" y="4297679"/>
            <a:ext cx="1144385" cy="4333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20268" y="4297679"/>
            <a:ext cx="1144385" cy="433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03B7E-B278-4F9A-ABFA-DF6A4F8111AE}"/>
              </a:ext>
            </a:extLst>
          </p:cNvPr>
          <p:cNvGrpSpPr/>
          <p:nvPr/>
        </p:nvGrpSpPr>
        <p:grpSpPr>
          <a:xfrm>
            <a:off x="196787" y="166456"/>
            <a:ext cx="11798423" cy="6525087"/>
            <a:chOff x="196787" y="166456"/>
            <a:chExt cx="11798423" cy="652508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6AD6DE2-9AED-4B7B-9228-489DB6ED81A0}"/>
                </a:ext>
              </a:extLst>
            </p:cNvPr>
            <p:cNvSpPr/>
            <p:nvPr/>
          </p:nvSpPr>
          <p:spPr>
            <a:xfrm>
              <a:off x="196787" y="166456"/>
              <a:ext cx="11798423" cy="6525087"/>
            </a:xfrm>
            <a:prstGeom prst="roundRect">
              <a:avLst>
                <a:gd name="adj" fmla="val 2109"/>
              </a:avLst>
            </a:prstGeom>
            <a:solidFill>
              <a:schemeClr val="bg1"/>
            </a:solidFill>
            <a:ln>
              <a:noFill/>
            </a:ln>
            <a:effectLst>
              <a:outerShdw blurRad="241300" dist="698500" dir="5400000" sx="90000" sy="90000" algn="t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6EA689E-1860-484B-BF36-1775FFD31D02}"/>
                </a:ext>
              </a:extLst>
            </p:cNvPr>
            <p:cNvGrpSpPr/>
            <p:nvPr/>
          </p:nvGrpSpPr>
          <p:grpSpPr>
            <a:xfrm>
              <a:off x="5969998" y="341353"/>
              <a:ext cx="252000" cy="106900"/>
              <a:chOff x="5969998" y="341353"/>
              <a:chExt cx="252000" cy="1069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31CA71C-9C3C-4F2D-9148-00435318BD1D}"/>
                  </a:ext>
                </a:extLst>
              </p:cNvPr>
              <p:cNvSpPr/>
              <p:nvPr/>
            </p:nvSpPr>
            <p:spPr>
              <a:xfrm>
                <a:off x="5969998" y="3413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B11A1CD4-828C-4D03-9877-2FEDBA553BD2}"/>
                  </a:ext>
                </a:extLst>
              </p:cNvPr>
              <p:cNvSpPr/>
              <p:nvPr/>
            </p:nvSpPr>
            <p:spPr>
              <a:xfrm>
                <a:off x="5969998" y="38580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3884446F-9622-4DC9-98EE-726A8D07BCC9}"/>
                  </a:ext>
                </a:extLst>
              </p:cNvPr>
              <p:cNvSpPr/>
              <p:nvPr/>
            </p:nvSpPr>
            <p:spPr>
              <a:xfrm>
                <a:off x="5969998" y="430253"/>
                <a:ext cx="252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71631C-61C2-442F-AC0D-8D1DAC1153B8}"/>
                </a:ext>
              </a:extLst>
            </p:cNvPr>
            <p:cNvSpPr/>
            <p:nvPr/>
          </p:nvSpPr>
          <p:spPr>
            <a:xfrm>
              <a:off x="3136216" y="6645715"/>
              <a:ext cx="5919563" cy="45719"/>
            </a:xfrm>
            <a:prstGeom prst="rect">
              <a:avLst/>
            </a:prstGeom>
            <a:solidFill>
              <a:srgbClr val="4E5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36" y="1548741"/>
            <a:ext cx="9201150" cy="5000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850582" y="2481283"/>
            <a:ext cx="814647" cy="250614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86" y="2129693"/>
            <a:ext cx="490450" cy="490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286" y="1917469"/>
            <a:ext cx="2961067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이직에 성공한 사람들은</a:t>
            </a:r>
            <a:endParaRPr lang="en-US" altLang="ko-KR" sz="1400" b="1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관련 경험이 있고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(64.7%)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학사이고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(70.6%)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32285" y="336973"/>
            <a:ext cx="68325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4E5D70"/>
                </a:solidFill>
              </a:rPr>
              <a:t>3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. </a:t>
            </a:r>
            <a:r>
              <a:rPr lang="ko-KR" altLang="en-US" sz="2400" b="1" kern="0" dirty="0" smtClean="0">
                <a:solidFill>
                  <a:srgbClr val="4E5D70"/>
                </a:solidFill>
              </a:rPr>
              <a:t>데이터 분석</a:t>
            </a:r>
            <a:r>
              <a:rPr lang="en-US" altLang="ko-KR" sz="2400" b="1" kern="0" dirty="0" smtClean="0">
                <a:solidFill>
                  <a:srgbClr val="4E5D70"/>
                </a:solidFill>
              </a:rPr>
              <a:t> </a:t>
            </a:r>
            <a:endParaRPr lang="en-US" altLang="ko-KR" sz="2400" b="1" kern="0" dirty="0">
              <a:solidFill>
                <a:srgbClr val="4E5D70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smtClean="0"/>
              <a:t>(1) </a:t>
            </a:r>
            <a:r>
              <a:rPr lang="ko-KR" altLang="en-US" sz="1600" b="1" kern="0" dirty="0" smtClean="0"/>
              <a:t>이직에 성공한 사람들에게 나타나는 특징</a:t>
            </a:r>
            <a:endParaRPr lang="en-US" altLang="ko-KR" sz="1600" b="1" kern="0" dirty="0"/>
          </a:p>
        </p:txBody>
      </p:sp>
      <p:sp>
        <p:nvSpPr>
          <p:cNvPr id="22" name="직사각형 21"/>
          <p:cNvSpPr/>
          <p:nvPr/>
        </p:nvSpPr>
        <p:spPr>
          <a:xfrm>
            <a:off x="6863116" y="4366259"/>
            <a:ext cx="1144385" cy="433359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63117" y="4366259"/>
            <a:ext cx="1144385" cy="4333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580314" y="1820487"/>
            <a:ext cx="0" cy="4139738"/>
          </a:xfrm>
          <a:prstGeom prst="line">
            <a:avLst/>
          </a:prstGeom>
          <a:ln>
            <a:solidFill>
              <a:srgbClr val="4E5D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1893</Words>
  <Application>Microsoft Office PowerPoint</Application>
  <PresentationFormat>와이드스크린</PresentationFormat>
  <Paragraphs>368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NanumGothic</vt:lpstr>
      <vt:lpstr>S-Core Dream 4</vt:lpstr>
      <vt:lpstr>S-Core Dream 5 Medium</vt:lpstr>
      <vt:lpstr>S-Core Dream 6</vt:lpstr>
      <vt:lpstr>맑은 고딕</vt:lpstr>
      <vt:lpstr>Arial</vt:lpstr>
      <vt:lpstr>Wingdings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master16</cp:lastModifiedBy>
  <cp:revision>139</cp:revision>
  <dcterms:created xsi:type="dcterms:W3CDTF">2020-10-07T02:47:54Z</dcterms:created>
  <dcterms:modified xsi:type="dcterms:W3CDTF">2021-01-29T15:16:49Z</dcterms:modified>
</cp:coreProperties>
</file>