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91347-E34E-4488-A950-3E35D70D8C22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 altLang="ja-JP"/>
        </a:p>
      </dgm:t>
    </dgm:pt>
    <dgm:pt modelId="{ED4D8E24-C97F-46F4-ACD3-2D54AD90162A}">
      <dgm:prSet/>
      <dgm:spPr/>
      <dgm:t>
        <a:bodyPr/>
        <a:lstStyle/>
        <a:p>
          <a:r>
            <a:rPr lang="en-US" dirty="0"/>
            <a:t>1. Our working plan</a:t>
          </a:r>
        </a:p>
      </dgm:t>
    </dgm:pt>
    <dgm:pt modelId="{BD06773F-57B2-44D1-89B8-A8FAF55C65FF}" type="parTrans" cxnId="{A12F1629-70CA-43E0-9461-16591C4AF5D5}">
      <dgm:prSet/>
      <dgm:spPr/>
      <dgm:t>
        <a:bodyPr/>
        <a:lstStyle/>
        <a:p>
          <a:endParaRPr lang="en-US" altLang="ja-JP"/>
        </a:p>
      </dgm:t>
    </dgm:pt>
    <dgm:pt modelId="{866FFE6D-5080-4A74-AA6A-D7E527E13BB5}" type="sibTrans" cxnId="{A12F1629-70CA-43E0-9461-16591C4AF5D5}">
      <dgm:prSet/>
      <dgm:spPr/>
      <dgm:t>
        <a:bodyPr/>
        <a:lstStyle/>
        <a:p>
          <a:endParaRPr lang="en-US" altLang="ja-JP"/>
        </a:p>
      </dgm:t>
    </dgm:pt>
    <dgm:pt modelId="{E4401592-3892-4730-A15B-40BC0C214E53}">
      <dgm:prSet/>
      <dgm:spPr/>
      <dgm:t>
        <a:bodyPr/>
        <a:lstStyle/>
        <a:p>
          <a:r>
            <a:rPr lang="en-US" dirty="0"/>
            <a:t>2. Project progress</a:t>
          </a:r>
        </a:p>
      </dgm:t>
    </dgm:pt>
    <dgm:pt modelId="{F011E79B-4E30-43BC-B33D-F82793B7F460}" type="parTrans" cxnId="{27CC7A09-767E-4C24-95CD-326D235A9BEF}">
      <dgm:prSet/>
      <dgm:spPr/>
      <dgm:t>
        <a:bodyPr/>
        <a:lstStyle/>
        <a:p>
          <a:endParaRPr lang="en-US" altLang="ja-JP"/>
        </a:p>
      </dgm:t>
    </dgm:pt>
    <dgm:pt modelId="{07F7B9B8-AC6B-4DC2-80E2-C731F5996E1E}" type="sibTrans" cxnId="{27CC7A09-767E-4C24-95CD-326D235A9BEF}">
      <dgm:prSet/>
      <dgm:spPr/>
      <dgm:t>
        <a:bodyPr/>
        <a:lstStyle/>
        <a:p>
          <a:endParaRPr lang="en-US" altLang="ja-JP"/>
        </a:p>
      </dgm:t>
    </dgm:pt>
    <dgm:pt modelId="{8CF01F0A-C38D-4AA3-97A7-8F6F18E256E5}">
      <dgm:prSet/>
      <dgm:spPr/>
      <dgm:t>
        <a:bodyPr/>
        <a:lstStyle/>
        <a:p>
          <a:r>
            <a:rPr lang="en-US" dirty="0"/>
            <a:t>3. The problem I met</a:t>
          </a:r>
        </a:p>
      </dgm:t>
    </dgm:pt>
    <dgm:pt modelId="{FC4AE1F9-C756-4C77-898B-39BED4717363}" type="parTrans" cxnId="{3FDB5763-DFB9-44F8-82F5-796F71AC6332}">
      <dgm:prSet/>
      <dgm:spPr/>
      <dgm:t>
        <a:bodyPr/>
        <a:lstStyle/>
        <a:p>
          <a:endParaRPr lang="en-US" altLang="ja-JP"/>
        </a:p>
      </dgm:t>
    </dgm:pt>
    <dgm:pt modelId="{3B125991-2766-4382-941C-88264E425F4F}" type="sibTrans" cxnId="{3FDB5763-DFB9-44F8-82F5-796F71AC6332}">
      <dgm:prSet/>
      <dgm:spPr/>
      <dgm:t>
        <a:bodyPr/>
        <a:lstStyle/>
        <a:p>
          <a:endParaRPr lang="en-US" altLang="ja-JP"/>
        </a:p>
      </dgm:t>
    </dgm:pt>
    <dgm:pt modelId="{096D8A47-CB83-435D-BDB0-72B06BEA8AC5}">
      <dgm:prSet/>
      <dgm:spPr/>
      <dgm:t>
        <a:bodyPr/>
        <a:lstStyle/>
        <a:p>
          <a:r>
            <a:rPr lang="en-US" dirty="0"/>
            <a:t>4. Possible future improvement</a:t>
          </a:r>
        </a:p>
      </dgm:t>
    </dgm:pt>
    <dgm:pt modelId="{76D7DBBC-6BC3-489D-82BA-9E2823875AE7}" type="parTrans" cxnId="{9CB19BD4-26DC-468F-82CA-5DCDE7A3DC62}">
      <dgm:prSet/>
      <dgm:spPr/>
    </dgm:pt>
    <dgm:pt modelId="{3C8D7678-1188-47BA-98D3-A6AC41A8D71E}" type="sibTrans" cxnId="{9CB19BD4-26DC-468F-82CA-5DCDE7A3DC62}">
      <dgm:prSet/>
      <dgm:spPr/>
      <dgm:t>
        <a:bodyPr/>
        <a:lstStyle/>
        <a:p>
          <a:endParaRPr lang="en-US"/>
        </a:p>
      </dgm:t>
    </dgm:pt>
    <dgm:pt modelId="{AA1DF831-8AE2-4661-96D8-B878B0087D77}" type="pres">
      <dgm:prSet presAssocID="{CAC91347-E34E-4488-A950-3E35D70D8C22}" presName="diagram" presStyleCnt="0">
        <dgm:presLayoutVars>
          <dgm:dir/>
          <dgm:resizeHandles val="exact"/>
        </dgm:presLayoutVars>
      </dgm:prSet>
      <dgm:spPr/>
    </dgm:pt>
    <dgm:pt modelId="{3DE0E752-DE8B-4E57-B47D-BEBFF4E51E2D}" type="pres">
      <dgm:prSet presAssocID="{ED4D8E24-C97F-46F4-ACD3-2D54AD90162A}" presName="node" presStyleLbl="node1" presStyleIdx="0" presStyleCnt="4">
        <dgm:presLayoutVars>
          <dgm:bulletEnabled val="1"/>
        </dgm:presLayoutVars>
      </dgm:prSet>
      <dgm:spPr/>
    </dgm:pt>
    <dgm:pt modelId="{C3E37331-0F77-407D-9214-9F6CBEFFD012}" type="pres">
      <dgm:prSet presAssocID="{866FFE6D-5080-4A74-AA6A-D7E527E13BB5}" presName="sibTrans" presStyleCnt="0"/>
      <dgm:spPr/>
    </dgm:pt>
    <dgm:pt modelId="{9D4D7499-481C-4CF6-9BC7-A6DCAED823E3}" type="pres">
      <dgm:prSet presAssocID="{E4401592-3892-4730-A15B-40BC0C214E53}" presName="node" presStyleLbl="node1" presStyleIdx="1" presStyleCnt="4">
        <dgm:presLayoutVars>
          <dgm:bulletEnabled val="1"/>
        </dgm:presLayoutVars>
      </dgm:prSet>
      <dgm:spPr/>
    </dgm:pt>
    <dgm:pt modelId="{ACBA7890-351C-4488-8B9E-33B5FF0F2464}" type="pres">
      <dgm:prSet presAssocID="{07F7B9B8-AC6B-4DC2-80E2-C731F5996E1E}" presName="sibTrans" presStyleCnt="0"/>
      <dgm:spPr/>
    </dgm:pt>
    <dgm:pt modelId="{A0A4D1C3-D2A6-4052-9087-189D28D063EA}" type="pres">
      <dgm:prSet presAssocID="{8CF01F0A-C38D-4AA3-97A7-8F6F18E256E5}" presName="node" presStyleLbl="node1" presStyleIdx="2" presStyleCnt="4">
        <dgm:presLayoutVars>
          <dgm:bulletEnabled val="1"/>
        </dgm:presLayoutVars>
      </dgm:prSet>
      <dgm:spPr/>
    </dgm:pt>
    <dgm:pt modelId="{187404AE-805A-41E6-B066-D540005240C9}" type="pres">
      <dgm:prSet presAssocID="{3B125991-2766-4382-941C-88264E425F4F}" presName="sibTrans" presStyleCnt="0"/>
      <dgm:spPr/>
    </dgm:pt>
    <dgm:pt modelId="{AE91F254-3BFF-459C-BE23-7957930B38C8}" type="pres">
      <dgm:prSet presAssocID="{096D8A47-CB83-435D-BDB0-72B06BEA8AC5}" presName="node" presStyleLbl="node1" presStyleIdx="3" presStyleCnt="4">
        <dgm:presLayoutVars>
          <dgm:bulletEnabled val="1"/>
        </dgm:presLayoutVars>
      </dgm:prSet>
      <dgm:spPr/>
    </dgm:pt>
  </dgm:ptLst>
  <dgm:cxnLst>
    <dgm:cxn modelId="{27CC7A09-767E-4C24-95CD-326D235A9BEF}" srcId="{CAC91347-E34E-4488-A950-3E35D70D8C22}" destId="{E4401592-3892-4730-A15B-40BC0C214E53}" srcOrd="1" destOrd="0" parTransId="{F011E79B-4E30-43BC-B33D-F82793B7F460}" sibTransId="{07F7B9B8-AC6B-4DC2-80E2-C731F5996E1E}"/>
    <dgm:cxn modelId="{11AAC528-109C-4A8D-9A86-7A6560396DBE}" type="presOf" srcId="{8CF01F0A-C38D-4AA3-97A7-8F6F18E256E5}" destId="{A0A4D1C3-D2A6-4052-9087-189D28D063EA}" srcOrd="0" destOrd="0" presId="urn:microsoft.com/office/officeart/2005/8/layout/default"/>
    <dgm:cxn modelId="{A12F1629-70CA-43E0-9461-16591C4AF5D5}" srcId="{CAC91347-E34E-4488-A950-3E35D70D8C22}" destId="{ED4D8E24-C97F-46F4-ACD3-2D54AD90162A}" srcOrd="0" destOrd="0" parTransId="{BD06773F-57B2-44D1-89B8-A8FAF55C65FF}" sibTransId="{866FFE6D-5080-4A74-AA6A-D7E527E13BB5}"/>
    <dgm:cxn modelId="{3FDB5763-DFB9-44F8-82F5-796F71AC6332}" srcId="{CAC91347-E34E-4488-A950-3E35D70D8C22}" destId="{8CF01F0A-C38D-4AA3-97A7-8F6F18E256E5}" srcOrd="2" destOrd="0" parTransId="{FC4AE1F9-C756-4C77-898B-39BED4717363}" sibTransId="{3B125991-2766-4382-941C-88264E425F4F}"/>
    <dgm:cxn modelId="{845F258F-A7E9-4D97-A8B9-809C6039CDE8}" type="presOf" srcId="{CAC91347-E34E-4488-A950-3E35D70D8C22}" destId="{AA1DF831-8AE2-4661-96D8-B878B0087D77}" srcOrd="0" destOrd="0" presId="urn:microsoft.com/office/officeart/2005/8/layout/default"/>
    <dgm:cxn modelId="{9CB19BD4-26DC-468F-82CA-5DCDE7A3DC62}" srcId="{CAC91347-E34E-4488-A950-3E35D70D8C22}" destId="{096D8A47-CB83-435D-BDB0-72B06BEA8AC5}" srcOrd="3" destOrd="0" parTransId="{76D7DBBC-6BC3-489D-82BA-9E2823875AE7}" sibTransId="{3C8D7678-1188-47BA-98D3-A6AC41A8D71E}"/>
    <dgm:cxn modelId="{A3335CD9-649A-44BA-9E2A-0C886AD602E5}" type="presOf" srcId="{096D8A47-CB83-435D-BDB0-72B06BEA8AC5}" destId="{AE91F254-3BFF-459C-BE23-7957930B38C8}" srcOrd="0" destOrd="0" presId="urn:microsoft.com/office/officeart/2005/8/layout/default"/>
    <dgm:cxn modelId="{5D19A9DD-C7F6-4EC4-B4FD-47C498AFC9F6}" type="presOf" srcId="{ED4D8E24-C97F-46F4-ACD3-2D54AD90162A}" destId="{3DE0E752-DE8B-4E57-B47D-BEBFF4E51E2D}" srcOrd="0" destOrd="0" presId="urn:microsoft.com/office/officeart/2005/8/layout/default"/>
    <dgm:cxn modelId="{3C8D48DF-EFBC-428F-9FD2-F42DBA569E83}" type="presOf" srcId="{E4401592-3892-4730-A15B-40BC0C214E53}" destId="{9D4D7499-481C-4CF6-9BC7-A6DCAED823E3}" srcOrd="0" destOrd="0" presId="urn:microsoft.com/office/officeart/2005/8/layout/default"/>
    <dgm:cxn modelId="{28111592-4EB7-4315-8F79-85E87C658739}" type="presParOf" srcId="{AA1DF831-8AE2-4661-96D8-B878B0087D77}" destId="{3DE0E752-DE8B-4E57-B47D-BEBFF4E51E2D}" srcOrd="0" destOrd="0" presId="urn:microsoft.com/office/officeart/2005/8/layout/default"/>
    <dgm:cxn modelId="{A6342882-A7F3-44FE-801F-9857B052A85B}" type="presParOf" srcId="{AA1DF831-8AE2-4661-96D8-B878B0087D77}" destId="{C3E37331-0F77-407D-9214-9F6CBEFFD012}" srcOrd="1" destOrd="0" presId="urn:microsoft.com/office/officeart/2005/8/layout/default"/>
    <dgm:cxn modelId="{74E11FCE-8172-49CB-B095-4B7D932DB0FB}" type="presParOf" srcId="{AA1DF831-8AE2-4661-96D8-B878B0087D77}" destId="{9D4D7499-481C-4CF6-9BC7-A6DCAED823E3}" srcOrd="2" destOrd="0" presId="urn:microsoft.com/office/officeart/2005/8/layout/default"/>
    <dgm:cxn modelId="{13F5C1A9-EE28-4F0F-95EC-7141AEC0B928}" type="presParOf" srcId="{AA1DF831-8AE2-4661-96D8-B878B0087D77}" destId="{ACBA7890-351C-4488-8B9E-33B5FF0F2464}" srcOrd="3" destOrd="0" presId="urn:microsoft.com/office/officeart/2005/8/layout/default"/>
    <dgm:cxn modelId="{14562F71-C83F-43EF-9557-7F1F9CEC66C4}" type="presParOf" srcId="{AA1DF831-8AE2-4661-96D8-B878B0087D77}" destId="{A0A4D1C3-D2A6-4052-9087-189D28D063EA}" srcOrd="4" destOrd="0" presId="urn:microsoft.com/office/officeart/2005/8/layout/default"/>
    <dgm:cxn modelId="{981967E4-BD9C-4685-83F9-D538F05910AD}" type="presParOf" srcId="{AA1DF831-8AE2-4661-96D8-B878B0087D77}" destId="{187404AE-805A-41E6-B066-D540005240C9}" srcOrd="5" destOrd="0" presId="urn:microsoft.com/office/officeart/2005/8/layout/default"/>
    <dgm:cxn modelId="{A15098A2-3753-4938-9955-796DD2838566}" type="presParOf" srcId="{AA1DF831-8AE2-4661-96D8-B878B0087D77}" destId="{AE91F254-3BFF-459C-BE23-7957930B38C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0E752-DE8B-4E57-B47D-BEBFF4E51E2D}">
      <dsp:nvSpPr>
        <dsp:cNvPr id="0" name=""/>
        <dsp:cNvSpPr/>
      </dsp:nvSpPr>
      <dsp:spPr>
        <a:xfrm>
          <a:off x="562756" y="2550"/>
          <a:ext cx="2649644" cy="15897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Our working plan</a:t>
          </a:r>
        </a:p>
      </dsp:txBody>
      <dsp:txXfrm>
        <a:off x="562756" y="2550"/>
        <a:ext cx="2649644" cy="1589786"/>
      </dsp:txXfrm>
    </dsp:sp>
    <dsp:sp modelId="{9D4D7499-481C-4CF6-9BC7-A6DCAED823E3}">
      <dsp:nvSpPr>
        <dsp:cNvPr id="0" name=""/>
        <dsp:cNvSpPr/>
      </dsp:nvSpPr>
      <dsp:spPr>
        <a:xfrm>
          <a:off x="3477365" y="2550"/>
          <a:ext cx="2649644" cy="1589786"/>
        </a:xfrm>
        <a:prstGeom prst="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Project progress</a:t>
          </a:r>
        </a:p>
      </dsp:txBody>
      <dsp:txXfrm>
        <a:off x="3477365" y="2550"/>
        <a:ext cx="2649644" cy="1589786"/>
      </dsp:txXfrm>
    </dsp:sp>
    <dsp:sp modelId="{A0A4D1C3-D2A6-4052-9087-189D28D063EA}">
      <dsp:nvSpPr>
        <dsp:cNvPr id="0" name=""/>
        <dsp:cNvSpPr/>
      </dsp:nvSpPr>
      <dsp:spPr>
        <a:xfrm>
          <a:off x="6391974" y="2550"/>
          <a:ext cx="2649644" cy="1589786"/>
        </a:xfrm>
        <a:prstGeom prst="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 The problem I met</a:t>
          </a:r>
        </a:p>
      </dsp:txBody>
      <dsp:txXfrm>
        <a:off x="6391974" y="2550"/>
        <a:ext cx="2649644" cy="1589786"/>
      </dsp:txXfrm>
    </dsp:sp>
    <dsp:sp modelId="{AE91F254-3BFF-459C-BE23-7957930B38C8}">
      <dsp:nvSpPr>
        <dsp:cNvPr id="0" name=""/>
        <dsp:cNvSpPr/>
      </dsp:nvSpPr>
      <dsp:spPr>
        <a:xfrm>
          <a:off x="3477365" y="1857301"/>
          <a:ext cx="2649644" cy="1589786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4. Possible future improvement</a:t>
          </a:r>
        </a:p>
      </dsp:txBody>
      <dsp:txXfrm>
        <a:off x="3477365" y="1857301"/>
        <a:ext cx="2649644" cy="1589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PRESENTER: yang ZHI LIN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3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9" name="Straight Connector 37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39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43" name="Straight Connector 41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C3109E-FD0F-471B-8964-9CD4FC37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C3727479-42D6-4317-A427-931D936AD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239481"/>
              </p:ext>
            </p:extLst>
          </p:nvPr>
        </p:nvGraphicFramePr>
        <p:xfrm>
          <a:off x="1450975" y="933450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02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B422-5E3F-4D72-8E52-1E3B6527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1.Our working 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EF0C16-54DB-4E9A-80F8-4620CE700C7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Data preprocessing</a:t>
            </a:r>
          </a:p>
          <a:p>
            <a:pPr marL="0" indent="0">
              <a:buNone/>
            </a:pPr>
            <a:r>
              <a:rPr lang="en-US" dirty="0"/>
              <a:t>2. Change point detection</a:t>
            </a:r>
          </a:p>
          <a:p>
            <a:pPr marL="0" indent="0">
              <a:buNone/>
            </a:pPr>
            <a:r>
              <a:rPr lang="en-US" dirty="0"/>
              <a:t>3. Compact time series representation</a:t>
            </a:r>
          </a:p>
          <a:p>
            <a:pPr marL="0" indent="0">
              <a:buNone/>
            </a:pPr>
            <a:r>
              <a:rPr lang="en-US" dirty="0"/>
              <a:t>4. Class balancing</a:t>
            </a:r>
          </a:p>
          <a:p>
            <a:pPr marL="0" indent="0">
              <a:buNone/>
            </a:pPr>
            <a:r>
              <a:rPr lang="en-US" dirty="0"/>
              <a:t>5. Train different machine learning algorithm</a:t>
            </a:r>
          </a:p>
          <a:p>
            <a:pPr marL="0" indent="0">
              <a:buNone/>
            </a:pPr>
            <a:r>
              <a:rPr lang="en-US" dirty="0"/>
              <a:t>6. Error analysis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7. Select relevant smart attribute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8. Transfer learning</a:t>
            </a:r>
          </a:p>
          <a:p>
            <a:pPr marL="0" indent="0">
              <a:buNone/>
            </a:pPr>
            <a:r>
              <a:rPr lang="en-US" dirty="0"/>
              <a:t>9. Evaluate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4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EEC-B93A-4621-BC55-DAF5D8FD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90F3-9C47-407A-8D36-8D755B32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Have gone through the first paper </a:t>
            </a:r>
          </a:p>
          <a:p>
            <a:pPr marL="0" indent="0">
              <a:buNone/>
            </a:pPr>
            <a:r>
              <a:rPr lang="en-US" dirty="0"/>
              <a:t>2. Data preprocessing: Combine and reorganize the data into one file, done the change point detection</a:t>
            </a:r>
          </a:p>
          <a:p>
            <a:pPr marL="0" indent="0">
              <a:buNone/>
            </a:pPr>
            <a:r>
              <a:rPr lang="en-US" dirty="0"/>
              <a:t>3. Got the basic idea of change point detection and Bayes Structural Time Series Method after some extensive reading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76672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B68F-ED5A-4328-8D53-36664BA2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 problem I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EF8F-23F2-4C84-92A8-68AC1627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Not quite familiar with how to process a large set of data, thus met many difficulties in my work</a:t>
            </a:r>
          </a:p>
          <a:p>
            <a:r>
              <a:rPr lang="en-US" dirty="0"/>
              <a:t>2. Stuck in section 2.1: Cannot understand the principles of how to detect the change point presented in the paper, also cannot find the original implementation of the method</a:t>
            </a:r>
          </a:p>
          <a:p>
            <a:r>
              <a:rPr lang="en-US" dirty="0"/>
              <a:t>3. Have some trouble in understanding the exponential smoothing method in section 2.2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6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D996-1D6D-47D6-838C-21565476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Future improvement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2BFE-D3E8-4E37-9F41-AF7E6B9D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The method in modeling the SMART attribute: why normal distribution?</a:t>
            </a:r>
          </a:p>
          <a:p>
            <a:r>
              <a:rPr lang="en-US" dirty="0"/>
              <a:t>2. About change point detection: why assuming significant shift?</a:t>
            </a:r>
          </a:p>
          <a:p>
            <a:r>
              <a:rPr lang="en-US" dirty="0"/>
              <a:t>3. Features extraction: Consider the correlation between the SMART attribute and build more complicated features</a:t>
            </a:r>
          </a:p>
          <a:p>
            <a:r>
              <a:rPr lang="en-US" dirty="0"/>
              <a:t>4. Feature selection: beyond the correlation frequencies, how about other method?</a:t>
            </a:r>
          </a:p>
          <a:p>
            <a:r>
              <a:rPr lang="en-US" dirty="0"/>
              <a:t>5. Different ML algorithm: BP neural network? See: "Proactive Drive Failure Prediction for Large Scale Storage Systems "</a:t>
            </a:r>
          </a:p>
          <a:p>
            <a:r>
              <a:rPr lang="en-US" dirty="0"/>
              <a:t>6. Other method of handling the skewed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509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Weekly report</vt:lpstr>
      <vt:lpstr>TABLE OF CONTENT</vt:lpstr>
      <vt:lpstr>1.Our working plan</vt:lpstr>
      <vt:lpstr>2. PROJECT PROGRESS</vt:lpstr>
      <vt:lpstr>3. The problem I met</vt:lpstr>
      <vt:lpstr>4. 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97</cp:revision>
  <dcterms:created xsi:type="dcterms:W3CDTF">2016-01-13T19:04:32Z</dcterms:created>
  <dcterms:modified xsi:type="dcterms:W3CDTF">2018-06-04T13:49:40Z</dcterms:modified>
</cp:coreProperties>
</file>