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457200">
              <a:buClrTx/>
              <a:buSzTx/>
              <a:buFontTx/>
              <a:buNone/>
              <a:defRPr cap="all" sz="1800"/>
            </a:lvl2pPr>
            <a:lvl3pPr marL="0" indent="914400">
              <a:buClrTx/>
              <a:buSzTx/>
              <a:buFontTx/>
              <a:buNone/>
              <a:defRPr cap="all" sz="1800"/>
            </a:lvl3pPr>
            <a:lvl4pPr marL="0" indent="1371600">
              <a:buClrTx/>
              <a:buSzTx/>
              <a:buFontTx/>
              <a:buNone/>
              <a:defRPr cap="all" sz="1800"/>
            </a:lvl4pPr>
            <a:lvl5pPr marL="0" indent="182880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traight Connector 25"/>
          <p:cNvSpPr/>
          <p:nvPr/>
        </p:nvSpPr>
        <p:spPr>
          <a:xfrm>
            <a:off x="1453896" y="1847088"/>
            <a:ext cx="960752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9439110" y="798972"/>
            <a:ext cx="1615743" cy="46598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1444671" y="798972"/>
            <a:ext cx="7828831" cy="46598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traight Connector 14"/>
          <p:cNvSpPr/>
          <p:nvPr/>
        </p:nvSpPr>
        <p:spPr>
          <a:xfrm flipH="1">
            <a:off x="9439110" y="798972"/>
            <a:ext cx="1" cy="4659890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6" y="1847088"/>
            <a:ext cx="960752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6" y="1847088"/>
            <a:ext cx="960752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traight Connector 28"/>
          <p:cNvSpPr/>
          <p:nvPr/>
        </p:nvSpPr>
        <p:spPr>
          <a:xfrm>
            <a:off x="1453896" y="1847088"/>
            <a:ext cx="960752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6" y="1847088"/>
            <a:ext cx="9607523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13"/>
          </p:nvPr>
        </p:nvSpPr>
        <p:spPr>
          <a:xfrm>
            <a:off x="1444671" y="3205490"/>
            <a:ext cx="3275014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0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8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/>
          <a:p>
            <a:pPr/>
            <a:r>
              <a:t>Weekly report</a:t>
            </a:r>
          </a:p>
        </p:txBody>
      </p:sp>
      <p:sp>
        <p:nvSpPr>
          <p:cNvPr id="15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PRESENTER: yang ZHI 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33"/>
          <p:cNvSpPr/>
          <p:nvPr/>
        </p:nvSpPr>
        <p:spPr>
          <a:xfrm>
            <a:off x="1" y="0"/>
            <a:ext cx="12191697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35"/>
          <p:cNvSpPr/>
          <p:nvPr/>
        </p:nvSpPr>
        <p:spPr>
          <a:xfrm>
            <a:off x="0" y="2019475"/>
            <a:ext cx="12192000" cy="4105942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traight Connector 37"/>
          <p:cNvSpPr/>
          <p:nvPr/>
        </p:nvSpPr>
        <p:spPr>
          <a:xfrm>
            <a:off x="1451578" y="4826256"/>
            <a:ext cx="9603276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4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15050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traight Connector 41"/>
          <p:cNvSpPr/>
          <p:nvPr/>
        </p:nvSpPr>
        <p:spPr>
          <a:xfrm>
            <a:off x="0" y="6128413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Title 1"/>
          <p:cNvSpPr txBox="1"/>
          <p:nvPr>
            <p:ph type="title"/>
          </p:nvPr>
        </p:nvSpPr>
        <p:spPr>
          <a:xfrm>
            <a:off x="1451580" y="5008500"/>
            <a:ext cx="9603273" cy="960756"/>
          </a:xfrm>
          <a:prstGeom prst="rect">
            <a:avLst/>
          </a:prstGeom>
        </p:spPr>
        <p:txBody>
          <a:bodyPr/>
          <a:lstStyle/>
          <a:p>
            <a:pPr/>
            <a:r>
              <a:t>TABLE OF CONTENT</a:t>
            </a:r>
          </a:p>
        </p:txBody>
      </p:sp>
      <p:grpSp>
        <p:nvGrpSpPr>
          <p:cNvPr id="179" name="Diagram 5"/>
          <p:cNvGrpSpPr/>
          <p:nvPr/>
        </p:nvGrpSpPr>
        <p:grpSpPr>
          <a:xfrm>
            <a:off x="2013730" y="936000"/>
            <a:ext cx="8478864" cy="3444537"/>
            <a:chOff x="0" y="0"/>
            <a:chExt cx="8478862" cy="3444536"/>
          </a:xfrm>
        </p:grpSpPr>
        <p:grpSp>
          <p:nvGrpSpPr>
            <p:cNvPr id="169" name="Group"/>
            <p:cNvGrpSpPr/>
            <p:nvPr/>
          </p:nvGrpSpPr>
          <p:grpSpPr>
            <a:xfrm>
              <a:off x="0" y="0"/>
              <a:ext cx="2649645" cy="1589787"/>
              <a:chOff x="0" y="0"/>
              <a:chExt cx="2649644" cy="1589786"/>
            </a:xfrm>
          </p:grpSpPr>
          <p:sp>
            <p:nvSpPr>
              <p:cNvPr id="167" name="Rectangle"/>
              <p:cNvSpPr/>
              <p:nvPr/>
            </p:nvSpPr>
            <p:spPr>
              <a:xfrm>
                <a:off x="-1" y="-1"/>
                <a:ext cx="2649646" cy="15897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hueOff val="422004"/>
                      <a:satOff val="-5787"/>
                      <a:lumOff val="33710"/>
                    </a:schemeClr>
                  </a:gs>
                  <a:gs pos="100000">
                    <a:schemeClr val="accent2">
                      <a:hueOff val="297871"/>
                      <a:lumOff val="15024"/>
                      <a:alpha val="92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68" name="1. Our working plan"/>
              <p:cNvSpPr txBox="1"/>
              <p:nvPr/>
            </p:nvSpPr>
            <p:spPr>
              <a:xfrm>
                <a:off x="0" y="369443"/>
                <a:ext cx="2649645" cy="850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/>
                </a:lvl1pPr>
              </a:lstStyle>
              <a:p>
                <a:pPr/>
                <a:r>
                  <a:t>1. Our working plan</a:t>
                </a:r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2914608" y="0"/>
              <a:ext cx="2649645" cy="1589787"/>
              <a:chOff x="0" y="0"/>
              <a:chExt cx="2649644" cy="1589786"/>
            </a:xfrm>
          </p:grpSpPr>
          <p:sp>
            <p:nvSpPr>
              <p:cNvPr id="170" name="Rectangle"/>
              <p:cNvSpPr/>
              <p:nvPr/>
            </p:nvSpPr>
            <p:spPr>
              <a:xfrm>
                <a:off x="-1" y="-1"/>
                <a:ext cx="2649646" cy="1589788"/>
              </a:xfrm>
              <a:prstGeom prst="rect">
                <a:avLst/>
              </a:prstGeom>
              <a:gradFill flip="none" rotWithShape="1">
                <a:gsLst>
                  <a:gs pos="0">
                    <a:srgbClr val="F9DEF2"/>
                  </a:gs>
                  <a:gs pos="100000">
                    <a:srgbClr val="EF8DD6">
                      <a:alpha val="92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71" name="2. Project progress"/>
              <p:cNvSpPr txBox="1"/>
              <p:nvPr/>
            </p:nvSpPr>
            <p:spPr>
              <a:xfrm>
                <a:off x="0" y="529462"/>
                <a:ext cx="2649645" cy="5308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/>
                </a:lvl1pPr>
              </a:lstStyle>
              <a:p>
                <a:pPr/>
                <a:r>
                  <a:t>2. Project progress</a:t>
                </a:r>
              </a:p>
            </p:txBody>
          </p:sp>
        </p:grpSp>
        <p:grpSp>
          <p:nvGrpSpPr>
            <p:cNvPr id="175" name="Group"/>
            <p:cNvGrpSpPr/>
            <p:nvPr/>
          </p:nvGrpSpPr>
          <p:grpSpPr>
            <a:xfrm>
              <a:off x="5829218" y="0"/>
              <a:ext cx="2649645" cy="1589787"/>
              <a:chOff x="0" y="0"/>
              <a:chExt cx="2649644" cy="1589786"/>
            </a:xfrm>
          </p:grpSpPr>
          <p:sp>
            <p:nvSpPr>
              <p:cNvPr id="173" name="Rectangle"/>
              <p:cNvSpPr/>
              <p:nvPr/>
            </p:nvSpPr>
            <p:spPr>
              <a:xfrm>
                <a:off x="-1" y="-1"/>
                <a:ext cx="2649646" cy="1589788"/>
              </a:xfrm>
              <a:prstGeom prst="rect">
                <a:avLst/>
              </a:prstGeom>
              <a:gradFill flip="none" rotWithShape="1">
                <a:gsLst>
                  <a:gs pos="0">
                    <a:srgbClr val="F8E3FB"/>
                  </a:gs>
                  <a:gs pos="100000">
                    <a:srgbClr val="E893F3">
                      <a:alpha val="92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74" name="3. The problem I met"/>
              <p:cNvSpPr txBox="1"/>
              <p:nvPr/>
            </p:nvSpPr>
            <p:spPr>
              <a:xfrm>
                <a:off x="0" y="369443"/>
                <a:ext cx="2649645" cy="850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/>
                </a:lvl1pPr>
              </a:lstStyle>
              <a:p>
                <a:pPr/>
                <a:r>
                  <a:t>3. The problem I met</a:t>
                </a:r>
              </a:p>
            </p:txBody>
          </p:sp>
        </p:grpSp>
        <p:grpSp>
          <p:nvGrpSpPr>
            <p:cNvPr id="178" name="Group"/>
            <p:cNvGrpSpPr/>
            <p:nvPr/>
          </p:nvGrpSpPr>
          <p:grpSpPr>
            <a:xfrm>
              <a:off x="2914608" y="1854750"/>
              <a:ext cx="2649645" cy="1589787"/>
              <a:chOff x="0" y="0"/>
              <a:chExt cx="2649644" cy="1589786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1" y="-1"/>
                <a:ext cx="2649646" cy="15897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hueOff val="-243770"/>
                      <a:lumOff val="25848"/>
                    </a:schemeClr>
                  </a:gs>
                  <a:gs pos="100000">
                    <a:schemeClr val="accent3">
                      <a:hueOff val="-146693"/>
                      <a:satOff val="4766"/>
                      <a:lumOff val="9447"/>
                      <a:alpha val="92000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Bef>
                    <a:spcPts val="700"/>
                  </a:spcBef>
                </a:pPr>
              </a:p>
            </p:txBody>
          </p:sp>
          <p:sp>
            <p:nvSpPr>
              <p:cNvPr id="177" name="4. Possible future improvement"/>
              <p:cNvSpPr txBox="1"/>
              <p:nvPr/>
            </p:nvSpPr>
            <p:spPr>
              <a:xfrm>
                <a:off x="0" y="209423"/>
                <a:ext cx="2649645" cy="1170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7630" tIns="87630" rIns="87630" bIns="87630" numCol="1" anchor="ctr">
                <a:spAutoFit/>
              </a:bodyPr>
              <a:lstStyle>
                <a:lvl1pPr algn="ctr" defTabSz="1022350">
                  <a:lnSpc>
                    <a:spcPct val="90000"/>
                  </a:lnSpc>
                  <a:spcBef>
                    <a:spcPts val="900"/>
                  </a:spcBef>
                  <a:defRPr sz="2300"/>
                </a:lvl1pPr>
              </a:lstStyle>
              <a:p>
                <a:pPr/>
                <a:r>
                  <a:t>4. Possible future improvement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1.Our working plan</a:t>
            </a:r>
          </a:p>
        </p:txBody>
      </p:sp>
      <p:sp>
        <p:nvSpPr>
          <p:cNvPr id="182" name="Content Placeholder 6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1. Data preprocessing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2. Change point detection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3. Compact time series representation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4. Class balancing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5. Train different machine learning algorithm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6. Error analysis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7. Select relevant smart attribute 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8. Transfer learning</a:t>
            </a:r>
          </a:p>
          <a:p>
            <a:pPr marL="0" indent="0">
              <a:lnSpc>
                <a:spcPct val="96000"/>
              </a:lnSpc>
              <a:buSzTx/>
              <a:buNone/>
              <a:defRPr sz="1700"/>
            </a:pPr>
            <a:r>
              <a:t>9. Evaluate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PROJECT PROGRESS</a:t>
            </a:r>
          </a:p>
        </p:txBody>
      </p:sp>
      <p:sp>
        <p:nvSpPr>
          <p:cNvPr id="185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Have gone through the first paper </a:t>
            </a:r>
          </a:p>
          <a:p>
            <a:pPr marL="0" indent="0">
              <a:buSzTx/>
              <a:buNone/>
            </a:pPr>
            <a:r>
              <a:t>2. Data preprocessing: Combine and reorganize the data into one file, done the change point detection</a:t>
            </a:r>
          </a:p>
          <a:p>
            <a:pPr marL="0" indent="0">
              <a:buSzTx/>
              <a:buNone/>
            </a:pPr>
            <a:r>
              <a:t>3. Got the basic idea of change point detection and Bayes Structural Time Series Method after some extensive reading and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The problem I met</a:t>
            </a:r>
          </a:p>
        </p:txBody>
      </p:sp>
      <p:sp>
        <p:nvSpPr>
          <p:cNvPr id="188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Not quite familiar with how to process a large set of data, thus met many difficulties in my work</a:t>
            </a:r>
          </a:p>
          <a:p>
            <a:pPr/>
            <a:r>
              <a:t>2. Stuck in section 2.1: Cannot understand the principles of how to detect the change point presented in the paper, also cannot find the original implementation of the method</a:t>
            </a:r>
          </a:p>
          <a:p>
            <a:pPr/>
            <a:r>
              <a:t>3. Have some trouble in understanding the exponential smoothing method in section 2.2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Future improvement</a:t>
            </a:r>
          </a:p>
        </p:txBody>
      </p:sp>
      <p:sp>
        <p:nvSpPr>
          <p:cNvPr id="191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1. The method in modeling the SMART attribute: why normal distribution?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2. About change point detection: why assuming significant shift?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3. Features extraction: Consider the correlation between the SMART attribute and build more complicated features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4. Feature selection: beyond the correlation frequencies, how about other method?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5. Different ML algorithm: BP neural network? See: "Proactive Drive Failure Prediction for Large Scale Storage Systems "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6. Other method of handling the skewed class?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