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AF03-EBF1-4C25-BB15-70B58D3A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783D3-2C62-4BFA-B5A5-B3979B79D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7660-7730-4C0F-93CA-ACA38F2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0635-0DBA-4294-85E3-BC0EB81D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EDF8-A305-4651-A967-A2F9D13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66E1-9DE2-44BC-9822-0C04650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82DD3-5D9E-488C-8A24-72B4F49E2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87A5-C4EC-40B8-9E23-C39F6551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738E-6FF0-4317-8023-59D7B072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1376-7A65-4E1C-8452-8CDC9998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15EF-3899-4D8F-914E-86F9C2034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396F-ABDC-4EE4-8FAC-8464217F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BA4F-7E82-4D1E-BA63-017F0012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C2F5-786C-4C01-8631-3AE7D7AE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A075-F9CF-4278-AF77-D3DC627F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0654-A663-409F-9B81-704B4B91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361E-EF6E-4241-9E8B-4268331F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1998-4AC3-445E-B3DB-4B6E628B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175A2-70D2-45AC-8289-7ED183D3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BD3A-4904-42FD-8E88-BC6AEAF3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756E-2092-4FE5-BB7D-CF626F84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907DB-B283-4AEE-A711-872AB62B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6678-9ADE-427C-8F35-8A917D60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8104-0B68-42EA-8EC9-9900D981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8CD9-A7F4-46BB-93E6-D08B8618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F003-63B7-40B5-BF7A-44AA95B8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DE2F-60F3-48E6-996F-A3C78D1F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A4CF5-13BB-491C-8C13-C1C42A21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06066-01DD-474D-A897-8FB14BE2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BCF75-8E93-47AB-B5C1-46935630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C8D0-E984-443F-BD78-A1C35DE4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290F-6A6D-4BE7-9668-184F9013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8053-05AF-47A9-B10C-FC7506F5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D2EE0-825F-48BB-8042-F38FB2D47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15F70-3E29-4A5D-B7EE-B570E9047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49AC-3CED-4612-BC95-B166C691A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6A62D-5FA7-42A5-BD52-8E57830C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F4F1-36ED-409E-8DDD-50E2EC86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2EA51-2D65-4169-99AB-D81E8FF2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CC2C-4079-4454-BC34-3FA56001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70C8F-A42C-40C7-ADBA-0B33D851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3FE7F-955D-4ADB-9868-45798879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4ED5D-19C8-4AB7-80FF-B7AB5618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35819-0B33-4E73-8F76-EB04B0B9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EC51D-40EA-4596-8361-02AA01FE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BC22-DCDD-480F-8D0A-87277E66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233-7629-4262-ADBE-563F53C0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46BC-ED6A-4A8B-91B6-931A29D3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77C50-0B55-43C5-B2D7-7AC0EB583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BFCB-8268-4FA4-B474-8F48FCC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316C3-1DBA-4332-8AFE-567D201A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60F1C-0004-40F7-BAD0-AC131EAE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DF06-62F9-4A6B-A060-347B5C3D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354D2-BEC4-455D-915F-F8AA46E4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743E2-FFDB-43F8-AC95-33F685AE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0FF05-DF25-46C0-8C52-504BA04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1E4B-5174-4C2E-B516-4B65FB62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A16A2-FE53-44F9-A107-EA506369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B11FC-6142-4A4D-8578-25BA1833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CB375-3572-46EF-9965-9FB9883A6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F76A-787A-43DA-A674-66ACCD199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3427-44DB-4204-BD72-3990084ECB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8B06-A2AA-4057-8A9B-52336E0E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5701-60A1-48A4-98F8-C060A7A6E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83A-F980-41AE-829C-BD0D25F4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D753972-B91F-4848-9F0D-7FE236A31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41130"/>
              </p:ext>
            </p:extLst>
          </p:nvPr>
        </p:nvGraphicFramePr>
        <p:xfrm>
          <a:off x="5455921" y="4302760"/>
          <a:ext cx="6532878" cy="132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216966887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3147744040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477633040"/>
                    </a:ext>
                  </a:extLst>
                </a:gridCol>
                <a:gridCol w="1090602">
                  <a:extLst>
                    <a:ext uri="{9D8B030D-6E8A-4147-A177-3AD203B41FA5}">
                      <a16:colId xmlns:a16="http://schemas.microsoft.com/office/drawing/2014/main" val="1211197922"/>
                    </a:ext>
                  </a:extLst>
                </a:gridCol>
                <a:gridCol w="1090602">
                  <a:extLst>
                    <a:ext uri="{9D8B030D-6E8A-4147-A177-3AD203B41FA5}">
                      <a16:colId xmlns:a16="http://schemas.microsoft.com/office/drawing/2014/main" val="2968542207"/>
                    </a:ext>
                  </a:extLst>
                </a:gridCol>
                <a:gridCol w="1090602">
                  <a:extLst>
                    <a:ext uri="{9D8B030D-6E8A-4147-A177-3AD203B41FA5}">
                      <a16:colId xmlns:a16="http://schemas.microsoft.com/office/drawing/2014/main" val="362252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Element0</a:t>
                      </a:r>
                    </a:p>
                    <a:p>
                      <a:pPr algn="ctr"/>
                      <a:r>
                        <a:rPr lang="en-US" sz="1600" dirty="0"/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Element1</a:t>
                      </a:r>
                    </a:p>
                    <a:p>
                      <a:pPr algn="ctr"/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site_ID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Element2</a:t>
                      </a:r>
                    </a:p>
                    <a:p>
                      <a:pPr algn="ctr"/>
                      <a:r>
                        <a:rPr lang="en-US" sz="1600" dirty="0"/>
                        <a:t>(age)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Element3 </a:t>
                      </a:r>
                    </a:p>
                    <a:p>
                      <a:pPr algn="ctr"/>
                      <a:r>
                        <a:rPr lang="en-US" sz="1600" dirty="0"/>
                        <a:t>(age units)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0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GrouperID_0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MESSAGE_0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6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GrouperID_1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MESSAGE_1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750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DDBEC4-BD00-4C15-9F31-D718A8EE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62415"/>
              </p:ext>
            </p:extLst>
          </p:nvPr>
        </p:nvGraphicFramePr>
        <p:xfrm>
          <a:off x="3312160" y="1129454"/>
          <a:ext cx="7111999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54">
                  <a:extLst>
                    <a:ext uri="{9D8B030D-6E8A-4147-A177-3AD203B41FA5}">
                      <a16:colId xmlns:a16="http://schemas.microsoft.com/office/drawing/2014/main" val="3216966887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147744040"/>
                    </a:ext>
                  </a:extLst>
                </a:gridCol>
                <a:gridCol w="1485352">
                  <a:extLst>
                    <a:ext uri="{9D8B030D-6E8A-4147-A177-3AD203B41FA5}">
                      <a16:colId xmlns:a16="http://schemas.microsoft.com/office/drawing/2014/main" val="147763304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21119792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968542207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362252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Element0</a:t>
                      </a:r>
                    </a:p>
                    <a:p>
                      <a:pPr algn="ctr"/>
                      <a:r>
                        <a:rPr lang="en-US" sz="1600" dirty="0"/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Element1</a:t>
                      </a:r>
                    </a:p>
                    <a:p>
                      <a:pPr algn="ctr"/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site_ID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Element2</a:t>
                      </a:r>
                    </a:p>
                    <a:p>
                      <a:pPr algn="ctr"/>
                      <a:r>
                        <a:rPr lang="en-US" sz="1600" dirty="0"/>
                        <a:t>(age)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Element3 </a:t>
                      </a:r>
                    </a:p>
                    <a:p>
                      <a:pPr algn="ctr"/>
                      <a:r>
                        <a:rPr lang="en-US" sz="1600" dirty="0"/>
                        <a:t>(age units)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0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GrouperID_0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MESSAGE_0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Bilbo Baggins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6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GrouperID_1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MESSAGE_1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Baby Yoda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Y_Dagobah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750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528E0EFC-3B5D-4EF4-B19B-1BECDF58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D68DA-B486-4343-8ACB-73A44E53E758}"/>
              </a:ext>
            </a:extLst>
          </p:cNvPr>
          <p:cNvSpPr txBox="1"/>
          <p:nvPr/>
        </p:nvSpPr>
        <p:spPr>
          <a:xfrm>
            <a:off x="121921" y="745480"/>
            <a:ext cx="2296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MSH|^~\&amp;|EPIC|EPICADT|SMS|SMSADT|199912271408|CHARRIS|ADT^A04|1817457|D|2.5|</a:t>
            </a:r>
            <a:br>
              <a:rPr lang="en-US" sz="500" dirty="0"/>
            </a:br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PID||0493575^^^2^ID 1|454721||DOE^JOHN^^^^|DOE^JOHN^^^^|19480203|M||B|254 MYSTREET AVE^^MYTOWN^OH^44123^USA||(216)123-4567|||M|NON|400003403~1129086|</a:t>
            </a:r>
            <a:br>
              <a:rPr lang="en-US" sz="500" dirty="0"/>
            </a:br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NK1||ROE^MARIE^^^^|SPO||(216)123-4567||EC|||||||||||||||||||||||||||</a:t>
            </a:r>
            <a:br>
              <a:rPr lang="en-US" sz="500" dirty="0"/>
            </a:br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PV1||O|168 ~219~C~PMA^^^^^^^^^||||277^ALLEN MYLASTNAME^BONNIE^^^^|||||||||| ||2688684|||||||||||||||||||||||||199912271408||||||002376853</a:t>
            </a:r>
            <a:endParaRPr lang="en-US" sz="5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46AC689-049B-4930-A4E9-80BE656A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40" y="1410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7F3EB-160F-43B0-82CE-4253F3C59D77}"/>
              </a:ext>
            </a:extLst>
          </p:cNvPr>
          <p:cNvSpPr txBox="1"/>
          <p:nvPr/>
        </p:nvSpPr>
        <p:spPr>
          <a:xfrm>
            <a:off x="81281" y="1812280"/>
            <a:ext cx="2296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MSH|^~\&amp;|EPIC|EPICADT|SMS|SMSADT|199912271408|CHARRIS|ADT^A04|1817457|D|2.5|</a:t>
            </a:r>
            <a:br>
              <a:rPr lang="en-US" sz="500" dirty="0"/>
            </a:br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PID||0493575^^^2^ID 1|454721||DOE^JOHN^^^^|DOE^JOHN^^^^|19480203|M||B|254 MYSTREET AVE^^MYTOWN^OH^44123^USA||(216)123-4567|||M|NON|400003403~1129086|</a:t>
            </a:r>
            <a:br>
              <a:rPr lang="en-US" sz="500" dirty="0"/>
            </a:br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NK1||ROE^MARIE^^^^|SPO||(216)123-4567||EC|||||||||||||||||||||||||||</a:t>
            </a:r>
            <a:br>
              <a:rPr lang="en-US" sz="500" dirty="0"/>
            </a:br>
            <a:r>
              <a:rPr lang="en-US" sz="500" b="0" i="0" dirty="0">
                <a:solidFill>
                  <a:srgbClr val="606A6F"/>
                </a:solidFill>
                <a:effectLst/>
                <a:latin typeface="Open Sans"/>
              </a:rPr>
              <a:t>PV1||O|168 ~219~C~PMA^^^^^^^^^||||277^ALLEN MYLASTNAME^BONNIE^^^^|||||||||| ||2688684|||||||||||||||||||||||||199912271408||||||002376853</a:t>
            </a:r>
            <a:endParaRPr lang="en-US" sz="5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3F4316-6211-4BF7-8DC1-40F37B9D9541}"/>
              </a:ext>
            </a:extLst>
          </p:cNvPr>
          <p:cNvCxnSpPr/>
          <p:nvPr/>
        </p:nvCxnSpPr>
        <p:spPr>
          <a:xfrm>
            <a:off x="2326640" y="2397760"/>
            <a:ext cx="782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1A1FA2-93D0-4EE7-AD23-06D4E745A173}"/>
              </a:ext>
            </a:extLst>
          </p:cNvPr>
          <p:cNvCxnSpPr>
            <a:cxnSpLocks/>
          </p:cNvCxnSpPr>
          <p:nvPr/>
        </p:nvCxnSpPr>
        <p:spPr>
          <a:xfrm>
            <a:off x="2326640" y="1360100"/>
            <a:ext cx="843280" cy="3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884B9-FF3C-4899-B728-898A32CD0028}"/>
              </a:ext>
            </a:extLst>
          </p:cNvPr>
          <p:cNvSpPr txBox="1"/>
          <p:nvPr/>
        </p:nvSpPr>
        <p:spPr>
          <a:xfrm>
            <a:off x="2377440" y="295503"/>
            <a:ext cx="31694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NSSP_Element_Grabber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E866F-15C7-456D-9CA5-035DC07E5006}"/>
              </a:ext>
            </a:extLst>
          </p:cNvPr>
          <p:cNvSpPr txBox="1"/>
          <p:nvPr/>
        </p:nvSpPr>
        <p:spPr>
          <a:xfrm>
            <a:off x="8087619" y="2876973"/>
            <a:ext cx="31694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validity_check</a:t>
            </a:r>
            <a:r>
              <a:rPr lang="en-US" dirty="0"/>
              <a:t>() and </a:t>
            </a:r>
            <a:r>
              <a:rPr lang="en-US" dirty="0" err="1"/>
              <a:t>completness_report</a:t>
            </a:r>
            <a:r>
              <a:rPr lang="en-US" dirty="0"/>
              <a:t>().  Combine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82B134-58D4-4BF0-895A-845C55F0305F}"/>
              </a:ext>
            </a:extLst>
          </p:cNvPr>
          <p:cNvCxnSpPr>
            <a:cxnSpLocks/>
          </p:cNvCxnSpPr>
          <p:nvPr/>
        </p:nvCxnSpPr>
        <p:spPr>
          <a:xfrm>
            <a:off x="7721600" y="2711027"/>
            <a:ext cx="0" cy="125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E1D651-D735-4ADE-9D4B-18240ACBBA8F}"/>
              </a:ext>
            </a:extLst>
          </p:cNvPr>
          <p:cNvSpPr txBox="1"/>
          <p:nvPr/>
        </p:nvSpPr>
        <p:spPr>
          <a:xfrm>
            <a:off x="7396480" y="5882640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= non-null &amp; valid</a:t>
            </a:r>
          </a:p>
          <a:p>
            <a:r>
              <a:rPr lang="en-US" dirty="0"/>
              <a:t>0.5   = non-null &amp; invalid</a:t>
            </a:r>
          </a:p>
          <a:p>
            <a:r>
              <a:rPr lang="en-US" dirty="0"/>
              <a:t>0      = null</a:t>
            </a:r>
          </a:p>
        </p:txBody>
      </p:sp>
    </p:spTree>
    <p:extLst>
      <p:ext uri="{BB962C8B-B14F-4D97-AF65-F5344CB8AC3E}">
        <p14:creationId xmlns:p14="http://schemas.microsoft.com/office/powerpoint/2010/main" val="7213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0345D-A62F-43F6-BCE6-F23E0E76F6D1}"/>
              </a:ext>
            </a:extLst>
          </p:cNvPr>
          <p:cNvSpPr txBox="1"/>
          <p:nvPr/>
        </p:nvSpPr>
        <p:spPr>
          <a:xfrm>
            <a:off x="528320" y="416560"/>
            <a:ext cx="4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SEPARATELY: ( I create )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5BBC560-DC75-4FB4-A12E-7A11D704F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836"/>
              </p:ext>
            </p:extLst>
          </p:nvPr>
        </p:nvGraphicFramePr>
        <p:xfrm>
          <a:off x="899160" y="1979506"/>
          <a:ext cx="10393680" cy="32981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68695829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139006464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427183025"/>
                    </a:ext>
                  </a:extLst>
                </a:gridCol>
                <a:gridCol w="2661920">
                  <a:extLst>
                    <a:ext uri="{9D8B030D-6E8A-4147-A177-3AD203B41FA5}">
                      <a16:colId xmlns:a16="http://schemas.microsoft.com/office/drawing/2014/main" val="118482586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1215955641"/>
                    </a:ext>
                  </a:extLst>
                </a:gridCol>
              </a:tblGrid>
              <a:tr h="91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Suggestion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25708"/>
                  </a:ext>
                </a:extLst>
              </a:tr>
              <a:tr h="5272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You must have a non-empty value for PID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35269"/>
                  </a:ext>
                </a:extLst>
              </a:tr>
              <a:tr h="52727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Site_ID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40518"/>
                  </a:ext>
                </a:extLst>
              </a:tr>
              <a:tr h="5272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You must have a non-empty value for OBX5 where OBX2 = TX and OBX3 contains 2662-1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Numberic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values between 0 and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Age=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re.search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(‘(\d\d?\d?)’,value).get[0]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Suggestion = Age</a:t>
                      </a: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Comment = ‘only include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numberic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values’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68801"/>
                  </a:ext>
                </a:extLst>
              </a:tr>
              <a:tr h="4439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You must have a non-empty value for OBX-6.2 where OBX-3 =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Value (case insensitive) must be in following list [‘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Year’,’Day’,’Month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’, Week’]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If value[0] = ‘Y’: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        suggestion = ‘Year’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        comment = ‘You weren’t clear enough’</a:t>
                      </a:r>
                    </a:p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blahblahblah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01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893AA8-A96D-49BA-AFB0-63E946298F6B}"/>
              </a:ext>
            </a:extLst>
          </p:cNvPr>
          <p:cNvSpPr txBox="1"/>
          <p:nvPr/>
        </p:nvSpPr>
        <p:spPr>
          <a:xfrm>
            <a:off x="3942080" y="1422400"/>
            <a:ext cx="4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key:  </a:t>
            </a:r>
            <a:r>
              <a:rPr lang="en-US" b="1" dirty="0" err="1"/>
              <a:t>Message_Corrector_Key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99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93AA8-A96D-49BA-AFB0-63E946298F6B}"/>
              </a:ext>
            </a:extLst>
          </p:cNvPr>
          <p:cNvSpPr txBox="1"/>
          <p:nvPr/>
        </p:nvSpPr>
        <p:spPr>
          <a:xfrm>
            <a:off x="2540000" y="325120"/>
            <a:ext cx="458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goal </a:t>
            </a:r>
            <a:r>
              <a:rPr lang="en-US" sz="2800" b="1" dirty="0" err="1"/>
              <a:t>dataframe</a:t>
            </a:r>
            <a:endParaRPr lang="en-US" sz="28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4E9AE5-FD27-45E4-8044-7D50D00B8550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379220"/>
          <a:ext cx="8127999" cy="25958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50625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0190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5498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Group_ID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92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8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6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65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69506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EDA7310-6550-4B8C-8B5C-17AF203A793A}"/>
              </a:ext>
            </a:extLst>
          </p:cNvPr>
          <p:cNvSpPr/>
          <p:nvPr/>
        </p:nvSpPr>
        <p:spPr>
          <a:xfrm>
            <a:off x="5781040" y="848340"/>
            <a:ext cx="3169920" cy="343408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AAE63-798B-4899-8525-231902EAE8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096000" y="4282420"/>
            <a:ext cx="1270000" cy="76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676E72-6693-46CF-A6AE-6B62EEA557F5}"/>
              </a:ext>
            </a:extLst>
          </p:cNvPr>
          <p:cNvSpPr txBox="1"/>
          <p:nvPr/>
        </p:nvSpPr>
        <p:spPr>
          <a:xfrm>
            <a:off x="2773680" y="4892020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concatenated string per row!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4977B-B87D-458B-8711-295FC8C0AB77}"/>
              </a:ext>
            </a:extLst>
          </p:cNvPr>
          <p:cNvSpPr txBox="1"/>
          <p:nvPr/>
        </p:nvSpPr>
        <p:spPr>
          <a:xfrm>
            <a:off x="701040" y="5367000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Issue | Element Name | Priority | Description | </a:t>
            </a:r>
            <a:r>
              <a:rPr lang="en-US" dirty="0" err="1"/>
              <a:t>Valid_Options</a:t>
            </a:r>
            <a:r>
              <a:rPr lang="en-US" dirty="0"/>
              <a:t> | </a:t>
            </a:r>
            <a:r>
              <a:rPr lang="en-US" dirty="0" err="1"/>
              <a:t>Message_Value</a:t>
            </a:r>
            <a:r>
              <a:rPr lang="en-US" dirty="0"/>
              <a:t> | Comment | Suggestion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F3F571-0B07-4451-97A6-B318B153B181}"/>
              </a:ext>
            </a:extLst>
          </p:cNvPr>
          <p:cNvCxnSpPr/>
          <p:nvPr/>
        </p:nvCxnSpPr>
        <p:spPr>
          <a:xfrm flipH="1">
            <a:off x="782320" y="5852160"/>
            <a:ext cx="54864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D48AFD-16DA-4465-AF2A-44FCDC0F44F3}"/>
              </a:ext>
            </a:extLst>
          </p:cNvPr>
          <p:cNvCxnSpPr>
            <a:cxnSpLocks/>
          </p:cNvCxnSpPr>
          <p:nvPr/>
        </p:nvCxnSpPr>
        <p:spPr>
          <a:xfrm>
            <a:off x="1330960" y="585216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769730-E64E-4C75-9A0B-5D05F19B1C41}"/>
              </a:ext>
            </a:extLst>
          </p:cNvPr>
          <p:cNvSpPr txBox="1"/>
          <p:nvPr/>
        </p:nvSpPr>
        <p:spPr>
          <a:xfrm>
            <a:off x="914398" y="6313428"/>
            <a:ext cx="132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33298-AB44-4722-9CB5-35AEFFB9C361}"/>
              </a:ext>
            </a:extLst>
          </p:cNvPr>
          <p:cNvSpPr txBox="1"/>
          <p:nvPr/>
        </p:nvSpPr>
        <p:spPr>
          <a:xfrm>
            <a:off x="-20317" y="6138009"/>
            <a:ext cx="93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or null</a:t>
            </a:r>
          </a:p>
        </p:txBody>
      </p:sp>
    </p:spTree>
    <p:extLst>
      <p:ext uri="{BB962C8B-B14F-4D97-AF65-F5344CB8AC3E}">
        <p14:creationId xmlns:p14="http://schemas.microsoft.com/office/powerpoint/2010/main" val="22021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93AA8-A96D-49BA-AFB0-63E946298F6B}"/>
              </a:ext>
            </a:extLst>
          </p:cNvPr>
          <p:cNvSpPr txBox="1"/>
          <p:nvPr/>
        </p:nvSpPr>
        <p:spPr>
          <a:xfrm>
            <a:off x="2540000" y="325120"/>
            <a:ext cx="458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goal </a:t>
            </a:r>
            <a:r>
              <a:rPr lang="en-US" sz="2800" b="1" dirty="0" err="1"/>
              <a:t>dataframe</a:t>
            </a:r>
            <a:endParaRPr lang="en-US" sz="28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4E9AE5-FD27-45E4-8044-7D50D00B8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01773"/>
              </p:ext>
            </p:extLst>
          </p:nvPr>
        </p:nvGraphicFramePr>
        <p:xfrm>
          <a:off x="508000" y="1379220"/>
          <a:ext cx="8127999" cy="25958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50625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0190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5498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Group_ID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92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8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6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65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69506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EDA7310-6550-4B8C-8B5C-17AF203A793A}"/>
              </a:ext>
            </a:extLst>
          </p:cNvPr>
          <p:cNvSpPr/>
          <p:nvPr/>
        </p:nvSpPr>
        <p:spPr>
          <a:xfrm>
            <a:off x="5781040" y="848340"/>
            <a:ext cx="3169920" cy="343408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AAE63-798B-4899-8525-231902EAE83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096000" y="4282420"/>
            <a:ext cx="1270000" cy="76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676E72-6693-46CF-A6AE-6B62EEA557F5}"/>
              </a:ext>
            </a:extLst>
          </p:cNvPr>
          <p:cNvSpPr txBox="1"/>
          <p:nvPr/>
        </p:nvSpPr>
        <p:spPr>
          <a:xfrm>
            <a:off x="2773680" y="4892020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concatenated string per row!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4977B-B87D-458B-8711-295FC8C0AB77}"/>
              </a:ext>
            </a:extLst>
          </p:cNvPr>
          <p:cNvSpPr txBox="1"/>
          <p:nvPr/>
        </p:nvSpPr>
        <p:spPr>
          <a:xfrm>
            <a:off x="701040" y="5367000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Type of Issue </a:t>
            </a:r>
            <a:r>
              <a:rPr lang="en-US" dirty="0"/>
              <a:t>| </a:t>
            </a:r>
            <a:r>
              <a:rPr lang="en-US" dirty="0">
                <a:highlight>
                  <a:srgbClr val="00FF00"/>
                </a:highlight>
              </a:rPr>
              <a:t>Element Name </a:t>
            </a:r>
            <a:r>
              <a:rPr lang="en-US" dirty="0"/>
              <a:t>| </a:t>
            </a:r>
            <a:r>
              <a:rPr lang="en-US" dirty="0">
                <a:highlight>
                  <a:srgbClr val="00FF00"/>
                </a:highlight>
              </a:rPr>
              <a:t>Priority</a:t>
            </a:r>
            <a:r>
              <a:rPr lang="en-US" dirty="0"/>
              <a:t> | </a:t>
            </a:r>
            <a:r>
              <a:rPr lang="en-US" dirty="0">
                <a:highlight>
                  <a:srgbClr val="00FF00"/>
                </a:highlight>
              </a:rPr>
              <a:t>Description</a:t>
            </a:r>
            <a:r>
              <a:rPr lang="en-US" dirty="0"/>
              <a:t> | </a:t>
            </a:r>
            <a:r>
              <a:rPr lang="en-US" dirty="0" err="1">
                <a:highlight>
                  <a:srgbClr val="00FF00"/>
                </a:highlight>
              </a:rPr>
              <a:t>Valid_Options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| </a:t>
            </a:r>
            <a:r>
              <a:rPr lang="en-US" dirty="0" err="1">
                <a:highlight>
                  <a:srgbClr val="FF0000"/>
                </a:highlight>
              </a:rPr>
              <a:t>Message_Value</a:t>
            </a:r>
            <a:r>
              <a:rPr lang="en-US" dirty="0">
                <a:highlight>
                  <a:srgbClr val="FF0000"/>
                </a:highlight>
              </a:rPr>
              <a:t> </a:t>
            </a:r>
            <a:r>
              <a:rPr lang="en-US" dirty="0"/>
              <a:t>| </a:t>
            </a:r>
            <a:r>
              <a:rPr lang="en-US" dirty="0">
                <a:highlight>
                  <a:srgbClr val="FF0000"/>
                </a:highlight>
              </a:rPr>
              <a:t>Comment</a:t>
            </a:r>
            <a:r>
              <a:rPr lang="en-US" dirty="0"/>
              <a:t> | </a:t>
            </a:r>
            <a:r>
              <a:rPr lang="en-US" dirty="0">
                <a:highlight>
                  <a:srgbClr val="FF0000"/>
                </a:highlight>
              </a:rPr>
              <a:t>Suggestion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F3F571-0B07-4451-97A6-B318B153B181}"/>
              </a:ext>
            </a:extLst>
          </p:cNvPr>
          <p:cNvCxnSpPr/>
          <p:nvPr/>
        </p:nvCxnSpPr>
        <p:spPr>
          <a:xfrm flipH="1">
            <a:off x="782320" y="5852160"/>
            <a:ext cx="54864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D48AFD-16DA-4465-AF2A-44FCDC0F44F3}"/>
              </a:ext>
            </a:extLst>
          </p:cNvPr>
          <p:cNvCxnSpPr>
            <a:cxnSpLocks/>
          </p:cNvCxnSpPr>
          <p:nvPr/>
        </p:nvCxnSpPr>
        <p:spPr>
          <a:xfrm>
            <a:off x="1330960" y="5852160"/>
            <a:ext cx="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769730-E64E-4C75-9A0B-5D05F19B1C41}"/>
              </a:ext>
            </a:extLst>
          </p:cNvPr>
          <p:cNvSpPr txBox="1"/>
          <p:nvPr/>
        </p:nvSpPr>
        <p:spPr>
          <a:xfrm>
            <a:off x="914398" y="6313428"/>
            <a:ext cx="132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invalid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33298-AB44-4722-9CB5-35AEFFB9C361}"/>
              </a:ext>
            </a:extLst>
          </p:cNvPr>
          <p:cNvSpPr txBox="1"/>
          <p:nvPr/>
        </p:nvSpPr>
        <p:spPr>
          <a:xfrm>
            <a:off x="-20317" y="6138009"/>
            <a:ext cx="93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missing or null</a:t>
            </a:r>
          </a:p>
        </p:txBody>
      </p:sp>
    </p:spTree>
    <p:extLst>
      <p:ext uri="{BB962C8B-B14F-4D97-AF65-F5344CB8AC3E}">
        <p14:creationId xmlns:p14="http://schemas.microsoft.com/office/powerpoint/2010/main" val="37297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D753972-B91F-4848-9F0D-7FE236A31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8604"/>
              </p:ext>
            </p:extLst>
          </p:nvPr>
        </p:nvGraphicFramePr>
        <p:xfrm>
          <a:off x="101601" y="107065"/>
          <a:ext cx="4825999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7962">
                  <a:extLst>
                    <a:ext uri="{9D8B030D-6E8A-4147-A177-3AD203B41FA5}">
                      <a16:colId xmlns:a16="http://schemas.microsoft.com/office/drawing/2014/main" val="3216966887"/>
                    </a:ext>
                  </a:extLst>
                </a:gridCol>
                <a:gridCol w="615446">
                  <a:extLst>
                    <a:ext uri="{9D8B030D-6E8A-4147-A177-3AD203B41FA5}">
                      <a16:colId xmlns:a16="http://schemas.microsoft.com/office/drawing/2014/main" val="3147744040"/>
                    </a:ext>
                  </a:extLst>
                </a:gridCol>
                <a:gridCol w="1155626">
                  <a:extLst>
                    <a:ext uri="{9D8B030D-6E8A-4147-A177-3AD203B41FA5}">
                      <a16:colId xmlns:a16="http://schemas.microsoft.com/office/drawing/2014/main" val="1477633040"/>
                    </a:ext>
                  </a:extLst>
                </a:gridCol>
                <a:gridCol w="805655">
                  <a:extLst>
                    <a:ext uri="{9D8B030D-6E8A-4147-A177-3AD203B41FA5}">
                      <a16:colId xmlns:a16="http://schemas.microsoft.com/office/drawing/2014/main" val="1211197922"/>
                    </a:ext>
                  </a:extLst>
                </a:gridCol>
                <a:gridCol w="805655">
                  <a:extLst>
                    <a:ext uri="{9D8B030D-6E8A-4147-A177-3AD203B41FA5}">
                      <a16:colId xmlns:a16="http://schemas.microsoft.com/office/drawing/2014/main" val="2968542207"/>
                    </a:ext>
                  </a:extLst>
                </a:gridCol>
                <a:gridCol w="805655">
                  <a:extLst>
                    <a:ext uri="{9D8B030D-6E8A-4147-A177-3AD203B41FA5}">
                      <a16:colId xmlns:a16="http://schemas.microsoft.com/office/drawing/2014/main" val="3622521637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Element0</a:t>
                      </a:r>
                    </a:p>
                    <a:p>
                      <a:pPr algn="ctr"/>
                      <a:r>
                        <a:rPr lang="en-US" sz="1200" dirty="0"/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Element1</a:t>
                      </a:r>
                    </a:p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site_ID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Element2</a:t>
                      </a:r>
                    </a:p>
                    <a:p>
                      <a:pPr algn="ctr"/>
                      <a:r>
                        <a:rPr lang="en-US" sz="1200" dirty="0"/>
                        <a:t>(age)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Element3 </a:t>
                      </a:r>
                    </a:p>
                    <a:p>
                      <a:pPr algn="ctr"/>
                      <a:r>
                        <a:rPr lang="en-US" sz="1200" dirty="0"/>
                        <a:t>(age units)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00963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r>
                        <a:rPr lang="en-US" sz="800" b="1" dirty="0"/>
                        <a:t>GrouperID_0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MESSAGE_0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62070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GrouperID_1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MESSAGE_1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750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DDBEC4-BD00-4C15-9F31-D718A8EE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78418"/>
              </p:ext>
            </p:extLst>
          </p:nvPr>
        </p:nvGraphicFramePr>
        <p:xfrm>
          <a:off x="101601" y="4682991"/>
          <a:ext cx="3952238" cy="138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57">
                  <a:extLst>
                    <a:ext uri="{9D8B030D-6E8A-4147-A177-3AD203B41FA5}">
                      <a16:colId xmlns:a16="http://schemas.microsoft.com/office/drawing/2014/main" val="3216966887"/>
                    </a:ext>
                  </a:extLst>
                </a:gridCol>
                <a:gridCol w="504018">
                  <a:extLst>
                    <a:ext uri="{9D8B030D-6E8A-4147-A177-3AD203B41FA5}">
                      <a16:colId xmlns:a16="http://schemas.microsoft.com/office/drawing/2014/main" val="3147744040"/>
                    </a:ext>
                  </a:extLst>
                </a:gridCol>
                <a:gridCol w="825431">
                  <a:extLst>
                    <a:ext uri="{9D8B030D-6E8A-4147-A177-3AD203B41FA5}">
                      <a16:colId xmlns:a16="http://schemas.microsoft.com/office/drawing/2014/main" val="1477633040"/>
                    </a:ext>
                  </a:extLst>
                </a:gridCol>
                <a:gridCol w="694465">
                  <a:extLst>
                    <a:ext uri="{9D8B030D-6E8A-4147-A177-3AD203B41FA5}">
                      <a16:colId xmlns:a16="http://schemas.microsoft.com/office/drawing/2014/main" val="1211197922"/>
                    </a:ext>
                  </a:extLst>
                </a:gridCol>
                <a:gridCol w="694465">
                  <a:extLst>
                    <a:ext uri="{9D8B030D-6E8A-4147-A177-3AD203B41FA5}">
                      <a16:colId xmlns:a16="http://schemas.microsoft.com/office/drawing/2014/main" val="2968542207"/>
                    </a:ext>
                  </a:extLst>
                </a:gridCol>
                <a:gridCol w="711402">
                  <a:extLst>
                    <a:ext uri="{9D8B030D-6E8A-4147-A177-3AD203B41FA5}">
                      <a16:colId xmlns:a16="http://schemas.microsoft.com/office/drawing/2014/main" val="3622521637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Element0</a:t>
                      </a:r>
                    </a:p>
                    <a:p>
                      <a:pPr algn="ctr"/>
                      <a:r>
                        <a:rPr lang="en-US" sz="1000" dirty="0"/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Element1</a:t>
                      </a:r>
                    </a:p>
                    <a:p>
                      <a:pPr algn="ctr"/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site_ID</a:t>
                      </a:r>
                      <a:r>
                        <a:rPr lang="en-US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Element2</a:t>
                      </a:r>
                    </a:p>
                    <a:p>
                      <a:pPr algn="ctr"/>
                      <a:r>
                        <a:rPr lang="en-US" sz="1000" dirty="0"/>
                        <a:t>(age)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Element3 </a:t>
                      </a:r>
                    </a:p>
                    <a:p>
                      <a:pPr algn="ctr"/>
                      <a:r>
                        <a:rPr lang="en-US" sz="1000" dirty="0"/>
                        <a:t>(age units)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00963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r>
                        <a:rPr lang="en-US" sz="500" b="1" dirty="0"/>
                        <a:t>GrouperID_0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1" dirty="0"/>
                        <a:t>MESSAGE_0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Bilbo Baggins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NaN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62070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/>
                        <a:t>GrouperID_1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/>
                        <a:t>MESSAGE_1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Baby Yoda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NaN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Y_Dagobah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7502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B9571D9-6368-42D7-AAAB-88F87F4A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19738"/>
              </p:ext>
            </p:extLst>
          </p:nvPr>
        </p:nvGraphicFramePr>
        <p:xfrm>
          <a:off x="101601" y="1695092"/>
          <a:ext cx="5140960" cy="27105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3198">
                  <a:extLst>
                    <a:ext uri="{9D8B030D-6E8A-4147-A177-3AD203B41FA5}">
                      <a16:colId xmlns:a16="http://schemas.microsoft.com/office/drawing/2014/main" val="1168695829"/>
                    </a:ext>
                  </a:extLst>
                </a:gridCol>
                <a:gridCol w="638223">
                  <a:extLst>
                    <a:ext uri="{9D8B030D-6E8A-4147-A177-3AD203B41FA5}">
                      <a16:colId xmlns:a16="http://schemas.microsoft.com/office/drawing/2014/main" val="139006464"/>
                    </a:ext>
                  </a:extLst>
                </a:gridCol>
                <a:gridCol w="1180964">
                  <a:extLst>
                    <a:ext uri="{9D8B030D-6E8A-4147-A177-3AD203B41FA5}">
                      <a16:colId xmlns:a16="http://schemas.microsoft.com/office/drawing/2014/main" val="427183025"/>
                    </a:ext>
                  </a:extLst>
                </a:gridCol>
                <a:gridCol w="1316648">
                  <a:extLst>
                    <a:ext uri="{9D8B030D-6E8A-4147-A177-3AD203B41FA5}">
                      <a16:colId xmlns:a16="http://schemas.microsoft.com/office/drawing/2014/main" val="118482586"/>
                    </a:ext>
                  </a:extLst>
                </a:gridCol>
                <a:gridCol w="1371927">
                  <a:extLst>
                    <a:ext uri="{9D8B030D-6E8A-4147-A177-3AD203B41FA5}">
                      <a16:colId xmlns:a16="http://schemas.microsoft.com/office/drawing/2014/main" val="1215955641"/>
                    </a:ext>
                  </a:extLst>
                </a:gridCol>
              </a:tblGrid>
              <a:tr h="4907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Suggestion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25708"/>
                  </a:ext>
                </a:extLst>
              </a:tr>
              <a:tr h="2843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You must have a non-empty value for PID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35269"/>
                  </a:ext>
                </a:extLst>
              </a:tr>
              <a:tr h="284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Site_ID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40518"/>
                  </a:ext>
                </a:extLst>
              </a:tr>
              <a:tr h="5063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You must have a non-empty value for OBX5 where OBX2 = TX and OBX3 contains 2662-1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Numberic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values between 0 and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Age=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re.search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(‘(\d\d?\d?)’,value).get[0]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Suggestion = Age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Comment = ‘only include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numberic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values’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68801"/>
                  </a:ext>
                </a:extLst>
              </a:tr>
              <a:tr h="4781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age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You must have a non-empty value for OBX-6.2 where OBX-3 =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 (case insensitive) must be in following list [‘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Year’,’Day’,’Month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’, Week’]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If value[0] = ‘Y’: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     suggestion = ‘Year’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     comment = ‘You weren’t clear enough’</a:t>
                      </a:r>
                    </a:p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blahblahblah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014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05B0EA-F387-47A5-B8A5-F69782043B82}"/>
              </a:ext>
            </a:extLst>
          </p:cNvPr>
          <p:cNvSpPr txBox="1"/>
          <p:nvPr/>
        </p:nvSpPr>
        <p:spPr>
          <a:xfrm>
            <a:off x="6096000" y="447040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</a:t>
            </a:r>
            <a:r>
              <a:rPr lang="en-US" dirty="0" err="1"/>
              <a:t>Dataframe</a:t>
            </a:r>
            <a:r>
              <a:rPr lang="en-US" dirty="0"/>
              <a:t>:  Loop through rows, then loop 			through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BF0C4-C483-43DD-A252-566BB0352CB1}"/>
              </a:ext>
            </a:extLst>
          </p:cNvPr>
          <p:cNvSpPr txBox="1"/>
          <p:nvPr/>
        </p:nvSpPr>
        <p:spPr>
          <a:xfrm>
            <a:off x="6248400" y="1239520"/>
            <a:ext cx="51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See if cell value is 0 (missing/null) or 0.5 (invalid)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continue.  If not, go to next cell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Record issue type -&gt; missing/null or invalid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From current cell’s column title, get relevant   	information from the Yellow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FOR INVALID CASES:  Use the same cell location from our red </a:t>
            </a:r>
            <a:r>
              <a:rPr lang="en-US" dirty="0" err="1"/>
              <a:t>dataframe</a:t>
            </a:r>
            <a:r>
              <a:rPr lang="en-US" dirty="0"/>
              <a:t> but indexed into the blue </a:t>
            </a:r>
            <a:r>
              <a:rPr lang="en-US" dirty="0" err="1"/>
              <a:t>dataframe</a:t>
            </a:r>
            <a:r>
              <a:rPr lang="en-US" dirty="0"/>
              <a:t> to get the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the yellow </a:t>
            </a:r>
            <a:r>
              <a:rPr lang="en-US" dirty="0" err="1"/>
              <a:t>dataframe’s</a:t>
            </a:r>
            <a:r>
              <a:rPr lang="en-US" dirty="0"/>
              <a:t> code on that invalid value to get ‘Comment’ and ‘Suggestion’</a:t>
            </a:r>
          </a:p>
          <a:p>
            <a:pPr lvl="1"/>
            <a:endParaRPr lang="en-US" dirty="0"/>
          </a:p>
          <a:p>
            <a:r>
              <a:rPr lang="en-US" dirty="0"/>
              <a:t>Use all of this information to append a row to our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58186-C22A-49F1-AB94-00ADB745FAF0}"/>
              </a:ext>
            </a:extLst>
          </p:cNvPr>
          <p:cNvSpPr txBox="1"/>
          <p:nvPr/>
        </p:nvSpPr>
        <p:spPr>
          <a:xfrm>
            <a:off x="802640" y="6329422"/>
            <a:ext cx="10789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of Issue | Element Name | Priority | Description | </a:t>
            </a:r>
            <a:r>
              <a:rPr lang="en-US" dirty="0" err="1"/>
              <a:t>Valid_Options</a:t>
            </a:r>
            <a:r>
              <a:rPr lang="en-US" dirty="0"/>
              <a:t> | </a:t>
            </a:r>
            <a:r>
              <a:rPr lang="en-US" dirty="0" err="1"/>
              <a:t>Message_Value</a:t>
            </a:r>
            <a:r>
              <a:rPr lang="en-US" dirty="0"/>
              <a:t> | Comment | Suggestion</a:t>
            </a:r>
          </a:p>
        </p:txBody>
      </p:sp>
    </p:spTree>
    <p:extLst>
      <p:ext uri="{BB962C8B-B14F-4D97-AF65-F5344CB8AC3E}">
        <p14:creationId xmlns:p14="http://schemas.microsoft.com/office/powerpoint/2010/main" val="129032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D753972-B91F-4848-9F0D-7FE236A31C2E}"/>
              </a:ext>
            </a:extLst>
          </p:cNvPr>
          <p:cNvGraphicFramePr>
            <a:graphicFrameLocks noGrp="1"/>
          </p:cNvGraphicFramePr>
          <p:nvPr/>
        </p:nvGraphicFramePr>
        <p:xfrm>
          <a:off x="101601" y="107065"/>
          <a:ext cx="4825999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7962">
                  <a:extLst>
                    <a:ext uri="{9D8B030D-6E8A-4147-A177-3AD203B41FA5}">
                      <a16:colId xmlns:a16="http://schemas.microsoft.com/office/drawing/2014/main" val="3216966887"/>
                    </a:ext>
                  </a:extLst>
                </a:gridCol>
                <a:gridCol w="615446">
                  <a:extLst>
                    <a:ext uri="{9D8B030D-6E8A-4147-A177-3AD203B41FA5}">
                      <a16:colId xmlns:a16="http://schemas.microsoft.com/office/drawing/2014/main" val="3147744040"/>
                    </a:ext>
                  </a:extLst>
                </a:gridCol>
                <a:gridCol w="1155626">
                  <a:extLst>
                    <a:ext uri="{9D8B030D-6E8A-4147-A177-3AD203B41FA5}">
                      <a16:colId xmlns:a16="http://schemas.microsoft.com/office/drawing/2014/main" val="1477633040"/>
                    </a:ext>
                  </a:extLst>
                </a:gridCol>
                <a:gridCol w="805655">
                  <a:extLst>
                    <a:ext uri="{9D8B030D-6E8A-4147-A177-3AD203B41FA5}">
                      <a16:colId xmlns:a16="http://schemas.microsoft.com/office/drawing/2014/main" val="1211197922"/>
                    </a:ext>
                  </a:extLst>
                </a:gridCol>
                <a:gridCol w="805655">
                  <a:extLst>
                    <a:ext uri="{9D8B030D-6E8A-4147-A177-3AD203B41FA5}">
                      <a16:colId xmlns:a16="http://schemas.microsoft.com/office/drawing/2014/main" val="2968542207"/>
                    </a:ext>
                  </a:extLst>
                </a:gridCol>
                <a:gridCol w="805655">
                  <a:extLst>
                    <a:ext uri="{9D8B030D-6E8A-4147-A177-3AD203B41FA5}">
                      <a16:colId xmlns:a16="http://schemas.microsoft.com/office/drawing/2014/main" val="3622521637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Element0</a:t>
                      </a:r>
                    </a:p>
                    <a:p>
                      <a:pPr algn="ctr"/>
                      <a:r>
                        <a:rPr lang="en-US" sz="1200" dirty="0"/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Element1</a:t>
                      </a:r>
                    </a:p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site_ID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Element2</a:t>
                      </a:r>
                    </a:p>
                    <a:p>
                      <a:pPr algn="ctr"/>
                      <a:r>
                        <a:rPr lang="en-US" sz="1200" dirty="0"/>
                        <a:t>(age)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Element3 </a:t>
                      </a:r>
                    </a:p>
                    <a:p>
                      <a:pPr algn="ctr"/>
                      <a:r>
                        <a:rPr lang="en-US" sz="1200" dirty="0"/>
                        <a:t>(age units)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00963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r>
                        <a:rPr lang="en-US" sz="800" b="1" dirty="0"/>
                        <a:t>GrouperID_0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MESSAGE_0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62070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GrouperID_1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MESSAGE_1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750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DDBEC4-BD00-4C15-9F31-D718A8EED6AB}"/>
              </a:ext>
            </a:extLst>
          </p:cNvPr>
          <p:cNvGraphicFramePr>
            <a:graphicFrameLocks noGrp="1"/>
          </p:cNvGraphicFramePr>
          <p:nvPr/>
        </p:nvGraphicFramePr>
        <p:xfrm>
          <a:off x="101601" y="4682991"/>
          <a:ext cx="3952238" cy="138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57">
                  <a:extLst>
                    <a:ext uri="{9D8B030D-6E8A-4147-A177-3AD203B41FA5}">
                      <a16:colId xmlns:a16="http://schemas.microsoft.com/office/drawing/2014/main" val="3216966887"/>
                    </a:ext>
                  </a:extLst>
                </a:gridCol>
                <a:gridCol w="504018">
                  <a:extLst>
                    <a:ext uri="{9D8B030D-6E8A-4147-A177-3AD203B41FA5}">
                      <a16:colId xmlns:a16="http://schemas.microsoft.com/office/drawing/2014/main" val="3147744040"/>
                    </a:ext>
                  </a:extLst>
                </a:gridCol>
                <a:gridCol w="825431">
                  <a:extLst>
                    <a:ext uri="{9D8B030D-6E8A-4147-A177-3AD203B41FA5}">
                      <a16:colId xmlns:a16="http://schemas.microsoft.com/office/drawing/2014/main" val="1477633040"/>
                    </a:ext>
                  </a:extLst>
                </a:gridCol>
                <a:gridCol w="694465">
                  <a:extLst>
                    <a:ext uri="{9D8B030D-6E8A-4147-A177-3AD203B41FA5}">
                      <a16:colId xmlns:a16="http://schemas.microsoft.com/office/drawing/2014/main" val="1211197922"/>
                    </a:ext>
                  </a:extLst>
                </a:gridCol>
                <a:gridCol w="694465">
                  <a:extLst>
                    <a:ext uri="{9D8B030D-6E8A-4147-A177-3AD203B41FA5}">
                      <a16:colId xmlns:a16="http://schemas.microsoft.com/office/drawing/2014/main" val="2968542207"/>
                    </a:ext>
                  </a:extLst>
                </a:gridCol>
                <a:gridCol w="711402">
                  <a:extLst>
                    <a:ext uri="{9D8B030D-6E8A-4147-A177-3AD203B41FA5}">
                      <a16:colId xmlns:a16="http://schemas.microsoft.com/office/drawing/2014/main" val="3622521637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Element0</a:t>
                      </a:r>
                    </a:p>
                    <a:p>
                      <a:pPr algn="ctr"/>
                      <a:r>
                        <a:rPr lang="en-US" sz="1000" dirty="0"/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Element1</a:t>
                      </a:r>
                    </a:p>
                    <a:p>
                      <a:pPr algn="ctr"/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site_ID</a:t>
                      </a:r>
                      <a:r>
                        <a:rPr lang="en-US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Element2</a:t>
                      </a:r>
                    </a:p>
                    <a:p>
                      <a:pPr algn="ctr"/>
                      <a:r>
                        <a:rPr lang="en-US" sz="1000" dirty="0"/>
                        <a:t>(age)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Element3 </a:t>
                      </a:r>
                    </a:p>
                    <a:p>
                      <a:pPr algn="ctr"/>
                      <a:r>
                        <a:rPr lang="en-US" sz="1000" dirty="0"/>
                        <a:t>(age units)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00963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r>
                        <a:rPr lang="en-US" sz="500" b="1" dirty="0"/>
                        <a:t>GrouperID_0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b="1" dirty="0"/>
                        <a:t>MESSAGE_0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Bilbo Baggins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NaN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162070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/>
                        <a:t>GrouperID_1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/>
                        <a:t>MESSAGE_1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Baby Yoda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NaN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Y_Dagobah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7502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B9571D9-6368-42D7-AAAB-88F87F4A83F3}"/>
              </a:ext>
            </a:extLst>
          </p:cNvPr>
          <p:cNvGraphicFramePr>
            <a:graphicFrameLocks noGrp="1"/>
          </p:cNvGraphicFramePr>
          <p:nvPr/>
        </p:nvGraphicFramePr>
        <p:xfrm>
          <a:off x="101601" y="1695092"/>
          <a:ext cx="5140960" cy="27105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3198">
                  <a:extLst>
                    <a:ext uri="{9D8B030D-6E8A-4147-A177-3AD203B41FA5}">
                      <a16:colId xmlns:a16="http://schemas.microsoft.com/office/drawing/2014/main" val="1168695829"/>
                    </a:ext>
                  </a:extLst>
                </a:gridCol>
                <a:gridCol w="638223">
                  <a:extLst>
                    <a:ext uri="{9D8B030D-6E8A-4147-A177-3AD203B41FA5}">
                      <a16:colId xmlns:a16="http://schemas.microsoft.com/office/drawing/2014/main" val="139006464"/>
                    </a:ext>
                  </a:extLst>
                </a:gridCol>
                <a:gridCol w="1180964">
                  <a:extLst>
                    <a:ext uri="{9D8B030D-6E8A-4147-A177-3AD203B41FA5}">
                      <a16:colId xmlns:a16="http://schemas.microsoft.com/office/drawing/2014/main" val="427183025"/>
                    </a:ext>
                  </a:extLst>
                </a:gridCol>
                <a:gridCol w="1316648">
                  <a:extLst>
                    <a:ext uri="{9D8B030D-6E8A-4147-A177-3AD203B41FA5}">
                      <a16:colId xmlns:a16="http://schemas.microsoft.com/office/drawing/2014/main" val="118482586"/>
                    </a:ext>
                  </a:extLst>
                </a:gridCol>
                <a:gridCol w="1371927">
                  <a:extLst>
                    <a:ext uri="{9D8B030D-6E8A-4147-A177-3AD203B41FA5}">
                      <a16:colId xmlns:a16="http://schemas.microsoft.com/office/drawing/2014/main" val="1215955641"/>
                    </a:ext>
                  </a:extLst>
                </a:gridCol>
              </a:tblGrid>
              <a:tr h="4907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Suggestion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25708"/>
                  </a:ext>
                </a:extLst>
              </a:tr>
              <a:tr h="2843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You must have a non-empty value for PID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35269"/>
                  </a:ext>
                </a:extLst>
              </a:tr>
              <a:tr h="284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Site_ID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40518"/>
                  </a:ext>
                </a:extLst>
              </a:tr>
              <a:tr h="5063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You must have a non-empty value for OBX5 where OBX2 = TX and OBX3 contains 2662-1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Numberic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values between 0 and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Age=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re.search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(‘(\d\d?\d?)’,value).get[0]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Suggestion = Age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Comment = ‘only include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numberic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values’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68801"/>
                  </a:ext>
                </a:extLst>
              </a:tr>
              <a:tr h="4781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age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You must have a non-empty value for OBX-6.2 where OBX-3 =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 (case insensitive) must be in following list [‘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Year’,’Day’,’Month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’, Week’]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If value[0] = ‘Y’: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     suggestion = ‘Year’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     comment = ‘You weren’t clear enough’</a:t>
                      </a:r>
                    </a:p>
                    <a:p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blahblahblah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014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C158186-C22A-49F1-AB94-00ADB745FAF0}"/>
              </a:ext>
            </a:extLst>
          </p:cNvPr>
          <p:cNvSpPr txBox="1"/>
          <p:nvPr/>
        </p:nvSpPr>
        <p:spPr>
          <a:xfrm>
            <a:off x="802640" y="6329422"/>
            <a:ext cx="10789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of Issue | Element Name | Priority | Description | </a:t>
            </a:r>
            <a:r>
              <a:rPr lang="en-US" dirty="0" err="1"/>
              <a:t>Valid_Options</a:t>
            </a:r>
            <a:r>
              <a:rPr lang="en-US" dirty="0"/>
              <a:t> | </a:t>
            </a:r>
            <a:r>
              <a:rPr lang="en-US" dirty="0" err="1"/>
              <a:t>Message_Value</a:t>
            </a:r>
            <a:r>
              <a:rPr lang="en-US" dirty="0"/>
              <a:t> | Comment | Suggestion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02ACECE-69C1-4E17-B1E3-06AC132FE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68136"/>
              </p:ext>
            </p:extLst>
          </p:nvPr>
        </p:nvGraphicFramePr>
        <p:xfrm>
          <a:off x="5811521" y="639810"/>
          <a:ext cx="5781039" cy="465049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927013">
                  <a:extLst>
                    <a:ext uri="{9D8B030D-6E8A-4147-A177-3AD203B41FA5}">
                      <a16:colId xmlns:a16="http://schemas.microsoft.com/office/drawing/2014/main" val="1550625782"/>
                    </a:ext>
                  </a:extLst>
                </a:gridCol>
                <a:gridCol w="1927013">
                  <a:extLst>
                    <a:ext uri="{9D8B030D-6E8A-4147-A177-3AD203B41FA5}">
                      <a16:colId xmlns:a16="http://schemas.microsoft.com/office/drawing/2014/main" val="2670190397"/>
                    </a:ext>
                  </a:extLst>
                </a:gridCol>
                <a:gridCol w="1927013">
                  <a:extLst>
                    <a:ext uri="{9D8B030D-6E8A-4147-A177-3AD203B41FA5}">
                      <a16:colId xmlns:a16="http://schemas.microsoft.com/office/drawing/2014/main" val="2985498871"/>
                    </a:ext>
                  </a:extLst>
                </a:gridCol>
              </a:tblGrid>
              <a:tr h="7576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Group_ID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2577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GroupID_0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 or missing|site_id|1 ||||||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924458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GroupID_0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Invalid|age|1|You must have a non-empty value for OBX5 where OBX2 = TX and OBX3 contains 2662-1|Numberic values between 0 and 120|111st|only include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numberic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values|111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80728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GroupID_1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Null or missing|site_id|1 ||||||</a:t>
                      </a:r>
                    </a:p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69502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GroupID_1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Invalid|age_units|1|You must have a non-empty value for OBX-6.2 where OBX-3 = something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|Value (case insensitive) must be in following list [‘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Year’,’Day’,’Month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’, Week’]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Y_Dagobah|you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weren’t clear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enough|Year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6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1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2C8E-6D81-43A8-9C1F-60064527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US" dirty="0"/>
              <a:t>Options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3F41D10-5D13-4E9D-9762-A54537AD8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79552"/>
              </p:ext>
            </p:extLst>
          </p:nvPr>
        </p:nvGraphicFramePr>
        <p:xfrm>
          <a:off x="528321" y="1660208"/>
          <a:ext cx="5781039" cy="465049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927013">
                  <a:extLst>
                    <a:ext uri="{9D8B030D-6E8A-4147-A177-3AD203B41FA5}">
                      <a16:colId xmlns:a16="http://schemas.microsoft.com/office/drawing/2014/main" val="1550625782"/>
                    </a:ext>
                  </a:extLst>
                </a:gridCol>
                <a:gridCol w="1927013">
                  <a:extLst>
                    <a:ext uri="{9D8B030D-6E8A-4147-A177-3AD203B41FA5}">
                      <a16:colId xmlns:a16="http://schemas.microsoft.com/office/drawing/2014/main" val="2670190397"/>
                    </a:ext>
                  </a:extLst>
                </a:gridCol>
                <a:gridCol w="1927013">
                  <a:extLst>
                    <a:ext uri="{9D8B030D-6E8A-4147-A177-3AD203B41FA5}">
                      <a16:colId xmlns:a16="http://schemas.microsoft.com/office/drawing/2014/main" val="2985498871"/>
                    </a:ext>
                  </a:extLst>
                </a:gridCol>
              </a:tblGrid>
              <a:tr h="7576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Group_ID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2577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GroupID_0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 or missing|site_id|1 ||||||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924458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GroupID_0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Invalid|age|1|You must have a non-empty value for OBX5 where OBX2 = TX and OBX3 contains 2662-1|Numberic values between 0 and 120|111st|only include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numberic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values|111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80728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GroupID_1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Null or missing|site_id|1 ||||||</a:t>
                      </a:r>
                    </a:p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69502"/>
                  </a:ext>
                </a:extLst>
              </a:tr>
              <a:tr h="757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GroupID_1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Invalid|age_units|1|You must have a non-empty value for OBX-6.2 where OBX-3 = something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|Value (case insensitive) must be in following list [‘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Year’,’Day’,’Month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’, Week’]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Y_Dagobah|you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 weren’t clear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enough|Year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638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AC680D-460A-4FBC-80EA-E10D3A928801}"/>
              </a:ext>
            </a:extLst>
          </p:cNvPr>
          <p:cNvSpPr txBox="1"/>
          <p:nvPr/>
        </p:nvSpPr>
        <p:spPr>
          <a:xfrm>
            <a:off x="6918960" y="1660208"/>
            <a:ext cx="5273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message -&gt; shows all issues with message</a:t>
            </a:r>
          </a:p>
          <a:p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GroupID</a:t>
            </a:r>
            <a:r>
              <a:rPr lang="en-US" dirty="0"/>
              <a:t> -&gt; shows all issues within all 			messages of a visit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df.Issue.str.split</a:t>
            </a:r>
            <a:r>
              <a:rPr lang="en-US" dirty="0"/>
              <a:t>(‘\|’) allows you to investigate issues.  </a:t>
            </a:r>
          </a:p>
          <a:p>
            <a:r>
              <a:rPr lang="en-US" dirty="0"/>
              <a:t>	Potentially group by: Priority, non-null 				suggestion,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F6EEA-C00E-4F98-822F-2EAD8DD17FA7}"/>
              </a:ext>
            </a:extLst>
          </p:cNvPr>
          <p:cNvSpPr txBox="1"/>
          <p:nvPr/>
        </p:nvSpPr>
        <p:spPr>
          <a:xfrm>
            <a:off x="6096000" y="334645"/>
            <a:ext cx="5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</a:t>
            </a:r>
            <a:r>
              <a:rPr lang="en-US" i="1" dirty="0" err="1"/>
              <a:t>GroupID</a:t>
            </a:r>
            <a:r>
              <a:rPr lang="en-US" i="1" dirty="0"/>
              <a:t> = </a:t>
            </a:r>
            <a:r>
              <a:rPr lang="en-US" i="1" dirty="0" err="1"/>
              <a:t>FacilityName|PatientMRN|PatientVisitNum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6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B2C8E-6D81-43A8-9C1F-60064527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Fin.  Questions?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y didn't Gandalf immediately realise that the ring Bilbo found ...">
            <a:extLst>
              <a:ext uri="{FF2B5EF4-FFF2-40B4-BE49-F238E27FC236}">
                <a16:creationId xmlns:a16="http://schemas.microsoft.com/office/drawing/2014/main" id="{70C6DB0D-B1D6-4411-A069-68B4E8029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4" r="23295" b="1"/>
          <a:stretch/>
        </p:blipFill>
        <p:spPr bwMode="auto">
          <a:xfrm>
            <a:off x="317635" y="321733"/>
            <a:ext cx="4160452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Mandalorian: What if Baby Yoda is secretly evil? | EW.com">
            <a:extLst>
              <a:ext uri="{FF2B5EF4-FFF2-40B4-BE49-F238E27FC236}">
                <a16:creationId xmlns:a16="http://schemas.microsoft.com/office/drawing/2014/main" id="{64E3E33D-3E5E-4441-BA2F-291B12EEA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217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5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Microsoft Office PowerPoint</Application>
  <PresentationFormat>Widescreen</PresentationFormat>
  <Paragraphs>280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Options</vt:lpstr>
      <vt:lpstr>Fin.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Gibson, Peter</dc:creator>
  <cp:lastModifiedBy>Gibson, Peter</cp:lastModifiedBy>
  <cp:revision>1</cp:revision>
  <dcterms:created xsi:type="dcterms:W3CDTF">2020-08-11T15:45:35Z</dcterms:created>
  <dcterms:modified xsi:type="dcterms:W3CDTF">2020-08-11T15:45:54Z</dcterms:modified>
</cp:coreProperties>
</file>