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1"/>
  </p:notesMasterIdLst>
  <p:sldIdLst>
    <p:sldId id="265" r:id="rId2"/>
    <p:sldId id="264" r:id="rId3"/>
    <p:sldId id="275" r:id="rId4"/>
    <p:sldId id="274" r:id="rId5"/>
    <p:sldId id="277" r:id="rId6"/>
    <p:sldId id="293" r:id="rId7"/>
    <p:sldId id="286" r:id="rId8"/>
    <p:sldId id="276" r:id="rId9"/>
    <p:sldId id="269" r:id="rId10"/>
    <p:sldId id="285" r:id="rId11"/>
    <p:sldId id="288" r:id="rId12"/>
    <p:sldId id="292" r:id="rId13"/>
    <p:sldId id="289" r:id="rId14"/>
    <p:sldId id="291" r:id="rId15"/>
    <p:sldId id="290" r:id="rId16"/>
    <p:sldId id="272" r:id="rId17"/>
    <p:sldId id="273" r:id="rId18"/>
    <p:sldId id="294" r:id="rId19"/>
    <p:sldId id="270" r:id="rId20"/>
  </p:sldIdLst>
  <p:sldSz cx="12192000" cy="6858000"/>
  <p:notesSz cx="6858000" cy="9144000"/>
  <p:embeddedFontLst>
    <p:embeddedFont>
      <p:font typeface="a시월구일4" panose="02020600000000000000" pitchFamily="18" charset="-127"/>
      <p:regular r:id="rId22"/>
    </p:embeddedFont>
    <p:embeddedFont>
      <p:font typeface="a시월구일2" panose="02020600000000000000" pitchFamily="18" charset="-127"/>
      <p:regular r:id="rId23"/>
    </p:embeddedFont>
    <p:embeddedFont>
      <p:font typeface="a시월구일1" panose="02020600000000000000" pitchFamily="18" charset="-127"/>
      <p:regular r:id="rId24"/>
    </p:embeddedFont>
    <p:embeddedFont>
      <p:font typeface="a시월구일3" panose="02020600000000000000" pitchFamily="18" charset="-127"/>
      <p:regular r:id="rId25"/>
    </p:embeddedFont>
    <p:embeddedFont>
      <p:font typeface="맑은 고딕" panose="020B0503020000020004" pitchFamily="50" charset="-127"/>
      <p:regular r:id="rId26"/>
      <p:bold r:id="rId2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5959"/>
    <a:srgbClr val="FF6565"/>
    <a:srgbClr val="444444"/>
    <a:srgbClr val="FF8E8E"/>
    <a:srgbClr val="FA5858"/>
    <a:srgbClr val="FF7E7E"/>
    <a:srgbClr val="FF3737"/>
    <a:srgbClr val="548235"/>
    <a:srgbClr val="C69B1A"/>
    <a:srgbClr val="B4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97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F11CE8-E66D-48E9-A403-46B339E01DEB}" type="datetimeFigureOut">
              <a:rPr lang="ko-KR" altLang="en-US" smtClean="0"/>
              <a:t>2020-06-10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9DBF39-2D97-4BFF-BE3C-19F7502316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56854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F09BA84-74AF-4CC9-A0BF-2B365CCD0C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13457050-AB3C-4EFA-9E76-8B0F74484B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04EC204D-20CB-4AD4-BF38-61383EEF5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D523B-7EC1-40FA-8807-5BFAD8AA34B1}" type="datetimeFigureOut">
              <a:rPr lang="ko-KR" altLang="en-US" smtClean="0"/>
              <a:t>2020-06-10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78EF0D9E-C08A-45ED-971F-8E2096D02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EC9AEFBA-202C-489B-BE33-82D8C675F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0507A-BA23-409A-BBD8-48AA9EF79D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4310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3B40605-2970-4A90-95F4-73951ADB1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D303E0F9-C97B-40EF-9CE4-1256C1FE6E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A76A9723-CF5B-46A0-9CCF-E98DA7E52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D523B-7EC1-40FA-8807-5BFAD8AA34B1}" type="datetimeFigureOut">
              <a:rPr lang="ko-KR" altLang="en-US" smtClean="0"/>
              <a:t>2020-06-10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082E5F12-331D-4E30-BA81-CDB1B4EC1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8E4DEDE-7EDC-4C22-9BA9-FE088CA72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0507A-BA23-409A-BBD8-48AA9EF79D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6123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6D17F825-741B-49F1-82D9-A4C8E05BF6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A8B6BB23-3A40-4F02-A870-18BF9C4041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85A8F2CE-FB07-4199-95E4-FC475BC35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D523B-7EC1-40FA-8807-5BFAD8AA34B1}" type="datetimeFigureOut">
              <a:rPr lang="ko-KR" altLang="en-US" smtClean="0"/>
              <a:t>2020-06-10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6CA0470F-B26C-4C12-92AB-84DD7FF34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A638C2F0-57FC-484A-A62F-2F2FC5679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0507A-BA23-409A-BBD8-48AA9EF79D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196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86F4966-3CCD-4BCF-820B-4D6749684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39CCCA9C-DCC9-416A-8A20-05BF268DED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B679602A-2656-488A-9DA2-E747356C2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D523B-7EC1-40FA-8807-5BFAD8AA34B1}" type="datetimeFigureOut">
              <a:rPr lang="ko-KR" altLang="en-US" smtClean="0"/>
              <a:t>2020-06-10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1947FD50-927E-4D28-A5B9-7D32BA899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78277897-438B-4390-86BE-A6498060F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0507A-BA23-409A-BBD8-48AA9EF79D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4640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8286A98-4E86-49B8-AE9F-DC381C378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B79FC13A-5085-407D-9EB3-155FAD7046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1EE6CD34-76C3-4946-BECB-03E998B9E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D523B-7EC1-40FA-8807-5BFAD8AA34B1}" type="datetimeFigureOut">
              <a:rPr lang="ko-KR" altLang="en-US" smtClean="0"/>
              <a:t>2020-06-10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F4F611D6-E51D-455C-A418-E5F6FDF24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E59AC7A4-7858-4F7E-8FAE-682C9BDA8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0507A-BA23-409A-BBD8-48AA9EF79D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6894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F16DF4D-BAFA-4690-A597-33AD67308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5739FD9A-B0A0-4D6D-88F6-CF3830B332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45CCFDA5-BCFB-4437-A773-E83B5F797D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B32AED41-4E89-49E0-A92E-FDBE43B13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D523B-7EC1-40FA-8807-5BFAD8AA34B1}" type="datetimeFigureOut">
              <a:rPr lang="ko-KR" altLang="en-US" smtClean="0"/>
              <a:t>2020-06-10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6B4CE2F9-4D36-4991-AEB9-767397D09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2C2CD291-73D5-4BD5-9849-80B2C4106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0507A-BA23-409A-BBD8-48AA9EF79D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9073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E14A8F7-E3A9-424C-86E3-734CC0BB9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3CFBA0F2-4D6E-4775-BE43-6A80D5B7A3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68CC1E4B-F0BF-4642-88CF-917CC30C5F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6531D618-7A1C-48AD-B7AF-B1701CF7CD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46AF621F-B6AE-44E1-9A9C-2DAB0F4B34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7D59C2E4-236D-4199-80F8-2D182AA7B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D523B-7EC1-40FA-8807-5BFAD8AA34B1}" type="datetimeFigureOut">
              <a:rPr lang="ko-KR" altLang="en-US" smtClean="0"/>
              <a:t>2020-06-10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02D08B94-3D9C-4921-9454-DA193CBC3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019F5CCC-A64E-4621-8F55-B2746A03D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0507A-BA23-409A-BBD8-48AA9EF79D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9964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33A4DAA-D0F0-4805-888E-5B5612B7F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CC43CDA2-7D0D-46DF-BE18-B766262D3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D523B-7EC1-40FA-8807-5BFAD8AA34B1}" type="datetimeFigureOut">
              <a:rPr lang="ko-KR" altLang="en-US" smtClean="0"/>
              <a:t>2020-06-10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A61A3AD6-329F-4928-9EF8-B254AE4AE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225A176D-AD15-421D-89AC-E4D621FE3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0507A-BA23-409A-BBD8-48AA9EF79D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2778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3C87E0F1-5AF0-48E8-BB80-1FFE1FABA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D523B-7EC1-40FA-8807-5BFAD8AA34B1}" type="datetimeFigureOut">
              <a:rPr lang="ko-KR" altLang="en-US" smtClean="0"/>
              <a:t>2020-06-10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C4FFC75F-9E75-4703-8DF3-8F18B4059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175FE086-3B96-49B8-B087-EA733462D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0507A-BA23-409A-BBD8-48AA9EF79D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8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30A52FE-CF79-47B5-A648-281A14AA9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93A5FFF3-5581-4B5F-B66A-AD8EA974F7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F836CABF-4FD1-4B25-993D-1B52E47362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3A021CAA-B07A-4EE5-B484-57EFB09B3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D523B-7EC1-40FA-8807-5BFAD8AA34B1}" type="datetimeFigureOut">
              <a:rPr lang="ko-KR" altLang="en-US" smtClean="0"/>
              <a:t>2020-06-10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D0DF875F-A759-4B82-878D-38D8CE6F5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FAFD3D2C-14E7-4521-A297-74C95087D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0507A-BA23-409A-BBD8-48AA9EF79D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3168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78DF291-6660-4502-92FA-A68C49FBB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299B5275-EECE-436D-BB57-EEDC1DF3A8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46C67245-75DE-4750-810B-61ABE22AA6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32F730C1-9261-465B-AE92-EDAE84FB5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D523B-7EC1-40FA-8807-5BFAD8AA34B1}" type="datetimeFigureOut">
              <a:rPr lang="ko-KR" altLang="en-US" smtClean="0"/>
              <a:t>2020-06-10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80493726-4831-4F4A-8518-8EA75A33E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35D7F575-075D-4056-84C8-44CC23059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0507A-BA23-409A-BBD8-48AA9EF79D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5884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8790A9FC-B9A6-49D3-AA85-A8D2A7129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A0E0E3DE-70D1-4C4E-8C82-59CCF92D24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2C719B4D-52F8-4E26-B46A-48BA9FD15A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2D523B-7EC1-40FA-8807-5BFAD8AA34B1}" type="datetimeFigureOut">
              <a:rPr lang="ko-KR" altLang="en-US" smtClean="0"/>
              <a:t>2020-06-10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BED26076-DB77-4470-8CBA-25564F94C9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096CA0D6-1995-4D52-AF09-27FD5EB28B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E0507A-BA23-409A-BBD8-48AA9EF79D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8028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1BDE0B1E-B609-4C37-A1D2-AC863645675F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xmlns="" id="{48C9A93B-EA06-4447-AC95-A005223B0E36}"/>
                </a:ext>
              </a:extLst>
            </p:cNvPr>
            <p:cNvSpPr/>
            <p:nvPr/>
          </p:nvSpPr>
          <p:spPr>
            <a:xfrm>
              <a:off x="0" y="0"/>
              <a:ext cx="6098400" cy="6858000"/>
            </a:xfrm>
            <a:prstGeom prst="rect">
              <a:avLst/>
            </a:prstGeom>
            <a:solidFill>
              <a:srgbClr val="FCDD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xmlns="" id="{CCFE2FD9-A94C-49AE-83F8-6BCA4F12B274}"/>
                </a:ext>
              </a:extLst>
            </p:cNvPr>
            <p:cNvSpPr/>
            <p:nvPr/>
          </p:nvSpPr>
          <p:spPr>
            <a:xfrm>
              <a:off x="6093600" y="0"/>
              <a:ext cx="6098400" cy="6858000"/>
            </a:xfrm>
            <a:prstGeom prst="rect">
              <a:avLst/>
            </a:prstGeom>
            <a:solidFill>
              <a:srgbClr val="FF7E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7" name="타원 6">
            <a:extLst>
              <a:ext uri="{FF2B5EF4-FFF2-40B4-BE49-F238E27FC236}">
                <a16:creationId xmlns:a16="http://schemas.microsoft.com/office/drawing/2014/main" xmlns="" id="{86A5AE59-631A-4815-9CAD-B65C40B4761D}"/>
              </a:ext>
            </a:extLst>
          </p:cNvPr>
          <p:cNvSpPr/>
          <p:nvPr/>
        </p:nvSpPr>
        <p:spPr>
          <a:xfrm>
            <a:off x="3771900" y="1104900"/>
            <a:ext cx="4648200" cy="4648200"/>
          </a:xfrm>
          <a:prstGeom prst="ellipse">
            <a:avLst/>
          </a:prstGeom>
          <a:solidFill>
            <a:schemeClr val="bg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F1A36CDB-7159-440F-A641-40313DBE33D2}"/>
              </a:ext>
            </a:extLst>
          </p:cNvPr>
          <p:cNvSpPr txBox="1"/>
          <p:nvPr/>
        </p:nvSpPr>
        <p:spPr>
          <a:xfrm>
            <a:off x="4703632" y="3519587"/>
            <a:ext cx="27847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anose="02020600000000000000" pitchFamily="18" charset="-127"/>
                <a:ea typeface="a시월구일2" panose="02020600000000000000" pitchFamily="18" charset="-127"/>
              </a:rPr>
              <a:t>국내 기부현황 조사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F83702AD-C027-4402-90F1-63CAEFA6FE53}"/>
              </a:ext>
            </a:extLst>
          </p:cNvPr>
          <p:cNvSpPr txBox="1"/>
          <p:nvPr/>
        </p:nvSpPr>
        <p:spPr>
          <a:xfrm>
            <a:off x="4230746" y="2630528"/>
            <a:ext cx="37305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a시월구일3" panose="02020600000000000000" pitchFamily="18" charset="-127"/>
                <a:ea typeface="a시월구일3" panose="02020600000000000000" pitchFamily="18" charset="-127"/>
              </a:rPr>
              <a:t>데이터과학입문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A233C759-5E75-483E-B8D6-10EF30D15511}"/>
              </a:ext>
            </a:extLst>
          </p:cNvPr>
          <p:cNvSpPr txBox="1"/>
          <p:nvPr/>
        </p:nvSpPr>
        <p:spPr>
          <a:xfrm>
            <a:off x="1461558" y="6468970"/>
            <a:ext cx="9268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데이터융합스쿨 </a:t>
            </a:r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20144225 </a:t>
            </a:r>
            <a:r>
              <a:rPr lang="ko-KR" altLang="en-US" sz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박주혁</a:t>
            </a:r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, </a:t>
            </a:r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데이터융합스쿨 </a:t>
            </a:r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20163216 </a:t>
            </a:r>
            <a:r>
              <a:rPr lang="ko-KR" altLang="en-US" sz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박은솔</a:t>
            </a:r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, </a:t>
            </a:r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광고홍보학과 </a:t>
            </a:r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20152664 </a:t>
            </a:r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박영환</a:t>
            </a:r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, </a:t>
            </a:r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광고홍보학과 </a:t>
            </a:r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20192604 </a:t>
            </a:r>
            <a:r>
              <a:rPr lang="ko-KR" altLang="en-US" sz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김소정</a:t>
            </a:r>
            <a:endParaRPr lang="en-US" altLang="ko-KR" sz="1200" dirty="0">
              <a:solidFill>
                <a:schemeClr val="tx1">
                  <a:lumMod val="95000"/>
                  <a:lumOff val="5000"/>
                </a:schemeClr>
              </a:solidFill>
              <a:latin typeface="a시월구일1" panose="02020600000000000000" pitchFamily="18" charset="-127"/>
              <a:ea typeface="a시월구일1" panose="02020600000000000000" pitchFamily="18" charset="-127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xmlns="" id="{0B8DCA3A-9BA0-4F52-9793-E01DCB15FE8B}"/>
              </a:ext>
            </a:extLst>
          </p:cNvPr>
          <p:cNvCxnSpPr>
            <a:cxnSpLocks/>
          </p:cNvCxnSpPr>
          <p:nvPr/>
        </p:nvCxnSpPr>
        <p:spPr>
          <a:xfrm>
            <a:off x="4328054" y="3429000"/>
            <a:ext cx="353589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33376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사람들 하나 성인 - Pixabay의 무료 사진">
            <a:extLst>
              <a:ext uri="{FF2B5EF4-FFF2-40B4-BE49-F238E27FC236}">
                <a16:creationId xmlns:a16="http://schemas.microsoft.com/office/drawing/2014/main" xmlns="" id="{31367B43-316F-4954-A64F-F286E6291E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0217B872-FF2F-4FC1-B7C1-05189E3E0E18}"/>
              </a:ext>
            </a:extLst>
          </p:cNvPr>
          <p:cNvSpPr/>
          <p:nvPr/>
        </p:nvSpPr>
        <p:spPr>
          <a:xfrm>
            <a:off x="-3147" y="-1"/>
            <a:ext cx="12195147" cy="6858001"/>
          </a:xfrm>
          <a:prstGeom prst="rect">
            <a:avLst/>
          </a:prstGeom>
          <a:solidFill>
            <a:schemeClr val="tx1">
              <a:lumMod val="85000"/>
              <a:lumOff val="15000"/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3B7F9F85-9FCF-41CB-8469-029F9CEBFCD3}"/>
              </a:ext>
            </a:extLst>
          </p:cNvPr>
          <p:cNvSpPr txBox="1"/>
          <p:nvPr/>
        </p:nvSpPr>
        <p:spPr>
          <a:xfrm>
            <a:off x="2879436" y="2870864"/>
            <a:ext cx="64331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>
                <a:solidFill>
                  <a:schemeClr val="bg1">
                    <a:lumMod val="85000"/>
                  </a:schemeClr>
                </a:solidFill>
                <a:latin typeface="a시월구일2" panose="02020600000000000000" pitchFamily="18" charset="-127"/>
                <a:ea typeface="a시월구일2" panose="02020600000000000000" pitchFamily="18" charset="-127"/>
              </a:rPr>
              <a:t>기부 참여율이 저조한 이유는 무엇일까</a:t>
            </a:r>
            <a:r>
              <a:rPr lang="en-US" altLang="ko-KR" sz="2800" dirty="0">
                <a:solidFill>
                  <a:schemeClr val="bg1">
                    <a:lumMod val="85000"/>
                  </a:schemeClr>
                </a:solidFill>
                <a:latin typeface="a시월구일2" panose="02020600000000000000" pitchFamily="18" charset="-127"/>
                <a:ea typeface="a시월구일2" panose="02020600000000000000" pitchFamily="18" charset="-127"/>
              </a:rPr>
              <a:t>?</a:t>
            </a:r>
            <a:endParaRPr lang="ko-KR" altLang="en-US" sz="2800" dirty="0">
              <a:solidFill>
                <a:schemeClr val="bg1">
                  <a:lumMod val="85000"/>
                </a:schemeClr>
              </a:solidFill>
              <a:latin typeface="a시월구일2" panose="02020600000000000000" pitchFamily="18" charset="-127"/>
              <a:ea typeface="a시월구일2" panose="02020600000000000000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2D3EE9DB-81A8-4F2F-92F4-4FC0E4AB4276}"/>
              </a:ext>
            </a:extLst>
          </p:cNvPr>
          <p:cNvSpPr txBox="1"/>
          <p:nvPr/>
        </p:nvSpPr>
        <p:spPr>
          <a:xfrm>
            <a:off x="2417286" y="2455184"/>
            <a:ext cx="60785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>
                <a:solidFill>
                  <a:schemeClr val="bg1">
                    <a:lumMod val="85000"/>
                  </a:schemeClr>
                </a:solidFill>
                <a:latin typeface="a시월구일4" panose="02020600000000000000" pitchFamily="18" charset="-127"/>
                <a:ea typeface="a시월구일4" panose="02020600000000000000" pitchFamily="18" charset="-127"/>
              </a:rPr>
              <a:t>“</a:t>
            </a:r>
            <a:endParaRPr lang="ko-KR" altLang="en-US" sz="6600" dirty="0">
              <a:solidFill>
                <a:schemeClr val="bg1">
                  <a:lumMod val="85000"/>
                </a:schemeClr>
              </a:solidFill>
              <a:latin typeface="a시월구일4" panose="02020600000000000000" pitchFamily="18" charset="-127"/>
              <a:ea typeface="a시월구일4" panose="02020600000000000000" pitchFamily="18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C0C15FC3-F3B1-4472-8D1B-D65D70DBF638}"/>
              </a:ext>
            </a:extLst>
          </p:cNvPr>
          <p:cNvSpPr/>
          <p:nvPr/>
        </p:nvSpPr>
        <p:spPr>
          <a:xfrm>
            <a:off x="9124430" y="2455184"/>
            <a:ext cx="607859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6600" dirty="0">
                <a:solidFill>
                  <a:schemeClr val="bg1">
                    <a:lumMod val="85000"/>
                  </a:schemeClr>
                </a:solidFill>
                <a:latin typeface="a시월구일4" panose="02020600000000000000" pitchFamily="18" charset="-127"/>
                <a:ea typeface="a시월구일4" panose="02020600000000000000" pitchFamily="18" charset="-127"/>
              </a:rPr>
              <a:t>”</a:t>
            </a:r>
            <a:endParaRPr lang="ko-KR" altLang="en-US" sz="6600" dirty="0">
              <a:solidFill>
                <a:schemeClr val="bg1">
                  <a:lumMod val="85000"/>
                </a:schemeClr>
              </a:solidFill>
              <a:latin typeface="a시월구일4" panose="02020600000000000000" pitchFamily="18" charset="-127"/>
              <a:ea typeface="a시월구일4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763118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xmlns="" id="{6840F2DC-A3F1-453E-B85B-CC1B5B83C977}"/>
              </a:ext>
            </a:extLst>
          </p:cNvPr>
          <p:cNvGrpSpPr/>
          <p:nvPr/>
        </p:nvGrpSpPr>
        <p:grpSpPr>
          <a:xfrm>
            <a:off x="1019" y="0"/>
            <a:ext cx="12192000" cy="6858000"/>
            <a:chOff x="-7946" y="0"/>
            <a:chExt cx="12192000" cy="6858000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xmlns="" id="{CCFE8648-FA0A-438E-B65D-54DD19AFBAF8}"/>
                </a:ext>
              </a:extLst>
            </p:cNvPr>
            <p:cNvSpPr/>
            <p:nvPr/>
          </p:nvSpPr>
          <p:spPr>
            <a:xfrm>
              <a:off x="-7946" y="0"/>
              <a:ext cx="12192000" cy="6858000"/>
            </a:xfrm>
            <a:prstGeom prst="rect">
              <a:avLst/>
            </a:prstGeom>
            <a:solidFill>
              <a:srgbClr val="FF7E7E">
                <a:alpha val="8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사각형: 잘린 한쪽 모서리 10">
              <a:extLst>
                <a:ext uri="{FF2B5EF4-FFF2-40B4-BE49-F238E27FC236}">
                  <a16:creationId xmlns:a16="http://schemas.microsoft.com/office/drawing/2014/main" xmlns="" id="{48E69260-6811-43F2-BD82-EF84E889629F}"/>
                </a:ext>
              </a:extLst>
            </p:cNvPr>
            <p:cNvSpPr/>
            <p:nvPr/>
          </p:nvSpPr>
          <p:spPr>
            <a:xfrm rot="10800000" flipH="1">
              <a:off x="405659" y="329038"/>
              <a:ext cx="11448372" cy="6248955"/>
            </a:xfrm>
            <a:prstGeom prst="snip1Rect">
              <a:avLst>
                <a:gd name="adj" fmla="val 11650"/>
              </a:avLst>
            </a:prstGeom>
            <a:noFill/>
            <a:ln w="63500">
              <a:solidFill>
                <a:schemeClr val="bg2">
                  <a:lumMod val="25000"/>
                  <a:alpha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사각형: 잘린 한쪽 모서리 11">
              <a:extLst>
                <a:ext uri="{FF2B5EF4-FFF2-40B4-BE49-F238E27FC236}">
                  <a16:creationId xmlns:a16="http://schemas.microsoft.com/office/drawing/2014/main" xmlns="" id="{2A5F2E09-8D5F-4459-8A1B-6CC63F813F00}"/>
                </a:ext>
              </a:extLst>
            </p:cNvPr>
            <p:cNvSpPr/>
            <p:nvPr/>
          </p:nvSpPr>
          <p:spPr>
            <a:xfrm rot="10800000" flipH="1">
              <a:off x="355922" y="296383"/>
              <a:ext cx="11464264" cy="6248956"/>
            </a:xfrm>
            <a:prstGeom prst="snip1Rect">
              <a:avLst>
                <a:gd name="adj" fmla="val 1144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이등변 삼각형 12">
              <a:extLst>
                <a:ext uri="{FF2B5EF4-FFF2-40B4-BE49-F238E27FC236}">
                  <a16:creationId xmlns:a16="http://schemas.microsoft.com/office/drawing/2014/main" xmlns="" id="{ECDE97F4-F57D-43C0-8634-737D959B3C85}"/>
                </a:ext>
              </a:extLst>
            </p:cNvPr>
            <p:cNvSpPr/>
            <p:nvPr/>
          </p:nvSpPr>
          <p:spPr>
            <a:xfrm rot="18936524">
              <a:off x="10746480" y="5701494"/>
              <a:ext cx="1009017" cy="587049"/>
            </a:xfrm>
            <a:prstGeom prst="triangle">
              <a:avLst/>
            </a:prstGeom>
            <a:solidFill>
              <a:schemeClr val="bg2">
                <a:lumMod val="75000"/>
                <a:alpha val="7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C718C76B-750C-4EBD-A942-6F0504CECCAC}"/>
              </a:ext>
            </a:extLst>
          </p:cNvPr>
          <p:cNvSpPr txBox="1"/>
          <p:nvPr/>
        </p:nvSpPr>
        <p:spPr>
          <a:xfrm>
            <a:off x="3825877" y="599941"/>
            <a:ext cx="45402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시월구일2" panose="02020600000000000000" pitchFamily="18" charset="-127"/>
                <a:ea typeface="a시월구일2" panose="02020600000000000000" pitchFamily="18" charset="-127"/>
              </a:rPr>
              <a:t>기부하지 않는 이유 </a:t>
            </a:r>
            <a:r>
              <a:rPr lang="en-US" altLang="ko-KR" sz="2400" dirty="0">
                <a:solidFill>
                  <a:srgbClr val="002060"/>
                </a:solidFill>
                <a:latin typeface="a시월구일2" panose="02020600000000000000" pitchFamily="18" charset="-127"/>
                <a:ea typeface="a시월구일2" panose="02020600000000000000" pitchFamily="18" charset="-127"/>
              </a:rPr>
              <a:t>- </a:t>
            </a:r>
            <a:r>
              <a:rPr lang="en-US" altLang="ko-KR" sz="2400" dirty="0">
                <a:solidFill>
                  <a:schemeClr val="accent2">
                    <a:lumMod val="50000"/>
                  </a:schemeClr>
                </a:solidFill>
                <a:latin typeface="a시월구일2" panose="02020600000000000000" pitchFamily="18" charset="-127"/>
                <a:ea typeface="a시월구일2" panose="02020600000000000000" pitchFamily="18" charset="-127"/>
              </a:rPr>
              <a:t>bar graph</a:t>
            </a:r>
            <a:endParaRPr lang="ko-KR" altLang="en-US" sz="2400" dirty="0">
              <a:solidFill>
                <a:schemeClr val="accent2">
                  <a:lumMod val="50000"/>
                </a:schemeClr>
              </a:solidFill>
              <a:latin typeface="a시월구일2" panose="02020600000000000000" pitchFamily="18" charset="-127"/>
              <a:ea typeface="a시월구일2" panose="02020600000000000000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9F64383A-2811-40E2-925E-6DDD37178C72}"/>
              </a:ext>
            </a:extLst>
          </p:cNvPr>
          <p:cNvSpPr txBox="1"/>
          <p:nvPr/>
        </p:nvSpPr>
        <p:spPr>
          <a:xfrm>
            <a:off x="3374081" y="368135"/>
            <a:ext cx="60785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>
                <a:solidFill>
                  <a:schemeClr val="bg1">
                    <a:lumMod val="50000"/>
                  </a:schemeClr>
                </a:solidFill>
                <a:latin typeface="a시월구일4" panose="02020600000000000000" pitchFamily="18" charset="-127"/>
                <a:ea typeface="a시월구일4" panose="02020600000000000000" pitchFamily="18" charset="-127"/>
              </a:rPr>
              <a:t>“</a:t>
            </a:r>
            <a:endParaRPr lang="ko-KR" altLang="en-US" sz="6600" dirty="0">
              <a:solidFill>
                <a:schemeClr val="bg1">
                  <a:lumMod val="50000"/>
                </a:schemeClr>
              </a:solidFill>
              <a:latin typeface="a시월구일4" panose="02020600000000000000" pitchFamily="18" charset="-127"/>
              <a:ea typeface="a시월구일4" panose="02020600000000000000" pitchFamily="18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00E4180F-5B90-4659-A0ED-AA78ECDC6671}"/>
              </a:ext>
            </a:extLst>
          </p:cNvPr>
          <p:cNvSpPr/>
          <p:nvPr/>
        </p:nvSpPr>
        <p:spPr>
          <a:xfrm>
            <a:off x="8171905" y="368135"/>
            <a:ext cx="607859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6600" dirty="0">
                <a:solidFill>
                  <a:schemeClr val="bg1">
                    <a:lumMod val="50000"/>
                  </a:schemeClr>
                </a:solidFill>
                <a:latin typeface="a시월구일4" panose="02020600000000000000" pitchFamily="18" charset="-127"/>
                <a:ea typeface="a시월구일4" panose="02020600000000000000" pitchFamily="18" charset="-127"/>
              </a:rPr>
              <a:t>”</a:t>
            </a:r>
            <a:endParaRPr lang="ko-KR" altLang="en-US" sz="6600" dirty="0">
              <a:solidFill>
                <a:schemeClr val="bg1">
                  <a:lumMod val="50000"/>
                </a:schemeClr>
              </a:solidFill>
              <a:latin typeface="a시월구일4" panose="02020600000000000000" pitchFamily="18" charset="-127"/>
              <a:ea typeface="a시월구일4" panose="02020600000000000000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23E5D46E-1BC0-471A-ABDD-D6D2974BD9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7061" y="2069824"/>
            <a:ext cx="4817877" cy="2637225"/>
          </a:xfrm>
          <a:prstGeom prst="rect">
            <a:avLst/>
          </a:prstGeom>
        </p:spPr>
      </p:pic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xmlns="" id="{CC9A2284-787A-4A5C-B517-0953802D0AE2}"/>
              </a:ext>
            </a:extLst>
          </p:cNvPr>
          <p:cNvCxnSpPr>
            <a:cxnSpLocks/>
          </p:cNvCxnSpPr>
          <p:nvPr/>
        </p:nvCxnSpPr>
        <p:spPr>
          <a:xfrm>
            <a:off x="1082769" y="1320772"/>
            <a:ext cx="10026463" cy="0"/>
          </a:xfrm>
          <a:prstGeom prst="line">
            <a:avLst/>
          </a:prstGeom>
          <a:ln w="222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1F96F726-B7A2-4CE5-A9B6-D8E9B58274FD}"/>
              </a:ext>
            </a:extLst>
          </p:cNvPr>
          <p:cNvSpPr/>
          <p:nvPr/>
        </p:nvSpPr>
        <p:spPr>
          <a:xfrm>
            <a:off x="2618335" y="5381638"/>
            <a:ext cx="702302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기부 하지 않은 이유 중 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51%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는 경제적 여유가 없어 기부하지 않는다고 답변하였다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.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그 뒤로 기부에 관심이 없어서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(25.2%)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의 답변과 기부단체 등 불신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(14.9%),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직접적인 요청을 받은 적이 없어서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(4.9%),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기부방법을 몰라서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(3%)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의 답변 순으로 많았다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.</a:t>
            </a:r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a시월구일1" panose="02020600000000000000" pitchFamily="18" charset="-127"/>
              <a:ea typeface="a시월구일1" panose="02020600000000000000" pitchFamily="18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6023D486-421F-40A5-8580-61131ECF617D}"/>
              </a:ext>
            </a:extLst>
          </p:cNvPr>
          <p:cNvSpPr/>
          <p:nvPr/>
        </p:nvSpPr>
        <p:spPr>
          <a:xfrm>
            <a:off x="3632719" y="1586040"/>
            <a:ext cx="4926563" cy="3549036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14828DC9-0F24-44DB-8A46-CB3391AE9381}"/>
              </a:ext>
            </a:extLst>
          </p:cNvPr>
          <p:cNvSpPr/>
          <p:nvPr/>
        </p:nvSpPr>
        <p:spPr>
          <a:xfrm>
            <a:off x="6799087" y="5118151"/>
            <a:ext cx="221291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출처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: KOSIS(</a:t>
            </a:r>
            <a:r>
              <a:rPr lang="ko-KR" altLang="en-US" sz="9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국가통계포털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)</a:t>
            </a:r>
            <a:endParaRPr lang="ko-KR" altLang="en-US" sz="900" dirty="0">
              <a:solidFill>
                <a:schemeClr val="tx1">
                  <a:lumMod val="85000"/>
                  <a:lumOff val="15000"/>
                </a:schemeClr>
              </a:solidFill>
              <a:latin typeface="a시월구일1" panose="02020600000000000000" pitchFamily="18" charset="-127"/>
              <a:ea typeface="a시월구일1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42570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xmlns="" id="{6840F2DC-A3F1-453E-B85B-CC1B5B83C977}"/>
              </a:ext>
            </a:extLst>
          </p:cNvPr>
          <p:cNvGrpSpPr/>
          <p:nvPr/>
        </p:nvGrpSpPr>
        <p:grpSpPr>
          <a:xfrm>
            <a:off x="-194" y="0"/>
            <a:ext cx="12192000" cy="6858000"/>
            <a:chOff x="-7946" y="0"/>
            <a:chExt cx="12192000" cy="6858000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xmlns="" id="{CCFE8648-FA0A-438E-B65D-54DD19AFBAF8}"/>
                </a:ext>
              </a:extLst>
            </p:cNvPr>
            <p:cNvSpPr/>
            <p:nvPr/>
          </p:nvSpPr>
          <p:spPr>
            <a:xfrm>
              <a:off x="-7946" y="0"/>
              <a:ext cx="12192000" cy="6858000"/>
            </a:xfrm>
            <a:prstGeom prst="rect">
              <a:avLst/>
            </a:prstGeom>
            <a:solidFill>
              <a:srgbClr val="FF7E7E">
                <a:alpha val="8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사각형: 잘린 한쪽 모서리 10">
              <a:extLst>
                <a:ext uri="{FF2B5EF4-FFF2-40B4-BE49-F238E27FC236}">
                  <a16:creationId xmlns:a16="http://schemas.microsoft.com/office/drawing/2014/main" xmlns="" id="{48E69260-6811-43F2-BD82-EF84E889629F}"/>
                </a:ext>
              </a:extLst>
            </p:cNvPr>
            <p:cNvSpPr/>
            <p:nvPr/>
          </p:nvSpPr>
          <p:spPr>
            <a:xfrm rot="10800000" flipH="1">
              <a:off x="405659" y="329038"/>
              <a:ext cx="11448372" cy="6248955"/>
            </a:xfrm>
            <a:prstGeom prst="snip1Rect">
              <a:avLst>
                <a:gd name="adj" fmla="val 11650"/>
              </a:avLst>
            </a:prstGeom>
            <a:noFill/>
            <a:ln w="63500">
              <a:solidFill>
                <a:schemeClr val="bg2">
                  <a:lumMod val="25000"/>
                  <a:alpha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사각형: 잘린 한쪽 모서리 11">
              <a:extLst>
                <a:ext uri="{FF2B5EF4-FFF2-40B4-BE49-F238E27FC236}">
                  <a16:creationId xmlns:a16="http://schemas.microsoft.com/office/drawing/2014/main" xmlns="" id="{2A5F2E09-8D5F-4459-8A1B-6CC63F813F00}"/>
                </a:ext>
              </a:extLst>
            </p:cNvPr>
            <p:cNvSpPr/>
            <p:nvPr/>
          </p:nvSpPr>
          <p:spPr>
            <a:xfrm rot="10800000" flipH="1">
              <a:off x="355922" y="296383"/>
              <a:ext cx="11464264" cy="6248956"/>
            </a:xfrm>
            <a:prstGeom prst="snip1Rect">
              <a:avLst>
                <a:gd name="adj" fmla="val 1144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이등변 삼각형 12">
              <a:extLst>
                <a:ext uri="{FF2B5EF4-FFF2-40B4-BE49-F238E27FC236}">
                  <a16:creationId xmlns:a16="http://schemas.microsoft.com/office/drawing/2014/main" xmlns="" id="{ECDE97F4-F57D-43C0-8634-737D959B3C85}"/>
                </a:ext>
              </a:extLst>
            </p:cNvPr>
            <p:cNvSpPr/>
            <p:nvPr/>
          </p:nvSpPr>
          <p:spPr>
            <a:xfrm rot="18936524">
              <a:off x="10746480" y="5701494"/>
              <a:ext cx="1009017" cy="587049"/>
            </a:xfrm>
            <a:prstGeom prst="triangle">
              <a:avLst/>
            </a:prstGeom>
            <a:solidFill>
              <a:schemeClr val="bg2">
                <a:lumMod val="75000"/>
                <a:alpha val="7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C718C76B-750C-4EBD-A942-6F0504CECCAC}"/>
              </a:ext>
            </a:extLst>
          </p:cNvPr>
          <p:cNvSpPr txBox="1"/>
          <p:nvPr/>
        </p:nvSpPr>
        <p:spPr>
          <a:xfrm>
            <a:off x="3825877" y="599941"/>
            <a:ext cx="45402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시월구일2" panose="02020600000000000000" pitchFamily="18" charset="-127"/>
                <a:ea typeface="a시월구일2" panose="02020600000000000000" pitchFamily="18" charset="-127"/>
              </a:rPr>
              <a:t>기부하지 않는 이유 </a:t>
            </a:r>
            <a:r>
              <a:rPr lang="en-US" altLang="ko-KR" sz="2400" dirty="0">
                <a:solidFill>
                  <a:srgbClr val="002060"/>
                </a:solidFill>
                <a:latin typeface="a시월구일2" panose="02020600000000000000" pitchFamily="18" charset="-127"/>
                <a:ea typeface="a시월구일2" panose="02020600000000000000" pitchFamily="18" charset="-127"/>
              </a:rPr>
              <a:t>- </a:t>
            </a:r>
            <a:r>
              <a:rPr lang="en-US" altLang="ko-KR" sz="2400" dirty="0">
                <a:solidFill>
                  <a:schemeClr val="accent2">
                    <a:lumMod val="50000"/>
                  </a:schemeClr>
                </a:solidFill>
                <a:latin typeface="a시월구일2" panose="02020600000000000000" pitchFamily="18" charset="-127"/>
                <a:ea typeface="a시월구일2" panose="02020600000000000000" pitchFamily="18" charset="-127"/>
              </a:rPr>
              <a:t>bar graph</a:t>
            </a:r>
            <a:endParaRPr lang="ko-KR" altLang="en-US" sz="2400" dirty="0">
              <a:solidFill>
                <a:schemeClr val="accent2">
                  <a:lumMod val="50000"/>
                </a:schemeClr>
              </a:solidFill>
              <a:latin typeface="a시월구일2" panose="02020600000000000000" pitchFamily="18" charset="-127"/>
              <a:ea typeface="a시월구일2" panose="02020600000000000000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9F64383A-2811-40E2-925E-6DDD37178C72}"/>
              </a:ext>
            </a:extLst>
          </p:cNvPr>
          <p:cNvSpPr txBox="1"/>
          <p:nvPr/>
        </p:nvSpPr>
        <p:spPr>
          <a:xfrm>
            <a:off x="3374081" y="368135"/>
            <a:ext cx="60785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>
                <a:solidFill>
                  <a:schemeClr val="bg1">
                    <a:lumMod val="50000"/>
                  </a:schemeClr>
                </a:solidFill>
                <a:latin typeface="a시월구일4" panose="02020600000000000000" pitchFamily="18" charset="-127"/>
                <a:ea typeface="a시월구일4" panose="02020600000000000000" pitchFamily="18" charset="-127"/>
              </a:rPr>
              <a:t>“</a:t>
            </a:r>
            <a:endParaRPr lang="ko-KR" altLang="en-US" sz="6600" dirty="0">
              <a:solidFill>
                <a:schemeClr val="bg1">
                  <a:lumMod val="50000"/>
                </a:schemeClr>
              </a:solidFill>
              <a:latin typeface="a시월구일4" panose="02020600000000000000" pitchFamily="18" charset="-127"/>
              <a:ea typeface="a시월구일4" panose="02020600000000000000" pitchFamily="18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00E4180F-5B90-4659-A0ED-AA78ECDC6671}"/>
              </a:ext>
            </a:extLst>
          </p:cNvPr>
          <p:cNvSpPr/>
          <p:nvPr/>
        </p:nvSpPr>
        <p:spPr>
          <a:xfrm>
            <a:off x="8171905" y="368135"/>
            <a:ext cx="607859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6600" dirty="0">
                <a:solidFill>
                  <a:schemeClr val="bg1">
                    <a:lumMod val="50000"/>
                  </a:schemeClr>
                </a:solidFill>
                <a:latin typeface="a시월구일4" panose="02020600000000000000" pitchFamily="18" charset="-127"/>
                <a:ea typeface="a시월구일4" panose="02020600000000000000" pitchFamily="18" charset="-127"/>
              </a:rPr>
              <a:t>”</a:t>
            </a:r>
            <a:endParaRPr lang="ko-KR" altLang="en-US" sz="6600" dirty="0">
              <a:solidFill>
                <a:schemeClr val="bg1">
                  <a:lumMod val="50000"/>
                </a:schemeClr>
              </a:solidFill>
              <a:latin typeface="a시월구일4" panose="02020600000000000000" pitchFamily="18" charset="-127"/>
              <a:ea typeface="a시월구일4" panose="02020600000000000000" pitchFamily="18" charset="-127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xmlns="" id="{CC9A2284-787A-4A5C-B517-0953802D0AE2}"/>
              </a:ext>
            </a:extLst>
          </p:cNvPr>
          <p:cNvCxnSpPr>
            <a:cxnSpLocks/>
          </p:cNvCxnSpPr>
          <p:nvPr/>
        </p:nvCxnSpPr>
        <p:spPr>
          <a:xfrm>
            <a:off x="1082769" y="1320772"/>
            <a:ext cx="10026463" cy="0"/>
          </a:xfrm>
          <a:prstGeom prst="line">
            <a:avLst/>
          </a:prstGeom>
          <a:ln w="222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1F96F726-B7A2-4CE5-A9B6-D8E9B58274FD}"/>
              </a:ext>
            </a:extLst>
          </p:cNvPr>
          <p:cNvSpPr/>
          <p:nvPr/>
        </p:nvSpPr>
        <p:spPr>
          <a:xfrm>
            <a:off x="2618335" y="5381638"/>
            <a:ext cx="702302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기부 하지 않은 이유 중 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51%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는 경제적 여유가 없어 기부하지 않는다고 답변하였다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.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그 뒤로 기부에 관심이 없어서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(25.2%)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의 답변과 기부단체 등 불신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(14.9%),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직접적인 요청을 받은 적이 없어서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(4.9%),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기부방법을 몰라서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(3%)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의 답변 순으로 많았다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.</a:t>
            </a:r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a시월구일1" panose="02020600000000000000" pitchFamily="18" charset="-127"/>
              <a:ea typeface="a시월구일1" panose="02020600000000000000" pitchFamily="18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6023D486-421F-40A5-8580-61131ECF617D}"/>
              </a:ext>
            </a:extLst>
          </p:cNvPr>
          <p:cNvSpPr/>
          <p:nvPr/>
        </p:nvSpPr>
        <p:spPr>
          <a:xfrm>
            <a:off x="3632719" y="1586040"/>
            <a:ext cx="4926563" cy="3549036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14828DC9-0F24-44DB-8A46-CB3391AE9381}"/>
              </a:ext>
            </a:extLst>
          </p:cNvPr>
          <p:cNvSpPr/>
          <p:nvPr/>
        </p:nvSpPr>
        <p:spPr>
          <a:xfrm>
            <a:off x="6799087" y="5118151"/>
            <a:ext cx="221291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출처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: KOSIS(</a:t>
            </a:r>
            <a:r>
              <a:rPr lang="ko-KR" altLang="en-US" sz="9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국가통계포털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)</a:t>
            </a:r>
            <a:endParaRPr lang="ko-KR" altLang="en-US" sz="900" dirty="0">
              <a:solidFill>
                <a:schemeClr val="tx1">
                  <a:lumMod val="85000"/>
                  <a:lumOff val="15000"/>
                </a:schemeClr>
              </a:solidFill>
              <a:latin typeface="a시월구일1" panose="02020600000000000000" pitchFamily="18" charset="-127"/>
              <a:ea typeface="a시월구일1" panose="02020600000000000000" pitchFamily="18" charset="-127"/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xmlns="" id="{DB4FEDB6-307B-4146-897E-51A4E1BA8B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7061" y="2069824"/>
            <a:ext cx="4817877" cy="2637225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7489692B-0304-4F4D-9DD6-8FFD1F68D9FF}"/>
              </a:ext>
            </a:extLst>
          </p:cNvPr>
          <p:cNvSpPr/>
          <p:nvPr/>
        </p:nvSpPr>
        <p:spPr>
          <a:xfrm>
            <a:off x="6092886" y="-27568"/>
            <a:ext cx="6098919" cy="6964379"/>
          </a:xfrm>
          <a:prstGeom prst="rect">
            <a:avLst/>
          </a:prstGeom>
          <a:solidFill>
            <a:schemeClr val="bg2">
              <a:lumMod val="25000"/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5722627B-C80D-42D3-AAB9-45EFC27E8FE1}"/>
              </a:ext>
            </a:extLst>
          </p:cNvPr>
          <p:cNvSpPr/>
          <p:nvPr/>
        </p:nvSpPr>
        <p:spPr>
          <a:xfrm>
            <a:off x="-83785" y="-27568"/>
            <a:ext cx="6176624" cy="2266916"/>
          </a:xfrm>
          <a:prstGeom prst="rect">
            <a:avLst/>
          </a:prstGeom>
          <a:solidFill>
            <a:schemeClr val="bg2">
              <a:lumMod val="25000"/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D260E02C-1A9B-4DD3-B308-E13280AC9026}"/>
              </a:ext>
            </a:extLst>
          </p:cNvPr>
          <p:cNvSpPr/>
          <p:nvPr/>
        </p:nvSpPr>
        <p:spPr>
          <a:xfrm>
            <a:off x="-74647" y="2238935"/>
            <a:ext cx="3830830" cy="2642259"/>
          </a:xfrm>
          <a:prstGeom prst="rect">
            <a:avLst/>
          </a:prstGeom>
          <a:solidFill>
            <a:schemeClr val="bg2">
              <a:lumMod val="25000"/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xmlns="" id="{BDD633FF-FB5C-4D18-B2CD-073CA3CC7193}"/>
              </a:ext>
            </a:extLst>
          </p:cNvPr>
          <p:cNvCxnSpPr/>
          <p:nvPr/>
        </p:nvCxnSpPr>
        <p:spPr>
          <a:xfrm>
            <a:off x="6163922" y="3275045"/>
            <a:ext cx="56344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D1B9CF03-E0FE-419F-8752-BADA2A5C2D9C}"/>
              </a:ext>
            </a:extLst>
          </p:cNvPr>
          <p:cNvSpPr/>
          <p:nvPr/>
        </p:nvSpPr>
        <p:spPr>
          <a:xfrm>
            <a:off x="6716328" y="3081431"/>
            <a:ext cx="3435377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1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기부를 하지 않는 이유의 큰 비중을 차지하는 세가지 카테고리를 살펴보면</a:t>
            </a:r>
            <a:r>
              <a:rPr lang="en-US" altLang="ko-KR" sz="1050" dirty="0">
                <a:solidFill>
                  <a:schemeClr val="bg1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, </a:t>
            </a:r>
            <a:r>
              <a:rPr lang="ko-KR" altLang="en-US" sz="1050" dirty="0">
                <a:solidFill>
                  <a:schemeClr val="bg1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기부에 대한 관심과 경제적 여유가 없고</a:t>
            </a:r>
            <a:r>
              <a:rPr lang="en-US" altLang="ko-KR" sz="1050" dirty="0">
                <a:solidFill>
                  <a:schemeClr val="bg1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, </a:t>
            </a:r>
            <a:r>
              <a:rPr lang="ko-KR" altLang="en-US" sz="1050" dirty="0">
                <a:solidFill>
                  <a:schemeClr val="bg1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기부단체에 대한 불신이 크기 때문이다</a:t>
            </a:r>
            <a:r>
              <a:rPr lang="en-US" altLang="ko-KR" sz="1050" dirty="0">
                <a:solidFill>
                  <a:schemeClr val="bg1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.</a:t>
            </a:r>
            <a:endParaRPr lang="ko-KR" altLang="en-US" sz="1050" dirty="0">
              <a:solidFill>
                <a:schemeClr val="bg1"/>
              </a:solidFill>
              <a:latin typeface="a시월구일1" panose="02020600000000000000" pitchFamily="18" charset="-127"/>
              <a:ea typeface="a시월구일1" panose="02020600000000000000" pitchFamily="18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55D4C27D-D8D2-4D5C-805B-639EBFADE31B}"/>
              </a:ext>
            </a:extLst>
          </p:cNvPr>
          <p:cNvSpPr/>
          <p:nvPr/>
        </p:nvSpPr>
        <p:spPr>
          <a:xfrm>
            <a:off x="-65123" y="4881198"/>
            <a:ext cx="6163728" cy="1989582"/>
          </a:xfrm>
          <a:prstGeom prst="rect">
            <a:avLst/>
          </a:prstGeom>
          <a:solidFill>
            <a:schemeClr val="bg2">
              <a:lumMod val="25000"/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74600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>
            <a:extLst>
              <a:ext uri="{FF2B5EF4-FFF2-40B4-BE49-F238E27FC236}">
                <a16:creationId xmlns:a16="http://schemas.microsoft.com/office/drawing/2014/main" xmlns="" id="{40030EC0-CC8E-48C4-9188-C166023F0D59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-7946" y="0"/>
            <a:chExt cx="12192000" cy="6858000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xmlns="" id="{8D5D02C7-530E-486C-98A9-B6FC01B782A7}"/>
                </a:ext>
              </a:extLst>
            </p:cNvPr>
            <p:cNvSpPr/>
            <p:nvPr/>
          </p:nvSpPr>
          <p:spPr>
            <a:xfrm>
              <a:off x="-7946" y="0"/>
              <a:ext cx="12192000" cy="6858000"/>
            </a:xfrm>
            <a:prstGeom prst="rect">
              <a:avLst/>
            </a:prstGeom>
            <a:solidFill>
              <a:srgbClr val="FF7E7E">
                <a:alpha val="8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사각형: 잘린 한쪽 모서리 26">
              <a:extLst>
                <a:ext uri="{FF2B5EF4-FFF2-40B4-BE49-F238E27FC236}">
                  <a16:creationId xmlns:a16="http://schemas.microsoft.com/office/drawing/2014/main" xmlns="" id="{7F5AA6E9-4A1E-48EA-8F41-A2505D3F7389}"/>
                </a:ext>
              </a:extLst>
            </p:cNvPr>
            <p:cNvSpPr/>
            <p:nvPr/>
          </p:nvSpPr>
          <p:spPr>
            <a:xfrm rot="10800000" flipH="1">
              <a:off x="405659" y="329038"/>
              <a:ext cx="11448372" cy="6248955"/>
            </a:xfrm>
            <a:prstGeom prst="snip1Rect">
              <a:avLst>
                <a:gd name="adj" fmla="val 11650"/>
              </a:avLst>
            </a:prstGeom>
            <a:noFill/>
            <a:ln w="63500">
              <a:solidFill>
                <a:schemeClr val="bg2">
                  <a:lumMod val="25000"/>
                  <a:alpha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사각형: 잘린 한쪽 모서리 27">
              <a:extLst>
                <a:ext uri="{FF2B5EF4-FFF2-40B4-BE49-F238E27FC236}">
                  <a16:creationId xmlns:a16="http://schemas.microsoft.com/office/drawing/2014/main" xmlns="" id="{F1EB9E12-B5B9-4E21-A3AD-D41B937CA3D9}"/>
                </a:ext>
              </a:extLst>
            </p:cNvPr>
            <p:cNvSpPr/>
            <p:nvPr/>
          </p:nvSpPr>
          <p:spPr>
            <a:xfrm rot="10800000" flipH="1">
              <a:off x="355922" y="296383"/>
              <a:ext cx="11464264" cy="6248956"/>
            </a:xfrm>
            <a:prstGeom prst="snip1Rect">
              <a:avLst>
                <a:gd name="adj" fmla="val 1144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9" name="이등변 삼각형 28">
              <a:extLst>
                <a:ext uri="{FF2B5EF4-FFF2-40B4-BE49-F238E27FC236}">
                  <a16:creationId xmlns:a16="http://schemas.microsoft.com/office/drawing/2014/main" xmlns="" id="{0AC6A298-CD76-4422-B8B2-C175CBE14563}"/>
                </a:ext>
              </a:extLst>
            </p:cNvPr>
            <p:cNvSpPr/>
            <p:nvPr/>
          </p:nvSpPr>
          <p:spPr>
            <a:xfrm rot="18936524">
              <a:off x="10746480" y="5701494"/>
              <a:ext cx="1009017" cy="587049"/>
            </a:xfrm>
            <a:prstGeom prst="triangle">
              <a:avLst/>
            </a:prstGeom>
            <a:solidFill>
              <a:schemeClr val="bg2">
                <a:lumMod val="75000"/>
                <a:alpha val="7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944071A4-FA3F-43B7-A8F7-24B4661D1A1C}"/>
              </a:ext>
            </a:extLst>
          </p:cNvPr>
          <p:cNvSpPr txBox="1"/>
          <p:nvPr/>
        </p:nvSpPr>
        <p:spPr>
          <a:xfrm>
            <a:off x="3468400" y="599941"/>
            <a:ext cx="52552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latin typeface="a시월구일2" panose="02020600000000000000" pitchFamily="18" charset="-127"/>
                <a:ea typeface="a시월구일2" panose="02020600000000000000" pitchFamily="18" charset="-127"/>
              </a:rPr>
              <a:t>기부 활성화를 위한 인식 </a:t>
            </a:r>
            <a:r>
              <a:rPr lang="en-US" altLang="ko-KR" sz="2400" dirty="0">
                <a:latin typeface="a시월구일2" panose="02020600000000000000" pitchFamily="18" charset="-127"/>
                <a:ea typeface="a시월구일2" panose="02020600000000000000" pitchFamily="18" charset="-127"/>
              </a:rPr>
              <a:t>- </a:t>
            </a:r>
            <a:r>
              <a:rPr lang="en-US" altLang="ko-KR" sz="2400" dirty="0">
                <a:solidFill>
                  <a:schemeClr val="accent2">
                    <a:lumMod val="50000"/>
                  </a:schemeClr>
                </a:solidFill>
                <a:latin typeface="a시월구일2" panose="02020600000000000000" pitchFamily="18" charset="-127"/>
                <a:ea typeface="a시월구일2" panose="02020600000000000000" pitchFamily="18" charset="-127"/>
              </a:rPr>
              <a:t>bar graph</a:t>
            </a:r>
            <a:endParaRPr lang="ko-KR" altLang="en-US" sz="2400" dirty="0">
              <a:solidFill>
                <a:srgbClr val="C69B1A"/>
              </a:solidFill>
              <a:latin typeface="a시월구일2" panose="02020600000000000000" pitchFamily="18" charset="-127"/>
              <a:ea typeface="a시월구일2" panose="02020600000000000000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87F0517-E3EA-44A4-B276-31631872984F}"/>
              </a:ext>
            </a:extLst>
          </p:cNvPr>
          <p:cNvSpPr txBox="1"/>
          <p:nvPr/>
        </p:nvSpPr>
        <p:spPr>
          <a:xfrm>
            <a:off x="3024860" y="368135"/>
            <a:ext cx="60785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>
                <a:solidFill>
                  <a:schemeClr val="bg1">
                    <a:lumMod val="50000"/>
                  </a:schemeClr>
                </a:solidFill>
                <a:latin typeface="a시월구일4" panose="02020600000000000000" pitchFamily="18" charset="-127"/>
                <a:ea typeface="a시월구일4" panose="02020600000000000000" pitchFamily="18" charset="-127"/>
              </a:rPr>
              <a:t>“</a:t>
            </a:r>
            <a:endParaRPr lang="ko-KR" altLang="en-US" sz="6600" dirty="0">
              <a:solidFill>
                <a:schemeClr val="bg1">
                  <a:lumMod val="50000"/>
                </a:schemeClr>
              </a:solidFill>
              <a:latin typeface="a시월구일4" panose="02020600000000000000" pitchFamily="18" charset="-127"/>
              <a:ea typeface="a시월구일4" panose="02020600000000000000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B64BF2DD-E745-40D6-A671-F0441692DA03}"/>
              </a:ext>
            </a:extLst>
          </p:cNvPr>
          <p:cNvSpPr/>
          <p:nvPr/>
        </p:nvSpPr>
        <p:spPr>
          <a:xfrm>
            <a:off x="8648775" y="368135"/>
            <a:ext cx="607859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6600" dirty="0">
                <a:solidFill>
                  <a:schemeClr val="bg1">
                    <a:lumMod val="50000"/>
                  </a:schemeClr>
                </a:solidFill>
                <a:latin typeface="a시월구일4" panose="02020600000000000000" pitchFamily="18" charset="-127"/>
                <a:ea typeface="a시월구일4" panose="02020600000000000000" pitchFamily="18" charset="-127"/>
              </a:rPr>
              <a:t>”</a:t>
            </a:r>
            <a:endParaRPr lang="ko-KR" altLang="en-US" sz="6600" dirty="0">
              <a:solidFill>
                <a:schemeClr val="bg1">
                  <a:lumMod val="50000"/>
                </a:schemeClr>
              </a:solidFill>
              <a:latin typeface="a시월구일4" panose="02020600000000000000" pitchFamily="18" charset="-127"/>
              <a:ea typeface="a시월구일4" panose="02020600000000000000" pitchFamily="18" charset="-127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xmlns="" id="{62F93853-63CB-41A8-9153-6314D203CD49}"/>
              </a:ext>
            </a:extLst>
          </p:cNvPr>
          <p:cNvCxnSpPr>
            <a:cxnSpLocks/>
          </p:cNvCxnSpPr>
          <p:nvPr/>
        </p:nvCxnSpPr>
        <p:spPr>
          <a:xfrm>
            <a:off x="1082769" y="1320772"/>
            <a:ext cx="10026463" cy="0"/>
          </a:xfrm>
          <a:prstGeom prst="line">
            <a:avLst/>
          </a:prstGeom>
          <a:ln w="222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717D383C-D913-47D2-94ED-61106A62EA96}"/>
              </a:ext>
            </a:extLst>
          </p:cNvPr>
          <p:cNvSpPr/>
          <p:nvPr/>
        </p:nvSpPr>
        <p:spPr>
          <a:xfrm>
            <a:off x="9222760" y="6248073"/>
            <a:ext cx="221291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출처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: KOSIS(</a:t>
            </a:r>
            <a:r>
              <a:rPr lang="ko-KR" altLang="en-US" sz="9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국가통계포털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)</a:t>
            </a:r>
            <a:endParaRPr lang="ko-KR" altLang="en-US" sz="900" dirty="0">
              <a:solidFill>
                <a:schemeClr val="tx1">
                  <a:lumMod val="85000"/>
                  <a:lumOff val="15000"/>
                </a:schemeClr>
              </a:solidFill>
              <a:latin typeface="a시월구일1" panose="02020600000000000000" pitchFamily="18" charset="-127"/>
              <a:ea typeface="a시월구일1" panose="02020600000000000000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9423" y="1778309"/>
            <a:ext cx="4465544" cy="3206711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50A0FCF8-29F5-412A-B5CA-1F1066E72304}"/>
              </a:ext>
            </a:extLst>
          </p:cNvPr>
          <p:cNvSpPr/>
          <p:nvPr/>
        </p:nvSpPr>
        <p:spPr>
          <a:xfrm>
            <a:off x="2618335" y="5376278"/>
            <a:ext cx="702302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이에 경제적 여유가 있는 부유층이 기부에 대한 관심도가 증가한다면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,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기부의 활성화가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a시월구일1" panose="02020600000000000000" pitchFamily="18" charset="-127"/>
              <a:ea typeface="a시월구일1" panose="02020600000000000000" pitchFamily="18" charset="-127"/>
            </a:endParaRPr>
          </a:p>
          <a:p>
            <a:pPr algn="ctr"/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될 것이다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.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또 기부 단체에 대한 투명성이 확보된다면 부유층 이외에도 많은 사람들이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a시월구일1" panose="02020600000000000000" pitchFamily="18" charset="-127"/>
              <a:ea typeface="a시월구일1" panose="02020600000000000000" pitchFamily="18" charset="-127"/>
            </a:endParaRPr>
          </a:p>
          <a:p>
            <a:pPr algn="ctr"/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기부에 대한 관심을 갖을 것이다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.</a:t>
            </a:r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a시월구일1" panose="02020600000000000000" pitchFamily="18" charset="-127"/>
              <a:ea typeface="a시월구일1" panose="02020600000000000000" pitchFamily="18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36B2D35C-1AEA-40B8-B3DF-AAA1EE7E0D13}"/>
              </a:ext>
            </a:extLst>
          </p:cNvPr>
          <p:cNvSpPr/>
          <p:nvPr/>
        </p:nvSpPr>
        <p:spPr>
          <a:xfrm>
            <a:off x="3632719" y="1586040"/>
            <a:ext cx="4926563" cy="3549036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6DC1B365-FD86-4833-BB3D-099F37FD7EBF}"/>
              </a:ext>
            </a:extLst>
          </p:cNvPr>
          <p:cNvSpPr/>
          <p:nvPr/>
        </p:nvSpPr>
        <p:spPr>
          <a:xfrm>
            <a:off x="6799087" y="5118151"/>
            <a:ext cx="221291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출처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: KOSIS(</a:t>
            </a:r>
            <a:r>
              <a:rPr lang="ko-KR" altLang="en-US" sz="9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국가통계포털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)</a:t>
            </a:r>
            <a:endParaRPr lang="ko-KR" altLang="en-US" sz="900" dirty="0">
              <a:solidFill>
                <a:schemeClr val="tx1">
                  <a:lumMod val="85000"/>
                  <a:lumOff val="15000"/>
                </a:schemeClr>
              </a:solidFill>
              <a:latin typeface="a시월구일1" panose="02020600000000000000" pitchFamily="18" charset="-127"/>
              <a:ea typeface="a시월구일1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050871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>
            <a:extLst>
              <a:ext uri="{FF2B5EF4-FFF2-40B4-BE49-F238E27FC236}">
                <a16:creationId xmlns:a16="http://schemas.microsoft.com/office/drawing/2014/main" xmlns="" id="{40030EC0-CC8E-48C4-9188-C166023F0D59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-7946" y="0"/>
            <a:chExt cx="12192000" cy="6858000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xmlns="" id="{8D5D02C7-530E-486C-98A9-B6FC01B782A7}"/>
                </a:ext>
              </a:extLst>
            </p:cNvPr>
            <p:cNvSpPr/>
            <p:nvPr/>
          </p:nvSpPr>
          <p:spPr>
            <a:xfrm>
              <a:off x="-7946" y="0"/>
              <a:ext cx="12192000" cy="6858000"/>
            </a:xfrm>
            <a:prstGeom prst="rect">
              <a:avLst/>
            </a:prstGeom>
            <a:solidFill>
              <a:srgbClr val="FF7E7E">
                <a:alpha val="8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사각형: 잘린 한쪽 모서리 26">
              <a:extLst>
                <a:ext uri="{FF2B5EF4-FFF2-40B4-BE49-F238E27FC236}">
                  <a16:creationId xmlns:a16="http://schemas.microsoft.com/office/drawing/2014/main" xmlns="" id="{7F5AA6E9-4A1E-48EA-8F41-A2505D3F7389}"/>
                </a:ext>
              </a:extLst>
            </p:cNvPr>
            <p:cNvSpPr/>
            <p:nvPr/>
          </p:nvSpPr>
          <p:spPr>
            <a:xfrm rot="10800000" flipH="1">
              <a:off x="405659" y="329038"/>
              <a:ext cx="11448372" cy="6248955"/>
            </a:xfrm>
            <a:prstGeom prst="snip1Rect">
              <a:avLst>
                <a:gd name="adj" fmla="val 11650"/>
              </a:avLst>
            </a:prstGeom>
            <a:noFill/>
            <a:ln w="63500">
              <a:solidFill>
                <a:schemeClr val="bg2">
                  <a:lumMod val="25000"/>
                  <a:alpha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사각형: 잘린 한쪽 모서리 27">
              <a:extLst>
                <a:ext uri="{FF2B5EF4-FFF2-40B4-BE49-F238E27FC236}">
                  <a16:creationId xmlns:a16="http://schemas.microsoft.com/office/drawing/2014/main" xmlns="" id="{F1EB9E12-B5B9-4E21-A3AD-D41B937CA3D9}"/>
                </a:ext>
              </a:extLst>
            </p:cNvPr>
            <p:cNvSpPr/>
            <p:nvPr/>
          </p:nvSpPr>
          <p:spPr>
            <a:xfrm rot="10800000" flipH="1">
              <a:off x="355922" y="296383"/>
              <a:ext cx="11464264" cy="6248956"/>
            </a:xfrm>
            <a:prstGeom prst="snip1Rect">
              <a:avLst>
                <a:gd name="adj" fmla="val 1144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9" name="이등변 삼각형 28">
              <a:extLst>
                <a:ext uri="{FF2B5EF4-FFF2-40B4-BE49-F238E27FC236}">
                  <a16:creationId xmlns:a16="http://schemas.microsoft.com/office/drawing/2014/main" xmlns="" id="{0AC6A298-CD76-4422-B8B2-C175CBE14563}"/>
                </a:ext>
              </a:extLst>
            </p:cNvPr>
            <p:cNvSpPr/>
            <p:nvPr/>
          </p:nvSpPr>
          <p:spPr>
            <a:xfrm rot="18936524">
              <a:off x="10746480" y="5701494"/>
              <a:ext cx="1009017" cy="587049"/>
            </a:xfrm>
            <a:prstGeom prst="triangle">
              <a:avLst/>
            </a:prstGeom>
            <a:solidFill>
              <a:schemeClr val="bg2">
                <a:lumMod val="75000"/>
                <a:alpha val="7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xmlns="" id="{62F93853-63CB-41A8-9153-6314D203CD49}"/>
              </a:ext>
            </a:extLst>
          </p:cNvPr>
          <p:cNvCxnSpPr>
            <a:cxnSpLocks/>
          </p:cNvCxnSpPr>
          <p:nvPr/>
        </p:nvCxnSpPr>
        <p:spPr>
          <a:xfrm>
            <a:off x="1082769" y="1320772"/>
            <a:ext cx="10026463" cy="0"/>
          </a:xfrm>
          <a:prstGeom prst="line">
            <a:avLst/>
          </a:prstGeom>
          <a:ln w="222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717D383C-D913-47D2-94ED-61106A62EA96}"/>
              </a:ext>
            </a:extLst>
          </p:cNvPr>
          <p:cNvSpPr/>
          <p:nvPr/>
        </p:nvSpPr>
        <p:spPr>
          <a:xfrm>
            <a:off x="9222760" y="6248073"/>
            <a:ext cx="221291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출처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: KOSIS(</a:t>
            </a:r>
            <a:r>
              <a:rPr lang="ko-KR" altLang="en-US" sz="9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국가통계포털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)</a:t>
            </a:r>
            <a:endParaRPr lang="ko-KR" altLang="en-US" sz="900" dirty="0">
              <a:solidFill>
                <a:schemeClr val="tx1">
                  <a:lumMod val="85000"/>
                  <a:lumOff val="15000"/>
                </a:schemeClr>
              </a:solidFill>
              <a:latin typeface="a시월구일1" panose="02020600000000000000" pitchFamily="18" charset="-127"/>
              <a:ea typeface="a시월구일1" panose="02020600000000000000" pitchFamily="18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36B2D35C-1AEA-40B8-B3DF-AAA1EE7E0D13}"/>
              </a:ext>
            </a:extLst>
          </p:cNvPr>
          <p:cNvSpPr/>
          <p:nvPr/>
        </p:nvSpPr>
        <p:spPr>
          <a:xfrm>
            <a:off x="3632719" y="1586040"/>
            <a:ext cx="4926563" cy="3549036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6DC1B365-FD86-4833-BB3D-099F37FD7EBF}"/>
              </a:ext>
            </a:extLst>
          </p:cNvPr>
          <p:cNvSpPr/>
          <p:nvPr/>
        </p:nvSpPr>
        <p:spPr>
          <a:xfrm>
            <a:off x="6799087" y="5118151"/>
            <a:ext cx="221291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출처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: KOSIS(</a:t>
            </a:r>
            <a:r>
              <a:rPr lang="ko-KR" altLang="en-US" sz="9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국가통계포털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)</a:t>
            </a:r>
            <a:endParaRPr lang="ko-KR" altLang="en-US" sz="900" dirty="0">
              <a:solidFill>
                <a:schemeClr val="tx1">
                  <a:lumMod val="85000"/>
                  <a:lumOff val="15000"/>
                </a:schemeClr>
              </a:solidFill>
              <a:latin typeface="a시월구일1" panose="02020600000000000000" pitchFamily="18" charset="-127"/>
              <a:ea typeface="a시월구일1" panose="02020600000000000000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C836568C-E8D8-4144-9D90-CE7992C0E340}"/>
              </a:ext>
            </a:extLst>
          </p:cNvPr>
          <p:cNvSpPr txBox="1"/>
          <p:nvPr/>
        </p:nvSpPr>
        <p:spPr>
          <a:xfrm>
            <a:off x="3616743" y="599941"/>
            <a:ext cx="49585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latin typeface="a시월구일2" panose="02020600000000000000" pitchFamily="18" charset="-127"/>
                <a:ea typeface="a시월구일2" panose="02020600000000000000" pitchFamily="18" charset="-127"/>
              </a:rPr>
              <a:t>기부 활성화를 위한 인식 </a:t>
            </a:r>
            <a:r>
              <a:rPr lang="en-US" altLang="ko-KR" sz="2400" dirty="0">
                <a:latin typeface="a시월구일2" panose="02020600000000000000" pitchFamily="18" charset="-127"/>
                <a:ea typeface="a시월구일2" panose="02020600000000000000" pitchFamily="18" charset="-127"/>
              </a:rPr>
              <a:t>– </a:t>
            </a:r>
            <a:r>
              <a:rPr lang="en-US" altLang="ko-KR" sz="2400" dirty="0">
                <a:solidFill>
                  <a:srgbClr val="C69B1A"/>
                </a:solidFill>
                <a:latin typeface="a시월구일2" panose="02020600000000000000" pitchFamily="18" charset="-127"/>
                <a:ea typeface="a시월구일2" panose="02020600000000000000" pitchFamily="18" charset="-127"/>
              </a:rPr>
              <a:t>Hit Map</a:t>
            </a:r>
            <a:endParaRPr lang="ko-KR" altLang="en-US" sz="2400" dirty="0">
              <a:solidFill>
                <a:srgbClr val="C69B1A"/>
              </a:solidFill>
              <a:latin typeface="a시월구일2" panose="02020600000000000000" pitchFamily="18" charset="-127"/>
              <a:ea typeface="a시월구일2" panose="02020600000000000000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63A880F0-5B07-44B9-B7F3-0BA2961CD456}"/>
              </a:ext>
            </a:extLst>
          </p:cNvPr>
          <p:cNvSpPr txBox="1"/>
          <p:nvPr/>
        </p:nvSpPr>
        <p:spPr>
          <a:xfrm>
            <a:off x="3181564" y="368135"/>
            <a:ext cx="60785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>
                <a:solidFill>
                  <a:schemeClr val="bg1">
                    <a:lumMod val="50000"/>
                  </a:schemeClr>
                </a:solidFill>
                <a:latin typeface="a시월구일4" panose="02020600000000000000" pitchFamily="18" charset="-127"/>
                <a:ea typeface="a시월구일4" panose="02020600000000000000" pitchFamily="18" charset="-127"/>
              </a:rPr>
              <a:t>“</a:t>
            </a:r>
            <a:endParaRPr lang="ko-KR" altLang="en-US" sz="6600" dirty="0">
              <a:solidFill>
                <a:schemeClr val="bg1">
                  <a:lumMod val="50000"/>
                </a:schemeClr>
              </a:solidFill>
              <a:latin typeface="a시월구일4" panose="02020600000000000000" pitchFamily="18" charset="-127"/>
              <a:ea typeface="a시월구일4" panose="02020600000000000000" pitchFamily="18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A828AF86-A3EF-4DBB-BA56-D874286B84EA}"/>
              </a:ext>
            </a:extLst>
          </p:cNvPr>
          <p:cNvSpPr/>
          <p:nvPr/>
        </p:nvSpPr>
        <p:spPr>
          <a:xfrm>
            <a:off x="8453285" y="368135"/>
            <a:ext cx="607859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6600" dirty="0">
                <a:solidFill>
                  <a:schemeClr val="bg1">
                    <a:lumMod val="50000"/>
                  </a:schemeClr>
                </a:solidFill>
                <a:latin typeface="a시월구일4" panose="02020600000000000000" pitchFamily="18" charset="-127"/>
                <a:ea typeface="a시월구일4" panose="02020600000000000000" pitchFamily="18" charset="-127"/>
              </a:rPr>
              <a:t>”</a:t>
            </a:r>
            <a:endParaRPr lang="ko-KR" altLang="en-US" sz="6600" dirty="0">
              <a:solidFill>
                <a:schemeClr val="bg1">
                  <a:lumMod val="50000"/>
                </a:schemeClr>
              </a:solidFill>
              <a:latin typeface="a시월구일4" panose="02020600000000000000" pitchFamily="18" charset="-127"/>
              <a:ea typeface="a시월구일4" panose="02020600000000000000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1181" y="1552515"/>
            <a:ext cx="6773220" cy="4648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9018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1BDE0B1E-B609-4C37-A1D2-AC863645675F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xmlns="" id="{48C9A93B-EA06-4447-AC95-A005223B0E36}"/>
                </a:ext>
              </a:extLst>
            </p:cNvPr>
            <p:cNvSpPr/>
            <p:nvPr/>
          </p:nvSpPr>
          <p:spPr>
            <a:xfrm>
              <a:off x="0" y="0"/>
              <a:ext cx="6098400" cy="6858000"/>
            </a:xfrm>
            <a:prstGeom prst="rect">
              <a:avLst/>
            </a:prstGeom>
            <a:solidFill>
              <a:srgbClr val="FCDD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xmlns="" id="{CCFE2FD9-A94C-49AE-83F8-6BCA4F12B274}"/>
                </a:ext>
              </a:extLst>
            </p:cNvPr>
            <p:cNvSpPr/>
            <p:nvPr/>
          </p:nvSpPr>
          <p:spPr>
            <a:xfrm>
              <a:off x="6093600" y="0"/>
              <a:ext cx="6098400" cy="6858000"/>
            </a:xfrm>
            <a:prstGeom prst="rect">
              <a:avLst/>
            </a:prstGeom>
            <a:solidFill>
              <a:srgbClr val="FF7E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타원 6">
            <a:extLst>
              <a:ext uri="{FF2B5EF4-FFF2-40B4-BE49-F238E27FC236}">
                <a16:creationId xmlns:a16="http://schemas.microsoft.com/office/drawing/2014/main" xmlns="" id="{86A5AE59-631A-4815-9CAD-B65C40B4761D}"/>
              </a:ext>
            </a:extLst>
          </p:cNvPr>
          <p:cNvSpPr/>
          <p:nvPr/>
        </p:nvSpPr>
        <p:spPr>
          <a:xfrm>
            <a:off x="3771900" y="1104900"/>
            <a:ext cx="4648200" cy="4648200"/>
          </a:xfrm>
          <a:prstGeom prst="ellipse">
            <a:avLst/>
          </a:prstGeom>
          <a:solidFill>
            <a:schemeClr val="bg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F83702AD-C027-4402-90F1-63CAEFA6FE53}"/>
              </a:ext>
            </a:extLst>
          </p:cNvPr>
          <p:cNvSpPr txBox="1"/>
          <p:nvPr/>
        </p:nvSpPr>
        <p:spPr>
          <a:xfrm>
            <a:off x="4424713" y="2767280"/>
            <a:ext cx="334258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dirty="0">
                <a:solidFill>
                  <a:srgbClr val="595959"/>
                </a:solidFill>
                <a:latin typeface="a시월구일3" panose="02020600000000000000" pitchFamily="18" charset="-127"/>
                <a:ea typeface="a시월구일3" panose="02020600000000000000" pitchFamily="18" charset="-127"/>
              </a:rPr>
              <a:t>기부 관련</a:t>
            </a:r>
            <a:endParaRPr lang="en-US" altLang="ko-KR" sz="4000" dirty="0">
              <a:solidFill>
                <a:srgbClr val="595959"/>
              </a:solidFill>
              <a:latin typeface="a시월구일3" panose="02020600000000000000" pitchFamily="18" charset="-127"/>
              <a:ea typeface="a시월구일3" panose="02020600000000000000" pitchFamily="18" charset="-127"/>
            </a:endParaRPr>
          </a:p>
          <a:p>
            <a:pPr algn="ctr"/>
            <a:r>
              <a:rPr lang="ko-KR" altLang="en-US" sz="4000" dirty="0">
                <a:solidFill>
                  <a:srgbClr val="595959"/>
                </a:solidFill>
                <a:latin typeface="a시월구일3" panose="02020600000000000000" pitchFamily="18" charset="-127"/>
                <a:ea typeface="a시월구일3" panose="02020600000000000000" pitchFamily="18" charset="-127"/>
              </a:rPr>
              <a:t>눈속임 그래프</a:t>
            </a:r>
          </a:p>
        </p:txBody>
      </p:sp>
    </p:spTree>
    <p:extLst>
      <p:ext uri="{BB962C8B-B14F-4D97-AF65-F5344CB8AC3E}">
        <p14:creationId xmlns:p14="http://schemas.microsoft.com/office/powerpoint/2010/main" val="29188545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xmlns="" id="{6840F2DC-A3F1-453E-B85B-CC1B5B83C977}"/>
              </a:ext>
            </a:extLst>
          </p:cNvPr>
          <p:cNvGrpSpPr/>
          <p:nvPr/>
        </p:nvGrpSpPr>
        <p:grpSpPr>
          <a:xfrm>
            <a:off x="1019" y="0"/>
            <a:ext cx="12192000" cy="6858000"/>
            <a:chOff x="-7946" y="0"/>
            <a:chExt cx="12192000" cy="6858000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xmlns="" id="{CCFE8648-FA0A-438E-B65D-54DD19AFBAF8}"/>
                </a:ext>
              </a:extLst>
            </p:cNvPr>
            <p:cNvSpPr/>
            <p:nvPr/>
          </p:nvSpPr>
          <p:spPr>
            <a:xfrm>
              <a:off x="-7946" y="0"/>
              <a:ext cx="12192000" cy="6858000"/>
            </a:xfrm>
            <a:prstGeom prst="rect">
              <a:avLst/>
            </a:prstGeom>
            <a:solidFill>
              <a:srgbClr val="FF7E7E">
                <a:alpha val="8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사각형: 잘린 한쪽 모서리 10">
              <a:extLst>
                <a:ext uri="{FF2B5EF4-FFF2-40B4-BE49-F238E27FC236}">
                  <a16:creationId xmlns:a16="http://schemas.microsoft.com/office/drawing/2014/main" xmlns="" id="{48E69260-6811-43F2-BD82-EF84E889629F}"/>
                </a:ext>
              </a:extLst>
            </p:cNvPr>
            <p:cNvSpPr/>
            <p:nvPr/>
          </p:nvSpPr>
          <p:spPr>
            <a:xfrm rot="10800000" flipH="1">
              <a:off x="405659" y="329038"/>
              <a:ext cx="11448372" cy="6248955"/>
            </a:xfrm>
            <a:prstGeom prst="snip1Rect">
              <a:avLst>
                <a:gd name="adj" fmla="val 11650"/>
              </a:avLst>
            </a:prstGeom>
            <a:noFill/>
            <a:ln w="63500">
              <a:solidFill>
                <a:schemeClr val="bg2">
                  <a:lumMod val="25000"/>
                  <a:alpha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사각형: 잘린 한쪽 모서리 11">
              <a:extLst>
                <a:ext uri="{FF2B5EF4-FFF2-40B4-BE49-F238E27FC236}">
                  <a16:creationId xmlns:a16="http://schemas.microsoft.com/office/drawing/2014/main" xmlns="" id="{2A5F2E09-8D5F-4459-8A1B-6CC63F813F00}"/>
                </a:ext>
              </a:extLst>
            </p:cNvPr>
            <p:cNvSpPr/>
            <p:nvPr/>
          </p:nvSpPr>
          <p:spPr>
            <a:xfrm rot="10800000" flipH="1">
              <a:off x="355922" y="296383"/>
              <a:ext cx="11464264" cy="6248956"/>
            </a:xfrm>
            <a:prstGeom prst="snip1Rect">
              <a:avLst>
                <a:gd name="adj" fmla="val 1144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이등변 삼각형 12">
              <a:extLst>
                <a:ext uri="{FF2B5EF4-FFF2-40B4-BE49-F238E27FC236}">
                  <a16:creationId xmlns:a16="http://schemas.microsoft.com/office/drawing/2014/main" xmlns="" id="{ECDE97F4-F57D-43C0-8634-737D959B3C85}"/>
                </a:ext>
              </a:extLst>
            </p:cNvPr>
            <p:cNvSpPr/>
            <p:nvPr/>
          </p:nvSpPr>
          <p:spPr>
            <a:xfrm rot="18936524">
              <a:off x="10746480" y="5701494"/>
              <a:ext cx="1009017" cy="587049"/>
            </a:xfrm>
            <a:prstGeom prst="triangle">
              <a:avLst/>
            </a:prstGeom>
            <a:solidFill>
              <a:schemeClr val="bg2">
                <a:lumMod val="75000"/>
                <a:alpha val="7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0FED0FF9-543D-4790-874C-E55C39376249}"/>
              </a:ext>
            </a:extLst>
          </p:cNvPr>
          <p:cNvSpPr/>
          <p:nvPr/>
        </p:nvSpPr>
        <p:spPr>
          <a:xfrm>
            <a:off x="2198455" y="1556678"/>
            <a:ext cx="7582682" cy="3316608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C718C76B-750C-4EBD-A942-6F0504CECCAC}"/>
              </a:ext>
            </a:extLst>
          </p:cNvPr>
          <p:cNvSpPr txBox="1"/>
          <p:nvPr/>
        </p:nvSpPr>
        <p:spPr>
          <a:xfrm>
            <a:off x="4220217" y="599941"/>
            <a:ext cx="3751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시월구일2" panose="02020600000000000000" pitchFamily="18" charset="-127"/>
                <a:ea typeface="a시월구일2" panose="02020600000000000000" pitchFamily="18" charset="-127"/>
              </a:rPr>
              <a:t>눈속임 그래프</a:t>
            </a:r>
            <a:r>
              <a:rPr lang="en-US" altLang="ko-KR" sz="2400" dirty="0">
                <a:solidFill>
                  <a:srgbClr val="002060"/>
                </a:solidFill>
                <a:latin typeface="a시월구일2" panose="02020600000000000000" pitchFamily="18" charset="-127"/>
                <a:ea typeface="a시월구일2" panose="02020600000000000000" pitchFamily="18" charset="-127"/>
              </a:rPr>
              <a:t>- </a:t>
            </a:r>
            <a:r>
              <a:rPr lang="en-US" altLang="ko-KR" sz="2400" dirty="0">
                <a:solidFill>
                  <a:srgbClr val="548235"/>
                </a:solidFill>
                <a:latin typeface="a시월구일2" panose="02020600000000000000" pitchFamily="18" charset="-127"/>
                <a:ea typeface="a시월구일2" panose="02020600000000000000" pitchFamily="18" charset="-127"/>
              </a:rPr>
              <a:t>bar graph</a:t>
            </a:r>
            <a:endParaRPr lang="ko-KR" altLang="en-US" sz="2400" dirty="0">
              <a:solidFill>
                <a:srgbClr val="548235"/>
              </a:solidFill>
              <a:latin typeface="a시월구일2" panose="02020600000000000000" pitchFamily="18" charset="-127"/>
              <a:ea typeface="a시월구일2" panose="02020600000000000000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9F64383A-2811-40E2-925E-6DDD37178C72}"/>
              </a:ext>
            </a:extLst>
          </p:cNvPr>
          <p:cNvSpPr txBox="1"/>
          <p:nvPr/>
        </p:nvSpPr>
        <p:spPr>
          <a:xfrm>
            <a:off x="3734354" y="368135"/>
            <a:ext cx="60785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>
                <a:solidFill>
                  <a:schemeClr val="bg1">
                    <a:lumMod val="50000"/>
                  </a:schemeClr>
                </a:solidFill>
                <a:latin typeface="a시월구일4" panose="02020600000000000000" pitchFamily="18" charset="-127"/>
                <a:ea typeface="a시월구일4" panose="02020600000000000000" pitchFamily="18" charset="-127"/>
              </a:rPr>
              <a:t>“</a:t>
            </a:r>
            <a:endParaRPr lang="ko-KR" altLang="en-US" sz="6600" dirty="0">
              <a:solidFill>
                <a:schemeClr val="bg1">
                  <a:lumMod val="50000"/>
                </a:schemeClr>
              </a:solidFill>
              <a:latin typeface="a시월구일4" panose="02020600000000000000" pitchFamily="18" charset="-127"/>
              <a:ea typeface="a시월구일4" panose="02020600000000000000" pitchFamily="18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00E4180F-5B90-4659-A0ED-AA78ECDC6671}"/>
              </a:ext>
            </a:extLst>
          </p:cNvPr>
          <p:cNvSpPr/>
          <p:nvPr/>
        </p:nvSpPr>
        <p:spPr>
          <a:xfrm>
            <a:off x="7777270" y="368135"/>
            <a:ext cx="607859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6600" dirty="0">
                <a:solidFill>
                  <a:schemeClr val="bg1">
                    <a:lumMod val="50000"/>
                  </a:schemeClr>
                </a:solidFill>
                <a:latin typeface="a시월구일4" panose="02020600000000000000" pitchFamily="18" charset="-127"/>
                <a:ea typeface="a시월구일4" panose="02020600000000000000" pitchFamily="18" charset="-127"/>
              </a:rPr>
              <a:t>”</a:t>
            </a:r>
            <a:endParaRPr lang="ko-KR" altLang="en-US" sz="6600" dirty="0">
              <a:solidFill>
                <a:schemeClr val="bg1">
                  <a:lumMod val="50000"/>
                </a:schemeClr>
              </a:solidFill>
              <a:latin typeface="a시월구일4" panose="02020600000000000000" pitchFamily="18" charset="-127"/>
              <a:ea typeface="a시월구일4" panose="02020600000000000000" pitchFamily="18" charset="-127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xmlns="" id="{CC9A2284-787A-4A5C-B517-0953802D0AE2}"/>
              </a:ext>
            </a:extLst>
          </p:cNvPr>
          <p:cNvCxnSpPr>
            <a:cxnSpLocks/>
          </p:cNvCxnSpPr>
          <p:nvPr/>
        </p:nvCxnSpPr>
        <p:spPr>
          <a:xfrm>
            <a:off x="1082769" y="1320772"/>
            <a:ext cx="10026463" cy="0"/>
          </a:xfrm>
          <a:prstGeom prst="line">
            <a:avLst/>
          </a:prstGeom>
          <a:ln w="222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그림 18">
            <a:extLst>
              <a:ext uri="{FF2B5EF4-FFF2-40B4-BE49-F238E27FC236}">
                <a16:creationId xmlns:a16="http://schemas.microsoft.com/office/drawing/2014/main" xmlns="" id="{E3CDD4D7-54C9-4975-88CD-8095182F26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742" y="1684071"/>
            <a:ext cx="7219458" cy="3158930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B154E539-DEA1-4040-BB39-3F46BC265FE9}"/>
              </a:ext>
            </a:extLst>
          </p:cNvPr>
          <p:cNvSpPr/>
          <p:nvPr/>
        </p:nvSpPr>
        <p:spPr>
          <a:xfrm>
            <a:off x="2618335" y="5246856"/>
            <a:ext cx="702302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한국가이드스타에서 발표한 기부금 사용실태 조사 결과의 그래프다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.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하지만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 </a:t>
            </a:r>
            <a:endParaRPr lang="en-US" altLang="ko-KR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a시월구일1" panose="02020600000000000000" pitchFamily="18" charset="-127"/>
              <a:ea typeface="a시월구일1" panose="02020600000000000000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월드비전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(1,802)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의 수치와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사회복지공동모금회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(5,833)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의 수치가 약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 3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배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a시월구일1" panose="02020600000000000000" pitchFamily="18" charset="-127"/>
              <a:ea typeface="a시월구일1" panose="02020600000000000000" pitchFamily="18" charset="-127"/>
            </a:endParaRPr>
          </a:p>
          <a:p>
            <a:pPr algn="ctr"/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이상임에도 불구하고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,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위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그래프에서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비슷한 수치로 표현되었다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.</a:t>
            </a:r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a시월구일1" panose="02020600000000000000" pitchFamily="18" charset="-127"/>
              <a:ea typeface="a시월구일1" panose="02020600000000000000" pitchFamily="18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22182890-C129-466C-9DDC-4E86970963DD}"/>
              </a:ext>
            </a:extLst>
          </p:cNvPr>
          <p:cNvSpPr/>
          <p:nvPr/>
        </p:nvSpPr>
        <p:spPr>
          <a:xfrm>
            <a:off x="8504187" y="3628145"/>
            <a:ext cx="953061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B155D385-8106-40FC-92A4-60E35A69DA3C}"/>
              </a:ext>
            </a:extLst>
          </p:cNvPr>
          <p:cNvSpPr/>
          <p:nvPr/>
        </p:nvSpPr>
        <p:spPr>
          <a:xfrm>
            <a:off x="6918051" y="4853137"/>
            <a:ext cx="419931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자료</a:t>
            </a: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: </a:t>
            </a: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한국가이드스타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E98D0498-8C2D-4693-86D7-D5266DC38CFF}"/>
              </a:ext>
            </a:extLst>
          </p:cNvPr>
          <p:cNvSpPr/>
          <p:nvPr/>
        </p:nvSpPr>
        <p:spPr>
          <a:xfrm>
            <a:off x="8493305" y="4443349"/>
            <a:ext cx="953061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5432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xmlns="" id="{6840F2DC-A3F1-453E-B85B-CC1B5B83C977}"/>
              </a:ext>
            </a:extLst>
          </p:cNvPr>
          <p:cNvGrpSpPr/>
          <p:nvPr/>
        </p:nvGrpSpPr>
        <p:grpSpPr>
          <a:xfrm>
            <a:off x="1019" y="0"/>
            <a:ext cx="12192000" cy="6858000"/>
            <a:chOff x="-7946" y="0"/>
            <a:chExt cx="12192000" cy="6858000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xmlns="" id="{CCFE8648-FA0A-438E-B65D-54DD19AFBAF8}"/>
                </a:ext>
              </a:extLst>
            </p:cNvPr>
            <p:cNvSpPr/>
            <p:nvPr/>
          </p:nvSpPr>
          <p:spPr>
            <a:xfrm>
              <a:off x="-7946" y="0"/>
              <a:ext cx="12192000" cy="6858000"/>
            </a:xfrm>
            <a:prstGeom prst="rect">
              <a:avLst/>
            </a:prstGeom>
            <a:solidFill>
              <a:srgbClr val="FF7E7E">
                <a:alpha val="8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사각형: 잘린 한쪽 모서리 10">
              <a:extLst>
                <a:ext uri="{FF2B5EF4-FFF2-40B4-BE49-F238E27FC236}">
                  <a16:creationId xmlns:a16="http://schemas.microsoft.com/office/drawing/2014/main" xmlns="" id="{48E69260-6811-43F2-BD82-EF84E889629F}"/>
                </a:ext>
              </a:extLst>
            </p:cNvPr>
            <p:cNvSpPr/>
            <p:nvPr/>
          </p:nvSpPr>
          <p:spPr>
            <a:xfrm rot="10800000" flipH="1">
              <a:off x="405659" y="329038"/>
              <a:ext cx="11448372" cy="6248955"/>
            </a:xfrm>
            <a:prstGeom prst="snip1Rect">
              <a:avLst>
                <a:gd name="adj" fmla="val 11650"/>
              </a:avLst>
            </a:prstGeom>
            <a:noFill/>
            <a:ln w="63500">
              <a:solidFill>
                <a:schemeClr val="bg2">
                  <a:lumMod val="25000"/>
                  <a:alpha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사각형: 잘린 한쪽 모서리 11">
              <a:extLst>
                <a:ext uri="{FF2B5EF4-FFF2-40B4-BE49-F238E27FC236}">
                  <a16:creationId xmlns:a16="http://schemas.microsoft.com/office/drawing/2014/main" xmlns="" id="{2A5F2E09-8D5F-4459-8A1B-6CC63F813F00}"/>
                </a:ext>
              </a:extLst>
            </p:cNvPr>
            <p:cNvSpPr/>
            <p:nvPr/>
          </p:nvSpPr>
          <p:spPr>
            <a:xfrm rot="10800000" flipH="1">
              <a:off x="355922" y="296383"/>
              <a:ext cx="11464264" cy="6248956"/>
            </a:xfrm>
            <a:prstGeom prst="snip1Rect">
              <a:avLst>
                <a:gd name="adj" fmla="val 1144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이등변 삼각형 12">
              <a:extLst>
                <a:ext uri="{FF2B5EF4-FFF2-40B4-BE49-F238E27FC236}">
                  <a16:creationId xmlns:a16="http://schemas.microsoft.com/office/drawing/2014/main" xmlns="" id="{ECDE97F4-F57D-43C0-8634-737D959B3C85}"/>
                </a:ext>
              </a:extLst>
            </p:cNvPr>
            <p:cNvSpPr/>
            <p:nvPr/>
          </p:nvSpPr>
          <p:spPr>
            <a:xfrm rot="18936524">
              <a:off x="10746480" y="5701494"/>
              <a:ext cx="1009017" cy="587049"/>
            </a:xfrm>
            <a:prstGeom prst="triangle">
              <a:avLst/>
            </a:prstGeom>
            <a:solidFill>
              <a:schemeClr val="bg2">
                <a:lumMod val="75000"/>
                <a:alpha val="7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C718C76B-750C-4EBD-A942-6F0504CECCAC}"/>
              </a:ext>
            </a:extLst>
          </p:cNvPr>
          <p:cNvSpPr txBox="1"/>
          <p:nvPr/>
        </p:nvSpPr>
        <p:spPr>
          <a:xfrm>
            <a:off x="4220217" y="599941"/>
            <a:ext cx="3751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시월구일2" panose="02020600000000000000" pitchFamily="18" charset="-127"/>
                <a:ea typeface="a시월구일2" panose="02020600000000000000" pitchFamily="18" charset="-127"/>
              </a:rPr>
              <a:t>눈속임 그래프</a:t>
            </a:r>
            <a:r>
              <a:rPr lang="en-US" altLang="ko-KR" sz="2400" dirty="0">
                <a:solidFill>
                  <a:srgbClr val="002060"/>
                </a:solidFill>
                <a:latin typeface="a시월구일2" panose="02020600000000000000" pitchFamily="18" charset="-127"/>
                <a:ea typeface="a시월구일2" panose="02020600000000000000" pitchFamily="18" charset="-127"/>
              </a:rPr>
              <a:t>- </a:t>
            </a:r>
            <a:r>
              <a:rPr lang="en-US" altLang="ko-KR" sz="2400" dirty="0">
                <a:solidFill>
                  <a:srgbClr val="548235"/>
                </a:solidFill>
                <a:latin typeface="a시월구일2" panose="02020600000000000000" pitchFamily="18" charset="-127"/>
                <a:ea typeface="a시월구일2" panose="02020600000000000000" pitchFamily="18" charset="-127"/>
              </a:rPr>
              <a:t>bar graph</a:t>
            </a:r>
            <a:endParaRPr lang="ko-KR" altLang="en-US" sz="2400" dirty="0">
              <a:solidFill>
                <a:srgbClr val="548235"/>
              </a:solidFill>
              <a:latin typeface="a시월구일2" panose="02020600000000000000" pitchFamily="18" charset="-127"/>
              <a:ea typeface="a시월구일2" panose="02020600000000000000" pitchFamily="18" charset="-127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xmlns="" id="{CC9A2284-787A-4A5C-B517-0953802D0AE2}"/>
              </a:ext>
            </a:extLst>
          </p:cNvPr>
          <p:cNvCxnSpPr>
            <a:cxnSpLocks/>
          </p:cNvCxnSpPr>
          <p:nvPr/>
        </p:nvCxnSpPr>
        <p:spPr>
          <a:xfrm>
            <a:off x="1082769" y="1320772"/>
            <a:ext cx="10026463" cy="0"/>
          </a:xfrm>
          <a:prstGeom prst="line">
            <a:avLst/>
          </a:prstGeom>
          <a:ln w="222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22182890-C129-466C-9DDC-4E86970963DD}"/>
              </a:ext>
            </a:extLst>
          </p:cNvPr>
          <p:cNvSpPr/>
          <p:nvPr/>
        </p:nvSpPr>
        <p:spPr>
          <a:xfrm>
            <a:off x="8504187" y="3628145"/>
            <a:ext cx="953061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1E978CEB-AC9F-463C-970B-9C739077CE44}"/>
              </a:ext>
            </a:extLst>
          </p:cNvPr>
          <p:cNvSpPr txBox="1"/>
          <p:nvPr/>
        </p:nvSpPr>
        <p:spPr>
          <a:xfrm>
            <a:off x="3734354" y="368135"/>
            <a:ext cx="60785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>
                <a:solidFill>
                  <a:schemeClr val="bg1">
                    <a:lumMod val="50000"/>
                  </a:schemeClr>
                </a:solidFill>
                <a:latin typeface="a시월구일4" panose="02020600000000000000" pitchFamily="18" charset="-127"/>
                <a:ea typeface="a시월구일4" panose="02020600000000000000" pitchFamily="18" charset="-127"/>
              </a:rPr>
              <a:t>“</a:t>
            </a:r>
            <a:endParaRPr lang="ko-KR" altLang="en-US" sz="6600" dirty="0">
              <a:solidFill>
                <a:schemeClr val="bg1">
                  <a:lumMod val="50000"/>
                </a:schemeClr>
              </a:solidFill>
              <a:latin typeface="a시월구일4" panose="02020600000000000000" pitchFamily="18" charset="-127"/>
              <a:ea typeface="a시월구일4" panose="02020600000000000000" pitchFamily="18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94DAAFED-F0D2-47CC-8BDD-ABB694BADB37}"/>
              </a:ext>
            </a:extLst>
          </p:cNvPr>
          <p:cNvSpPr/>
          <p:nvPr/>
        </p:nvSpPr>
        <p:spPr>
          <a:xfrm>
            <a:off x="7777270" y="368135"/>
            <a:ext cx="607859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6600" dirty="0">
                <a:solidFill>
                  <a:schemeClr val="bg1">
                    <a:lumMod val="50000"/>
                  </a:schemeClr>
                </a:solidFill>
                <a:latin typeface="a시월구일4" panose="02020600000000000000" pitchFamily="18" charset="-127"/>
                <a:ea typeface="a시월구일4" panose="02020600000000000000" pitchFamily="18" charset="-127"/>
              </a:rPr>
              <a:t>”</a:t>
            </a:r>
            <a:endParaRPr lang="ko-KR" altLang="en-US" sz="6600" dirty="0">
              <a:solidFill>
                <a:schemeClr val="bg1">
                  <a:lumMod val="50000"/>
                </a:schemeClr>
              </a:solidFill>
              <a:latin typeface="a시월구일4" panose="02020600000000000000" pitchFamily="18" charset="-127"/>
              <a:ea typeface="a시월구일4" panose="02020600000000000000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D769F122-6842-40D0-A097-F35D08D5DD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8211" y="1694687"/>
            <a:ext cx="6148003" cy="4476515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D5E7FB93-589D-416C-9A13-15203BCE9E1E}"/>
              </a:ext>
            </a:extLst>
          </p:cNvPr>
          <p:cNvSpPr/>
          <p:nvPr/>
        </p:nvSpPr>
        <p:spPr>
          <a:xfrm>
            <a:off x="1145015" y="1556678"/>
            <a:ext cx="6342444" cy="4760422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50DC64F4-2393-43BE-A9C7-D93199D563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3097" y="2502619"/>
            <a:ext cx="3476192" cy="2685928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C7C21FD5-42CB-416A-B6C6-46BFD91D9832}"/>
              </a:ext>
            </a:extLst>
          </p:cNvPr>
          <p:cNvSpPr/>
          <p:nvPr/>
        </p:nvSpPr>
        <p:spPr>
          <a:xfrm>
            <a:off x="8052319" y="2771191"/>
            <a:ext cx="3545632" cy="2146042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이등변 삼각형 20">
            <a:extLst>
              <a:ext uri="{FF2B5EF4-FFF2-40B4-BE49-F238E27FC236}">
                <a16:creationId xmlns:a16="http://schemas.microsoft.com/office/drawing/2014/main" xmlns="" id="{74D714FB-8D9C-486A-96B4-10CCDE41E492}"/>
              </a:ext>
            </a:extLst>
          </p:cNvPr>
          <p:cNvSpPr/>
          <p:nvPr/>
        </p:nvSpPr>
        <p:spPr>
          <a:xfrm rot="5400000">
            <a:off x="7689754" y="3827712"/>
            <a:ext cx="232455" cy="200392"/>
          </a:xfrm>
          <a:prstGeom prst="triangle">
            <a:avLst/>
          </a:prstGeom>
          <a:solidFill>
            <a:srgbClr val="FF8E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xmlns="" id="{B240F59A-CE28-4E2D-973A-BC375C4FF3A2}"/>
              </a:ext>
            </a:extLst>
          </p:cNvPr>
          <p:cNvCxnSpPr/>
          <p:nvPr/>
        </p:nvCxnSpPr>
        <p:spPr>
          <a:xfrm>
            <a:off x="1268211" y="2202426"/>
            <a:ext cx="5997828" cy="0"/>
          </a:xfrm>
          <a:prstGeom prst="line">
            <a:avLst/>
          </a:prstGeom>
          <a:ln cap="flat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65E4D28C-E823-4810-B9CD-5F66D1F4FDDC}"/>
              </a:ext>
            </a:extLst>
          </p:cNvPr>
          <p:cNvSpPr txBox="1"/>
          <p:nvPr/>
        </p:nvSpPr>
        <p:spPr>
          <a:xfrm>
            <a:off x="4521541" y="2455039"/>
            <a:ext cx="15167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rgbClr val="C00000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정확한 </a:t>
            </a:r>
            <a:r>
              <a:rPr lang="ko-KR" altLang="en-US" sz="1100" dirty="0" err="1">
                <a:solidFill>
                  <a:srgbClr val="C00000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데이터값</a:t>
            </a:r>
            <a:r>
              <a:rPr lang="ko-KR" altLang="en-US" sz="1100" dirty="0">
                <a:solidFill>
                  <a:srgbClr val="C00000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 입력</a:t>
            </a: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xmlns="" id="{764EDB6C-F506-416E-8336-34CF8E6A3177}"/>
              </a:ext>
            </a:extLst>
          </p:cNvPr>
          <p:cNvCxnSpPr>
            <a:cxnSpLocks/>
          </p:cNvCxnSpPr>
          <p:nvPr/>
        </p:nvCxnSpPr>
        <p:spPr>
          <a:xfrm flipV="1">
            <a:off x="5279922" y="2254813"/>
            <a:ext cx="0" cy="19102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xmlns="" id="{49549102-6697-42E6-87AD-988BDF3AD9D0}"/>
              </a:ext>
            </a:extLst>
          </p:cNvPr>
          <p:cNvCxnSpPr>
            <a:cxnSpLocks/>
          </p:cNvCxnSpPr>
          <p:nvPr/>
        </p:nvCxnSpPr>
        <p:spPr>
          <a:xfrm flipH="1">
            <a:off x="5633226" y="3262184"/>
            <a:ext cx="192632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1B05A82E-4E23-44F2-A452-9A256ACFD504}"/>
              </a:ext>
            </a:extLst>
          </p:cNvPr>
          <p:cNvSpPr txBox="1"/>
          <p:nvPr/>
        </p:nvSpPr>
        <p:spPr>
          <a:xfrm>
            <a:off x="5811290" y="3131379"/>
            <a:ext cx="21098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rgbClr val="C00000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x</a:t>
            </a:r>
            <a:r>
              <a:rPr lang="ko-KR" altLang="en-US" sz="1100" dirty="0">
                <a:solidFill>
                  <a:srgbClr val="C00000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축에 수치</a:t>
            </a:r>
            <a:r>
              <a:rPr lang="en-US" altLang="ko-KR" sz="1100" dirty="0">
                <a:solidFill>
                  <a:srgbClr val="C00000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, y</a:t>
            </a:r>
            <a:r>
              <a:rPr lang="ko-KR" altLang="en-US" sz="1100" dirty="0">
                <a:solidFill>
                  <a:srgbClr val="C00000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축에 단체 정렬 </a:t>
            </a: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xmlns="" id="{194817BE-7AEC-42B0-8934-77C36365DF38}"/>
              </a:ext>
            </a:extLst>
          </p:cNvPr>
          <p:cNvCxnSpPr>
            <a:cxnSpLocks/>
          </p:cNvCxnSpPr>
          <p:nvPr/>
        </p:nvCxnSpPr>
        <p:spPr>
          <a:xfrm flipH="1">
            <a:off x="6206857" y="3909003"/>
            <a:ext cx="192632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53BF0253-C896-4B93-B485-6BE6025E601F}"/>
              </a:ext>
            </a:extLst>
          </p:cNvPr>
          <p:cNvSpPr txBox="1"/>
          <p:nvPr/>
        </p:nvSpPr>
        <p:spPr>
          <a:xfrm>
            <a:off x="6384921" y="3778198"/>
            <a:ext cx="21098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rgbClr val="C00000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각 수치 위치설정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39871933-0E6C-4711-8C2D-E71BC122CC7D}"/>
              </a:ext>
            </a:extLst>
          </p:cNvPr>
          <p:cNvSpPr/>
          <p:nvPr/>
        </p:nvSpPr>
        <p:spPr>
          <a:xfrm>
            <a:off x="2187146" y="4013033"/>
            <a:ext cx="4683211" cy="215816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xmlns="" id="{63EF6323-966D-4D98-BE3C-30B9386EE3E4}"/>
              </a:ext>
            </a:extLst>
          </p:cNvPr>
          <p:cNvCxnSpPr>
            <a:cxnSpLocks/>
          </p:cNvCxnSpPr>
          <p:nvPr/>
        </p:nvCxnSpPr>
        <p:spPr>
          <a:xfrm flipH="1">
            <a:off x="6984849" y="5354124"/>
            <a:ext cx="192632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8DF51FAF-E4EE-49F3-9B38-6710B65041B2}"/>
              </a:ext>
            </a:extLst>
          </p:cNvPr>
          <p:cNvSpPr txBox="1"/>
          <p:nvPr/>
        </p:nvSpPr>
        <p:spPr>
          <a:xfrm>
            <a:off x="7162913" y="5223319"/>
            <a:ext cx="210987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rgbClr val="C00000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텍스트 위치설정 및 불필요한 부분 제거</a:t>
            </a:r>
          </a:p>
        </p:txBody>
      </p:sp>
    </p:spTree>
    <p:extLst>
      <p:ext uri="{BB962C8B-B14F-4D97-AF65-F5344CB8AC3E}">
        <p14:creationId xmlns:p14="http://schemas.microsoft.com/office/powerpoint/2010/main" val="27273562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xmlns="" id="{6840F2DC-A3F1-453E-B85B-CC1B5B83C977}"/>
              </a:ext>
            </a:extLst>
          </p:cNvPr>
          <p:cNvGrpSpPr/>
          <p:nvPr/>
        </p:nvGrpSpPr>
        <p:grpSpPr>
          <a:xfrm>
            <a:off x="1019" y="0"/>
            <a:ext cx="12192000" cy="6858000"/>
            <a:chOff x="-7946" y="0"/>
            <a:chExt cx="12192000" cy="6858000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xmlns="" id="{CCFE8648-FA0A-438E-B65D-54DD19AFBAF8}"/>
                </a:ext>
              </a:extLst>
            </p:cNvPr>
            <p:cNvSpPr/>
            <p:nvPr/>
          </p:nvSpPr>
          <p:spPr>
            <a:xfrm>
              <a:off x="-7946" y="0"/>
              <a:ext cx="12192000" cy="6858000"/>
            </a:xfrm>
            <a:prstGeom prst="rect">
              <a:avLst/>
            </a:prstGeom>
            <a:solidFill>
              <a:srgbClr val="FF7E7E">
                <a:alpha val="8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사각형: 잘린 한쪽 모서리 10">
              <a:extLst>
                <a:ext uri="{FF2B5EF4-FFF2-40B4-BE49-F238E27FC236}">
                  <a16:creationId xmlns:a16="http://schemas.microsoft.com/office/drawing/2014/main" xmlns="" id="{48E69260-6811-43F2-BD82-EF84E889629F}"/>
                </a:ext>
              </a:extLst>
            </p:cNvPr>
            <p:cNvSpPr/>
            <p:nvPr/>
          </p:nvSpPr>
          <p:spPr>
            <a:xfrm rot="10800000" flipH="1">
              <a:off x="405659" y="329038"/>
              <a:ext cx="11448372" cy="6248955"/>
            </a:xfrm>
            <a:prstGeom prst="snip1Rect">
              <a:avLst>
                <a:gd name="adj" fmla="val 11650"/>
              </a:avLst>
            </a:prstGeom>
            <a:noFill/>
            <a:ln w="63500">
              <a:solidFill>
                <a:schemeClr val="bg2">
                  <a:lumMod val="25000"/>
                  <a:alpha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사각형: 잘린 한쪽 모서리 11">
              <a:extLst>
                <a:ext uri="{FF2B5EF4-FFF2-40B4-BE49-F238E27FC236}">
                  <a16:creationId xmlns:a16="http://schemas.microsoft.com/office/drawing/2014/main" xmlns="" id="{2A5F2E09-8D5F-4459-8A1B-6CC63F813F00}"/>
                </a:ext>
              </a:extLst>
            </p:cNvPr>
            <p:cNvSpPr/>
            <p:nvPr/>
          </p:nvSpPr>
          <p:spPr>
            <a:xfrm rot="10800000" flipH="1">
              <a:off x="355922" y="296383"/>
              <a:ext cx="11464264" cy="6248956"/>
            </a:xfrm>
            <a:prstGeom prst="snip1Rect">
              <a:avLst>
                <a:gd name="adj" fmla="val 1144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이등변 삼각형 12">
              <a:extLst>
                <a:ext uri="{FF2B5EF4-FFF2-40B4-BE49-F238E27FC236}">
                  <a16:creationId xmlns:a16="http://schemas.microsoft.com/office/drawing/2014/main" xmlns="" id="{ECDE97F4-F57D-43C0-8634-737D959B3C85}"/>
                </a:ext>
              </a:extLst>
            </p:cNvPr>
            <p:cNvSpPr/>
            <p:nvPr/>
          </p:nvSpPr>
          <p:spPr>
            <a:xfrm rot="18936524">
              <a:off x="10746480" y="5701494"/>
              <a:ext cx="1009017" cy="587049"/>
            </a:xfrm>
            <a:prstGeom prst="triangle">
              <a:avLst/>
            </a:prstGeom>
            <a:solidFill>
              <a:schemeClr val="bg2">
                <a:lumMod val="75000"/>
                <a:alpha val="7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C718C76B-750C-4EBD-A942-6F0504CECCAC}"/>
              </a:ext>
            </a:extLst>
          </p:cNvPr>
          <p:cNvSpPr txBox="1"/>
          <p:nvPr/>
        </p:nvSpPr>
        <p:spPr>
          <a:xfrm>
            <a:off x="4220217" y="599941"/>
            <a:ext cx="3751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시월구일2" panose="02020600000000000000" pitchFamily="18" charset="-127"/>
                <a:ea typeface="a시월구일2" panose="02020600000000000000" pitchFamily="18" charset="-127"/>
              </a:rPr>
              <a:t>눈속임 그래프</a:t>
            </a:r>
            <a:r>
              <a:rPr lang="en-US" altLang="ko-KR" sz="2400" dirty="0">
                <a:solidFill>
                  <a:srgbClr val="002060"/>
                </a:solidFill>
                <a:latin typeface="a시월구일2" panose="02020600000000000000" pitchFamily="18" charset="-127"/>
                <a:ea typeface="a시월구일2" panose="02020600000000000000" pitchFamily="18" charset="-127"/>
              </a:rPr>
              <a:t>- </a:t>
            </a:r>
            <a:r>
              <a:rPr lang="en-US" altLang="ko-KR" sz="2400" dirty="0">
                <a:solidFill>
                  <a:srgbClr val="548235"/>
                </a:solidFill>
                <a:latin typeface="a시월구일2" panose="02020600000000000000" pitchFamily="18" charset="-127"/>
                <a:ea typeface="a시월구일2" panose="02020600000000000000" pitchFamily="18" charset="-127"/>
              </a:rPr>
              <a:t>bar graph</a:t>
            </a:r>
            <a:endParaRPr lang="ko-KR" altLang="en-US" sz="2400" dirty="0">
              <a:solidFill>
                <a:srgbClr val="548235"/>
              </a:solidFill>
              <a:latin typeface="a시월구일2" panose="02020600000000000000" pitchFamily="18" charset="-127"/>
              <a:ea typeface="a시월구일2" panose="02020600000000000000" pitchFamily="18" charset="-127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xmlns="" id="{CC9A2284-787A-4A5C-B517-0953802D0AE2}"/>
              </a:ext>
            </a:extLst>
          </p:cNvPr>
          <p:cNvCxnSpPr>
            <a:cxnSpLocks/>
          </p:cNvCxnSpPr>
          <p:nvPr/>
        </p:nvCxnSpPr>
        <p:spPr>
          <a:xfrm>
            <a:off x="1082769" y="1320772"/>
            <a:ext cx="10026463" cy="0"/>
          </a:xfrm>
          <a:prstGeom prst="line">
            <a:avLst/>
          </a:prstGeom>
          <a:ln w="222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22182890-C129-466C-9DDC-4E86970963DD}"/>
              </a:ext>
            </a:extLst>
          </p:cNvPr>
          <p:cNvSpPr/>
          <p:nvPr/>
        </p:nvSpPr>
        <p:spPr>
          <a:xfrm>
            <a:off x="8504187" y="3628145"/>
            <a:ext cx="953061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1E978CEB-AC9F-463C-970B-9C739077CE44}"/>
              </a:ext>
            </a:extLst>
          </p:cNvPr>
          <p:cNvSpPr txBox="1"/>
          <p:nvPr/>
        </p:nvSpPr>
        <p:spPr>
          <a:xfrm>
            <a:off x="3734354" y="368135"/>
            <a:ext cx="60785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>
                <a:solidFill>
                  <a:schemeClr val="bg1">
                    <a:lumMod val="50000"/>
                  </a:schemeClr>
                </a:solidFill>
                <a:latin typeface="a시월구일4" panose="02020600000000000000" pitchFamily="18" charset="-127"/>
                <a:ea typeface="a시월구일4" panose="02020600000000000000" pitchFamily="18" charset="-127"/>
              </a:rPr>
              <a:t>“</a:t>
            </a:r>
            <a:endParaRPr lang="ko-KR" altLang="en-US" sz="6600" dirty="0">
              <a:solidFill>
                <a:schemeClr val="bg1">
                  <a:lumMod val="50000"/>
                </a:schemeClr>
              </a:solidFill>
              <a:latin typeface="a시월구일4" panose="02020600000000000000" pitchFamily="18" charset="-127"/>
              <a:ea typeface="a시월구일4" panose="02020600000000000000" pitchFamily="18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94DAAFED-F0D2-47CC-8BDD-ABB694BADB37}"/>
              </a:ext>
            </a:extLst>
          </p:cNvPr>
          <p:cNvSpPr/>
          <p:nvPr/>
        </p:nvSpPr>
        <p:spPr>
          <a:xfrm>
            <a:off x="7777270" y="368135"/>
            <a:ext cx="607859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6600" dirty="0">
                <a:solidFill>
                  <a:schemeClr val="bg1">
                    <a:lumMod val="50000"/>
                  </a:schemeClr>
                </a:solidFill>
                <a:latin typeface="a시월구일4" panose="02020600000000000000" pitchFamily="18" charset="-127"/>
                <a:ea typeface="a시월구일4" panose="02020600000000000000" pitchFamily="18" charset="-127"/>
              </a:rPr>
              <a:t>”</a:t>
            </a:r>
            <a:endParaRPr lang="ko-KR" altLang="en-US" sz="6600" dirty="0">
              <a:solidFill>
                <a:schemeClr val="bg1">
                  <a:lumMod val="50000"/>
                </a:schemeClr>
              </a:solidFill>
              <a:latin typeface="a시월구일4" panose="02020600000000000000" pitchFamily="18" charset="-127"/>
              <a:ea typeface="a시월구일4" panose="02020600000000000000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50DC64F4-2393-43BE-A9C7-D93199D563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2820" y="1332510"/>
            <a:ext cx="5426461" cy="4192830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C7C21FD5-42CB-416A-B6C6-46BFD91D9832}"/>
              </a:ext>
            </a:extLst>
          </p:cNvPr>
          <p:cNvSpPr/>
          <p:nvPr/>
        </p:nvSpPr>
        <p:spPr>
          <a:xfrm>
            <a:off x="3188044" y="1704634"/>
            <a:ext cx="6145426" cy="3320447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662442" y="5315973"/>
            <a:ext cx="695273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사회복지공동모금회의 수치를 정확히 입력하고, ggplot을 </a:t>
            </a:r>
            <a:r>
              <a:rPr lang="ko-KR" altLang="en-US" sz="1400" dirty="0" smtClean="0">
                <a:latin typeface="a시월구일1" panose="02020600000000000000" pitchFamily="18" charset="-127"/>
                <a:ea typeface="a시월구일1" panose="02020600000000000000" pitchFamily="18" charset="-127"/>
              </a:rPr>
              <a:t>통하여 그래프를 </a:t>
            </a:r>
            <a:r>
              <a:rPr lang="ko-KR" altLang="en-US" sz="1400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작성하였다.</a:t>
            </a:r>
          </a:p>
        </p:txBody>
      </p:sp>
    </p:spTree>
    <p:extLst>
      <p:ext uri="{BB962C8B-B14F-4D97-AF65-F5344CB8AC3E}">
        <p14:creationId xmlns:p14="http://schemas.microsoft.com/office/powerpoint/2010/main" val="8108474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1BDE0B1E-B609-4C37-A1D2-AC863645675F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xmlns="" id="{48C9A93B-EA06-4447-AC95-A005223B0E36}"/>
                </a:ext>
              </a:extLst>
            </p:cNvPr>
            <p:cNvSpPr/>
            <p:nvPr/>
          </p:nvSpPr>
          <p:spPr>
            <a:xfrm>
              <a:off x="0" y="0"/>
              <a:ext cx="6098400" cy="6858000"/>
            </a:xfrm>
            <a:prstGeom prst="rect">
              <a:avLst/>
            </a:prstGeom>
            <a:solidFill>
              <a:srgbClr val="FCDD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xmlns="" id="{CCFE2FD9-A94C-49AE-83F8-6BCA4F12B274}"/>
                </a:ext>
              </a:extLst>
            </p:cNvPr>
            <p:cNvSpPr/>
            <p:nvPr/>
          </p:nvSpPr>
          <p:spPr>
            <a:xfrm>
              <a:off x="6093600" y="0"/>
              <a:ext cx="6098400" cy="6858000"/>
            </a:xfrm>
            <a:prstGeom prst="rect">
              <a:avLst/>
            </a:prstGeom>
            <a:solidFill>
              <a:srgbClr val="FF7E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타원 6">
            <a:extLst>
              <a:ext uri="{FF2B5EF4-FFF2-40B4-BE49-F238E27FC236}">
                <a16:creationId xmlns:a16="http://schemas.microsoft.com/office/drawing/2014/main" xmlns="" id="{86A5AE59-631A-4815-9CAD-B65C40B4761D}"/>
              </a:ext>
            </a:extLst>
          </p:cNvPr>
          <p:cNvSpPr/>
          <p:nvPr/>
        </p:nvSpPr>
        <p:spPr>
          <a:xfrm>
            <a:off x="3771900" y="1104900"/>
            <a:ext cx="4648200" cy="4648200"/>
          </a:xfrm>
          <a:prstGeom prst="ellipse">
            <a:avLst/>
          </a:prstGeom>
          <a:solidFill>
            <a:schemeClr val="bg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F83702AD-C027-4402-90F1-63CAEFA6FE53}"/>
              </a:ext>
            </a:extLst>
          </p:cNvPr>
          <p:cNvSpPr txBox="1"/>
          <p:nvPr/>
        </p:nvSpPr>
        <p:spPr>
          <a:xfrm>
            <a:off x="4532110" y="3075057"/>
            <a:ext cx="31277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dirty="0">
                <a:solidFill>
                  <a:srgbClr val="FF7E7E"/>
                </a:solidFill>
                <a:latin typeface="a시월구일3" panose="02020600000000000000" pitchFamily="18" charset="-127"/>
                <a:ea typeface="a시월구일3" panose="02020600000000000000" pitchFamily="18" charset="-127"/>
              </a:rPr>
              <a:t>THANK YOU</a:t>
            </a:r>
            <a:endParaRPr lang="ko-KR" altLang="en-US" sz="4000" dirty="0">
              <a:solidFill>
                <a:srgbClr val="FF7E7E"/>
              </a:solidFill>
              <a:latin typeface="a시월구일3" panose="02020600000000000000" pitchFamily="18" charset="-127"/>
              <a:ea typeface="a시월구일3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53339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xmlns="" id="{0FC8F241-C1C3-485E-8CDD-57286530F10C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-7946" y="0"/>
            <a:chExt cx="12192000" cy="6858000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xmlns="" id="{7A8EEBB3-7AE4-4E22-A050-3AEB8B89B733}"/>
                </a:ext>
              </a:extLst>
            </p:cNvPr>
            <p:cNvSpPr/>
            <p:nvPr/>
          </p:nvSpPr>
          <p:spPr>
            <a:xfrm>
              <a:off x="-7946" y="0"/>
              <a:ext cx="12192000" cy="6858000"/>
            </a:xfrm>
            <a:prstGeom prst="rect">
              <a:avLst/>
            </a:prstGeom>
            <a:solidFill>
              <a:srgbClr val="FF7E7E">
                <a:alpha val="8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사각형: 잘린 한쪽 모서리 15">
              <a:extLst>
                <a:ext uri="{FF2B5EF4-FFF2-40B4-BE49-F238E27FC236}">
                  <a16:creationId xmlns:a16="http://schemas.microsoft.com/office/drawing/2014/main" xmlns="" id="{296CFF32-CE55-444D-8767-A773EECA02DF}"/>
                </a:ext>
              </a:extLst>
            </p:cNvPr>
            <p:cNvSpPr/>
            <p:nvPr/>
          </p:nvSpPr>
          <p:spPr>
            <a:xfrm rot="10800000" flipH="1">
              <a:off x="405659" y="329038"/>
              <a:ext cx="11448372" cy="6248955"/>
            </a:xfrm>
            <a:prstGeom prst="snip1Rect">
              <a:avLst>
                <a:gd name="adj" fmla="val 11650"/>
              </a:avLst>
            </a:prstGeom>
            <a:noFill/>
            <a:ln w="63500">
              <a:solidFill>
                <a:schemeClr val="bg2">
                  <a:lumMod val="25000"/>
                  <a:alpha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사각형: 잘린 한쪽 모서리 16">
              <a:extLst>
                <a:ext uri="{FF2B5EF4-FFF2-40B4-BE49-F238E27FC236}">
                  <a16:creationId xmlns:a16="http://schemas.microsoft.com/office/drawing/2014/main" xmlns="" id="{8E9C7E75-EC22-4AE1-808D-FCDB326338FA}"/>
                </a:ext>
              </a:extLst>
            </p:cNvPr>
            <p:cNvSpPr/>
            <p:nvPr/>
          </p:nvSpPr>
          <p:spPr>
            <a:xfrm rot="10800000" flipH="1">
              <a:off x="355922" y="296383"/>
              <a:ext cx="11464264" cy="6248956"/>
            </a:xfrm>
            <a:prstGeom prst="snip1Rect">
              <a:avLst>
                <a:gd name="adj" fmla="val 1144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이등변 삼각형 17">
              <a:extLst>
                <a:ext uri="{FF2B5EF4-FFF2-40B4-BE49-F238E27FC236}">
                  <a16:creationId xmlns:a16="http://schemas.microsoft.com/office/drawing/2014/main" xmlns="" id="{A392C86D-3325-44D6-94FC-76416B6FFC39}"/>
                </a:ext>
              </a:extLst>
            </p:cNvPr>
            <p:cNvSpPr/>
            <p:nvPr/>
          </p:nvSpPr>
          <p:spPr>
            <a:xfrm rot="18936524">
              <a:off x="10746480" y="5701494"/>
              <a:ext cx="1009017" cy="587049"/>
            </a:xfrm>
            <a:prstGeom prst="triangle">
              <a:avLst/>
            </a:prstGeom>
            <a:solidFill>
              <a:schemeClr val="bg2">
                <a:lumMod val="75000"/>
                <a:alpha val="7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D9410A59-9C1E-4530-A897-86D5F8EE5E06}"/>
              </a:ext>
            </a:extLst>
          </p:cNvPr>
          <p:cNvSpPr txBox="1"/>
          <p:nvPr/>
        </p:nvSpPr>
        <p:spPr>
          <a:xfrm>
            <a:off x="2467914" y="599941"/>
            <a:ext cx="72561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시월구일2" panose="02020600000000000000" pitchFamily="18" charset="-127"/>
                <a:ea typeface="a시월구일2" panose="02020600000000000000" pitchFamily="18" charset="-127"/>
              </a:rPr>
              <a:t>CONTENTS</a:t>
            </a:r>
            <a:endParaRPr lang="ko-KR" altLang="en-US" sz="2400" dirty="0">
              <a:solidFill>
                <a:schemeClr val="tx1">
                  <a:lumMod val="95000"/>
                  <a:lumOff val="5000"/>
                </a:schemeClr>
              </a:solidFill>
              <a:latin typeface="a시월구일2" panose="02020600000000000000" pitchFamily="18" charset="-127"/>
              <a:ea typeface="a시월구일2" panose="02020600000000000000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799F3690-2D5A-4530-9716-A1B7267EB9BC}"/>
              </a:ext>
            </a:extLst>
          </p:cNvPr>
          <p:cNvSpPr txBox="1"/>
          <p:nvPr/>
        </p:nvSpPr>
        <p:spPr>
          <a:xfrm>
            <a:off x="4293263" y="2102010"/>
            <a:ext cx="29915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시월구일2" panose="02020600000000000000" pitchFamily="18" charset="-127"/>
                <a:ea typeface="a시월구일2" panose="02020600000000000000" pitchFamily="18" charset="-127"/>
              </a:rPr>
              <a:t>01.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시월구일2" panose="02020600000000000000" pitchFamily="18" charset="-127"/>
                <a:ea typeface="a시월구일2" panose="02020600000000000000" pitchFamily="18" charset="-127"/>
              </a:rPr>
              <a:t>기부에 대한 관심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C4D12C5F-52B6-4E83-B75C-0620DA7DCC0E}"/>
              </a:ext>
            </a:extLst>
          </p:cNvPr>
          <p:cNvSpPr txBox="1"/>
          <p:nvPr/>
        </p:nvSpPr>
        <p:spPr>
          <a:xfrm>
            <a:off x="5201274" y="2750528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ko-KR" altLang="en-US" sz="2400" dirty="0">
              <a:solidFill>
                <a:schemeClr val="accent1">
                  <a:lumMod val="50000"/>
                </a:schemeClr>
              </a:solidFill>
              <a:latin typeface="a시월구일2" panose="02020600000000000000" pitchFamily="18" charset="-127"/>
              <a:ea typeface="a시월구일2" panose="02020600000000000000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D204F336-74D7-44EC-A012-DBF0A6CED60A}"/>
              </a:ext>
            </a:extLst>
          </p:cNvPr>
          <p:cNvSpPr txBox="1"/>
          <p:nvPr/>
        </p:nvSpPr>
        <p:spPr>
          <a:xfrm>
            <a:off x="4293263" y="3399046"/>
            <a:ext cx="37192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시월구일2" panose="02020600000000000000" pitchFamily="18" charset="-127"/>
                <a:ea typeface="a시월구일2" panose="02020600000000000000" pitchFamily="18" charset="-127"/>
              </a:rPr>
              <a:t>03.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시월구일2" panose="02020600000000000000" pitchFamily="18" charset="-127"/>
                <a:ea typeface="a시월구일2" panose="02020600000000000000" pitchFamily="18" charset="-127"/>
              </a:rPr>
              <a:t>최근 기부 관련 데이터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853DE276-6D79-4178-B73D-F87CE3D5C657}"/>
              </a:ext>
            </a:extLst>
          </p:cNvPr>
          <p:cNvSpPr txBox="1"/>
          <p:nvPr/>
        </p:nvSpPr>
        <p:spPr>
          <a:xfrm>
            <a:off x="4293263" y="4696083"/>
            <a:ext cx="40014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시월구일2" panose="02020600000000000000" pitchFamily="18" charset="-127"/>
                <a:ea typeface="a시월구일2" panose="02020600000000000000" pitchFamily="18" charset="-127"/>
              </a:rPr>
              <a:t>05.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시월구일2" panose="02020600000000000000" pitchFamily="18" charset="-127"/>
                <a:ea typeface="a시월구일2" panose="02020600000000000000" pitchFamily="18" charset="-127"/>
              </a:rPr>
              <a:t>기부 관련 눈속임 그래프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시월구일2" panose="02020600000000000000" pitchFamily="18" charset="-127"/>
                <a:ea typeface="a시월구일2" panose="02020600000000000000" pitchFamily="18" charset="-127"/>
              </a:rPr>
              <a:t> 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a시월구일2" panose="02020600000000000000" pitchFamily="18" charset="-127"/>
              <a:ea typeface="a시월구일2" panose="02020600000000000000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8D2FEFF0-FB4E-4186-9333-9B7F9EB0D337}"/>
              </a:ext>
            </a:extLst>
          </p:cNvPr>
          <p:cNvSpPr txBox="1"/>
          <p:nvPr/>
        </p:nvSpPr>
        <p:spPr>
          <a:xfrm>
            <a:off x="4293263" y="2750528"/>
            <a:ext cx="36054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시월구일2" panose="02020600000000000000" pitchFamily="18" charset="-127"/>
                <a:ea typeface="a시월구일2" panose="02020600000000000000" pitchFamily="18" charset="-127"/>
              </a:rPr>
              <a:t>02.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시월구일2" panose="02020600000000000000" pitchFamily="18" charset="-127"/>
                <a:ea typeface="a시월구일2" panose="02020600000000000000" pitchFamily="18" charset="-127"/>
              </a:rPr>
              <a:t>기부의향 및 기부경험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xmlns="" id="{425ABA84-90BF-4120-947F-331670BADAD4}"/>
              </a:ext>
            </a:extLst>
          </p:cNvPr>
          <p:cNvCxnSpPr>
            <a:cxnSpLocks/>
          </p:cNvCxnSpPr>
          <p:nvPr/>
        </p:nvCxnSpPr>
        <p:spPr>
          <a:xfrm>
            <a:off x="1082769" y="1320772"/>
            <a:ext cx="10026463" cy="0"/>
          </a:xfrm>
          <a:prstGeom prst="line">
            <a:avLst/>
          </a:prstGeom>
          <a:ln w="222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FA40A131-F23D-47E5-8166-3DA68C140984}"/>
              </a:ext>
            </a:extLst>
          </p:cNvPr>
          <p:cNvSpPr txBox="1"/>
          <p:nvPr/>
        </p:nvSpPr>
        <p:spPr>
          <a:xfrm>
            <a:off x="4293263" y="4047564"/>
            <a:ext cx="31341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시월구일2" panose="02020600000000000000" pitchFamily="18" charset="-127"/>
                <a:ea typeface="a시월구일2" panose="02020600000000000000" pitchFamily="18" charset="-127"/>
              </a:rPr>
              <a:t>04.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시월구일2" panose="02020600000000000000" pitchFamily="18" charset="-127"/>
                <a:ea typeface="a시월구일2" panose="02020600000000000000" pitchFamily="18" charset="-127"/>
              </a:rPr>
              <a:t>기부 활성화 방안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시월구일2" panose="02020600000000000000" pitchFamily="18" charset="-127"/>
                <a:ea typeface="a시월구일2" panose="02020600000000000000" pitchFamily="18" charset="-127"/>
              </a:rPr>
              <a:t> 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a시월구일2" panose="02020600000000000000" pitchFamily="18" charset="-127"/>
              <a:ea typeface="a시월구일2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81917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>
            <a:extLst>
              <a:ext uri="{FF2B5EF4-FFF2-40B4-BE49-F238E27FC236}">
                <a16:creationId xmlns:a16="http://schemas.microsoft.com/office/drawing/2014/main" xmlns="" id="{5304B1E7-EE58-4AF9-BD56-15E807E7F8F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7E7E">
              <a:alpha val="8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사각형: 잘린 한쪽 모서리 31">
            <a:extLst>
              <a:ext uri="{FF2B5EF4-FFF2-40B4-BE49-F238E27FC236}">
                <a16:creationId xmlns:a16="http://schemas.microsoft.com/office/drawing/2014/main" xmlns="" id="{0CFCFDD4-C4BD-4735-908F-EF6478680564}"/>
              </a:ext>
            </a:extLst>
          </p:cNvPr>
          <p:cNvSpPr/>
          <p:nvPr/>
        </p:nvSpPr>
        <p:spPr>
          <a:xfrm rot="10800000" flipH="1">
            <a:off x="405659" y="329038"/>
            <a:ext cx="11448372" cy="6248955"/>
          </a:xfrm>
          <a:prstGeom prst="snip1Rect">
            <a:avLst>
              <a:gd name="adj" fmla="val 11650"/>
            </a:avLst>
          </a:prstGeom>
          <a:noFill/>
          <a:ln w="63500">
            <a:solidFill>
              <a:schemeClr val="bg2">
                <a:lumMod val="25000"/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사각형: 잘린 한쪽 모서리 32">
            <a:extLst>
              <a:ext uri="{FF2B5EF4-FFF2-40B4-BE49-F238E27FC236}">
                <a16:creationId xmlns:a16="http://schemas.microsoft.com/office/drawing/2014/main" xmlns="" id="{C93B063B-C194-44E9-8187-BF75B1D18ECB}"/>
              </a:ext>
            </a:extLst>
          </p:cNvPr>
          <p:cNvSpPr/>
          <p:nvPr/>
        </p:nvSpPr>
        <p:spPr>
          <a:xfrm rot="10800000" flipH="1">
            <a:off x="355922" y="296383"/>
            <a:ext cx="11464264" cy="6248956"/>
          </a:xfrm>
          <a:prstGeom prst="snip1Rect">
            <a:avLst>
              <a:gd name="adj" fmla="val 1144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이등변 삼각형 33">
            <a:extLst>
              <a:ext uri="{FF2B5EF4-FFF2-40B4-BE49-F238E27FC236}">
                <a16:creationId xmlns:a16="http://schemas.microsoft.com/office/drawing/2014/main" xmlns="" id="{A448CD0A-8598-447D-AE68-9192BAAEEA67}"/>
              </a:ext>
            </a:extLst>
          </p:cNvPr>
          <p:cNvSpPr/>
          <p:nvPr/>
        </p:nvSpPr>
        <p:spPr>
          <a:xfrm rot="18936524">
            <a:off x="10754426" y="5701494"/>
            <a:ext cx="1009017" cy="587049"/>
          </a:xfrm>
          <a:prstGeom prst="triangle">
            <a:avLst/>
          </a:prstGeom>
          <a:solidFill>
            <a:schemeClr val="bg2">
              <a:lumMod val="75000"/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944071A4-FA3F-43B7-A8F7-24B4661D1A1C}"/>
              </a:ext>
            </a:extLst>
          </p:cNvPr>
          <p:cNvSpPr txBox="1"/>
          <p:nvPr/>
        </p:nvSpPr>
        <p:spPr>
          <a:xfrm>
            <a:off x="2669425" y="409381"/>
            <a:ext cx="68531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  <a:latin typeface="a시월구일2" panose="02020600000000000000" pitchFamily="18" charset="-127"/>
                <a:ea typeface="a시월구일2" panose="02020600000000000000" pitchFamily="18" charset="-127"/>
              </a:rPr>
              <a:t>각종 재해로 기부에 대한 관심도 증가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xmlns="" id="{F0743C40-4884-4E35-951C-F3A10F03B366}"/>
              </a:ext>
            </a:extLst>
          </p:cNvPr>
          <p:cNvCxnSpPr>
            <a:cxnSpLocks/>
          </p:cNvCxnSpPr>
          <p:nvPr/>
        </p:nvCxnSpPr>
        <p:spPr>
          <a:xfrm>
            <a:off x="1082769" y="1320772"/>
            <a:ext cx="10026463" cy="0"/>
          </a:xfrm>
          <a:prstGeom prst="line">
            <a:avLst/>
          </a:prstGeom>
          <a:ln w="222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2E964A55-29EE-49B1-B254-867F6C94CBF5}"/>
              </a:ext>
            </a:extLst>
          </p:cNvPr>
          <p:cNvSpPr txBox="1"/>
          <p:nvPr/>
        </p:nvSpPr>
        <p:spPr>
          <a:xfrm>
            <a:off x="2467914" y="599941"/>
            <a:ext cx="72561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시월구일2" panose="02020600000000000000" pitchFamily="18" charset="-127"/>
                <a:ea typeface="a시월구일2" panose="02020600000000000000" pitchFamily="18" charset="-127"/>
              </a:rPr>
              <a:t>지속적으로 </a:t>
            </a:r>
            <a:r>
              <a:rPr lang="ko-KR" altLang="en-US" sz="2400" dirty="0">
                <a:solidFill>
                  <a:schemeClr val="accent1">
                    <a:lumMod val="50000"/>
                  </a:schemeClr>
                </a:solidFill>
                <a:latin typeface="a시월구일2" panose="02020600000000000000" pitchFamily="18" charset="-127"/>
                <a:ea typeface="a시월구일2" panose="02020600000000000000" pitchFamily="18" charset="-127"/>
              </a:rPr>
              <a:t>감소하는</a:t>
            </a:r>
            <a:r>
              <a:rPr lang="ko-KR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시월구일2" panose="02020600000000000000" pitchFamily="18" charset="-127"/>
                <a:ea typeface="a시월구일2" panose="02020600000000000000" pitchFamily="18" charset="-127"/>
              </a:rPr>
              <a:t> 한국 기부 참여율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ABFBEA33-9131-41DE-81CD-A3F73B8CEF5C}"/>
              </a:ext>
            </a:extLst>
          </p:cNvPr>
          <p:cNvSpPr txBox="1"/>
          <p:nvPr/>
        </p:nvSpPr>
        <p:spPr>
          <a:xfrm>
            <a:off x="2940447" y="368135"/>
            <a:ext cx="60785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dirty="0">
                <a:solidFill>
                  <a:schemeClr val="bg1">
                    <a:lumMod val="50000"/>
                  </a:schemeClr>
                </a:solidFill>
                <a:latin typeface="a시월구일4" panose="02020600000000000000" pitchFamily="18" charset="-127"/>
                <a:ea typeface="a시월구일4" panose="02020600000000000000" pitchFamily="18" charset="-127"/>
              </a:rPr>
              <a:t>“</a:t>
            </a:r>
            <a:endParaRPr lang="ko-KR" altLang="en-US" sz="6600" dirty="0">
              <a:solidFill>
                <a:schemeClr val="bg1">
                  <a:lumMod val="50000"/>
                </a:schemeClr>
              </a:solidFill>
              <a:latin typeface="a시월구일4" panose="02020600000000000000" pitchFamily="18" charset="-127"/>
              <a:ea typeface="a시월구일4" panose="02020600000000000000" pitchFamily="18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xmlns="" id="{D434AE94-6B2B-407B-A6FC-6FC69734634B}"/>
              </a:ext>
            </a:extLst>
          </p:cNvPr>
          <p:cNvSpPr/>
          <p:nvPr/>
        </p:nvSpPr>
        <p:spPr>
          <a:xfrm>
            <a:off x="8614893" y="368135"/>
            <a:ext cx="60785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6600" dirty="0">
                <a:solidFill>
                  <a:schemeClr val="bg1">
                    <a:lumMod val="50000"/>
                  </a:schemeClr>
                </a:solidFill>
                <a:latin typeface="a시월구일4" panose="02020600000000000000" pitchFamily="18" charset="-127"/>
                <a:ea typeface="a시월구일4" panose="02020600000000000000" pitchFamily="18" charset="-127"/>
              </a:rPr>
              <a:t>”</a:t>
            </a:r>
            <a:endParaRPr lang="ko-KR" altLang="en-US" sz="6600" dirty="0">
              <a:solidFill>
                <a:schemeClr val="bg1">
                  <a:lumMod val="50000"/>
                </a:schemeClr>
              </a:solidFill>
              <a:latin typeface="a시월구일4" panose="02020600000000000000" pitchFamily="18" charset="-127"/>
              <a:ea typeface="a시월구일4" panose="02020600000000000000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58631C84-C6ED-4445-BF9B-7CC39FC8F4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7379" y="1877144"/>
            <a:ext cx="5477242" cy="2978220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485E2D00-0E4A-4C84-919B-9A72B7C917A5}"/>
              </a:ext>
            </a:extLst>
          </p:cNvPr>
          <p:cNvSpPr/>
          <p:nvPr/>
        </p:nvSpPr>
        <p:spPr>
          <a:xfrm>
            <a:off x="3988395" y="1673201"/>
            <a:ext cx="419931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시월구일1" panose="02020600000000000000" pitchFamily="18" charset="-127"/>
                <a:ea typeface="a시월구일1" panose="02020600000000000000" pitchFamily="18" charset="-127"/>
              </a:rPr>
              <a:t>2011~2017</a:t>
            </a:r>
            <a:r>
              <a:rPr lang="ko-KR" altLang="en-US" sz="14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시월구일1" panose="02020600000000000000" pitchFamily="18" charset="-127"/>
                <a:ea typeface="a시월구일1" panose="02020600000000000000" pitchFamily="18" charset="-127"/>
              </a:rPr>
              <a:t>년도</a:t>
            </a:r>
            <a:r>
              <a:rPr lang="en-US" altLang="ko-KR" sz="14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시월구일1" panose="02020600000000000000" pitchFamily="18" charset="-127"/>
                <a:ea typeface="a시월구일1" panose="02020600000000000000" pitchFamily="18" charset="-127"/>
              </a:rPr>
              <a:t> </a:t>
            </a:r>
            <a:r>
              <a:rPr lang="ko-KR" altLang="en-US" sz="14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시월구일1" panose="02020600000000000000" pitchFamily="18" charset="-127"/>
                <a:ea typeface="a시월구일1" panose="02020600000000000000" pitchFamily="18" charset="-127"/>
              </a:rPr>
              <a:t>기부 참여율</a:t>
            </a:r>
            <a:endParaRPr lang="ko-KR" altLang="en-US" sz="1400" dirty="0">
              <a:solidFill>
                <a:schemeClr val="tx1">
                  <a:lumMod val="95000"/>
                  <a:lumOff val="5000"/>
                </a:schemeClr>
              </a:solidFill>
              <a:latin typeface="a시월구일1" panose="02020600000000000000" pitchFamily="18" charset="-127"/>
              <a:ea typeface="a시월구일1" panose="02020600000000000000" pitchFamily="18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BB9BF759-524B-4BF6-8813-325DF157F657}"/>
              </a:ext>
            </a:extLst>
          </p:cNvPr>
          <p:cNvSpPr/>
          <p:nvPr/>
        </p:nvSpPr>
        <p:spPr>
          <a:xfrm>
            <a:off x="3361765" y="1564483"/>
            <a:ext cx="5468470" cy="3300615"/>
          </a:xfrm>
          <a:prstGeom prst="rect">
            <a:avLst/>
          </a:prstGeom>
          <a:noFill/>
          <a:ln w="15875">
            <a:solidFill>
              <a:schemeClr val="bg2">
                <a:lumMod val="25000"/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18238BCC-DB7A-413B-83E8-77FC444C380C}"/>
              </a:ext>
            </a:extLst>
          </p:cNvPr>
          <p:cNvSpPr/>
          <p:nvPr/>
        </p:nvSpPr>
        <p:spPr>
          <a:xfrm>
            <a:off x="6308846" y="4849166"/>
            <a:ext cx="4199317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300" dirty="0">
                <a:solidFill>
                  <a:schemeClr val="tx1">
                    <a:lumMod val="85000"/>
                    <a:lumOff val="15000"/>
                  </a:schemeClr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출처</a:t>
            </a:r>
            <a:r>
              <a:rPr lang="en-US" altLang="ko-KR" sz="1300" dirty="0">
                <a:solidFill>
                  <a:schemeClr val="tx1">
                    <a:lumMod val="85000"/>
                    <a:lumOff val="15000"/>
                  </a:schemeClr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: </a:t>
            </a:r>
            <a:r>
              <a:rPr lang="ko-KR" altLang="en-US" sz="1300" dirty="0">
                <a:solidFill>
                  <a:schemeClr val="tx1">
                    <a:lumMod val="85000"/>
                    <a:lumOff val="15000"/>
                  </a:schemeClr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통계청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00AFB346-2E56-48A9-A708-A511B12DD70B}"/>
              </a:ext>
            </a:extLst>
          </p:cNvPr>
          <p:cNvSpPr/>
          <p:nvPr/>
        </p:nvSpPr>
        <p:spPr>
          <a:xfrm>
            <a:off x="2618335" y="5392579"/>
            <a:ext cx="702302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2011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년부터 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2017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년도의 한국 기부 참여율은 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 2011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년 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36.4% point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이후</a:t>
            </a:r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a시월구일1" panose="02020600000000000000" pitchFamily="18" charset="-127"/>
              <a:ea typeface="a시월구일1" panose="02020600000000000000" pitchFamily="18" charset="-127"/>
            </a:endParaRPr>
          </a:p>
          <a:p>
            <a:pPr algn="ctr"/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꾸준히 감소하고 있다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. 2017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년 기부 참여율과 비교해보면 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6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년 만에</a:t>
            </a:r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a시월구일1" panose="02020600000000000000" pitchFamily="18" charset="-127"/>
              <a:ea typeface="a시월구일1" panose="02020600000000000000" pitchFamily="18" charset="-127"/>
            </a:endParaRPr>
          </a:p>
          <a:p>
            <a:pPr algn="ctr"/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약 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10% point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가 감소하였다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.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시월구일1" panose="02020600000000000000" pitchFamily="18" charset="-127"/>
              <a:ea typeface="a시월구일1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22201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>
            <a:extLst>
              <a:ext uri="{FF2B5EF4-FFF2-40B4-BE49-F238E27FC236}">
                <a16:creationId xmlns:a16="http://schemas.microsoft.com/office/drawing/2014/main" xmlns="" id="{5304B1E7-EE58-4AF9-BD56-15E807E7F8F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7E7E">
              <a:alpha val="8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사각형: 잘린 한쪽 모서리 31">
            <a:extLst>
              <a:ext uri="{FF2B5EF4-FFF2-40B4-BE49-F238E27FC236}">
                <a16:creationId xmlns:a16="http://schemas.microsoft.com/office/drawing/2014/main" xmlns="" id="{0CFCFDD4-C4BD-4735-908F-EF6478680564}"/>
              </a:ext>
            </a:extLst>
          </p:cNvPr>
          <p:cNvSpPr/>
          <p:nvPr/>
        </p:nvSpPr>
        <p:spPr>
          <a:xfrm rot="10800000" flipH="1">
            <a:off x="405659" y="329038"/>
            <a:ext cx="11448372" cy="6248955"/>
          </a:xfrm>
          <a:prstGeom prst="snip1Rect">
            <a:avLst>
              <a:gd name="adj" fmla="val 11650"/>
            </a:avLst>
          </a:prstGeom>
          <a:noFill/>
          <a:ln w="63500">
            <a:solidFill>
              <a:schemeClr val="bg2">
                <a:lumMod val="25000"/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사각형: 잘린 한쪽 모서리 32">
            <a:extLst>
              <a:ext uri="{FF2B5EF4-FFF2-40B4-BE49-F238E27FC236}">
                <a16:creationId xmlns:a16="http://schemas.microsoft.com/office/drawing/2014/main" xmlns="" id="{C93B063B-C194-44E9-8187-BF75B1D18ECB}"/>
              </a:ext>
            </a:extLst>
          </p:cNvPr>
          <p:cNvSpPr/>
          <p:nvPr/>
        </p:nvSpPr>
        <p:spPr>
          <a:xfrm rot="10800000" flipH="1">
            <a:off x="355922" y="296383"/>
            <a:ext cx="11464264" cy="6248956"/>
          </a:xfrm>
          <a:prstGeom prst="snip1Rect">
            <a:avLst>
              <a:gd name="adj" fmla="val 1144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이등변 삼각형 33">
            <a:extLst>
              <a:ext uri="{FF2B5EF4-FFF2-40B4-BE49-F238E27FC236}">
                <a16:creationId xmlns:a16="http://schemas.microsoft.com/office/drawing/2014/main" xmlns="" id="{A448CD0A-8598-447D-AE68-9192BAAEEA67}"/>
              </a:ext>
            </a:extLst>
          </p:cNvPr>
          <p:cNvSpPr/>
          <p:nvPr/>
        </p:nvSpPr>
        <p:spPr>
          <a:xfrm rot="18936524">
            <a:off x="10754426" y="5701494"/>
            <a:ext cx="1009017" cy="587049"/>
          </a:xfrm>
          <a:prstGeom prst="triangle">
            <a:avLst/>
          </a:prstGeom>
          <a:solidFill>
            <a:schemeClr val="bg2">
              <a:lumMod val="75000"/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944071A4-FA3F-43B7-A8F7-24B4661D1A1C}"/>
              </a:ext>
            </a:extLst>
          </p:cNvPr>
          <p:cNvSpPr txBox="1"/>
          <p:nvPr/>
        </p:nvSpPr>
        <p:spPr>
          <a:xfrm>
            <a:off x="2669425" y="409381"/>
            <a:ext cx="68531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  <a:latin typeface="a시월구일2" panose="02020600000000000000" pitchFamily="18" charset="-127"/>
                <a:ea typeface="a시월구일2" panose="02020600000000000000" pitchFamily="18" charset="-127"/>
              </a:rPr>
              <a:t>각종 재해로 기부에 대한 관심도 증가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xmlns="" id="{F62A129C-246C-46EA-81F6-5F59C6ADA4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100" y="2577011"/>
            <a:ext cx="3898142" cy="2201406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EEE0B366-4007-470D-B3AB-75F02A904A9A}"/>
              </a:ext>
            </a:extLst>
          </p:cNvPr>
          <p:cNvSpPr/>
          <p:nvPr/>
        </p:nvSpPr>
        <p:spPr>
          <a:xfrm>
            <a:off x="1411512" y="4966418"/>
            <a:ext cx="4199317" cy="1092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300" b="0" i="0" dirty="0">
                <a:solidFill>
                  <a:srgbClr val="444444"/>
                </a:solidFill>
                <a:effectLst/>
                <a:latin typeface="a시월구일1" panose="02020600000000000000" pitchFamily="18" charset="-127"/>
                <a:ea typeface="a시월구일1" panose="02020600000000000000" pitchFamily="18" charset="-127"/>
              </a:rPr>
              <a:t>신종 코로나바이러스 </a:t>
            </a:r>
            <a:r>
              <a:rPr lang="ko-KR" altLang="en-US" sz="1300" b="0" i="0" dirty="0" err="1">
                <a:solidFill>
                  <a:srgbClr val="444444"/>
                </a:solidFill>
                <a:effectLst/>
                <a:latin typeface="a시월구일1" panose="02020600000000000000" pitchFamily="18" charset="-127"/>
                <a:ea typeface="a시월구일1" panose="02020600000000000000" pitchFamily="18" charset="-127"/>
              </a:rPr>
              <a:t>감염증</a:t>
            </a:r>
            <a:r>
              <a:rPr lang="en-US" altLang="ko-KR" sz="1300" b="0" i="0" dirty="0">
                <a:solidFill>
                  <a:srgbClr val="444444"/>
                </a:solidFill>
                <a:effectLst/>
                <a:latin typeface="a시월구일1" panose="02020600000000000000" pitchFamily="18" charset="-127"/>
                <a:ea typeface="a시월구일1" panose="02020600000000000000" pitchFamily="18" charset="-127"/>
              </a:rPr>
              <a:t>(</a:t>
            </a:r>
            <a:r>
              <a:rPr lang="ko-KR" altLang="en-US" sz="1300" b="0" i="0" dirty="0">
                <a:solidFill>
                  <a:srgbClr val="444444"/>
                </a:solidFill>
                <a:effectLst/>
                <a:latin typeface="a시월구일1" panose="02020600000000000000" pitchFamily="18" charset="-127"/>
                <a:ea typeface="a시월구일1" panose="02020600000000000000" pitchFamily="18" charset="-127"/>
              </a:rPr>
              <a:t>코로나</a:t>
            </a:r>
            <a:r>
              <a:rPr lang="en-US" altLang="ko-KR" sz="1300" b="0" i="0" dirty="0">
                <a:solidFill>
                  <a:srgbClr val="444444"/>
                </a:solidFill>
                <a:effectLst/>
                <a:latin typeface="a시월구일1" panose="02020600000000000000" pitchFamily="18" charset="-127"/>
                <a:ea typeface="a시월구일1" panose="02020600000000000000" pitchFamily="18" charset="-127"/>
              </a:rPr>
              <a:t>19)</a:t>
            </a:r>
            <a:r>
              <a:rPr lang="ko-KR" altLang="en-US" sz="1300" b="0" i="0" dirty="0">
                <a:solidFill>
                  <a:srgbClr val="444444"/>
                </a:solidFill>
                <a:effectLst/>
                <a:latin typeface="a시월구일1" panose="02020600000000000000" pitchFamily="18" charset="-127"/>
                <a:ea typeface="a시월구일1" panose="02020600000000000000" pitchFamily="18" charset="-127"/>
              </a:rPr>
              <a:t>의 극복을 위해</a:t>
            </a:r>
            <a:endParaRPr lang="en-US" altLang="ko-KR" sz="1300" b="0" i="0" dirty="0">
              <a:solidFill>
                <a:srgbClr val="444444"/>
              </a:solidFill>
              <a:effectLst/>
              <a:latin typeface="a시월구일1" panose="02020600000000000000" pitchFamily="18" charset="-127"/>
              <a:ea typeface="a시월구일1" panose="02020600000000000000" pitchFamily="18" charset="-127"/>
            </a:endParaRPr>
          </a:p>
          <a:p>
            <a:pPr algn="ctr"/>
            <a:r>
              <a:rPr lang="ko-KR" altLang="en-US" sz="1300" b="0" i="0" dirty="0">
                <a:solidFill>
                  <a:srgbClr val="444444"/>
                </a:solidFill>
                <a:effectLst/>
                <a:latin typeface="a시월구일1" panose="02020600000000000000" pitchFamily="18" charset="-127"/>
                <a:ea typeface="a시월구일1" panose="02020600000000000000" pitchFamily="18" charset="-127"/>
              </a:rPr>
              <a:t>마련된 기부 플랫폼에 시민들의 기부가 이어지고 있다</a:t>
            </a:r>
            <a:r>
              <a:rPr lang="en-US" altLang="ko-KR" sz="1300" b="0" i="0" dirty="0">
                <a:solidFill>
                  <a:srgbClr val="444444"/>
                </a:solidFill>
                <a:effectLst/>
                <a:latin typeface="a시월구일1" panose="02020600000000000000" pitchFamily="18" charset="-127"/>
                <a:ea typeface="a시월구일1" panose="02020600000000000000" pitchFamily="18" charset="-127"/>
              </a:rPr>
              <a:t>.</a:t>
            </a:r>
          </a:p>
          <a:p>
            <a:pPr algn="ctr"/>
            <a:r>
              <a:rPr lang="ko-KR" altLang="en-US" sz="1300" b="0" i="0" dirty="0">
                <a:solidFill>
                  <a:srgbClr val="444444"/>
                </a:solidFill>
                <a:effectLst/>
                <a:latin typeface="a시월구일1" panose="02020600000000000000" pitchFamily="18" charset="-127"/>
                <a:ea typeface="a시월구일1" panose="02020600000000000000" pitchFamily="18" charset="-127"/>
              </a:rPr>
              <a:t>구세군 자선냄비</a:t>
            </a:r>
            <a:r>
              <a:rPr lang="en-US" altLang="ko-KR" sz="1300" b="0" i="0" dirty="0">
                <a:solidFill>
                  <a:srgbClr val="444444"/>
                </a:solidFill>
                <a:effectLst/>
                <a:latin typeface="a시월구일1" panose="02020600000000000000" pitchFamily="18" charset="-127"/>
                <a:ea typeface="a시월구일1" panose="02020600000000000000" pitchFamily="18" charset="-127"/>
              </a:rPr>
              <a:t>·</a:t>
            </a:r>
            <a:r>
              <a:rPr lang="ko-KR" altLang="en-US" sz="1300" b="0" i="0" dirty="0">
                <a:solidFill>
                  <a:srgbClr val="444444"/>
                </a:solidFill>
                <a:effectLst/>
                <a:latin typeface="a시월구일1" panose="02020600000000000000" pitchFamily="18" charset="-127"/>
                <a:ea typeface="a시월구일1" panose="02020600000000000000" pitchFamily="18" charset="-127"/>
              </a:rPr>
              <a:t>전국재해구호협회 등 여러 기부재단이 네이버와 카카오에 마련한 온라인 모금함을 통해서다</a:t>
            </a:r>
            <a:r>
              <a:rPr lang="en-US" altLang="ko-KR" sz="1300" b="0" i="0" dirty="0">
                <a:solidFill>
                  <a:srgbClr val="444444"/>
                </a:solidFill>
                <a:effectLst/>
                <a:latin typeface="a시월구일1" panose="02020600000000000000" pitchFamily="18" charset="-127"/>
                <a:ea typeface="a시월구일1" panose="02020600000000000000" pitchFamily="18" charset="-127"/>
              </a:rPr>
              <a:t>.</a:t>
            </a:r>
          </a:p>
          <a:p>
            <a:pPr algn="ctr"/>
            <a:r>
              <a:rPr lang="en-US" altLang="ko-KR" sz="1300" dirty="0">
                <a:solidFill>
                  <a:srgbClr val="444444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- </a:t>
            </a:r>
            <a:r>
              <a:rPr lang="ko-KR" altLang="en-US" sz="1300" dirty="0">
                <a:solidFill>
                  <a:srgbClr val="444444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중앙일보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485E2D00-0E4A-4C84-919B-9A72B7C917A5}"/>
              </a:ext>
            </a:extLst>
          </p:cNvPr>
          <p:cNvSpPr/>
          <p:nvPr/>
        </p:nvSpPr>
        <p:spPr>
          <a:xfrm>
            <a:off x="1411511" y="1861052"/>
            <a:ext cx="41993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시월구일2" panose="02020600000000000000" pitchFamily="18" charset="-127"/>
                <a:ea typeface="a시월구일2" panose="02020600000000000000" pitchFamily="18" charset="-127"/>
              </a:rPr>
              <a:t>코로나 </a:t>
            </a:r>
            <a:r>
              <a:rPr lang="en-US" altLang="ko-KR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시월구일2" panose="02020600000000000000" pitchFamily="18" charset="-127"/>
                <a:ea typeface="a시월구일2" panose="02020600000000000000" pitchFamily="18" charset="-127"/>
              </a:rPr>
              <a:t>19</a:t>
            </a:r>
            <a:r>
              <a:rPr lang="ko-KR" alt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시월구일2" panose="02020600000000000000" pitchFamily="18" charset="-127"/>
                <a:ea typeface="a시월구일2" panose="02020600000000000000" pitchFamily="18" charset="-127"/>
              </a:rPr>
              <a:t>로 인한 시민들의 기부 관심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  <a:latin typeface="a시월구일2" panose="02020600000000000000" pitchFamily="18" charset="-127"/>
              <a:ea typeface="a시월구일2" panose="02020600000000000000" pitchFamily="18" charset="-127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xmlns="" id="{2F2C96E8-EF6A-4D87-8F09-CF605E5B2C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1760" y="2577011"/>
            <a:ext cx="3898142" cy="2178239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9077EF6E-0028-41F1-BC98-5234B9107598}"/>
              </a:ext>
            </a:extLst>
          </p:cNvPr>
          <p:cNvSpPr/>
          <p:nvPr/>
        </p:nvSpPr>
        <p:spPr>
          <a:xfrm>
            <a:off x="6636840" y="1855204"/>
            <a:ext cx="4087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a시월구일2" panose="02020600000000000000" pitchFamily="18" charset="-127"/>
                <a:ea typeface="a시월구일2" panose="02020600000000000000" pitchFamily="18" charset="-127"/>
              </a:rPr>
              <a:t>4</a:t>
            </a: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시월구일2" panose="02020600000000000000" pitchFamily="18" charset="-127"/>
                <a:ea typeface="a시월구일2" panose="02020600000000000000" pitchFamily="18" charset="-127"/>
              </a:rPr>
              <a:t>월 강원 산불에 대한 시민들의 기부금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39D0B8E7-7CCB-48EB-A21B-3104E9817580}"/>
              </a:ext>
            </a:extLst>
          </p:cNvPr>
          <p:cNvSpPr/>
          <p:nvPr/>
        </p:nvSpPr>
        <p:spPr>
          <a:xfrm>
            <a:off x="6581171" y="4966418"/>
            <a:ext cx="4199317" cy="1092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300" b="0" i="0" dirty="0">
                <a:solidFill>
                  <a:srgbClr val="444444"/>
                </a:solidFill>
                <a:effectLst/>
                <a:latin typeface="a시월구일1" panose="02020600000000000000" pitchFamily="18" charset="-127"/>
                <a:ea typeface="a시월구일1" panose="02020600000000000000" pitchFamily="18" charset="-127"/>
              </a:rPr>
              <a:t>정성을 보내주신 국민은 </a:t>
            </a:r>
            <a:r>
              <a:rPr lang="en-US" altLang="ko-KR" sz="1300" b="0" i="0" dirty="0">
                <a:solidFill>
                  <a:srgbClr val="444444"/>
                </a:solidFill>
                <a:effectLst/>
                <a:latin typeface="a시월구일1" panose="02020600000000000000" pitchFamily="18" charset="-127"/>
                <a:ea typeface="a시월구일1" panose="02020600000000000000" pitchFamily="18" charset="-127"/>
              </a:rPr>
              <a:t>50</a:t>
            </a:r>
            <a:r>
              <a:rPr lang="ko-KR" altLang="en-US" sz="1300" b="0" i="0" dirty="0">
                <a:solidFill>
                  <a:srgbClr val="444444"/>
                </a:solidFill>
                <a:effectLst/>
                <a:latin typeface="a시월구일1" panose="02020600000000000000" pitchFamily="18" charset="-127"/>
                <a:ea typeface="a시월구일1" panose="02020600000000000000" pitchFamily="18" charset="-127"/>
              </a:rPr>
              <a:t>만 명이 넘습니다</a:t>
            </a:r>
            <a:r>
              <a:rPr lang="en-US" altLang="ko-KR" sz="1300" b="0" i="0" dirty="0">
                <a:solidFill>
                  <a:srgbClr val="444444"/>
                </a:solidFill>
                <a:effectLst/>
                <a:latin typeface="a시월구일1" panose="02020600000000000000" pitchFamily="18" charset="-127"/>
                <a:ea typeface="a시월구일1" panose="02020600000000000000" pitchFamily="18" charset="-127"/>
              </a:rPr>
              <a:t>. </a:t>
            </a:r>
            <a:r>
              <a:rPr lang="ko-KR" altLang="en-US" sz="1300" b="0" i="0" dirty="0">
                <a:solidFill>
                  <a:srgbClr val="444444"/>
                </a:solidFill>
                <a:effectLst/>
                <a:latin typeface="a시월구일1" panose="02020600000000000000" pitchFamily="18" charset="-127"/>
                <a:ea typeface="a시월구일1" panose="02020600000000000000" pitchFamily="18" charset="-127"/>
              </a:rPr>
              <a:t>이 성금의 공정한 배분을 위해 협회는 지속적으로 행정안전부</a:t>
            </a:r>
            <a:r>
              <a:rPr lang="en-US" altLang="ko-KR" sz="1300" b="0" i="0" dirty="0">
                <a:solidFill>
                  <a:srgbClr val="444444"/>
                </a:solidFill>
                <a:effectLst/>
                <a:latin typeface="a시월구일1" panose="02020600000000000000" pitchFamily="18" charset="-127"/>
                <a:ea typeface="a시월구일1" panose="02020600000000000000" pitchFamily="18" charset="-127"/>
              </a:rPr>
              <a:t>, </a:t>
            </a:r>
            <a:r>
              <a:rPr lang="ko-KR" altLang="en-US" sz="1300" b="0" i="0" dirty="0">
                <a:solidFill>
                  <a:srgbClr val="444444"/>
                </a:solidFill>
                <a:effectLst/>
                <a:latin typeface="a시월구일1" panose="02020600000000000000" pitchFamily="18" charset="-127"/>
                <a:ea typeface="a시월구일1" panose="02020600000000000000" pitchFamily="18" charset="-127"/>
              </a:rPr>
              <a:t>지자체와 논의하였으며 논의한 내용을 토대로 이사회 및 배분위원회 심의를 진행하여 최종 확정을 하였습니다</a:t>
            </a:r>
            <a:r>
              <a:rPr lang="en-US" altLang="ko-KR" sz="1300" b="0" i="0" dirty="0">
                <a:solidFill>
                  <a:srgbClr val="444444"/>
                </a:solidFill>
                <a:effectLst/>
                <a:latin typeface="a시월구일1" panose="02020600000000000000" pitchFamily="18" charset="-127"/>
                <a:ea typeface="a시월구일1" panose="02020600000000000000" pitchFamily="18" charset="-127"/>
              </a:rPr>
              <a:t>.</a:t>
            </a:r>
          </a:p>
          <a:p>
            <a:pPr algn="ctr"/>
            <a:r>
              <a:rPr lang="en-US" altLang="ko-KR" sz="1300" dirty="0">
                <a:solidFill>
                  <a:srgbClr val="444444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- </a:t>
            </a:r>
            <a:r>
              <a:rPr lang="ko-KR" altLang="en-US" sz="1300" dirty="0">
                <a:solidFill>
                  <a:srgbClr val="444444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카카오 </a:t>
            </a:r>
            <a:r>
              <a:rPr lang="ko-KR" altLang="en-US" sz="1300" dirty="0" err="1">
                <a:solidFill>
                  <a:srgbClr val="444444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펀딩</a:t>
            </a:r>
            <a:endParaRPr lang="ko-KR" altLang="en-US" sz="1300" dirty="0">
              <a:latin typeface="a시월구일1" panose="02020600000000000000" pitchFamily="18" charset="-127"/>
              <a:ea typeface="a시월구일1" panose="02020600000000000000" pitchFamily="18" charset="-127"/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xmlns="" id="{C33D1903-170C-40FE-BF58-C41E5BF564C7}"/>
              </a:ext>
            </a:extLst>
          </p:cNvPr>
          <p:cNvCxnSpPr>
            <a:cxnSpLocks/>
          </p:cNvCxnSpPr>
          <p:nvPr/>
        </p:nvCxnSpPr>
        <p:spPr>
          <a:xfrm>
            <a:off x="6096000" y="2324100"/>
            <a:ext cx="0" cy="3734925"/>
          </a:xfrm>
          <a:prstGeom prst="line">
            <a:avLst/>
          </a:prstGeom>
          <a:ln w="12700">
            <a:solidFill>
              <a:schemeClr val="bg1">
                <a:lumMod val="50000"/>
                <a:alpha val="62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93496A2C-985A-4DFB-9F4D-8431D00A8EEC}"/>
              </a:ext>
            </a:extLst>
          </p:cNvPr>
          <p:cNvSpPr txBox="1"/>
          <p:nvPr/>
        </p:nvSpPr>
        <p:spPr>
          <a:xfrm>
            <a:off x="1326792" y="494037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a시월구일4" panose="02020600000000000000" pitchFamily="18" charset="-127"/>
                <a:ea typeface="a시월구일4" panose="02020600000000000000" pitchFamily="18" charset="-127"/>
              </a:rPr>
              <a:t>“</a:t>
            </a:r>
            <a:endParaRPr lang="ko-KR" altLang="en-US" dirty="0">
              <a:solidFill>
                <a:schemeClr val="bg1">
                  <a:lumMod val="50000"/>
                </a:schemeClr>
              </a:solidFill>
              <a:latin typeface="a시월구일4" panose="02020600000000000000" pitchFamily="18" charset="-127"/>
              <a:ea typeface="a시월구일4" panose="02020600000000000000" pitchFamily="18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0CBF77E1-F019-4565-8707-83740589AE7C}"/>
              </a:ext>
            </a:extLst>
          </p:cNvPr>
          <p:cNvSpPr/>
          <p:nvPr/>
        </p:nvSpPr>
        <p:spPr>
          <a:xfrm>
            <a:off x="5424796" y="5572556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a시월구일4" panose="02020600000000000000" pitchFamily="18" charset="-127"/>
                <a:ea typeface="a시월구일4" panose="02020600000000000000" pitchFamily="18" charset="-127"/>
              </a:rPr>
              <a:t>”</a:t>
            </a:r>
            <a:endParaRPr lang="ko-KR" altLang="en-US" dirty="0">
              <a:solidFill>
                <a:schemeClr val="bg1">
                  <a:lumMod val="50000"/>
                </a:schemeClr>
              </a:solidFill>
              <a:latin typeface="a시월구일4" panose="02020600000000000000" pitchFamily="18" charset="-127"/>
              <a:ea typeface="a시월구일4" panose="02020600000000000000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6DA1E939-8782-4B76-BCE5-655BED225110}"/>
              </a:ext>
            </a:extLst>
          </p:cNvPr>
          <p:cNvSpPr txBox="1"/>
          <p:nvPr/>
        </p:nvSpPr>
        <p:spPr>
          <a:xfrm>
            <a:off x="6458844" y="494037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a시월구일4" panose="02020600000000000000" pitchFamily="18" charset="-127"/>
                <a:ea typeface="a시월구일4" panose="02020600000000000000" pitchFamily="18" charset="-127"/>
              </a:rPr>
              <a:t>“</a:t>
            </a:r>
            <a:endParaRPr lang="ko-KR" altLang="en-US" dirty="0">
              <a:solidFill>
                <a:schemeClr val="bg1">
                  <a:lumMod val="50000"/>
                </a:schemeClr>
              </a:solidFill>
              <a:latin typeface="a시월구일4" panose="02020600000000000000" pitchFamily="18" charset="-127"/>
              <a:ea typeface="a시월구일4" panose="02020600000000000000" pitchFamily="18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CB1283E2-C15E-4C9F-ACE2-70DF45993E3E}"/>
              </a:ext>
            </a:extLst>
          </p:cNvPr>
          <p:cNvSpPr/>
          <p:nvPr/>
        </p:nvSpPr>
        <p:spPr>
          <a:xfrm>
            <a:off x="10556848" y="5572556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a시월구일4" panose="02020600000000000000" pitchFamily="18" charset="-127"/>
                <a:ea typeface="a시월구일4" panose="02020600000000000000" pitchFamily="18" charset="-127"/>
              </a:rPr>
              <a:t>”</a:t>
            </a:r>
            <a:endParaRPr lang="ko-KR" altLang="en-US" dirty="0">
              <a:solidFill>
                <a:schemeClr val="bg1">
                  <a:lumMod val="50000"/>
                </a:schemeClr>
              </a:solidFill>
              <a:latin typeface="a시월구일4" panose="02020600000000000000" pitchFamily="18" charset="-127"/>
              <a:ea typeface="a시월구일4" panose="02020600000000000000" pitchFamily="18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xmlns="" id="{F0743C40-4884-4E35-951C-F3A10F03B366}"/>
              </a:ext>
            </a:extLst>
          </p:cNvPr>
          <p:cNvCxnSpPr>
            <a:cxnSpLocks/>
          </p:cNvCxnSpPr>
          <p:nvPr/>
        </p:nvCxnSpPr>
        <p:spPr>
          <a:xfrm>
            <a:off x="1082769" y="1320772"/>
            <a:ext cx="10026463" cy="0"/>
          </a:xfrm>
          <a:prstGeom prst="line">
            <a:avLst/>
          </a:prstGeom>
          <a:ln w="222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2E964A55-29EE-49B1-B254-867F6C94CBF5}"/>
              </a:ext>
            </a:extLst>
          </p:cNvPr>
          <p:cNvSpPr txBox="1"/>
          <p:nvPr/>
        </p:nvSpPr>
        <p:spPr>
          <a:xfrm>
            <a:off x="2467914" y="599941"/>
            <a:ext cx="72561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시월구일2" panose="02020600000000000000" pitchFamily="18" charset="-127"/>
                <a:ea typeface="a시월구일2" panose="02020600000000000000" pitchFamily="18" charset="-127"/>
              </a:rPr>
              <a:t>하지만 최근 </a:t>
            </a:r>
            <a:r>
              <a:rPr lang="ko-KR" altLang="en-US" sz="2400" dirty="0">
                <a:solidFill>
                  <a:srgbClr val="FF0000"/>
                </a:solidFill>
                <a:latin typeface="a시월구일2" panose="02020600000000000000" pitchFamily="18" charset="-127"/>
                <a:ea typeface="a시월구일2" panose="02020600000000000000" pitchFamily="18" charset="-127"/>
              </a:rPr>
              <a:t>각종 재해</a:t>
            </a:r>
            <a:r>
              <a:rPr lang="ko-KR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시월구일2" panose="02020600000000000000" pitchFamily="18" charset="-127"/>
                <a:ea typeface="a시월구일2" panose="02020600000000000000" pitchFamily="18" charset="-127"/>
              </a:rPr>
              <a:t>로 기부에 대한 관심도 증가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ABFBEA33-9131-41DE-81CD-A3F73B8CEF5C}"/>
              </a:ext>
            </a:extLst>
          </p:cNvPr>
          <p:cNvSpPr txBox="1"/>
          <p:nvPr/>
        </p:nvSpPr>
        <p:spPr>
          <a:xfrm>
            <a:off x="2187535" y="368135"/>
            <a:ext cx="60785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dirty="0">
                <a:solidFill>
                  <a:schemeClr val="bg1">
                    <a:lumMod val="50000"/>
                  </a:schemeClr>
                </a:solidFill>
                <a:latin typeface="a시월구일4" panose="02020600000000000000" pitchFamily="18" charset="-127"/>
                <a:ea typeface="a시월구일4" panose="02020600000000000000" pitchFamily="18" charset="-127"/>
              </a:rPr>
              <a:t>“</a:t>
            </a:r>
            <a:endParaRPr lang="ko-KR" altLang="en-US" sz="6600" dirty="0">
              <a:solidFill>
                <a:schemeClr val="bg1">
                  <a:lumMod val="50000"/>
                </a:schemeClr>
              </a:solidFill>
              <a:latin typeface="a시월구일4" panose="02020600000000000000" pitchFamily="18" charset="-127"/>
              <a:ea typeface="a시월구일4" panose="02020600000000000000" pitchFamily="18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xmlns="" id="{D434AE94-6B2B-407B-A6FC-6FC69734634B}"/>
              </a:ext>
            </a:extLst>
          </p:cNvPr>
          <p:cNvSpPr/>
          <p:nvPr/>
        </p:nvSpPr>
        <p:spPr>
          <a:xfrm>
            <a:off x="9362334" y="368135"/>
            <a:ext cx="60785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6600" dirty="0">
                <a:solidFill>
                  <a:schemeClr val="bg1">
                    <a:lumMod val="50000"/>
                  </a:schemeClr>
                </a:solidFill>
                <a:latin typeface="a시월구일4" panose="02020600000000000000" pitchFamily="18" charset="-127"/>
                <a:ea typeface="a시월구일4" panose="02020600000000000000" pitchFamily="18" charset="-127"/>
              </a:rPr>
              <a:t>”</a:t>
            </a:r>
            <a:endParaRPr lang="ko-KR" altLang="en-US" sz="6600" dirty="0">
              <a:solidFill>
                <a:schemeClr val="bg1">
                  <a:lumMod val="50000"/>
                </a:schemeClr>
              </a:solidFill>
              <a:latin typeface="a시월구일4" panose="02020600000000000000" pitchFamily="18" charset="-127"/>
              <a:ea typeface="a시월구일4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79311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소셜 기부 플랫폼 3대장을 소개합니다 | 1boon">
            <a:extLst>
              <a:ext uri="{FF2B5EF4-FFF2-40B4-BE49-F238E27FC236}">
                <a16:creationId xmlns:a16="http://schemas.microsoft.com/office/drawing/2014/main" xmlns="" id="{FB00EF81-D6E6-42D1-A520-D316BAC76C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47" y="-1"/>
            <a:ext cx="12195147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90F3D25E-84AF-4283-A7A1-8975E89E3BE4}"/>
              </a:ext>
            </a:extLst>
          </p:cNvPr>
          <p:cNvSpPr/>
          <p:nvPr/>
        </p:nvSpPr>
        <p:spPr>
          <a:xfrm>
            <a:off x="-3147" y="-1"/>
            <a:ext cx="12195147" cy="6858001"/>
          </a:xfrm>
          <a:prstGeom prst="rect">
            <a:avLst/>
          </a:prstGeom>
          <a:solidFill>
            <a:schemeClr val="tx1">
              <a:lumMod val="95000"/>
              <a:lumOff val="5000"/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944071A4-FA3F-43B7-A8F7-24B4661D1A1C}"/>
              </a:ext>
            </a:extLst>
          </p:cNvPr>
          <p:cNvSpPr txBox="1"/>
          <p:nvPr/>
        </p:nvSpPr>
        <p:spPr>
          <a:xfrm>
            <a:off x="2611729" y="2870864"/>
            <a:ext cx="696857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>
                <a:solidFill>
                  <a:schemeClr val="bg1"/>
                </a:solidFill>
                <a:latin typeface="a시월구일2" panose="02020600000000000000" pitchFamily="18" charset="-127"/>
                <a:ea typeface="a시월구일2" panose="02020600000000000000" pitchFamily="18" charset="-127"/>
              </a:rPr>
              <a:t>그래서 우리는 한국의 전반적인 기부현황에</a:t>
            </a:r>
            <a:endParaRPr lang="en-US" altLang="ko-KR" sz="2800" dirty="0">
              <a:solidFill>
                <a:schemeClr val="bg1"/>
              </a:solidFill>
              <a:latin typeface="a시월구일2" panose="02020600000000000000" pitchFamily="18" charset="-127"/>
              <a:ea typeface="a시월구일2" panose="02020600000000000000" pitchFamily="18" charset="-127"/>
            </a:endParaRPr>
          </a:p>
          <a:p>
            <a:pPr algn="ctr"/>
            <a:r>
              <a:rPr lang="ko-KR" altLang="en-US" sz="2800" dirty="0">
                <a:solidFill>
                  <a:schemeClr val="bg1"/>
                </a:solidFill>
                <a:latin typeface="a시월구일2" panose="02020600000000000000" pitchFamily="18" charset="-127"/>
                <a:ea typeface="a시월구일2" panose="02020600000000000000" pitchFamily="18" charset="-127"/>
              </a:rPr>
              <a:t>대해서 알아보기로 하였다</a:t>
            </a:r>
            <a:r>
              <a:rPr lang="en-US" altLang="ko-KR" sz="2800" dirty="0">
                <a:solidFill>
                  <a:schemeClr val="bg1"/>
                </a:solidFill>
                <a:latin typeface="a시월구일2" panose="02020600000000000000" pitchFamily="18" charset="-127"/>
                <a:ea typeface="a시월구일2" panose="02020600000000000000" pitchFamily="18" charset="-127"/>
              </a:rPr>
              <a:t>.</a:t>
            </a:r>
            <a:endParaRPr lang="ko-KR" altLang="en-US" sz="2800" dirty="0">
              <a:solidFill>
                <a:schemeClr val="bg1"/>
              </a:solidFill>
              <a:latin typeface="a시월구일2" panose="02020600000000000000" pitchFamily="18" charset="-127"/>
              <a:ea typeface="a시월구일2" panose="02020600000000000000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87F0517-E3EA-44A4-B276-31631872984F}"/>
              </a:ext>
            </a:extLst>
          </p:cNvPr>
          <p:cNvSpPr txBox="1"/>
          <p:nvPr/>
        </p:nvSpPr>
        <p:spPr>
          <a:xfrm>
            <a:off x="2307766" y="2455184"/>
            <a:ext cx="60785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>
                <a:solidFill>
                  <a:schemeClr val="bg1"/>
                </a:solidFill>
                <a:latin typeface="a시월구일4" panose="02020600000000000000" pitchFamily="18" charset="-127"/>
                <a:ea typeface="a시월구일4" panose="02020600000000000000" pitchFamily="18" charset="-127"/>
              </a:rPr>
              <a:t>“</a:t>
            </a:r>
            <a:endParaRPr lang="ko-KR" altLang="en-US" sz="6600" dirty="0">
              <a:solidFill>
                <a:schemeClr val="bg1"/>
              </a:solidFill>
              <a:latin typeface="a시월구일4" panose="02020600000000000000" pitchFamily="18" charset="-127"/>
              <a:ea typeface="a시월구일4" panose="02020600000000000000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B64BF2DD-E745-40D6-A671-F0441692DA03}"/>
              </a:ext>
            </a:extLst>
          </p:cNvPr>
          <p:cNvSpPr/>
          <p:nvPr/>
        </p:nvSpPr>
        <p:spPr>
          <a:xfrm>
            <a:off x="9441671" y="2455184"/>
            <a:ext cx="607859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6600" dirty="0">
                <a:solidFill>
                  <a:schemeClr val="bg1"/>
                </a:solidFill>
                <a:latin typeface="a시월구일4" panose="02020600000000000000" pitchFamily="18" charset="-127"/>
                <a:ea typeface="a시월구일4" panose="02020600000000000000" pitchFamily="18" charset="-127"/>
              </a:rPr>
              <a:t>”</a:t>
            </a:r>
            <a:endParaRPr lang="ko-KR" altLang="en-US" sz="6600" dirty="0">
              <a:solidFill>
                <a:schemeClr val="bg1"/>
              </a:solidFill>
              <a:latin typeface="a시월구일4" panose="02020600000000000000" pitchFamily="18" charset="-127"/>
              <a:ea typeface="a시월구일4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71121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xmlns="" id="{88E5E627-6371-4EEB-AB56-B87FA7C5810A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-7946" y="0"/>
            <a:chExt cx="12192000" cy="6858000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xmlns="" id="{99A2D6D9-111A-4D47-B698-BDC06E58D6C9}"/>
                </a:ext>
              </a:extLst>
            </p:cNvPr>
            <p:cNvSpPr/>
            <p:nvPr/>
          </p:nvSpPr>
          <p:spPr>
            <a:xfrm>
              <a:off x="-7946" y="0"/>
              <a:ext cx="12192000" cy="6858000"/>
            </a:xfrm>
            <a:prstGeom prst="rect">
              <a:avLst/>
            </a:prstGeom>
            <a:solidFill>
              <a:srgbClr val="FF7E7E">
                <a:alpha val="8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사각형: 잘린 한쪽 모서리 19">
              <a:extLst>
                <a:ext uri="{FF2B5EF4-FFF2-40B4-BE49-F238E27FC236}">
                  <a16:creationId xmlns:a16="http://schemas.microsoft.com/office/drawing/2014/main" xmlns="" id="{955D714A-1055-470E-BEED-CC2F9CE50C8B}"/>
                </a:ext>
              </a:extLst>
            </p:cNvPr>
            <p:cNvSpPr/>
            <p:nvPr/>
          </p:nvSpPr>
          <p:spPr>
            <a:xfrm rot="10800000" flipH="1">
              <a:off x="405659" y="329038"/>
              <a:ext cx="11448372" cy="6248955"/>
            </a:xfrm>
            <a:prstGeom prst="snip1Rect">
              <a:avLst>
                <a:gd name="adj" fmla="val 11650"/>
              </a:avLst>
            </a:prstGeom>
            <a:noFill/>
            <a:ln w="63500">
              <a:solidFill>
                <a:schemeClr val="bg2">
                  <a:lumMod val="25000"/>
                  <a:alpha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사각형: 잘린 한쪽 모서리 20">
              <a:extLst>
                <a:ext uri="{FF2B5EF4-FFF2-40B4-BE49-F238E27FC236}">
                  <a16:creationId xmlns:a16="http://schemas.microsoft.com/office/drawing/2014/main" xmlns="" id="{BF99999B-0B9A-4DC0-8293-38DBD92734B4}"/>
                </a:ext>
              </a:extLst>
            </p:cNvPr>
            <p:cNvSpPr/>
            <p:nvPr/>
          </p:nvSpPr>
          <p:spPr>
            <a:xfrm rot="10800000" flipH="1">
              <a:off x="355922" y="296383"/>
              <a:ext cx="11464264" cy="6248956"/>
            </a:xfrm>
            <a:prstGeom prst="snip1Rect">
              <a:avLst>
                <a:gd name="adj" fmla="val 1144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" name="이등변 삼각형 21">
              <a:extLst>
                <a:ext uri="{FF2B5EF4-FFF2-40B4-BE49-F238E27FC236}">
                  <a16:creationId xmlns:a16="http://schemas.microsoft.com/office/drawing/2014/main" xmlns="" id="{9028F563-F7AA-4DA0-A36A-8563070608B7}"/>
                </a:ext>
              </a:extLst>
            </p:cNvPr>
            <p:cNvSpPr/>
            <p:nvPr/>
          </p:nvSpPr>
          <p:spPr>
            <a:xfrm rot="18936524">
              <a:off x="10746480" y="5701494"/>
              <a:ext cx="1009017" cy="587049"/>
            </a:xfrm>
            <a:prstGeom prst="triangle">
              <a:avLst/>
            </a:prstGeom>
            <a:solidFill>
              <a:schemeClr val="bg2">
                <a:lumMod val="75000"/>
                <a:alpha val="7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1" name="그림 10" descr="장치이(가) 표시된 사진&#10;&#10;자동 생성된 설명">
            <a:extLst>
              <a:ext uri="{FF2B5EF4-FFF2-40B4-BE49-F238E27FC236}">
                <a16:creationId xmlns:a16="http://schemas.microsoft.com/office/drawing/2014/main" xmlns="" id="{0CD52EE5-9DC6-F642-B181-52F5BBE53B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645" y="1589271"/>
            <a:ext cx="3031606" cy="3527606"/>
          </a:xfrm>
          <a:prstGeom prst="rect">
            <a:avLst/>
          </a:prstGeom>
          <a:ln w="19050">
            <a:solidFill>
              <a:schemeClr val="bg2">
                <a:lumMod val="75000"/>
              </a:schemeClr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944071A4-FA3F-43B7-A8F7-24B4661D1A1C}"/>
              </a:ext>
            </a:extLst>
          </p:cNvPr>
          <p:cNvSpPr txBox="1"/>
          <p:nvPr/>
        </p:nvSpPr>
        <p:spPr>
          <a:xfrm>
            <a:off x="3848438" y="599941"/>
            <a:ext cx="44951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latin typeface="a시월구일2" panose="02020600000000000000" pitchFamily="18" charset="-127"/>
                <a:ea typeface="a시월구일2" panose="02020600000000000000" pitchFamily="18" charset="-127"/>
              </a:rPr>
              <a:t>성별에 따른 기부 여부 </a:t>
            </a:r>
            <a:r>
              <a:rPr lang="en-US" altLang="ko-KR" sz="2400" dirty="0">
                <a:latin typeface="a시월구일2" panose="02020600000000000000" pitchFamily="18" charset="-127"/>
                <a:ea typeface="a시월구일2" panose="02020600000000000000" pitchFamily="18" charset="-127"/>
              </a:rPr>
              <a:t>- </a:t>
            </a:r>
            <a:r>
              <a:rPr lang="en-US" altLang="ko-KR" sz="2400" dirty="0">
                <a:solidFill>
                  <a:srgbClr val="C69B1A"/>
                </a:solidFill>
                <a:latin typeface="a시월구일2" panose="02020600000000000000" pitchFamily="18" charset="-127"/>
                <a:ea typeface="a시월구일2" panose="02020600000000000000" pitchFamily="18" charset="-127"/>
              </a:rPr>
              <a:t>Pie chart</a:t>
            </a:r>
            <a:endParaRPr lang="ko-KR" altLang="en-US" sz="2400" dirty="0">
              <a:solidFill>
                <a:srgbClr val="C69B1A"/>
              </a:solidFill>
              <a:latin typeface="a시월구일2" panose="02020600000000000000" pitchFamily="18" charset="-127"/>
              <a:ea typeface="a시월구일2" panose="02020600000000000000" pitchFamily="18" charset="-127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xmlns="" id="{62F93853-63CB-41A8-9153-6314D203CD49}"/>
              </a:ext>
            </a:extLst>
          </p:cNvPr>
          <p:cNvCxnSpPr>
            <a:cxnSpLocks/>
          </p:cNvCxnSpPr>
          <p:nvPr/>
        </p:nvCxnSpPr>
        <p:spPr>
          <a:xfrm>
            <a:off x="1082769" y="1320772"/>
            <a:ext cx="10026463" cy="0"/>
          </a:xfrm>
          <a:prstGeom prst="line">
            <a:avLst/>
          </a:prstGeom>
          <a:ln w="222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904F6ED9-F345-1449-B777-5C8F3F0082B4}"/>
              </a:ext>
            </a:extLst>
          </p:cNvPr>
          <p:cNvSpPr/>
          <p:nvPr/>
        </p:nvSpPr>
        <p:spPr>
          <a:xfrm>
            <a:off x="9131808" y="6248073"/>
            <a:ext cx="2303868" cy="230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출처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: KOSIS(</a:t>
            </a:r>
            <a:r>
              <a:rPr lang="ko-KR" altLang="en-US" sz="9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국가통계포털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)</a:t>
            </a:r>
            <a:endParaRPr lang="ko-KR" altLang="en-US" sz="900" dirty="0">
              <a:solidFill>
                <a:schemeClr val="tx1">
                  <a:lumMod val="85000"/>
                  <a:lumOff val="15000"/>
                </a:schemeClr>
              </a:solidFill>
              <a:latin typeface="a시월구일1" panose="02020600000000000000" pitchFamily="18" charset="-127"/>
              <a:ea typeface="a시월구일1" panose="02020600000000000000" pitchFamily="18" charset="-127"/>
            </a:endParaRPr>
          </a:p>
        </p:txBody>
      </p:sp>
      <p:pic>
        <p:nvPicPr>
          <p:cNvPr id="4" name="그림 3" descr="장치이(가) 표시된 사진&#10;&#10;자동 생성된 설명">
            <a:extLst>
              <a:ext uri="{FF2B5EF4-FFF2-40B4-BE49-F238E27FC236}">
                <a16:creationId xmlns:a16="http://schemas.microsoft.com/office/drawing/2014/main" xmlns="" id="{F8345D3B-6537-7445-8C2F-6C402478EC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79" y="1589268"/>
            <a:ext cx="3035239" cy="3527602"/>
          </a:xfrm>
          <a:prstGeom prst="rect">
            <a:avLst/>
          </a:prstGeom>
          <a:ln w="19050">
            <a:solidFill>
              <a:schemeClr val="bg2">
                <a:lumMod val="75000"/>
              </a:schemeClr>
            </a:solidFill>
          </a:ln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6A516773-56D6-48BE-B4D8-62507F9E8D8F}"/>
              </a:ext>
            </a:extLst>
          </p:cNvPr>
          <p:cNvSpPr txBox="1"/>
          <p:nvPr/>
        </p:nvSpPr>
        <p:spPr>
          <a:xfrm>
            <a:off x="3240579" y="368135"/>
            <a:ext cx="60785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>
                <a:solidFill>
                  <a:schemeClr val="bg1">
                    <a:lumMod val="50000"/>
                  </a:schemeClr>
                </a:solidFill>
                <a:latin typeface="a시월구일4" panose="02020600000000000000" pitchFamily="18" charset="-127"/>
                <a:ea typeface="a시월구일4" panose="02020600000000000000" pitchFamily="18" charset="-127"/>
              </a:rPr>
              <a:t>“</a:t>
            </a:r>
            <a:endParaRPr lang="ko-KR" altLang="en-US" sz="6600" dirty="0">
              <a:solidFill>
                <a:schemeClr val="bg1">
                  <a:lumMod val="50000"/>
                </a:schemeClr>
              </a:solidFill>
              <a:latin typeface="a시월구일4" panose="02020600000000000000" pitchFamily="18" charset="-127"/>
              <a:ea typeface="a시월구일4" panose="02020600000000000000" pitchFamily="18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66367BBB-604A-45F3-9D00-B033F33FE53F}"/>
              </a:ext>
            </a:extLst>
          </p:cNvPr>
          <p:cNvSpPr/>
          <p:nvPr/>
        </p:nvSpPr>
        <p:spPr>
          <a:xfrm>
            <a:off x="8393316" y="368135"/>
            <a:ext cx="607859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6600" dirty="0">
                <a:solidFill>
                  <a:schemeClr val="bg1">
                    <a:lumMod val="50000"/>
                  </a:schemeClr>
                </a:solidFill>
                <a:latin typeface="a시월구일4" panose="02020600000000000000" pitchFamily="18" charset="-127"/>
                <a:ea typeface="a시월구일4" panose="02020600000000000000" pitchFamily="18" charset="-127"/>
              </a:rPr>
              <a:t>”</a:t>
            </a:r>
            <a:endParaRPr lang="ko-KR" altLang="en-US" sz="6600" dirty="0">
              <a:solidFill>
                <a:schemeClr val="bg1">
                  <a:lumMod val="50000"/>
                </a:schemeClr>
              </a:solidFill>
              <a:latin typeface="a시월구일4" panose="02020600000000000000" pitchFamily="18" charset="-127"/>
              <a:ea typeface="a시월구일4" panose="02020600000000000000" pitchFamily="18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F98B6256-A96D-4CA0-A8CC-5DE2D3DB3597}"/>
              </a:ext>
            </a:extLst>
          </p:cNvPr>
          <p:cNvSpPr/>
          <p:nvPr/>
        </p:nvSpPr>
        <p:spPr>
          <a:xfrm>
            <a:off x="2618335" y="5376278"/>
            <a:ext cx="702302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성별에 따른 기부여부를 비교해보면 기부한 남성은 </a:t>
            </a:r>
            <a:r>
              <a:rPr lang="en-US" altLang="ko-KR" sz="1400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24.9%, </a:t>
            </a:r>
            <a:r>
              <a:rPr lang="ko-KR" altLang="en-US" sz="1400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기부한 여성은 </a:t>
            </a:r>
            <a:r>
              <a:rPr lang="en-US" altLang="ko-KR" sz="1400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26.4%</a:t>
            </a:r>
            <a:r>
              <a:rPr lang="ko-KR" altLang="en-US" sz="1400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로 근소한 차이로 여성의 비율이 높았다</a:t>
            </a:r>
            <a:r>
              <a:rPr lang="en-US" altLang="ko-KR" sz="1400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. </a:t>
            </a:r>
            <a:r>
              <a:rPr lang="ko-KR" altLang="en-US" sz="1400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하지만 성별과는 무관하게 약 </a:t>
            </a:r>
            <a:r>
              <a:rPr lang="en-US" altLang="ko-KR" sz="1400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3/4</a:t>
            </a:r>
            <a:r>
              <a:rPr lang="ko-KR" altLang="en-US" sz="1400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의 사람들은 기부에 참여하지 않고 있다</a:t>
            </a:r>
            <a:r>
              <a:rPr lang="en-US" altLang="ko-KR" sz="1400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.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FDBC4061-46B3-4F76-A972-EB631F66A10C}"/>
              </a:ext>
            </a:extLst>
          </p:cNvPr>
          <p:cNvSpPr/>
          <p:nvPr/>
        </p:nvSpPr>
        <p:spPr>
          <a:xfrm>
            <a:off x="7754521" y="5116877"/>
            <a:ext cx="221291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출처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: KOSIS(</a:t>
            </a:r>
            <a:r>
              <a:rPr lang="ko-KR" altLang="en-US" sz="9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국가통계포털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)</a:t>
            </a:r>
            <a:endParaRPr lang="ko-KR" altLang="en-US" sz="900" dirty="0">
              <a:solidFill>
                <a:schemeClr val="tx1">
                  <a:lumMod val="85000"/>
                  <a:lumOff val="15000"/>
                </a:schemeClr>
              </a:solidFill>
              <a:latin typeface="a시월구일1" panose="02020600000000000000" pitchFamily="18" charset="-127"/>
              <a:ea typeface="a시월구일1" panose="02020600000000000000" pitchFamily="18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487B2E64-5F06-4770-9DFC-5DF12A3213AC}"/>
              </a:ext>
            </a:extLst>
          </p:cNvPr>
          <p:cNvSpPr/>
          <p:nvPr/>
        </p:nvSpPr>
        <p:spPr>
          <a:xfrm>
            <a:off x="3947897" y="5118151"/>
            <a:ext cx="221291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출처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: KOSIS(</a:t>
            </a:r>
            <a:r>
              <a:rPr lang="ko-KR" altLang="en-US" sz="9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국가통계포털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)</a:t>
            </a:r>
            <a:endParaRPr lang="ko-KR" altLang="en-US" sz="900" dirty="0">
              <a:solidFill>
                <a:schemeClr val="tx1">
                  <a:lumMod val="85000"/>
                  <a:lumOff val="15000"/>
                </a:schemeClr>
              </a:solidFill>
              <a:latin typeface="a시월구일1" panose="02020600000000000000" pitchFamily="18" charset="-127"/>
              <a:ea typeface="a시월구일1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74532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xmlns="" id="{88E5E627-6371-4EEB-AB56-B87FA7C5810A}"/>
              </a:ext>
            </a:extLst>
          </p:cNvPr>
          <p:cNvGrpSpPr/>
          <p:nvPr/>
        </p:nvGrpSpPr>
        <p:grpSpPr>
          <a:xfrm>
            <a:off x="1019" y="0"/>
            <a:ext cx="12192000" cy="6858000"/>
            <a:chOff x="-7946" y="0"/>
            <a:chExt cx="12192000" cy="6858000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xmlns="" id="{99A2D6D9-111A-4D47-B698-BDC06E58D6C9}"/>
                </a:ext>
              </a:extLst>
            </p:cNvPr>
            <p:cNvSpPr/>
            <p:nvPr/>
          </p:nvSpPr>
          <p:spPr>
            <a:xfrm>
              <a:off x="-7946" y="0"/>
              <a:ext cx="12192000" cy="6858000"/>
            </a:xfrm>
            <a:prstGeom prst="rect">
              <a:avLst/>
            </a:prstGeom>
            <a:solidFill>
              <a:srgbClr val="FF7E7E">
                <a:alpha val="8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사각형: 잘린 한쪽 모서리 19">
              <a:extLst>
                <a:ext uri="{FF2B5EF4-FFF2-40B4-BE49-F238E27FC236}">
                  <a16:creationId xmlns:a16="http://schemas.microsoft.com/office/drawing/2014/main" xmlns="" id="{955D714A-1055-470E-BEED-CC2F9CE50C8B}"/>
                </a:ext>
              </a:extLst>
            </p:cNvPr>
            <p:cNvSpPr/>
            <p:nvPr/>
          </p:nvSpPr>
          <p:spPr>
            <a:xfrm rot="10800000" flipH="1">
              <a:off x="405659" y="329038"/>
              <a:ext cx="11448372" cy="6248955"/>
            </a:xfrm>
            <a:prstGeom prst="snip1Rect">
              <a:avLst>
                <a:gd name="adj" fmla="val 11650"/>
              </a:avLst>
            </a:prstGeom>
            <a:noFill/>
            <a:ln w="63500">
              <a:solidFill>
                <a:schemeClr val="bg2">
                  <a:lumMod val="25000"/>
                  <a:alpha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사각형: 잘린 한쪽 모서리 20">
              <a:extLst>
                <a:ext uri="{FF2B5EF4-FFF2-40B4-BE49-F238E27FC236}">
                  <a16:creationId xmlns:a16="http://schemas.microsoft.com/office/drawing/2014/main" xmlns="" id="{BF99999B-0B9A-4DC0-8293-38DBD92734B4}"/>
                </a:ext>
              </a:extLst>
            </p:cNvPr>
            <p:cNvSpPr/>
            <p:nvPr/>
          </p:nvSpPr>
          <p:spPr>
            <a:xfrm rot="10800000" flipH="1">
              <a:off x="355922" y="296383"/>
              <a:ext cx="11464264" cy="6248956"/>
            </a:xfrm>
            <a:prstGeom prst="snip1Rect">
              <a:avLst>
                <a:gd name="adj" fmla="val 1144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" name="이등변 삼각형 21">
              <a:extLst>
                <a:ext uri="{FF2B5EF4-FFF2-40B4-BE49-F238E27FC236}">
                  <a16:creationId xmlns:a16="http://schemas.microsoft.com/office/drawing/2014/main" xmlns="" id="{9028F563-F7AA-4DA0-A36A-8563070608B7}"/>
                </a:ext>
              </a:extLst>
            </p:cNvPr>
            <p:cNvSpPr/>
            <p:nvPr/>
          </p:nvSpPr>
          <p:spPr>
            <a:xfrm rot="18936524">
              <a:off x="10746480" y="5701494"/>
              <a:ext cx="1009017" cy="587049"/>
            </a:xfrm>
            <a:prstGeom prst="triangle">
              <a:avLst/>
            </a:prstGeom>
            <a:solidFill>
              <a:schemeClr val="bg2">
                <a:lumMod val="75000"/>
                <a:alpha val="7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1DE761C7-DB7F-434D-9D5A-6C82AA98FF6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7" t="10606" r="2120" b="1985"/>
          <a:stretch/>
        </p:blipFill>
        <p:spPr>
          <a:xfrm>
            <a:off x="3013639" y="1953490"/>
            <a:ext cx="6164722" cy="315457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944071A4-FA3F-43B7-A8F7-24B4661D1A1C}"/>
              </a:ext>
            </a:extLst>
          </p:cNvPr>
          <p:cNvSpPr txBox="1"/>
          <p:nvPr/>
        </p:nvSpPr>
        <p:spPr>
          <a:xfrm>
            <a:off x="3683201" y="599941"/>
            <a:ext cx="48256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latin typeface="a시월구일2" panose="02020600000000000000" pitchFamily="18" charset="-127"/>
                <a:ea typeface="a시월구일2" panose="02020600000000000000" pitchFamily="18" charset="-127"/>
              </a:rPr>
              <a:t>소득 구간별 기부 여부</a:t>
            </a:r>
            <a:r>
              <a:rPr lang="en-US" altLang="ko-KR" sz="2400" dirty="0">
                <a:latin typeface="a시월구일2" panose="02020600000000000000" pitchFamily="18" charset="-127"/>
                <a:ea typeface="a시월구일2" panose="02020600000000000000" pitchFamily="18" charset="-127"/>
              </a:rPr>
              <a:t>- </a:t>
            </a:r>
            <a:r>
              <a:rPr lang="en-US" altLang="ko-KR" sz="2400" dirty="0">
                <a:solidFill>
                  <a:schemeClr val="accent2">
                    <a:lumMod val="50000"/>
                  </a:schemeClr>
                </a:solidFill>
                <a:latin typeface="a시월구일2" panose="02020600000000000000" pitchFamily="18" charset="-127"/>
                <a:ea typeface="a시월구일2" panose="02020600000000000000" pitchFamily="18" charset="-127"/>
              </a:rPr>
              <a:t>bar graph</a:t>
            </a:r>
            <a:endParaRPr lang="ko-KR" altLang="en-US" sz="2400" dirty="0">
              <a:solidFill>
                <a:srgbClr val="C69B1A"/>
              </a:solidFill>
              <a:latin typeface="a시월구일2" panose="02020600000000000000" pitchFamily="18" charset="-127"/>
              <a:ea typeface="a시월구일2" panose="02020600000000000000" pitchFamily="18" charset="-127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xmlns="" id="{62F93853-63CB-41A8-9153-6314D203CD49}"/>
              </a:ext>
            </a:extLst>
          </p:cNvPr>
          <p:cNvCxnSpPr>
            <a:cxnSpLocks/>
          </p:cNvCxnSpPr>
          <p:nvPr/>
        </p:nvCxnSpPr>
        <p:spPr>
          <a:xfrm>
            <a:off x="1082769" y="1320772"/>
            <a:ext cx="10026463" cy="0"/>
          </a:xfrm>
          <a:prstGeom prst="line">
            <a:avLst/>
          </a:prstGeom>
          <a:ln w="222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904F6ED9-F345-1449-B777-5C8F3F0082B4}"/>
              </a:ext>
            </a:extLst>
          </p:cNvPr>
          <p:cNvSpPr/>
          <p:nvPr/>
        </p:nvSpPr>
        <p:spPr>
          <a:xfrm>
            <a:off x="7433637" y="5107082"/>
            <a:ext cx="2303868" cy="230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출처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: KOSIS(</a:t>
            </a:r>
            <a:r>
              <a:rPr lang="ko-KR" altLang="en-US" sz="9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국가통계포털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)</a:t>
            </a:r>
            <a:endParaRPr lang="ko-KR" altLang="en-US" sz="900" dirty="0">
              <a:solidFill>
                <a:schemeClr val="tx1">
                  <a:lumMod val="85000"/>
                  <a:lumOff val="15000"/>
                </a:schemeClr>
              </a:solidFill>
              <a:latin typeface="a시월구일1" panose="02020600000000000000" pitchFamily="18" charset="-127"/>
              <a:ea typeface="a시월구일1" panose="02020600000000000000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D1E77F7A-1A4A-4421-8A75-0C78472E529F}"/>
              </a:ext>
            </a:extLst>
          </p:cNvPr>
          <p:cNvSpPr txBox="1"/>
          <p:nvPr/>
        </p:nvSpPr>
        <p:spPr>
          <a:xfrm>
            <a:off x="3240579" y="368135"/>
            <a:ext cx="60785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>
                <a:solidFill>
                  <a:schemeClr val="bg1">
                    <a:lumMod val="50000"/>
                  </a:schemeClr>
                </a:solidFill>
                <a:latin typeface="a시월구일4" panose="02020600000000000000" pitchFamily="18" charset="-127"/>
                <a:ea typeface="a시월구일4" panose="02020600000000000000" pitchFamily="18" charset="-127"/>
              </a:rPr>
              <a:t>“</a:t>
            </a:r>
            <a:endParaRPr lang="ko-KR" altLang="en-US" sz="6600" dirty="0">
              <a:solidFill>
                <a:schemeClr val="bg1">
                  <a:lumMod val="50000"/>
                </a:schemeClr>
              </a:solidFill>
              <a:latin typeface="a시월구일4" panose="02020600000000000000" pitchFamily="18" charset="-127"/>
              <a:ea typeface="a시월구일4" panose="02020600000000000000" pitchFamily="18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6C60D9A0-89A4-41CE-A1E2-1C3D3BC42AAB}"/>
              </a:ext>
            </a:extLst>
          </p:cNvPr>
          <p:cNvSpPr/>
          <p:nvPr/>
        </p:nvSpPr>
        <p:spPr>
          <a:xfrm>
            <a:off x="8393316" y="368135"/>
            <a:ext cx="607859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6600" dirty="0">
                <a:solidFill>
                  <a:schemeClr val="bg1">
                    <a:lumMod val="50000"/>
                  </a:schemeClr>
                </a:solidFill>
                <a:latin typeface="a시월구일4" panose="02020600000000000000" pitchFamily="18" charset="-127"/>
                <a:ea typeface="a시월구일4" panose="02020600000000000000" pitchFamily="18" charset="-127"/>
              </a:rPr>
              <a:t>”</a:t>
            </a:r>
            <a:endParaRPr lang="ko-KR" altLang="en-US" sz="6600" dirty="0">
              <a:solidFill>
                <a:schemeClr val="bg1">
                  <a:lumMod val="50000"/>
                </a:schemeClr>
              </a:solidFill>
              <a:latin typeface="a시월구일4" panose="02020600000000000000" pitchFamily="18" charset="-127"/>
              <a:ea typeface="a시월구일4" panose="02020600000000000000" pitchFamily="18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F487D82B-2716-4512-8B02-6CA0E096A7C5}"/>
              </a:ext>
            </a:extLst>
          </p:cNvPr>
          <p:cNvSpPr/>
          <p:nvPr/>
        </p:nvSpPr>
        <p:spPr>
          <a:xfrm>
            <a:off x="3013639" y="1586040"/>
            <a:ext cx="6214459" cy="3549036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" name="그림 23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F08EF35B-9E43-41DF-98E0-0FC44B45939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89" t="2469" r="33310" b="89010"/>
          <a:stretch/>
        </p:blipFill>
        <p:spPr>
          <a:xfrm>
            <a:off x="5173287" y="1749807"/>
            <a:ext cx="1845425" cy="258638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8CA449BD-CA05-4ED4-8F17-E0872EA2110E}"/>
              </a:ext>
            </a:extLst>
          </p:cNvPr>
          <p:cNvSpPr/>
          <p:nvPr/>
        </p:nvSpPr>
        <p:spPr>
          <a:xfrm>
            <a:off x="2618335" y="5376278"/>
            <a:ext cx="702302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소득구간별 기부여부를 살펴보면</a:t>
            </a:r>
            <a:r>
              <a:rPr lang="en-US" altLang="ko-KR" sz="1400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, </a:t>
            </a:r>
            <a:r>
              <a:rPr lang="ko-KR" altLang="en-US" sz="1400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소득이 높을수록 </a:t>
            </a:r>
            <a:r>
              <a:rPr lang="en-US" altLang="ko-KR" sz="1400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‘</a:t>
            </a:r>
            <a:r>
              <a:rPr lang="ko-KR" altLang="en-US" sz="1400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기부함</a:t>
            </a:r>
            <a:r>
              <a:rPr lang="en-US" altLang="ko-KR" sz="1400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’</a:t>
            </a:r>
            <a:r>
              <a:rPr lang="ko-KR" altLang="en-US" sz="1400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의 비율이 점차 상승한다</a:t>
            </a:r>
            <a:r>
              <a:rPr lang="en-US" altLang="ko-KR" sz="1400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. </a:t>
            </a:r>
            <a:r>
              <a:rPr lang="ko-KR" altLang="en-US" sz="1400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반대로 소득이 상대적으로 낮은 경우</a:t>
            </a:r>
            <a:r>
              <a:rPr lang="en-US" altLang="ko-KR" sz="1400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, ‘</a:t>
            </a:r>
            <a:r>
              <a:rPr lang="ko-KR" altLang="en-US" sz="1400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기부하지 않음</a:t>
            </a:r>
            <a:r>
              <a:rPr lang="en-US" altLang="ko-KR" sz="1400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’</a:t>
            </a:r>
            <a:r>
              <a:rPr lang="ko-KR" altLang="en-US" sz="1400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의 비율이 높았다</a:t>
            </a:r>
            <a:r>
              <a:rPr lang="en-US" altLang="ko-KR" sz="1400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. </a:t>
            </a:r>
            <a:r>
              <a:rPr lang="ko-KR" altLang="en-US" sz="1400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따라서</a:t>
            </a:r>
            <a:endParaRPr lang="en-US" altLang="ko-KR" sz="1400" dirty="0">
              <a:latin typeface="a시월구일1" panose="02020600000000000000" pitchFamily="18" charset="-127"/>
              <a:ea typeface="a시월구일1" panose="02020600000000000000" pitchFamily="18" charset="-127"/>
            </a:endParaRPr>
          </a:p>
          <a:p>
            <a:pPr algn="ctr"/>
            <a:r>
              <a:rPr lang="ko-KR" altLang="en-US" sz="1400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소득구간과 기부에 대한 인식 및 참여는 유의미한 상관관계를 보이고 있다</a:t>
            </a:r>
            <a:r>
              <a:rPr lang="en-US" altLang="ko-KR" sz="1400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13311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>
            <a:extLst>
              <a:ext uri="{FF2B5EF4-FFF2-40B4-BE49-F238E27FC236}">
                <a16:creationId xmlns:a16="http://schemas.microsoft.com/office/drawing/2014/main" xmlns="" id="{40030EC0-CC8E-48C4-9188-C166023F0D59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-7946" y="0"/>
            <a:chExt cx="12192000" cy="6858000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xmlns="" id="{8D5D02C7-530E-486C-98A9-B6FC01B782A7}"/>
                </a:ext>
              </a:extLst>
            </p:cNvPr>
            <p:cNvSpPr/>
            <p:nvPr/>
          </p:nvSpPr>
          <p:spPr>
            <a:xfrm>
              <a:off x="-7946" y="0"/>
              <a:ext cx="12192000" cy="6858000"/>
            </a:xfrm>
            <a:prstGeom prst="rect">
              <a:avLst/>
            </a:prstGeom>
            <a:solidFill>
              <a:srgbClr val="FF7E7E">
                <a:alpha val="8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사각형: 잘린 한쪽 모서리 26">
              <a:extLst>
                <a:ext uri="{FF2B5EF4-FFF2-40B4-BE49-F238E27FC236}">
                  <a16:creationId xmlns:a16="http://schemas.microsoft.com/office/drawing/2014/main" xmlns="" id="{7F5AA6E9-4A1E-48EA-8F41-A2505D3F7389}"/>
                </a:ext>
              </a:extLst>
            </p:cNvPr>
            <p:cNvSpPr/>
            <p:nvPr/>
          </p:nvSpPr>
          <p:spPr>
            <a:xfrm rot="10800000" flipH="1">
              <a:off x="405659" y="329038"/>
              <a:ext cx="11448372" cy="6248955"/>
            </a:xfrm>
            <a:prstGeom prst="snip1Rect">
              <a:avLst>
                <a:gd name="adj" fmla="val 11650"/>
              </a:avLst>
            </a:prstGeom>
            <a:noFill/>
            <a:ln w="63500">
              <a:solidFill>
                <a:schemeClr val="bg2">
                  <a:lumMod val="25000"/>
                  <a:alpha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사각형: 잘린 한쪽 모서리 27">
              <a:extLst>
                <a:ext uri="{FF2B5EF4-FFF2-40B4-BE49-F238E27FC236}">
                  <a16:creationId xmlns:a16="http://schemas.microsoft.com/office/drawing/2014/main" xmlns="" id="{F1EB9E12-B5B9-4E21-A3AD-D41B937CA3D9}"/>
                </a:ext>
              </a:extLst>
            </p:cNvPr>
            <p:cNvSpPr/>
            <p:nvPr/>
          </p:nvSpPr>
          <p:spPr>
            <a:xfrm rot="10800000" flipH="1">
              <a:off x="355922" y="296383"/>
              <a:ext cx="11464264" cy="6248956"/>
            </a:xfrm>
            <a:prstGeom prst="snip1Rect">
              <a:avLst>
                <a:gd name="adj" fmla="val 1144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29" name="이등변 삼각형 28">
              <a:extLst>
                <a:ext uri="{FF2B5EF4-FFF2-40B4-BE49-F238E27FC236}">
                  <a16:creationId xmlns:a16="http://schemas.microsoft.com/office/drawing/2014/main" xmlns="" id="{0AC6A298-CD76-4422-B8B2-C175CBE14563}"/>
                </a:ext>
              </a:extLst>
            </p:cNvPr>
            <p:cNvSpPr/>
            <p:nvPr/>
          </p:nvSpPr>
          <p:spPr>
            <a:xfrm rot="18936524">
              <a:off x="10746480" y="5701494"/>
              <a:ext cx="1009017" cy="587049"/>
            </a:xfrm>
            <a:prstGeom prst="triangle">
              <a:avLst/>
            </a:prstGeom>
            <a:solidFill>
              <a:schemeClr val="bg2">
                <a:lumMod val="75000"/>
                <a:alpha val="7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944071A4-FA3F-43B7-A8F7-24B4661D1A1C}"/>
              </a:ext>
            </a:extLst>
          </p:cNvPr>
          <p:cNvSpPr txBox="1"/>
          <p:nvPr/>
        </p:nvSpPr>
        <p:spPr>
          <a:xfrm>
            <a:off x="3620940" y="599941"/>
            <a:ext cx="49501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latin typeface="a시월구일2" panose="02020600000000000000" pitchFamily="18" charset="-127"/>
                <a:ea typeface="a시월구일2" panose="02020600000000000000" pitchFamily="18" charset="-127"/>
              </a:rPr>
              <a:t>기부 경험 및 기부 의향 </a:t>
            </a:r>
            <a:r>
              <a:rPr lang="en-US" altLang="ko-KR" sz="2400" dirty="0">
                <a:latin typeface="a시월구일2" panose="02020600000000000000" pitchFamily="18" charset="-127"/>
                <a:ea typeface="a시월구일2" panose="02020600000000000000" pitchFamily="18" charset="-127"/>
              </a:rPr>
              <a:t>- </a:t>
            </a:r>
            <a:r>
              <a:rPr lang="en-US" altLang="ko-KR" sz="2400" dirty="0">
                <a:solidFill>
                  <a:srgbClr val="C69B1A"/>
                </a:solidFill>
                <a:latin typeface="a시월구일2" panose="02020600000000000000" pitchFamily="18" charset="-127"/>
                <a:ea typeface="a시월구일2" panose="02020600000000000000" pitchFamily="18" charset="-127"/>
              </a:rPr>
              <a:t>Pie chart</a:t>
            </a:r>
            <a:endParaRPr lang="ko-KR" altLang="en-US" sz="2400" dirty="0">
              <a:solidFill>
                <a:srgbClr val="C69B1A"/>
              </a:solidFill>
              <a:latin typeface="a시월구일2" panose="02020600000000000000" pitchFamily="18" charset="-127"/>
              <a:ea typeface="a시월구일2" panose="02020600000000000000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87F0517-E3EA-44A4-B276-31631872984F}"/>
              </a:ext>
            </a:extLst>
          </p:cNvPr>
          <p:cNvSpPr txBox="1"/>
          <p:nvPr/>
        </p:nvSpPr>
        <p:spPr>
          <a:xfrm>
            <a:off x="3187439" y="368135"/>
            <a:ext cx="60785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>
                <a:solidFill>
                  <a:schemeClr val="bg1">
                    <a:lumMod val="50000"/>
                  </a:schemeClr>
                </a:solidFill>
                <a:latin typeface="a시월구일4" panose="02020600000000000000" pitchFamily="18" charset="-127"/>
                <a:ea typeface="a시월구일4" panose="02020600000000000000" pitchFamily="18" charset="-127"/>
              </a:rPr>
              <a:t>“</a:t>
            </a:r>
            <a:endParaRPr lang="ko-KR" altLang="en-US" sz="6600" dirty="0">
              <a:solidFill>
                <a:schemeClr val="bg1">
                  <a:lumMod val="50000"/>
                </a:schemeClr>
              </a:solidFill>
              <a:latin typeface="a시월구일4" panose="02020600000000000000" pitchFamily="18" charset="-127"/>
              <a:ea typeface="a시월구일4" panose="02020600000000000000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B64BF2DD-E745-40D6-A671-F0441692DA03}"/>
              </a:ext>
            </a:extLst>
          </p:cNvPr>
          <p:cNvSpPr/>
          <p:nvPr/>
        </p:nvSpPr>
        <p:spPr>
          <a:xfrm>
            <a:off x="8484515" y="368135"/>
            <a:ext cx="607859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6600" dirty="0">
                <a:solidFill>
                  <a:schemeClr val="bg1">
                    <a:lumMod val="50000"/>
                  </a:schemeClr>
                </a:solidFill>
                <a:latin typeface="a시월구일4" panose="02020600000000000000" pitchFamily="18" charset="-127"/>
                <a:ea typeface="a시월구일4" panose="02020600000000000000" pitchFamily="18" charset="-127"/>
              </a:rPr>
              <a:t>”</a:t>
            </a:r>
            <a:endParaRPr lang="ko-KR" altLang="en-US" sz="6600" dirty="0">
              <a:solidFill>
                <a:schemeClr val="bg1">
                  <a:lumMod val="50000"/>
                </a:schemeClr>
              </a:solidFill>
              <a:latin typeface="a시월구일4" panose="02020600000000000000" pitchFamily="18" charset="-127"/>
              <a:ea typeface="a시월구일4" panose="02020600000000000000" pitchFamily="18" charset="-127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xmlns="" id="{62F93853-63CB-41A8-9153-6314D203CD49}"/>
              </a:ext>
            </a:extLst>
          </p:cNvPr>
          <p:cNvCxnSpPr>
            <a:cxnSpLocks/>
          </p:cNvCxnSpPr>
          <p:nvPr/>
        </p:nvCxnSpPr>
        <p:spPr>
          <a:xfrm>
            <a:off x="1082769" y="1320772"/>
            <a:ext cx="10026463" cy="0"/>
          </a:xfrm>
          <a:prstGeom prst="line">
            <a:avLst/>
          </a:prstGeom>
          <a:ln w="222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그림 46">
            <a:extLst>
              <a:ext uri="{FF2B5EF4-FFF2-40B4-BE49-F238E27FC236}">
                <a16:creationId xmlns:a16="http://schemas.microsoft.com/office/drawing/2014/main" xmlns="" id="{ACB542E1-DDA4-4F6F-8FAB-B28C3C710B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4047" y="1852565"/>
            <a:ext cx="2816507" cy="3221380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xmlns="" id="{EF63E9B6-86F2-436B-B297-91968CC393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3191" y="1654328"/>
            <a:ext cx="1298219" cy="264046"/>
          </a:xfrm>
          <a:prstGeom prst="rect">
            <a:avLst/>
          </a:prstGeom>
        </p:spPr>
      </p:pic>
      <p:sp>
        <p:nvSpPr>
          <p:cNvPr id="54" name="직사각형 53">
            <a:extLst>
              <a:ext uri="{FF2B5EF4-FFF2-40B4-BE49-F238E27FC236}">
                <a16:creationId xmlns:a16="http://schemas.microsoft.com/office/drawing/2014/main" xmlns="" id="{96D4B7F0-7C3A-4876-B897-2A823284CCA9}"/>
              </a:ext>
            </a:extLst>
          </p:cNvPr>
          <p:cNvSpPr/>
          <p:nvPr/>
        </p:nvSpPr>
        <p:spPr>
          <a:xfrm>
            <a:off x="6524681" y="1579939"/>
            <a:ext cx="3035239" cy="3549036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xmlns="" id="{02EDBC8F-805D-4F5E-97F9-A90F516D9072}"/>
              </a:ext>
            </a:extLst>
          </p:cNvPr>
          <p:cNvSpPr/>
          <p:nvPr/>
        </p:nvSpPr>
        <p:spPr>
          <a:xfrm>
            <a:off x="7754521" y="5116877"/>
            <a:ext cx="221291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출처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: KOSIS(</a:t>
            </a:r>
            <a:r>
              <a:rPr lang="ko-KR" altLang="en-US" sz="9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국가통계포털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)</a:t>
            </a:r>
            <a:endParaRPr lang="ko-KR" altLang="en-US" sz="900" dirty="0">
              <a:solidFill>
                <a:schemeClr val="tx1">
                  <a:lumMod val="85000"/>
                  <a:lumOff val="15000"/>
                </a:schemeClr>
              </a:solidFill>
              <a:latin typeface="a시월구일1" panose="02020600000000000000" pitchFamily="18" charset="-127"/>
              <a:ea typeface="a시월구일1" panose="02020600000000000000" pitchFamily="18" charset="-127"/>
            </a:endParaRP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xmlns="" id="{AB65E64E-CB0B-468D-AD3D-4DCA74CE379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3102"/>
          <a:stretch/>
        </p:blipFill>
        <p:spPr>
          <a:xfrm>
            <a:off x="2700924" y="1871851"/>
            <a:ext cx="3027241" cy="3175281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xmlns="" id="{4D249B11-37BE-4D23-A834-13096123F42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0056" r="30755" b="93050"/>
          <a:stretch/>
        </p:blipFill>
        <p:spPr>
          <a:xfrm>
            <a:off x="3633558" y="1665131"/>
            <a:ext cx="1109545" cy="237552"/>
          </a:xfrm>
          <a:prstGeom prst="rect">
            <a:avLst/>
          </a:prstGeom>
        </p:spPr>
      </p:pic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808739D6-ED9A-4EB8-8FB2-9F54B6D5C43E}"/>
              </a:ext>
            </a:extLst>
          </p:cNvPr>
          <p:cNvSpPr/>
          <p:nvPr/>
        </p:nvSpPr>
        <p:spPr>
          <a:xfrm>
            <a:off x="2670712" y="1586040"/>
            <a:ext cx="3035239" cy="3549036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xmlns="" id="{80720037-FF75-4AE8-917B-B3A44C4317F4}"/>
              </a:ext>
            </a:extLst>
          </p:cNvPr>
          <p:cNvSpPr/>
          <p:nvPr/>
        </p:nvSpPr>
        <p:spPr>
          <a:xfrm>
            <a:off x="3947897" y="5118151"/>
            <a:ext cx="221291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출처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: KOSIS(</a:t>
            </a:r>
            <a:r>
              <a:rPr lang="ko-KR" altLang="en-US" sz="9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국가통계포털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)</a:t>
            </a:r>
            <a:endParaRPr lang="ko-KR" altLang="en-US" sz="900" dirty="0">
              <a:solidFill>
                <a:schemeClr val="tx1">
                  <a:lumMod val="85000"/>
                  <a:lumOff val="15000"/>
                </a:schemeClr>
              </a:solidFill>
              <a:latin typeface="a시월구일1" panose="02020600000000000000" pitchFamily="18" charset="-127"/>
              <a:ea typeface="a시월구일1" panose="02020600000000000000" pitchFamily="18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E2641AC1-31FD-46DF-9A02-C41EE1239251}"/>
              </a:ext>
            </a:extLst>
          </p:cNvPr>
          <p:cNvSpPr/>
          <p:nvPr/>
        </p:nvSpPr>
        <p:spPr>
          <a:xfrm>
            <a:off x="2618335" y="5376278"/>
            <a:ext cx="702302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 err="1">
                <a:latin typeface="a시월구일1" panose="02020600000000000000" pitchFamily="18" charset="-127"/>
                <a:ea typeface="a시월구일1" panose="02020600000000000000" pitchFamily="18" charset="-127"/>
              </a:rPr>
              <a:t>국가통계포털</a:t>
            </a:r>
            <a:r>
              <a:rPr lang="ko-KR" altLang="en-US" sz="1400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 </a:t>
            </a:r>
            <a:r>
              <a:rPr lang="en-US" altLang="ko-KR" sz="1400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2019</a:t>
            </a:r>
            <a:r>
              <a:rPr lang="ko-KR" altLang="en-US" sz="1400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년 자료에 따르면</a:t>
            </a:r>
            <a:r>
              <a:rPr lang="en-US" altLang="ko-KR" sz="1400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,</a:t>
            </a:r>
            <a:r>
              <a:rPr lang="ko-KR" altLang="en-US" sz="1400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 기부에 대한 경험이 있는 사람들의 수치는 </a:t>
            </a:r>
            <a:r>
              <a:rPr lang="en-US" altLang="ko-KR" sz="1400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25.6%</a:t>
            </a:r>
            <a:r>
              <a:rPr lang="ko-KR" altLang="en-US" sz="1400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이고</a:t>
            </a:r>
            <a:r>
              <a:rPr lang="en-US" altLang="ko-KR" sz="1400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, </a:t>
            </a:r>
            <a:r>
              <a:rPr lang="ko-KR" altLang="en-US" sz="1400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향후 기부 의향이 있는 사람들의 수치는 </a:t>
            </a:r>
            <a:r>
              <a:rPr lang="en-US" altLang="ko-KR" sz="1400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39.9%</a:t>
            </a:r>
            <a:r>
              <a:rPr lang="ko-KR" altLang="en-US" sz="1400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로 기부 경험이 있는 사람들보다는 상대적으로 높은 수치를 보이고 있다</a:t>
            </a:r>
            <a:r>
              <a:rPr lang="en-US" altLang="ko-KR" sz="1400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. </a:t>
            </a:r>
            <a:r>
              <a:rPr lang="ko-KR" altLang="en-US" sz="1400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하지만 다른 선진국과 비교하였을 때 현저히 낮은 편이다</a:t>
            </a:r>
            <a:r>
              <a:rPr lang="en-US" altLang="ko-KR" sz="1400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446103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xmlns="" id="{6840F2DC-A3F1-453E-B85B-CC1B5B83C977}"/>
              </a:ext>
            </a:extLst>
          </p:cNvPr>
          <p:cNvGrpSpPr/>
          <p:nvPr/>
        </p:nvGrpSpPr>
        <p:grpSpPr>
          <a:xfrm>
            <a:off x="1019" y="0"/>
            <a:ext cx="12192000" cy="6858000"/>
            <a:chOff x="-7946" y="0"/>
            <a:chExt cx="12192000" cy="6858000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xmlns="" id="{CCFE8648-FA0A-438E-B65D-54DD19AFBAF8}"/>
                </a:ext>
              </a:extLst>
            </p:cNvPr>
            <p:cNvSpPr/>
            <p:nvPr/>
          </p:nvSpPr>
          <p:spPr>
            <a:xfrm>
              <a:off x="-7946" y="0"/>
              <a:ext cx="12192000" cy="6858000"/>
            </a:xfrm>
            <a:prstGeom prst="rect">
              <a:avLst/>
            </a:prstGeom>
            <a:solidFill>
              <a:srgbClr val="FF7E7E">
                <a:alpha val="8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사각형: 잘린 한쪽 모서리 10">
              <a:extLst>
                <a:ext uri="{FF2B5EF4-FFF2-40B4-BE49-F238E27FC236}">
                  <a16:creationId xmlns:a16="http://schemas.microsoft.com/office/drawing/2014/main" xmlns="" id="{48E69260-6811-43F2-BD82-EF84E889629F}"/>
                </a:ext>
              </a:extLst>
            </p:cNvPr>
            <p:cNvSpPr/>
            <p:nvPr/>
          </p:nvSpPr>
          <p:spPr>
            <a:xfrm rot="10800000" flipH="1">
              <a:off x="405659" y="329038"/>
              <a:ext cx="11448372" cy="6248955"/>
            </a:xfrm>
            <a:prstGeom prst="snip1Rect">
              <a:avLst>
                <a:gd name="adj" fmla="val 11650"/>
              </a:avLst>
            </a:prstGeom>
            <a:noFill/>
            <a:ln w="63500">
              <a:solidFill>
                <a:schemeClr val="bg2">
                  <a:lumMod val="25000"/>
                  <a:alpha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사각형: 잘린 한쪽 모서리 11">
              <a:extLst>
                <a:ext uri="{FF2B5EF4-FFF2-40B4-BE49-F238E27FC236}">
                  <a16:creationId xmlns:a16="http://schemas.microsoft.com/office/drawing/2014/main" xmlns="" id="{2A5F2E09-8D5F-4459-8A1B-6CC63F813F00}"/>
                </a:ext>
              </a:extLst>
            </p:cNvPr>
            <p:cNvSpPr/>
            <p:nvPr/>
          </p:nvSpPr>
          <p:spPr>
            <a:xfrm rot="10800000" flipH="1">
              <a:off x="355922" y="296383"/>
              <a:ext cx="11464264" cy="6248956"/>
            </a:xfrm>
            <a:prstGeom prst="snip1Rect">
              <a:avLst>
                <a:gd name="adj" fmla="val 1144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이등변 삼각형 12">
              <a:extLst>
                <a:ext uri="{FF2B5EF4-FFF2-40B4-BE49-F238E27FC236}">
                  <a16:creationId xmlns:a16="http://schemas.microsoft.com/office/drawing/2014/main" xmlns="" id="{ECDE97F4-F57D-43C0-8634-737D959B3C85}"/>
                </a:ext>
              </a:extLst>
            </p:cNvPr>
            <p:cNvSpPr/>
            <p:nvPr/>
          </p:nvSpPr>
          <p:spPr>
            <a:xfrm rot="18936524">
              <a:off x="10746480" y="5701494"/>
              <a:ext cx="1009017" cy="587049"/>
            </a:xfrm>
            <a:prstGeom prst="triangle">
              <a:avLst/>
            </a:prstGeom>
            <a:solidFill>
              <a:schemeClr val="bg2">
                <a:lumMod val="75000"/>
                <a:alpha val="7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9D38DE6D-4CE8-4B9C-AC9C-BBD23E52F913}"/>
              </a:ext>
            </a:extLst>
          </p:cNvPr>
          <p:cNvSpPr/>
          <p:nvPr/>
        </p:nvSpPr>
        <p:spPr>
          <a:xfrm>
            <a:off x="2618335" y="5376278"/>
            <a:ext cx="702302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기부 대상 인지경로는 </a:t>
            </a:r>
            <a:r>
              <a:rPr lang="en-US" altLang="ko-KR" sz="1400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TV </a:t>
            </a:r>
            <a:r>
              <a:rPr lang="ko-KR" altLang="en-US" sz="1400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등 대중매체가 </a:t>
            </a:r>
            <a:r>
              <a:rPr lang="en-US" altLang="ko-KR" sz="1400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26.5%</a:t>
            </a:r>
            <a:r>
              <a:rPr lang="ko-KR" altLang="en-US" sz="1400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로 가장 많았으며</a:t>
            </a:r>
            <a:r>
              <a:rPr lang="en-US" altLang="ko-KR" sz="1400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, </a:t>
            </a:r>
            <a:r>
              <a:rPr lang="ko-KR" altLang="en-US" sz="1400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그 다음은 종교단체</a:t>
            </a:r>
            <a:r>
              <a:rPr lang="en-US" altLang="ko-KR" sz="1400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(24.2%), </a:t>
            </a:r>
            <a:r>
              <a:rPr lang="ko-KR" altLang="en-US" sz="1400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직장 및 학교</a:t>
            </a:r>
            <a:r>
              <a:rPr lang="en-US" altLang="ko-KR" sz="1400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(20.1%), </a:t>
            </a:r>
            <a:r>
              <a:rPr lang="ko-KR" altLang="en-US" sz="1400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시설 및 단체의 홍보</a:t>
            </a:r>
            <a:r>
              <a:rPr lang="en-US" altLang="ko-KR" sz="1400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(18.2%), </a:t>
            </a:r>
            <a:r>
              <a:rPr lang="ko-KR" altLang="en-US" sz="1400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친구 및 동료 등의 권유</a:t>
            </a:r>
            <a:r>
              <a:rPr lang="en-US" altLang="ko-KR" sz="1400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(10.5%) </a:t>
            </a:r>
            <a:r>
              <a:rPr lang="ko-KR" altLang="en-US" sz="1400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순으로 많았다</a:t>
            </a:r>
            <a:r>
              <a:rPr lang="en-US" altLang="ko-KR" sz="1400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C718C76B-750C-4EBD-A942-6F0504CECCAC}"/>
              </a:ext>
            </a:extLst>
          </p:cNvPr>
          <p:cNvSpPr txBox="1"/>
          <p:nvPr/>
        </p:nvSpPr>
        <p:spPr>
          <a:xfrm>
            <a:off x="4481504" y="599941"/>
            <a:ext cx="32290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시월구일2" panose="02020600000000000000" pitchFamily="18" charset="-127"/>
                <a:ea typeface="a시월구일2" panose="02020600000000000000" pitchFamily="18" charset="-127"/>
              </a:rPr>
              <a:t>기부 경로 </a:t>
            </a:r>
            <a:r>
              <a:rPr lang="en-US" altLang="ko-KR" sz="2400" dirty="0">
                <a:solidFill>
                  <a:srgbClr val="002060"/>
                </a:solidFill>
                <a:latin typeface="a시월구일2" panose="02020600000000000000" pitchFamily="18" charset="-127"/>
                <a:ea typeface="a시월구일2" panose="02020600000000000000" pitchFamily="18" charset="-127"/>
              </a:rPr>
              <a:t>- </a:t>
            </a:r>
            <a:r>
              <a:rPr lang="en-US" altLang="ko-KR" sz="2400" dirty="0">
                <a:solidFill>
                  <a:schemeClr val="accent2">
                    <a:lumMod val="50000"/>
                  </a:schemeClr>
                </a:solidFill>
                <a:latin typeface="a시월구일2" panose="02020600000000000000" pitchFamily="18" charset="-127"/>
                <a:ea typeface="a시월구일2" panose="02020600000000000000" pitchFamily="18" charset="-127"/>
              </a:rPr>
              <a:t>bar graph</a:t>
            </a:r>
            <a:endParaRPr lang="ko-KR" altLang="en-US" sz="2400" dirty="0">
              <a:solidFill>
                <a:schemeClr val="accent2">
                  <a:lumMod val="50000"/>
                </a:schemeClr>
              </a:solidFill>
              <a:latin typeface="a시월구일2" panose="02020600000000000000" pitchFamily="18" charset="-127"/>
              <a:ea typeface="a시월구일2" panose="02020600000000000000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9F64383A-2811-40E2-925E-6DDD37178C72}"/>
              </a:ext>
            </a:extLst>
          </p:cNvPr>
          <p:cNvSpPr txBox="1"/>
          <p:nvPr/>
        </p:nvSpPr>
        <p:spPr>
          <a:xfrm>
            <a:off x="3982558" y="368135"/>
            <a:ext cx="60785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>
                <a:solidFill>
                  <a:schemeClr val="bg1">
                    <a:lumMod val="50000"/>
                  </a:schemeClr>
                </a:solidFill>
                <a:latin typeface="a시월구일4" panose="02020600000000000000" pitchFamily="18" charset="-127"/>
                <a:ea typeface="a시월구일4" panose="02020600000000000000" pitchFamily="18" charset="-127"/>
              </a:rPr>
              <a:t>“</a:t>
            </a:r>
            <a:endParaRPr lang="ko-KR" altLang="en-US" sz="6600" dirty="0">
              <a:solidFill>
                <a:schemeClr val="bg1">
                  <a:lumMod val="50000"/>
                </a:schemeClr>
              </a:solidFill>
              <a:latin typeface="a시월구일4" panose="02020600000000000000" pitchFamily="18" charset="-127"/>
              <a:ea typeface="a시월구일4" panose="02020600000000000000" pitchFamily="18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00E4180F-5B90-4659-A0ED-AA78ECDC6671}"/>
              </a:ext>
            </a:extLst>
          </p:cNvPr>
          <p:cNvSpPr/>
          <p:nvPr/>
        </p:nvSpPr>
        <p:spPr>
          <a:xfrm>
            <a:off x="7601616" y="368135"/>
            <a:ext cx="607859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6600" dirty="0">
                <a:solidFill>
                  <a:schemeClr val="bg1">
                    <a:lumMod val="50000"/>
                  </a:schemeClr>
                </a:solidFill>
                <a:latin typeface="a시월구일4" panose="02020600000000000000" pitchFamily="18" charset="-127"/>
                <a:ea typeface="a시월구일4" panose="02020600000000000000" pitchFamily="18" charset="-127"/>
              </a:rPr>
              <a:t>”</a:t>
            </a:r>
            <a:endParaRPr lang="ko-KR" altLang="en-US" sz="6600" dirty="0">
              <a:solidFill>
                <a:schemeClr val="bg1">
                  <a:lumMod val="50000"/>
                </a:schemeClr>
              </a:solidFill>
              <a:latin typeface="a시월구일4" panose="02020600000000000000" pitchFamily="18" charset="-127"/>
              <a:ea typeface="a시월구일4" panose="02020600000000000000" pitchFamily="18" charset="-127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xmlns="" id="{CC9A2284-787A-4A5C-B517-0953802D0AE2}"/>
              </a:ext>
            </a:extLst>
          </p:cNvPr>
          <p:cNvCxnSpPr>
            <a:cxnSpLocks/>
          </p:cNvCxnSpPr>
          <p:nvPr/>
        </p:nvCxnSpPr>
        <p:spPr>
          <a:xfrm>
            <a:off x="1082769" y="1320772"/>
            <a:ext cx="10026463" cy="0"/>
          </a:xfrm>
          <a:prstGeom prst="line">
            <a:avLst/>
          </a:prstGeom>
          <a:ln w="222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그림 17">
            <a:extLst>
              <a:ext uri="{FF2B5EF4-FFF2-40B4-BE49-F238E27FC236}">
                <a16:creationId xmlns:a16="http://schemas.microsoft.com/office/drawing/2014/main" xmlns="" id="{F35F568C-E06B-4284-8B85-9A0F37BC49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4" t="3652" r="1695" b="2944"/>
          <a:stretch/>
        </p:blipFill>
        <p:spPr>
          <a:xfrm>
            <a:off x="3918269" y="1735297"/>
            <a:ext cx="4423152" cy="3296105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F290608D-512A-4703-8510-A8A3E835A86F}"/>
              </a:ext>
            </a:extLst>
          </p:cNvPr>
          <p:cNvSpPr/>
          <p:nvPr/>
        </p:nvSpPr>
        <p:spPr>
          <a:xfrm>
            <a:off x="3632719" y="1586040"/>
            <a:ext cx="4926563" cy="3549036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9A919506-F7D3-4160-9F11-7FD53C12191F}"/>
              </a:ext>
            </a:extLst>
          </p:cNvPr>
          <p:cNvSpPr/>
          <p:nvPr/>
        </p:nvSpPr>
        <p:spPr>
          <a:xfrm>
            <a:off x="6799087" y="5118151"/>
            <a:ext cx="221291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출처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: KOSIS(</a:t>
            </a:r>
            <a:r>
              <a:rPr lang="ko-KR" altLang="en-US" sz="9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국가통계포털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)</a:t>
            </a:r>
            <a:endParaRPr lang="ko-KR" altLang="en-US" sz="900" dirty="0">
              <a:solidFill>
                <a:schemeClr val="tx1">
                  <a:lumMod val="85000"/>
                  <a:lumOff val="15000"/>
                </a:schemeClr>
              </a:solidFill>
              <a:latin typeface="a시월구일1" panose="02020600000000000000" pitchFamily="18" charset="-127"/>
              <a:ea typeface="a시월구일1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524005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1058</TotalTime>
  <Words>771</Words>
  <Application>Microsoft Office PowerPoint</Application>
  <PresentationFormat>와이드스크린</PresentationFormat>
  <Paragraphs>110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6" baseType="lpstr">
      <vt:lpstr>a시월구일4</vt:lpstr>
      <vt:lpstr>a시월구일2</vt:lpstr>
      <vt:lpstr>a시월구일1</vt:lpstr>
      <vt:lpstr>a시월구일3</vt:lpstr>
      <vt:lpstr>Arial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박영환</dc:creator>
  <cp:lastModifiedBy>ju hyeok park</cp:lastModifiedBy>
  <cp:revision>92</cp:revision>
  <dcterms:created xsi:type="dcterms:W3CDTF">2020-05-19T08:47:15Z</dcterms:created>
  <dcterms:modified xsi:type="dcterms:W3CDTF">2020-06-10T12:15:51Z</dcterms:modified>
</cp:coreProperties>
</file>