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5" r:id="rId9"/>
    <p:sldId id="269" r:id="rId10"/>
    <p:sldId id="267" r:id="rId11"/>
    <p:sldId id="263" r:id="rId12"/>
  </p:sldIdLst>
  <p:sldSz cx="12192000" cy="6858000"/>
  <p:notesSz cx="6858000" cy="9144000"/>
  <p:embeddedFontLst>
    <p:embeddedFont>
      <p:font typeface="나눔스퀘어" panose="020B0600000101010101" pitchFamily="50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함초롬바탕" panose="02030604000101010101" pitchFamily="18" charset="-127"/>
      <p:regular r:id="rId17"/>
      <p:bold r:id="rId18"/>
    </p:embeddedFont>
    <p:embeddedFont>
      <p:font typeface="나눔스퀘어 Bold" panose="020B0600000101010101" pitchFamily="50" charset="-127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83" autoAdjust="0"/>
    <p:restoredTop sz="93792"/>
  </p:normalViewPr>
  <p:slideViewPr>
    <p:cSldViewPr snapToGrid="0">
      <p:cViewPr varScale="1">
        <p:scale>
          <a:sx n="94" d="100"/>
          <a:sy n="94" d="100"/>
        </p:scale>
        <p:origin x="66" y="870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AC867-5D04-479F-888D-E537FBB861FC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2DD30-2F9A-48F7-A29C-85B31E632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938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 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14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57BDC-DA42-451E-AAF4-D4D6807D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F0A6D6-994D-4DD9-93D8-4A987EA9A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502B4-B97F-4C7E-9FD9-55353F5D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2E3A2-AFAE-453B-B0E6-B13C686B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BD738-B138-492C-8F6C-3D66E522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3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85250-9693-44BE-9DE3-8B11979E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1E2C6-D326-4BE8-B14B-02E774D87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49086-6613-4EF3-B75E-D69583FC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6547D-BEF1-445C-9523-C4F37504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F411D-F87A-4D8C-9777-16AE95D3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9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4E8498-5E35-457F-9A66-E13FF1F9E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3EE6DF-379B-4C44-ADF4-C29A9FCA5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33EEA-A96E-4265-8EA4-313E10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2630E-77DF-41AD-8B2F-E86F6572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7BDC1-4533-4960-88E2-6DD67132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22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4961-62A1-42D7-AC3D-8CC0A85E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A64DE-47D0-45C2-975B-FFD8D3B7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A676F-9345-426F-BE2A-15162A98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E440F-B2DE-4AF2-9CCD-DF3EAB0E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1511E-5CE7-4458-BFD5-1A457561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65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F32DD-DE45-42A7-9B4A-A9FB06E3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C1F37-211D-4467-B909-FCB0A70C8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AF46E-0A11-4B81-A74B-02ECCDC6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980B0-0587-4C90-B9B2-71851D69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63C3-F6F1-428A-84FC-F598B934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24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286C6-1113-45C8-B214-0864A61B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0DCDC-E29D-466F-8870-FAB93962B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8A761-CD75-4346-8FDB-4F9E6C72F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17FB97-A98B-4BC0-B74A-9AF07D16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DE331-5ECE-45CF-BD45-292BC762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44D859-C604-4461-8A08-53193151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3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691FC-C96B-483A-A999-DE80E109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90495-AEFA-4F98-89A3-D4D3D39F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83B319-362D-4C4C-AB0A-1C9595204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3806C3-DEA4-4593-9C07-1C796EDF9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A8A5C5-717E-483C-8546-2D7D5AE6A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981929-1655-4A44-9709-800EF14D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E96C80-C2DC-4707-98A8-1663FA16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5890A9-9F5A-46CD-887A-040D62C0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2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30F5E-5C65-4304-A4ED-3ED5FEA7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1CAF8F-A3ED-4D63-9428-72EA889E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30C74A-3B86-48A5-8FAD-58AD9832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2BF808-C7D2-4103-9ADB-C0E95927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3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D94597-DFDD-4222-92A4-00291151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8133B7-E25C-4099-97CF-B0169549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910D6B-502E-4AA3-8A6C-8878556D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20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33109-CEE2-48E6-8D81-8F27D1D3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05D65-0BEA-4CFA-A487-574598D6D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BFACE6-DA32-4538-AD49-88DF7828F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2E3B36-A86A-459A-B258-1DB83FF3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E351D-EEB2-4430-A5D6-0FC38320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F7B129-18FD-47A2-92CC-895F0F95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5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CC14A-C8F6-4406-898C-F6071740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A2CBC3-EA60-413D-B347-2A4DD040E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2D0C81-3B7B-48E7-A6DD-8F410EEAB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92FCED-6F48-4568-A7ED-19659723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1D9BA3-5FF1-4F14-A80A-191041EE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B33B4-4EE5-44E1-98E9-D33C8361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3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AEB1A6-2B4E-47A8-8563-C9FBE2F3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6A52E-33CA-4F21-9A28-ABBCDA660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10030-A965-457E-9C33-04BB27B67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CB99C-9B6F-4B9E-A2C8-D50A6870A80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52D97-179B-4667-BE4E-6211BE062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0E745-7CA7-4119-A6A1-81A3F040C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78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ja-JP" altLang="en-US"/>
          </a:p>
        </p:txBody>
      </p:sp>
      <p:sp>
        <p:nvSpPr>
          <p:cNvPr id="8" name="ホームベース 7"/>
          <p:cNvSpPr/>
          <p:nvPr/>
        </p:nvSpPr>
        <p:spPr>
          <a:xfrm>
            <a:off x="527223" y="1229872"/>
            <a:ext cx="3985399" cy="1612408"/>
          </a:xfrm>
          <a:prstGeom prst="homePlate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1F3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ja-JP" altLang="en-US"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8773" y="1777181"/>
            <a:ext cx="1033152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800" b="1"/>
              <a:t>13</a:t>
            </a:r>
            <a:r>
              <a:rPr lang="ko-KR" altLang="en-US" sz="2800" b="1"/>
              <a:t>조</a:t>
            </a: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61507" y="1320955"/>
            <a:ext cx="2493818" cy="1734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 lang="ko-KR" altLang="en-US"/>
            </a:pPr>
            <a:r>
              <a:rPr lang="en-US" altLang="ko-KR" b="1"/>
              <a:t>20144225 </a:t>
            </a:r>
            <a:r>
              <a:rPr lang="ko-KR" altLang="en-US" b="1"/>
              <a:t>박주혁</a:t>
            </a:r>
          </a:p>
          <a:p>
            <a:pPr latinLnBrk="0">
              <a:defRPr lang="ko-KR" altLang="en-US"/>
            </a:pPr>
            <a:r>
              <a:rPr lang="en-US" altLang="ko-KR" b="1"/>
              <a:t>20143431 </a:t>
            </a:r>
            <a:r>
              <a:rPr lang="ko-KR" altLang="en-US" b="1"/>
              <a:t>조형래</a:t>
            </a:r>
          </a:p>
          <a:p>
            <a:pPr latinLnBrk="0">
              <a:defRPr lang="ko-KR" altLang="en-US"/>
            </a:pPr>
            <a:r>
              <a:rPr lang="en-US" altLang="ko-KR" b="1"/>
              <a:t>20172863 </a:t>
            </a:r>
            <a:r>
              <a:rPr lang="ko-KR" altLang="en-US" b="1"/>
              <a:t>양선우</a:t>
            </a:r>
          </a:p>
          <a:p>
            <a:pPr latinLnBrk="0">
              <a:defRPr lang="ko-KR" altLang="en-US"/>
            </a:pPr>
            <a:r>
              <a:rPr lang="en-US" altLang="ko-KR" b="1"/>
              <a:t>20172842 </a:t>
            </a:r>
            <a:r>
              <a:rPr lang="ko-KR" altLang="en-US" b="1"/>
              <a:t>박정미</a:t>
            </a:r>
          </a:p>
          <a:p>
            <a:pPr latinLnBrk="0">
              <a:defRPr lang="ko-KR" altLang="en-US"/>
            </a:pPr>
            <a:r>
              <a:rPr lang="en-US" altLang="ko-KR" b="1"/>
              <a:t>20181715 </a:t>
            </a:r>
            <a:r>
              <a:rPr lang="ko-KR" altLang="en-US" b="1"/>
              <a:t>이강민 </a:t>
            </a: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テキスト ボックス 21"/>
          <p:cNvSpPr txBox="1"/>
          <p:nvPr/>
        </p:nvSpPr>
        <p:spPr>
          <a:xfrm>
            <a:off x="2737485" y="3256008"/>
            <a:ext cx="6717030" cy="10950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6600" b="1" spc="600" dirty="0">
                <a:solidFill>
                  <a:schemeClr val="bg1"/>
                </a:solidFill>
                <a:latin typeface="KoPubWorld돋움체 Bold"/>
                <a:ea typeface="KoPubWorld돋움체 Bold"/>
                <a:cs typeface="KoPubWorld돋움체 Bold"/>
              </a:rPr>
              <a:t>소비자물가 분석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7714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4"/>
            <a:ext cx="1611844" cy="541912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6"/>
              <a:ext cx="1173667" cy="8378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2000" b="1">
                  <a:solidFill>
                    <a:srgbClr val="1F3359"/>
                  </a:solidFill>
                </a:rPr>
                <a:t>Part 4</a:t>
              </a:r>
              <a:endParaRPr lang="ja-JP" altLang="en-US" sz="2000" b="1">
                <a:solidFill>
                  <a:srgbClr val="1F3359"/>
                </a:solidFill>
              </a:endParaRPr>
            </a:p>
          </p:txBody>
        </p:sp>
      </p:grpSp>
      <p:sp>
        <p:nvSpPr>
          <p:cNvPr id="6" name="Rectangle 2"/>
          <p:cNvSpPr>
            <a:spLocks noChangeArrowheads="1"/>
          </p:cNvSpPr>
          <p:nvPr/>
        </p:nvSpPr>
        <p:spPr>
          <a:xfrm>
            <a:off x="0" y="166254"/>
            <a:ext cx="2500751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>
          <a:xfrm>
            <a:off x="3321587" y="-7947235"/>
            <a:ext cx="1219194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648196" y="302018"/>
            <a:ext cx="76279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600" b="1">
                <a:solidFill>
                  <a:schemeClr val="bg1"/>
                </a:solidFill>
              </a:rPr>
              <a:t>결론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843736" y="1793425"/>
            <a:ext cx="8595389" cy="4847947"/>
            <a:chOff x="1798406" y="1802411"/>
            <a:chExt cx="8595389" cy="4847947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443182" y="6335990"/>
              <a:ext cx="3305636" cy="314368"/>
            </a:xfrm>
            <a:prstGeom prst="rect">
              <a:avLst/>
            </a:prstGeom>
          </p:spPr>
        </p:pic>
        <p:grpSp>
          <p:nvGrpSpPr>
            <p:cNvPr id="8" name="그룹 7"/>
            <p:cNvGrpSpPr/>
            <p:nvPr/>
          </p:nvGrpSpPr>
          <p:grpSpPr>
            <a:xfrm>
              <a:off x="1798406" y="1802411"/>
              <a:ext cx="8595389" cy="4463075"/>
              <a:chOff x="1798406" y="1802411"/>
              <a:chExt cx="8595389" cy="4463075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3674313" y="1802411"/>
                <a:ext cx="4609741" cy="395377"/>
              </a:xfrm>
              <a:prstGeom prst="roundRect">
                <a:avLst>
                  <a:gd name="adj" fmla="val 16667"/>
                </a:avLst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en-US" altLang="ko-KR" sz="2000" b="1"/>
                  <a:t>GDP</a:t>
                </a:r>
                <a:r>
                  <a:rPr lang="ko-KR" altLang="en-US" sz="2000" b="1"/>
                  <a:t> 성장률</a:t>
                </a:r>
              </a:p>
            </p:txBody>
          </p:sp>
          <p:pic>
            <p:nvPicPr>
              <p:cNvPr id="20" name="그림 19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1798406" y="2474007"/>
                <a:ext cx="8595389" cy="3791479"/>
              </a:xfrm>
              <a:prstGeom prst="rect">
                <a:avLst/>
              </a:prstGeom>
            </p:spPr>
          </p:pic>
        </p:grpSp>
      </p:grpSp>
      <p:grpSp>
        <p:nvGrpSpPr>
          <p:cNvPr id="12" name="그룹 11"/>
          <p:cNvGrpSpPr/>
          <p:nvPr/>
        </p:nvGrpSpPr>
        <p:grpSpPr>
          <a:xfrm>
            <a:off x="1843534" y="1793425"/>
            <a:ext cx="8595591" cy="4786429"/>
            <a:chOff x="1798204" y="1793425"/>
            <a:chExt cx="8595591" cy="4786429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798204" y="2542581"/>
              <a:ext cx="8595591" cy="4037273"/>
            </a:xfrm>
            <a:prstGeom prst="rect">
              <a:avLst/>
            </a:prstGeom>
          </p:spPr>
        </p:pic>
        <p:cxnSp>
          <p:nvCxnSpPr>
            <p:cNvPr id="19" name="직선 화살표 연결선 18"/>
            <p:cNvCxnSpPr/>
            <p:nvPr/>
          </p:nvCxnSpPr>
          <p:spPr>
            <a:xfrm>
              <a:off x="4330800" y="3913200"/>
              <a:ext cx="5284800" cy="702000"/>
            </a:xfrm>
            <a:prstGeom prst="straightConnector1">
              <a:avLst/>
            </a:prstGeom>
            <a:ln w="28575" algn="ctr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모서리가 둥근 직사각형 12"/>
            <p:cNvSpPr/>
            <p:nvPr/>
          </p:nvSpPr>
          <p:spPr>
            <a:xfrm>
              <a:off x="3674313" y="1793425"/>
              <a:ext cx="4627713" cy="395377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2000" b="1" dirty="0"/>
                <a:t>경제 성장률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6585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5">
            <a:extLst>
              <a:ext uri="{FF2B5EF4-FFF2-40B4-BE49-F238E27FC236}">
                <a16:creationId xmlns:a16="http://schemas.microsoft.com/office/drawing/2014/main" id="{FB753A61-FB71-42CF-8334-CD776638B581}"/>
              </a:ext>
            </a:extLst>
          </p:cNvPr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F17FD4D0-EBA7-4666-B521-66F6F9A997FD}"/>
              </a:ext>
            </a:extLst>
          </p:cNvPr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23">
            <a:extLst>
              <a:ext uri="{FF2B5EF4-FFF2-40B4-BE49-F238E27FC236}">
                <a16:creationId xmlns:a16="http://schemas.microsoft.com/office/drawing/2014/main" id="{0A06C4B1-9DA1-4C82-817C-252CA9341302}"/>
              </a:ext>
            </a:extLst>
          </p:cNvPr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6" name="ホームベース 7">
              <a:extLst>
                <a:ext uri="{FF2B5EF4-FFF2-40B4-BE49-F238E27FC236}">
                  <a16:creationId xmlns:a16="http://schemas.microsoft.com/office/drawing/2014/main" id="{07312CC8-BDBD-4DBC-9E79-AB2511AEAA2B}"/>
                </a:ext>
              </a:extLst>
            </p:cNvPr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8">
              <a:extLst>
                <a:ext uri="{FF2B5EF4-FFF2-40B4-BE49-F238E27FC236}">
                  <a16:creationId xmlns:a16="http://schemas.microsoft.com/office/drawing/2014/main" id="{F0591927-51F6-4D9E-829D-AF626F57FFF5}"/>
                </a:ext>
              </a:extLst>
            </p:cNvPr>
            <p:cNvSpPr txBox="1"/>
            <p:nvPr/>
          </p:nvSpPr>
          <p:spPr>
            <a:xfrm>
              <a:off x="2018202" y="1766799"/>
              <a:ext cx="4732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800" b="1" spc="-300">
                  <a:solidFill>
                    <a:srgbClr val="1F3359"/>
                  </a:solidFill>
                </a:rPr>
                <a:t>끝</a:t>
              </a:r>
              <a:endParaRPr kumimoji="1" lang="ja-JP" altLang="en-US" sz="2800" b="1" spc="-300" dirty="0">
                <a:solidFill>
                  <a:srgbClr val="1F3359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6D6D1C8-59A8-4E32-B3AF-9274DDA7D1D1}"/>
              </a:ext>
            </a:extLst>
          </p:cNvPr>
          <p:cNvSpPr txBox="1"/>
          <p:nvPr/>
        </p:nvSpPr>
        <p:spPr>
          <a:xfrm>
            <a:off x="4076057" y="2991577"/>
            <a:ext cx="40398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09784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371061"/>
            <a:ext cx="12192000" cy="861391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490329" y="665035"/>
            <a:ext cx="3869636" cy="1134834"/>
            <a:chOff x="556590" y="1460994"/>
            <a:chExt cx="3869636" cy="1134834"/>
          </a:xfrm>
        </p:grpSpPr>
        <p:sp>
          <p:nvSpPr>
            <p:cNvPr id="4" name="ホームベース 3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963258" y="1705245"/>
              <a:ext cx="24160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spc="-300" dirty="0">
                  <a:solidFill>
                    <a:srgbClr val="1F3359"/>
                  </a:solidFill>
                </a:rPr>
                <a:t>CONTENTS</a:t>
              </a:r>
              <a:endParaRPr kumimoji="1" lang="ja-JP" altLang="en-US" sz="3600" b="1" spc="-300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2655033" y="2537088"/>
            <a:ext cx="6881933" cy="557264"/>
            <a:chOff x="1965105" y="2451651"/>
            <a:chExt cx="8070575" cy="808384"/>
          </a:xfrm>
        </p:grpSpPr>
        <p:sp>
          <p:nvSpPr>
            <p:cNvPr id="7" name="正方形/長方形 6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b="1" dirty="0">
                  <a:solidFill>
                    <a:schemeClr val="tx1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</a:t>
              </a:r>
              <a:endParaRPr lang="ja-JP" altLang="en-US" sz="2800" b="1" dirty="0">
                <a:solidFill>
                  <a:schemeClr val="tx1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2400" b="1" spc="-150" dirty="0">
                <a:solidFill>
                  <a:schemeClr val="tx1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313043" y="2579640"/>
              <a:ext cx="216638" cy="669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2655033" y="3572848"/>
            <a:ext cx="6881933" cy="557264"/>
            <a:chOff x="1965105" y="2451651"/>
            <a:chExt cx="8070575" cy="808384"/>
          </a:xfrm>
        </p:grpSpPr>
        <p:sp>
          <p:nvSpPr>
            <p:cNvPr id="16" name="正方形/長方形 15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b="1" dirty="0">
                  <a:solidFill>
                    <a:schemeClr val="tx1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</a:t>
              </a:r>
              <a:endParaRPr lang="ja-JP" altLang="en-US" sz="2800" b="1" dirty="0">
                <a:solidFill>
                  <a:schemeClr val="tx1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="1" spc="-150" dirty="0" smtClean="0">
                  <a:solidFill>
                    <a:schemeClr val="tx1">
                      <a:lumMod val="7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데이터 설명</a:t>
              </a:r>
              <a:endParaRPr lang="ja-JP" altLang="en-US" sz="2400" b="1" spc="-150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  <a:cs typeface="KoPubWorld돋움체 Bold" panose="00000800000000000000" pitchFamily="2" charset="-127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313043" y="2574634"/>
              <a:ext cx="216638" cy="669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2655033" y="4594946"/>
            <a:ext cx="6881933" cy="557264"/>
            <a:chOff x="1965105" y="2451651"/>
            <a:chExt cx="8070575" cy="808384"/>
          </a:xfrm>
        </p:grpSpPr>
        <p:sp>
          <p:nvSpPr>
            <p:cNvPr id="20" name="正方形/長方形 19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b="1" dirty="0">
                  <a:solidFill>
                    <a:schemeClr val="tx1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</a:t>
              </a:r>
              <a:endParaRPr lang="ja-JP" altLang="en-US" sz="2800" b="1" dirty="0">
                <a:solidFill>
                  <a:schemeClr val="tx1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="1" spc="-150" dirty="0" smtClean="0">
                  <a:solidFill>
                    <a:schemeClr val="tx1">
                      <a:lumMod val="7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데이터 분석</a:t>
              </a:r>
              <a:endParaRPr lang="ja-JP" altLang="en-US" sz="2400" b="1" spc="-150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  <a:cs typeface="KoPubWorld돋움체 Bold" panose="00000800000000000000" pitchFamily="2" charset="-127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313043" y="2590328"/>
              <a:ext cx="216638" cy="669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27" name="グループ化 18"/>
          <p:cNvGrpSpPr/>
          <p:nvPr/>
        </p:nvGrpSpPr>
        <p:grpSpPr>
          <a:xfrm>
            <a:off x="2655033" y="5617044"/>
            <a:ext cx="6833892" cy="557264"/>
            <a:chOff x="1965105" y="2451651"/>
            <a:chExt cx="8014236" cy="808384"/>
          </a:xfrm>
        </p:grpSpPr>
        <p:sp>
          <p:nvSpPr>
            <p:cNvPr id="28" name="正方形/長方形 19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b="1" dirty="0">
                  <a:solidFill>
                    <a:schemeClr val="tx1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4</a:t>
              </a:r>
              <a:endParaRPr lang="ja-JP" altLang="en-US" sz="2800" b="1" dirty="0">
                <a:solidFill>
                  <a:schemeClr val="tx1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9" name="正方形/長方形 20"/>
            <p:cNvSpPr/>
            <p:nvPr/>
          </p:nvSpPr>
          <p:spPr>
            <a:xfrm>
              <a:off x="3035201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="1" spc="-150" dirty="0" smtClean="0">
                  <a:solidFill>
                    <a:schemeClr val="tx1">
                      <a:lumMod val="7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결론</a:t>
              </a:r>
              <a:endParaRPr lang="ja-JP" altLang="en-US" sz="2400" b="1" spc="-150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615566" y="2625318"/>
            <a:ext cx="5825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+mj-ea"/>
                <a:ea typeface="+mj-ea"/>
              </a:rPr>
              <a:t>주제 선정 이유</a:t>
            </a:r>
            <a:endParaRPr lang="ko-KR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4788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193831560" descr="EMB000023b81fa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930972" y="2206199"/>
            <a:ext cx="5916282" cy="4213907"/>
          </a:xfrm>
          <a:prstGeom prst="rect">
            <a:avLst/>
          </a:prstGeom>
          <a:noFill/>
        </p:spPr>
      </p:pic>
      <p:sp>
        <p:nvSpPr>
          <p:cNvPr id="5" name="正方形/長方形 4"/>
          <p:cNvSpPr/>
          <p:nvPr/>
        </p:nvSpPr>
        <p:spPr>
          <a:xfrm>
            <a:off x="0" y="0"/>
            <a:ext cx="12192000" cy="117714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4"/>
            <a:ext cx="1611844" cy="541912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6"/>
              <a:ext cx="1173667" cy="8378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2000" b="1">
                  <a:solidFill>
                    <a:srgbClr val="1F3359"/>
                  </a:solidFill>
                </a:rPr>
                <a:t>Part 1</a:t>
              </a:r>
              <a:endParaRPr lang="ja-JP" altLang="en-US" sz="2000" b="1">
                <a:solidFill>
                  <a:srgbClr val="1F3359"/>
                </a:solidFill>
              </a:endParaRPr>
            </a:p>
          </p:txBody>
        </p:sp>
      </p:grpSp>
      <p:sp>
        <p:nvSpPr>
          <p:cNvPr id="6" name="Rectangle 2"/>
          <p:cNvSpPr>
            <a:spLocks noChangeArrowheads="1"/>
          </p:cNvSpPr>
          <p:nvPr/>
        </p:nvSpPr>
        <p:spPr>
          <a:xfrm>
            <a:off x="0" y="166254"/>
            <a:ext cx="2500751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>
          <a:xfrm>
            <a:off x="3321587" y="-7947235"/>
            <a:ext cx="1219194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60856" y="253968"/>
            <a:ext cx="9844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600" b="1" dirty="0">
                <a:solidFill>
                  <a:schemeClr val="bg1"/>
                </a:solidFill>
              </a:rPr>
              <a:t>왜 </a:t>
            </a:r>
            <a:r>
              <a:rPr lang="ko-KR" altLang="en-US" sz="3600" b="1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소비자물가가</a:t>
            </a:r>
            <a:r>
              <a:rPr lang="ko-KR" altLang="en-US" sz="3600" b="1" dirty="0">
                <a:solidFill>
                  <a:schemeClr val="bg1"/>
                </a:solidFill>
              </a:rPr>
              <a:t> 중요한가</a:t>
            </a:r>
            <a:r>
              <a:rPr lang="en-US" altLang="ko-KR" sz="3600" b="1" dirty="0">
                <a:solidFill>
                  <a:schemeClr val="bg1"/>
                </a:solidFill>
              </a:rPr>
              <a:t>?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029" name="모서리가 둥근 직사각형 1028"/>
          <p:cNvSpPr/>
          <p:nvPr/>
        </p:nvSpPr>
        <p:spPr>
          <a:xfrm>
            <a:off x="282270" y="1385591"/>
            <a:ext cx="5482910" cy="39537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 b="1" dirty="0" smtClean="0"/>
              <a:t>디플레이션 우려</a:t>
            </a:r>
            <a:endParaRPr lang="ko-KR" altLang="en-US" sz="2000" b="1" dirty="0"/>
          </a:p>
        </p:txBody>
      </p:sp>
      <p:sp>
        <p:nvSpPr>
          <p:cNvPr id="1030" name="모서리가 둥근 직사각형 1029"/>
          <p:cNvSpPr/>
          <p:nvPr/>
        </p:nvSpPr>
        <p:spPr>
          <a:xfrm>
            <a:off x="5930971" y="1385591"/>
            <a:ext cx="5632843" cy="39537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 b="1"/>
              <a:t>현재 소비자물가 추이</a:t>
            </a:r>
          </a:p>
        </p:txBody>
      </p:sp>
      <p:pic>
        <p:nvPicPr>
          <p:cNvPr id="13" name="그림 12" descr="C:\Users\Hallym\Desktop\222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40" y="2206199"/>
            <a:ext cx="5683632" cy="3882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7714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4"/>
            <a:ext cx="1611844" cy="541912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6"/>
              <a:ext cx="1173668" cy="837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>
                  <a:solidFill>
                    <a:srgbClr val="1F3359"/>
                  </a:solidFill>
                </a:rPr>
                <a:t>Part </a:t>
              </a:r>
              <a:r>
                <a:rPr kumimoji="1" lang="en-US" altLang="ko-KR" sz="2000" b="1" dirty="0" smtClean="0">
                  <a:solidFill>
                    <a:srgbClr val="1F3359"/>
                  </a:solidFill>
                </a:rPr>
                <a:t>2</a:t>
              </a:r>
              <a:endParaRPr kumimoji="1" lang="ja-JP" altLang="en-US" sz="20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66254"/>
            <a:ext cx="2500751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321587" y="-7947235"/>
            <a:ext cx="1219194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648196" y="302018"/>
            <a:ext cx="7627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bg1"/>
                </a:solidFill>
              </a:rPr>
              <a:t>데이터 설명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77144"/>
            <a:ext cx="7560527" cy="56847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40029" y="1561171"/>
            <a:ext cx="35349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기간 </a:t>
            </a:r>
            <a:r>
              <a:rPr lang="en-US" altLang="ko-KR" dirty="0" smtClean="0"/>
              <a:t>: 2009 ~ 2018 (</a:t>
            </a:r>
            <a:r>
              <a:rPr lang="ko-KR" altLang="en-US" dirty="0" err="1" smtClean="0"/>
              <a:t>월단위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종속변수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물가지수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독립변수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경상수지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                자본수지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                </a:t>
            </a:r>
            <a:r>
              <a:rPr lang="ko-KR" altLang="en-US" dirty="0" err="1" smtClean="0"/>
              <a:t>원달러</a:t>
            </a:r>
            <a:r>
              <a:rPr lang="ko-KR" altLang="en-US" dirty="0" smtClean="0"/>
              <a:t> 환율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                실업률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                국내 총생산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명목 </a:t>
            </a:r>
            <a:r>
              <a:rPr lang="en-US" altLang="ko-KR" dirty="0" smtClean="0"/>
              <a:t>GDP)</a:t>
            </a:r>
          </a:p>
          <a:p>
            <a:endParaRPr lang="en-US" altLang="ko-KR" dirty="0"/>
          </a:p>
          <a:p>
            <a:r>
              <a:rPr lang="ko-KR" altLang="en-US" dirty="0" smtClean="0"/>
              <a:t>                국내 총생산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디플레이터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                경제 성장률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781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7714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4"/>
            <a:ext cx="1611844" cy="541912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6"/>
              <a:ext cx="1173668" cy="837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20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66254"/>
            <a:ext cx="2500751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321587" y="-7947235"/>
            <a:ext cx="1219194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648196" y="302018"/>
            <a:ext cx="7627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데이터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분석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64457" y="1291670"/>
            <a:ext cx="11621583" cy="4920281"/>
            <a:chOff x="209796" y="1427356"/>
            <a:chExt cx="11621583" cy="4920281"/>
          </a:xfrm>
        </p:grpSpPr>
        <p:grpSp>
          <p:nvGrpSpPr>
            <p:cNvPr id="14" name="그룹 13"/>
            <p:cNvGrpSpPr/>
            <p:nvPr/>
          </p:nvGrpSpPr>
          <p:grpSpPr>
            <a:xfrm>
              <a:off x="393172" y="2152185"/>
              <a:ext cx="11438207" cy="4195452"/>
              <a:chOff x="393172" y="1524153"/>
              <a:chExt cx="11438207" cy="4823484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172" y="1524153"/>
                <a:ext cx="5477368" cy="4719860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70540" y="1524153"/>
                <a:ext cx="5960839" cy="4823484"/>
              </a:xfrm>
              <a:prstGeom prst="rect">
                <a:avLst/>
              </a:prstGeom>
            </p:spPr>
          </p:pic>
        </p:grpSp>
        <p:sp>
          <p:nvSpPr>
            <p:cNvPr id="16" name="TextBox 15"/>
            <p:cNvSpPr txBox="1"/>
            <p:nvPr/>
          </p:nvSpPr>
          <p:spPr>
            <a:xfrm>
              <a:off x="209796" y="1427356"/>
              <a:ext cx="487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전진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후진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단계적 선택법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65097" y="1312909"/>
            <a:ext cx="11779533" cy="5433166"/>
            <a:chOff x="412467" y="1254971"/>
            <a:chExt cx="11779533" cy="5433166"/>
          </a:xfrm>
        </p:grpSpPr>
        <p:grpSp>
          <p:nvGrpSpPr>
            <p:cNvPr id="17" name="그룹 16"/>
            <p:cNvGrpSpPr/>
            <p:nvPr/>
          </p:nvGrpSpPr>
          <p:grpSpPr>
            <a:xfrm>
              <a:off x="412467" y="1254971"/>
              <a:ext cx="6612799" cy="5433166"/>
              <a:chOff x="3025531" y="1437018"/>
              <a:chExt cx="5213720" cy="4806995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5531" y="2152185"/>
                <a:ext cx="5213720" cy="4091828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5244675" y="1437018"/>
                <a:ext cx="1625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바탕" panose="02030600000101010101" pitchFamily="18" charset="-127"/>
                    <a:ea typeface="바탕" panose="02030600000101010101" pitchFamily="18" charset="-127"/>
                  </a:rPr>
                  <a:t>회귀분석모형</a:t>
                </a:r>
                <a:endParaRPr lang="ko-KR" altLang="en-US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7140497" y="3051306"/>
              <a:ext cx="5051503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 smtClean="0"/>
                <a:t>P-value = 2.2e-16</a:t>
              </a:r>
            </a:p>
            <a:p>
              <a:endParaRPr lang="en-US" altLang="ko-KR" sz="2500" dirty="0"/>
            </a:p>
            <a:p>
              <a:r>
                <a:rPr lang="en-US" altLang="ko-KR" sz="2500" dirty="0" smtClean="0"/>
                <a:t>Adjusted R-squared = 0.953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637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7714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4"/>
            <a:ext cx="1611844" cy="541912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6"/>
              <a:ext cx="1173668" cy="837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20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66254"/>
            <a:ext cx="2500751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321587" y="-7947235"/>
            <a:ext cx="1219194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648196" y="302018"/>
            <a:ext cx="7627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bg1"/>
                </a:solidFill>
              </a:rPr>
              <a:t>데이터 분석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97" y="1979999"/>
            <a:ext cx="4876800" cy="38990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9796" y="144097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회귀분석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6233523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20" dirty="0" smtClean="0"/>
              <a:t>Y(</a:t>
            </a:r>
            <a:r>
              <a:rPr lang="ko-KR" altLang="en-US" sz="1620" dirty="0" smtClean="0"/>
              <a:t>물가</a:t>
            </a:r>
            <a:r>
              <a:rPr lang="en-US" altLang="ko-KR" sz="1620" dirty="0" smtClean="0"/>
              <a:t>) = 67.04 + (-1.556e-02*</a:t>
            </a:r>
            <a:r>
              <a:rPr lang="ko-KR" altLang="en-US" sz="1620" dirty="0" err="1" smtClean="0"/>
              <a:t>원달러환율</a:t>
            </a:r>
            <a:r>
              <a:rPr lang="en-US" altLang="ko-KR" sz="1620" dirty="0" smtClean="0"/>
              <a:t>)</a:t>
            </a:r>
            <a:r>
              <a:rPr lang="ko-KR" altLang="en-US" sz="1620" dirty="0" smtClean="0"/>
              <a:t> </a:t>
            </a:r>
            <a:r>
              <a:rPr lang="en-US" altLang="ko-KR" sz="1620" dirty="0" smtClean="0"/>
              <a:t>+ (4.646e-05*</a:t>
            </a:r>
            <a:r>
              <a:rPr lang="ko-KR" altLang="en-US" sz="1620" dirty="0" smtClean="0"/>
              <a:t>명목</a:t>
            </a:r>
            <a:r>
              <a:rPr lang="en-US" altLang="ko-KR" sz="1620" dirty="0" smtClean="0"/>
              <a:t>GDP) +(3.194e-01*</a:t>
            </a:r>
            <a:r>
              <a:rPr lang="ko-KR" altLang="en-US" sz="1620" dirty="0" smtClean="0"/>
              <a:t>총생산 </a:t>
            </a:r>
            <a:r>
              <a:rPr lang="ko-KR" altLang="en-US" sz="1620" dirty="0" err="1" smtClean="0"/>
              <a:t>디플레이터</a:t>
            </a:r>
            <a:r>
              <a:rPr lang="en-US" altLang="ko-KR" sz="1620" dirty="0" smtClean="0"/>
              <a:t>)</a:t>
            </a:r>
            <a:r>
              <a:rPr lang="ko-KR" altLang="en-US" sz="1620" dirty="0" smtClean="0"/>
              <a:t> </a:t>
            </a:r>
            <a:r>
              <a:rPr lang="en-US" altLang="ko-KR" sz="1620" dirty="0" smtClean="0"/>
              <a:t>+ (3.473e-01*</a:t>
            </a:r>
            <a:r>
              <a:rPr lang="ko-KR" altLang="en-US" sz="1620" dirty="0" smtClean="0"/>
              <a:t>경제성장률</a:t>
            </a:r>
            <a:r>
              <a:rPr lang="en-US" altLang="ko-KR" sz="1620" dirty="0" smtClean="0"/>
              <a:t>)</a:t>
            </a:r>
            <a:endParaRPr lang="ko-KR" altLang="en-US" sz="162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966442"/>
              </p:ext>
            </p:extLst>
          </p:nvPr>
        </p:nvGraphicFramePr>
        <p:xfrm>
          <a:off x="5889813" y="1797727"/>
          <a:ext cx="6302187" cy="3380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729">
                  <a:extLst>
                    <a:ext uri="{9D8B030D-6E8A-4147-A177-3AD203B41FA5}">
                      <a16:colId xmlns:a16="http://schemas.microsoft.com/office/drawing/2014/main" val="2418625174"/>
                    </a:ext>
                  </a:extLst>
                </a:gridCol>
                <a:gridCol w="2100729">
                  <a:extLst>
                    <a:ext uri="{9D8B030D-6E8A-4147-A177-3AD203B41FA5}">
                      <a16:colId xmlns:a16="http://schemas.microsoft.com/office/drawing/2014/main" val="2112172121"/>
                    </a:ext>
                  </a:extLst>
                </a:gridCol>
                <a:gridCol w="2100729">
                  <a:extLst>
                    <a:ext uri="{9D8B030D-6E8A-4147-A177-3AD203B41FA5}">
                      <a16:colId xmlns:a16="http://schemas.microsoft.com/office/drawing/2014/main" val="804783340"/>
                    </a:ext>
                  </a:extLst>
                </a:gridCol>
              </a:tblGrid>
              <a:tr h="683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구분</a:t>
                      </a:r>
                      <a:endParaRPr lang="ko-KR" altLang="en-US" sz="21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다중공선성</a:t>
                      </a:r>
                      <a:endParaRPr lang="en-US" altLang="ko-KR" sz="2100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21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en-US" altLang="ko-KR" sz="21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vif</a:t>
                      </a:r>
                      <a:r>
                        <a:rPr lang="en-US" altLang="ko-KR" sz="21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21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값</a:t>
                      </a:r>
                      <a:r>
                        <a:rPr lang="en-US" altLang="ko-KR" sz="21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endParaRPr lang="ko-KR" altLang="en-US" sz="21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P-value</a:t>
                      </a:r>
                      <a:endParaRPr lang="ko-KR" altLang="en-US" sz="21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190526"/>
                  </a:ext>
                </a:extLst>
              </a:tr>
              <a:tr h="639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원달러환율</a:t>
                      </a:r>
                      <a:endParaRPr lang="ko-KR" altLang="en-US" sz="21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1.470054</a:t>
                      </a:r>
                      <a:endParaRPr lang="ko-KR" altLang="en-US" sz="21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2.57e-16</a:t>
                      </a:r>
                      <a:endParaRPr lang="ko-KR" altLang="en-US" sz="21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74614"/>
                  </a:ext>
                </a:extLst>
              </a:tr>
              <a:tr h="639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명목</a:t>
                      </a:r>
                      <a:r>
                        <a:rPr lang="en-US" altLang="ko-KR" sz="21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GDP</a:t>
                      </a:r>
                      <a:endParaRPr lang="ko-KR" altLang="en-US" sz="21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8.743406</a:t>
                      </a:r>
                      <a:endParaRPr lang="ko-KR" altLang="en-US" sz="21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6.68e-15</a:t>
                      </a:r>
                      <a:endParaRPr lang="ko-KR" altLang="en-US" sz="21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136410"/>
                  </a:ext>
                </a:extLst>
              </a:tr>
              <a:tr h="683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총생산 </a:t>
                      </a:r>
                      <a:endParaRPr lang="en-US" altLang="ko-KR" sz="2100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1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디플레이터</a:t>
                      </a:r>
                      <a:endParaRPr lang="ko-KR" altLang="en-US" sz="21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8.514804</a:t>
                      </a:r>
                      <a:endParaRPr lang="ko-KR" altLang="en-US" sz="21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8.67e-08</a:t>
                      </a:r>
                      <a:endParaRPr lang="ko-KR" altLang="en-US" sz="21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764075"/>
                  </a:ext>
                </a:extLst>
              </a:tr>
              <a:tr h="639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경제성장률</a:t>
                      </a:r>
                      <a:endParaRPr lang="ko-KR" altLang="en-US" sz="21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1.248099</a:t>
                      </a:r>
                      <a:endParaRPr lang="ko-KR" altLang="en-US" sz="21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1.27e-07</a:t>
                      </a:r>
                      <a:endParaRPr lang="ko-KR" altLang="en-US" sz="21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2572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915068" y="5183086"/>
            <a:ext cx="4482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Adjusted R-squared : 0.952</a:t>
            </a:r>
            <a:endParaRPr lang="ko-KR" alt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5915068" y="5733884"/>
            <a:ext cx="4482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P-value : 2.2e-16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7140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7714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4"/>
            <a:ext cx="1611844" cy="541912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6"/>
              <a:ext cx="1173668" cy="837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20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66254"/>
            <a:ext cx="2500751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321587" y="-7947235"/>
            <a:ext cx="1219194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648196" y="302018"/>
            <a:ext cx="7627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bg1"/>
                </a:solidFill>
              </a:rPr>
              <a:t>데이터 분석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(</a:t>
            </a:r>
            <a:r>
              <a:rPr lang="ko-KR" altLang="en-US" sz="3600" b="1" dirty="0" err="1" smtClean="0">
                <a:solidFill>
                  <a:schemeClr val="bg1"/>
                </a:solidFill>
              </a:rPr>
              <a:t>잔차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 분석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)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99" y="1343398"/>
            <a:ext cx="8611802" cy="532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7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7714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4"/>
            <a:ext cx="1611844" cy="541912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6"/>
              <a:ext cx="1173668" cy="837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20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66254"/>
            <a:ext cx="2500751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321587" y="-7947235"/>
            <a:ext cx="1219194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648196" y="302018"/>
            <a:ext cx="7627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bg1"/>
                </a:solidFill>
              </a:rPr>
              <a:t>데이터 분석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(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예측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)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10" y="1572322"/>
            <a:ext cx="8278380" cy="428999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506720" y="6008577"/>
            <a:ext cx="158496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98.3%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45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7714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4"/>
            <a:ext cx="1611844" cy="541912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6"/>
              <a:ext cx="1173668" cy="837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>
                  <a:solidFill>
                    <a:srgbClr val="1F3359"/>
                  </a:solidFill>
                </a:rPr>
                <a:t>Part </a:t>
              </a:r>
              <a:r>
                <a:rPr kumimoji="1" lang="en-US" altLang="ko-KR" sz="2000" b="1" dirty="0" smtClean="0">
                  <a:solidFill>
                    <a:srgbClr val="1F3359"/>
                  </a:solidFill>
                </a:rPr>
                <a:t>4</a:t>
              </a:r>
              <a:endParaRPr kumimoji="1" lang="ja-JP" altLang="en-US" sz="20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66254"/>
            <a:ext cx="2500751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321587" y="-7947235"/>
            <a:ext cx="1219194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648196" y="302018"/>
            <a:ext cx="7627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bg1"/>
                </a:solidFill>
              </a:rPr>
              <a:t>결론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97" y="1979999"/>
            <a:ext cx="4876800" cy="38990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9796" y="144097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 회귀분석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6233523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20" dirty="0" smtClean="0"/>
              <a:t>Y(</a:t>
            </a:r>
            <a:r>
              <a:rPr lang="ko-KR" altLang="en-US" sz="1620" dirty="0" smtClean="0"/>
              <a:t>물가</a:t>
            </a:r>
            <a:r>
              <a:rPr lang="en-US" altLang="ko-KR" sz="1620" dirty="0" smtClean="0"/>
              <a:t>) = 67.04 + (-1.556e-02*</a:t>
            </a:r>
            <a:r>
              <a:rPr lang="ko-KR" altLang="en-US" sz="1620" dirty="0" err="1" smtClean="0"/>
              <a:t>원달러환율</a:t>
            </a:r>
            <a:r>
              <a:rPr lang="en-US" altLang="ko-KR" sz="1620" dirty="0" smtClean="0"/>
              <a:t>)</a:t>
            </a:r>
            <a:r>
              <a:rPr lang="ko-KR" altLang="en-US" sz="1620" dirty="0" smtClean="0"/>
              <a:t> </a:t>
            </a:r>
            <a:r>
              <a:rPr lang="en-US" altLang="ko-KR" sz="1620" dirty="0" smtClean="0"/>
              <a:t>+ (4.646e-05*</a:t>
            </a:r>
            <a:r>
              <a:rPr lang="ko-KR" altLang="en-US" sz="1620" dirty="0" smtClean="0"/>
              <a:t>명목</a:t>
            </a:r>
            <a:r>
              <a:rPr lang="en-US" altLang="ko-KR" sz="1620" dirty="0" smtClean="0"/>
              <a:t>GDP) +(3.194e-01*</a:t>
            </a:r>
            <a:r>
              <a:rPr lang="ko-KR" altLang="en-US" sz="1620" dirty="0" smtClean="0"/>
              <a:t>총생산 </a:t>
            </a:r>
            <a:r>
              <a:rPr lang="ko-KR" altLang="en-US" sz="1620" dirty="0" err="1" smtClean="0"/>
              <a:t>디플레이터</a:t>
            </a:r>
            <a:r>
              <a:rPr lang="en-US" altLang="ko-KR" sz="1620" dirty="0" smtClean="0"/>
              <a:t>)</a:t>
            </a:r>
            <a:r>
              <a:rPr lang="ko-KR" altLang="en-US" sz="1620" dirty="0" smtClean="0"/>
              <a:t> </a:t>
            </a:r>
            <a:r>
              <a:rPr lang="en-US" altLang="ko-KR" sz="1620" dirty="0" smtClean="0"/>
              <a:t>+ </a:t>
            </a:r>
            <a:r>
              <a:rPr lang="en-US" altLang="ko-KR" sz="1620" dirty="0" smtClean="0"/>
              <a:t>(-3.473e-01</a:t>
            </a:r>
            <a:r>
              <a:rPr lang="en-US" altLang="ko-KR" sz="1620" dirty="0" smtClean="0"/>
              <a:t>*</a:t>
            </a:r>
            <a:r>
              <a:rPr lang="ko-KR" altLang="en-US" sz="1620" dirty="0" smtClean="0"/>
              <a:t>경제성장률</a:t>
            </a:r>
            <a:r>
              <a:rPr lang="en-US" altLang="ko-KR" sz="1620" dirty="0" smtClean="0"/>
              <a:t>)</a:t>
            </a:r>
            <a:endParaRPr lang="ko-KR" altLang="en-US" sz="162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803339"/>
              </p:ext>
            </p:extLst>
          </p:nvPr>
        </p:nvGraphicFramePr>
        <p:xfrm>
          <a:off x="5889813" y="1797727"/>
          <a:ext cx="6302187" cy="3380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729">
                  <a:extLst>
                    <a:ext uri="{9D8B030D-6E8A-4147-A177-3AD203B41FA5}">
                      <a16:colId xmlns:a16="http://schemas.microsoft.com/office/drawing/2014/main" val="2418625174"/>
                    </a:ext>
                  </a:extLst>
                </a:gridCol>
                <a:gridCol w="2100729">
                  <a:extLst>
                    <a:ext uri="{9D8B030D-6E8A-4147-A177-3AD203B41FA5}">
                      <a16:colId xmlns:a16="http://schemas.microsoft.com/office/drawing/2014/main" val="2112172121"/>
                    </a:ext>
                  </a:extLst>
                </a:gridCol>
                <a:gridCol w="2100729">
                  <a:extLst>
                    <a:ext uri="{9D8B030D-6E8A-4147-A177-3AD203B41FA5}">
                      <a16:colId xmlns:a16="http://schemas.microsoft.com/office/drawing/2014/main" val="804783340"/>
                    </a:ext>
                  </a:extLst>
                </a:gridCol>
              </a:tblGrid>
              <a:tr h="683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구분</a:t>
                      </a:r>
                      <a:endParaRPr lang="ko-KR" altLang="en-US" sz="21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다중공선성</a:t>
                      </a:r>
                      <a:endParaRPr lang="en-US" altLang="ko-KR" sz="2100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21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en-US" altLang="ko-KR" sz="21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vif</a:t>
                      </a:r>
                      <a:r>
                        <a:rPr lang="en-US" altLang="ko-KR" sz="21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21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값</a:t>
                      </a:r>
                      <a:r>
                        <a:rPr lang="en-US" altLang="ko-KR" sz="21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endParaRPr lang="ko-KR" altLang="en-US" sz="21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P-value</a:t>
                      </a:r>
                      <a:endParaRPr lang="ko-KR" altLang="en-US" sz="21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190526"/>
                  </a:ext>
                </a:extLst>
              </a:tr>
              <a:tr h="639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원달러환율</a:t>
                      </a:r>
                      <a:endParaRPr lang="ko-KR" altLang="en-US" sz="21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1.470054</a:t>
                      </a:r>
                      <a:endParaRPr lang="ko-KR" altLang="en-US" sz="21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2.57e-16</a:t>
                      </a:r>
                      <a:endParaRPr lang="ko-KR" altLang="en-US" sz="21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74614"/>
                  </a:ext>
                </a:extLst>
              </a:tr>
              <a:tr h="639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명목</a:t>
                      </a:r>
                      <a:r>
                        <a:rPr lang="en-US" altLang="ko-KR" sz="21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GDP</a:t>
                      </a:r>
                      <a:endParaRPr lang="ko-KR" altLang="en-US" sz="21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8.743406</a:t>
                      </a:r>
                      <a:endParaRPr lang="ko-KR" altLang="en-US" sz="21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6.68e-15</a:t>
                      </a:r>
                      <a:endParaRPr lang="ko-KR" altLang="en-US" sz="21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136410"/>
                  </a:ext>
                </a:extLst>
              </a:tr>
              <a:tr h="683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총생산 </a:t>
                      </a:r>
                      <a:endParaRPr lang="en-US" altLang="ko-KR" sz="2100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1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디플레이터</a:t>
                      </a:r>
                      <a:endParaRPr lang="ko-KR" altLang="en-US" sz="21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8.514804</a:t>
                      </a:r>
                      <a:endParaRPr lang="ko-KR" altLang="en-US" sz="21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8.67e-08</a:t>
                      </a:r>
                      <a:endParaRPr lang="ko-KR" altLang="en-US" sz="21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764075"/>
                  </a:ext>
                </a:extLst>
              </a:tr>
              <a:tr h="639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경제성장률</a:t>
                      </a:r>
                      <a:endParaRPr lang="ko-KR" altLang="en-US" sz="21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1.248099</a:t>
                      </a:r>
                      <a:endParaRPr lang="ko-KR" altLang="en-US" sz="21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1.27e-07</a:t>
                      </a:r>
                      <a:endParaRPr lang="ko-KR" altLang="en-US" sz="21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2572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915068" y="5183086"/>
            <a:ext cx="4482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Adjusted R-squared : 0.952</a:t>
            </a:r>
            <a:endParaRPr lang="ko-KR" alt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5915068" y="5733884"/>
            <a:ext cx="4482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P-value : 2.2e-16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165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90616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A0CEDE"/>
      </a:accent1>
      <a:accent2>
        <a:srgbClr val="00B9CE"/>
      </a:accent2>
      <a:accent3>
        <a:srgbClr val="83CDBE"/>
      </a:accent3>
      <a:accent4>
        <a:srgbClr val="0064A2"/>
      </a:accent4>
      <a:accent5>
        <a:srgbClr val="7BB6D4"/>
      </a:accent5>
      <a:accent6>
        <a:srgbClr val="CAD6D6"/>
      </a:accent6>
      <a:hlink>
        <a:srgbClr val="757070"/>
      </a:hlink>
      <a:folHlink>
        <a:srgbClr val="757070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253</Words>
  <Application>Microsoft Office PowerPoint</Application>
  <PresentationFormat>와이드스크린</PresentationFormat>
  <Paragraphs>105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바탕</vt:lpstr>
      <vt:lpstr>나눔스퀘어</vt:lpstr>
      <vt:lpstr>맑은 고딕</vt:lpstr>
      <vt:lpstr>KoPubWorld돋움체 Bold</vt:lpstr>
      <vt:lpstr>Arial</vt:lpstr>
      <vt:lpstr>함초롬바탕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7530</cp:lastModifiedBy>
  <cp:revision>69</cp:revision>
  <dcterms:created xsi:type="dcterms:W3CDTF">2019-06-16T11:26:11Z</dcterms:created>
  <dcterms:modified xsi:type="dcterms:W3CDTF">2019-12-01T13:07:26Z</dcterms:modified>
</cp:coreProperties>
</file>