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6" autoAdjust="0"/>
    <p:restoredTop sz="100000"/>
  </p:normalViewPr>
  <p:slideViewPr>
    <p:cSldViewPr snapToGrid="0">
      <p:cViewPr varScale="1">
        <p:scale>
          <a:sx n="86" d="100"/>
          <a:sy n="86" d="100"/>
        </p:scale>
        <p:origin x="648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6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3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2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/>
          <p:cNvSpPr/>
          <p:nvPr/>
        </p:nvSpPr>
        <p:spPr>
          <a:xfrm rot="16200000">
            <a:off x="8544718" y="3076575"/>
            <a:ext cx="6577013" cy="70485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04A7D"/>
          </a:solidFill>
          <a:ln>
            <a:noFill/>
          </a:ln>
          <a:effectLst>
            <a:outerShdw blurRad="139700" dist="381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640128" y="1087492"/>
            <a:ext cx="332065" cy="2341508"/>
            <a:chOff x="426028" y="1087492"/>
            <a:chExt cx="332065" cy="2341508"/>
          </a:xfrm>
        </p:grpSpPr>
        <p:sp>
          <p:nvSpPr>
            <p:cNvPr id="12" name="Freeform 9"/>
            <p:cNvSpPr/>
            <p:nvPr/>
          </p:nvSpPr>
          <p:spPr>
            <a:xfrm>
              <a:off x="530167" y="1695463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6"/>
            <p:cNvSpPr>
              <a:spLocks noEditPoints="1"/>
            </p:cNvSpPr>
            <p:nvPr/>
          </p:nvSpPr>
          <p:spPr>
            <a:xfrm>
              <a:off x="533944" y="3272796"/>
              <a:ext cx="92872" cy="15620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자유형 23"/>
            <p:cNvSpPr/>
            <p:nvPr/>
          </p:nvSpPr>
          <p:spPr>
            <a:xfrm>
              <a:off x="518276" y="2758235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/>
            <p:nvPr/>
          </p:nvSpPr>
          <p:spPr>
            <a:xfrm rot="10800000" flipH="1" flipV="1">
              <a:off x="517546" y="2240784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모서리가 둥근 직사각형 31"/>
            <p:cNvSpPr/>
            <p:nvPr/>
          </p:nvSpPr>
          <p:spPr>
            <a:xfrm>
              <a:off x="426028" y="1087492"/>
              <a:ext cx="324305" cy="324305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anchor="ctr"/>
            <a:lstStyle/>
            <a:p>
              <a:pPr>
                <a:defRPr/>
              </a:pPr>
              <a:endParaRPr lang="en-US" altLang="ko-KR" sz="1050">
                <a:solidFill>
                  <a:prstClr val="white"/>
                </a:solidFill>
              </a:endParaRPr>
            </a:p>
          </p:txBody>
        </p:sp>
        <p:grpSp>
          <p:nvGrpSpPr>
            <p:cNvPr id="17" name="Group 12"/>
            <p:cNvGrpSpPr>
              <a:grpSpLocks noChangeAspect="1"/>
            </p:cNvGrpSpPr>
            <p:nvPr/>
          </p:nvGrpSpPr>
          <p:grpSpPr>
            <a:xfrm>
              <a:off x="494269" y="11725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8" name="Freeform 13"/>
              <p:cNvSpPr/>
              <p:nvPr/>
            </p:nvSpPr>
            <p:spPr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/>
              <p:nvPr/>
            </p:nvSpPr>
            <p:spPr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612709" y="1613447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86332" y="3197190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>
                <a:defRPr/>
              </a:pPr>
              <a:r>
                <a:rPr lang="en-US" altLang="ko-KR" sz="500">
                  <a:solidFill>
                    <a:prstClr val="white"/>
                  </a:solidFill>
                </a:rPr>
                <a:t>off</a:t>
              </a:r>
              <a:endParaRPr lang="ko-KR" altLang="en-US" sz="50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580515" y="223646"/>
            <a:ext cx="516135" cy="414529"/>
            <a:chOff x="366415" y="223646"/>
            <a:chExt cx="516135" cy="414529"/>
          </a:xfrm>
        </p:grpSpPr>
        <p:grpSp>
          <p:nvGrpSpPr>
            <p:cNvPr id="8" name="그룹 7"/>
            <p:cNvGrpSpPr/>
            <p:nvPr/>
          </p:nvGrpSpPr>
          <p:grpSpPr>
            <a:xfrm>
              <a:off x="495017" y="223646"/>
              <a:ext cx="265151" cy="265151"/>
              <a:chOff x="1593332" y="2172798"/>
              <a:chExt cx="1083168" cy="1083168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366415" y="484287"/>
              <a:ext cx="516135" cy="142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>
                  <a:solidFill>
                    <a:prstClr val="white"/>
                  </a:solidFill>
                </a:rPr>
                <a:t>seok830621</a:t>
              </a:r>
              <a:endParaRPr lang="ko-KR" altLang="en-US" sz="400" b="1">
                <a:solidFill>
                  <a:prstClr val="white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06130" y="2350902"/>
            <a:ext cx="4385131" cy="1078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500" b="1" ker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두잇파킹</a:t>
            </a:r>
            <a:endParaRPr lang="en-US" altLang="ko-KR" sz="6500" b="1" kern="0">
              <a:solidFill>
                <a:prstClr val="white"/>
              </a:solidFill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3617686" y="5455506"/>
            <a:ext cx="7412719" cy="547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000" ker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이학승</a:t>
            </a:r>
            <a:r>
              <a:rPr lang="en-US" altLang="ko-KR" sz="3000" ker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,</a:t>
            </a:r>
            <a:r>
              <a:rPr lang="ko-KR" altLang="en-US" sz="3000" ker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 박재현</a:t>
            </a:r>
            <a:r>
              <a:rPr lang="en-US" altLang="ko-KR" sz="3000" ker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,</a:t>
            </a:r>
            <a:r>
              <a:rPr lang="ko-KR" altLang="en-US" sz="3000" ker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 박준상</a:t>
            </a:r>
            <a:r>
              <a:rPr lang="en-US" altLang="ko-KR" sz="3000" ker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,</a:t>
            </a:r>
            <a:r>
              <a:rPr lang="ko-KR" altLang="en-US" sz="3000" ker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 엄지수</a:t>
            </a:r>
            <a:r>
              <a:rPr lang="en-US" altLang="ko-KR" sz="3000" ker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,</a:t>
            </a:r>
            <a:r>
              <a:rPr lang="ko-KR" altLang="en-US" sz="3000" kern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 이찬혁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C3263"/>
            </a:gs>
            <a:gs pos="8000">
              <a:srgbClr val="EEF3F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/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/>
              <p:cNvSpPr/>
              <p:nvPr/>
            </p:nvSpPr>
            <p:spPr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/>
              <p:cNvSpPr>
                <a:spLocks noEditPoints="1"/>
              </p:cNvSpPr>
              <p:nvPr/>
            </p:nvSpPr>
            <p:spPr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/>
              <p:cNvSpPr/>
              <p:nvPr/>
            </p:nvSpPr>
            <p:spPr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/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anchor="ctr"/>
              <a:lstStyle/>
              <a:p>
                <a:pPr>
                  <a:defRPr/>
                </a:pPr>
                <a:endParaRPr lang="en-US" altLang="ko-KR" sz="10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/>
              <p:cNvGrpSpPr>
                <a:grpSpLocks noChangeAspect="1"/>
              </p:cNvGrpSpPr>
              <p:nvPr/>
            </p:nvGrpSpPr>
            <p:grpSpPr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/>
                <p:cNvSpPr/>
                <p:nvPr/>
              </p:nvSpPr>
              <p:spPr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/>
                <p:cNvSpPr/>
                <p:nvPr/>
              </p:nvSpPr>
              <p:spPr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/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prstClr val="white"/>
                    </a:solidFill>
                  </a:rPr>
                  <a:t>5</a:t>
                </a:r>
                <a:endParaRPr lang="ko-KR" alt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500">
                    <a:solidFill>
                      <a:prstClr val="white"/>
                    </a:solidFill>
                  </a:rPr>
                  <a:t>off</a:t>
                </a:r>
                <a:endParaRPr lang="ko-KR" altLang="en-US" sz="5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/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/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algn="ctr" latinLnBrk="0">
                <a:defRPr/>
              </a:pPr>
              <a:r>
                <a:rPr lang="ko-KR" altLang="en-US" sz="2000" kern="0">
                  <a:solidFill>
                    <a:srgbClr val="304A7D"/>
                  </a:solidFill>
                </a:rPr>
                <a:t>목차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66415" y="223646"/>
              <a:ext cx="516135" cy="403099"/>
              <a:chOff x="366415" y="223646"/>
              <a:chExt cx="516135" cy="403099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366415" y="484287"/>
                <a:ext cx="516135" cy="142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직사각형 30"/>
          <p:cNvSpPr/>
          <p:nvPr/>
        </p:nvSpPr>
        <p:spPr>
          <a:xfrm>
            <a:off x="1946590" y="1984408"/>
            <a:ext cx="1886659" cy="4830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1)</a:t>
            </a:r>
            <a:r>
              <a:rPr lang="ko-KR" altLang="en-US" sz="2000" b="1" dirty="0">
                <a:solidFill>
                  <a:prstClr val="white"/>
                </a:solidFill>
              </a:rPr>
              <a:t> 서비스 소개</a:t>
            </a:r>
          </a:p>
        </p:txBody>
      </p:sp>
      <p:sp>
        <p:nvSpPr>
          <p:cNvPr id="28" name="직사각형 30"/>
          <p:cNvSpPr/>
          <p:nvPr/>
        </p:nvSpPr>
        <p:spPr>
          <a:xfrm>
            <a:off x="1939565" y="3429000"/>
            <a:ext cx="3108223" cy="476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3)</a:t>
            </a:r>
            <a:r>
              <a:rPr lang="ko-KR" altLang="en-US" sz="2000" b="1">
                <a:solidFill>
                  <a:prstClr val="white"/>
                </a:solidFill>
              </a:rPr>
              <a:t> 시나리오 소개 및 시연</a:t>
            </a:r>
          </a:p>
        </p:txBody>
      </p:sp>
      <p:sp>
        <p:nvSpPr>
          <p:cNvPr id="30" name="직사각형 30"/>
          <p:cNvSpPr/>
          <p:nvPr/>
        </p:nvSpPr>
        <p:spPr>
          <a:xfrm>
            <a:off x="1942078" y="4143645"/>
            <a:ext cx="1320236" cy="476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4)</a:t>
            </a:r>
            <a:r>
              <a:rPr lang="ko-KR" altLang="en-US" sz="2000" b="1">
                <a:solidFill>
                  <a:prstClr val="white"/>
                </a:solidFill>
              </a:rPr>
              <a:t> 개선점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34402" y="2700115"/>
            <a:ext cx="3010460" cy="4830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2)</a:t>
            </a:r>
            <a:r>
              <a:rPr lang="ko-KR" altLang="en-US" sz="2000" b="1" dirty="0">
                <a:solidFill>
                  <a:prstClr val="white"/>
                </a:solidFill>
              </a:rPr>
              <a:t> 타사와의 서비스 비교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C3263"/>
            </a:gs>
            <a:gs pos="8000">
              <a:srgbClr val="EEF3F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502" y="13930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/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/>
              <p:cNvSpPr/>
              <p:nvPr/>
            </p:nvSpPr>
            <p:spPr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/>
              <p:cNvSpPr>
                <a:spLocks noEditPoints="1"/>
              </p:cNvSpPr>
              <p:nvPr/>
            </p:nvSpPr>
            <p:spPr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/>
              <p:cNvSpPr/>
              <p:nvPr/>
            </p:nvSpPr>
            <p:spPr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/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anchor="ctr"/>
              <a:lstStyle/>
              <a:p>
                <a:pPr>
                  <a:defRPr/>
                </a:pPr>
                <a:endParaRPr lang="en-US" altLang="ko-KR" sz="10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/>
              <p:cNvGrpSpPr>
                <a:grpSpLocks noChangeAspect="1"/>
              </p:cNvGrpSpPr>
              <p:nvPr/>
            </p:nvGrpSpPr>
            <p:grpSpPr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/>
                <p:cNvSpPr/>
                <p:nvPr/>
              </p:nvSpPr>
              <p:spPr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/>
                <p:cNvSpPr/>
                <p:nvPr/>
              </p:nvSpPr>
              <p:spPr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/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prstClr val="white"/>
                    </a:solidFill>
                  </a:rPr>
                  <a:t>5</a:t>
                </a:r>
                <a:endParaRPr lang="ko-KR" alt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500">
                    <a:solidFill>
                      <a:prstClr val="white"/>
                    </a:solidFill>
                  </a:rPr>
                  <a:t>off</a:t>
                </a:r>
                <a:endParaRPr lang="ko-KR" altLang="en-US" sz="5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/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/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algn="ctr" latinLnBrk="0">
                <a:defRPr/>
              </a:pPr>
              <a:r>
                <a:rPr lang="ko-KR" altLang="en-US" sz="2000" kern="0">
                  <a:solidFill>
                    <a:srgbClr val="304A7D"/>
                  </a:solidFill>
                </a:rPr>
                <a:t>서비스 소개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66415" y="223646"/>
              <a:ext cx="516135" cy="403099"/>
              <a:chOff x="366415" y="223646"/>
              <a:chExt cx="516135" cy="403099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366415" y="484287"/>
                <a:ext cx="516135" cy="142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7EC50E-12F7-37F0-271E-10EF4A3BCA9A}"/>
              </a:ext>
            </a:extLst>
          </p:cNvPr>
          <p:cNvGrpSpPr/>
          <p:nvPr/>
        </p:nvGrpSpPr>
        <p:grpSpPr>
          <a:xfrm>
            <a:off x="2180687" y="2177502"/>
            <a:ext cx="8662141" cy="2851284"/>
            <a:chOff x="1410900" y="2736796"/>
            <a:chExt cx="8662141" cy="2851284"/>
          </a:xfrm>
        </p:grpSpPr>
        <p:sp>
          <p:nvSpPr>
            <p:cNvPr id="26" name="타원 25"/>
            <p:cNvSpPr/>
            <p:nvPr/>
          </p:nvSpPr>
          <p:spPr>
            <a:xfrm>
              <a:off x="1410900" y="3898785"/>
              <a:ext cx="157437" cy="157437"/>
            </a:xfrm>
            <a:prstGeom prst="ellipse">
              <a:avLst/>
            </a:prstGeom>
            <a:noFill/>
            <a:ln w="28575">
              <a:solidFill>
                <a:srgbClr val="304A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624121" y="3835089"/>
              <a:ext cx="1186056" cy="293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서비스 설명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1410900" y="2824142"/>
              <a:ext cx="157437" cy="157437"/>
            </a:xfrm>
            <a:prstGeom prst="ellipse">
              <a:avLst/>
            </a:prstGeom>
            <a:noFill/>
            <a:ln w="28575">
              <a:solidFill>
                <a:srgbClr val="76C8A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587949" y="2767965"/>
              <a:ext cx="1561152" cy="2969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서비스 카테고리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</p:txBody>
        </p:sp>
        <p:sp>
          <p:nvSpPr>
            <p:cNvPr id="34" name="타원 25"/>
            <p:cNvSpPr/>
            <p:nvPr/>
          </p:nvSpPr>
          <p:spPr>
            <a:xfrm>
              <a:off x="1424196" y="5140030"/>
              <a:ext cx="157437" cy="157437"/>
            </a:xfrm>
            <a:prstGeom prst="ellipse">
              <a:avLst/>
            </a:prstGeom>
            <a:noFill/>
            <a:ln w="28575">
              <a:solidFill>
                <a:srgbClr val="304A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26"/>
            <p:cNvSpPr/>
            <p:nvPr/>
          </p:nvSpPr>
          <p:spPr>
            <a:xfrm>
              <a:off x="1612016" y="5069529"/>
              <a:ext cx="1229352" cy="298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서비스 특징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</p:txBody>
        </p:sp>
        <p:sp>
          <p:nvSpPr>
            <p:cNvPr id="37" name="직사각형 28"/>
            <p:cNvSpPr/>
            <p:nvPr/>
          </p:nvSpPr>
          <p:spPr>
            <a:xfrm>
              <a:off x="3158490" y="3646529"/>
              <a:ext cx="691455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도면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위치 기반의 주차자리 예약 서비스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!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0">
                <a:defRPr/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원하는 주차장의 내가 원하는 자리까지 예약하는 주차장 정보 소프트웨어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</a:p>
            <a:p>
              <a:pPr lvl="0">
                <a:defRPr/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주차장 검색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예약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예약 조회 등 내가 원하는 주차장의 도면을 보고 예약이 가능하다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</a:p>
          </p:txBody>
        </p:sp>
        <p:sp>
          <p:nvSpPr>
            <p:cNvPr id="39" name="직사각형 28"/>
            <p:cNvSpPr/>
            <p:nvPr/>
          </p:nvSpPr>
          <p:spPr>
            <a:xfrm>
              <a:off x="3158490" y="4849416"/>
              <a:ext cx="40960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해당 주차장 도면을 통해 예약 가능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!</a:t>
              </a:r>
            </a:p>
            <a:p>
              <a:pPr lvl="0">
                <a:defRPr/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사용자는 주차장의 도면을 보고 예약이 가능하다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</a:p>
            <a:p>
              <a:pPr lvl="0">
                <a:defRPr/>
              </a:pPr>
              <a:r>
                <a:rPr lang="ko-KR" altLang="en-US" sz="1400" b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관리자는 예약 현황 및 관리 가능하다</a:t>
              </a:r>
              <a:r>
                <a:rPr lang="en-US" altLang="ko-KR" sz="1400" b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endParaRPr lang="ko-KR" altLang="en-US" sz="1400" b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0" name="사각형: 둥근 모서리 39"/>
            <p:cNvSpPr/>
            <p:nvPr/>
          </p:nvSpPr>
          <p:spPr>
            <a:xfrm>
              <a:off x="3317623" y="2742375"/>
              <a:ext cx="1333500" cy="363681"/>
            </a:xfrm>
            <a:prstGeom prst="roundRect">
              <a:avLst>
                <a:gd name="adj" fmla="val 50000"/>
              </a:avLst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/>
                <a:t>도면 기반</a:t>
              </a:r>
              <a:endParaRPr lang="en-US" altLang="ko-KR" dirty="0"/>
            </a:p>
          </p:txBody>
        </p:sp>
        <p:sp>
          <p:nvSpPr>
            <p:cNvPr id="43" name="사각형: 둥근 모서리 42"/>
            <p:cNvSpPr/>
            <p:nvPr/>
          </p:nvSpPr>
          <p:spPr>
            <a:xfrm>
              <a:off x="4865334" y="2737839"/>
              <a:ext cx="1333501" cy="363681"/>
            </a:xfrm>
            <a:prstGeom prst="roundRect">
              <a:avLst>
                <a:gd name="adj" fmla="val 50000"/>
              </a:avLst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/>
                <a:t>위치 기반</a:t>
              </a:r>
            </a:p>
          </p:txBody>
        </p:sp>
        <p:sp>
          <p:nvSpPr>
            <p:cNvPr id="44" name="사각형: 둥근 모서리 43"/>
            <p:cNvSpPr/>
            <p:nvPr/>
          </p:nvSpPr>
          <p:spPr>
            <a:xfrm>
              <a:off x="6413046" y="2736796"/>
              <a:ext cx="831273" cy="363681"/>
            </a:xfrm>
            <a:prstGeom prst="roundRect">
              <a:avLst>
                <a:gd name="adj" fmla="val 50000"/>
              </a:avLst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/>
                <a:t>예약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C3263"/>
            </a:gs>
            <a:gs pos="8000">
              <a:srgbClr val="EEF3F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/>
          <p:cNvSpPr/>
          <p:nvPr/>
        </p:nvSpPr>
        <p:spPr>
          <a:xfrm rot="16200000">
            <a:off x="-2669382" y="3076575"/>
            <a:ext cx="6577013" cy="70485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04A7D"/>
          </a:solidFill>
          <a:ln>
            <a:noFill/>
          </a:ln>
          <a:effectLst>
            <a:outerShdw blurRad="139700" dist="381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26028" y="1087492"/>
            <a:ext cx="332065" cy="2341508"/>
            <a:chOff x="426028" y="1087492"/>
            <a:chExt cx="332065" cy="2341508"/>
          </a:xfrm>
        </p:grpSpPr>
        <p:sp>
          <p:nvSpPr>
            <p:cNvPr id="12" name="Freeform 9"/>
            <p:cNvSpPr/>
            <p:nvPr/>
          </p:nvSpPr>
          <p:spPr>
            <a:xfrm>
              <a:off x="530167" y="1695463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6"/>
            <p:cNvSpPr>
              <a:spLocks noEditPoints="1"/>
            </p:cNvSpPr>
            <p:nvPr/>
          </p:nvSpPr>
          <p:spPr>
            <a:xfrm>
              <a:off x="533944" y="3272796"/>
              <a:ext cx="92872" cy="15620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자유형 23"/>
            <p:cNvSpPr/>
            <p:nvPr/>
          </p:nvSpPr>
          <p:spPr>
            <a:xfrm>
              <a:off x="518276" y="2758235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/>
            <p:nvPr/>
          </p:nvSpPr>
          <p:spPr>
            <a:xfrm rot="10800000" flipH="1" flipV="1">
              <a:off x="517546" y="2240784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모서리가 둥근 직사각형 31"/>
            <p:cNvSpPr/>
            <p:nvPr/>
          </p:nvSpPr>
          <p:spPr>
            <a:xfrm>
              <a:off x="426028" y="1087492"/>
              <a:ext cx="324305" cy="324305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anchor="ctr"/>
            <a:lstStyle/>
            <a:p>
              <a:pPr>
                <a:defRPr/>
              </a:pPr>
              <a:endParaRPr lang="en-US" altLang="ko-KR" sz="1050">
                <a:solidFill>
                  <a:prstClr val="white"/>
                </a:solidFill>
              </a:endParaRPr>
            </a:p>
          </p:txBody>
        </p:sp>
        <p:grpSp>
          <p:nvGrpSpPr>
            <p:cNvPr id="17" name="Group 12"/>
            <p:cNvGrpSpPr>
              <a:grpSpLocks noChangeAspect="1"/>
            </p:cNvGrpSpPr>
            <p:nvPr/>
          </p:nvGrpSpPr>
          <p:grpSpPr>
            <a:xfrm>
              <a:off x="494269" y="11725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8" name="Freeform 13"/>
              <p:cNvSpPr/>
              <p:nvPr/>
            </p:nvSpPr>
            <p:spPr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/>
              <p:nvPr/>
            </p:nvSpPr>
            <p:spPr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612709" y="1613447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86332" y="3197190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>
                <a:defRPr/>
              </a:pPr>
              <a:r>
                <a:rPr lang="en-US" altLang="ko-KR" sz="500">
                  <a:solidFill>
                    <a:prstClr val="white"/>
                  </a:solidFill>
                </a:rPr>
                <a:t>off</a:t>
              </a:r>
              <a:endParaRPr lang="ko-KR" altLang="en-US" sz="500">
                <a:solidFill>
                  <a:prstClr val="white"/>
                </a:solidFill>
              </a:endParaRPr>
            </a:p>
          </p:txBody>
        </p:sp>
      </p:grpSp>
      <p:sp>
        <p:nvSpPr>
          <p:cNvPr id="24" name="사각형: 둥근 위쪽 모서리 23"/>
          <p:cNvSpPr/>
          <p:nvPr/>
        </p:nvSpPr>
        <p:spPr>
          <a:xfrm rot="16200000" flipV="1">
            <a:off x="3296870" y="-2192038"/>
            <a:ext cx="6577013" cy="11068052"/>
          </a:xfrm>
          <a:prstGeom prst="round2SameRect">
            <a:avLst>
              <a:gd name="adj1" fmla="val 186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 flipH="1">
            <a:off x="266697" y="140493"/>
            <a:ext cx="11772901" cy="523876"/>
          </a:xfrm>
          <a:prstGeom prst="round2SameRect">
            <a:avLst>
              <a:gd name="adj1" fmla="val 23485"/>
              <a:gd name="adj2" fmla="val 0"/>
            </a:avLst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2563" algn="ctr" latinLnBrk="0">
              <a:defRPr/>
            </a:pPr>
            <a:r>
              <a:rPr lang="ko-KR" altLang="en-US" sz="2000" kern="0" dirty="0">
                <a:solidFill>
                  <a:srgbClr val="304A7D"/>
                </a:solidFill>
              </a:rPr>
              <a:t>타사와의 서비스 비교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66415" y="223646"/>
            <a:ext cx="516135" cy="403099"/>
            <a:chOff x="366415" y="223646"/>
            <a:chExt cx="516135" cy="403099"/>
          </a:xfrm>
        </p:grpSpPr>
        <p:grpSp>
          <p:nvGrpSpPr>
            <p:cNvPr id="8" name="그룹 7"/>
            <p:cNvGrpSpPr/>
            <p:nvPr/>
          </p:nvGrpSpPr>
          <p:grpSpPr>
            <a:xfrm>
              <a:off x="495017" y="223646"/>
              <a:ext cx="265151" cy="265151"/>
              <a:chOff x="1593332" y="2172798"/>
              <a:chExt cx="1083168" cy="1083168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366415" y="484287"/>
              <a:ext cx="516135" cy="142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>
                  <a:solidFill>
                    <a:prstClr val="white"/>
                  </a:solidFill>
                </a:rPr>
                <a:t>seok830621</a:t>
              </a:r>
              <a:endParaRPr lang="ko-KR" altLang="en-US" sz="400" b="1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4066800" y="5554408"/>
            <a:ext cx="442905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주차장 위치와 정보만 제공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3F6D642-A530-E5B1-95CF-3BEF9FFB4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93" y="1433062"/>
            <a:ext cx="2204083" cy="360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797D29-E6EF-F586-6CEB-C7EC03445F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13" y="1289882"/>
            <a:ext cx="2128640" cy="396000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453BC7F7-5EA2-3157-30D6-8AAAFBA2AFC0}"/>
              </a:ext>
            </a:extLst>
          </p:cNvPr>
          <p:cNvSpPr/>
          <p:nvPr/>
        </p:nvSpPr>
        <p:spPr>
          <a:xfrm>
            <a:off x="1445143" y="1680112"/>
            <a:ext cx="157437" cy="157437"/>
          </a:xfrm>
          <a:prstGeom prst="ellipse">
            <a:avLst/>
          </a:prstGeom>
          <a:noFill/>
          <a:ln w="28575">
            <a:solidFill>
              <a:srgbClr val="304A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9739E3-D569-1819-A85B-28301B538104}"/>
              </a:ext>
            </a:extLst>
          </p:cNvPr>
          <p:cNvSpPr/>
          <p:nvPr/>
        </p:nvSpPr>
        <p:spPr>
          <a:xfrm>
            <a:off x="1660748" y="1587356"/>
            <a:ext cx="1452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/>
              <a:t>타사 서비스</a:t>
            </a:r>
            <a:endParaRPr lang="en-US" altLang="ko-K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C3263"/>
            </a:gs>
            <a:gs pos="8000">
              <a:srgbClr val="EEF3F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/>
          <p:cNvSpPr/>
          <p:nvPr/>
        </p:nvSpPr>
        <p:spPr>
          <a:xfrm rot="16200000">
            <a:off x="-2669382" y="3076575"/>
            <a:ext cx="6577013" cy="70485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04A7D"/>
          </a:solidFill>
          <a:ln>
            <a:noFill/>
          </a:ln>
          <a:effectLst>
            <a:outerShdw blurRad="139700" dist="381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26028" y="1087492"/>
            <a:ext cx="332065" cy="2341508"/>
            <a:chOff x="426028" y="1087492"/>
            <a:chExt cx="332065" cy="2341508"/>
          </a:xfrm>
        </p:grpSpPr>
        <p:sp>
          <p:nvSpPr>
            <p:cNvPr id="12" name="Freeform 9"/>
            <p:cNvSpPr/>
            <p:nvPr/>
          </p:nvSpPr>
          <p:spPr>
            <a:xfrm>
              <a:off x="530167" y="1695463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36"/>
            <p:cNvSpPr>
              <a:spLocks noEditPoints="1"/>
            </p:cNvSpPr>
            <p:nvPr/>
          </p:nvSpPr>
          <p:spPr>
            <a:xfrm>
              <a:off x="533944" y="3272796"/>
              <a:ext cx="92872" cy="15620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 23"/>
            <p:cNvSpPr/>
            <p:nvPr/>
          </p:nvSpPr>
          <p:spPr>
            <a:xfrm>
              <a:off x="518276" y="2758235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6"/>
            <p:cNvSpPr/>
            <p:nvPr/>
          </p:nvSpPr>
          <p:spPr>
            <a:xfrm rot="10800000" flipH="1" flipV="1">
              <a:off x="517546" y="2240784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31"/>
            <p:cNvSpPr/>
            <p:nvPr/>
          </p:nvSpPr>
          <p:spPr>
            <a:xfrm>
              <a:off x="426028" y="1087492"/>
              <a:ext cx="324305" cy="324305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7" name="Group 12"/>
            <p:cNvGrpSpPr>
              <a:grpSpLocks noChangeAspect="1"/>
            </p:cNvGrpSpPr>
            <p:nvPr/>
          </p:nvGrpSpPr>
          <p:grpSpPr>
            <a:xfrm>
              <a:off x="494269" y="11725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8" name="Freeform 13"/>
              <p:cNvSpPr/>
              <p:nvPr/>
            </p:nvSpPr>
            <p:spPr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14"/>
              <p:cNvSpPr/>
              <p:nvPr/>
            </p:nvSpPr>
            <p:spPr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612709" y="1613447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86332" y="3197190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off</a:t>
              </a:r>
              <a:endPara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사각형: 둥근 위쪽 모서리 23"/>
          <p:cNvSpPr/>
          <p:nvPr/>
        </p:nvSpPr>
        <p:spPr>
          <a:xfrm rot="16200000" flipV="1">
            <a:off x="3296871" y="-2183128"/>
            <a:ext cx="6577013" cy="11068052"/>
          </a:xfrm>
          <a:prstGeom prst="round2SameRect">
            <a:avLst>
              <a:gd name="adj1" fmla="val 186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 flipH="1">
            <a:off x="266697" y="140493"/>
            <a:ext cx="11772901" cy="523876"/>
          </a:xfrm>
          <a:prstGeom prst="round2SameRect">
            <a:avLst>
              <a:gd name="adj1" fmla="val 23485"/>
              <a:gd name="adj2" fmla="val 0"/>
            </a:avLst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256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04A7D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타사와의 서비스 비교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66415" y="223646"/>
            <a:ext cx="516135" cy="403099"/>
            <a:chOff x="366415" y="223646"/>
            <a:chExt cx="516135" cy="403099"/>
          </a:xfrm>
        </p:grpSpPr>
        <p:grpSp>
          <p:nvGrpSpPr>
            <p:cNvPr id="8" name="그룹 7"/>
            <p:cNvGrpSpPr/>
            <p:nvPr/>
          </p:nvGrpSpPr>
          <p:grpSpPr>
            <a:xfrm>
              <a:off x="495017" y="223646"/>
              <a:ext cx="265151" cy="265151"/>
              <a:chOff x="1593332" y="2172798"/>
              <a:chExt cx="1083168" cy="1083168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366415" y="484287"/>
              <a:ext cx="516135" cy="142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seok830621</a:t>
              </a:r>
              <a:endParaRPr kumimoji="0" lang="ko-KR" altLang="en-US" sz="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907908" y="5565452"/>
            <a:ext cx="51659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주차장 위치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정보 및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도면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까지 제공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782787-B5C4-6518-D06E-F5A9C1AD4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75" y="1458652"/>
            <a:ext cx="2025000" cy="360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ADBC288-4A84-D5F7-9C97-CB4F0640F6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98" y="1442868"/>
            <a:ext cx="2025000" cy="360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450D6B7-1699-4DD5-9591-C19EB90140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56" y="1411797"/>
            <a:ext cx="2025000" cy="360000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1E6738AD-1DD6-DCBC-CFE6-5CDF5772549D}"/>
              </a:ext>
            </a:extLst>
          </p:cNvPr>
          <p:cNvSpPr/>
          <p:nvPr/>
        </p:nvSpPr>
        <p:spPr>
          <a:xfrm>
            <a:off x="1445143" y="1680112"/>
            <a:ext cx="157437" cy="157437"/>
          </a:xfrm>
          <a:prstGeom prst="ellipse">
            <a:avLst/>
          </a:prstGeom>
          <a:noFill/>
          <a:ln w="28575">
            <a:solidFill>
              <a:srgbClr val="304A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26BD7D-1EF9-D0F5-2910-4AB90C1AEE6F}"/>
              </a:ext>
            </a:extLst>
          </p:cNvPr>
          <p:cNvSpPr/>
          <p:nvPr/>
        </p:nvSpPr>
        <p:spPr>
          <a:xfrm>
            <a:off x="1660748" y="1587356"/>
            <a:ext cx="1242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두잇</a:t>
            </a:r>
            <a:r>
              <a:rPr lang="ko-KR" altLang="en-US" b="1" dirty="0"/>
              <a:t> 파킹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5771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C3263"/>
            </a:gs>
            <a:gs pos="8000">
              <a:srgbClr val="EEF3F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/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/>
              <p:cNvSpPr/>
              <p:nvPr/>
            </p:nvSpPr>
            <p:spPr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Freeform 36"/>
              <p:cNvSpPr>
                <a:spLocks noEditPoints="1"/>
              </p:cNvSpPr>
              <p:nvPr/>
            </p:nvSpPr>
            <p:spPr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자유형 23"/>
              <p:cNvSpPr/>
              <p:nvPr/>
            </p:nvSpPr>
            <p:spPr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모서리가 둥근 직사각형 31"/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7" name="Group 12"/>
              <p:cNvGrpSpPr>
                <a:grpSpLocks noChangeAspect="1"/>
              </p:cNvGrpSpPr>
              <p:nvPr/>
            </p:nvGrpSpPr>
            <p:grpSpPr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/>
                <p:cNvSpPr/>
                <p:nvPr/>
              </p:nvSpPr>
              <p:spPr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Freeform 14"/>
                <p:cNvSpPr/>
                <p:nvPr/>
              </p:nvSpPr>
              <p:spPr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0" name="타원 19"/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5</a:t>
                </a:r>
                <a:endPara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off</a:t>
                </a:r>
                <a:endParaRPr kumimoji="0" lang="ko-KR" altLang="en-US" sz="5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사각형: 둥근 위쪽 모서리 23"/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위쪽 모서리 6"/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04A7D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rPr>
                <a:t>시나리오 소개 및 시연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66415" y="223646"/>
              <a:ext cx="516135" cy="403099"/>
              <a:chOff x="366415" y="223646"/>
              <a:chExt cx="516135" cy="403099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366415" y="484287"/>
                <a:ext cx="516135" cy="142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seok830621</a:t>
                </a:r>
                <a:endParaRPr kumimoji="0" lang="ko-KR" altLang="en-US" sz="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1B9E3-E47F-C58F-177E-303275243832}"/>
              </a:ext>
            </a:extLst>
          </p:cNvPr>
          <p:cNvSpPr/>
          <p:nvPr/>
        </p:nvSpPr>
        <p:spPr>
          <a:xfrm>
            <a:off x="3453414" y="3119673"/>
            <a:ext cx="58681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시나리오 소개 및 시연</a:t>
            </a:r>
            <a:endParaRPr lang="en-US" altLang="ko-KR" sz="4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C3263"/>
            </a:gs>
            <a:gs pos="8000">
              <a:srgbClr val="EEF3F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/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/>
              <p:cNvSpPr/>
              <p:nvPr/>
            </p:nvSpPr>
            <p:spPr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/>
              <p:cNvSpPr>
                <a:spLocks noEditPoints="1"/>
              </p:cNvSpPr>
              <p:nvPr/>
            </p:nvSpPr>
            <p:spPr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/>
              <p:cNvSpPr/>
              <p:nvPr/>
            </p:nvSpPr>
            <p:spPr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/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anchor="ctr"/>
              <a:lstStyle/>
              <a:p>
                <a:pPr>
                  <a:defRPr/>
                </a:pPr>
                <a:endParaRPr lang="en-US" altLang="ko-KR" sz="10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/>
              <p:cNvGrpSpPr>
                <a:grpSpLocks noChangeAspect="1"/>
              </p:cNvGrpSpPr>
              <p:nvPr/>
            </p:nvGrpSpPr>
            <p:grpSpPr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/>
                <p:cNvSpPr/>
                <p:nvPr/>
              </p:nvSpPr>
              <p:spPr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/>
                <p:cNvSpPr/>
                <p:nvPr/>
              </p:nvSpPr>
              <p:spPr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/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prstClr val="white"/>
                    </a:solidFill>
                  </a:rPr>
                  <a:t>5</a:t>
                </a:r>
                <a:endParaRPr lang="ko-KR" alt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r>
                  <a:rPr lang="en-US" altLang="ko-KR" sz="500">
                    <a:solidFill>
                      <a:prstClr val="white"/>
                    </a:solidFill>
                  </a:rPr>
                  <a:t>off</a:t>
                </a:r>
                <a:endParaRPr lang="ko-KR" altLang="en-US" sz="5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/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/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algn="ctr" latinLnBrk="0">
                <a:defRPr/>
              </a:pPr>
              <a:r>
                <a:rPr lang="ko-KR" altLang="en-US" sz="2000" kern="0">
                  <a:solidFill>
                    <a:srgbClr val="304A7D"/>
                  </a:solidFill>
                </a:rPr>
                <a:t>개선점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66415" y="223646"/>
              <a:ext cx="516135" cy="403099"/>
              <a:chOff x="366415" y="223646"/>
              <a:chExt cx="516135" cy="403099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366415" y="484287"/>
                <a:ext cx="516135" cy="142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3270336" y="1313756"/>
            <a:ext cx="5651328" cy="1095400"/>
            <a:chOff x="5321518" y="1585580"/>
            <a:chExt cx="5651328" cy="1095400"/>
          </a:xfrm>
        </p:grpSpPr>
        <p:sp>
          <p:nvSpPr>
            <p:cNvPr id="3" name="타원 2"/>
            <p:cNvSpPr/>
            <p:nvPr/>
          </p:nvSpPr>
          <p:spPr>
            <a:xfrm>
              <a:off x="5321518" y="1585580"/>
              <a:ext cx="1095400" cy="1095400"/>
            </a:xfrm>
            <a:prstGeom prst="ellipse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rgbClr val="76C8AA"/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626027" y="1605930"/>
              <a:ext cx="4346819" cy="9467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6626026" y="1856014"/>
              <a:ext cx="4346819" cy="67879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b" anchorCtr="0">
              <a:noAutofit/>
            </a:bodyPr>
            <a:lstStyle/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도면 단일화</a:t>
              </a:r>
            </a:p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다양한 형태의 주차장을 모두 반영하기 힘드므로 몇 가지의 도면으로 통합한다</a:t>
              </a:r>
              <a:r>
                <a:rPr lang="en-US" altLang="ko-KR" sz="16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270336" y="2881300"/>
            <a:ext cx="5651328" cy="1095400"/>
            <a:chOff x="5321518" y="3153124"/>
            <a:chExt cx="5651328" cy="1095400"/>
          </a:xfrm>
        </p:grpSpPr>
        <p:sp>
          <p:nvSpPr>
            <p:cNvPr id="23" name="타원 22"/>
            <p:cNvSpPr/>
            <p:nvPr/>
          </p:nvSpPr>
          <p:spPr>
            <a:xfrm>
              <a:off x="5321518" y="3153124"/>
              <a:ext cx="1095400" cy="1095400"/>
            </a:xfrm>
            <a:prstGeom prst="ellipse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rgbClr val="76C8AA"/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직사각형 25"/>
            <p:cNvSpPr/>
            <p:nvPr/>
          </p:nvSpPr>
          <p:spPr>
            <a:xfrm>
              <a:off x="6626027" y="3173474"/>
              <a:ext cx="4346819" cy="9467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6626026" y="3409950"/>
              <a:ext cx="4346819" cy="51132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b" anchorCtr="0">
              <a:noAutofit/>
            </a:bodyPr>
            <a:lstStyle/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UI </a:t>
              </a:r>
              <a:r>
                <a:rPr lang="ko-KR" alt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개선</a:t>
              </a:r>
              <a:endParaRPr lang="en-US" altLang="ko-KR" sz="2000" b="1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유저 인터페이스를 깔끔하게 통합한다</a:t>
              </a:r>
              <a:r>
                <a:rPr lang="en-US" altLang="ko-KR" sz="16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270336" y="4520056"/>
            <a:ext cx="5651328" cy="1095400"/>
            <a:chOff x="5321518" y="4791880"/>
            <a:chExt cx="5651328" cy="1095400"/>
          </a:xfrm>
        </p:grpSpPr>
        <p:sp>
          <p:nvSpPr>
            <p:cNvPr id="42" name="타원 41"/>
            <p:cNvSpPr/>
            <p:nvPr/>
          </p:nvSpPr>
          <p:spPr>
            <a:xfrm>
              <a:off x="5321518" y="4791880"/>
              <a:ext cx="1095400" cy="1095400"/>
            </a:xfrm>
            <a:prstGeom prst="ellipse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 w="15875" cap="flat" cmpd="sng" algn="ctr">
              <a:solidFill>
                <a:srgbClr val="76C8AA"/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3" name="직사각형 42"/>
            <p:cNvSpPr/>
            <p:nvPr/>
          </p:nvSpPr>
          <p:spPr>
            <a:xfrm>
              <a:off x="6626027" y="4812230"/>
              <a:ext cx="4346819" cy="9467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  <a:effectLst/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4" name="TextBox 43"/>
            <p:cNvSpPr txBox="1"/>
            <p:nvPr/>
          </p:nvSpPr>
          <p:spPr>
            <a:xfrm>
              <a:off x="6626026" y="5070765"/>
              <a:ext cx="4346819" cy="51813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anchor="b" anchorCtr="0">
              <a:noAutofit/>
            </a:bodyPr>
            <a:lstStyle/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데이터베이스 검색 최적화</a:t>
              </a:r>
              <a:endParaRPr lang="en-US" altLang="ko-KR" sz="2000" b="1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검색의 순차탐색에 대한 최적화를 진행한다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178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재현</cp:lastModifiedBy>
  <cp:revision>89</cp:revision>
  <dcterms:created xsi:type="dcterms:W3CDTF">2022-07-28T05:20:47Z</dcterms:created>
  <dcterms:modified xsi:type="dcterms:W3CDTF">2023-06-07T08:38:55Z</dcterms:modified>
  <cp:version>1000.0000.01</cp:version>
</cp:coreProperties>
</file>