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96" r:id="rId4"/>
    <p:sldId id="258" r:id="rId5"/>
    <p:sldId id="260" r:id="rId6"/>
    <p:sldId id="295" r:id="rId7"/>
    <p:sldId id="289" r:id="rId8"/>
    <p:sldId id="286" r:id="rId9"/>
    <p:sldId id="290" r:id="rId10"/>
    <p:sldId id="287" r:id="rId11"/>
    <p:sldId id="291" r:id="rId12"/>
    <p:sldId id="293" r:id="rId13"/>
    <p:sldId id="288" r:id="rId14"/>
    <p:sldId id="292" r:id="rId15"/>
    <p:sldId id="294"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F3062-8DC4-B545-A9C9-97A0E1F7DE07}" type="datetimeFigureOut">
              <a:rPr lang="en-US" smtClean="0"/>
              <a:t>6/13/24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2C06-8693-9C44-983F-8A0E25228F90}" type="slidenum">
              <a:rPr lang="en-US" smtClean="0"/>
              <a:t>‹#›</a:t>
            </a:fld>
            <a:endParaRPr lang="en-US"/>
          </a:p>
        </p:txBody>
      </p:sp>
    </p:spTree>
    <p:extLst>
      <p:ext uri="{BB962C8B-B14F-4D97-AF65-F5344CB8AC3E}">
        <p14:creationId xmlns:p14="http://schemas.microsoft.com/office/powerpoint/2010/main" val="244241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E786-E9EA-5E58-B4AD-966F7B0B5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E2727-F0E5-0C2D-3024-60D39EAF0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D95DA-E012-BB0F-8E3B-B6EE6012F1FE}"/>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57A416B8-0F66-E839-9C15-F1838C59D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B808C-9C68-199A-DC6B-07ADDCD76E1B}"/>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343505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7DA9-1D47-E960-58CE-D45A15BC2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BDE27C-C13D-B152-3971-B9EDD6399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718D2-D936-DAB7-56F4-57FB5EC12D29}"/>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0570DA8B-9719-816D-9431-D9BCC8ED2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02678-723A-934B-4172-38E14134B0E9}"/>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200323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C510C3-CA71-15BC-00C2-961737402A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CE63F6-0EF0-1C73-F35B-1597A822D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1514D-5E71-9C37-A34F-52CA352F8237}"/>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0B3D8EB6-6FED-0454-30D5-0831BC15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5A158-99F2-2F03-24A0-8F18C1C8E7B7}"/>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74606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D92E-F18F-DE53-6544-D5426B77B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00A4F-90D7-0C3B-ECB3-87D04D5C1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B9FA4-DD3F-0950-8EA6-71EE34CBC39E}"/>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D9782DCA-5F94-0D09-75D7-37EBAE0D8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72586-FFCE-721A-ADC7-8310F68E9BBC}"/>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347643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85D4-5DC7-FD71-08EE-78EA01B82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506DFF-820D-07E1-636E-0312C6750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0A321D-4E47-BA6B-65BD-248B4FF21239}"/>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55F3209E-DBBD-5507-2FF1-47B9630F9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45004-D23C-59EA-6EB9-9E422535D1EF}"/>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156276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0721-86AB-C426-C94A-F0800C4A6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863AC-183B-3D45-D5F9-6BDA3D01F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7D36C-9B87-6E18-2E93-092F11807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755C6-76FE-4D58-E0C9-4855546247C8}"/>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6" name="Footer Placeholder 5">
            <a:extLst>
              <a:ext uri="{FF2B5EF4-FFF2-40B4-BE49-F238E27FC236}">
                <a16:creationId xmlns:a16="http://schemas.microsoft.com/office/drawing/2014/main" id="{C0049BAD-FB30-9696-9DD1-8D370E8AD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E8878-9DA7-8FD4-CEB5-DD7CFB66FA54}"/>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421677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E9FE-AA24-4388-374C-7A3F2332E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A940-F0BB-3D76-157B-BA3311121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21888-0E74-6F34-C704-C5B03179C5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68635E-3B43-4350-AD78-29E365313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637F16-84C6-C976-1817-F3DE24194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51E99-21B4-0F35-91DA-7A4C35F690C4}"/>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8" name="Footer Placeholder 7">
            <a:extLst>
              <a:ext uri="{FF2B5EF4-FFF2-40B4-BE49-F238E27FC236}">
                <a16:creationId xmlns:a16="http://schemas.microsoft.com/office/drawing/2014/main" id="{DFE89ADF-DF23-DA1B-8353-2B7C31B21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8539-EF09-BBE0-77D8-EF5B8E95F39F}"/>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247404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2CA6-C6FE-7CCA-1346-E8EEC3B48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D5D855-5246-1BAC-CE58-4978CDC71195}"/>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4" name="Footer Placeholder 3">
            <a:extLst>
              <a:ext uri="{FF2B5EF4-FFF2-40B4-BE49-F238E27FC236}">
                <a16:creationId xmlns:a16="http://schemas.microsoft.com/office/drawing/2014/main" id="{EECF64CC-4DC1-5BBB-7821-5FE9BEE50E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4D4D6-1F53-E99C-E537-3911DB9EB82F}"/>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395366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7E077-37A8-2BFB-B369-D55EBF6A188E}"/>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3" name="Footer Placeholder 2">
            <a:extLst>
              <a:ext uri="{FF2B5EF4-FFF2-40B4-BE49-F238E27FC236}">
                <a16:creationId xmlns:a16="http://schemas.microsoft.com/office/drawing/2014/main" id="{B6CAC618-CD9B-BFD8-F2C6-460F35F70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7C462-9FAE-7A7F-4EF5-276F42F3DC4C}"/>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420418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D0E6-50AB-B173-D475-74B0C0A49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0690C-0752-8585-DA2A-1D85A289B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83F914-E59D-DAF4-4201-382C60E14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8F745-9F78-F458-02A5-A47955D8AF22}"/>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6" name="Footer Placeholder 5">
            <a:extLst>
              <a:ext uri="{FF2B5EF4-FFF2-40B4-BE49-F238E27FC236}">
                <a16:creationId xmlns:a16="http://schemas.microsoft.com/office/drawing/2014/main" id="{8E7AE16A-3DC4-3DC3-6286-8F95416F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EAB63-BFE3-0784-6E66-254E3845A903}"/>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254307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5513-3E84-A28C-3883-E48910217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B9F3F-9288-8C94-7F7B-E06128AB4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F6472-E8E5-D2AB-9529-BF86D856C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21D72-90C3-4251-6DF9-5DB065031138}"/>
              </a:ext>
            </a:extLst>
          </p:cNvPr>
          <p:cNvSpPr>
            <a:spLocks noGrp="1"/>
          </p:cNvSpPr>
          <p:nvPr>
            <p:ph type="dt" sz="half" idx="10"/>
          </p:nvPr>
        </p:nvSpPr>
        <p:spPr/>
        <p:txBody>
          <a:bodyPr/>
          <a:lstStyle/>
          <a:p>
            <a:fld id="{725E17B8-BFE2-9244-BDBF-0F586BF440A6}" type="datetimeFigureOut">
              <a:rPr lang="en-US" smtClean="0"/>
              <a:t>6/13/24</a:t>
            </a:fld>
            <a:endParaRPr lang="en-US"/>
          </a:p>
        </p:txBody>
      </p:sp>
      <p:sp>
        <p:nvSpPr>
          <p:cNvPr id="6" name="Footer Placeholder 5">
            <a:extLst>
              <a:ext uri="{FF2B5EF4-FFF2-40B4-BE49-F238E27FC236}">
                <a16:creationId xmlns:a16="http://schemas.microsoft.com/office/drawing/2014/main" id="{D10037F1-B1C9-67E6-5407-8AFF0B449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46E5D-17A7-99C8-1F06-16FEA2E37A4F}"/>
              </a:ext>
            </a:extLst>
          </p:cNvPr>
          <p:cNvSpPr>
            <a:spLocks noGrp="1"/>
          </p:cNvSpPr>
          <p:nvPr>
            <p:ph type="sldNum" sz="quarter" idx="12"/>
          </p:nvPr>
        </p:nvSpPr>
        <p:spPr/>
        <p:txBody>
          <a:bodyPr/>
          <a:lstStyle/>
          <a:p>
            <a:fld id="{CC2F34BD-58EA-0346-A6D3-3304F9A924AB}" type="slidenum">
              <a:rPr lang="en-US" smtClean="0"/>
              <a:t>‹#›</a:t>
            </a:fld>
            <a:endParaRPr lang="en-US"/>
          </a:p>
        </p:txBody>
      </p:sp>
    </p:spTree>
    <p:extLst>
      <p:ext uri="{BB962C8B-B14F-4D97-AF65-F5344CB8AC3E}">
        <p14:creationId xmlns:p14="http://schemas.microsoft.com/office/powerpoint/2010/main" val="329895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96A2E-7F00-DB6B-50E5-36420C26E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BCB5E-598D-3E2A-B789-1A88FC8B5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33B72-4102-2A69-1466-D75FC326D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17B8-BFE2-9244-BDBF-0F586BF440A6}" type="datetimeFigureOut">
              <a:rPr lang="en-US" smtClean="0"/>
              <a:t>6/13/24</a:t>
            </a:fld>
            <a:endParaRPr lang="en-US"/>
          </a:p>
        </p:txBody>
      </p:sp>
      <p:sp>
        <p:nvSpPr>
          <p:cNvPr id="5" name="Footer Placeholder 4">
            <a:extLst>
              <a:ext uri="{FF2B5EF4-FFF2-40B4-BE49-F238E27FC236}">
                <a16:creationId xmlns:a16="http://schemas.microsoft.com/office/drawing/2014/main" id="{14F47572-7673-957E-67E7-1C2C85C2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07A99-2E72-3BC8-A5AE-735BCC145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F34BD-58EA-0346-A6D3-3304F9A924AB}" type="slidenum">
              <a:rPr lang="en-US" smtClean="0"/>
              <a:t>‹#›</a:t>
            </a:fld>
            <a:endParaRPr lang="en-US"/>
          </a:p>
        </p:txBody>
      </p:sp>
    </p:spTree>
    <p:extLst>
      <p:ext uri="{BB962C8B-B14F-4D97-AF65-F5344CB8AC3E}">
        <p14:creationId xmlns:p14="http://schemas.microsoft.com/office/powerpoint/2010/main" val="100532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E765-24DD-FFC2-C7A9-E609A1D6F13F}"/>
              </a:ext>
            </a:extLst>
          </p:cNvPr>
          <p:cNvSpPr>
            <a:spLocks noGrp="1"/>
          </p:cNvSpPr>
          <p:nvPr>
            <p:ph type="ctrTitle"/>
          </p:nvPr>
        </p:nvSpPr>
        <p:spPr>
          <a:xfrm>
            <a:off x="576197" y="1122363"/>
            <a:ext cx="11035430" cy="2387600"/>
          </a:xfrm>
        </p:spPr>
        <p:txBody>
          <a:bodyPr>
            <a:normAutofit fontScale="90000"/>
          </a:bodyPr>
          <a:lstStyle/>
          <a:p>
            <a:r>
              <a:rPr lang="en-US" sz="5300" b="1" i="1" dirty="0">
                <a:solidFill>
                  <a:schemeClr val="bg1"/>
                </a:solidFill>
              </a:rPr>
              <a:t>Automating the Identification and Quantification of Adverse Weather Events for Crop-Insurance Claims</a:t>
            </a:r>
            <a:br>
              <a:rPr lang="en-US" sz="5300" b="1" i="1" dirty="0">
                <a:solidFill>
                  <a:schemeClr val="bg1"/>
                </a:solidFill>
              </a:rPr>
            </a:br>
            <a:r>
              <a:rPr lang="en-US" dirty="0">
                <a:solidFill>
                  <a:schemeClr val="bg1"/>
                </a:solidFill>
              </a:rPr>
              <a:t> </a:t>
            </a:r>
          </a:p>
        </p:txBody>
      </p:sp>
      <p:sp>
        <p:nvSpPr>
          <p:cNvPr id="3" name="Subtitle 2">
            <a:extLst>
              <a:ext uri="{FF2B5EF4-FFF2-40B4-BE49-F238E27FC236}">
                <a16:creationId xmlns:a16="http://schemas.microsoft.com/office/drawing/2014/main" id="{075CC69B-E87D-8EB2-BF7C-820827CEFF20}"/>
              </a:ext>
            </a:extLst>
          </p:cNvPr>
          <p:cNvSpPr>
            <a:spLocks noGrp="1"/>
          </p:cNvSpPr>
          <p:nvPr>
            <p:ph type="subTitle" idx="1"/>
          </p:nvPr>
        </p:nvSpPr>
        <p:spPr/>
        <p:txBody>
          <a:bodyPr/>
          <a:lstStyle/>
          <a:p>
            <a:r>
              <a:rPr lang="en-US" dirty="0">
                <a:solidFill>
                  <a:schemeClr val="bg1"/>
                </a:solidFill>
              </a:rPr>
              <a:t>Paul Hughes</a:t>
            </a:r>
          </a:p>
          <a:p>
            <a:r>
              <a:rPr lang="en-US" dirty="0">
                <a:solidFill>
                  <a:schemeClr val="bg1"/>
                </a:solidFill>
              </a:rPr>
              <a:t>Data Science Intensive Capstone Project</a:t>
            </a:r>
          </a:p>
          <a:p>
            <a:r>
              <a:rPr lang="en-US" dirty="0">
                <a:solidFill>
                  <a:schemeClr val="bg1"/>
                </a:solidFill>
              </a:rPr>
              <a:t>June 13, 2024 </a:t>
            </a:r>
          </a:p>
        </p:txBody>
      </p:sp>
    </p:spTree>
    <p:extLst>
      <p:ext uri="{BB962C8B-B14F-4D97-AF65-F5344CB8AC3E}">
        <p14:creationId xmlns:p14="http://schemas.microsoft.com/office/powerpoint/2010/main" val="407855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Maximum Daily Air Temperature   </a:t>
            </a:r>
            <a:r>
              <a:rPr lang="en-US" dirty="0">
                <a:solidFill>
                  <a:schemeClr val="bg1"/>
                </a:solidFill>
              </a:rPr>
              <a:t> </a:t>
            </a:r>
          </a:p>
        </p:txBody>
      </p:sp>
      <p:pic>
        <p:nvPicPr>
          <p:cNvPr id="5" name="Picture 4" descr="A graph of a graph&#10;&#10;Description automatically generated with medium confidence">
            <a:extLst>
              <a:ext uri="{FF2B5EF4-FFF2-40B4-BE49-F238E27FC236}">
                <a16:creationId xmlns:a16="http://schemas.microsoft.com/office/drawing/2014/main" id="{D719AA92-1560-1335-51A4-3BB08B9997AF}"/>
              </a:ext>
            </a:extLst>
          </p:cNvPr>
          <p:cNvPicPr>
            <a:picLocks noChangeAspect="1"/>
          </p:cNvPicPr>
          <p:nvPr/>
        </p:nvPicPr>
        <p:blipFill rotWithShape="1">
          <a:blip r:embed="rId2"/>
          <a:srcRect l="6661" t="11349" r="9858" b="7534"/>
          <a:stretch/>
        </p:blipFill>
        <p:spPr>
          <a:xfrm>
            <a:off x="1252728" y="1133856"/>
            <a:ext cx="4705221" cy="274320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2AC27712-3B39-C762-A3C8-7BBF5D75A840}"/>
              </a:ext>
            </a:extLst>
          </p:cNvPr>
          <p:cNvPicPr>
            <a:picLocks noChangeAspect="1"/>
          </p:cNvPicPr>
          <p:nvPr/>
        </p:nvPicPr>
        <p:blipFill rotWithShape="1">
          <a:blip r:embed="rId3"/>
          <a:srcRect l="6637" t="11725" r="9882" b="7427"/>
          <a:stretch/>
        </p:blipFill>
        <p:spPr>
          <a:xfrm>
            <a:off x="1252728" y="3977640"/>
            <a:ext cx="4709160" cy="2736403"/>
          </a:xfrm>
          <a:prstGeom prst="rect">
            <a:avLst/>
          </a:prstGeom>
        </p:spPr>
      </p:pic>
      <p:pic>
        <p:nvPicPr>
          <p:cNvPr id="11" name="Picture 10" descr="A graph with red dots and blue lines&#10;&#10;Description automatically generated">
            <a:extLst>
              <a:ext uri="{FF2B5EF4-FFF2-40B4-BE49-F238E27FC236}">
                <a16:creationId xmlns:a16="http://schemas.microsoft.com/office/drawing/2014/main" id="{6C564346-2082-C859-303E-C909A0DC38F9}"/>
              </a:ext>
            </a:extLst>
          </p:cNvPr>
          <p:cNvPicPr>
            <a:picLocks noChangeAspect="1"/>
          </p:cNvPicPr>
          <p:nvPr/>
        </p:nvPicPr>
        <p:blipFill rotWithShape="1">
          <a:blip r:embed="rId4"/>
          <a:srcRect l="6661" t="11655" r="9858" b="7228"/>
          <a:stretch/>
        </p:blipFill>
        <p:spPr>
          <a:xfrm>
            <a:off x="6217920" y="1133856"/>
            <a:ext cx="4705219" cy="2743200"/>
          </a:xfrm>
          <a:prstGeom prst="rect">
            <a:avLst/>
          </a:prstGeom>
        </p:spPr>
      </p:pic>
      <p:sp>
        <p:nvSpPr>
          <p:cNvPr id="13" name="TextBox 12">
            <a:extLst>
              <a:ext uri="{FF2B5EF4-FFF2-40B4-BE49-F238E27FC236}">
                <a16:creationId xmlns:a16="http://schemas.microsoft.com/office/drawing/2014/main" id="{AE7E7075-9DCF-39F4-9CC6-F7270B5E992B}"/>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47D50D34-ECC0-85BA-2CB1-711E899E871F}"/>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D7FF9CE1-FC83-5F49-182C-72BE1F353B40}"/>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Tree>
    <p:extLst>
      <p:ext uri="{BB962C8B-B14F-4D97-AF65-F5344CB8AC3E}">
        <p14:creationId xmlns:p14="http://schemas.microsoft.com/office/powerpoint/2010/main" val="3302811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Maximum Daily Air Temperature   </a:t>
            </a:r>
            <a:r>
              <a:rPr lang="en-US" dirty="0">
                <a:solidFill>
                  <a:schemeClr val="bg1"/>
                </a:solidFill>
              </a:rPr>
              <a:t> </a:t>
            </a:r>
          </a:p>
        </p:txBody>
      </p:sp>
      <p:pic>
        <p:nvPicPr>
          <p:cNvPr id="5" name="Picture 4" descr="A graph of a graph&#10;&#10;Description automatically generated with medium confidence">
            <a:extLst>
              <a:ext uri="{FF2B5EF4-FFF2-40B4-BE49-F238E27FC236}">
                <a16:creationId xmlns:a16="http://schemas.microsoft.com/office/drawing/2014/main" id="{D719AA92-1560-1335-51A4-3BB08B9997AF}"/>
              </a:ext>
            </a:extLst>
          </p:cNvPr>
          <p:cNvPicPr>
            <a:picLocks noChangeAspect="1"/>
          </p:cNvPicPr>
          <p:nvPr/>
        </p:nvPicPr>
        <p:blipFill rotWithShape="1">
          <a:blip r:embed="rId2"/>
          <a:srcRect l="6661" t="11349" r="9858" b="7534"/>
          <a:stretch/>
        </p:blipFill>
        <p:spPr>
          <a:xfrm>
            <a:off x="1252728" y="1133856"/>
            <a:ext cx="4705221" cy="274320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2AC27712-3B39-C762-A3C8-7BBF5D75A840}"/>
              </a:ext>
            </a:extLst>
          </p:cNvPr>
          <p:cNvPicPr>
            <a:picLocks noChangeAspect="1"/>
          </p:cNvPicPr>
          <p:nvPr/>
        </p:nvPicPr>
        <p:blipFill rotWithShape="1">
          <a:blip r:embed="rId3"/>
          <a:srcRect l="6637" t="11725" r="9882" b="7427"/>
          <a:stretch/>
        </p:blipFill>
        <p:spPr>
          <a:xfrm>
            <a:off x="1252728" y="3977640"/>
            <a:ext cx="4709160" cy="2736403"/>
          </a:xfrm>
          <a:prstGeom prst="rect">
            <a:avLst/>
          </a:prstGeom>
        </p:spPr>
      </p:pic>
      <p:pic>
        <p:nvPicPr>
          <p:cNvPr id="11" name="Picture 10" descr="A graph with red dots and blue lines&#10;&#10;Description automatically generated">
            <a:extLst>
              <a:ext uri="{FF2B5EF4-FFF2-40B4-BE49-F238E27FC236}">
                <a16:creationId xmlns:a16="http://schemas.microsoft.com/office/drawing/2014/main" id="{6C564346-2082-C859-303E-C909A0DC38F9}"/>
              </a:ext>
            </a:extLst>
          </p:cNvPr>
          <p:cNvPicPr>
            <a:picLocks noChangeAspect="1"/>
          </p:cNvPicPr>
          <p:nvPr/>
        </p:nvPicPr>
        <p:blipFill rotWithShape="1">
          <a:blip r:embed="rId4"/>
          <a:srcRect l="6661" t="11655" r="9858" b="7228"/>
          <a:stretch/>
        </p:blipFill>
        <p:spPr>
          <a:xfrm>
            <a:off x="6217920" y="1133856"/>
            <a:ext cx="4705219" cy="2743200"/>
          </a:xfrm>
          <a:prstGeom prst="rect">
            <a:avLst/>
          </a:prstGeom>
        </p:spPr>
      </p:pic>
      <p:sp>
        <p:nvSpPr>
          <p:cNvPr id="13" name="TextBox 12">
            <a:extLst>
              <a:ext uri="{FF2B5EF4-FFF2-40B4-BE49-F238E27FC236}">
                <a16:creationId xmlns:a16="http://schemas.microsoft.com/office/drawing/2014/main" id="{AE7E7075-9DCF-39F4-9CC6-F7270B5E992B}"/>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47D50D34-ECC0-85BA-2CB1-711E899E871F}"/>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D7FF9CE1-FC83-5F49-182C-72BE1F353B40}"/>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3" name="Rectangle 2">
            <a:extLst>
              <a:ext uri="{FF2B5EF4-FFF2-40B4-BE49-F238E27FC236}">
                <a16:creationId xmlns:a16="http://schemas.microsoft.com/office/drawing/2014/main" id="{9B811601-40CD-28DA-54E9-19D4D13E69AA}"/>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089108-71C0-8C06-3F57-798072CEDEA2}"/>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4A1DCB-5AE1-CF80-B128-AFD327777451}"/>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CFA506-D810-2B6A-97D5-6E34FDF6EC73}"/>
              </a:ext>
            </a:extLst>
          </p:cNvPr>
          <p:cNvSpPr txBox="1"/>
          <p:nvPr/>
        </p:nvSpPr>
        <p:spPr>
          <a:xfrm>
            <a:off x="6221262" y="4011730"/>
            <a:ext cx="574109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Like z-score results, the identified anomalies align with the June/July 2012 heat wave   </a:t>
            </a:r>
          </a:p>
        </p:txBody>
      </p:sp>
    </p:spTree>
    <p:extLst>
      <p:ext uri="{BB962C8B-B14F-4D97-AF65-F5344CB8AC3E}">
        <p14:creationId xmlns:p14="http://schemas.microsoft.com/office/powerpoint/2010/main" val="329744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Maximum Daily Air Temperature   </a:t>
            </a:r>
            <a:r>
              <a:rPr lang="en-US" dirty="0">
                <a:solidFill>
                  <a:schemeClr val="bg1"/>
                </a:solidFill>
              </a:rPr>
              <a:t> </a:t>
            </a:r>
          </a:p>
        </p:txBody>
      </p:sp>
      <p:pic>
        <p:nvPicPr>
          <p:cNvPr id="5" name="Picture 4" descr="A graph of a graph&#10;&#10;Description automatically generated with medium confidence">
            <a:extLst>
              <a:ext uri="{FF2B5EF4-FFF2-40B4-BE49-F238E27FC236}">
                <a16:creationId xmlns:a16="http://schemas.microsoft.com/office/drawing/2014/main" id="{D719AA92-1560-1335-51A4-3BB08B9997AF}"/>
              </a:ext>
            </a:extLst>
          </p:cNvPr>
          <p:cNvPicPr>
            <a:picLocks noChangeAspect="1"/>
          </p:cNvPicPr>
          <p:nvPr/>
        </p:nvPicPr>
        <p:blipFill rotWithShape="1">
          <a:blip r:embed="rId2"/>
          <a:srcRect l="6661" t="11349" r="9858" b="7534"/>
          <a:stretch/>
        </p:blipFill>
        <p:spPr>
          <a:xfrm>
            <a:off x="1252728" y="1133856"/>
            <a:ext cx="4705221" cy="274320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2AC27712-3B39-C762-A3C8-7BBF5D75A840}"/>
              </a:ext>
            </a:extLst>
          </p:cNvPr>
          <p:cNvPicPr>
            <a:picLocks noChangeAspect="1"/>
          </p:cNvPicPr>
          <p:nvPr/>
        </p:nvPicPr>
        <p:blipFill rotWithShape="1">
          <a:blip r:embed="rId3"/>
          <a:srcRect l="6637" t="11725" r="9882" b="7427"/>
          <a:stretch/>
        </p:blipFill>
        <p:spPr>
          <a:xfrm>
            <a:off x="1252728" y="3977640"/>
            <a:ext cx="4709160" cy="2736403"/>
          </a:xfrm>
          <a:prstGeom prst="rect">
            <a:avLst/>
          </a:prstGeom>
        </p:spPr>
      </p:pic>
      <p:pic>
        <p:nvPicPr>
          <p:cNvPr id="11" name="Picture 10" descr="A graph with red dots and blue lines&#10;&#10;Description automatically generated">
            <a:extLst>
              <a:ext uri="{FF2B5EF4-FFF2-40B4-BE49-F238E27FC236}">
                <a16:creationId xmlns:a16="http://schemas.microsoft.com/office/drawing/2014/main" id="{6C564346-2082-C859-303E-C909A0DC38F9}"/>
              </a:ext>
            </a:extLst>
          </p:cNvPr>
          <p:cNvPicPr>
            <a:picLocks noChangeAspect="1"/>
          </p:cNvPicPr>
          <p:nvPr/>
        </p:nvPicPr>
        <p:blipFill rotWithShape="1">
          <a:blip r:embed="rId4"/>
          <a:srcRect l="6661" t="11655" r="9858" b="7228"/>
          <a:stretch/>
        </p:blipFill>
        <p:spPr>
          <a:xfrm>
            <a:off x="6217920" y="1133856"/>
            <a:ext cx="4705219" cy="2743200"/>
          </a:xfrm>
          <a:prstGeom prst="rect">
            <a:avLst/>
          </a:prstGeom>
        </p:spPr>
      </p:pic>
      <p:sp>
        <p:nvSpPr>
          <p:cNvPr id="13" name="TextBox 12">
            <a:extLst>
              <a:ext uri="{FF2B5EF4-FFF2-40B4-BE49-F238E27FC236}">
                <a16:creationId xmlns:a16="http://schemas.microsoft.com/office/drawing/2014/main" id="{AE7E7075-9DCF-39F4-9CC6-F7270B5E992B}"/>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47D50D34-ECC0-85BA-2CB1-711E899E871F}"/>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D7FF9CE1-FC83-5F49-182C-72BE1F353B40}"/>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3" name="Rectangle 2">
            <a:extLst>
              <a:ext uri="{FF2B5EF4-FFF2-40B4-BE49-F238E27FC236}">
                <a16:creationId xmlns:a16="http://schemas.microsoft.com/office/drawing/2014/main" id="{9B811601-40CD-28DA-54E9-19D4D13E69AA}"/>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089108-71C0-8C06-3F57-798072CEDEA2}"/>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4A1DCB-5AE1-CF80-B128-AFD327777451}"/>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CFA506-D810-2B6A-97D5-6E34FDF6EC73}"/>
              </a:ext>
            </a:extLst>
          </p:cNvPr>
          <p:cNvSpPr txBox="1"/>
          <p:nvPr/>
        </p:nvSpPr>
        <p:spPr>
          <a:xfrm>
            <a:off x="6221262" y="4011730"/>
            <a:ext cx="574109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Unlike z-score results, a second clustering of anomalies was detected in the month of November  </a:t>
            </a:r>
          </a:p>
        </p:txBody>
      </p:sp>
      <p:sp>
        <p:nvSpPr>
          <p:cNvPr id="8" name="Oval 7">
            <a:extLst>
              <a:ext uri="{FF2B5EF4-FFF2-40B4-BE49-F238E27FC236}">
                <a16:creationId xmlns:a16="http://schemas.microsoft.com/office/drawing/2014/main" id="{30D41368-F6C2-D99C-4601-46918C45A818}"/>
              </a:ext>
            </a:extLst>
          </p:cNvPr>
          <p:cNvSpPr/>
          <p:nvPr/>
        </p:nvSpPr>
        <p:spPr>
          <a:xfrm>
            <a:off x="5035463" y="2225855"/>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
        <p:nvSpPr>
          <p:cNvPr id="10" name="Oval 9">
            <a:extLst>
              <a:ext uri="{FF2B5EF4-FFF2-40B4-BE49-F238E27FC236}">
                <a16:creationId xmlns:a16="http://schemas.microsoft.com/office/drawing/2014/main" id="{155C2DCA-02D8-AF54-2497-E28EBC53D6D5}"/>
              </a:ext>
            </a:extLst>
          </p:cNvPr>
          <p:cNvSpPr/>
          <p:nvPr/>
        </p:nvSpPr>
        <p:spPr>
          <a:xfrm>
            <a:off x="10000653" y="2225854"/>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
        <p:nvSpPr>
          <p:cNvPr id="12" name="Oval 11">
            <a:extLst>
              <a:ext uri="{FF2B5EF4-FFF2-40B4-BE49-F238E27FC236}">
                <a16:creationId xmlns:a16="http://schemas.microsoft.com/office/drawing/2014/main" id="{02362DF7-1216-189A-AA1E-1246E24B3C0E}"/>
              </a:ext>
            </a:extLst>
          </p:cNvPr>
          <p:cNvSpPr/>
          <p:nvPr/>
        </p:nvSpPr>
        <p:spPr>
          <a:xfrm>
            <a:off x="5035463" y="5088968"/>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Tree>
    <p:extLst>
      <p:ext uri="{BB962C8B-B14F-4D97-AF65-F5344CB8AC3E}">
        <p14:creationId xmlns:p14="http://schemas.microsoft.com/office/powerpoint/2010/main" val="3760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Minimum Daily Air Temperature   </a:t>
            </a:r>
            <a:r>
              <a:rPr lang="en-US" dirty="0">
                <a:solidFill>
                  <a:schemeClr val="bg1"/>
                </a:solidFill>
              </a:rPr>
              <a:t> </a:t>
            </a:r>
          </a:p>
        </p:txBody>
      </p:sp>
      <p:pic>
        <p:nvPicPr>
          <p:cNvPr id="4" name="Picture 3" descr="A graph of a graph&#10;&#10;Description automatically generated with medium confidence">
            <a:extLst>
              <a:ext uri="{FF2B5EF4-FFF2-40B4-BE49-F238E27FC236}">
                <a16:creationId xmlns:a16="http://schemas.microsoft.com/office/drawing/2014/main" id="{129C124B-DC35-F8E1-1180-85229FA61545}"/>
              </a:ext>
            </a:extLst>
          </p:cNvPr>
          <p:cNvPicPr>
            <a:picLocks noChangeAspect="1"/>
          </p:cNvPicPr>
          <p:nvPr/>
        </p:nvPicPr>
        <p:blipFill rotWithShape="1">
          <a:blip r:embed="rId2"/>
          <a:srcRect l="7468" t="11617" r="9696" b="7534"/>
          <a:stretch/>
        </p:blipFill>
        <p:spPr>
          <a:xfrm>
            <a:off x="1252728" y="1133856"/>
            <a:ext cx="4684398" cy="2743200"/>
          </a:xfrm>
          <a:prstGeom prst="rect">
            <a:avLst/>
          </a:prstGeom>
        </p:spPr>
      </p:pic>
      <p:pic>
        <p:nvPicPr>
          <p:cNvPr id="7" name="Picture 6" descr="A graph with blue lines and red dots&#10;&#10;Description automatically generated">
            <a:extLst>
              <a:ext uri="{FF2B5EF4-FFF2-40B4-BE49-F238E27FC236}">
                <a16:creationId xmlns:a16="http://schemas.microsoft.com/office/drawing/2014/main" id="{00E4BC12-CE9B-AEE2-19BD-EEC63E182183}"/>
              </a:ext>
            </a:extLst>
          </p:cNvPr>
          <p:cNvPicPr>
            <a:picLocks noChangeAspect="1"/>
          </p:cNvPicPr>
          <p:nvPr/>
        </p:nvPicPr>
        <p:blipFill rotWithShape="1">
          <a:blip r:embed="rId3"/>
          <a:srcRect l="7468" t="11655" r="9696" b="7497"/>
          <a:stretch/>
        </p:blipFill>
        <p:spPr>
          <a:xfrm>
            <a:off x="1252728" y="3981904"/>
            <a:ext cx="4684396" cy="2743200"/>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DA83C2FC-F23F-88A7-D90C-B7E1FC7A6F97}"/>
              </a:ext>
            </a:extLst>
          </p:cNvPr>
          <p:cNvPicPr>
            <a:picLocks noChangeAspect="1"/>
          </p:cNvPicPr>
          <p:nvPr/>
        </p:nvPicPr>
        <p:blipFill rotWithShape="1">
          <a:blip r:embed="rId4"/>
          <a:srcRect l="7468" t="11456" r="9696" b="7695"/>
          <a:stretch/>
        </p:blipFill>
        <p:spPr>
          <a:xfrm>
            <a:off x="6217920" y="1133856"/>
            <a:ext cx="4681728" cy="2741634"/>
          </a:xfrm>
          <a:prstGeom prst="rect">
            <a:avLst/>
          </a:prstGeom>
        </p:spPr>
      </p:pic>
      <p:sp>
        <p:nvSpPr>
          <p:cNvPr id="13" name="TextBox 12">
            <a:extLst>
              <a:ext uri="{FF2B5EF4-FFF2-40B4-BE49-F238E27FC236}">
                <a16:creationId xmlns:a16="http://schemas.microsoft.com/office/drawing/2014/main" id="{904A8B50-5FCF-FF11-1D06-944B657205CA}"/>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1B3D26CA-640D-4036-4915-C3FCB72FB1C1}"/>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E8E33F41-EF86-417B-AE49-B4E5B0AB4FFA}"/>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Tree>
    <p:extLst>
      <p:ext uri="{BB962C8B-B14F-4D97-AF65-F5344CB8AC3E}">
        <p14:creationId xmlns:p14="http://schemas.microsoft.com/office/powerpoint/2010/main" val="350654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Minimum Daily Air Temperature   </a:t>
            </a:r>
            <a:r>
              <a:rPr lang="en-US" dirty="0">
                <a:solidFill>
                  <a:schemeClr val="bg1"/>
                </a:solidFill>
              </a:rPr>
              <a:t> </a:t>
            </a:r>
          </a:p>
        </p:txBody>
      </p:sp>
      <p:pic>
        <p:nvPicPr>
          <p:cNvPr id="4" name="Picture 3" descr="A graph of a graph&#10;&#10;Description automatically generated with medium confidence">
            <a:extLst>
              <a:ext uri="{FF2B5EF4-FFF2-40B4-BE49-F238E27FC236}">
                <a16:creationId xmlns:a16="http://schemas.microsoft.com/office/drawing/2014/main" id="{129C124B-DC35-F8E1-1180-85229FA61545}"/>
              </a:ext>
            </a:extLst>
          </p:cNvPr>
          <p:cNvPicPr>
            <a:picLocks noChangeAspect="1"/>
          </p:cNvPicPr>
          <p:nvPr/>
        </p:nvPicPr>
        <p:blipFill rotWithShape="1">
          <a:blip r:embed="rId2"/>
          <a:srcRect l="7468" t="11617" r="9696" b="7534"/>
          <a:stretch/>
        </p:blipFill>
        <p:spPr>
          <a:xfrm>
            <a:off x="1252728" y="1133856"/>
            <a:ext cx="4684398" cy="2743200"/>
          </a:xfrm>
          <a:prstGeom prst="rect">
            <a:avLst/>
          </a:prstGeom>
        </p:spPr>
      </p:pic>
      <p:pic>
        <p:nvPicPr>
          <p:cNvPr id="7" name="Picture 6" descr="A graph with blue lines and red dots&#10;&#10;Description automatically generated">
            <a:extLst>
              <a:ext uri="{FF2B5EF4-FFF2-40B4-BE49-F238E27FC236}">
                <a16:creationId xmlns:a16="http://schemas.microsoft.com/office/drawing/2014/main" id="{00E4BC12-CE9B-AEE2-19BD-EEC63E182183}"/>
              </a:ext>
            </a:extLst>
          </p:cNvPr>
          <p:cNvPicPr>
            <a:picLocks noChangeAspect="1"/>
          </p:cNvPicPr>
          <p:nvPr/>
        </p:nvPicPr>
        <p:blipFill rotWithShape="1">
          <a:blip r:embed="rId3"/>
          <a:srcRect l="7468" t="11655" r="9696" b="7497"/>
          <a:stretch/>
        </p:blipFill>
        <p:spPr>
          <a:xfrm>
            <a:off x="1252728" y="3981904"/>
            <a:ext cx="4684396" cy="2743200"/>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DA83C2FC-F23F-88A7-D90C-B7E1FC7A6F97}"/>
              </a:ext>
            </a:extLst>
          </p:cNvPr>
          <p:cNvPicPr>
            <a:picLocks noChangeAspect="1"/>
          </p:cNvPicPr>
          <p:nvPr/>
        </p:nvPicPr>
        <p:blipFill rotWithShape="1">
          <a:blip r:embed="rId4"/>
          <a:srcRect l="7468" t="11456" r="9696" b="7695"/>
          <a:stretch/>
        </p:blipFill>
        <p:spPr>
          <a:xfrm>
            <a:off x="6217920" y="1133856"/>
            <a:ext cx="4681728" cy="2741634"/>
          </a:xfrm>
          <a:prstGeom prst="rect">
            <a:avLst/>
          </a:prstGeom>
        </p:spPr>
      </p:pic>
      <p:sp>
        <p:nvSpPr>
          <p:cNvPr id="12" name="TextBox 11">
            <a:extLst>
              <a:ext uri="{FF2B5EF4-FFF2-40B4-BE49-F238E27FC236}">
                <a16:creationId xmlns:a16="http://schemas.microsoft.com/office/drawing/2014/main" id="{EB9C7F5B-23B7-9112-A90B-35C7E59DFB4D}"/>
              </a:ext>
            </a:extLst>
          </p:cNvPr>
          <p:cNvSpPr txBox="1"/>
          <p:nvPr/>
        </p:nvSpPr>
        <p:spPr>
          <a:xfrm>
            <a:off x="6221262" y="4011730"/>
            <a:ext cx="574109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Again, the detected anomalies align with the June/July 2012 heat wave </a:t>
            </a:r>
          </a:p>
        </p:txBody>
      </p:sp>
      <p:sp>
        <p:nvSpPr>
          <p:cNvPr id="13" name="TextBox 12">
            <a:extLst>
              <a:ext uri="{FF2B5EF4-FFF2-40B4-BE49-F238E27FC236}">
                <a16:creationId xmlns:a16="http://schemas.microsoft.com/office/drawing/2014/main" id="{904A8B50-5FCF-FF11-1D06-944B657205CA}"/>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1B3D26CA-640D-4036-4915-C3FCB72FB1C1}"/>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E8E33F41-EF86-417B-AE49-B4E5B0AB4FFA}"/>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16" name="Rectangle 15">
            <a:extLst>
              <a:ext uri="{FF2B5EF4-FFF2-40B4-BE49-F238E27FC236}">
                <a16:creationId xmlns:a16="http://schemas.microsoft.com/office/drawing/2014/main" id="{1340A130-F657-3864-D82C-7E8E9E214A9A}"/>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43C499-BBDC-8019-74AB-090C887F4BE3}"/>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A2EF1A-D237-9244-FFE6-5C8A16A4221E}"/>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52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Isolation Forest: Minimum Daily Air Temperature   </a:t>
            </a:r>
            <a:r>
              <a:rPr lang="en-US" dirty="0">
                <a:solidFill>
                  <a:schemeClr val="bg1"/>
                </a:solidFill>
              </a:rPr>
              <a:t> </a:t>
            </a:r>
          </a:p>
        </p:txBody>
      </p:sp>
      <p:pic>
        <p:nvPicPr>
          <p:cNvPr id="4" name="Picture 3" descr="A graph of a graph&#10;&#10;Description automatically generated with medium confidence">
            <a:extLst>
              <a:ext uri="{FF2B5EF4-FFF2-40B4-BE49-F238E27FC236}">
                <a16:creationId xmlns:a16="http://schemas.microsoft.com/office/drawing/2014/main" id="{129C124B-DC35-F8E1-1180-85229FA61545}"/>
              </a:ext>
            </a:extLst>
          </p:cNvPr>
          <p:cNvPicPr>
            <a:picLocks noChangeAspect="1"/>
          </p:cNvPicPr>
          <p:nvPr/>
        </p:nvPicPr>
        <p:blipFill rotWithShape="1">
          <a:blip r:embed="rId2"/>
          <a:srcRect l="7468" t="11617" r="9696" b="7534"/>
          <a:stretch/>
        </p:blipFill>
        <p:spPr>
          <a:xfrm>
            <a:off x="1252728" y="1133856"/>
            <a:ext cx="4684398" cy="2743200"/>
          </a:xfrm>
          <a:prstGeom prst="rect">
            <a:avLst/>
          </a:prstGeom>
        </p:spPr>
      </p:pic>
      <p:pic>
        <p:nvPicPr>
          <p:cNvPr id="7" name="Picture 6" descr="A graph with blue lines and red dots&#10;&#10;Description automatically generated">
            <a:extLst>
              <a:ext uri="{FF2B5EF4-FFF2-40B4-BE49-F238E27FC236}">
                <a16:creationId xmlns:a16="http://schemas.microsoft.com/office/drawing/2014/main" id="{00E4BC12-CE9B-AEE2-19BD-EEC63E182183}"/>
              </a:ext>
            </a:extLst>
          </p:cNvPr>
          <p:cNvPicPr>
            <a:picLocks noChangeAspect="1"/>
          </p:cNvPicPr>
          <p:nvPr/>
        </p:nvPicPr>
        <p:blipFill rotWithShape="1">
          <a:blip r:embed="rId3"/>
          <a:srcRect l="7468" t="11655" r="9696" b="7497"/>
          <a:stretch/>
        </p:blipFill>
        <p:spPr>
          <a:xfrm>
            <a:off x="1252728" y="3981904"/>
            <a:ext cx="4684396" cy="2743200"/>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DA83C2FC-F23F-88A7-D90C-B7E1FC7A6F97}"/>
              </a:ext>
            </a:extLst>
          </p:cNvPr>
          <p:cNvPicPr>
            <a:picLocks noChangeAspect="1"/>
          </p:cNvPicPr>
          <p:nvPr/>
        </p:nvPicPr>
        <p:blipFill rotWithShape="1">
          <a:blip r:embed="rId4"/>
          <a:srcRect l="7468" t="11456" r="9696" b="7695"/>
          <a:stretch/>
        </p:blipFill>
        <p:spPr>
          <a:xfrm>
            <a:off x="6217920" y="1133856"/>
            <a:ext cx="4681728" cy="2741634"/>
          </a:xfrm>
          <a:prstGeom prst="rect">
            <a:avLst/>
          </a:prstGeom>
        </p:spPr>
      </p:pic>
      <p:sp>
        <p:nvSpPr>
          <p:cNvPr id="12" name="TextBox 11">
            <a:extLst>
              <a:ext uri="{FF2B5EF4-FFF2-40B4-BE49-F238E27FC236}">
                <a16:creationId xmlns:a16="http://schemas.microsoft.com/office/drawing/2014/main" id="{EB9C7F5B-23B7-9112-A90B-35C7E59DFB4D}"/>
              </a:ext>
            </a:extLst>
          </p:cNvPr>
          <p:cNvSpPr txBox="1"/>
          <p:nvPr/>
        </p:nvSpPr>
        <p:spPr>
          <a:xfrm>
            <a:off x="6221262" y="4011730"/>
            <a:ext cx="5741094" cy="144655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Like for max daily air temperature, a second clustering of anomalies was detected in the month of November  </a:t>
            </a:r>
            <a:r>
              <a:rPr lang="en-US" sz="3200" dirty="0">
                <a:solidFill>
                  <a:schemeClr val="bg1"/>
                </a:solidFill>
              </a:rPr>
              <a:t> </a:t>
            </a:r>
          </a:p>
        </p:txBody>
      </p:sp>
      <p:sp>
        <p:nvSpPr>
          <p:cNvPr id="13" name="TextBox 12">
            <a:extLst>
              <a:ext uri="{FF2B5EF4-FFF2-40B4-BE49-F238E27FC236}">
                <a16:creationId xmlns:a16="http://schemas.microsoft.com/office/drawing/2014/main" id="{904A8B50-5FCF-FF11-1D06-944B657205CA}"/>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4" name="TextBox 13">
            <a:extLst>
              <a:ext uri="{FF2B5EF4-FFF2-40B4-BE49-F238E27FC236}">
                <a16:creationId xmlns:a16="http://schemas.microsoft.com/office/drawing/2014/main" id="{1B3D26CA-640D-4036-4915-C3FCB72FB1C1}"/>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5" name="TextBox 14">
            <a:extLst>
              <a:ext uri="{FF2B5EF4-FFF2-40B4-BE49-F238E27FC236}">
                <a16:creationId xmlns:a16="http://schemas.microsoft.com/office/drawing/2014/main" id="{E8E33F41-EF86-417B-AE49-B4E5B0AB4FFA}"/>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16" name="Rectangle 15">
            <a:extLst>
              <a:ext uri="{FF2B5EF4-FFF2-40B4-BE49-F238E27FC236}">
                <a16:creationId xmlns:a16="http://schemas.microsoft.com/office/drawing/2014/main" id="{1340A130-F657-3864-D82C-7E8E9E214A9A}"/>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43C499-BBDC-8019-74AB-090C887F4BE3}"/>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A2EF1A-D237-9244-FFE6-5C8A16A4221E}"/>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6AA60D6-71A2-ECF6-93B1-DFF2973CF4C0}"/>
              </a:ext>
            </a:extLst>
          </p:cNvPr>
          <p:cNvSpPr/>
          <p:nvPr/>
        </p:nvSpPr>
        <p:spPr>
          <a:xfrm>
            <a:off x="5035463" y="2225855"/>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
        <p:nvSpPr>
          <p:cNvPr id="5" name="Oval 4">
            <a:extLst>
              <a:ext uri="{FF2B5EF4-FFF2-40B4-BE49-F238E27FC236}">
                <a16:creationId xmlns:a16="http://schemas.microsoft.com/office/drawing/2014/main" id="{06A14EB0-EE36-667C-5E15-A4FC5509CF23}"/>
              </a:ext>
            </a:extLst>
          </p:cNvPr>
          <p:cNvSpPr/>
          <p:nvPr/>
        </p:nvSpPr>
        <p:spPr>
          <a:xfrm>
            <a:off x="10000653" y="2225854"/>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
        <p:nvSpPr>
          <p:cNvPr id="6" name="Oval 5">
            <a:extLst>
              <a:ext uri="{FF2B5EF4-FFF2-40B4-BE49-F238E27FC236}">
                <a16:creationId xmlns:a16="http://schemas.microsoft.com/office/drawing/2014/main" id="{794DB213-7E1E-C34E-E26E-17FD2CD13703}"/>
              </a:ext>
            </a:extLst>
          </p:cNvPr>
          <p:cNvSpPr/>
          <p:nvPr/>
        </p:nvSpPr>
        <p:spPr>
          <a:xfrm>
            <a:off x="5035463" y="5088968"/>
            <a:ext cx="922486" cy="155700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chemeClr val="tx1"/>
                </a:solidFill>
              </a:ln>
            </a:endParaRPr>
          </a:p>
        </p:txBody>
      </p:sp>
    </p:spTree>
    <p:extLst>
      <p:ext uri="{BB962C8B-B14F-4D97-AF65-F5344CB8AC3E}">
        <p14:creationId xmlns:p14="http://schemas.microsoft.com/office/powerpoint/2010/main" val="319724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p:txBody>
          <a:bodyPr/>
          <a:lstStyle/>
          <a:p>
            <a:pPr algn="ctr"/>
            <a:r>
              <a:rPr lang="en-US" sz="3000" dirty="0">
                <a:solidFill>
                  <a:schemeClr val="bg1"/>
                </a:solidFill>
              </a:rPr>
              <a:t>Conclusions  </a:t>
            </a:r>
            <a:r>
              <a:rPr lang="en-US" dirty="0">
                <a:solidFill>
                  <a:schemeClr val="bg1"/>
                </a:solidFill>
              </a:rPr>
              <a:t> </a:t>
            </a:r>
          </a:p>
        </p:txBody>
      </p:sp>
      <p:sp>
        <p:nvSpPr>
          <p:cNvPr id="3" name="TextBox 2">
            <a:extLst>
              <a:ext uri="{FF2B5EF4-FFF2-40B4-BE49-F238E27FC236}">
                <a16:creationId xmlns:a16="http://schemas.microsoft.com/office/drawing/2014/main" id="{7CB9155D-9023-D9AA-0BD3-5373F1CDA3AD}"/>
              </a:ext>
            </a:extLst>
          </p:cNvPr>
          <p:cNvSpPr txBox="1"/>
          <p:nvPr/>
        </p:nvSpPr>
        <p:spPr>
          <a:xfrm>
            <a:off x="632563" y="2091847"/>
            <a:ext cx="10979063" cy="4031873"/>
          </a:xfrm>
          <a:prstGeom prst="rect">
            <a:avLst/>
          </a:prstGeom>
          <a:noFill/>
        </p:spPr>
        <p:txBody>
          <a:bodyPr wrap="square" rtlCol="0">
            <a:spAutoFit/>
          </a:bodyPr>
          <a:lstStyle/>
          <a:p>
            <a:pPr marL="347663" indent="-347663">
              <a:buFont typeface="Arial" panose="020B0604020202020204" pitchFamily="34" charset="0"/>
              <a:buChar char="•"/>
            </a:pPr>
            <a:r>
              <a:rPr lang="en-US" sz="3200" dirty="0">
                <a:solidFill>
                  <a:schemeClr val="bg1"/>
                </a:solidFill>
              </a:rPr>
              <a:t>The Proof of Concept was validated by identifying the June/July 2012 record heat wave through daily max/min air temperature anomalies </a:t>
            </a:r>
          </a:p>
          <a:p>
            <a:pPr marL="347663" indent="-347663">
              <a:buFont typeface="Arial" panose="020B0604020202020204" pitchFamily="34" charset="0"/>
              <a:buChar char="•"/>
            </a:pPr>
            <a:r>
              <a:rPr lang="en-US" sz="3200" dirty="0">
                <a:solidFill>
                  <a:schemeClr val="bg1"/>
                </a:solidFill>
              </a:rPr>
              <a:t>The identification and quantification can be automated using anomaly detection algorithms</a:t>
            </a:r>
          </a:p>
          <a:p>
            <a:pPr marL="347663" indent="-347663">
              <a:buFont typeface="Arial" panose="020B0604020202020204" pitchFamily="34" charset="0"/>
              <a:buChar char="•"/>
            </a:pPr>
            <a:r>
              <a:rPr lang="en-US" sz="3200" dirty="0">
                <a:solidFill>
                  <a:schemeClr val="bg1"/>
                </a:solidFill>
              </a:rPr>
              <a:t>More work is needed to understand why the Isolation Forest method identified a second cluster of anomalies and z-score method did not (Is it physically significant?) </a:t>
            </a:r>
          </a:p>
        </p:txBody>
      </p:sp>
    </p:spTree>
    <p:extLst>
      <p:ext uri="{BB962C8B-B14F-4D97-AF65-F5344CB8AC3E}">
        <p14:creationId xmlns:p14="http://schemas.microsoft.com/office/powerpoint/2010/main" val="216307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p:txBody>
          <a:bodyPr/>
          <a:lstStyle/>
          <a:p>
            <a:pPr algn="ctr"/>
            <a:r>
              <a:rPr lang="en-US" sz="3000" dirty="0">
                <a:solidFill>
                  <a:schemeClr val="bg1"/>
                </a:solidFill>
              </a:rPr>
              <a:t>Further Research  </a:t>
            </a:r>
            <a:r>
              <a:rPr lang="en-US" dirty="0">
                <a:solidFill>
                  <a:schemeClr val="bg1"/>
                </a:solidFill>
              </a:rPr>
              <a:t> </a:t>
            </a:r>
          </a:p>
        </p:txBody>
      </p:sp>
      <p:sp>
        <p:nvSpPr>
          <p:cNvPr id="3" name="TextBox 2">
            <a:extLst>
              <a:ext uri="{FF2B5EF4-FFF2-40B4-BE49-F238E27FC236}">
                <a16:creationId xmlns:a16="http://schemas.microsoft.com/office/drawing/2014/main" id="{7CB9155D-9023-D9AA-0BD3-5373F1CDA3AD}"/>
              </a:ext>
            </a:extLst>
          </p:cNvPr>
          <p:cNvSpPr txBox="1"/>
          <p:nvPr/>
        </p:nvSpPr>
        <p:spPr>
          <a:xfrm>
            <a:off x="632563" y="2091847"/>
            <a:ext cx="10979063" cy="2554545"/>
          </a:xfrm>
          <a:prstGeom prst="rect">
            <a:avLst/>
          </a:prstGeom>
          <a:noFill/>
        </p:spPr>
        <p:txBody>
          <a:bodyPr wrap="square" rtlCol="0">
            <a:spAutoFit/>
          </a:bodyPr>
          <a:lstStyle/>
          <a:p>
            <a:pPr marL="347663" indent="-347663">
              <a:buFont typeface="Arial" panose="020B0604020202020204" pitchFamily="34" charset="0"/>
              <a:buChar char="•"/>
            </a:pPr>
            <a:r>
              <a:rPr lang="en-US" sz="3200" dirty="0">
                <a:solidFill>
                  <a:schemeClr val="bg1"/>
                </a:solidFill>
              </a:rPr>
              <a:t>Select a model to move forward with</a:t>
            </a:r>
          </a:p>
          <a:p>
            <a:pPr marL="347663" indent="-347663">
              <a:buFont typeface="Arial" panose="020B0604020202020204" pitchFamily="34" charset="0"/>
              <a:buChar char="•"/>
            </a:pPr>
            <a:r>
              <a:rPr lang="en-US" sz="3200" dirty="0">
                <a:solidFill>
                  <a:schemeClr val="bg1"/>
                </a:solidFill>
              </a:rPr>
              <a:t>Incorporate other meteorological variables (e.g., precipitation, wind speed, growing degree days, humidity, etc.) </a:t>
            </a:r>
          </a:p>
          <a:p>
            <a:pPr marL="347663" indent="-347663">
              <a:buFont typeface="Arial" panose="020B0604020202020204" pitchFamily="34" charset="0"/>
              <a:buChar char="•"/>
            </a:pPr>
            <a:r>
              <a:rPr lang="en-US" sz="3200" dirty="0">
                <a:solidFill>
                  <a:schemeClr val="bg1"/>
                </a:solidFill>
              </a:rPr>
              <a:t>Incorporate thresholds for identifying anomalies that physically connect to the needed growing conditions for crops </a:t>
            </a:r>
          </a:p>
        </p:txBody>
      </p:sp>
    </p:spTree>
    <p:extLst>
      <p:ext uri="{BB962C8B-B14F-4D97-AF65-F5344CB8AC3E}">
        <p14:creationId xmlns:p14="http://schemas.microsoft.com/office/powerpoint/2010/main" val="33010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p:txBody>
          <a:bodyPr/>
          <a:lstStyle/>
          <a:p>
            <a:pPr algn="ctr"/>
            <a:r>
              <a:rPr lang="en-US" sz="3000" dirty="0">
                <a:solidFill>
                  <a:schemeClr val="bg1"/>
                </a:solidFill>
              </a:rPr>
              <a:t>Problem Statement </a:t>
            </a:r>
            <a:r>
              <a:rPr lang="en-US" dirty="0">
                <a:solidFill>
                  <a:schemeClr val="bg1"/>
                </a:solidFill>
              </a:rPr>
              <a:t> </a:t>
            </a:r>
          </a:p>
        </p:txBody>
      </p:sp>
      <p:sp>
        <p:nvSpPr>
          <p:cNvPr id="3" name="TextBox 2">
            <a:extLst>
              <a:ext uri="{FF2B5EF4-FFF2-40B4-BE49-F238E27FC236}">
                <a16:creationId xmlns:a16="http://schemas.microsoft.com/office/drawing/2014/main" id="{7CB9155D-9023-D9AA-0BD3-5373F1CDA3AD}"/>
              </a:ext>
            </a:extLst>
          </p:cNvPr>
          <p:cNvSpPr txBox="1"/>
          <p:nvPr/>
        </p:nvSpPr>
        <p:spPr>
          <a:xfrm>
            <a:off x="563671" y="2091847"/>
            <a:ext cx="11047956" cy="2062103"/>
          </a:xfrm>
          <a:prstGeom prst="rect">
            <a:avLst/>
          </a:prstGeom>
          <a:noFill/>
        </p:spPr>
        <p:txBody>
          <a:bodyPr wrap="square" rtlCol="0">
            <a:spAutoFit/>
          </a:bodyPr>
          <a:lstStyle/>
          <a:p>
            <a:pPr algn="just"/>
            <a:r>
              <a:rPr lang="en-US" sz="3200" dirty="0">
                <a:solidFill>
                  <a:schemeClr val="bg1"/>
                </a:solidFill>
              </a:rPr>
              <a:t>Can the identification and quantification (severity and duration) of adverse weather events be automated using anomaly detection algorithms to help farmers successfully submit insurance claims and receive payouts on their insured crops?  </a:t>
            </a:r>
          </a:p>
        </p:txBody>
      </p:sp>
    </p:spTree>
    <p:extLst>
      <p:ext uri="{BB962C8B-B14F-4D97-AF65-F5344CB8AC3E}">
        <p14:creationId xmlns:p14="http://schemas.microsoft.com/office/powerpoint/2010/main" val="120601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p:txBody>
          <a:bodyPr/>
          <a:lstStyle/>
          <a:p>
            <a:pPr algn="ctr"/>
            <a:r>
              <a:rPr lang="en-US" sz="3000" dirty="0">
                <a:solidFill>
                  <a:schemeClr val="bg1"/>
                </a:solidFill>
              </a:rPr>
              <a:t>Data </a:t>
            </a:r>
            <a:r>
              <a:rPr lang="en-US" dirty="0">
                <a:solidFill>
                  <a:schemeClr val="bg1"/>
                </a:solidFill>
              </a:rPr>
              <a:t> </a:t>
            </a:r>
          </a:p>
        </p:txBody>
      </p:sp>
      <p:sp>
        <p:nvSpPr>
          <p:cNvPr id="3" name="TextBox 2">
            <a:extLst>
              <a:ext uri="{FF2B5EF4-FFF2-40B4-BE49-F238E27FC236}">
                <a16:creationId xmlns:a16="http://schemas.microsoft.com/office/drawing/2014/main" id="{7CB9155D-9023-D9AA-0BD3-5373F1CDA3AD}"/>
              </a:ext>
            </a:extLst>
          </p:cNvPr>
          <p:cNvSpPr txBox="1"/>
          <p:nvPr/>
        </p:nvSpPr>
        <p:spPr>
          <a:xfrm>
            <a:off x="572022" y="1690688"/>
            <a:ext cx="11047956" cy="4770537"/>
          </a:xfrm>
          <a:prstGeom prst="rect">
            <a:avLst/>
          </a:prstGeom>
          <a:noFill/>
        </p:spPr>
        <p:txBody>
          <a:bodyPr wrap="square" rtlCol="0">
            <a:spAutoFit/>
          </a:bodyPr>
          <a:lstStyle/>
          <a:p>
            <a:pPr marL="514350" indent="-514350" algn="just">
              <a:buFont typeface="+mj-lt"/>
              <a:buAutoNum type="arabicPeriod"/>
            </a:pPr>
            <a:r>
              <a:rPr lang="en-US" sz="3200" dirty="0">
                <a:solidFill>
                  <a:schemeClr val="bg1"/>
                </a:solidFill>
              </a:rPr>
              <a:t>30-year means (1981-2010) and standard deviations of daily maximum and minimum air temperature for three weather stations:</a:t>
            </a:r>
          </a:p>
          <a:p>
            <a:pPr marL="1381125" indent="285750" algn="just">
              <a:buFont typeface="Arial" panose="020B0604020202020204" pitchFamily="34" charset="0"/>
              <a:buChar char="•"/>
            </a:pPr>
            <a:r>
              <a:rPr lang="en-US" sz="2800" dirty="0">
                <a:solidFill>
                  <a:schemeClr val="bg1"/>
                </a:solidFill>
              </a:rPr>
              <a:t>Cedar Rapids, Iowa</a:t>
            </a:r>
          </a:p>
          <a:p>
            <a:pPr marL="1381125" indent="285750" algn="just">
              <a:buFont typeface="Arial" panose="020B0604020202020204" pitchFamily="34" charset="0"/>
              <a:buChar char="•"/>
            </a:pPr>
            <a:r>
              <a:rPr lang="en-US" sz="2800" dirty="0">
                <a:solidFill>
                  <a:schemeClr val="bg1"/>
                </a:solidFill>
              </a:rPr>
              <a:t>Kansas City, Missouri </a:t>
            </a:r>
          </a:p>
          <a:p>
            <a:pPr marL="1381125" indent="285750" algn="just">
              <a:buFont typeface="Arial" panose="020B0604020202020204" pitchFamily="34" charset="0"/>
              <a:buChar char="•"/>
            </a:pPr>
            <a:r>
              <a:rPr lang="en-US" sz="2800" dirty="0">
                <a:solidFill>
                  <a:schemeClr val="bg1"/>
                </a:solidFill>
              </a:rPr>
              <a:t>Springfield, Illinois</a:t>
            </a:r>
            <a:r>
              <a:rPr lang="en-US" sz="3200" dirty="0">
                <a:solidFill>
                  <a:schemeClr val="bg1"/>
                </a:solidFill>
              </a:rPr>
              <a:t> </a:t>
            </a:r>
          </a:p>
          <a:p>
            <a:pPr marL="514350" indent="-514350" algn="just">
              <a:buFont typeface="+mj-lt"/>
              <a:buAutoNum type="arabicPeriod" startAt="2"/>
            </a:pPr>
            <a:r>
              <a:rPr lang="en-US" sz="3200" dirty="0">
                <a:solidFill>
                  <a:schemeClr val="bg1"/>
                </a:solidFill>
              </a:rPr>
              <a:t>Daily maximum and minimum air temperatures for the year 2012 </a:t>
            </a:r>
          </a:p>
          <a:p>
            <a:pPr algn="just"/>
            <a:endParaRPr lang="en-US" sz="3200" dirty="0">
              <a:solidFill>
                <a:schemeClr val="bg1"/>
              </a:solidFill>
            </a:endParaRPr>
          </a:p>
          <a:p>
            <a:pPr algn="ctr"/>
            <a:r>
              <a:rPr lang="en-US" sz="2400" dirty="0">
                <a:solidFill>
                  <a:schemeClr val="bg1"/>
                </a:solidFill>
              </a:rPr>
              <a:t>(Data obtained from the NOAA National </a:t>
            </a:r>
            <a:r>
              <a:rPr lang="en-US" sz="2400" dirty="0" err="1">
                <a:solidFill>
                  <a:schemeClr val="bg1"/>
                </a:solidFill>
              </a:rPr>
              <a:t>Centres</a:t>
            </a:r>
            <a:r>
              <a:rPr lang="en-US" sz="2400" dirty="0">
                <a:solidFill>
                  <a:schemeClr val="bg1"/>
                </a:solidFill>
              </a:rPr>
              <a:t> for Environmental Information)</a:t>
            </a:r>
          </a:p>
        </p:txBody>
      </p:sp>
    </p:spTree>
    <p:extLst>
      <p:ext uri="{BB962C8B-B14F-4D97-AF65-F5344CB8AC3E}">
        <p14:creationId xmlns:p14="http://schemas.microsoft.com/office/powerpoint/2010/main" val="33370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p:txBody>
          <a:bodyPr/>
          <a:lstStyle/>
          <a:p>
            <a:pPr algn="ctr"/>
            <a:r>
              <a:rPr lang="en-US" sz="3000" dirty="0">
                <a:solidFill>
                  <a:schemeClr val="bg1"/>
                </a:solidFill>
              </a:rPr>
              <a:t>Anomaly Detection Algorithms  </a:t>
            </a:r>
            <a:r>
              <a:rPr lang="en-US" dirty="0">
                <a:solidFill>
                  <a:schemeClr val="bg1"/>
                </a:solidFill>
              </a:rPr>
              <a:t> </a:t>
            </a:r>
          </a:p>
        </p:txBody>
      </p:sp>
      <p:sp>
        <p:nvSpPr>
          <p:cNvPr id="3" name="TextBox 2">
            <a:extLst>
              <a:ext uri="{FF2B5EF4-FFF2-40B4-BE49-F238E27FC236}">
                <a16:creationId xmlns:a16="http://schemas.microsoft.com/office/drawing/2014/main" id="{7CB9155D-9023-D9AA-0BD3-5373F1CDA3AD}"/>
              </a:ext>
            </a:extLst>
          </p:cNvPr>
          <p:cNvSpPr txBox="1"/>
          <p:nvPr/>
        </p:nvSpPr>
        <p:spPr>
          <a:xfrm>
            <a:off x="632563" y="2091847"/>
            <a:ext cx="10979063" cy="1077218"/>
          </a:xfrm>
          <a:prstGeom prst="rect">
            <a:avLst/>
          </a:prstGeom>
          <a:noFill/>
        </p:spPr>
        <p:txBody>
          <a:bodyPr wrap="square" rtlCol="0">
            <a:spAutoFit/>
          </a:bodyPr>
          <a:lstStyle/>
          <a:p>
            <a:pPr marL="514350" indent="-514350">
              <a:buFont typeface="+mj-lt"/>
              <a:buAutoNum type="arabicPeriod"/>
            </a:pPr>
            <a:r>
              <a:rPr lang="en-US" sz="3200" dirty="0">
                <a:solidFill>
                  <a:schemeClr val="bg1"/>
                </a:solidFill>
              </a:rPr>
              <a:t>Z-score</a:t>
            </a:r>
          </a:p>
          <a:p>
            <a:pPr marL="514350" indent="-514350">
              <a:buFont typeface="+mj-lt"/>
              <a:buAutoNum type="arabicPeriod"/>
            </a:pPr>
            <a:r>
              <a:rPr lang="en-US" sz="3200" dirty="0">
                <a:solidFill>
                  <a:schemeClr val="bg1"/>
                </a:solidFill>
              </a:rPr>
              <a:t>Isolation Forest </a:t>
            </a:r>
          </a:p>
        </p:txBody>
      </p:sp>
    </p:spTree>
    <p:extLst>
      <p:ext uri="{BB962C8B-B14F-4D97-AF65-F5344CB8AC3E}">
        <p14:creationId xmlns:p14="http://schemas.microsoft.com/office/powerpoint/2010/main" val="185900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Z-score: Maximum Daily Air Temperature   </a:t>
            </a:r>
            <a:r>
              <a:rPr lang="en-US" dirty="0">
                <a:solidFill>
                  <a:schemeClr val="bg1"/>
                </a:solidFill>
              </a:rPr>
              <a:t> </a:t>
            </a:r>
          </a:p>
        </p:txBody>
      </p:sp>
      <p:pic>
        <p:nvPicPr>
          <p:cNvPr id="31" name="Picture 30" descr="A graph with blue lines and red dots&#10;&#10;Description automatically generated">
            <a:extLst>
              <a:ext uri="{FF2B5EF4-FFF2-40B4-BE49-F238E27FC236}">
                <a16:creationId xmlns:a16="http://schemas.microsoft.com/office/drawing/2014/main" id="{F5F4AE96-666B-87F7-3872-74E7674C3F56}"/>
              </a:ext>
            </a:extLst>
          </p:cNvPr>
          <p:cNvPicPr>
            <a:picLocks noChangeAspect="1"/>
          </p:cNvPicPr>
          <p:nvPr/>
        </p:nvPicPr>
        <p:blipFill rotWithShape="1">
          <a:blip r:embed="rId2"/>
          <a:srcRect l="6724" t="11749" r="9804" b="7329"/>
          <a:stretch/>
        </p:blipFill>
        <p:spPr>
          <a:xfrm>
            <a:off x="1254545" y="1136091"/>
            <a:ext cx="4716195" cy="2743200"/>
          </a:xfrm>
          <a:prstGeom prst="rect">
            <a:avLst/>
          </a:prstGeom>
        </p:spPr>
      </p:pic>
      <p:pic>
        <p:nvPicPr>
          <p:cNvPr id="33" name="Picture 32" descr="A graph with blue lines and red dots&#10;&#10;Description automatically generated">
            <a:extLst>
              <a:ext uri="{FF2B5EF4-FFF2-40B4-BE49-F238E27FC236}">
                <a16:creationId xmlns:a16="http://schemas.microsoft.com/office/drawing/2014/main" id="{1F3F8699-04A4-6F65-4C29-8E46E68DDEAA}"/>
              </a:ext>
            </a:extLst>
          </p:cNvPr>
          <p:cNvPicPr>
            <a:picLocks noChangeAspect="1"/>
          </p:cNvPicPr>
          <p:nvPr/>
        </p:nvPicPr>
        <p:blipFill rotWithShape="1">
          <a:blip r:embed="rId3"/>
          <a:srcRect l="6724" t="11679" r="9804" b="7399"/>
          <a:stretch/>
        </p:blipFill>
        <p:spPr>
          <a:xfrm>
            <a:off x="1254544" y="3981904"/>
            <a:ext cx="4716195" cy="2743200"/>
          </a:xfrm>
          <a:prstGeom prst="rect">
            <a:avLst/>
          </a:prstGeom>
        </p:spPr>
      </p:pic>
      <p:pic>
        <p:nvPicPr>
          <p:cNvPr id="35" name="Picture 34" descr="A graph with lines and dots&#10;&#10;Description automatically generated">
            <a:extLst>
              <a:ext uri="{FF2B5EF4-FFF2-40B4-BE49-F238E27FC236}">
                <a16:creationId xmlns:a16="http://schemas.microsoft.com/office/drawing/2014/main" id="{A1BE52D9-0ABF-993E-6CDF-D59B7F639EC7}"/>
              </a:ext>
            </a:extLst>
          </p:cNvPr>
          <p:cNvPicPr>
            <a:picLocks noChangeAspect="1"/>
          </p:cNvPicPr>
          <p:nvPr/>
        </p:nvPicPr>
        <p:blipFill rotWithShape="1">
          <a:blip r:embed="rId4"/>
          <a:srcRect l="6724" t="11658" r="9804" b="7421"/>
          <a:stretch/>
        </p:blipFill>
        <p:spPr>
          <a:xfrm>
            <a:off x="6221262" y="1136091"/>
            <a:ext cx="4716195" cy="2743200"/>
          </a:xfrm>
          <a:prstGeom prst="rect">
            <a:avLst/>
          </a:prstGeom>
        </p:spPr>
      </p:pic>
      <p:sp>
        <p:nvSpPr>
          <p:cNvPr id="36" name="TextBox 35">
            <a:extLst>
              <a:ext uri="{FF2B5EF4-FFF2-40B4-BE49-F238E27FC236}">
                <a16:creationId xmlns:a16="http://schemas.microsoft.com/office/drawing/2014/main" id="{A9CA9F21-BE1C-5A7C-F4F7-23B6F705FE78}"/>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37" name="TextBox 36">
            <a:extLst>
              <a:ext uri="{FF2B5EF4-FFF2-40B4-BE49-F238E27FC236}">
                <a16:creationId xmlns:a16="http://schemas.microsoft.com/office/drawing/2014/main" id="{EAE9B1C1-5273-D38A-1584-0EC0114E2317}"/>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38" name="TextBox 37">
            <a:extLst>
              <a:ext uri="{FF2B5EF4-FFF2-40B4-BE49-F238E27FC236}">
                <a16:creationId xmlns:a16="http://schemas.microsoft.com/office/drawing/2014/main" id="{7FDA8640-F704-243C-04B0-34900E570FBB}"/>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Tree>
    <p:extLst>
      <p:ext uri="{BB962C8B-B14F-4D97-AF65-F5344CB8AC3E}">
        <p14:creationId xmlns:p14="http://schemas.microsoft.com/office/powerpoint/2010/main" val="393384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Z-score: Maximum Daily Air Temperature   </a:t>
            </a:r>
            <a:r>
              <a:rPr lang="en-US" dirty="0">
                <a:solidFill>
                  <a:schemeClr val="bg1"/>
                </a:solidFill>
              </a:rPr>
              <a:t> </a:t>
            </a:r>
          </a:p>
        </p:txBody>
      </p:sp>
      <p:pic>
        <p:nvPicPr>
          <p:cNvPr id="31" name="Picture 30" descr="A graph with blue lines and red dots&#10;&#10;Description automatically generated">
            <a:extLst>
              <a:ext uri="{FF2B5EF4-FFF2-40B4-BE49-F238E27FC236}">
                <a16:creationId xmlns:a16="http://schemas.microsoft.com/office/drawing/2014/main" id="{F5F4AE96-666B-87F7-3872-74E7674C3F56}"/>
              </a:ext>
            </a:extLst>
          </p:cNvPr>
          <p:cNvPicPr>
            <a:picLocks noChangeAspect="1"/>
          </p:cNvPicPr>
          <p:nvPr/>
        </p:nvPicPr>
        <p:blipFill rotWithShape="1">
          <a:blip r:embed="rId2"/>
          <a:srcRect l="6724" t="11749" r="9804" b="7329"/>
          <a:stretch/>
        </p:blipFill>
        <p:spPr>
          <a:xfrm>
            <a:off x="1254545" y="1136091"/>
            <a:ext cx="4716195" cy="2743200"/>
          </a:xfrm>
          <a:prstGeom prst="rect">
            <a:avLst/>
          </a:prstGeom>
        </p:spPr>
      </p:pic>
      <p:pic>
        <p:nvPicPr>
          <p:cNvPr id="33" name="Picture 32" descr="A graph with blue lines and red dots&#10;&#10;Description automatically generated">
            <a:extLst>
              <a:ext uri="{FF2B5EF4-FFF2-40B4-BE49-F238E27FC236}">
                <a16:creationId xmlns:a16="http://schemas.microsoft.com/office/drawing/2014/main" id="{1F3F8699-04A4-6F65-4C29-8E46E68DDEAA}"/>
              </a:ext>
            </a:extLst>
          </p:cNvPr>
          <p:cNvPicPr>
            <a:picLocks noChangeAspect="1"/>
          </p:cNvPicPr>
          <p:nvPr/>
        </p:nvPicPr>
        <p:blipFill rotWithShape="1">
          <a:blip r:embed="rId3"/>
          <a:srcRect l="6724" t="11679" r="9804" b="7399"/>
          <a:stretch/>
        </p:blipFill>
        <p:spPr>
          <a:xfrm>
            <a:off x="1254544" y="3981904"/>
            <a:ext cx="4716195" cy="2743200"/>
          </a:xfrm>
          <a:prstGeom prst="rect">
            <a:avLst/>
          </a:prstGeom>
        </p:spPr>
      </p:pic>
      <p:pic>
        <p:nvPicPr>
          <p:cNvPr id="35" name="Picture 34" descr="A graph with lines and dots&#10;&#10;Description automatically generated">
            <a:extLst>
              <a:ext uri="{FF2B5EF4-FFF2-40B4-BE49-F238E27FC236}">
                <a16:creationId xmlns:a16="http://schemas.microsoft.com/office/drawing/2014/main" id="{A1BE52D9-0ABF-993E-6CDF-D59B7F639EC7}"/>
              </a:ext>
            </a:extLst>
          </p:cNvPr>
          <p:cNvPicPr>
            <a:picLocks noChangeAspect="1"/>
          </p:cNvPicPr>
          <p:nvPr/>
        </p:nvPicPr>
        <p:blipFill rotWithShape="1">
          <a:blip r:embed="rId4"/>
          <a:srcRect l="6724" t="11658" r="9804" b="7421"/>
          <a:stretch/>
        </p:blipFill>
        <p:spPr>
          <a:xfrm>
            <a:off x="6221262" y="1136091"/>
            <a:ext cx="4716195" cy="2743200"/>
          </a:xfrm>
          <a:prstGeom prst="rect">
            <a:avLst/>
          </a:prstGeom>
        </p:spPr>
      </p:pic>
      <p:sp>
        <p:nvSpPr>
          <p:cNvPr id="36" name="TextBox 35">
            <a:extLst>
              <a:ext uri="{FF2B5EF4-FFF2-40B4-BE49-F238E27FC236}">
                <a16:creationId xmlns:a16="http://schemas.microsoft.com/office/drawing/2014/main" id="{A9CA9F21-BE1C-5A7C-F4F7-23B6F705FE78}"/>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37" name="TextBox 36">
            <a:extLst>
              <a:ext uri="{FF2B5EF4-FFF2-40B4-BE49-F238E27FC236}">
                <a16:creationId xmlns:a16="http://schemas.microsoft.com/office/drawing/2014/main" id="{EAE9B1C1-5273-D38A-1584-0EC0114E2317}"/>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38" name="TextBox 37">
            <a:extLst>
              <a:ext uri="{FF2B5EF4-FFF2-40B4-BE49-F238E27FC236}">
                <a16:creationId xmlns:a16="http://schemas.microsoft.com/office/drawing/2014/main" id="{7FDA8640-F704-243C-04B0-34900E570FBB}"/>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3" name="TextBox 2">
            <a:extLst>
              <a:ext uri="{FF2B5EF4-FFF2-40B4-BE49-F238E27FC236}">
                <a16:creationId xmlns:a16="http://schemas.microsoft.com/office/drawing/2014/main" id="{FCAA4DA2-06C4-1B98-A673-8D2D86D2D434}"/>
              </a:ext>
            </a:extLst>
          </p:cNvPr>
          <p:cNvSpPr txBox="1"/>
          <p:nvPr/>
        </p:nvSpPr>
        <p:spPr>
          <a:xfrm>
            <a:off x="6221262" y="4011730"/>
            <a:ext cx="574109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Red dots indicate when the daily max air temperature exceeded two standard deviations from 30-year mean  </a:t>
            </a:r>
          </a:p>
        </p:txBody>
      </p:sp>
    </p:spTree>
    <p:extLst>
      <p:ext uri="{BB962C8B-B14F-4D97-AF65-F5344CB8AC3E}">
        <p14:creationId xmlns:p14="http://schemas.microsoft.com/office/powerpoint/2010/main" val="94351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Z-score: Maximum Daily Air Temperature   </a:t>
            </a:r>
            <a:r>
              <a:rPr lang="en-US" dirty="0">
                <a:solidFill>
                  <a:schemeClr val="bg1"/>
                </a:solidFill>
              </a:rPr>
              <a:t> </a:t>
            </a:r>
          </a:p>
        </p:txBody>
      </p:sp>
      <p:pic>
        <p:nvPicPr>
          <p:cNvPr id="31" name="Picture 30" descr="A graph with blue lines and red dots&#10;&#10;Description automatically generated">
            <a:extLst>
              <a:ext uri="{FF2B5EF4-FFF2-40B4-BE49-F238E27FC236}">
                <a16:creationId xmlns:a16="http://schemas.microsoft.com/office/drawing/2014/main" id="{F5F4AE96-666B-87F7-3872-74E7674C3F56}"/>
              </a:ext>
            </a:extLst>
          </p:cNvPr>
          <p:cNvPicPr>
            <a:picLocks noChangeAspect="1"/>
          </p:cNvPicPr>
          <p:nvPr/>
        </p:nvPicPr>
        <p:blipFill rotWithShape="1">
          <a:blip r:embed="rId2"/>
          <a:srcRect l="6724" t="11749" r="9804" b="7329"/>
          <a:stretch/>
        </p:blipFill>
        <p:spPr>
          <a:xfrm>
            <a:off x="1254545" y="1136091"/>
            <a:ext cx="4716195" cy="2743200"/>
          </a:xfrm>
          <a:prstGeom prst="rect">
            <a:avLst/>
          </a:prstGeom>
        </p:spPr>
      </p:pic>
      <p:pic>
        <p:nvPicPr>
          <p:cNvPr id="33" name="Picture 32" descr="A graph with blue lines and red dots&#10;&#10;Description automatically generated">
            <a:extLst>
              <a:ext uri="{FF2B5EF4-FFF2-40B4-BE49-F238E27FC236}">
                <a16:creationId xmlns:a16="http://schemas.microsoft.com/office/drawing/2014/main" id="{1F3F8699-04A4-6F65-4C29-8E46E68DDEAA}"/>
              </a:ext>
            </a:extLst>
          </p:cNvPr>
          <p:cNvPicPr>
            <a:picLocks noChangeAspect="1"/>
          </p:cNvPicPr>
          <p:nvPr/>
        </p:nvPicPr>
        <p:blipFill rotWithShape="1">
          <a:blip r:embed="rId3"/>
          <a:srcRect l="6724" t="11679" r="9804" b="7399"/>
          <a:stretch/>
        </p:blipFill>
        <p:spPr>
          <a:xfrm>
            <a:off x="1254544" y="3981904"/>
            <a:ext cx="4716195" cy="2743200"/>
          </a:xfrm>
          <a:prstGeom prst="rect">
            <a:avLst/>
          </a:prstGeom>
        </p:spPr>
      </p:pic>
      <p:pic>
        <p:nvPicPr>
          <p:cNvPr id="35" name="Picture 34" descr="A graph with lines and dots&#10;&#10;Description automatically generated">
            <a:extLst>
              <a:ext uri="{FF2B5EF4-FFF2-40B4-BE49-F238E27FC236}">
                <a16:creationId xmlns:a16="http://schemas.microsoft.com/office/drawing/2014/main" id="{A1BE52D9-0ABF-993E-6CDF-D59B7F639EC7}"/>
              </a:ext>
            </a:extLst>
          </p:cNvPr>
          <p:cNvPicPr>
            <a:picLocks noChangeAspect="1"/>
          </p:cNvPicPr>
          <p:nvPr/>
        </p:nvPicPr>
        <p:blipFill rotWithShape="1">
          <a:blip r:embed="rId4"/>
          <a:srcRect l="6724" t="11658" r="9804" b="7421"/>
          <a:stretch/>
        </p:blipFill>
        <p:spPr>
          <a:xfrm>
            <a:off x="6221262" y="1136091"/>
            <a:ext cx="4716195" cy="2743200"/>
          </a:xfrm>
          <a:prstGeom prst="rect">
            <a:avLst/>
          </a:prstGeom>
        </p:spPr>
      </p:pic>
      <p:sp>
        <p:nvSpPr>
          <p:cNvPr id="36" name="TextBox 35">
            <a:extLst>
              <a:ext uri="{FF2B5EF4-FFF2-40B4-BE49-F238E27FC236}">
                <a16:creationId xmlns:a16="http://schemas.microsoft.com/office/drawing/2014/main" id="{A9CA9F21-BE1C-5A7C-F4F7-23B6F705FE78}"/>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37" name="TextBox 36">
            <a:extLst>
              <a:ext uri="{FF2B5EF4-FFF2-40B4-BE49-F238E27FC236}">
                <a16:creationId xmlns:a16="http://schemas.microsoft.com/office/drawing/2014/main" id="{EAE9B1C1-5273-D38A-1584-0EC0114E2317}"/>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38" name="TextBox 37">
            <a:extLst>
              <a:ext uri="{FF2B5EF4-FFF2-40B4-BE49-F238E27FC236}">
                <a16:creationId xmlns:a16="http://schemas.microsoft.com/office/drawing/2014/main" id="{7FDA8640-F704-243C-04B0-34900E570FBB}"/>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3" name="Rectangle 2">
            <a:extLst>
              <a:ext uri="{FF2B5EF4-FFF2-40B4-BE49-F238E27FC236}">
                <a16:creationId xmlns:a16="http://schemas.microsoft.com/office/drawing/2014/main" id="{5E3626E7-8FF5-DB1A-1CB7-1E983382E89C}"/>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677746-8CF6-6960-A028-8325827546D1}"/>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849842-861D-A267-9739-ABE007450530}"/>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A73CEE-8E14-ED92-4F15-12BC4A875680}"/>
              </a:ext>
            </a:extLst>
          </p:cNvPr>
          <p:cNvSpPr txBox="1"/>
          <p:nvPr/>
        </p:nvSpPr>
        <p:spPr>
          <a:xfrm>
            <a:off x="6221262" y="4011730"/>
            <a:ext cx="5741094" cy="2308324"/>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The clustering of anomalies corresponds to the timing of the June/July 2012 record heat wave that impacted a large portion of United States</a:t>
            </a:r>
            <a:r>
              <a:rPr lang="en-US" sz="3200" dirty="0">
                <a:solidFill>
                  <a:schemeClr val="bg1"/>
                </a:solidFill>
              </a:rPr>
              <a:t> </a:t>
            </a:r>
          </a:p>
        </p:txBody>
      </p:sp>
    </p:spTree>
    <p:extLst>
      <p:ext uri="{BB962C8B-B14F-4D97-AF65-F5344CB8AC3E}">
        <p14:creationId xmlns:p14="http://schemas.microsoft.com/office/powerpoint/2010/main" val="29604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Z-score: Minimum Daily Air Temperature   </a:t>
            </a:r>
            <a:r>
              <a:rPr lang="en-US" dirty="0">
                <a:solidFill>
                  <a:schemeClr val="bg1"/>
                </a:solidFill>
              </a:rPr>
              <a:t> </a:t>
            </a:r>
          </a:p>
        </p:txBody>
      </p:sp>
      <p:pic>
        <p:nvPicPr>
          <p:cNvPr id="4" name="Picture 3" descr="A graph with blue lines and red dots&#10;&#10;Description automatically generated">
            <a:extLst>
              <a:ext uri="{FF2B5EF4-FFF2-40B4-BE49-F238E27FC236}">
                <a16:creationId xmlns:a16="http://schemas.microsoft.com/office/drawing/2014/main" id="{20797C11-2212-99EA-13B4-8C9AC0250B40}"/>
              </a:ext>
            </a:extLst>
          </p:cNvPr>
          <p:cNvPicPr>
            <a:picLocks noChangeAspect="1"/>
          </p:cNvPicPr>
          <p:nvPr/>
        </p:nvPicPr>
        <p:blipFill rotWithShape="1">
          <a:blip r:embed="rId2"/>
          <a:srcRect l="7468" t="11617" r="9696" b="7535"/>
          <a:stretch/>
        </p:blipFill>
        <p:spPr>
          <a:xfrm>
            <a:off x="1252728" y="1133856"/>
            <a:ext cx="4684398" cy="2743200"/>
          </a:xfrm>
          <a:prstGeom prst="rect">
            <a:avLst/>
          </a:prstGeom>
        </p:spPr>
      </p:pic>
      <p:pic>
        <p:nvPicPr>
          <p:cNvPr id="6" name="Picture 5" descr="A graph with blue lines and red dots&#10;&#10;Description automatically generated">
            <a:extLst>
              <a:ext uri="{FF2B5EF4-FFF2-40B4-BE49-F238E27FC236}">
                <a16:creationId xmlns:a16="http://schemas.microsoft.com/office/drawing/2014/main" id="{8D2301BC-5E6A-4003-2912-7C17A1535681}"/>
              </a:ext>
            </a:extLst>
          </p:cNvPr>
          <p:cNvPicPr>
            <a:picLocks noChangeAspect="1"/>
          </p:cNvPicPr>
          <p:nvPr/>
        </p:nvPicPr>
        <p:blipFill rotWithShape="1">
          <a:blip r:embed="rId3"/>
          <a:srcRect l="7507" t="11655" r="9656" b="7497"/>
          <a:stretch/>
        </p:blipFill>
        <p:spPr>
          <a:xfrm>
            <a:off x="1252728" y="3977640"/>
            <a:ext cx="4681728" cy="2741636"/>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3812536A-E96B-341E-14FE-19FD0331C5AE}"/>
              </a:ext>
            </a:extLst>
          </p:cNvPr>
          <p:cNvPicPr>
            <a:picLocks noChangeAspect="1"/>
          </p:cNvPicPr>
          <p:nvPr/>
        </p:nvPicPr>
        <p:blipFill rotWithShape="1">
          <a:blip r:embed="rId4"/>
          <a:srcRect l="7468" t="11655" r="9696" b="7497"/>
          <a:stretch/>
        </p:blipFill>
        <p:spPr>
          <a:xfrm>
            <a:off x="6217920" y="1133856"/>
            <a:ext cx="4684395" cy="2743200"/>
          </a:xfrm>
          <a:prstGeom prst="rect">
            <a:avLst/>
          </a:prstGeom>
        </p:spPr>
      </p:pic>
      <p:sp>
        <p:nvSpPr>
          <p:cNvPr id="9" name="TextBox 8">
            <a:extLst>
              <a:ext uri="{FF2B5EF4-FFF2-40B4-BE49-F238E27FC236}">
                <a16:creationId xmlns:a16="http://schemas.microsoft.com/office/drawing/2014/main" id="{926F032D-9E91-4659-C907-6185296341DD}"/>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10" name="TextBox 9">
            <a:extLst>
              <a:ext uri="{FF2B5EF4-FFF2-40B4-BE49-F238E27FC236}">
                <a16:creationId xmlns:a16="http://schemas.microsoft.com/office/drawing/2014/main" id="{FA57DD7E-734C-2283-5C3B-599529590646}"/>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1" name="TextBox 10">
            <a:extLst>
              <a:ext uri="{FF2B5EF4-FFF2-40B4-BE49-F238E27FC236}">
                <a16:creationId xmlns:a16="http://schemas.microsoft.com/office/drawing/2014/main" id="{A838F730-B68C-8F38-A241-D56E13F0F9B6}"/>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Tree>
    <p:extLst>
      <p:ext uri="{BB962C8B-B14F-4D97-AF65-F5344CB8AC3E}">
        <p14:creationId xmlns:p14="http://schemas.microsoft.com/office/powerpoint/2010/main" val="232951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56A-56C9-984F-6D79-802A00EA3182}"/>
              </a:ext>
            </a:extLst>
          </p:cNvPr>
          <p:cNvSpPr>
            <a:spLocks noGrp="1"/>
          </p:cNvSpPr>
          <p:nvPr>
            <p:ph type="title"/>
          </p:nvPr>
        </p:nvSpPr>
        <p:spPr>
          <a:xfrm>
            <a:off x="838200" y="132896"/>
            <a:ext cx="10515600" cy="1325563"/>
          </a:xfrm>
        </p:spPr>
        <p:txBody>
          <a:bodyPr/>
          <a:lstStyle/>
          <a:p>
            <a:pPr algn="ctr"/>
            <a:r>
              <a:rPr lang="en-US" sz="3000" dirty="0">
                <a:solidFill>
                  <a:schemeClr val="bg1"/>
                </a:solidFill>
              </a:rPr>
              <a:t>Z-score: Minimum Daily Air Temperature   </a:t>
            </a:r>
            <a:r>
              <a:rPr lang="en-US" dirty="0">
                <a:solidFill>
                  <a:schemeClr val="bg1"/>
                </a:solidFill>
              </a:rPr>
              <a:t> </a:t>
            </a:r>
          </a:p>
        </p:txBody>
      </p:sp>
      <p:pic>
        <p:nvPicPr>
          <p:cNvPr id="4" name="Picture 3" descr="A graph with blue lines and red dots&#10;&#10;Description automatically generated">
            <a:extLst>
              <a:ext uri="{FF2B5EF4-FFF2-40B4-BE49-F238E27FC236}">
                <a16:creationId xmlns:a16="http://schemas.microsoft.com/office/drawing/2014/main" id="{20797C11-2212-99EA-13B4-8C9AC0250B40}"/>
              </a:ext>
            </a:extLst>
          </p:cNvPr>
          <p:cNvPicPr>
            <a:picLocks noChangeAspect="1"/>
          </p:cNvPicPr>
          <p:nvPr/>
        </p:nvPicPr>
        <p:blipFill rotWithShape="1">
          <a:blip r:embed="rId2"/>
          <a:srcRect l="7468" t="11617" r="9696" b="7535"/>
          <a:stretch/>
        </p:blipFill>
        <p:spPr>
          <a:xfrm>
            <a:off x="1252728" y="1133856"/>
            <a:ext cx="4684398" cy="2743200"/>
          </a:xfrm>
          <a:prstGeom prst="rect">
            <a:avLst/>
          </a:prstGeom>
        </p:spPr>
      </p:pic>
      <p:pic>
        <p:nvPicPr>
          <p:cNvPr id="6" name="Picture 5" descr="A graph with blue lines and red dots&#10;&#10;Description automatically generated">
            <a:extLst>
              <a:ext uri="{FF2B5EF4-FFF2-40B4-BE49-F238E27FC236}">
                <a16:creationId xmlns:a16="http://schemas.microsoft.com/office/drawing/2014/main" id="{8D2301BC-5E6A-4003-2912-7C17A1535681}"/>
              </a:ext>
            </a:extLst>
          </p:cNvPr>
          <p:cNvPicPr>
            <a:picLocks noChangeAspect="1"/>
          </p:cNvPicPr>
          <p:nvPr/>
        </p:nvPicPr>
        <p:blipFill rotWithShape="1">
          <a:blip r:embed="rId3"/>
          <a:srcRect l="7507" t="11655" r="9656" b="7497"/>
          <a:stretch/>
        </p:blipFill>
        <p:spPr>
          <a:xfrm>
            <a:off x="1252728" y="3977640"/>
            <a:ext cx="4681728" cy="2741636"/>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3812536A-E96B-341E-14FE-19FD0331C5AE}"/>
              </a:ext>
            </a:extLst>
          </p:cNvPr>
          <p:cNvPicPr>
            <a:picLocks noChangeAspect="1"/>
          </p:cNvPicPr>
          <p:nvPr/>
        </p:nvPicPr>
        <p:blipFill rotWithShape="1">
          <a:blip r:embed="rId4"/>
          <a:srcRect l="7468" t="11655" r="9696" b="7497"/>
          <a:stretch/>
        </p:blipFill>
        <p:spPr>
          <a:xfrm>
            <a:off x="6217920" y="1133856"/>
            <a:ext cx="4684395" cy="2743200"/>
          </a:xfrm>
          <a:prstGeom prst="rect">
            <a:avLst/>
          </a:prstGeom>
        </p:spPr>
      </p:pic>
      <p:sp>
        <p:nvSpPr>
          <p:cNvPr id="3" name="Rectangle 2">
            <a:extLst>
              <a:ext uri="{FF2B5EF4-FFF2-40B4-BE49-F238E27FC236}">
                <a16:creationId xmlns:a16="http://schemas.microsoft.com/office/drawing/2014/main" id="{2DCA285E-79F2-7706-FC19-2835EF7D89C1}"/>
              </a:ext>
            </a:extLst>
          </p:cNvPr>
          <p:cNvSpPr/>
          <p:nvPr/>
        </p:nvSpPr>
        <p:spPr>
          <a:xfrm>
            <a:off x="2931090"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D72223-288D-DEB9-F46D-9BAC35976F7E}"/>
              </a:ext>
            </a:extLst>
          </p:cNvPr>
          <p:cNvSpPr/>
          <p:nvPr/>
        </p:nvSpPr>
        <p:spPr>
          <a:xfrm>
            <a:off x="8040739" y="1148617"/>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07271B-4235-CE1A-4BFC-BB663D758F71}"/>
              </a:ext>
            </a:extLst>
          </p:cNvPr>
          <p:cNvSpPr/>
          <p:nvPr/>
        </p:nvSpPr>
        <p:spPr>
          <a:xfrm>
            <a:off x="2931089" y="4011730"/>
            <a:ext cx="1077239" cy="1077238"/>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51D3D1-E24E-2F0A-0EA3-8AEA83077E2C}"/>
              </a:ext>
            </a:extLst>
          </p:cNvPr>
          <p:cNvSpPr txBox="1"/>
          <p:nvPr/>
        </p:nvSpPr>
        <p:spPr>
          <a:xfrm>
            <a:off x="1553227" y="3244334"/>
            <a:ext cx="1728592" cy="369332"/>
          </a:xfrm>
          <a:prstGeom prst="rect">
            <a:avLst/>
          </a:prstGeom>
          <a:noFill/>
        </p:spPr>
        <p:txBody>
          <a:bodyPr wrap="square" rtlCol="0">
            <a:spAutoFit/>
          </a:bodyPr>
          <a:lstStyle/>
          <a:p>
            <a:r>
              <a:rPr lang="en-US" dirty="0"/>
              <a:t>Cedar Rapids, IA</a:t>
            </a:r>
          </a:p>
        </p:txBody>
      </p:sp>
      <p:sp>
        <p:nvSpPr>
          <p:cNvPr id="10" name="TextBox 9">
            <a:extLst>
              <a:ext uri="{FF2B5EF4-FFF2-40B4-BE49-F238E27FC236}">
                <a16:creationId xmlns:a16="http://schemas.microsoft.com/office/drawing/2014/main" id="{7B3390AE-9DEA-691A-E624-89183E364CA7}"/>
              </a:ext>
            </a:extLst>
          </p:cNvPr>
          <p:cNvSpPr txBox="1"/>
          <p:nvPr/>
        </p:nvSpPr>
        <p:spPr>
          <a:xfrm>
            <a:off x="6501008" y="3240298"/>
            <a:ext cx="1728592" cy="369332"/>
          </a:xfrm>
          <a:prstGeom prst="rect">
            <a:avLst/>
          </a:prstGeom>
          <a:noFill/>
        </p:spPr>
        <p:txBody>
          <a:bodyPr wrap="square" rtlCol="0">
            <a:spAutoFit/>
          </a:bodyPr>
          <a:lstStyle/>
          <a:p>
            <a:r>
              <a:rPr lang="en-US" dirty="0"/>
              <a:t>Springfield, IL</a:t>
            </a:r>
          </a:p>
        </p:txBody>
      </p:sp>
      <p:sp>
        <p:nvSpPr>
          <p:cNvPr id="11" name="TextBox 10">
            <a:extLst>
              <a:ext uri="{FF2B5EF4-FFF2-40B4-BE49-F238E27FC236}">
                <a16:creationId xmlns:a16="http://schemas.microsoft.com/office/drawing/2014/main" id="{25CF0F71-843B-1EA2-5EE4-675A023809B0}"/>
              </a:ext>
            </a:extLst>
          </p:cNvPr>
          <p:cNvSpPr txBox="1"/>
          <p:nvPr/>
        </p:nvSpPr>
        <p:spPr>
          <a:xfrm>
            <a:off x="1553227" y="6112709"/>
            <a:ext cx="1728592" cy="369332"/>
          </a:xfrm>
          <a:prstGeom prst="rect">
            <a:avLst/>
          </a:prstGeom>
          <a:noFill/>
        </p:spPr>
        <p:txBody>
          <a:bodyPr wrap="square" rtlCol="0">
            <a:spAutoFit/>
          </a:bodyPr>
          <a:lstStyle/>
          <a:p>
            <a:r>
              <a:rPr lang="en-US" dirty="0"/>
              <a:t>Kansas City, MO</a:t>
            </a:r>
          </a:p>
        </p:txBody>
      </p:sp>
      <p:sp>
        <p:nvSpPr>
          <p:cNvPr id="12" name="TextBox 11">
            <a:extLst>
              <a:ext uri="{FF2B5EF4-FFF2-40B4-BE49-F238E27FC236}">
                <a16:creationId xmlns:a16="http://schemas.microsoft.com/office/drawing/2014/main" id="{870CA2A9-FADF-0F87-90FC-D32035D37A09}"/>
              </a:ext>
            </a:extLst>
          </p:cNvPr>
          <p:cNvSpPr txBox="1"/>
          <p:nvPr/>
        </p:nvSpPr>
        <p:spPr>
          <a:xfrm>
            <a:off x="6221262" y="4011730"/>
            <a:ext cx="574109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Again, most of the anomalies align with the June/July 2012 heat wave </a:t>
            </a:r>
          </a:p>
        </p:txBody>
      </p:sp>
    </p:spTree>
    <p:extLst>
      <p:ext uri="{BB962C8B-B14F-4D97-AF65-F5344CB8AC3E}">
        <p14:creationId xmlns:p14="http://schemas.microsoft.com/office/powerpoint/2010/main" val="3977727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546</Words>
  <Application>Microsoft Macintosh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Automating the Identification and Quantification of Adverse Weather Events for Crop-Insurance Claims  </vt:lpstr>
      <vt:lpstr>Problem Statement  </vt:lpstr>
      <vt:lpstr>Data  </vt:lpstr>
      <vt:lpstr>Anomaly Detection Algorithms   </vt:lpstr>
      <vt:lpstr>Z-score: Maximum Daily Air Temperature    </vt:lpstr>
      <vt:lpstr>Z-score: Maximum Daily Air Temperature    </vt:lpstr>
      <vt:lpstr>Z-score: Maximum Daily Air Temperature    </vt:lpstr>
      <vt:lpstr>Z-score: Minimum Daily Air Temperature    </vt:lpstr>
      <vt:lpstr>Z-score: Minimum Daily Air Temperature    </vt:lpstr>
      <vt:lpstr>Isolation Forest: Maximum Daily Air Temperature    </vt:lpstr>
      <vt:lpstr>Isolation Forest: Maximum Daily Air Temperature    </vt:lpstr>
      <vt:lpstr>Isolation Forest: Maximum Daily Air Temperature    </vt:lpstr>
      <vt:lpstr>Isolation Forest: Minimum Daily Air Temperature    </vt:lpstr>
      <vt:lpstr>Isolation Forest: Minimum Daily Air Temperature    </vt:lpstr>
      <vt:lpstr>Isolation Forest: Minimum Daily Air Temperature    </vt:lpstr>
      <vt:lpstr>Conclusions   </vt:lpstr>
      <vt:lpstr>Further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Hughes</dc:creator>
  <cp:lastModifiedBy>Paul Hughes</cp:lastModifiedBy>
  <cp:revision>23</cp:revision>
  <dcterms:created xsi:type="dcterms:W3CDTF">2024-03-08T13:53:11Z</dcterms:created>
  <dcterms:modified xsi:type="dcterms:W3CDTF">2024-06-15T04:51:45Z</dcterms:modified>
</cp:coreProperties>
</file>