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82" r:id="rId5"/>
    <p:sldId id="283" r:id="rId6"/>
    <p:sldId id="286" r:id="rId7"/>
    <p:sldId id="259" r:id="rId8"/>
    <p:sldId id="267" r:id="rId9"/>
    <p:sldId id="260" r:id="rId10"/>
    <p:sldId id="261" r:id="rId11"/>
    <p:sldId id="268" r:id="rId12"/>
    <p:sldId id="271" r:id="rId13"/>
    <p:sldId id="272" r:id="rId14"/>
    <p:sldId id="262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84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>
      <p:cViewPr varScale="1">
        <p:scale>
          <a:sx n="102" d="100"/>
          <a:sy n="102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F3062-8DC4-B545-A9C9-97A0E1F7DE07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12C06-8693-9C44-983F-8A0E2522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1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E786-E9EA-5E58-B4AD-966F7B0B5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E2727-F0E5-0C2D-3024-60D39EAF0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D95DA-E012-BB0F-8E3B-B6EE6012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17B8-BFE2-9244-BDBF-0F586BF440A6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416B8-0F66-E839-9C15-F1838C59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B808C-9C68-199A-DC6B-07ADDCD7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34BD-58EA-0346-A6D3-3304F9A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5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7DA9-1D47-E960-58CE-D45A15BC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DE27C-C13D-B152-3971-B9EDD6399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718D2-D936-DAB7-56F4-57FB5EC1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17B8-BFE2-9244-BDBF-0F586BF440A6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0DA8B-9719-816D-9431-D9BCC8ED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02678-723A-934B-4172-38E14134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34BD-58EA-0346-A6D3-3304F9A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3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510C3-CA71-15BC-00C2-961737402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E63F6-0EF0-1C73-F35B-1597A822D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1514D-5E71-9C37-A34F-52CA352F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17B8-BFE2-9244-BDBF-0F586BF440A6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D8EB6-6FED-0454-30D5-0831BC15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5A158-99F2-2F03-24A0-8F18C1C8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34BD-58EA-0346-A6D3-3304F9A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6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D92E-F18F-DE53-6544-D5426B77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00A4F-90D7-0C3B-ECB3-87D04D5C1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B9FA4-DD3F-0950-8EA6-71EE34CB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17B8-BFE2-9244-BDBF-0F586BF440A6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82DCA-5F94-0D09-75D7-37EBAE0D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72586-FFCE-721A-ADC7-8310F68E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34BD-58EA-0346-A6D3-3304F9A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3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85D4-5DC7-FD71-08EE-78EA01B8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06DFF-820D-07E1-636E-0312C6750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321D-4E47-BA6B-65BD-248B4FF2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17B8-BFE2-9244-BDBF-0F586BF440A6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3209E-DBBD-5507-2FF1-47B9630F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45004-D23C-59EA-6EB9-9E422535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34BD-58EA-0346-A6D3-3304F9A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6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0721-86AB-C426-C94A-F0800C4A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63AC-183B-3D45-D5F9-6BDA3D01F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7D36C-9B87-6E18-2E93-092F11807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755C6-76FE-4D58-E0C9-48555462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17B8-BFE2-9244-BDBF-0F586BF440A6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49BAD-FB30-9696-9DD1-8D370E8A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E8878-9DA7-8FD4-CEB5-DD7CFB66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34BD-58EA-0346-A6D3-3304F9A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7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E9FE-AA24-4388-374C-7A3F2332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5A940-F0BB-3D76-157B-BA3311121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21888-0E74-6F34-C704-C5B03179C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8635E-3B43-4350-AD78-29E365313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37F16-84C6-C976-1817-F3DE24194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51E99-21B4-0F35-91DA-7A4C35F6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17B8-BFE2-9244-BDBF-0F586BF440A6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89ADF-DF23-DA1B-8353-2B7C31B2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8539-EF09-BBE0-77D8-EF5B8E95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34BD-58EA-0346-A6D3-3304F9A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4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2CA6-C6FE-7CCA-1346-E8EEC3B4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5D855-5246-1BAC-CE58-4978CDC7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17B8-BFE2-9244-BDBF-0F586BF440A6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F64CC-4DC1-5BBB-7821-5FE9BEE5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4D4D6-1F53-E99C-E537-3911DB9E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34BD-58EA-0346-A6D3-3304F9A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6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7E077-37A8-2BFB-B369-D55EBF6A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17B8-BFE2-9244-BDBF-0F586BF440A6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AC618-CD9B-BFD8-F2C6-460F35F7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7C462-9FAE-7A7F-4EF5-276F42F3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34BD-58EA-0346-A6D3-3304F9A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8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D0E6-50AB-B173-D475-74B0C0A4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690C-0752-8585-DA2A-1D85A289B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3F914-E59D-DAF4-4201-382C60E14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8F745-9F78-F458-02A5-A47955D8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17B8-BFE2-9244-BDBF-0F586BF440A6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AE16A-3DC4-3DC3-6286-8F95416F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EAB63-BFE3-0784-6E66-254E3845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34BD-58EA-0346-A6D3-3304F9A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7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5513-3E84-A28C-3883-E4891021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3B9F3F-9288-8C94-7F7B-E06128AB4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F6472-E8E5-D2AB-9529-BF86D856C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21D72-90C3-4251-6DF9-5DB06503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17B8-BFE2-9244-BDBF-0F586BF440A6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037F1-B1C9-67E6-5407-8AFF0B44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46E5D-17A7-99C8-1F06-16FEA2E3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34BD-58EA-0346-A6D3-3304F9A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5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96A2E-7F00-DB6B-50E5-36420C26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BCB5E-598D-3E2A-B789-1A88FC8B5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33B72-4102-2A69-1466-D75FC326D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E17B8-BFE2-9244-BDBF-0F586BF440A6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7572-7673-957E-67E7-1C2C85C2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07A99-2E72-3BC8-A5AE-735BCC145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F34BD-58EA-0346-A6D3-3304F9A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2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E765-24DD-FFC2-C7A9-E609A1D6F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197" y="1122363"/>
            <a:ext cx="11035430" cy="2387600"/>
          </a:xfrm>
        </p:spPr>
        <p:txBody>
          <a:bodyPr>
            <a:normAutofit/>
          </a:bodyPr>
          <a:lstStyle/>
          <a:p>
            <a:r>
              <a:rPr lang="en-US" sz="5300" b="1" i="1" dirty="0">
                <a:solidFill>
                  <a:schemeClr val="bg1"/>
                </a:solidFill>
              </a:rPr>
              <a:t>Predictability of Winter Wheat Yield</a:t>
            </a:r>
            <a:br>
              <a:rPr lang="en-US" sz="5300" b="1" i="1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C69B-E87D-8EB2-BF7C-820827CEF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Paul Hughes</a:t>
            </a:r>
          </a:p>
          <a:p>
            <a:r>
              <a:rPr lang="en-US" dirty="0">
                <a:solidFill>
                  <a:schemeClr val="bg1"/>
                </a:solidFill>
              </a:rPr>
              <a:t>Data Science Intensive Capstone Project</a:t>
            </a:r>
          </a:p>
          <a:p>
            <a:r>
              <a:rPr lang="en-US" dirty="0">
                <a:solidFill>
                  <a:schemeClr val="bg1"/>
                </a:solidFill>
              </a:rPr>
              <a:t>April 4, 2024 </a:t>
            </a:r>
          </a:p>
        </p:txBody>
      </p:sp>
    </p:spTree>
    <p:extLst>
      <p:ext uri="{BB962C8B-B14F-4D97-AF65-F5344CB8AC3E}">
        <p14:creationId xmlns:p14="http://schemas.microsoft.com/office/powerpoint/2010/main" val="407855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056A-56C9-984F-6D79-802A00EA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Modeling: Linear Regression   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8BA89E-D81E-2103-AE72-EABDDCD73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667994"/>
              </p:ext>
            </p:extLst>
          </p:nvPr>
        </p:nvGraphicFramePr>
        <p:xfrm>
          <a:off x="1027134" y="2168638"/>
          <a:ext cx="10108504" cy="3265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1661">
                  <a:extLst>
                    <a:ext uri="{9D8B030D-6E8A-4147-A177-3AD203B41FA5}">
                      <a16:colId xmlns:a16="http://schemas.microsoft.com/office/drawing/2014/main" val="1736202261"/>
                    </a:ext>
                  </a:extLst>
                </a:gridCol>
                <a:gridCol w="2229632">
                  <a:extLst>
                    <a:ext uri="{9D8B030D-6E8A-4147-A177-3AD203B41FA5}">
                      <a16:colId xmlns:a16="http://schemas.microsoft.com/office/drawing/2014/main" val="1341541009"/>
                    </a:ext>
                  </a:extLst>
                </a:gridCol>
                <a:gridCol w="2267211">
                  <a:extLst>
                    <a:ext uri="{9D8B030D-6E8A-4147-A177-3AD203B41FA5}">
                      <a16:colId xmlns:a16="http://schemas.microsoft.com/office/drawing/2014/main" val="1754622681"/>
                    </a:ext>
                  </a:extLst>
                </a:gridCol>
              </a:tblGrid>
              <a:tr h="457861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673451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Squared Error (MSE)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7594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Root Mean Square Error (RMSE)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5634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Absolute Error (MAE)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3986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65595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5-fold 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27255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Standard deviation of 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1323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A09AAB-3BD9-3CB5-5E9D-878066A236B9}"/>
              </a:ext>
            </a:extLst>
          </p:cNvPr>
          <p:cNvSpPr txBox="1"/>
          <p:nvPr/>
        </p:nvSpPr>
        <p:spPr>
          <a:xfrm>
            <a:off x="1027134" y="1799306"/>
            <a:ext cx="1010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Table 1.  Evaluation of linear regression model to ground truth</a:t>
            </a:r>
          </a:p>
        </p:txBody>
      </p:sp>
    </p:spTree>
    <p:extLst>
      <p:ext uri="{BB962C8B-B14F-4D97-AF65-F5344CB8AC3E}">
        <p14:creationId xmlns:p14="http://schemas.microsoft.com/office/powerpoint/2010/main" val="308431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056A-56C9-984F-6D79-802A00EA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Modeling: Linear Regression   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8BA89E-D81E-2103-AE72-EABDDCD73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533883"/>
              </p:ext>
            </p:extLst>
          </p:nvPr>
        </p:nvGraphicFramePr>
        <p:xfrm>
          <a:off x="1027134" y="2168638"/>
          <a:ext cx="10108504" cy="3265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1661">
                  <a:extLst>
                    <a:ext uri="{9D8B030D-6E8A-4147-A177-3AD203B41FA5}">
                      <a16:colId xmlns:a16="http://schemas.microsoft.com/office/drawing/2014/main" val="1736202261"/>
                    </a:ext>
                  </a:extLst>
                </a:gridCol>
                <a:gridCol w="2229632">
                  <a:extLst>
                    <a:ext uri="{9D8B030D-6E8A-4147-A177-3AD203B41FA5}">
                      <a16:colId xmlns:a16="http://schemas.microsoft.com/office/drawing/2014/main" val="1341541009"/>
                    </a:ext>
                  </a:extLst>
                </a:gridCol>
                <a:gridCol w="2267211">
                  <a:extLst>
                    <a:ext uri="{9D8B030D-6E8A-4147-A177-3AD203B41FA5}">
                      <a16:colId xmlns:a16="http://schemas.microsoft.com/office/drawing/2014/main" val="1754622681"/>
                    </a:ext>
                  </a:extLst>
                </a:gridCol>
              </a:tblGrid>
              <a:tr h="457861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673451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Squared Error (MSE)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7594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Root Mean Square Error (RMSE)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5634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Absolute Error (MAE)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3986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65595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5-fold 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27255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Standard deviation of 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1323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A09AAB-3BD9-3CB5-5E9D-878066A236B9}"/>
              </a:ext>
            </a:extLst>
          </p:cNvPr>
          <p:cNvSpPr txBox="1"/>
          <p:nvPr/>
        </p:nvSpPr>
        <p:spPr>
          <a:xfrm>
            <a:off x="1027134" y="1799306"/>
            <a:ext cx="1010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Table 1.  Evaluation of linear regression model to ground truth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09C505-54F7-397D-CFD1-D10DF99376CD}"/>
              </a:ext>
            </a:extLst>
          </p:cNvPr>
          <p:cNvSpPr/>
          <p:nvPr/>
        </p:nvSpPr>
        <p:spPr>
          <a:xfrm>
            <a:off x="2430049" y="3131507"/>
            <a:ext cx="8229600" cy="914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0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056A-56C9-984F-6D79-802A00EA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Modeling: Linear Regression   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8BA89E-D81E-2103-AE72-EABDDCD7364D}"/>
              </a:ext>
            </a:extLst>
          </p:cNvPr>
          <p:cNvGraphicFramePr>
            <a:graphicFrameLocks noGrp="1"/>
          </p:cNvGraphicFramePr>
          <p:nvPr/>
        </p:nvGraphicFramePr>
        <p:xfrm>
          <a:off x="1027134" y="2168638"/>
          <a:ext cx="10108504" cy="3265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1661">
                  <a:extLst>
                    <a:ext uri="{9D8B030D-6E8A-4147-A177-3AD203B41FA5}">
                      <a16:colId xmlns:a16="http://schemas.microsoft.com/office/drawing/2014/main" val="1736202261"/>
                    </a:ext>
                  </a:extLst>
                </a:gridCol>
                <a:gridCol w="2229632">
                  <a:extLst>
                    <a:ext uri="{9D8B030D-6E8A-4147-A177-3AD203B41FA5}">
                      <a16:colId xmlns:a16="http://schemas.microsoft.com/office/drawing/2014/main" val="1341541009"/>
                    </a:ext>
                  </a:extLst>
                </a:gridCol>
                <a:gridCol w="2267211">
                  <a:extLst>
                    <a:ext uri="{9D8B030D-6E8A-4147-A177-3AD203B41FA5}">
                      <a16:colId xmlns:a16="http://schemas.microsoft.com/office/drawing/2014/main" val="1754622681"/>
                    </a:ext>
                  </a:extLst>
                </a:gridCol>
              </a:tblGrid>
              <a:tr h="457861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673451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Squared Error (MSE)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7594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Root Mean Square Error (RMSE)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5634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Absolute Error (MAE)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3986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65595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5-fold 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27255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Standard deviation of 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1323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A09AAB-3BD9-3CB5-5E9D-878066A236B9}"/>
              </a:ext>
            </a:extLst>
          </p:cNvPr>
          <p:cNvSpPr txBox="1"/>
          <p:nvPr/>
        </p:nvSpPr>
        <p:spPr>
          <a:xfrm>
            <a:off x="1027134" y="1799306"/>
            <a:ext cx="1010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Table 1.  Evaluation of linear regression model to ground truth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09C505-54F7-397D-CFD1-D10DF99376CD}"/>
              </a:ext>
            </a:extLst>
          </p:cNvPr>
          <p:cNvSpPr/>
          <p:nvPr/>
        </p:nvSpPr>
        <p:spPr>
          <a:xfrm>
            <a:off x="5060515" y="4035178"/>
            <a:ext cx="5611660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33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056A-56C9-984F-6D79-802A00EA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Modeling: Linear Regression   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8BA89E-D81E-2103-AE72-EABDDCD7364D}"/>
              </a:ext>
            </a:extLst>
          </p:cNvPr>
          <p:cNvGraphicFramePr>
            <a:graphicFrameLocks noGrp="1"/>
          </p:cNvGraphicFramePr>
          <p:nvPr/>
        </p:nvGraphicFramePr>
        <p:xfrm>
          <a:off x="1027134" y="2168638"/>
          <a:ext cx="10108504" cy="3265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1661">
                  <a:extLst>
                    <a:ext uri="{9D8B030D-6E8A-4147-A177-3AD203B41FA5}">
                      <a16:colId xmlns:a16="http://schemas.microsoft.com/office/drawing/2014/main" val="1736202261"/>
                    </a:ext>
                  </a:extLst>
                </a:gridCol>
                <a:gridCol w="2229632">
                  <a:extLst>
                    <a:ext uri="{9D8B030D-6E8A-4147-A177-3AD203B41FA5}">
                      <a16:colId xmlns:a16="http://schemas.microsoft.com/office/drawing/2014/main" val="1341541009"/>
                    </a:ext>
                  </a:extLst>
                </a:gridCol>
                <a:gridCol w="2267211">
                  <a:extLst>
                    <a:ext uri="{9D8B030D-6E8A-4147-A177-3AD203B41FA5}">
                      <a16:colId xmlns:a16="http://schemas.microsoft.com/office/drawing/2014/main" val="1754622681"/>
                    </a:ext>
                  </a:extLst>
                </a:gridCol>
              </a:tblGrid>
              <a:tr h="457861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673451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Squared Error (MSE)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7594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Root Mean Square Error (RMSE)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5634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Absolute Error (MAE)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3986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65595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5-fold 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27255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Standard deviation of 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1323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A09AAB-3BD9-3CB5-5E9D-878066A236B9}"/>
              </a:ext>
            </a:extLst>
          </p:cNvPr>
          <p:cNvSpPr txBox="1"/>
          <p:nvPr/>
        </p:nvSpPr>
        <p:spPr>
          <a:xfrm>
            <a:off x="1027134" y="1799306"/>
            <a:ext cx="1010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Table 1.  Evaluation of linear regression model to ground truth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09C505-54F7-397D-CFD1-D10DF99376CD}"/>
              </a:ext>
            </a:extLst>
          </p:cNvPr>
          <p:cNvSpPr/>
          <p:nvPr/>
        </p:nvSpPr>
        <p:spPr>
          <a:xfrm>
            <a:off x="1056362" y="4498641"/>
            <a:ext cx="7511441" cy="9353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7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056A-56C9-984F-6D79-802A00EA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Modeling: Random Forest Regression  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Picture 3" descr="A graph with red line and blue dots&#10;&#10;Description automatically generated">
            <a:extLst>
              <a:ext uri="{FF2B5EF4-FFF2-40B4-BE49-F238E27FC236}">
                <a16:creationId xmlns:a16="http://schemas.microsoft.com/office/drawing/2014/main" id="{16845961-FE58-BC35-7825-4BD574EE6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26"/>
          <a:stretch/>
        </p:blipFill>
        <p:spPr>
          <a:xfrm>
            <a:off x="127000" y="2167128"/>
            <a:ext cx="5842000" cy="3929062"/>
          </a:xfrm>
          <a:prstGeom prst="rect">
            <a:avLst/>
          </a:prstGeom>
        </p:spPr>
      </p:pic>
      <p:pic>
        <p:nvPicPr>
          <p:cNvPr id="6" name="Picture 5" descr="A red line with blue dots&#10;&#10;Description automatically generated">
            <a:extLst>
              <a:ext uri="{FF2B5EF4-FFF2-40B4-BE49-F238E27FC236}">
                <a16:creationId xmlns:a16="http://schemas.microsoft.com/office/drawing/2014/main" id="{DFF92280-608B-0343-84B5-0102C63EF1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26"/>
          <a:stretch/>
        </p:blipFill>
        <p:spPr>
          <a:xfrm>
            <a:off x="6223000" y="2167128"/>
            <a:ext cx="5842000" cy="39290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3EA431-BB2F-6105-77CC-580E02107346}"/>
              </a:ext>
            </a:extLst>
          </p:cNvPr>
          <p:cNvSpPr txBox="1"/>
          <p:nvPr/>
        </p:nvSpPr>
        <p:spPr>
          <a:xfrm>
            <a:off x="127000" y="1690688"/>
            <a:ext cx="584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Winter Wheat Yield: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55745-9AC9-B0CD-CC10-65189A0C241A}"/>
              </a:ext>
            </a:extLst>
          </p:cNvPr>
          <p:cNvSpPr txBox="1"/>
          <p:nvPr/>
        </p:nvSpPr>
        <p:spPr>
          <a:xfrm>
            <a:off x="6223000" y="1690688"/>
            <a:ext cx="584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Winter Wheat Yield: Test</a:t>
            </a:r>
          </a:p>
        </p:txBody>
      </p:sp>
    </p:spTree>
    <p:extLst>
      <p:ext uri="{BB962C8B-B14F-4D97-AF65-F5344CB8AC3E}">
        <p14:creationId xmlns:p14="http://schemas.microsoft.com/office/powerpoint/2010/main" val="2601250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056A-56C9-984F-6D79-802A00EA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Modeling: Random Forest Regression   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8BA89E-D81E-2103-AE72-EABDDCD73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90035"/>
              </p:ext>
            </p:extLst>
          </p:nvPr>
        </p:nvGraphicFramePr>
        <p:xfrm>
          <a:off x="1027134" y="2168638"/>
          <a:ext cx="10108504" cy="3265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1661">
                  <a:extLst>
                    <a:ext uri="{9D8B030D-6E8A-4147-A177-3AD203B41FA5}">
                      <a16:colId xmlns:a16="http://schemas.microsoft.com/office/drawing/2014/main" val="1736202261"/>
                    </a:ext>
                  </a:extLst>
                </a:gridCol>
                <a:gridCol w="2229632">
                  <a:extLst>
                    <a:ext uri="{9D8B030D-6E8A-4147-A177-3AD203B41FA5}">
                      <a16:colId xmlns:a16="http://schemas.microsoft.com/office/drawing/2014/main" val="1341541009"/>
                    </a:ext>
                  </a:extLst>
                </a:gridCol>
                <a:gridCol w="2267211">
                  <a:extLst>
                    <a:ext uri="{9D8B030D-6E8A-4147-A177-3AD203B41FA5}">
                      <a16:colId xmlns:a16="http://schemas.microsoft.com/office/drawing/2014/main" val="1754622681"/>
                    </a:ext>
                  </a:extLst>
                </a:gridCol>
              </a:tblGrid>
              <a:tr h="457861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673451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Squared Error (MSE)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26.19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7594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Root Mean Square Error (RMSE)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5634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Absolute Error (MAE)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3986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65595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5-fold 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27255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Standard deviation of 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1323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A09AAB-3BD9-3CB5-5E9D-878066A236B9}"/>
              </a:ext>
            </a:extLst>
          </p:cNvPr>
          <p:cNvSpPr txBox="1"/>
          <p:nvPr/>
        </p:nvSpPr>
        <p:spPr>
          <a:xfrm>
            <a:off x="1027134" y="1799306"/>
            <a:ext cx="1010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Table 2.  Evaluation of random forest model to ground truth</a:t>
            </a:r>
          </a:p>
        </p:txBody>
      </p:sp>
    </p:spTree>
    <p:extLst>
      <p:ext uri="{BB962C8B-B14F-4D97-AF65-F5344CB8AC3E}">
        <p14:creationId xmlns:p14="http://schemas.microsoft.com/office/powerpoint/2010/main" val="3078805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056A-56C9-984F-6D79-802A00EA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Modeling: Random Forest Regression   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8BA89E-D81E-2103-AE72-EABDDCD7364D}"/>
              </a:ext>
            </a:extLst>
          </p:cNvPr>
          <p:cNvGraphicFramePr>
            <a:graphicFrameLocks noGrp="1"/>
          </p:cNvGraphicFramePr>
          <p:nvPr/>
        </p:nvGraphicFramePr>
        <p:xfrm>
          <a:off x="1027134" y="2168638"/>
          <a:ext cx="10108504" cy="3265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1661">
                  <a:extLst>
                    <a:ext uri="{9D8B030D-6E8A-4147-A177-3AD203B41FA5}">
                      <a16:colId xmlns:a16="http://schemas.microsoft.com/office/drawing/2014/main" val="1736202261"/>
                    </a:ext>
                  </a:extLst>
                </a:gridCol>
                <a:gridCol w="2229632">
                  <a:extLst>
                    <a:ext uri="{9D8B030D-6E8A-4147-A177-3AD203B41FA5}">
                      <a16:colId xmlns:a16="http://schemas.microsoft.com/office/drawing/2014/main" val="1341541009"/>
                    </a:ext>
                  </a:extLst>
                </a:gridCol>
                <a:gridCol w="2267211">
                  <a:extLst>
                    <a:ext uri="{9D8B030D-6E8A-4147-A177-3AD203B41FA5}">
                      <a16:colId xmlns:a16="http://schemas.microsoft.com/office/drawing/2014/main" val="1754622681"/>
                    </a:ext>
                  </a:extLst>
                </a:gridCol>
              </a:tblGrid>
              <a:tr h="457861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673451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Squared Error (MSE)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26.19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7594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Root Mean Square Error (RMSE)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5634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Absolute Error (MAE)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3986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65595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5-fold 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27255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Standard deviation of 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1323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A09AAB-3BD9-3CB5-5E9D-878066A236B9}"/>
              </a:ext>
            </a:extLst>
          </p:cNvPr>
          <p:cNvSpPr txBox="1"/>
          <p:nvPr/>
        </p:nvSpPr>
        <p:spPr>
          <a:xfrm>
            <a:off x="1027134" y="1799306"/>
            <a:ext cx="1010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Table 2.  Evaluation of random forest model to ground truth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D9EB6B-E3D9-5726-471F-7848AD4C9C22}"/>
              </a:ext>
            </a:extLst>
          </p:cNvPr>
          <p:cNvSpPr/>
          <p:nvPr/>
        </p:nvSpPr>
        <p:spPr>
          <a:xfrm>
            <a:off x="2430049" y="3131507"/>
            <a:ext cx="8229600" cy="914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28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056A-56C9-984F-6D79-802A00EA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Modeling: Random Forest Regression   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8BA89E-D81E-2103-AE72-EABDDCD7364D}"/>
              </a:ext>
            </a:extLst>
          </p:cNvPr>
          <p:cNvGraphicFramePr>
            <a:graphicFrameLocks noGrp="1"/>
          </p:cNvGraphicFramePr>
          <p:nvPr/>
        </p:nvGraphicFramePr>
        <p:xfrm>
          <a:off x="1027134" y="2168638"/>
          <a:ext cx="10108504" cy="3265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1661">
                  <a:extLst>
                    <a:ext uri="{9D8B030D-6E8A-4147-A177-3AD203B41FA5}">
                      <a16:colId xmlns:a16="http://schemas.microsoft.com/office/drawing/2014/main" val="1736202261"/>
                    </a:ext>
                  </a:extLst>
                </a:gridCol>
                <a:gridCol w="2229632">
                  <a:extLst>
                    <a:ext uri="{9D8B030D-6E8A-4147-A177-3AD203B41FA5}">
                      <a16:colId xmlns:a16="http://schemas.microsoft.com/office/drawing/2014/main" val="1341541009"/>
                    </a:ext>
                  </a:extLst>
                </a:gridCol>
                <a:gridCol w="2267211">
                  <a:extLst>
                    <a:ext uri="{9D8B030D-6E8A-4147-A177-3AD203B41FA5}">
                      <a16:colId xmlns:a16="http://schemas.microsoft.com/office/drawing/2014/main" val="1754622681"/>
                    </a:ext>
                  </a:extLst>
                </a:gridCol>
              </a:tblGrid>
              <a:tr h="457861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673451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Squared Error (MSE)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26.19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7594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Root Mean Square Error (RMSE)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5634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Absolute Error (MAE)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3986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65595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5-fold 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27255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Standard deviation of 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1323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A09AAB-3BD9-3CB5-5E9D-878066A236B9}"/>
              </a:ext>
            </a:extLst>
          </p:cNvPr>
          <p:cNvSpPr txBox="1"/>
          <p:nvPr/>
        </p:nvSpPr>
        <p:spPr>
          <a:xfrm>
            <a:off x="1027134" y="1799306"/>
            <a:ext cx="1010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Table 2.  Evaluation of random forest model to ground truth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463EE4-73DF-3323-3E4A-628E2C284D7E}"/>
              </a:ext>
            </a:extLst>
          </p:cNvPr>
          <p:cNvSpPr/>
          <p:nvPr/>
        </p:nvSpPr>
        <p:spPr>
          <a:xfrm>
            <a:off x="5060515" y="4035178"/>
            <a:ext cx="5611660" cy="461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62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056A-56C9-984F-6D79-802A00EA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Modeling: Random Forest Regression   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8BA89E-D81E-2103-AE72-EABDDCD7364D}"/>
              </a:ext>
            </a:extLst>
          </p:cNvPr>
          <p:cNvGraphicFramePr>
            <a:graphicFrameLocks noGrp="1"/>
          </p:cNvGraphicFramePr>
          <p:nvPr/>
        </p:nvGraphicFramePr>
        <p:xfrm>
          <a:off x="1027134" y="2168638"/>
          <a:ext cx="10108504" cy="3265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1661">
                  <a:extLst>
                    <a:ext uri="{9D8B030D-6E8A-4147-A177-3AD203B41FA5}">
                      <a16:colId xmlns:a16="http://schemas.microsoft.com/office/drawing/2014/main" val="1736202261"/>
                    </a:ext>
                  </a:extLst>
                </a:gridCol>
                <a:gridCol w="2229632">
                  <a:extLst>
                    <a:ext uri="{9D8B030D-6E8A-4147-A177-3AD203B41FA5}">
                      <a16:colId xmlns:a16="http://schemas.microsoft.com/office/drawing/2014/main" val="1341541009"/>
                    </a:ext>
                  </a:extLst>
                </a:gridCol>
                <a:gridCol w="2267211">
                  <a:extLst>
                    <a:ext uri="{9D8B030D-6E8A-4147-A177-3AD203B41FA5}">
                      <a16:colId xmlns:a16="http://schemas.microsoft.com/office/drawing/2014/main" val="1754622681"/>
                    </a:ext>
                  </a:extLst>
                </a:gridCol>
              </a:tblGrid>
              <a:tr h="457861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673451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Squared Error (MSE)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26.19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7594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Root Mean Square Error (RMSE)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5634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Absolute Error (MAE)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3986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65595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5-fold 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27255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Standard deviation of 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1323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A09AAB-3BD9-3CB5-5E9D-878066A236B9}"/>
              </a:ext>
            </a:extLst>
          </p:cNvPr>
          <p:cNvSpPr txBox="1"/>
          <p:nvPr/>
        </p:nvSpPr>
        <p:spPr>
          <a:xfrm>
            <a:off x="1027134" y="1799306"/>
            <a:ext cx="1010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Table 2.  Evaluation of random forest model to ground truth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7CD666-1425-BAC8-D0E7-0344BA43B81B}"/>
              </a:ext>
            </a:extLst>
          </p:cNvPr>
          <p:cNvSpPr/>
          <p:nvPr/>
        </p:nvSpPr>
        <p:spPr>
          <a:xfrm>
            <a:off x="1056362" y="4498641"/>
            <a:ext cx="7511441" cy="9353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83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056A-56C9-984F-6D79-802A00EA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Model Selection   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8BA89E-D81E-2103-AE72-EABDDCD73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032511"/>
              </p:ext>
            </p:extLst>
          </p:nvPr>
        </p:nvGraphicFramePr>
        <p:xfrm>
          <a:off x="1027134" y="2168638"/>
          <a:ext cx="10108504" cy="3692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1661">
                  <a:extLst>
                    <a:ext uri="{9D8B030D-6E8A-4147-A177-3AD203B41FA5}">
                      <a16:colId xmlns:a16="http://schemas.microsoft.com/office/drawing/2014/main" val="1736202261"/>
                    </a:ext>
                  </a:extLst>
                </a:gridCol>
                <a:gridCol w="2229632">
                  <a:extLst>
                    <a:ext uri="{9D8B030D-6E8A-4147-A177-3AD203B41FA5}">
                      <a16:colId xmlns:a16="http://schemas.microsoft.com/office/drawing/2014/main" val="1341541009"/>
                    </a:ext>
                  </a:extLst>
                </a:gridCol>
                <a:gridCol w="2267211">
                  <a:extLst>
                    <a:ext uri="{9D8B030D-6E8A-4147-A177-3AD203B41FA5}">
                      <a16:colId xmlns:a16="http://schemas.microsoft.com/office/drawing/2014/main" val="1754622681"/>
                    </a:ext>
                  </a:extLst>
                </a:gridCol>
              </a:tblGrid>
              <a:tr h="457861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673451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Squared Error (MSE)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26.19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7594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Root Mean Square Error (RMSE)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5634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Absolute Error (MAE)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3986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65595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5-fold 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27255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Standard deviation of 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1323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A09AAB-3BD9-3CB5-5E9D-878066A236B9}"/>
              </a:ext>
            </a:extLst>
          </p:cNvPr>
          <p:cNvSpPr txBox="1"/>
          <p:nvPr/>
        </p:nvSpPr>
        <p:spPr>
          <a:xfrm>
            <a:off x="1027134" y="1799306"/>
            <a:ext cx="1010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Table 3.  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12324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056A-56C9-984F-6D79-802A00EA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Problem Statement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9155D-9023-D9AA-0BD3-5373F1CDA3AD}"/>
              </a:ext>
            </a:extLst>
          </p:cNvPr>
          <p:cNvSpPr txBox="1"/>
          <p:nvPr/>
        </p:nvSpPr>
        <p:spPr>
          <a:xfrm>
            <a:off x="563671" y="2091847"/>
            <a:ext cx="110479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chemeClr val="bg1"/>
                </a:solidFill>
              </a:rPr>
              <a:t>Is it possible to predict the yield of winter wheat to help mitigate the farmer’s risk and maximize their profitability?  </a:t>
            </a:r>
          </a:p>
        </p:txBody>
      </p:sp>
    </p:spTree>
    <p:extLst>
      <p:ext uri="{BB962C8B-B14F-4D97-AF65-F5344CB8AC3E}">
        <p14:creationId xmlns:p14="http://schemas.microsoft.com/office/powerpoint/2010/main" val="1206015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056A-56C9-984F-6D79-802A00EA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Model Selection   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8BA89E-D81E-2103-AE72-EABDDCD7364D}"/>
              </a:ext>
            </a:extLst>
          </p:cNvPr>
          <p:cNvGraphicFramePr>
            <a:graphicFrameLocks noGrp="1"/>
          </p:cNvGraphicFramePr>
          <p:nvPr/>
        </p:nvGraphicFramePr>
        <p:xfrm>
          <a:off x="1027134" y="2168638"/>
          <a:ext cx="10108504" cy="3692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1661">
                  <a:extLst>
                    <a:ext uri="{9D8B030D-6E8A-4147-A177-3AD203B41FA5}">
                      <a16:colId xmlns:a16="http://schemas.microsoft.com/office/drawing/2014/main" val="1736202261"/>
                    </a:ext>
                  </a:extLst>
                </a:gridCol>
                <a:gridCol w="2229632">
                  <a:extLst>
                    <a:ext uri="{9D8B030D-6E8A-4147-A177-3AD203B41FA5}">
                      <a16:colId xmlns:a16="http://schemas.microsoft.com/office/drawing/2014/main" val="1341541009"/>
                    </a:ext>
                  </a:extLst>
                </a:gridCol>
                <a:gridCol w="2267211">
                  <a:extLst>
                    <a:ext uri="{9D8B030D-6E8A-4147-A177-3AD203B41FA5}">
                      <a16:colId xmlns:a16="http://schemas.microsoft.com/office/drawing/2014/main" val="1754622681"/>
                    </a:ext>
                  </a:extLst>
                </a:gridCol>
              </a:tblGrid>
              <a:tr h="457861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673451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Squared Error (MSE)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26.19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7594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Root Mean Square Error (RMSE)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5634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Absolute Error (MAE)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3986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65595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5-fold 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27255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Standard deviation of 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1323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A09AAB-3BD9-3CB5-5E9D-878066A236B9}"/>
              </a:ext>
            </a:extLst>
          </p:cNvPr>
          <p:cNvSpPr txBox="1"/>
          <p:nvPr/>
        </p:nvSpPr>
        <p:spPr>
          <a:xfrm>
            <a:off x="1027134" y="1799306"/>
            <a:ext cx="1010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Table 3.  Model comparison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44C7BC-2005-7ABF-7991-902AB0F0AC47}"/>
              </a:ext>
            </a:extLst>
          </p:cNvPr>
          <p:cNvSpPr/>
          <p:nvPr/>
        </p:nvSpPr>
        <p:spPr>
          <a:xfrm>
            <a:off x="1027134" y="3106455"/>
            <a:ext cx="10108504" cy="1828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9E2861-D5C7-B1FC-A5B9-D0B1A7616E26}"/>
              </a:ext>
            </a:extLst>
          </p:cNvPr>
          <p:cNvSpPr/>
          <p:nvPr/>
        </p:nvSpPr>
        <p:spPr>
          <a:xfrm>
            <a:off x="37578" y="3526146"/>
            <a:ext cx="1227551" cy="9770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355605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056A-56C9-984F-6D79-802A00EA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Model Selection   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8BA89E-D81E-2103-AE72-EABDDCD7364D}"/>
              </a:ext>
            </a:extLst>
          </p:cNvPr>
          <p:cNvGraphicFramePr>
            <a:graphicFrameLocks noGrp="1"/>
          </p:cNvGraphicFramePr>
          <p:nvPr/>
        </p:nvGraphicFramePr>
        <p:xfrm>
          <a:off x="1027134" y="2168638"/>
          <a:ext cx="10108504" cy="3692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1661">
                  <a:extLst>
                    <a:ext uri="{9D8B030D-6E8A-4147-A177-3AD203B41FA5}">
                      <a16:colId xmlns:a16="http://schemas.microsoft.com/office/drawing/2014/main" val="1736202261"/>
                    </a:ext>
                  </a:extLst>
                </a:gridCol>
                <a:gridCol w="2229632">
                  <a:extLst>
                    <a:ext uri="{9D8B030D-6E8A-4147-A177-3AD203B41FA5}">
                      <a16:colId xmlns:a16="http://schemas.microsoft.com/office/drawing/2014/main" val="1341541009"/>
                    </a:ext>
                  </a:extLst>
                </a:gridCol>
                <a:gridCol w="2267211">
                  <a:extLst>
                    <a:ext uri="{9D8B030D-6E8A-4147-A177-3AD203B41FA5}">
                      <a16:colId xmlns:a16="http://schemas.microsoft.com/office/drawing/2014/main" val="1754622681"/>
                    </a:ext>
                  </a:extLst>
                </a:gridCol>
              </a:tblGrid>
              <a:tr h="457861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673451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Squared Error (MSE)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26.19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7594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Root Mean Square Error (RMSE)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5634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Absolute Error (MAE)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3986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65595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5-fold 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27255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Standard deviation of 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1323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A09AAB-3BD9-3CB5-5E9D-878066A236B9}"/>
              </a:ext>
            </a:extLst>
          </p:cNvPr>
          <p:cNvSpPr txBox="1"/>
          <p:nvPr/>
        </p:nvSpPr>
        <p:spPr>
          <a:xfrm>
            <a:off x="1027134" y="1799306"/>
            <a:ext cx="1010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Table 3.  Model comparison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44C7BC-2005-7ABF-7991-902AB0F0AC47}"/>
              </a:ext>
            </a:extLst>
          </p:cNvPr>
          <p:cNvSpPr/>
          <p:nvPr/>
        </p:nvSpPr>
        <p:spPr>
          <a:xfrm>
            <a:off x="1027134" y="4960307"/>
            <a:ext cx="10108504" cy="8831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9E2861-D5C7-B1FC-A5B9-D0B1A7616E26}"/>
              </a:ext>
            </a:extLst>
          </p:cNvPr>
          <p:cNvSpPr/>
          <p:nvPr/>
        </p:nvSpPr>
        <p:spPr>
          <a:xfrm>
            <a:off x="1" y="4913369"/>
            <a:ext cx="1164920" cy="9770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rgbClr val="FFFF00"/>
                </a:solidFill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980387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056A-56C9-984F-6D79-802A00EA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Model Selection   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8BA89E-D81E-2103-AE72-EABDDCD73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251917"/>
              </p:ext>
            </p:extLst>
          </p:nvPr>
        </p:nvGraphicFramePr>
        <p:xfrm>
          <a:off x="1027134" y="2168638"/>
          <a:ext cx="10108504" cy="3692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1661">
                  <a:extLst>
                    <a:ext uri="{9D8B030D-6E8A-4147-A177-3AD203B41FA5}">
                      <a16:colId xmlns:a16="http://schemas.microsoft.com/office/drawing/2014/main" val="1736202261"/>
                    </a:ext>
                  </a:extLst>
                </a:gridCol>
                <a:gridCol w="2229632">
                  <a:extLst>
                    <a:ext uri="{9D8B030D-6E8A-4147-A177-3AD203B41FA5}">
                      <a16:colId xmlns:a16="http://schemas.microsoft.com/office/drawing/2014/main" val="1341541009"/>
                    </a:ext>
                  </a:extLst>
                </a:gridCol>
                <a:gridCol w="2267211">
                  <a:extLst>
                    <a:ext uri="{9D8B030D-6E8A-4147-A177-3AD203B41FA5}">
                      <a16:colId xmlns:a16="http://schemas.microsoft.com/office/drawing/2014/main" val="1754622681"/>
                    </a:ext>
                  </a:extLst>
                </a:gridCol>
              </a:tblGrid>
              <a:tr h="457861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673451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Squared Error (MSE)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7594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Root Mean Square Error (RMSE)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5634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Absolute Error (MAE)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39869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65595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Mean 5-fold 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27255"/>
                  </a:ext>
                </a:extLst>
              </a:tr>
              <a:tr h="457861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Standard deviation of cross validation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1323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A09AAB-3BD9-3CB5-5E9D-878066A236B9}"/>
              </a:ext>
            </a:extLst>
          </p:cNvPr>
          <p:cNvSpPr txBox="1"/>
          <p:nvPr/>
        </p:nvSpPr>
        <p:spPr>
          <a:xfrm>
            <a:off x="1027134" y="1799306"/>
            <a:ext cx="1010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Table 3.  Model comparison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667DCB-A8D2-90E1-57AE-E9D2944A1749}"/>
              </a:ext>
            </a:extLst>
          </p:cNvPr>
          <p:cNvSpPr/>
          <p:nvPr/>
        </p:nvSpPr>
        <p:spPr>
          <a:xfrm>
            <a:off x="6651321" y="2168638"/>
            <a:ext cx="2204580" cy="36920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31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056A-56C9-984F-6D79-802A00EA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Conclusions 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9155D-9023-D9AA-0BD3-5373F1CDA3AD}"/>
              </a:ext>
            </a:extLst>
          </p:cNvPr>
          <p:cNvSpPr txBox="1"/>
          <p:nvPr/>
        </p:nvSpPr>
        <p:spPr>
          <a:xfrm>
            <a:off x="632563" y="2091847"/>
            <a:ext cx="109790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It is possible to accurately predict the yield of winter wheat in Missouri given the previous year’s yield of corn, cotton, rice, &amp; soybean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347663" indent="-347663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Based on comparison to ground truth, the linear regression model was chosen 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347663" indent="-347663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model is not ready for real-time application</a:t>
            </a:r>
          </a:p>
        </p:txBody>
      </p:sp>
    </p:spTree>
    <p:extLst>
      <p:ext uri="{BB962C8B-B14F-4D97-AF65-F5344CB8AC3E}">
        <p14:creationId xmlns:p14="http://schemas.microsoft.com/office/powerpoint/2010/main" val="2163078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056A-56C9-984F-6D79-802A00EA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Further Research 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9155D-9023-D9AA-0BD3-5373F1CDA3AD}"/>
              </a:ext>
            </a:extLst>
          </p:cNvPr>
          <p:cNvSpPr txBox="1"/>
          <p:nvPr/>
        </p:nvSpPr>
        <p:spPr>
          <a:xfrm>
            <a:off x="632563" y="2091847"/>
            <a:ext cx="109790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Extend beyond Missouri by including crop yield data from neighboring states </a:t>
            </a:r>
            <a:r>
              <a:rPr lang="en-US" sz="2400" dirty="0">
                <a:solidFill>
                  <a:schemeClr val="bg1"/>
                </a:solidFill>
              </a:rPr>
              <a:t>(e.g., Kansas, Nebraska, Iowa, &amp; Illinois)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347663" indent="-347663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Add information through modes of climate variability </a:t>
            </a:r>
            <a:r>
              <a:rPr lang="en-US" sz="2400" dirty="0">
                <a:solidFill>
                  <a:schemeClr val="bg1"/>
                </a:solidFill>
              </a:rPr>
              <a:t>(e.g., El Nino-Southern Oscillation, Pacific Decadal Oscillation, Arctic Oscillation, etc.)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</a:t>
            </a:r>
          </a:p>
          <a:p>
            <a:pPr marL="347663" indent="-347663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Add information through soil characteristics prior to winter wheat planting</a:t>
            </a:r>
          </a:p>
        </p:txBody>
      </p:sp>
    </p:spTree>
    <p:extLst>
      <p:ext uri="{BB962C8B-B14F-4D97-AF65-F5344CB8AC3E}">
        <p14:creationId xmlns:p14="http://schemas.microsoft.com/office/powerpoint/2010/main" val="330101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056A-56C9-984F-6D79-802A00EA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Key Idea 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9155D-9023-D9AA-0BD3-5373F1CDA3AD}"/>
              </a:ext>
            </a:extLst>
          </p:cNvPr>
          <p:cNvSpPr txBox="1"/>
          <p:nvPr/>
        </p:nvSpPr>
        <p:spPr>
          <a:xfrm>
            <a:off x="632563" y="2091847"/>
            <a:ext cx="10979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Winter wheat is typically planted in the fall season and is harvested in the summer season of the following year </a:t>
            </a:r>
          </a:p>
        </p:txBody>
      </p:sp>
    </p:spTree>
    <p:extLst>
      <p:ext uri="{BB962C8B-B14F-4D97-AF65-F5344CB8AC3E}">
        <p14:creationId xmlns:p14="http://schemas.microsoft.com/office/powerpoint/2010/main" val="185900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056A-56C9-984F-6D79-802A00EA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Key Idea 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9155D-9023-D9AA-0BD3-5373F1CDA3AD}"/>
              </a:ext>
            </a:extLst>
          </p:cNvPr>
          <p:cNvSpPr txBox="1"/>
          <p:nvPr/>
        </p:nvSpPr>
        <p:spPr>
          <a:xfrm>
            <a:off x="632563" y="2091847"/>
            <a:ext cx="109790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Winter wheat is typically planted in the fall season and is harvested in the summer season of the following year 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347663" indent="-347663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Corn, cotton, rice, and soybean are typically planted in the spring and harvested in the fall of the same year </a:t>
            </a:r>
          </a:p>
        </p:txBody>
      </p:sp>
    </p:spTree>
    <p:extLst>
      <p:ext uri="{BB962C8B-B14F-4D97-AF65-F5344CB8AC3E}">
        <p14:creationId xmlns:p14="http://schemas.microsoft.com/office/powerpoint/2010/main" val="397200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056A-56C9-984F-6D79-802A00EA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Key Idea 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9155D-9023-D9AA-0BD3-5373F1CDA3AD}"/>
              </a:ext>
            </a:extLst>
          </p:cNvPr>
          <p:cNvSpPr txBox="1"/>
          <p:nvPr/>
        </p:nvSpPr>
        <p:spPr>
          <a:xfrm>
            <a:off x="632563" y="2091847"/>
            <a:ext cx="109790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Winter wheat is typically planted in the fall season and is harvested in the summer season of the following year 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347663" indent="-347663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Corn, cotton, rice, and soybean are typically planted in the spring and harvested in the fall of the same year </a:t>
            </a: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pPr marL="347663" indent="-347663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</a:rPr>
              <a:t>Can the yield of corn, cotton, rice, and soybean be used to predict the following season’s yield of winter wheat?  </a:t>
            </a:r>
          </a:p>
        </p:txBody>
      </p:sp>
    </p:spTree>
    <p:extLst>
      <p:ext uri="{BB962C8B-B14F-4D97-AF65-F5344CB8AC3E}">
        <p14:creationId xmlns:p14="http://schemas.microsoft.com/office/powerpoint/2010/main" val="265342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056A-56C9-984F-6D79-802A00EA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Let’s Look at the Data 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9155D-9023-D9AA-0BD3-5373F1CDA3AD}"/>
              </a:ext>
            </a:extLst>
          </p:cNvPr>
          <p:cNvSpPr txBox="1"/>
          <p:nvPr/>
        </p:nvSpPr>
        <p:spPr>
          <a:xfrm>
            <a:off x="632563" y="2091847"/>
            <a:ext cx="109790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To understand the initial degree of of predictability of winter wheat, this work strictly used crop yield data for the state of Missouri </a:t>
            </a:r>
          </a:p>
        </p:txBody>
      </p:sp>
    </p:spTree>
    <p:extLst>
      <p:ext uri="{BB962C8B-B14F-4D97-AF65-F5344CB8AC3E}">
        <p14:creationId xmlns:p14="http://schemas.microsoft.com/office/powerpoint/2010/main" val="56387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blue dots&#10;&#10;Description automatically generated">
            <a:extLst>
              <a:ext uri="{FF2B5EF4-FFF2-40B4-BE49-F238E27FC236}">
                <a16:creationId xmlns:a16="http://schemas.microsoft.com/office/drawing/2014/main" id="{41B3FAA5-6E39-2AF5-C64A-F35D3A74F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41"/>
          <a:stretch/>
        </p:blipFill>
        <p:spPr>
          <a:xfrm>
            <a:off x="3673995" y="569685"/>
            <a:ext cx="4134797" cy="2743200"/>
          </a:xfrm>
          <a:prstGeom prst="rect">
            <a:avLst/>
          </a:prstGeom>
        </p:spPr>
      </p:pic>
      <p:pic>
        <p:nvPicPr>
          <p:cNvPr id="7" name="Picture 6" descr="A graph of cotton yield&#10;&#10;Description automatically generated">
            <a:extLst>
              <a:ext uri="{FF2B5EF4-FFF2-40B4-BE49-F238E27FC236}">
                <a16:creationId xmlns:a16="http://schemas.microsoft.com/office/drawing/2014/main" id="{F55BC486-F2DE-DEC6-56AF-53740E61BD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41"/>
          <a:stretch/>
        </p:blipFill>
        <p:spPr>
          <a:xfrm>
            <a:off x="7997366" y="569685"/>
            <a:ext cx="4134797" cy="2743200"/>
          </a:xfrm>
          <a:prstGeom prst="rect">
            <a:avLst/>
          </a:prstGeom>
        </p:spPr>
      </p:pic>
      <p:pic>
        <p:nvPicPr>
          <p:cNvPr id="9" name="Picture 8" descr="A chart with blue dots&#10;&#10;Description automatically generated">
            <a:extLst>
              <a:ext uri="{FF2B5EF4-FFF2-40B4-BE49-F238E27FC236}">
                <a16:creationId xmlns:a16="http://schemas.microsoft.com/office/drawing/2014/main" id="{63A93852-5B39-86E4-5E57-75E61DAA9D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541"/>
          <a:stretch/>
        </p:blipFill>
        <p:spPr>
          <a:xfrm>
            <a:off x="3673999" y="3948789"/>
            <a:ext cx="4134793" cy="2743200"/>
          </a:xfrm>
          <a:prstGeom prst="rect">
            <a:avLst/>
          </a:prstGeom>
        </p:spPr>
      </p:pic>
      <p:pic>
        <p:nvPicPr>
          <p:cNvPr id="11" name="Picture 10" descr="A chart with blue dots&#10;&#10;Description automatically generated">
            <a:extLst>
              <a:ext uri="{FF2B5EF4-FFF2-40B4-BE49-F238E27FC236}">
                <a16:creationId xmlns:a16="http://schemas.microsoft.com/office/drawing/2014/main" id="{42365B24-8A86-BCB8-DBFB-B490D642BD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541"/>
          <a:stretch/>
        </p:blipFill>
        <p:spPr>
          <a:xfrm>
            <a:off x="7997372" y="3948789"/>
            <a:ext cx="4134791" cy="2743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379338-D8B6-4367-28E6-AE47B6C6DDA4}"/>
              </a:ext>
            </a:extLst>
          </p:cNvPr>
          <p:cNvSpPr txBox="1"/>
          <p:nvPr/>
        </p:nvSpPr>
        <p:spPr>
          <a:xfrm>
            <a:off x="3673995" y="165721"/>
            <a:ext cx="41347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FF00"/>
                </a:solidFill>
              </a:rPr>
              <a:t>Winter Wheat vs. Corn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2889CF-226C-505D-7A59-9E2CF1DFD751}"/>
              </a:ext>
            </a:extLst>
          </p:cNvPr>
          <p:cNvSpPr txBox="1"/>
          <p:nvPr/>
        </p:nvSpPr>
        <p:spPr>
          <a:xfrm>
            <a:off x="7997365" y="166011"/>
            <a:ext cx="41347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FF00"/>
                </a:solidFill>
              </a:rPr>
              <a:t>Winter Wheat vs. Cotton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C639AD-E460-A45C-5D00-F98E23D11609}"/>
              </a:ext>
            </a:extLst>
          </p:cNvPr>
          <p:cNvSpPr txBox="1"/>
          <p:nvPr/>
        </p:nvSpPr>
        <p:spPr>
          <a:xfrm>
            <a:off x="3673994" y="3545116"/>
            <a:ext cx="41347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FF00"/>
                </a:solidFill>
              </a:rPr>
              <a:t>Winter Wheat vs. Rice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BE52F-649F-6A69-FF4F-F91CDA02FAEE}"/>
              </a:ext>
            </a:extLst>
          </p:cNvPr>
          <p:cNvSpPr txBox="1"/>
          <p:nvPr/>
        </p:nvSpPr>
        <p:spPr>
          <a:xfrm>
            <a:off x="7997364" y="3545115"/>
            <a:ext cx="41347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FF00"/>
                </a:solidFill>
              </a:rPr>
              <a:t>Winter Wheat vs. Soybean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C8ACEE-7A60-7573-118E-F18183A2E8F6}"/>
              </a:ext>
            </a:extLst>
          </p:cNvPr>
          <p:cNvSpPr txBox="1"/>
          <p:nvPr/>
        </p:nvSpPr>
        <p:spPr>
          <a:xfrm>
            <a:off x="203594" y="2459504"/>
            <a:ext cx="32818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How does the winter wheat yield relate to the previous year’s yield of corn, cotton, rice, &amp; soybean?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 Source: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United States Department of Agriculture (USDA)</a:t>
            </a:r>
          </a:p>
        </p:txBody>
      </p:sp>
    </p:spTree>
    <p:extLst>
      <p:ext uri="{BB962C8B-B14F-4D97-AF65-F5344CB8AC3E}">
        <p14:creationId xmlns:p14="http://schemas.microsoft.com/office/powerpoint/2010/main" val="352774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blue dots&#10;&#10;Description automatically generated">
            <a:extLst>
              <a:ext uri="{FF2B5EF4-FFF2-40B4-BE49-F238E27FC236}">
                <a16:creationId xmlns:a16="http://schemas.microsoft.com/office/drawing/2014/main" id="{41B3FAA5-6E39-2AF5-C64A-F35D3A74F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41"/>
          <a:stretch/>
        </p:blipFill>
        <p:spPr>
          <a:xfrm>
            <a:off x="3673995" y="569685"/>
            <a:ext cx="4134797" cy="2743200"/>
          </a:xfrm>
          <a:prstGeom prst="rect">
            <a:avLst/>
          </a:prstGeom>
        </p:spPr>
      </p:pic>
      <p:pic>
        <p:nvPicPr>
          <p:cNvPr id="7" name="Picture 6" descr="A graph of cotton yield&#10;&#10;Description automatically generated">
            <a:extLst>
              <a:ext uri="{FF2B5EF4-FFF2-40B4-BE49-F238E27FC236}">
                <a16:creationId xmlns:a16="http://schemas.microsoft.com/office/drawing/2014/main" id="{F55BC486-F2DE-DEC6-56AF-53740E61BD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41"/>
          <a:stretch/>
        </p:blipFill>
        <p:spPr>
          <a:xfrm>
            <a:off x="7997366" y="569685"/>
            <a:ext cx="4134797" cy="2743200"/>
          </a:xfrm>
          <a:prstGeom prst="rect">
            <a:avLst/>
          </a:prstGeom>
        </p:spPr>
      </p:pic>
      <p:pic>
        <p:nvPicPr>
          <p:cNvPr id="9" name="Picture 8" descr="A chart with blue dots&#10;&#10;Description automatically generated">
            <a:extLst>
              <a:ext uri="{FF2B5EF4-FFF2-40B4-BE49-F238E27FC236}">
                <a16:creationId xmlns:a16="http://schemas.microsoft.com/office/drawing/2014/main" id="{63A93852-5B39-86E4-5E57-75E61DAA9D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541"/>
          <a:stretch/>
        </p:blipFill>
        <p:spPr>
          <a:xfrm>
            <a:off x="3673999" y="3948789"/>
            <a:ext cx="4134793" cy="2743200"/>
          </a:xfrm>
          <a:prstGeom prst="rect">
            <a:avLst/>
          </a:prstGeom>
        </p:spPr>
      </p:pic>
      <p:pic>
        <p:nvPicPr>
          <p:cNvPr id="11" name="Picture 10" descr="A chart with blue dots&#10;&#10;Description automatically generated">
            <a:extLst>
              <a:ext uri="{FF2B5EF4-FFF2-40B4-BE49-F238E27FC236}">
                <a16:creationId xmlns:a16="http://schemas.microsoft.com/office/drawing/2014/main" id="{42365B24-8A86-BCB8-DBFB-B490D642BD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541"/>
          <a:stretch/>
        </p:blipFill>
        <p:spPr>
          <a:xfrm>
            <a:off x="7997372" y="3948789"/>
            <a:ext cx="4134791" cy="2743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379338-D8B6-4367-28E6-AE47B6C6DDA4}"/>
              </a:ext>
            </a:extLst>
          </p:cNvPr>
          <p:cNvSpPr txBox="1"/>
          <p:nvPr/>
        </p:nvSpPr>
        <p:spPr>
          <a:xfrm>
            <a:off x="3673995" y="165721"/>
            <a:ext cx="41347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FF00"/>
                </a:solidFill>
              </a:rPr>
              <a:t>Winter Wheat vs. Corn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2889CF-226C-505D-7A59-9E2CF1DFD751}"/>
              </a:ext>
            </a:extLst>
          </p:cNvPr>
          <p:cNvSpPr txBox="1"/>
          <p:nvPr/>
        </p:nvSpPr>
        <p:spPr>
          <a:xfrm>
            <a:off x="7997365" y="166011"/>
            <a:ext cx="41347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FF00"/>
                </a:solidFill>
              </a:rPr>
              <a:t>Winter Wheat vs. Cotton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C639AD-E460-A45C-5D00-F98E23D11609}"/>
              </a:ext>
            </a:extLst>
          </p:cNvPr>
          <p:cNvSpPr txBox="1"/>
          <p:nvPr/>
        </p:nvSpPr>
        <p:spPr>
          <a:xfrm>
            <a:off x="3673994" y="3545116"/>
            <a:ext cx="41347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FF00"/>
                </a:solidFill>
              </a:rPr>
              <a:t>Winter Wheat vs. Rice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BE52F-649F-6A69-FF4F-F91CDA02FAEE}"/>
              </a:ext>
            </a:extLst>
          </p:cNvPr>
          <p:cNvSpPr txBox="1"/>
          <p:nvPr/>
        </p:nvSpPr>
        <p:spPr>
          <a:xfrm>
            <a:off x="7997364" y="3545115"/>
            <a:ext cx="41347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FF00"/>
                </a:solidFill>
              </a:rPr>
              <a:t>Winter Wheat vs. Soybean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FF1484-C2AA-631A-EB33-707A925255AE}"/>
              </a:ext>
            </a:extLst>
          </p:cNvPr>
          <p:cNvCxnSpPr/>
          <p:nvPr/>
        </p:nvCxnSpPr>
        <p:spPr>
          <a:xfrm flipV="1">
            <a:off x="4208745" y="596608"/>
            <a:ext cx="3181611" cy="23720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B49CAA-E788-E46F-2D12-BED66DF0EB4C}"/>
              </a:ext>
            </a:extLst>
          </p:cNvPr>
          <p:cNvCxnSpPr/>
          <p:nvPr/>
        </p:nvCxnSpPr>
        <p:spPr>
          <a:xfrm flipV="1">
            <a:off x="8517699" y="596608"/>
            <a:ext cx="3194137" cy="23720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5E0A23-E6FC-FB35-75A6-8F797ECF8510}"/>
              </a:ext>
            </a:extLst>
          </p:cNvPr>
          <p:cNvCxnSpPr/>
          <p:nvPr/>
        </p:nvCxnSpPr>
        <p:spPr>
          <a:xfrm flipV="1">
            <a:off x="4208745" y="3976002"/>
            <a:ext cx="3181611" cy="235222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4CA379-8886-62F0-E6A1-C88185025808}"/>
              </a:ext>
            </a:extLst>
          </p:cNvPr>
          <p:cNvCxnSpPr/>
          <p:nvPr/>
        </p:nvCxnSpPr>
        <p:spPr>
          <a:xfrm flipV="1">
            <a:off x="8517699" y="3976002"/>
            <a:ext cx="3194137" cy="235222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45EBE0-94A8-D376-394A-A9E3DFE81C71}"/>
              </a:ext>
            </a:extLst>
          </p:cNvPr>
          <p:cNvSpPr txBox="1"/>
          <p:nvPr/>
        </p:nvSpPr>
        <p:spPr>
          <a:xfrm>
            <a:off x="203594" y="2459504"/>
            <a:ext cx="32818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How does the winter wheat yield relate to the previous year’s yield of corn, cotton, rice, &amp; soybean?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 Source: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United States Department of Agriculture (USDA)</a:t>
            </a:r>
          </a:p>
        </p:txBody>
      </p:sp>
    </p:spTree>
    <p:extLst>
      <p:ext uri="{BB962C8B-B14F-4D97-AF65-F5344CB8AC3E}">
        <p14:creationId xmlns:p14="http://schemas.microsoft.com/office/powerpoint/2010/main" val="181450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056A-56C9-984F-6D79-802A00EA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Modeling: Linear Regression  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Picture 7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A0AB7D1B-FB22-A4BE-45C0-A16881B46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46"/>
          <a:stretch/>
        </p:blipFill>
        <p:spPr>
          <a:xfrm>
            <a:off x="6138120" y="2162627"/>
            <a:ext cx="5926880" cy="3931920"/>
          </a:xfrm>
          <a:prstGeom prst="rect">
            <a:avLst/>
          </a:prstGeom>
        </p:spPr>
      </p:pic>
      <p:pic>
        <p:nvPicPr>
          <p:cNvPr id="12" name="Picture 11" descr="A red line with blue dots&#10;&#10;Description automatically generated">
            <a:extLst>
              <a:ext uri="{FF2B5EF4-FFF2-40B4-BE49-F238E27FC236}">
                <a16:creationId xmlns:a16="http://schemas.microsoft.com/office/drawing/2014/main" id="{7C8212DE-B0FB-46D5-4C6A-473C72208D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46"/>
          <a:stretch/>
        </p:blipFill>
        <p:spPr>
          <a:xfrm>
            <a:off x="127000" y="2162627"/>
            <a:ext cx="5926882" cy="39319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44BCAE-A8C1-533D-F820-647B2F51CF08}"/>
              </a:ext>
            </a:extLst>
          </p:cNvPr>
          <p:cNvSpPr txBox="1"/>
          <p:nvPr/>
        </p:nvSpPr>
        <p:spPr>
          <a:xfrm>
            <a:off x="127000" y="1690688"/>
            <a:ext cx="5926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Winter Wheat Yield: Training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D7FDF2-3A85-427C-AF97-41094E2C3969}"/>
              </a:ext>
            </a:extLst>
          </p:cNvPr>
          <p:cNvSpPr txBox="1"/>
          <p:nvPr/>
        </p:nvSpPr>
        <p:spPr>
          <a:xfrm>
            <a:off x="6138118" y="1690688"/>
            <a:ext cx="5926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Winter Wheat Yield: Test</a:t>
            </a:r>
          </a:p>
        </p:txBody>
      </p:sp>
    </p:spTree>
    <p:extLst>
      <p:ext uri="{BB962C8B-B14F-4D97-AF65-F5344CB8AC3E}">
        <p14:creationId xmlns:p14="http://schemas.microsoft.com/office/powerpoint/2010/main" val="3933841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1164</Words>
  <Application>Microsoft Macintosh PowerPoint</Application>
  <PresentationFormat>Widescreen</PresentationFormat>
  <Paragraphs>319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Predictability of Winter Wheat Yield  </vt:lpstr>
      <vt:lpstr>Problem Statement  </vt:lpstr>
      <vt:lpstr>Key Idea   </vt:lpstr>
      <vt:lpstr>Key Idea   </vt:lpstr>
      <vt:lpstr>Key Idea   </vt:lpstr>
      <vt:lpstr>Let’s Look at the Data   </vt:lpstr>
      <vt:lpstr>PowerPoint Presentation</vt:lpstr>
      <vt:lpstr>PowerPoint Presentation</vt:lpstr>
      <vt:lpstr>Modeling: Linear Regression    </vt:lpstr>
      <vt:lpstr>Modeling: Linear Regression     </vt:lpstr>
      <vt:lpstr>Modeling: Linear Regression     </vt:lpstr>
      <vt:lpstr>Modeling: Linear Regression     </vt:lpstr>
      <vt:lpstr>Modeling: Linear Regression     </vt:lpstr>
      <vt:lpstr>Modeling: Random Forest Regression    </vt:lpstr>
      <vt:lpstr>Modeling: Random Forest Regression     </vt:lpstr>
      <vt:lpstr>Modeling: Random Forest Regression     </vt:lpstr>
      <vt:lpstr>Modeling: Random Forest Regression     </vt:lpstr>
      <vt:lpstr>Modeling: Random Forest Regression     </vt:lpstr>
      <vt:lpstr>Model Selection     </vt:lpstr>
      <vt:lpstr>Model Selection     </vt:lpstr>
      <vt:lpstr>Model Selection     </vt:lpstr>
      <vt:lpstr>Model Selection     </vt:lpstr>
      <vt:lpstr>Conclusions   </vt:lpstr>
      <vt:lpstr>Further Research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Hughes</dc:creator>
  <cp:lastModifiedBy>Paul Hughes</cp:lastModifiedBy>
  <cp:revision>16</cp:revision>
  <dcterms:created xsi:type="dcterms:W3CDTF">2024-03-08T13:53:11Z</dcterms:created>
  <dcterms:modified xsi:type="dcterms:W3CDTF">2024-04-04T21:48:11Z</dcterms:modified>
</cp:coreProperties>
</file>