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70" r:id="rId9"/>
    <p:sldId id="262" r:id="rId10"/>
    <p:sldId id="271" r:id="rId11"/>
    <p:sldId id="266" r:id="rId12"/>
    <p:sldId id="272" r:id="rId13"/>
    <p:sldId id="275" r:id="rId14"/>
    <p:sldId id="273" r:id="rId15"/>
    <p:sldId id="276" r:id="rId16"/>
    <p:sldId id="274" r:id="rId17"/>
    <p:sldId id="260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7" r:id="rId27"/>
    <p:sldId id="261" r:id="rId28"/>
    <p:sldId id="285" r:id="rId29"/>
    <p:sldId id="286" r:id="rId30"/>
    <p:sldId id="288" r:id="rId31"/>
    <p:sldId id="269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F3062-8DC4-B545-A9C9-97A0E1F7DE07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12C06-8693-9C44-983F-8A0E252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1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 scores, no credit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2C06-8693-9C44-983F-8A0E25228F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40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 scores, no credit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2C06-8693-9C44-983F-8A0E25228F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5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 scores, no credit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12C06-8693-9C44-983F-8A0E25228F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E786-E9EA-5E58-B4AD-966F7B0B5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E2727-F0E5-0C2D-3024-60D39EAF0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95DA-E012-BB0F-8E3B-B6EE6012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17B8-BFE2-9244-BDBF-0F586BF440A6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416B8-0F66-E839-9C15-F1838C59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B808C-9C68-199A-DC6B-07ADDCD7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5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7DA9-1D47-E960-58CE-D45A15BC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DE27C-C13D-B152-3971-B9EDD6399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718D2-D936-DAB7-56F4-57FB5EC1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17B8-BFE2-9244-BDBF-0F586BF440A6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0DA8B-9719-816D-9431-D9BCC8ED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02678-723A-934B-4172-38E14134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3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510C3-CA71-15BC-00C2-961737402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E63F6-0EF0-1C73-F35B-1597A822D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514D-5E71-9C37-A34F-52CA352F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17B8-BFE2-9244-BDBF-0F586BF440A6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D8EB6-6FED-0454-30D5-0831BC15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5A158-99F2-2F03-24A0-8F18C1C8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6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D92E-F18F-DE53-6544-D5426B77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00A4F-90D7-0C3B-ECB3-87D04D5C1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B9FA4-DD3F-0950-8EA6-71EE34CB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17B8-BFE2-9244-BDBF-0F586BF440A6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82DCA-5F94-0D09-75D7-37EBAE0D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72586-FFCE-721A-ADC7-8310F68E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85D4-5DC7-FD71-08EE-78EA01B8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06DFF-820D-07E1-636E-0312C6750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321D-4E47-BA6B-65BD-248B4FF2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17B8-BFE2-9244-BDBF-0F586BF440A6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209E-DBBD-5507-2FF1-47B9630F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45004-D23C-59EA-6EB9-9E422535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6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0721-86AB-C426-C94A-F0800C4A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63AC-183B-3D45-D5F9-6BDA3D01F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7D36C-9B87-6E18-2E93-092F11807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755C6-76FE-4D58-E0C9-48555462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17B8-BFE2-9244-BDBF-0F586BF440A6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49BAD-FB30-9696-9DD1-8D370E8A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E8878-9DA7-8FD4-CEB5-DD7CFB66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7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E9FE-AA24-4388-374C-7A3F2332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5A940-F0BB-3D76-157B-BA3311121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21888-0E74-6F34-C704-C5B03179C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8635E-3B43-4350-AD78-29E365313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37F16-84C6-C976-1817-F3DE24194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51E99-21B4-0F35-91DA-7A4C35F6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17B8-BFE2-9244-BDBF-0F586BF440A6}" type="datetimeFigureOut">
              <a:rPr lang="en-US" smtClean="0"/>
              <a:t>3/8/24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89ADF-DF23-DA1B-8353-2B7C31B2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8539-EF09-BBE0-77D8-EF5B8E95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2CA6-C6FE-7CCA-1346-E8EEC3B4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5D855-5246-1BAC-CE58-4978CDC7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17B8-BFE2-9244-BDBF-0F586BF440A6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F64CC-4DC1-5BBB-7821-5FE9BEE5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4D4D6-1F53-E99C-E537-3911DB9E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6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7E077-37A8-2BFB-B369-D55EBF6A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17B8-BFE2-9244-BDBF-0F586BF440A6}" type="datetimeFigureOut">
              <a:rPr lang="en-US" smtClean="0"/>
              <a:t>3/8/24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AC618-CD9B-BFD8-F2C6-460F35F7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7C462-9FAE-7A7F-4EF5-276F42F3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8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D0E6-50AB-B173-D475-74B0C0A4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690C-0752-8585-DA2A-1D85A289B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3F914-E59D-DAF4-4201-382C60E14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8F745-9F78-F458-02A5-A47955D8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17B8-BFE2-9244-BDBF-0F586BF440A6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AE16A-3DC4-3DC3-6286-8F95416F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EAB63-BFE3-0784-6E66-254E3845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5513-3E84-A28C-3883-E4891021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B9F3F-9288-8C94-7F7B-E06128AB4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F6472-E8E5-D2AB-9529-BF86D856C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21D72-90C3-4251-6DF9-5DB06503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17B8-BFE2-9244-BDBF-0F586BF440A6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037F1-B1C9-67E6-5407-8AFF0B44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46E5D-17A7-99C8-1F06-16FEA2E3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5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96A2E-7F00-DB6B-50E5-36420C26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BCB5E-598D-3E2A-B789-1A88FC8B5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33B72-4102-2A69-1466-D75FC326D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E17B8-BFE2-9244-BDBF-0F586BF440A6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7572-7673-957E-67E7-1C2C85C2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07A99-2E72-3BC8-A5AE-735BCC145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E765-24DD-FFC2-C7A9-E609A1D6F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754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Strategic Plan Inquiry: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5300" b="1" i="1" dirty="0">
                <a:solidFill>
                  <a:schemeClr val="bg1"/>
                </a:solidFill>
              </a:rPr>
              <a:t>Are courses being accepted for college credit?</a:t>
            </a:r>
            <a:br>
              <a:rPr lang="en-US" sz="5300" b="1" i="1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855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D591-9DF3-1AD3-6322-B2E212E1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53" y="2766217"/>
            <a:ext cx="2130468" cy="1325563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Discoveries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4" name="Picture 3" descr="A graph with a bar graph&#10;&#10;Description automatically generated">
            <a:extLst>
              <a:ext uri="{FF2B5EF4-FFF2-40B4-BE49-F238E27FC236}">
                <a16:creationId xmlns:a16="http://schemas.microsoft.com/office/drawing/2014/main" id="{C17AC98C-5346-E0A5-4AD3-3E1FD370D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6"/>
          <a:stretch/>
        </p:blipFill>
        <p:spPr>
          <a:xfrm>
            <a:off x="2972283" y="640080"/>
            <a:ext cx="8837347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70A6E7-62FD-8FC3-C021-CB83F6E0A212}"/>
              </a:ext>
            </a:extLst>
          </p:cNvPr>
          <p:cNvSpPr txBox="1"/>
          <p:nvPr/>
        </p:nvSpPr>
        <p:spPr>
          <a:xfrm>
            <a:off x="2972283" y="-11273"/>
            <a:ext cx="883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 Course Scores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E4C716F-E505-26C8-B03E-C51EE9202D43}"/>
              </a:ext>
            </a:extLst>
          </p:cNvPr>
          <p:cNvSpPr/>
          <p:nvPr/>
        </p:nvSpPr>
        <p:spPr>
          <a:xfrm>
            <a:off x="4045908" y="4208744"/>
            <a:ext cx="3131506" cy="227973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5C135-ACA1-4FD5-1ED1-BE9BB769E48D}"/>
              </a:ext>
            </a:extLst>
          </p:cNvPr>
          <p:cNvSpPr txBox="1"/>
          <p:nvPr/>
        </p:nvSpPr>
        <p:spPr>
          <a:xfrm>
            <a:off x="10145407" y="635058"/>
            <a:ext cx="166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 = 262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0409A-43A1-9431-BF8B-3D60BD8CEFB7}"/>
              </a:ext>
            </a:extLst>
          </p:cNvPr>
          <p:cNvSpPr txBox="1"/>
          <p:nvPr/>
        </p:nvSpPr>
        <p:spPr>
          <a:xfrm>
            <a:off x="4215009" y="3428998"/>
            <a:ext cx="2793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Scores &lt; 3</a:t>
            </a:r>
          </a:p>
        </p:txBody>
      </p:sp>
    </p:spTree>
    <p:extLst>
      <p:ext uri="{BB962C8B-B14F-4D97-AF65-F5344CB8AC3E}">
        <p14:creationId xmlns:p14="http://schemas.microsoft.com/office/powerpoint/2010/main" val="161829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A4BC7505-117A-C1AA-10A7-CA88B5C48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6"/>
          <a:stretch/>
        </p:blipFill>
        <p:spPr>
          <a:xfrm>
            <a:off x="2971800" y="640080"/>
            <a:ext cx="8837347" cy="5943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37FD698-8964-818B-B24C-FAF43563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53" y="2766217"/>
            <a:ext cx="2130468" cy="1325563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Discoveries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FAA50-A053-A733-2E8C-950A51AB55C6}"/>
              </a:ext>
            </a:extLst>
          </p:cNvPr>
          <p:cNvSpPr txBox="1"/>
          <p:nvPr/>
        </p:nvSpPr>
        <p:spPr>
          <a:xfrm>
            <a:off x="10145407" y="635058"/>
            <a:ext cx="166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 = 262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5F8AD-A802-FF23-2976-E1E1F3A04B5A}"/>
              </a:ext>
            </a:extLst>
          </p:cNvPr>
          <p:cNvSpPr txBox="1"/>
          <p:nvPr/>
        </p:nvSpPr>
        <p:spPr>
          <a:xfrm>
            <a:off x="2972283" y="-11273"/>
            <a:ext cx="883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 Course Scores</a:t>
            </a:r>
          </a:p>
        </p:txBody>
      </p:sp>
    </p:spTree>
    <p:extLst>
      <p:ext uri="{BB962C8B-B14F-4D97-AF65-F5344CB8AC3E}">
        <p14:creationId xmlns:p14="http://schemas.microsoft.com/office/powerpoint/2010/main" val="296108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A4BC7505-117A-C1AA-10A7-CA88B5C48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6"/>
          <a:stretch/>
        </p:blipFill>
        <p:spPr>
          <a:xfrm>
            <a:off x="2971800" y="640080"/>
            <a:ext cx="8837347" cy="5943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37FD698-8964-818B-B24C-FAF43563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53" y="2766217"/>
            <a:ext cx="2130468" cy="1325563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Discoveries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FAA50-A053-A733-2E8C-950A51AB55C6}"/>
              </a:ext>
            </a:extLst>
          </p:cNvPr>
          <p:cNvSpPr txBox="1"/>
          <p:nvPr/>
        </p:nvSpPr>
        <p:spPr>
          <a:xfrm>
            <a:off x="10145407" y="635058"/>
            <a:ext cx="166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 = 262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5F8AD-A802-FF23-2976-E1E1F3A04B5A}"/>
              </a:ext>
            </a:extLst>
          </p:cNvPr>
          <p:cNvSpPr txBox="1"/>
          <p:nvPr/>
        </p:nvSpPr>
        <p:spPr>
          <a:xfrm>
            <a:off x="2972283" y="-11273"/>
            <a:ext cx="883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 Course Scores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1CE59F-B05C-68C5-A2AE-0E0C8114C71C}"/>
              </a:ext>
            </a:extLst>
          </p:cNvPr>
          <p:cNvSpPr/>
          <p:nvPr/>
        </p:nvSpPr>
        <p:spPr>
          <a:xfrm>
            <a:off x="4045908" y="4208744"/>
            <a:ext cx="3131506" cy="227973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3EA03-E373-B154-8DF4-6FAEAD50A814}"/>
              </a:ext>
            </a:extLst>
          </p:cNvPr>
          <p:cNvSpPr txBox="1"/>
          <p:nvPr/>
        </p:nvSpPr>
        <p:spPr>
          <a:xfrm>
            <a:off x="4215009" y="3135899"/>
            <a:ext cx="2793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Largely NOT accepted</a:t>
            </a:r>
          </a:p>
        </p:txBody>
      </p:sp>
    </p:spTree>
    <p:extLst>
      <p:ext uri="{BB962C8B-B14F-4D97-AF65-F5344CB8AC3E}">
        <p14:creationId xmlns:p14="http://schemas.microsoft.com/office/powerpoint/2010/main" val="137827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A4BC7505-117A-C1AA-10A7-CA88B5C48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6"/>
          <a:stretch/>
        </p:blipFill>
        <p:spPr>
          <a:xfrm>
            <a:off x="2971800" y="640080"/>
            <a:ext cx="8837347" cy="5943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37FD698-8964-818B-B24C-FAF43563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53" y="2766217"/>
            <a:ext cx="2130468" cy="1325563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Discoveries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FAA50-A053-A733-2E8C-950A51AB55C6}"/>
              </a:ext>
            </a:extLst>
          </p:cNvPr>
          <p:cNvSpPr txBox="1"/>
          <p:nvPr/>
        </p:nvSpPr>
        <p:spPr>
          <a:xfrm>
            <a:off x="10145407" y="635058"/>
            <a:ext cx="166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 = 262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5F8AD-A802-FF23-2976-E1E1F3A04B5A}"/>
              </a:ext>
            </a:extLst>
          </p:cNvPr>
          <p:cNvSpPr txBox="1"/>
          <p:nvPr/>
        </p:nvSpPr>
        <p:spPr>
          <a:xfrm>
            <a:off x="2972283" y="-11273"/>
            <a:ext cx="883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 Course Scores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3EA03-E373-B154-8DF4-6FAEAD50A814}"/>
              </a:ext>
            </a:extLst>
          </p:cNvPr>
          <p:cNvSpPr txBox="1"/>
          <p:nvPr/>
        </p:nvSpPr>
        <p:spPr>
          <a:xfrm>
            <a:off x="3707705" y="2471586"/>
            <a:ext cx="35448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Suspicious: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Unlikely to have scores &lt; 3 accepted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107FAD-CBB3-479B-4773-5A8F747C287D}"/>
              </a:ext>
            </a:extLst>
          </p:cNvPr>
          <p:cNvCxnSpPr/>
          <p:nvPr/>
        </p:nvCxnSpPr>
        <p:spPr>
          <a:xfrm>
            <a:off x="5035463" y="3908121"/>
            <a:ext cx="0" cy="15407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E7D1C8-E432-BAB5-7113-62ACD7442A65}"/>
              </a:ext>
            </a:extLst>
          </p:cNvPr>
          <p:cNvCxnSpPr>
            <a:cxnSpLocks/>
          </p:cNvCxnSpPr>
          <p:nvPr/>
        </p:nvCxnSpPr>
        <p:spPr>
          <a:xfrm>
            <a:off x="5047989" y="3920647"/>
            <a:ext cx="1252603" cy="10521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550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A4BC7505-117A-C1AA-10A7-CA88B5C48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6"/>
          <a:stretch/>
        </p:blipFill>
        <p:spPr>
          <a:xfrm>
            <a:off x="2971800" y="640080"/>
            <a:ext cx="8837347" cy="5943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37FD698-8964-818B-B24C-FAF43563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53" y="2766217"/>
            <a:ext cx="2130468" cy="1325563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Discoveries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FAA50-A053-A733-2E8C-950A51AB55C6}"/>
              </a:ext>
            </a:extLst>
          </p:cNvPr>
          <p:cNvSpPr txBox="1"/>
          <p:nvPr/>
        </p:nvSpPr>
        <p:spPr>
          <a:xfrm>
            <a:off x="10145407" y="635058"/>
            <a:ext cx="166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 = 262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5F8AD-A802-FF23-2976-E1E1F3A04B5A}"/>
              </a:ext>
            </a:extLst>
          </p:cNvPr>
          <p:cNvSpPr txBox="1"/>
          <p:nvPr/>
        </p:nvSpPr>
        <p:spPr>
          <a:xfrm>
            <a:off x="2972283" y="-11273"/>
            <a:ext cx="883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 Course Scores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1CE59F-B05C-68C5-A2AE-0E0C8114C71C}"/>
              </a:ext>
            </a:extLst>
          </p:cNvPr>
          <p:cNvSpPr/>
          <p:nvPr/>
        </p:nvSpPr>
        <p:spPr>
          <a:xfrm>
            <a:off x="7622991" y="517614"/>
            <a:ext cx="3540223" cy="59435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3EA03-E373-B154-8DF4-6FAEAD50A814}"/>
              </a:ext>
            </a:extLst>
          </p:cNvPr>
          <p:cNvSpPr txBox="1"/>
          <p:nvPr/>
        </p:nvSpPr>
        <p:spPr>
          <a:xfrm>
            <a:off x="5648113" y="958223"/>
            <a:ext cx="2793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Largely accepted</a:t>
            </a:r>
          </a:p>
        </p:txBody>
      </p:sp>
    </p:spTree>
    <p:extLst>
      <p:ext uri="{BB962C8B-B14F-4D97-AF65-F5344CB8AC3E}">
        <p14:creationId xmlns:p14="http://schemas.microsoft.com/office/powerpoint/2010/main" val="67678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A4BC7505-117A-C1AA-10A7-CA88B5C48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6"/>
          <a:stretch/>
        </p:blipFill>
        <p:spPr>
          <a:xfrm>
            <a:off x="2971800" y="640080"/>
            <a:ext cx="8837347" cy="5943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37FD698-8964-818B-B24C-FAF43563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53" y="2766217"/>
            <a:ext cx="2130468" cy="1325563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Discoveries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FAA50-A053-A733-2E8C-950A51AB55C6}"/>
              </a:ext>
            </a:extLst>
          </p:cNvPr>
          <p:cNvSpPr txBox="1"/>
          <p:nvPr/>
        </p:nvSpPr>
        <p:spPr>
          <a:xfrm>
            <a:off x="10145407" y="635058"/>
            <a:ext cx="166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 = 262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5F8AD-A802-FF23-2976-E1E1F3A04B5A}"/>
              </a:ext>
            </a:extLst>
          </p:cNvPr>
          <p:cNvSpPr txBox="1"/>
          <p:nvPr/>
        </p:nvSpPr>
        <p:spPr>
          <a:xfrm>
            <a:off x="2972283" y="-11273"/>
            <a:ext cx="883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 Course Scores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3EA03-E373-B154-8DF4-6FAEAD50A814}"/>
              </a:ext>
            </a:extLst>
          </p:cNvPr>
          <p:cNvSpPr txBox="1"/>
          <p:nvPr/>
        </p:nvSpPr>
        <p:spPr>
          <a:xfrm>
            <a:off x="3707705" y="2258643"/>
            <a:ext cx="35448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Suspicious: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Unlikely to have scores &gt; 3 rejected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107FAD-CBB3-479B-4773-5A8F747C287D}"/>
              </a:ext>
            </a:extLst>
          </p:cNvPr>
          <p:cNvCxnSpPr>
            <a:cxnSpLocks/>
          </p:cNvCxnSpPr>
          <p:nvPr/>
        </p:nvCxnSpPr>
        <p:spPr>
          <a:xfrm>
            <a:off x="5480137" y="3705193"/>
            <a:ext cx="3287599" cy="20379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E7D1C8-E432-BAB5-7113-62ACD7442A65}"/>
              </a:ext>
            </a:extLst>
          </p:cNvPr>
          <p:cNvCxnSpPr>
            <a:cxnSpLocks/>
          </p:cNvCxnSpPr>
          <p:nvPr/>
        </p:nvCxnSpPr>
        <p:spPr>
          <a:xfrm>
            <a:off x="5479654" y="3700171"/>
            <a:ext cx="4665753" cy="20430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6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A4BC7505-117A-C1AA-10A7-CA88B5C48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6"/>
          <a:stretch/>
        </p:blipFill>
        <p:spPr>
          <a:xfrm>
            <a:off x="2971800" y="640080"/>
            <a:ext cx="8837347" cy="5943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37FD698-8964-818B-B24C-FAF43563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53" y="2766217"/>
            <a:ext cx="2130468" cy="1325563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Discoveries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FAA50-A053-A733-2E8C-950A51AB55C6}"/>
              </a:ext>
            </a:extLst>
          </p:cNvPr>
          <p:cNvSpPr txBox="1"/>
          <p:nvPr/>
        </p:nvSpPr>
        <p:spPr>
          <a:xfrm>
            <a:off x="10145407" y="635058"/>
            <a:ext cx="166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 = 262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5F8AD-A802-FF23-2976-E1E1F3A04B5A}"/>
              </a:ext>
            </a:extLst>
          </p:cNvPr>
          <p:cNvSpPr txBox="1"/>
          <p:nvPr/>
        </p:nvSpPr>
        <p:spPr>
          <a:xfrm>
            <a:off x="2972283" y="-11273"/>
            <a:ext cx="883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 Course Scores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1CE59F-B05C-68C5-A2AE-0E0C8114C71C}"/>
              </a:ext>
            </a:extLst>
          </p:cNvPr>
          <p:cNvSpPr/>
          <p:nvPr/>
        </p:nvSpPr>
        <p:spPr>
          <a:xfrm>
            <a:off x="6512024" y="2217107"/>
            <a:ext cx="1968098" cy="40383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3EA03-E373-B154-8DF4-6FAEAD50A814}"/>
              </a:ext>
            </a:extLst>
          </p:cNvPr>
          <p:cNvSpPr txBox="1"/>
          <p:nvPr/>
        </p:nvSpPr>
        <p:spPr>
          <a:xfrm>
            <a:off x="5856035" y="1137378"/>
            <a:ext cx="2793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Mixed outcomes</a:t>
            </a:r>
          </a:p>
        </p:txBody>
      </p:sp>
    </p:spTree>
    <p:extLst>
      <p:ext uri="{BB962C8B-B14F-4D97-AF65-F5344CB8AC3E}">
        <p14:creationId xmlns:p14="http://schemas.microsoft.com/office/powerpoint/2010/main" val="49988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e chart with numbers and a percentage&#10;&#10;Description automatically generated">
            <a:extLst>
              <a:ext uri="{FF2B5EF4-FFF2-40B4-BE49-F238E27FC236}">
                <a16:creationId xmlns:a16="http://schemas.microsoft.com/office/drawing/2014/main" id="{AF89EA0A-1763-0EE7-8431-B30E3DCA6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44" t="10326" r="13726" b="11987"/>
          <a:stretch/>
        </p:blipFill>
        <p:spPr>
          <a:xfrm>
            <a:off x="3959447" y="679902"/>
            <a:ext cx="6656945" cy="576072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8115722-3338-97EC-4774-8F5BCF910562}"/>
              </a:ext>
            </a:extLst>
          </p:cNvPr>
          <p:cNvSpPr txBox="1">
            <a:spLocks/>
          </p:cNvSpPr>
          <p:nvPr/>
        </p:nvSpPr>
        <p:spPr>
          <a:xfrm>
            <a:off x="226653" y="2766217"/>
            <a:ext cx="21304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chemeClr val="bg1"/>
                </a:solidFill>
              </a:rPr>
              <a:t>Insights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0995-5B55-3716-D1FA-1BEA3F4FAE3C}"/>
              </a:ext>
            </a:extLst>
          </p:cNvPr>
          <p:cNvSpPr txBox="1"/>
          <p:nvPr/>
        </p:nvSpPr>
        <p:spPr>
          <a:xfrm>
            <a:off x="3959447" y="64349"/>
            <a:ext cx="66569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</a:rPr>
              <a:t>AP Scores: NOT accepted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708BF5-B931-3D34-A866-4EBD26980791}"/>
                  </a:ext>
                </a:extLst>
              </p:cNvPr>
              <p:cNvSpPr txBox="1"/>
              <p:nvPr/>
            </p:nvSpPr>
            <p:spPr>
              <a:xfrm>
                <a:off x="8952169" y="679902"/>
                <a:ext cx="166422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N = 53</a:t>
                </a:r>
              </a:p>
              <a:p>
                <a:pPr algn="ctr"/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800" b="1" dirty="0"/>
                  <a:t>20%)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708BF5-B931-3D34-A866-4EBD26980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169" y="679902"/>
                <a:ext cx="1664223" cy="1015663"/>
              </a:xfrm>
              <a:prstGeom prst="rect">
                <a:avLst/>
              </a:prstGeom>
              <a:blipFill>
                <a:blip r:embed="rId4"/>
                <a:stretch>
                  <a:fillRect t="-7407" b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11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e chart with numbers and a percentage&#10;&#10;Description automatically generated">
            <a:extLst>
              <a:ext uri="{FF2B5EF4-FFF2-40B4-BE49-F238E27FC236}">
                <a16:creationId xmlns:a16="http://schemas.microsoft.com/office/drawing/2014/main" id="{AF89EA0A-1763-0EE7-8431-B30E3DCA6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44" t="10326" r="13726" b="11987"/>
          <a:stretch/>
        </p:blipFill>
        <p:spPr>
          <a:xfrm>
            <a:off x="3959447" y="679902"/>
            <a:ext cx="6656945" cy="576072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8115722-3338-97EC-4774-8F5BCF910562}"/>
              </a:ext>
            </a:extLst>
          </p:cNvPr>
          <p:cNvSpPr txBox="1">
            <a:spLocks/>
          </p:cNvSpPr>
          <p:nvPr/>
        </p:nvSpPr>
        <p:spPr>
          <a:xfrm>
            <a:off x="226653" y="2766217"/>
            <a:ext cx="21304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chemeClr val="bg1"/>
                </a:solidFill>
              </a:rPr>
              <a:t>Insights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0995-5B55-3716-D1FA-1BEA3F4FAE3C}"/>
              </a:ext>
            </a:extLst>
          </p:cNvPr>
          <p:cNvSpPr txBox="1"/>
          <p:nvPr/>
        </p:nvSpPr>
        <p:spPr>
          <a:xfrm>
            <a:off x="3959447" y="64349"/>
            <a:ext cx="66569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</a:rPr>
              <a:t>AP Scores: NOT accepted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708BF5-B931-3D34-A866-4EBD26980791}"/>
                  </a:ext>
                </a:extLst>
              </p:cNvPr>
              <p:cNvSpPr txBox="1"/>
              <p:nvPr/>
            </p:nvSpPr>
            <p:spPr>
              <a:xfrm>
                <a:off x="8952169" y="679902"/>
                <a:ext cx="166422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N = 53</a:t>
                </a:r>
              </a:p>
              <a:p>
                <a:pPr algn="ctr"/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800" b="1" dirty="0"/>
                  <a:t>20%)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708BF5-B931-3D34-A866-4EBD26980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169" y="679902"/>
                <a:ext cx="1664223" cy="1015663"/>
              </a:xfrm>
              <a:prstGeom prst="rect">
                <a:avLst/>
              </a:prstGeom>
              <a:blipFill>
                <a:blip r:embed="rId4"/>
                <a:stretch>
                  <a:fillRect t="-7407" b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4812027-9E89-9BAB-DA45-5DE291D333EF}"/>
              </a:ext>
            </a:extLst>
          </p:cNvPr>
          <p:cNvCxnSpPr>
            <a:cxnSpLocks/>
          </p:cNvCxnSpPr>
          <p:nvPr/>
        </p:nvCxnSpPr>
        <p:spPr>
          <a:xfrm>
            <a:off x="4747364" y="1453019"/>
            <a:ext cx="1202016" cy="29949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8A22E3-23F3-646E-B4ED-03DC3F2A993D}"/>
              </a:ext>
            </a:extLst>
          </p:cNvPr>
          <p:cNvCxnSpPr>
            <a:cxnSpLocks/>
          </p:cNvCxnSpPr>
          <p:nvPr/>
        </p:nvCxnSpPr>
        <p:spPr>
          <a:xfrm>
            <a:off x="4747364" y="1453019"/>
            <a:ext cx="2490467" cy="6446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D11D1-F037-8D0F-7D87-0901DC13DF82}"/>
                  </a:ext>
                </a:extLst>
              </p:cNvPr>
              <p:cNvSpPr txBox="1"/>
              <p:nvPr/>
            </p:nvSpPr>
            <p:spPr>
              <a:xfrm>
                <a:off x="3812818" y="766782"/>
                <a:ext cx="166422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4400" b="1" dirty="0">
                    <a:solidFill>
                      <a:srgbClr val="FF0000"/>
                    </a:solidFill>
                  </a:rPr>
                  <a:t>80%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D11D1-F037-8D0F-7D87-0901DC13D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818" y="766782"/>
                <a:ext cx="1664223" cy="769441"/>
              </a:xfrm>
              <a:prstGeom prst="rect">
                <a:avLst/>
              </a:prstGeom>
              <a:blipFill>
                <a:blip r:embed="rId5"/>
                <a:stretch>
                  <a:fillRect t="-16393" r="-11364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934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e chart with numbers and a percentage&#10;&#10;Description automatically generated">
            <a:extLst>
              <a:ext uri="{FF2B5EF4-FFF2-40B4-BE49-F238E27FC236}">
                <a16:creationId xmlns:a16="http://schemas.microsoft.com/office/drawing/2014/main" id="{AF89EA0A-1763-0EE7-8431-B30E3DCA6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44" t="10326" r="13726" b="11987"/>
          <a:stretch/>
        </p:blipFill>
        <p:spPr>
          <a:xfrm>
            <a:off x="3959447" y="692428"/>
            <a:ext cx="6656945" cy="576072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8115722-3338-97EC-4774-8F5BCF910562}"/>
              </a:ext>
            </a:extLst>
          </p:cNvPr>
          <p:cNvSpPr txBox="1">
            <a:spLocks/>
          </p:cNvSpPr>
          <p:nvPr/>
        </p:nvSpPr>
        <p:spPr>
          <a:xfrm>
            <a:off x="226653" y="2766217"/>
            <a:ext cx="21304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chemeClr val="bg1"/>
                </a:solidFill>
              </a:rPr>
              <a:t>Insights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0995-5B55-3716-D1FA-1BEA3F4FAE3C}"/>
              </a:ext>
            </a:extLst>
          </p:cNvPr>
          <p:cNvSpPr txBox="1"/>
          <p:nvPr/>
        </p:nvSpPr>
        <p:spPr>
          <a:xfrm>
            <a:off x="3959447" y="64349"/>
            <a:ext cx="66569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</a:rPr>
              <a:t>AP Scores: NOT accepted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708BF5-B931-3D34-A866-4EBD26980791}"/>
                  </a:ext>
                </a:extLst>
              </p:cNvPr>
              <p:cNvSpPr txBox="1"/>
              <p:nvPr/>
            </p:nvSpPr>
            <p:spPr>
              <a:xfrm>
                <a:off x="8952169" y="679902"/>
                <a:ext cx="166422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N = 53</a:t>
                </a:r>
              </a:p>
              <a:p>
                <a:pPr algn="ctr"/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800" b="1" dirty="0"/>
                  <a:t>20%)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708BF5-B931-3D34-A866-4EBD26980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169" y="679902"/>
                <a:ext cx="1664223" cy="1015663"/>
              </a:xfrm>
              <a:prstGeom prst="rect">
                <a:avLst/>
              </a:prstGeom>
              <a:blipFill>
                <a:blip r:embed="rId4"/>
                <a:stretch>
                  <a:fillRect t="-7407" b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4812027-9E89-9BAB-DA45-5DE291D333EF}"/>
              </a:ext>
            </a:extLst>
          </p:cNvPr>
          <p:cNvCxnSpPr>
            <a:cxnSpLocks/>
          </p:cNvCxnSpPr>
          <p:nvPr/>
        </p:nvCxnSpPr>
        <p:spPr>
          <a:xfrm>
            <a:off x="4747364" y="1453019"/>
            <a:ext cx="1202016" cy="29949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8A22E3-23F3-646E-B4ED-03DC3F2A993D}"/>
              </a:ext>
            </a:extLst>
          </p:cNvPr>
          <p:cNvCxnSpPr>
            <a:cxnSpLocks/>
          </p:cNvCxnSpPr>
          <p:nvPr/>
        </p:nvCxnSpPr>
        <p:spPr>
          <a:xfrm>
            <a:off x="4747364" y="1453019"/>
            <a:ext cx="2490467" cy="6446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D11D1-F037-8D0F-7D87-0901DC13DF82}"/>
                  </a:ext>
                </a:extLst>
              </p:cNvPr>
              <p:cNvSpPr txBox="1"/>
              <p:nvPr/>
            </p:nvSpPr>
            <p:spPr>
              <a:xfrm>
                <a:off x="3812818" y="766782"/>
                <a:ext cx="166422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4400" b="1" dirty="0">
                    <a:solidFill>
                      <a:srgbClr val="FF0000"/>
                    </a:solidFill>
                  </a:rPr>
                  <a:t>80%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D11D1-F037-8D0F-7D87-0901DC13D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818" y="766782"/>
                <a:ext cx="1664223" cy="769441"/>
              </a:xfrm>
              <a:prstGeom prst="rect">
                <a:avLst/>
              </a:prstGeom>
              <a:blipFill>
                <a:blip r:embed="rId5"/>
                <a:stretch>
                  <a:fillRect t="-16393" r="-11364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4EC3C4-5004-0859-2CED-F79B83594A43}"/>
              </a:ext>
            </a:extLst>
          </p:cNvPr>
          <p:cNvCxnSpPr>
            <a:cxnSpLocks/>
          </p:cNvCxnSpPr>
          <p:nvPr/>
        </p:nvCxnSpPr>
        <p:spPr>
          <a:xfrm flipH="1" flipV="1">
            <a:off x="8456526" y="4629659"/>
            <a:ext cx="775156" cy="8692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EA6956-6F9F-21BF-5ED3-98F4AF6626DB}"/>
              </a:ext>
            </a:extLst>
          </p:cNvPr>
          <p:cNvSpPr txBox="1"/>
          <p:nvPr/>
        </p:nvSpPr>
        <p:spPr>
          <a:xfrm>
            <a:off x="8662478" y="5408657"/>
            <a:ext cx="1664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70350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56A-56C9-984F-6D79-802A00EA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Strategic Plan: Target Goal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9155D-9023-D9AA-0BD3-5373F1CDA3AD}"/>
              </a:ext>
            </a:extLst>
          </p:cNvPr>
          <p:cNvSpPr txBox="1"/>
          <p:nvPr/>
        </p:nvSpPr>
        <p:spPr>
          <a:xfrm>
            <a:off x="632563" y="2091847"/>
            <a:ext cx="10979063" cy="276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To determine whether the  dual credit (ACCP) and AP courses are being accepted for college credit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If not, why? </a:t>
            </a:r>
          </a:p>
        </p:txBody>
      </p:sp>
    </p:spTree>
    <p:extLst>
      <p:ext uri="{BB962C8B-B14F-4D97-AF65-F5344CB8AC3E}">
        <p14:creationId xmlns:p14="http://schemas.microsoft.com/office/powerpoint/2010/main" val="1206015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A4BC7505-117A-C1AA-10A7-CA88B5C48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6"/>
          <a:stretch/>
        </p:blipFill>
        <p:spPr>
          <a:xfrm>
            <a:off x="2971800" y="640080"/>
            <a:ext cx="8837347" cy="5943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37FD698-8964-818B-B24C-FAF43563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53" y="2766217"/>
            <a:ext cx="2130468" cy="1325563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Explanations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FAA50-A053-A733-2E8C-950A51AB55C6}"/>
              </a:ext>
            </a:extLst>
          </p:cNvPr>
          <p:cNvSpPr txBox="1"/>
          <p:nvPr/>
        </p:nvSpPr>
        <p:spPr>
          <a:xfrm>
            <a:off x="10145407" y="635058"/>
            <a:ext cx="166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 = 262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5F8AD-A802-FF23-2976-E1E1F3A04B5A}"/>
              </a:ext>
            </a:extLst>
          </p:cNvPr>
          <p:cNvSpPr txBox="1"/>
          <p:nvPr/>
        </p:nvSpPr>
        <p:spPr>
          <a:xfrm>
            <a:off x="2972283" y="-11273"/>
            <a:ext cx="883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 Course Scores</a:t>
            </a:r>
          </a:p>
        </p:txBody>
      </p:sp>
    </p:spTree>
    <p:extLst>
      <p:ext uri="{BB962C8B-B14F-4D97-AF65-F5344CB8AC3E}">
        <p14:creationId xmlns:p14="http://schemas.microsoft.com/office/powerpoint/2010/main" val="798409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A4BC7505-117A-C1AA-10A7-CA88B5C48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6"/>
          <a:stretch/>
        </p:blipFill>
        <p:spPr>
          <a:xfrm>
            <a:off x="2971800" y="640080"/>
            <a:ext cx="8837347" cy="5943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37FD698-8964-818B-B24C-FAF43563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53" y="2766217"/>
            <a:ext cx="2130468" cy="1325563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Explanations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FAA50-A053-A733-2E8C-950A51AB55C6}"/>
              </a:ext>
            </a:extLst>
          </p:cNvPr>
          <p:cNvSpPr txBox="1"/>
          <p:nvPr/>
        </p:nvSpPr>
        <p:spPr>
          <a:xfrm>
            <a:off x="10145407" y="635058"/>
            <a:ext cx="166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 = 262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5F8AD-A802-FF23-2976-E1E1F3A04B5A}"/>
              </a:ext>
            </a:extLst>
          </p:cNvPr>
          <p:cNvSpPr txBox="1"/>
          <p:nvPr/>
        </p:nvSpPr>
        <p:spPr>
          <a:xfrm>
            <a:off x="2972283" y="-11273"/>
            <a:ext cx="883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 Course Scores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1CE59F-B05C-68C5-A2AE-0E0C8114C71C}"/>
              </a:ext>
            </a:extLst>
          </p:cNvPr>
          <p:cNvSpPr/>
          <p:nvPr/>
        </p:nvSpPr>
        <p:spPr>
          <a:xfrm>
            <a:off x="6512024" y="2217107"/>
            <a:ext cx="1968098" cy="40383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3EA03-E373-B154-8DF4-6FAEAD50A814}"/>
              </a:ext>
            </a:extLst>
          </p:cNvPr>
          <p:cNvSpPr txBox="1"/>
          <p:nvPr/>
        </p:nvSpPr>
        <p:spPr>
          <a:xfrm>
            <a:off x="2669549" y="1976706"/>
            <a:ext cx="472092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Discrepancy in acceptance among colleges:</a:t>
            </a: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sz="3000" b="1" dirty="0">
                <a:solidFill>
                  <a:srgbClr val="FF0000"/>
                </a:solidFill>
              </a:rPr>
              <a:t>Scores 3-5</a:t>
            </a:r>
          </a:p>
          <a:p>
            <a:pPr algn="ctr"/>
            <a:r>
              <a:rPr lang="en-US" sz="3000" b="1" dirty="0">
                <a:solidFill>
                  <a:srgbClr val="FF0000"/>
                </a:solidFill>
              </a:rPr>
              <a:t>Or </a:t>
            </a:r>
          </a:p>
          <a:p>
            <a:pPr algn="ctr"/>
            <a:r>
              <a:rPr lang="en-US" sz="3000" b="1" dirty="0">
                <a:solidFill>
                  <a:srgbClr val="FF0000"/>
                </a:solidFill>
              </a:rPr>
              <a:t>Scores 4-5</a:t>
            </a:r>
          </a:p>
        </p:txBody>
      </p:sp>
    </p:spTree>
    <p:extLst>
      <p:ext uri="{BB962C8B-B14F-4D97-AF65-F5344CB8AC3E}">
        <p14:creationId xmlns:p14="http://schemas.microsoft.com/office/powerpoint/2010/main" val="3066755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A4BC7505-117A-C1AA-10A7-CA88B5C48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6"/>
          <a:stretch/>
        </p:blipFill>
        <p:spPr>
          <a:xfrm>
            <a:off x="2971800" y="640080"/>
            <a:ext cx="8837347" cy="5943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37FD698-8964-818B-B24C-FAF43563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53" y="2766217"/>
            <a:ext cx="2130468" cy="1325563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Explanations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FAA50-A053-A733-2E8C-950A51AB55C6}"/>
              </a:ext>
            </a:extLst>
          </p:cNvPr>
          <p:cNvSpPr txBox="1"/>
          <p:nvPr/>
        </p:nvSpPr>
        <p:spPr>
          <a:xfrm>
            <a:off x="10145407" y="635058"/>
            <a:ext cx="166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 = 262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5F8AD-A802-FF23-2976-E1E1F3A04B5A}"/>
              </a:ext>
            </a:extLst>
          </p:cNvPr>
          <p:cNvSpPr txBox="1"/>
          <p:nvPr/>
        </p:nvSpPr>
        <p:spPr>
          <a:xfrm>
            <a:off x="2972283" y="-11273"/>
            <a:ext cx="883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 Course Scores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1CE59F-B05C-68C5-A2AE-0E0C8114C71C}"/>
              </a:ext>
            </a:extLst>
          </p:cNvPr>
          <p:cNvSpPr/>
          <p:nvPr/>
        </p:nvSpPr>
        <p:spPr>
          <a:xfrm>
            <a:off x="6512024" y="2217107"/>
            <a:ext cx="1968098" cy="40383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95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A4BC7505-117A-C1AA-10A7-CA88B5C48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6"/>
          <a:stretch/>
        </p:blipFill>
        <p:spPr>
          <a:xfrm>
            <a:off x="2971800" y="640080"/>
            <a:ext cx="8837347" cy="5943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37FD698-8964-818B-B24C-FAF43563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53" y="2766217"/>
            <a:ext cx="2130468" cy="1325563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Explanations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FAA50-A053-A733-2E8C-950A51AB55C6}"/>
              </a:ext>
            </a:extLst>
          </p:cNvPr>
          <p:cNvSpPr txBox="1"/>
          <p:nvPr/>
        </p:nvSpPr>
        <p:spPr>
          <a:xfrm>
            <a:off x="10145407" y="635058"/>
            <a:ext cx="166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 = 262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5F8AD-A802-FF23-2976-E1E1F3A04B5A}"/>
              </a:ext>
            </a:extLst>
          </p:cNvPr>
          <p:cNvSpPr txBox="1"/>
          <p:nvPr/>
        </p:nvSpPr>
        <p:spPr>
          <a:xfrm>
            <a:off x="2972283" y="-11273"/>
            <a:ext cx="883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 Course Scores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1CE59F-B05C-68C5-A2AE-0E0C8114C71C}"/>
              </a:ext>
            </a:extLst>
          </p:cNvPr>
          <p:cNvSpPr/>
          <p:nvPr/>
        </p:nvSpPr>
        <p:spPr>
          <a:xfrm>
            <a:off x="6512024" y="2217107"/>
            <a:ext cx="1968098" cy="40383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3EA03-E373-B154-8DF4-6FAEAD50A814}"/>
              </a:ext>
            </a:extLst>
          </p:cNvPr>
          <p:cNvSpPr txBox="1"/>
          <p:nvPr/>
        </p:nvSpPr>
        <p:spPr>
          <a:xfrm>
            <a:off x="3182999" y="2027553"/>
            <a:ext cx="3781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Colleges often do NOT accept  “English Lit”&amp; “English Lang” together</a:t>
            </a:r>
          </a:p>
        </p:txBody>
      </p:sp>
    </p:spTree>
    <p:extLst>
      <p:ext uri="{BB962C8B-B14F-4D97-AF65-F5344CB8AC3E}">
        <p14:creationId xmlns:p14="http://schemas.microsoft.com/office/powerpoint/2010/main" val="3062842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A4BC7505-117A-C1AA-10A7-CA88B5C48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6"/>
          <a:stretch/>
        </p:blipFill>
        <p:spPr>
          <a:xfrm>
            <a:off x="2971800" y="640080"/>
            <a:ext cx="8837347" cy="5943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37FD698-8964-818B-B24C-FAF43563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53" y="2766217"/>
            <a:ext cx="2130468" cy="1325563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Explanations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FAA50-A053-A733-2E8C-950A51AB55C6}"/>
              </a:ext>
            </a:extLst>
          </p:cNvPr>
          <p:cNvSpPr txBox="1"/>
          <p:nvPr/>
        </p:nvSpPr>
        <p:spPr>
          <a:xfrm>
            <a:off x="10145407" y="635058"/>
            <a:ext cx="166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 = 262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5F8AD-A802-FF23-2976-E1E1F3A04B5A}"/>
              </a:ext>
            </a:extLst>
          </p:cNvPr>
          <p:cNvSpPr txBox="1"/>
          <p:nvPr/>
        </p:nvSpPr>
        <p:spPr>
          <a:xfrm>
            <a:off x="2972283" y="-11273"/>
            <a:ext cx="883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 Course Scores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3EA03-E373-B154-8DF4-6FAEAD50A814}"/>
              </a:ext>
            </a:extLst>
          </p:cNvPr>
          <p:cNvSpPr txBox="1"/>
          <p:nvPr/>
        </p:nvSpPr>
        <p:spPr>
          <a:xfrm>
            <a:off x="3182999" y="2027553"/>
            <a:ext cx="3781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Colleges often do NOT accept  “English Lit”&amp; “English Lang” together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DD57D7-EE94-5DA0-22EF-741C09511ADC}"/>
              </a:ext>
            </a:extLst>
          </p:cNvPr>
          <p:cNvCxnSpPr>
            <a:cxnSpLocks/>
          </p:cNvCxnSpPr>
          <p:nvPr/>
        </p:nvCxnSpPr>
        <p:spPr>
          <a:xfrm>
            <a:off x="5428703" y="3966545"/>
            <a:ext cx="3389620" cy="17453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3D5DB6-C8B5-03F5-A053-ABBF3D9E003C}"/>
              </a:ext>
            </a:extLst>
          </p:cNvPr>
          <p:cNvCxnSpPr>
            <a:cxnSpLocks/>
          </p:cNvCxnSpPr>
          <p:nvPr/>
        </p:nvCxnSpPr>
        <p:spPr>
          <a:xfrm>
            <a:off x="5428220" y="3961523"/>
            <a:ext cx="4490284" cy="17503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174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A4BC7505-117A-C1AA-10A7-CA88B5C48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6"/>
          <a:stretch/>
        </p:blipFill>
        <p:spPr>
          <a:xfrm>
            <a:off x="2971800" y="640080"/>
            <a:ext cx="8837347" cy="5943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37FD698-8964-818B-B24C-FAF43563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53" y="2766217"/>
            <a:ext cx="2130468" cy="1325563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Discoveries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FAA50-A053-A733-2E8C-950A51AB55C6}"/>
              </a:ext>
            </a:extLst>
          </p:cNvPr>
          <p:cNvSpPr txBox="1"/>
          <p:nvPr/>
        </p:nvSpPr>
        <p:spPr>
          <a:xfrm>
            <a:off x="10145407" y="635058"/>
            <a:ext cx="166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 = 262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5F8AD-A802-FF23-2976-E1E1F3A04B5A}"/>
              </a:ext>
            </a:extLst>
          </p:cNvPr>
          <p:cNvSpPr txBox="1"/>
          <p:nvPr/>
        </p:nvSpPr>
        <p:spPr>
          <a:xfrm>
            <a:off x="2972283" y="-11273"/>
            <a:ext cx="883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 Course Scores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3EA03-E373-B154-8DF4-6FAEAD50A814}"/>
              </a:ext>
            </a:extLst>
          </p:cNvPr>
          <p:cNvSpPr txBox="1"/>
          <p:nvPr/>
        </p:nvSpPr>
        <p:spPr>
          <a:xfrm>
            <a:off x="3432132" y="3333361"/>
            <a:ext cx="3544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Erroneous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107FAD-CBB3-479B-4773-5A8F747C287D}"/>
              </a:ext>
            </a:extLst>
          </p:cNvPr>
          <p:cNvCxnSpPr/>
          <p:nvPr/>
        </p:nvCxnSpPr>
        <p:spPr>
          <a:xfrm>
            <a:off x="5035463" y="3908121"/>
            <a:ext cx="0" cy="15407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E7D1C8-E432-BAB5-7113-62ACD7442A65}"/>
              </a:ext>
            </a:extLst>
          </p:cNvPr>
          <p:cNvCxnSpPr>
            <a:cxnSpLocks/>
          </p:cNvCxnSpPr>
          <p:nvPr/>
        </p:nvCxnSpPr>
        <p:spPr>
          <a:xfrm>
            <a:off x="5047989" y="3920647"/>
            <a:ext cx="1252603" cy="10521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327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B941-1DEF-B092-01A1-618F4C63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Take Home Points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22090-A530-6F42-E70B-766CD743DF04}"/>
              </a:ext>
            </a:extLst>
          </p:cNvPr>
          <p:cNvSpPr txBox="1"/>
          <p:nvPr/>
        </p:nvSpPr>
        <p:spPr>
          <a:xfrm>
            <a:off x="606468" y="1536174"/>
            <a:ext cx="109790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Roughly 80% of AP courses are being accepted for college credit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Scores &lt; 3 were present in the survey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Most AP scores of 4-5 are accepted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Most AP scores of 1-2 are NOT accepted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AP scores of 3 show variable outcomes depending on college of choice     </a:t>
            </a:r>
          </a:p>
        </p:txBody>
      </p:sp>
    </p:spTree>
    <p:extLst>
      <p:ext uri="{BB962C8B-B14F-4D97-AF65-F5344CB8AC3E}">
        <p14:creationId xmlns:p14="http://schemas.microsoft.com/office/powerpoint/2010/main" val="3865685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B941-1DEF-B092-01A1-618F4C63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Take Home Points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22090-A530-6F42-E70B-766CD743DF04}"/>
              </a:ext>
            </a:extLst>
          </p:cNvPr>
          <p:cNvSpPr txBox="1"/>
          <p:nvPr/>
        </p:nvSpPr>
        <p:spPr>
          <a:xfrm>
            <a:off x="606468" y="1536174"/>
            <a:ext cx="109790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Roughly 80% of AP courses are being accepted for college credit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Scores &lt; 3 were present in the survey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Most AP scores of 4-5 are accepted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Most AP scores of 1-2 are NOT accepted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AP scores of 3 show variable outcomes depending on college of choice     </a:t>
            </a:r>
          </a:p>
        </p:txBody>
      </p:sp>
    </p:spTree>
    <p:extLst>
      <p:ext uri="{BB962C8B-B14F-4D97-AF65-F5344CB8AC3E}">
        <p14:creationId xmlns:p14="http://schemas.microsoft.com/office/powerpoint/2010/main" val="1177659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B941-1DEF-B092-01A1-618F4C63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Take Home Points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22090-A530-6F42-E70B-766CD743DF04}"/>
              </a:ext>
            </a:extLst>
          </p:cNvPr>
          <p:cNvSpPr txBox="1"/>
          <p:nvPr/>
        </p:nvSpPr>
        <p:spPr>
          <a:xfrm>
            <a:off x="606468" y="1536174"/>
            <a:ext cx="109790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Roughly 80% of AP courses are being accepted for college credit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Scores &lt; 3 were present in the survey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Most AP scores of 4-5 are accepted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Most AP scores of 1-2 are NOT accepted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AP scores of 3 show variable outcomes depending on college of choice     </a:t>
            </a:r>
          </a:p>
        </p:txBody>
      </p:sp>
    </p:spTree>
    <p:extLst>
      <p:ext uri="{BB962C8B-B14F-4D97-AF65-F5344CB8AC3E}">
        <p14:creationId xmlns:p14="http://schemas.microsoft.com/office/powerpoint/2010/main" val="4214019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B941-1DEF-B092-01A1-618F4C63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Take Home Points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22090-A530-6F42-E70B-766CD743DF04}"/>
              </a:ext>
            </a:extLst>
          </p:cNvPr>
          <p:cNvSpPr txBox="1"/>
          <p:nvPr/>
        </p:nvSpPr>
        <p:spPr>
          <a:xfrm>
            <a:off x="606468" y="1536174"/>
            <a:ext cx="109790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Roughly 80% of AP courses are being accepted for college credit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Scores &lt; 3 were present in the survey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Most AP scores of 4-5 are accepted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Most AP scores of 1-2 are NOT accepted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AP scores of 3 show variable outcomes depending on college of choice     </a:t>
            </a:r>
          </a:p>
        </p:txBody>
      </p:sp>
    </p:spTree>
    <p:extLst>
      <p:ext uri="{BB962C8B-B14F-4D97-AF65-F5344CB8AC3E}">
        <p14:creationId xmlns:p14="http://schemas.microsoft.com/office/powerpoint/2010/main" val="238264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EA7C-E513-444F-AAE7-2C3F78DB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Strategic Plan: Targeted Action</a:t>
            </a:r>
            <a:r>
              <a:rPr lang="en-US" sz="32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A40C9-9E24-A62C-D898-8C96D9617C91}"/>
              </a:ext>
            </a:extLst>
          </p:cNvPr>
          <p:cNvSpPr txBox="1"/>
          <p:nvPr/>
        </p:nvSpPr>
        <p:spPr>
          <a:xfrm>
            <a:off x="632563" y="2091847"/>
            <a:ext cx="109915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Surveyed alumni from 2019—2023 who took: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ACCP (duel credit) courses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AP courses (scored 3-5) 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40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B941-1DEF-B092-01A1-618F4C63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Take Home Points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22090-A530-6F42-E70B-766CD743DF04}"/>
              </a:ext>
            </a:extLst>
          </p:cNvPr>
          <p:cNvSpPr txBox="1"/>
          <p:nvPr/>
        </p:nvSpPr>
        <p:spPr>
          <a:xfrm>
            <a:off x="606468" y="1536174"/>
            <a:ext cx="109790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Roughly 80% of AP courses are being accepted for college credit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Scores &lt; 3 were present in the survey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Most AP scores of 4-5 are accepted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Most AP scores of 1-2 are NOT accepted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AP scores of 3 show variable outcomes depending on college of choice     </a:t>
            </a:r>
          </a:p>
        </p:txBody>
      </p:sp>
    </p:spTree>
    <p:extLst>
      <p:ext uri="{BB962C8B-B14F-4D97-AF65-F5344CB8AC3E}">
        <p14:creationId xmlns:p14="http://schemas.microsoft.com/office/powerpoint/2010/main" val="2988226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B941-1DEF-B092-01A1-618F4C63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Next Steps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971F0-BD35-3064-6642-2694D18E3A29}"/>
              </a:ext>
            </a:extLst>
          </p:cNvPr>
          <p:cNvSpPr txBox="1"/>
          <p:nvPr/>
        </p:nvSpPr>
        <p:spPr>
          <a:xfrm>
            <a:off x="606468" y="1536174"/>
            <a:ext cx="109790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Revamp survey to include drop-down menus to standardize some of the answers (e.g., class names and reasons for not being accepted)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Is the acceptance of AP scores (particularly for 3 scores) dependent on student’s major?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Are both AP “English Lit” and “English Lang” needed?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Bring awareness to the college-dependent acceptance of AP scores of 3  </a:t>
            </a:r>
          </a:p>
        </p:txBody>
      </p:sp>
    </p:spTree>
    <p:extLst>
      <p:ext uri="{BB962C8B-B14F-4D97-AF65-F5344CB8AC3E}">
        <p14:creationId xmlns:p14="http://schemas.microsoft.com/office/powerpoint/2010/main" val="1423751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B941-1DEF-B092-01A1-618F4C63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Next Steps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971F0-BD35-3064-6642-2694D18E3A29}"/>
              </a:ext>
            </a:extLst>
          </p:cNvPr>
          <p:cNvSpPr txBox="1"/>
          <p:nvPr/>
        </p:nvSpPr>
        <p:spPr>
          <a:xfrm>
            <a:off x="606468" y="1536174"/>
            <a:ext cx="109790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Revamp survey to include drop-down menus to standardize some of the answers (e.g., class names and reasons for not being accepted)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Is the acceptance of AP scores (particularly for 3 scores) dependent on student’s major?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Are both AP “English Lit” and “English Lang” needed?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Bring awareness to the college-dependent acceptance of AP scores of 3  </a:t>
            </a:r>
          </a:p>
        </p:txBody>
      </p:sp>
    </p:spTree>
    <p:extLst>
      <p:ext uri="{BB962C8B-B14F-4D97-AF65-F5344CB8AC3E}">
        <p14:creationId xmlns:p14="http://schemas.microsoft.com/office/powerpoint/2010/main" val="1121471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B941-1DEF-B092-01A1-618F4C63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Next Steps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971F0-BD35-3064-6642-2694D18E3A29}"/>
              </a:ext>
            </a:extLst>
          </p:cNvPr>
          <p:cNvSpPr txBox="1"/>
          <p:nvPr/>
        </p:nvSpPr>
        <p:spPr>
          <a:xfrm>
            <a:off x="606468" y="1536174"/>
            <a:ext cx="109790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Revamp survey to include drop-down menus to standardize some of the answers (e.g., class names and reasons for not being accepted)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Is the acceptance of AP scores (particularly for 3 scores) dependent on student’s major?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Are both AP “English Lit” and “English Lang” needed?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Bring awareness to the college-dependent acceptance of AP scores of 3  </a:t>
            </a:r>
          </a:p>
        </p:txBody>
      </p:sp>
    </p:spTree>
    <p:extLst>
      <p:ext uri="{BB962C8B-B14F-4D97-AF65-F5344CB8AC3E}">
        <p14:creationId xmlns:p14="http://schemas.microsoft.com/office/powerpoint/2010/main" val="1779560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B941-1DEF-B092-01A1-618F4C63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Next Steps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971F0-BD35-3064-6642-2694D18E3A29}"/>
              </a:ext>
            </a:extLst>
          </p:cNvPr>
          <p:cNvSpPr txBox="1"/>
          <p:nvPr/>
        </p:nvSpPr>
        <p:spPr>
          <a:xfrm>
            <a:off x="606468" y="1536174"/>
            <a:ext cx="109790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Revamp survey to include drop-down menus to standardize some of the answers (e.g., class names and reasons for not being accepted)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Is the acceptance of AP scores (particularly for 3 scores) dependent on student’s major?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Are both AP “English Lit” and “English Lang” needed?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Bring awareness to the college-dependent acceptance of AP scores of 3  </a:t>
            </a:r>
          </a:p>
        </p:txBody>
      </p:sp>
    </p:spTree>
    <p:extLst>
      <p:ext uri="{BB962C8B-B14F-4D97-AF65-F5344CB8AC3E}">
        <p14:creationId xmlns:p14="http://schemas.microsoft.com/office/powerpoint/2010/main" val="142351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D591-9DF3-1AD3-6322-B2E212E1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Survey Demographics   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BD334B-7A11-C5B0-EDD5-5A128FD43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18173"/>
              </p:ext>
            </p:extLst>
          </p:nvPr>
        </p:nvGraphicFramePr>
        <p:xfrm>
          <a:off x="2032000" y="1945640"/>
          <a:ext cx="8128000" cy="28041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222770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0456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/>
                        <a:t>Total Students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80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1" dirty="0"/>
                        <a:t>Total Courses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/>
                        <a:t>370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20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4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465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34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D591-9DF3-1AD3-6322-B2E212E1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Survey Demographics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9BD334B-7A11-C5B0-EDD5-5A128FD435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9922878"/>
                  </p:ext>
                </p:extLst>
              </p:nvPr>
            </p:nvGraphicFramePr>
            <p:xfrm>
              <a:off x="2032000" y="1945640"/>
              <a:ext cx="8128000" cy="304800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82227707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0004567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40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Total Students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8801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4800" b="1" dirty="0"/>
                            <a:t>Total Courses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4800" b="1" dirty="0"/>
                            <a:t>370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3201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b="1" dirty="0"/>
                            <a:t>ACCP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4400" b="1" dirty="0"/>
                            <a:t>108 (</a:t>
                          </a:r>
                          <a14:m>
                            <m:oMath xmlns:m="http://schemas.openxmlformats.org/officeDocument/2006/math"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</m:oMath>
                          </a14:m>
                          <a:r>
                            <a:rPr lang="en-US" sz="4400" b="1" dirty="0"/>
                            <a:t>29%)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0438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b="1" dirty="0"/>
                            <a:t>AP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4400" b="1" dirty="0"/>
                            <a:t>262 (</a:t>
                          </a:r>
                          <a14:m>
                            <m:oMath xmlns:m="http://schemas.openxmlformats.org/officeDocument/2006/math"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</m:oMath>
                          </a14:m>
                          <a:r>
                            <a:rPr lang="en-US" sz="4400" b="1" dirty="0"/>
                            <a:t>71%)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64658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9BD334B-7A11-C5B0-EDD5-5A128FD435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9922878"/>
                  </p:ext>
                </p:extLst>
              </p:nvPr>
            </p:nvGraphicFramePr>
            <p:xfrm>
              <a:off x="2032000" y="1945640"/>
              <a:ext cx="8128000" cy="3048000"/>
            </p:xfrm>
            <a:graphic>
              <a:graphicData uri="http://schemas.openxmlformats.org/drawingml/2006/table">
                <a:tbl>
                  <a:tblPr firstRow="1" bandRow="1">
                    <a:tableStyleId>{D113A9D2-9D6B-4929-AA2D-F23B5EE8CBE7}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82227707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000456783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40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Total Students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40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880142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4800" b="1" dirty="0"/>
                            <a:t>Total Courses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4800" b="1" dirty="0"/>
                            <a:t>370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3201382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b="1" dirty="0"/>
                            <a:t>ACCP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875" t="-216667" r="-1875" b="-1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438631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b="1" dirty="0"/>
                            <a:t>AP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875" t="-316667" r="-1875" b="-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64658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947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D591-9DF3-1AD3-6322-B2E212E1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1" y="2766218"/>
            <a:ext cx="3472543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Survey Demographics   </a:t>
            </a:r>
          </a:p>
        </p:txBody>
      </p:sp>
      <p:pic>
        <p:nvPicPr>
          <p:cNvPr id="7" name="Picture 6" descr="A pie chart with text on it&#10;&#10;Description automatically generated">
            <a:extLst>
              <a:ext uri="{FF2B5EF4-FFF2-40B4-BE49-F238E27FC236}">
                <a16:creationId xmlns:a16="http://schemas.microsoft.com/office/drawing/2014/main" id="{1CBE9870-7833-B16B-07B3-4654DC7D9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54" t="13444" r="9190" b="12226"/>
          <a:stretch/>
        </p:blipFill>
        <p:spPr>
          <a:xfrm>
            <a:off x="4457285" y="790802"/>
            <a:ext cx="7311669" cy="5760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0E0ECB-1169-1477-4AD0-6858A8734782}"/>
              </a:ext>
            </a:extLst>
          </p:cNvPr>
          <p:cNvSpPr txBox="1"/>
          <p:nvPr/>
        </p:nvSpPr>
        <p:spPr>
          <a:xfrm>
            <a:off x="4457285" y="263047"/>
            <a:ext cx="73116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</a:rPr>
              <a:t>Total Acceptance Rate: ACCP &amp; AP</a:t>
            </a:r>
          </a:p>
        </p:txBody>
      </p:sp>
    </p:spTree>
    <p:extLst>
      <p:ext uri="{BB962C8B-B14F-4D97-AF65-F5344CB8AC3E}">
        <p14:creationId xmlns:p14="http://schemas.microsoft.com/office/powerpoint/2010/main" val="68871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D591-9DF3-1AD3-6322-B2E212E1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Survey Demographics   </a:t>
            </a:r>
          </a:p>
        </p:txBody>
      </p:sp>
      <p:pic>
        <p:nvPicPr>
          <p:cNvPr id="4" name="Picture 3" descr="A blue circle with orange and blue text&#10;&#10;Description automatically generated">
            <a:extLst>
              <a:ext uri="{FF2B5EF4-FFF2-40B4-BE49-F238E27FC236}">
                <a16:creationId xmlns:a16="http://schemas.microsoft.com/office/drawing/2014/main" id="{FB652F44-242E-1E7F-C62C-5215C8862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23" t="12907" r="8934" b="12763"/>
          <a:stretch/>
        </p:blipFill>
        <p:spPr>
          <a:xfrm>
            <a:off x="240920" y="2054268"/>
            <a:ext cx="5669626" cy="4297680"/>
          </a:xfrm>
          <a:prstGeom prst="rect">
            <a:avLst/>
          </a:prstGeom>
        </p:spPr>
      </p:pic>
      <p:pic>
        <p:nvPicPr>
          <p:cNvPr id="6" name="Picture 5" descr="A pie chart with text on it&#10;&#10;Description automatically generated">
            <a:extLst>
              <a:ext uri="{FF2B5EF4-FFF2-40B4-BE49-F238E27FC236}">
                <a16:creationId xmlns:a16="http://schemas.microsoft.com/office/drawing/2014/main" id="{8E1ABA03-9A26-5EB3-319E-DF7609760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21" t="12907" r="8934" b="12763"/>
          <a:stretch/>
        </p:blipFill>
        <p:spPr>
          <a:xfrm>
            <a:off x="6281456" y="2054268"/>
            <a:ext cx="5669626" cy="4297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05459D-098A-9C7D-6FE0-18243FEDE254}"/>
              </a:ext>
            </a:extLst>
          </p:cNvPr>
          <p:cNvSpPr txBox="1"/>
          <p:nvPr/>
        </p:nvSpPr>
        <p:spPr>
          <a:xfrm>
            <a:off x="240920" y="1438715"/>
            <a:ext cx="566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Acceptance Rate: ACCP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D9215-5AA6-6D99-8269-F0355D8CE3E8}"/>
              </a:ext>
            </a:extLst>
          </p:cNvPr>
          <p:cNvSpPr txBox="1"/>
          <p:nvPr/>
        </p:nvSpPr>
        <p:spPr>
          <a:xfrm>
            <a:off x="6281454" y="1449463"/>
            <a:ext cx="566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Acceptance Rate: 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B35459-55EF-375E-07D4-990EE1976EEB}"/>
              </a:ext>
            </a:extLst>
          </p:cNvPr>
          <p:cNvSpPr txBox="1"/>
          <p:nvPr/>
        </p:nvSpPr>
        <p:spPr>
          <a:xfrm>
            <a:off x="4246323" y="2054268"/>
            <a:ext cx="166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N = 108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5EB41-40C1-E4D0-0AA4-3553A73C625E}"/>
              </a:ext>
            </a:extLst>
          </p:cNvPr>
          <p:cNvSpPr txBox="1"/>
          <p:nvPr/>
        </p:nvSpPr>
        <p:spPr>
          <a:xfrm>
            <a:off x="10286858" y="2048516"/>
            <a:ext cx="166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N = 262</a:t>
            </a:r>
          </a:p>
        </p:txBody>
      </p:sp>
    </p:spTree>
    <p:extLst>
      <p:ext uri="{BB962C8B-B14F-4D97-AF65-F5344CB8AC3E}">
        <p14:creationId xmlns:p14="http://schemas.microsoft.com/office/powerpoint/2010/main" val="68118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D591-9DF3-1AD3-6322-B2E212E1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Survey Demographics   </a:t>
            </a:r>
          </a:p>
        </p:txBody>
      </p:sp>
      <p:pic>
        <p:nvPicPr>
          <p:cNvPr id="4" name="Picture 3" descr="A blue circle with orange and blue text&#10;&#10;Description automatically generated">
            <a:extLst>
              <a:ext uri="{FF2B5EF4-FFF2-40B4-BE49-F238E27FC236}">
                <a16:creationId xmlns:a16="http://schemas.microsoft.com/office/drawing/2014/main" id="{FB652F44-242E-1E7F-C62C-5215C8862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23" t="12907" r="8934" b="12763"/>
          <a:stretch/>
        </p:blipFill>
        <p:spPr>
          <a:xfrm>
            <a:off x="240920" y="2054268"/>
            <a:ext cx="5669626" cy="4297680"/>
          </a:xfrm>
          <a:prstGeom prst="rect">
            <a:avLst/>
          </a:prstGeom>
        </p:spPr>
      </p:pic>
      <p:pic>
        <p:nvPicPr>
          <p:cNvPr id="6" name="Picture 5" descr="A pie chart with text on it&#10;&#10;Description automatically generated">
            <a:extLst>
              <a:ext uri="{FF2B5EF4-FFF2-40B4-BE49-F238E27FC236}">
                <a16:creationId xmlns:a16="http://schemas.microsoft.com/office/drawing/2014/main" id="{8E1ABA03-9A26-5EB3-319E-DF7609760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21" t="12907" r="8934" b="12763"/>
          <a:stretch/>
        </p:blipFill>
        <p:spPr>
          <a:xfrm>
            <a:off x="6281456" y="2054268"/>
            <a:ext cx="5669626" cy="4297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05459D-098A-9C7D-6FE0-18243FEDE254}"/>
              </a:ext>
            </a:extLst>
          </p:cNvPr>
          <p:cNvSpPr txBox="1"/>
          <p:nvPr/>
        </p:nvSpPr>
        <p:spPr>
          <a:xfrm>
            <a:off x="240920" y="1438715"/>
            <a:ext cx="566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Acceptance Rate: ACCP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D9215-5AA6-6D99-8269-F0355D8CE3E8}"/>
              </a:ext>
            </a:extLst>
          </p:cNvPr>
          <p:cNvSpPr txBox="1"/>
          <p:nvPr/>
        </p:nvSpPr>
        <p:spPr>
          <a:xfrm>
            <a:off x="6281454" y="1449463"/>
            <a:ext cx="566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Acceptance Rate: 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B35459-55EF-375E-07D4-990EE1976EEB}"/>
              </a:ext>
            </a:extLst>
          </p:cNvPr>
          <p:cNvSpPr txBox="1"/>
          <p:nvPr/>
        </p:nvSpPr>
        <p:spPr>
          <a:xfrm>
            <a:off x="4246323" y="2054268"/>
            <a:ext cx="166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N = 108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5EB41-40C1-E4D0-0AA4-3553A73C625E}"/>
              </a:ext>
            </a:extLst>
          </p:cNvPr>
          <p:cNvSpPr txBox="1"/>
          <p:nvPr/>
        </p:nvSpPr>
        <p:spPr>
          <a:xfrm>
            <a:off x="10286858" y="2048516"/>
            <a:ext cx="166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N = 262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AFEE90-6A6F-3C21-7E10-F783FAA6D7CA}"/>
              </a:ext>
            </a:extLst>
          </p:cNvPr>
          <p:cNvSpPr/>
          <p:nvPr/>
        </p:nvSpPr>
        <p:spPr>
          <a:xfrm>
            <a:off x="8605381" y="4559474"/>
            <a:ext cx="2530257" cy="8893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FD155-7C24-B633-2C62-6D0DB2E5C734}"/>
              </a:ext>
            </a:extLst>
          </p:cNvPr>
          <p:cNvSpPr txBox="1"/>
          <p:nvPr/>
        </p:nvSpPr>
        <p:spPr>
          <a:xfrm>
            <a:off x="10756865" y="5240153"/>
            <a:ext cx="1014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35682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D591-9DF3-1AD3-6322-B2E212E1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53" y="2766217"/>
            <a:ext cx="2130468" cy="1325563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Discoveries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4" name="Picture 3" descr="A graph with a bar graph&#10;&#10;Description automatically generated">
            <a:extLst>
              <a:ext uri="{FF2B5EF4-FFF2-40B4-BE49-F238E27FC236}">
                <a16:creationId xmlns:a16="http://schemas.microsoft.com/office/drawing/2014/main" id="{C17AC98C-5346-E0A5-4AD3-3E1FD370D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6"/>
          <a:stretch/>
        </p:blipFill>
        <p:spPr>
          <a:xfrm>
            <a:off x="2972283" y="640080"/>
            <a:ext cx="8837347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70A6E7-62FD-8FC3-C021-CB83F6E0A212}"/>
              </a:ext>
            </a:extLst>
          </p:cNvPr>
          <p:cNvSpPr txBox="1"/>
          <p:nvPr/>
        </p:nvSpPr>
        <p:spPr>
          <a:xfrm>
            <a:off x="2972283" y="-11273"/>
            <a:ext cx="883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 Course Scores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64AF7-EA95-07BE-162F-9ACD7848F32B}"/>
              </a:ext>
            </a:extLst>
          </p:cNvPr>
          <p:cNvSpPr txBox="1"/>
          <p:nvPr/>
        </p:nvSpPr>
        <p:spPr>
          <a:xfrm>
            <a:off x="10145407" y="635058"/>
            <a:ext cx="166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 = 262</a:t>
            </a:r>
          </a:p>
        </p:txBody>
      </p:sp>
    </p:spTree>
    <p:extLst>
      <p:ext uri="{BB962C8B-B14F-4D97-AF65-F5344CB8AC3E}">
        <p14:creationId xmlns:p14="http://schemas.microsoft.com/office/powerpoint/2010/main" val="179885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892</Words>
  <Application>Microsoft Macintosh PowerPoint</Application>
  <PresentationFormat>Widescreen</PresentationFormat>
  <Paragraphs>164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Strategic Plan Inquiry: Are courses being accepted for college credit?  </vt:lpstr>
      <vt:lpstr>Strategic Plan: Target Goal </vt:lpstr>
      <vt:lpstr>Strategic Plan: Targeted Action  </vt:lpstr>
      <vt:lpstr>Survey Demographics    </vt:lpstr>
      <vt:lpstr>Survey Demographics   </vt:lpstr>
      <vt:lpstr>Survey Demographics   </vt:lpstr>
      <vt:lpstr>Survey Demographics   </vt:lpstr>
      <vt:lpstr>Survey Demographics   </vt:lpstr>
      <vt:lpstr>Discoveries  </vt:lpstr>
      <vt:lpstr>Discoveries  </vt:lpstr>
      <vt:lpstr>Discoveries  </vt:lpstr>
      <vt:lpstr>Discoveries  </vt:lpstr>
      <vt:lpstr>Discoveries  </vt:lpstr>
      <vt:lpstr>Discoveries  </vt:lpstr>
      <vt:lpstr>Discoveries  </vt:lpstr>
      <vt:lpstr>Discoveries  </vt:lpstr>
      <vt:lpstr>PowerPoint Presentation</vt:lpstr>
      <vt:lpstr>PowerPoint Presentation</vt:lpstr>
      <vt:lpstr>PowerPoint Presentation</vt:lpstr>
      <vt:lpstr>Explanations  </vt:lpstr>
      <vt:lpstr>Explanations  </vt:lpstr>
      <vt:lpstr>Explanations  </vt:lpstr>
      <vt:lpstr>Explanations  </vt:lpstr>
      <vt:lpstr>Explanations  </vt:lpstr>
      <vt:lpstr>Discoveries  </vt:lpstr>
      <vt:lpstr>Take Home Points  </vt:lpstr>
      <vt:lpstr>Take Home Points  </vt:lpstr>
      <vt:lpstr>Take Home Points  </vt:lpstr>
      <vt:lpstr>Take Home Points  </vt:lpstr>
      <vt:lpstr>Take Home Points  </vt:lpstr>
      <vt:lpstr>Next Steps   </vt:lpstr>
      <vt:lpstr>Next Steps   </vt:lpstr>
      <vt:lpstr>Next Steps   </vt:lpstr>
      <vt:lpstr>Next Steps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Hughes</dc:creator>
  <cp:lastModifiedBy>Paul Hughes</cp:lastModifiedBy>
  <cp:revision>8</cp:revision>
  <dcterms:created xsi:type="dcterms:W3CDTF">2024-03-08T13:53:11Z</dcterms:created>
  <dcterms:modified xsi:type="dcterms:W3CDTF">2024-03-08T21:13:53Z</dcterms:modified>
</cp:coreProperties>
</file>