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9" r:id="rId2"/>
    <p:sldId id="266" r:id="rId3"/>
    <p:sldId id="267" r:id="rId4"/>
    <p:sldId id="269" r:id="rId5"/>
    <p:sldId id="270" r:id="rId6"/>
    <p:sldId id="271" r:id="rId7"/>
    <p:sldId id="272" r:id="rId8"/>
    <p:sldId id="257" r:id="rId9"/>
    <p:sldId id="261" r:id="rId10"/>
    <p:sldId id="258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89786-0D93-428C-B239-EF0FE176ACA9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DB007-DAB9-473E-BD9F-0399F6A3C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4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ckbonejs.org/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라이선스를 기초로 작성된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계열 라이선스 중의 하나입니다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허가서는 미국의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매사추세츠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공과대학교에서 자기 학교의 소프트웨어 공학도들을 돕기 위해 개발한 허가서입니다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허가서를 따르는 소프트웨어를 개조한 제품을 반드시 오픈 소스로 배포해야 한다는 규정이 없으며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GNU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공중 허가서의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엄격함을 피하려는 사용자들에게 인기가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정리를 하면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사용했으면 기본적으로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곳에 사용했음을 알려야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BSD, MIT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일경우에는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 및 모듈을 사용해도 되고 소스를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필요가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.GPL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경우에는 위에 설명한 내용을 참고해서 사용해야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B007-DAB9-473E-BD9F-0399F6A3C9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4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이외에도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부트스트랩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Angular.js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Backbone.js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등에서 사용된다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B007-DAB9-473E-BD9F-0399F6A3C9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0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소스로 인해 발생된 손해 및 피해는 사용자가 </a:t>
            </a:r>
            <a:r>
              <a:rPr lang="ko-KR" altLang="en-US" dirty="0" err="1"/>
              <a:t>감수해야한다는</a:t>
            </a:r>
            <a:r>
              <a:rPr lang="ko-KR" altLang="en-US" dirty="0"/>
              <a:t> 추가적인 유의점이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B007-DAB9-473E-BD9F-0399F6A3C9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3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MIT</a:t>
            </a:r>
            <a:r>
              <a:rPr lang="en-US" altLang="ko-KR" sz="6600" dirty="0"/>
              <a:t> </a:t>
            </a:r>
            <a:r>
              <a:rPr lang="en-US" altLang="ko-KR" sz="8800" dirty="0"/>
              <a:t>License</a:t>
            </a:r>
            <a:endParaRPr lang="ko-KR" altLang="en-US" sz="6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322031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/>
              <a:t>모팀</a:t>
            </a:r>
            <a:endParaRPr lang="en-US" altLang="ko-KR" sz="4800" dirty="0" smtClean="0"/>
          </a:p>
          <a:p>
            <a:r>
              <a:rPr lang="ko-KR" altLang="en-US" sz="2800" smtClean="0"/>
              <a:t>고정석 고다현 김성민 박주홍 정성윤 황성현 장유원</a:t>
            </a:r>
            <a:endParaRPr lang="en-US" altLang="ko-KR" sz="28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089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사용자의 관점에서 보는 </a:t>
            </a:r>
            <a:r>
              <a:rPr lang="en-US" altLang="ko-KR" dirty="0"/>
              <a:t>MIT License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9138" y="1533378"/>
            <a:ext cx="9605474" cy="43778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호환성</a:t>
            </a:r>
            <a:r>
              <a:rPr lang="en-US" altLang="ko-KR" sz="2400" dirty="0"/>
              <a:t>(Compatibility)</a:t>
            </a:r>
            <a:r>
              <a:rPr lang="ko-KR" altLang="en-US" sz="2400" dirty="0"/>
              <a:t>이 굉장히 뛰어난 편으로 많은 </a:t>
            </a:r>
            <a:r>
              <a:rPr lang="en-US" altLang="ko-KR" sz="2400" dirty="0"/>
              <a:t>GPL </a:t>
            </a:r>
            <a:r>
              <a:rPr lang="ko-KR" altLang="en-US" sz="2400" dirty="0"/>
              <a:t>카피레프트 </a:t>
            </a:r>
            <a:r>
              <a:rPr lang="ko-KR" altLang="en-US" sz="2400" dirty="0" err="1"/>
              <a:t>라이센스들과도</a:t>
            </a:r>
            <a:r>
              <a:rPr lang="ko-KR" altLang="en-US" sz="2400" dirty="0"/>
              <a:t> 함께 쓰일 수 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다만 이런 경우에는 </a:t>
            </a:r>
            <a:r>
              <a:rPr lang="en-US" altLang="ko-KR" sz="2400" dirty="0"/>
              <a:t>GPL</a:t>
            </a:r>
            <a:r>
              <a:rPr lang="ko-KR" altLang="en-US" sz="2400" dirty="0"/>
              <a:t>로 통합되는 것만이 가능하고 </a:t>
            </a:r>
            <a:r>
              <a:rPr lang="en-US" altLang="ko-KR" sz="2400" dirty="0"/>
              <a:t>MIT 				License</a:t>
            </a:r>
            <a:r>
              <a:rPr lang="ko-KR" altLang="en-US" sz="2400" dirty="0"/>
              <a:t>로 통합되는 것은 불가능 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2</a:t>
            </a:r>
            <a:r>
              <a:rPr lang="ko-KR" altLang="en-US" sz="2400" dirty="0"/>
              <a:t>차적 저작물에는 저작물을 보호하기 위해서 추가 조항을 자유롭게 덧붙일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 </a:t>
            </a:r>
            <a:r>
              <a:rPr lang="en-US" altLang="ko-KR" sz="2400" dirty="0"/>
              <a:t>GPL</a:t>
            </a:r>
            <a:r>
              <a:rPr lang="ko-KR" altLang="en-US" sz="2400" dirty="0"/>
              <a:t>과 달리 획일화되어 있지 않으므로 소스에 따라 별도의 확</a:t>
            </a:r>
            <a:r>
              <a:rPr lang="en-US" altLang="ko-KR" sz="2400" dirty="0"/>
              <a:t>		</a:t>
            </a:r>
            <a:r>
              <a:rPr lang="ko-KR" altLang="en-US" sz="2400" dirty="0"/>
              <a:t>인이 필요하므로 유의할 필요가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00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(+) MIT License</a:t>
            </a:r>
            <a:r>
              <a:rPr lang="ko-KR" altLang="en-US" dirty="0"/>
              <a:t>에 대하여 생각해 볼 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9262" y="1575579"/>
            <a:ext cx="4794322" cy="50108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MIT </a:t>
            </a:r>
            <a:r>
              <a:rPr lang="ko-KR" altLang="en-US" sz="2400" dirty="0"/>
              <a:t>라이선스는 </a:t>
            </a:r>
            <a:r>
              <a:rPr lang="en-US" altLang="ko-KR" sz="2400" dirty="0"/>
              <a:t>2</a:t>
            </a:r>
            <a:r>
              <a:rPr lang="ko-KR" altLang="en-US" sz="2400" dirty="0"/>
              <a:t>차적 저작물의 오픈소스 여부에 상관없이 재사용을 허가하고 있다</a:t>
            </a:r>
            <a:r>
              <a:rPr lang="en-US" altLang="ko-KR" sz="2400" dirty="0"/>
              <a:t>.</a:t>
            </a:r>
            <a:r>
              <a:rPr lang="ko-KR" altLang="en-US" sz="2400" dirty="0"/>
              <a:t> 이 점은 과연 바람직한 점인가</a:t>
            </a:r>
            <a:r>
              <a:rPr lang="en-US" altLang="ko-KR" sz="24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buAutoNum type="alphaLcPeriod"/>
            </a:pPr>
            <a:r>
              <a:rPr lang="ko-KR" altLang="en-US" sz="2400" dirty="0"/>
              <a:t>개발자의 이익을 보호해 줄 필요성이 있다</a:t>
            </a:r>
            <a:r>
              <a:rPr lang="en-US" altLang="ko-KR" sz="2400" dirty="0"/>
              <a:t>.</a:t>
            </a:r>
          </a:p>
          <a:p>
            <a:pPr>
              <a:buAutoNum type="alphaLcPeriod"/>
            </a:pPr>
            <a:r>
              <a:rPr lang="ko-KR" altLang="en-US" sz="2400" dirty="0"/>
              <a:t>공적인 이익을 위해 공개된 코드를 사용해서 개인의 이득을 취하는 것은 불공평하다</a:t>
            </a:r>
            <a:r>
              <a:rPr lang="en-US" altLang="ko-KR" sz="2400" dirty="0"/>
              <a:t>.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048767" y="1575579"/>
            <a:ext cx="4794322" cy="5010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/>
              <a:t>MIT </a:t>
            </a:r>
            <a:r>
              <a:rPr lang="ko-KR" altLang="en-US" sz="2400" dirty="0" smtClean="0"/>
              <a:t>라이선스는 과연 어떤 제품 또는 프로젝트일 때 유리한 것일까</a:t>
            </a:r>
            <a:r>
              <a:rPr lang="en-US" altLang="ko-KR" sz="2400" dirty="0" smtClean="0"/>
              <a:t>? </a:t>
            </a:r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buFont typeface="Wingdings 3" charset="2"/>
              <a:buAutoNum type="alphaLcPeriod"/>
            </a:pPr>
            <a:r>
              <a:rPr lang="ko-KR" altLang="en-US" sz="2400" dirty="0" smtClean="0"/>
              <a:t>제품 또는 프로젝트가 상용화하고자 할 경우 </a:t>
            </a:r>
            <a:endParaRPr lang="en-US" altLang="ko-KR" sz="2400" dirty="0" smtClean="0"/>
          </a:p>
          <a:p>
            <a:pPr>
              <a:buFont typeface="Wingdings 3" charset="2"/>
              <a:buAutoNum type="alphaLcPeriod"/>
            </a:pPr>
            <a:r>
              <a:rPr lang="ko-KR" altLang="en-US" sz="2400" dirty="0" smtClean="0"/>
              <a:t>법적 절차나 비용이 부담스러운 경우</a:t>
            </a:r>
            <a:endParaRPr lang="en-US" altLang="ko-KR" sz="2400" dirty="0" smtClean="0"/>
          </a:p>
          <a:p>
            <a:pPr>
              <a:buFont typeface="Wingdings 3" charset="2"/>
              <a:buAutoNum type="alphaLcPeriod"/>
            </a:pPr>
            <a:r>
              <a:rPr lang="ko-KR" altLang="en-US" sz="2400" dirty="0" smtClean="0"/>
              <a:t>기타 </a:t>
            </a:r>
            <a:r>
              <a:rPr lang="ko-KR" altLang="en-US" sz="2400" dirty="0" err="1" smtClean="0"/>
              <a:t>의견등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buFont typeface="Wingdings 3" charset="2"/>
              <a:buAutoNum type="alphaL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581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2061329"/>
            <a:ext cx="8915399" cy="1468800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Q&amp;A</a:t>
            </a:r>
            <a:endParaRPr lang="ko-KR" altLang="en-US" sz="8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3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MIT License</a:t>
            </a:r>
            <a:r>
              <a:rPr lang="ko-KR" altLang="en-US" dirty="0"/>
              <a:t>란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5071" y="1519311"/>
            <a:ext cx="9619541" cy="5148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MIT </a:t>
            </a:r>
            <a:r>
              <a:rPr lang="ko-KR" altLang="en-US" sz="2400" dirty="0"/>
              <a:t>라이선스는 미국 </a:t>
            </a:r>
            <a:r>
              <a:rPr lang="ko-KR" altLang="en-US" sz="2400" dirty="0" err="1"/>
              <a:t>매사추세츠공과대학교</a:t>
            </a:r>
            <a:r>
              <a:rPr lang="en-US" altLang="ko-KR" sz="2400" dirty="0"/>
              <a:t>(MIT)</a:t>
            </a:r>
            <a:r>
              <a:rPr lang="ko-KR" altLang="en-US" sz="2400" dirty="0"/>
              <a:t>에서 해당 대학 </a:t>
            </a:r>
            <a:r>
              <a:rPr lang="en-US" altLang="ko-KR" sz="2400" dirty="0"/>
              <a:t>SW </a:t>
            </a:r>
            <a:r>
              <a:rPr lang="ko-KR" altLang="en-US" sz="2400" dirty="0"/>
              <a:t>공학도들을 돕기 위해 개발한 라이선스다</a:t>
            </a:r>
            <a:r>
              <a:rPr lang="en-US" altLang="ko-KR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라이선스와 저작관 관련 명시만 지켜주면 되는 라이선스로</a:t>
            </a:r>
            <a:r>
              <a:rPr lang="en-US" altLang="ko-KR" sz="2400" dirty="0"/>
              <a:t>, </a:t>
            </a:r>
            <a:r>
              <a:rPr lang="ko-KR" altLang="en-US" sz="2400" dirty="0"/>
              <a:t>가장 느슨한 조건을 가진 라이선스 중 하나이기 때문에 인기가 많다</a:t>
            </a:r>
            <a:r>
              <a:rPr lang="en-US" altLang="ko-KR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라이선스를 따르는 소프트웨어를 개조한 제품을 반드시 오픈 소스로 배포해야 한다는 규정이 없다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17" y="4526572"/>
            <a:ext cx="5891737" cy="1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MIT License</a:t>
            </a:r>
            <a:r>
              <a:rPr lang="ko-KR" altLang="en-US" dirty="0"/>
              <a:t>란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81" y="1400654"/>
            <a:ext cx="6588129" cy="5497858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042007" y="1264555"/>
            <a:ext cx="4149993" cy="319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이 소프트웨어를 누구라도 무상으로 제한 없이 취급해도 좋다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저작권 표시 및 이 허가 표시를 소프트웨어의 모든 복제물 또는 중요한 부분에 기재해야 한다</a:t>
            </a:r>
            <a:r>
              <a:rPr lang="en-US" altLang="ko-KR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저자 또는 저작권자는 소프트웨어에 관해서 아무런 책임을 지지 않는다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06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MIT </a:t>
            </a:r>
            <a:r>
              <a:rPr lang="ko-KR" altLang="en-US" dirty="0"/>
              <a:t>라이선스를 채택한 </a:t>
            </a:r>
            <a:r>
              <a:rPr lang="en-US" altLang="ko-KR" dirty="0"/>
              <a:t>SW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56433" y="19050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 err="1"/>
              <a:t>jquery</a:t>
            </a:r>
            <a:endParaRPr lang="en-US" altLang="ko-KR" sz="3200" dirty="0"/>
          </a:p>
          <a:p>
            <a:pPr marL="457200" lvl="1" indent="0">
              <a:buNone/>
            </a:pPr>
            <a:r>
              <a:rPr lang="ko-KR" altLang="en-US" sz="3000" dirty="0"/>
              <a:t>웹 어플리케이션 프레임 워크</a:t>
            </a:r>
            <a:endParaRPr lang="en-US" altLang="ko-KR" sz="3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31" y="1695094"/>
            <a:ext cx="3659069" cy="199585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1856433" y="390085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/>
              <a:t>X</a:t>
            </a:r>
            <a:r>
              <a:rPr lang="ko-KR" altLang="en-US" sz="3200" dirty="0"/>
              <a:t>윈도 시스템</a:t>
            </a:r>
            <a:endParaRPr lang="en-US" altLang="ko-KR" sz="3200" dirty="0"/>
          </a:p>
          <a:p>
            <a:pPr marL="457200" lvl="1" indent="0">
              <a:buFont typeface="Wingdings 3" charset="2"/>
              <a:buNone/>
            </a:pPr>
            <a:r>
              <a:rPr lang="en-US" altLang="ko-KR" sz="3000" dirty="0"/>
              <a:t>X11</a:t>
            </a:r>
            <a:r>
              <a:rPr lang="ko-KR" altLang="en-US" sz="3000" dirty="0"/>
              <a:t>로 유닉스 계열 운영체제에 사용되는 윈도 시스템</a:t>
            </a:r>
            <a:endParaRPr lang="en-US" altLang="ko-KR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31" y="5039244"/>
            <a:ext cx="4029389" cy="18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98" y="1428651"/>
            <a:ext cx="3143689" cy="14098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MIT </a:t>
            </a:r>
            <a:r>
              <a:rPr lang="ko-KR" altLang="en-US" dirty="0"/>
              <a:t>라이선스를 채택한 </a:t>
            </a:r>
            <a:r>
              <a:rPr lang="en-US" altLang="ko-KR" dirty="0"/>
              <a:t>SW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031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3200" dirty="0"/>
              <a:t>Ruby on Rails</a:t>
            </a:r>
          </a:p>
          <a:p>
            <a:pPr marL="457200" lvl="1" indent="0">
              <a:buNone/>
            </a:pPr>
            <a:r>
              <a:rPr lang="ko-KR" altLang="en-US" sz="3000" dirty="0"/>
              <a:t>오픈 소스 웹 프레임워크</a:t>
            </a:r>
            <a:endParaRPr lang="en-US" altLang="ko-KR" sz="3000" dirty="0"/>
          </a:p>
          <a:p>
            <a:pPr marL="457200" lvl="1" indent="0">
              <a:buNone/>
            </a:pPr>
            <a:r>
              <a:rPr lang="en-US" altLang="ko-KR" sz="3000" dirty="0"/>
              <a:t>Ex) Twitch, Airbnb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041086"/>
            <a:ext cx="6316394" cy="3816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85" y="3039174"/>
            <a:ext cx="6916615" cy="38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개발자의 관점에서 보는 </a:t>
            </a:r>
            <a:r>
              <a:rPr lang="en-US" altLang="ko-KR" dirty="0"/>
              <a:t>MIT License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5071" y="1519311"/>
            <a:ext cx="9619541" cy="5148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개발자들이 코드를 다룸에 있어 </a:t>
            </a:r>
            <a:r>
              <a:rPr lang="ko-KR" altLang="en-US" sz="2400" b="1" dirty="0">
                <a:solidFill>
                  <a:srgbClr val="FF0000"/>
                </a:solidFill>
              </a:rPr>
              <a:t>법정분쟁</a:t>
            </a:r>
            <a:r>
              <a:rPr lang="ko-KR" altLang="en-US" sz="2400" dirty="0">
                <a:solidFill>
                  <a:schemeClr val="tx1"/>
                </a:solidFill>
              </a:rPr>
              <a:t>으로부터 벗어나 그들이 하고 싶은 대로 하도록 허락해준다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복잡한 법적 의무가 주어지지 않기 때문에 개발자와 회사가 라이선스 위반 여부에 대해 걱정하는 대신 좋은 코드를 작성하고 홍보하는 데 집중할 수 있도록 해준다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작은 개발 회사는 </a:t>
            </a:r>
            <a:r>
              <a:rPr lang="en-US" altLang="ko-KR" sz="2400" dirty="0">
                <a:solidFill>
                  <a:schemeClr val="tx1"/>
                </a:solidFill>
              </a:rPr>
              <a:t>MIT </a:t>
            </a:r>
            <a:r>
              <a:rPr lang="ko-KR" altLang="en-US" sz="2400" dirty="0">
                <a:solidFill>
                  <a:schemeClr val="tx1"/>
                </a:solidFill>
              </a:rPr>
              <a:t>라이선스 형식 프로젝트를 구성함으로써 법적인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그리고 구조적인 간접 비용을 최소화하여 발전해 갈 수 있다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4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개발자의 관점에서 보는 </a:t>
            </a:r>
            <a:r>
              <a:rPr lang="en-US" altLang="ko-KR" dirty="0"/>
              <a:t>MIT License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5071" y="1519311"/>
            <a:ext cx="9619541" cy="5148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상용으로 적용 가능한 표준을 지향할 경우에는 지속적으로 사용화와 법률 상의 문제를 발생시키는 </a:t>
            </a:r>
            <a:r>
              <a:rPr lang="en-US" altLang="ko-KR" sz="2400" dirty="0"/>
              <a:t>GPL</a:t>
            </a:r>
            <a:r>
              <a:rPr lang="ko-KR" altLang="en-US" sz="2400" dirty="0"/>
              <a:t>보다는 다른 표준을 배제하지 않는 </a:t>
            </a:r>
            <a:r>
              <a:rPr lang="en-US" altLang="ko-KR" sz="2400" dirty="0"/>
              <a:t>MIT </a:t>
            </a:r>
            <a:r>
              <a:rPr lang="ko-KR" altLang="en-US" sz="2400" dirty="0"/>
              <a:t>라이선스가 더 적절하다</a:t>
            </a:r>
            <a:r>
              <a:rPr lang="en-US" altLang="ko-KR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비영리 단체에서는 서로 다른 라이선스의 코드를 함께 사용하는 경우가 많이 발생하게 되는데 이때 복잡한 </a:t>
            </a:r>
            <a:r>
              <a:rPr lang="en-US" altLang="ko-KR" sz="2400" dirty="0">
                <a:solidFill>
                  <a:schemeClr val="tx1"/>
                </a:solidFill>
              </a:rPr>
              <a:t>GPL</a:t>
            </a:r>
            <a:r>
              <a:rPr lang="ko-KR" altLang="en-US" sz="2400" dirty="0">
                <a:solidFill>
                  <a:schemeClr val="tx1"/>
                </a:solidFill>
              </a:rPr>
              <a:t>보다는 단순한 </a:t>
            </a:r>
            <a:r>
              <a:rPr lang="en-US" altLang="ko-KR" sz="2400" dirty="0">
                <a:solidFill>
                  <a:schemeClr val="tx1"/>
                </a:solidFill>
              </a:rPr>
              <a:t>MIT</a:t>
            </a:r>
            <a:r>
              <a:rPr lang="ko-KR" altLang="en-US" sz="2400" dirty="0">
                <a:solidFill>
                  <a:schemeClr val="tx1"/>
                </a:solidFill>
              </a:rPr>
              <a:t>라이선스가 더 이점이 많다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사용자들이 프로그램에 대한 자유를 갖게 되는 것이 목적이 아닌 얼마나 많은 사용자를 갖게 되는 것이 목적이라면 </a:t>
            </a:r>
            <a:r>
              <a:rPr lang="en-US" altLang="ko-KR" sz="2400" dirty="0"/>
              <a:t>MIT </a:t>
            </a:r>
            <a:r>
              <a:rPr lang="ko-KR" altLang="en-US" sz="2400" dirty="0"/>
              <a:t>라이선스가 적합하다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 → </a:t>
            </a:r>
            <a:r>
              <a:rPr lang="en-US" altLang="ko-KR" sz="2400" dirty="0"/>
              <a:t>x</a:t>
            </a:r>
            <a:r>
              <a:rPr lang="ko-KR" altLang="en-US" sz="2400" dirty="0"/>
              <a:t>윈도우의 </a:t>
            </a:r>
            <a:r>
              <a:rPr lang="en-US" altLang="ko-KR" sz="2400" dirty="0" err="1"/>
              <a:t>Mit</a:t>
            </a:r>
            <a:r>
              <a:rPr lang="en-US" altLang="ko-KR" sz="2400" dirty="0"/>
              <a:t> </a:t>
            </a:r>
            <a:r>
              <a:rPr lang="ko-KR" altLang="en-US" sz="2400" dirty="0"/>
              <a:t>라이선스 사용 사례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0237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사용자의 관점에서 보는 </a:t>
            </a:r>
            <a:r>
              <a:rPr lang="en-US" altLang="ko-KR" dirty="0"/>
              <a:t>MIT License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5071" y="1519311"/>
            <a:ext cx="9619541" cy="5148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교육적 목적을 띄고 있기 때문에 전체적으로 규정이 엄격하지 않다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다른 라이선스에 비해 훨씬 자유롭고</a:t>
            </a:r>
            <a:r>
              <a:rPr lang="en-US" altLang="ko-KR" sz="2400" dirty="0"/>
              <a:t>,</a:t>
            </a:r>
            <a:r>
              <a:rPr lang="ko-KR" altLang="en-US" sz="2400" dirty="0"/>
              <a:t> 까다로운 규정을 피하려</a:t>
            </a:r>
            <a:r>
              <a:rPr lang="en-US" altLang="ko-KR" sz="2400" dirty="0"/>
              <a:t>			</a:t>
            </a:r>
            <a:r>
              <a:rPr lang="ko-KR" altLang="en-US" sz="2400" dirty="0"/>
              <a:t>는 사용자들에게 인기가 있어 빠르게 확산되었다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반드시 </a:t>
            </a:r>
            <a:r>
              <a:rPr lang="ko-KR" altLang="en-US" sz="2400" dirty="0">
                <a:solidFill>
                  <a:srgbClr val="FF0000"/>
                </a:solidFill>
              </a:rPr>
              <a:t>저작권 표시 및 라이선스 표시</a:t>
            </a:r>
            <a:r>
              <a:rPr lang="ko-KR" altLang="en-US" sz="2400" dirty="0"/>
              <a:t>를 모든 복제물이나 중요한 부분에 기재해야 한다</a:t>
            </a:r>
            <a:r>
              <a:rPr lang="en-US" altLang="ko-KR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해당 소프트웨어를 아무나 개작할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수정한 것을 제한 없이 배포할 수 있으며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재배포</a:t>
            </a:r>
            <a:r>
              <a:rPr lang="ko-KR" altLang="en-US" sz="2400" dirty="0"/>
              <a:t> 및 판매 시 소스코드의 제공이 의무적인 사항도 아니다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자신의 프로그램을 상업적 목적으로 보호하고자 하는 개발자들</a:t>
            </a:r>
            <a:r>
              <a:rPr lang="en-US" altLang="ko-KR" sz="2400" dirty="0"/>
              <a:t>		</a:t>
            </a:r>
            <a:r>
              <a:rPr lang="ko-KR" altLang="en-US" sz="2400" dirty="0"/>
              <a:t>에게 유용한 부분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2203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24" y="-1812676"/>
            <a:ext cx="8636806" cy="86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0234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4942</TotalTime>
  <Words>461</Words>
  <Application>Microsoft Office PowerPoint</Application>
  <PresentationFormat>사용자 지정</PresentationFormat>
  <Paragraphs>71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줄기</vt:lpstr>
      <vt:lpstr>MIT License</vt:lpstr>
      <vt:lpstr>1. MIT License란…?</vt:lpstr>
      <vt:lpstr>1. MIT License란…?</vt:lpstr>
      <vt:lpstr>2. MIT 라이선스를 채택한 SW 사례</vt:lpstr>
      <vt:lpstr>2. MIT 라이선스를 채택한 SW 사례</vt:lpstr>
      <vt:lpstr>3. 개발자의 관점에서 보는 MIT License</vt:lpstr>
      <vt:lpstr>3. 개발자의 관점에서 보는 MIT License</vt:lpstr>
      <vt:lpstr>4. 사용자의 관점에서 보는 MIT License</vt:lpstr>
      <vt:lpstr>PowerPoint 프레젠테이션</vt:lpstr>
      <vt:lpstr>4. 사용자의 관점에서 보는 MIT License</vt:lpstr>
      <vt:lpstr>(+) MIT License에 대하여 생각해 볼 점 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</dc:title>
  <dc:creator>DahyunK</dc:creator>
  <cp:lastModifiedBy>user</cp:lastModifiedBy>
  <cp:revision>24</cp:revision>
  <dcterms:created xsi:type="dcterms:W3CDTF">2016-09-29T07:38:08Z</dcterms:created>
  <dcterms:modified xsi:type="dcterms:W3CDTF">2016-10-05T23:57:10Z</dcterms:modified>
</cp:coreProperties>
</file>